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2"/>
  </p:notesMasterIdLst>
  <p:sldIdLst>
    <p:sldId id="420" r:id="rId3"/>
    <p:sldId id="986" r:id="rId4"/>
    <p:sldId id="1307" r:id="rId5"/>
    <p:sldId id="1342" r:id="rId6"/>
    <p:sldId id="1340" r:id="rId7"/>
    <p:sldId id="1341" r:id="rId8"/>
    <p:sldId id="1385" r:id="rId9"/>
    <p:sldId id="1347" r:id="rId10"/>
    <p:sldId id="1348" r:id="rId11"/>
    <p:sldId id="1349" r:id="rId12"/>
    <p:sldId id="1350" r:id="rId13"/>
    <p:sldId id="1367" r:id="rId14"/>
    <p:sldId id="1368" r:id="rId15"/>
    <p:sldId id="1372" r:id="rId16"/>
    <p:sldId id="1373" r:id="rId17"/>
    <p:sldId id="1316" r:id="rId18"/>
    <p:sldId id="387" r:id="rId19"/>
    <p:sldId id="1374" r:id="rId20"/>
    <p:sldId id="1375" r:id="rId21"/>
    <p:sldId id="1376" r:id="rId22"/>
    <p:sldId id="1386" r:id="rId23"/>
    <p:sldId id="1377" r:id="rId24"/>
    <p:sldId id="1387" r:id="rId25"/>
    <p:sldId id="1388" r:id="rId26"/>
    <p:sldId id="1378" r:id="rId27"/>
    <p:sldId id="1389" r:id="rId28"/>
    <p:sldId id="1390" r:id="rId29"/>
    <p:sldId id="1391" r:id="rId30"/>
    <p:sldId id="13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6D6"/>
    <a:srgbClr val="000000"/>
    <a:srgbClr val="008CE6"/>
    <a:srgbClr val="FF9500"/>
    <a:srgbClr val="FF3B30"/>
    <a:srgbClr val="00B0F0"/>
    <a:srgbClr val="009193"/>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50"/>
    <p:restoredTop sz="85982"/>
  </p:normalViewPr>
  <p:slideViewPr>
    <p:cSldViewPr snapToGrid="0" snapToObjects="1">
      <p:cViewPr varScale="1">
        <p:scale>
          <a:sx n="119" d="100"/>
          <a:sy n="119" d="100"/>
        </p:scale>
        <p:origin x="864" y="192"/>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3/9/23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Bayesian inference with a </a:t>
            </a:r>
          </a:p>
        </p:txBody>
      </p:sp>
      <p:sp>
        <p:nvSpPr>
          <p:cNvPr id="4" name="Slide Number Placeholder 3"/>
          <p:cNvSpPr>
            <a:spLocks noGrp="1"/>
          </p:cNvSpPr>
          <p:nvPr>
            <p:ph type="sldNum" sz="quarter" idx="5"/>
          </p:nvPr>
        </p:nvSpPr>
        <p:spPr/>
        <p:txBody>
          <a:bodyPr/>
          <a:lstStyle/>
          <a:p>
            <a:fld id="{7A62181B-723A-0945-8D8D-6A6BB0D8F5A6}" type="slidenum">
              <a:rPr lang="en-US" smtClean="0"/>
              <a:t>22</a:t>
            </a:fld>
            <a:endParaRPr lang="en-US"/>
          </a:p>
        </p:txBody>
      </p:sp>
    </p:spTree>
    <p:extLst>
      <p:ext uri="{BB962C8B-B14F-4D97-AF65-F5344CB8AC3E}">
        <p14:creationId xmlns:p14="http://schemas.microsoft.com/office/powerpoint/2010/main" val="1539712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Helvetica Neue" panose="02000503000000020004" pitchFamily="2" charset="0"/>
              </a:rPr>
              <a:t>We need to create a function for the ICAR component in our model to define the </a:t>
            </a:r>
            <a:r>
              <a:rPr lang="en-GB" b="1" i="0" dirty="0">
                <a:solidFill>
                  <a:srgbClr val="333333"/>
                </a:solidFill>
                <a:effectLst/>
                <a:latin typeface="Helvetica Neue" panose="02000503000000020004" pitchFamily="2" charset="0"/>
              </a:rPr>
              <a:t>prior</a:t>
            </a:r>
            <a:r>
              <a:rPr lang="en-GB" b="0" i="0" dirty="0">
                <a:solidFill>
                  <a:srgbClr val="333333"/>
                </a:solidFill>
                <a:effectLst/>
                <a:latin typeface="Helvetica Neue" panose="02000503000000020004" pitchFamily="2" charset="0"/>
              </a:rPr>
              <a:t> of spatial random effect</a:t>
            </a:r>
            <a:r>
              <a:rPr lang="el-GR" b="0" i="0" dirty="0">
                <a:solidFill>
                  <a:srgbClr val="333333"/>
                </a:solidFill>
                <a:effectLst/>
                <a:latin typeface="Helvetica Neue" panose="02000503000000020004" pitchFamily="2" charset="0"/>
              </a:rPr>
              <a:t>. </a:t>
            </a:r>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This is essentially a probability density computed from the </a:t>
            </a:r>
            <a:r>
              <a:rPr lang="en-GB" b="1" i="0" dirty="0">
                <a:solidFill>
                  <a:srgbClr val="333333"/>
                </a:solidFill>
                <a:effectLst/>
                <a:latin typeface="Helvetica Neue" panose="02000503000000020004" pitchFamily="2" charset="0"/>
              </a:rPr>
              <a:t>sum of the squared pairwise differences</a:t>
            </a:r>
            <a:r>
              <a:rPr lang="en-GB" b="0" i="0" dirty="0">
                <a:solidFill>
                  <a:srgbClr val="333333"/>
                </a:solidFill>
                <a:effectLst/>
                <a:latin typeface="Helvetica Neue" panose="02000503000000020004" pitchFamily="2" charset="0"/>
              </a:rPr>
              <a:t> between the spatial effect in area </a:t>
            </a:r>
            <a:r>
              <a:rPr lang="el-GR" b="0" i="0" dirty="0" err="1">
                <a:solidFill>
                  <a:srgbClr val="333333"/>
                </a:solidFill>
                <a:effectLst/>
                <a:latin typeface="MJXc-TeX-math-I"/>
              </a:rPr>
              <a:t>ϕ</a:t>
            </a:r>
            <a:r>
              <a:rPr lang="en-GB" b="0" i="0" dirty="0" err="1">
                <a:solidFill>
                  <a:srgbClr val="333333"/>
                </a:solidFill>
                <a:effectLst/>
                <a:latin typeface="MJXc-TeX-math-I"/>
              </a:rPr>
              <a:t>i</a:t>
            </a:r>
            <a:r>
              <a:rPr lang="en-GB" b="0" i="0" dirty="0">
                <a:solidFill>
                  <a:srgbClr val="333333"/>
                </a:solidFill>
                <a:effectLst/>
                <a:latin typeface="Helvetica Neue" panose="02000503000000020004" pitchFamily="2" charset="0"/>
              </a:rPr>
              <a:t> against another </a:t>
            </a:r>
            <a:r>
              <a:rPr lang="el-GR" b="0" i="0" dirty="0" err="1">
                <a:solidFill>
                  <a:srgbClr val="333333"/>
                </a:solidFill>
                <a:effectLst/>
                <a:latin typeface="MJXc-TeX-math-I"/>
              </a:rPr>
              <a:t>ϕ</a:t>
            </a:r>
            <a:r>
              <a:rPr lang="en-GB" b="0" i="0" dirty="0">
                <a:solidFill>
                  <a:srgbClr val="333333"/>
                </a:solidFill>
                <a:effectLst/>
                <a:latin typeface="MJXc-TeX-math-I"/>
              </a:rPr>
              <a:t>j</a:t>
            </a:r>
            <a:r>
              <a:rPr lang="el-GR" b="0" i="0" dirty="0" err="1">
                <a:solidFill>
                  <a:srgbClr val="333333"/>
                </a:solidFill>
                <a:effectLst/>
                <a:latin typeface="Helvetica Neue" panose="02000503000000020004" pitchFamily="2" charset="0"/>
              </a:rPr>
              <a:t>ϕ</a:t>
            </a:r>
            <a:r>
              <a:rPr lang="en-GB" b="0" i="0" dirty="0">
                <a:solidFill>
                  <a:srgbClr val="333333"/>
                </a:solidFill>
                <a:effectLst/>
                <a:latin typeface="Helvetica Neue" panose="02000503000000020004" pitchFamily="2" charset="0"/>
              </a:rPr>
              <a:t>j. This bit is also a reconstruction for the adjacency matrix.</a:t>
            </a:r>
          </a:p>
          <a:p>
            <a:endParaRPr lang="en-GB" b="0" i="0" dirty="0">
              <a:solidFill>
                <a:srgbClr val="333333"/>
              </a:solidFill>
              <a:effectLst/>
              <a:latin typeface="Helvetica Neue" panose="02000503000000020004" pitchFamily="2" charset="0"/>
            </a:endParaRPr>
          </a:p>
          <a:p>
            <a:r>
              <a:rPr lang="en-GB" b="0" i="0" dirty="0">
                <a:solidFill>
                  <a:srgbClr val="333333"/>
                </a:solidFill>
                <a:effectLst/>
                <a:latin typeface="Helvetica Neue" panose="02000503000000020004" pitchFamily="2" charset="0"/>
              </a:rPr>
              <a:t>he following program fragment shows the Stan parameter and model block to compute the spatial effects vector through the statement </a:t>
            </a:r>
            <a:r>
              <a:rPr lang="en-GB" dirty="0"/>
              <a:t>phi ~ </a:t>
            </a:r>
            <a:r>
              <a:rPr lang="en-GB" dirty="0" err="1"/>
              <a:t>icar_normal</a:t>
            </a:r>
            <a:r>
              <a:rPr lang="en-GB" dirty="0"/>
              <a:t>(N, node1, node2)</a:t>
            </a:r>
          </a:p>
        </p:txBody>
      </p:sp>
      <p:sp>
        <p:nvSpPr>
          <p:cNvPr id="4" name="Slide Number Placeholder 3"/>
          <p:cNvSpPr>
            <a:spLocks noGrp="1"/>
          </p:cNvSpPr>
          <p:nvPr>
            <p:ph type="sldNum" sz="quarter" idx="5"/>
          </p:nvPr>
        </p:nvSpPr>
        <p:spPr/>
        <p:txBody>
          <a:bodyPr/>
          <a:lstStyle/>
          <a:p>
            <a:fld id="{7A62181B-723A-0945-8D8D-6A6BB0D8F5A6}" type="slidenum">
              <a:rPr lang="en-US" smtClean="0"/>
              <a:t>24</a:t>
            </a:fld>
            <a:endParaRPr lang="en-US"/>
          </a:p>
        </p:txBody>
      </p:sp>
    </p:spTree>
    <p:extLst>
      <p:ext uri="{BB962C8B-B14F-4D97-AF65-F5344CB8AC3E}">
        <p14:creationId xmlns:p14="http://schemas.microsoft.com/office/powerpoint/2010/main" val="2153296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Illustrate what these hierarchies are – and then go into why they are important in next slide</a:t>
            </a:r>
          </a:p>
        </p:txBody>
      </p:sp>
      <p:sp>
        <p:nvSpPr>
          <p:cNvPr id="4" name="Slide Number Placeholder 3"/>
          <p:cNvSpPr>
            <a:spLocks noGrp="1"/>
          </p:cNvSpPr>
          <p:nvPr>
            <p:ph type="sldNum" sz="quarter" idx="5"/>
          </p:nvPr>
        </p:nvSpPr>
        <p:spPr/>
        <p:txBody>
          <a:bodyPr/>
          <a:lstStyle/>
          <a:p>
            <a:fld id="{7A62181B-723A-0945-8D8D-6A6BB0D8F5A6}" type="slidenum">
              <a:rPr lang="en-US" smtClean="0"/>
              <a:t>6</a:t>
            </a:fld>
            <a:endParaRPr lang="en-US"/>
          </a:p>
        </p:txBody>
      </p:sp>
    </p:spTree>
    <p:extLst>
      <p:ext uri="{BB962C8B-B14F-4D97-AF65-F5344CB8AC3E}">
        <p14:creationId xmlns:p14="http://schemas.microsoft.com/office/powerpoint/2010/main" val="15476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Bayesian inference with a </a:t>
            </a:r>
          </a:p>
        </p:txBody>
      </p:sp>
      <p:sp>
        <p:nvSpPr>
          <p:cNvPr id="4" name="Slide Number Placeholder 3"/>
          <p:cNvSpPr>
            <a:spLocks noGrp="1"/>
          </p:cNvSpPr>
          <p:nvPr>
            <p:ph type="sldNum" sz="quarter" idx="5"/>
          </p:nvPr>
        </p:nvSpPr>
        <p:spPr/>
        <p:txBody>
          <a:bodyPr/>
          <a:lstStyle/>
          <a:p>
            <a:fld id="{7A62181B-723A-0945-8D8D-6A6BB0D8F5A6}" type="slidenum">
              <a:rPr lang="en-US" smtClean="0"/>
              <a:t>12</a:t>
            </a:fld>
            <a:endParaRPr lang="en-US"/>
          </a:p>
        </p:txBody>
      </p:sp>
    </p:spTree>
    <p:extLst>
      <p:ext uri="{BB962C8B-B14F-4D97-AF65-F5344CB8AC3E}">
        <p14:creationId xmlns:p14="http://schemas.microsoft.com/office/powerpoint/2010/main" val="67176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47955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14</a:t>
            </a:fld>
            <a:endParaRPr lang="en-US" altLang="x-none"/>
          </a:p>
        </p:txBody>
      </p:sp>
    </p:spTree>
    <p:extLst>
      <p:ext uri="{BB962C8B-B14F-4D97-AF65-F5344CB8AC3E}">
        <p14:creationId xmlns:p14="http://schemas.microsoft.com/office/powerpoint/2010/main" val="3150620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Bayesian inference with a </a:t>
            </a:r>
          </a:p>
        </p:txBody>
      </p:sp>
      <p:sp>
        <p:nvSpPr>
          <p:cNvPr id="4" name="Slide Number Placeholder 3"/>
          <p:cNvSpPr>
            <a:spLocks noGrp="1"/>
          </p:cNvSpPr>
          <p:nvPr>
            <p:ph type="sldNum" sz="quarter" idx="5"/>
          </p:nvPr>
        </p:nvSpPr>
        <p:spPr/>
        <p:txBody>
          <a:bodyPr/>
          <a:lstStyle/>
          <a:p>
            <a:fld id="{7A62181B-723A-0945-8D8D-6A6BB0D8F5A6}" type="slidenum">
              <a:rPr lang="en-US" smtClean="0"/>
              <a:t>15</a:t>
            </a:fld>
            <a:endParaRPr lang="en-US"/>
          </a:p>
        </p:txBody>
      </p:sp>
    </p:spTree>
    <p:extLst>
      <p:ext uri="{BB962C8B-B14F-4D97-AF65-F5344CB8AC3E}">
        <p14:creationId xmlns:p14="http://schemas.microsoft.com/office/powerpoint/2010/main" val="3106527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21</a:t>
            </a:fld>
            <a:endParaRPr lang="en-US" altLang="x-none"/>
          </a:p>
        </p:txBody>
      </p:sp>
    </p:spTree>
    <p:extLst>
      <p:ext uri="{BB962C8B-B14F-4D97-AF65-F5344CB8AC3E}">
        <p14:creationId xmlns:p14="http://schemas.microsoft.com/office/powerpoint/2010/main" val="35840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3/9/23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3/9/23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3/9/23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414520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3/9/23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3/9/23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3/9/23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3/9/23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3/9/23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3/9/23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3/9/23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06/03/2023</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0.xml"/><Relationship Id="rId4" Type="http://schemas.openxmlformats.org/officeDocument/2006/relationships/image" Target="../media/image61.png"/></Relationships>
</file>

<file path=ppt/slides/_rels/slide11.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0.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1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0.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29.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20.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0.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 Id="rId6" Type="http://schemas.openxmlformats.org/officeDocument/2006/relationships/image" Target="../media/image59.png"/><Relationship Id="rId5" Type="http://schemas.openxmlformats.org/officeDocument/2006/relationships/image" Target="../media/image55.png"/><Relationship Id="rId4"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486795" cy="304698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Bayesian spatial risk MODELLING IN STAN</a:t>
            </a:r>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0D97705A-5360-2E64-C52B-597AAA61599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334945" y="1232487"/>
                <a:ext cx="197952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334945" y="1232487"/>
                <a:ext cx="1979525" cy="325089"/>
              </a:xfrm>
              <a:prstGeom prst="rect">
                <a:avLst/>
              </a:prstGeom>
              <a:blipFill>
                <a:blip r:embed="rId3"/>
                <a:stretch>
                  <a:fillRect b="-3704"/>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581367" y="1210366"/>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4945" y="2439366"/>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4945" y="2439366"/>
                <a:ext cx="8745204" cy="325089"/>
              </a:xfrm>
              <a:prstGeom prst="rect">
                <a:avLst/>
              </a:prstGeom>
              <a:blipFill>
                <a:blip r:embed="rId4"/>
                <a:stretch>
                  <a:fillRect b="-3846"/>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59762" y="3143914"/>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064247" y="3132196"/>
            <a:ext cx="1082354" cy="276999"/>
          </a:xfrm>
          <a:prstGeom prst="rect">
            <a:avLst/>
          </a:prstGeom>
          <a:solidFill>
            <a:schemeClr val="bg2"/>
          </a:solidFill>
          <a:ln>
            <a:noFill/>
          </a:ln>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303758" y="1392743"/>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4404915" y="2496170"/>
            <a:ext cx="325089" cy="81294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5146602" y="2456276"/>
            <a:ext cx="1847052" cy="307777"/>
          </a:xfrm>
          <a:prstGeom prst="rect">
            <a:avLst/>
          </a:prstGeom>
          <a:solidFill>
            <a:schemeClr val="bg2"/>
          </a:solidFill>
        </p:spPr>
        <p:txBody>
          <a:bodyPr wrap="square" rtlCol="0">
            <a:spAutoFit/>
          </a:bodyPr>
          <a:lstStyle/>
          <a:p>
            <a:pPr algn="ctr"/>
            <a:r>
              <a:rPr lang="en-GB" sz="1400"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2031325"/>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only includes a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excludes the random-slopes. This means that the group structure causes variation on the means (i.e., group-specific intercepts) but not on slopes </a:t>
            </a:r>
          </a:p>
        </p:txBody>
      </p: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89340" y="4938917"/>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a:cxnSpLocks/>
          </p:cNvCxnSpPr>
          <p:nvPr/>
        </p:nvCxnSpPr>
        <p:spPr>
          <a:xfrm flipV="1">
            <a:off x="8036329" y="4037386"/>
            <a:ext cx="3133635" cy="113243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a:cxnSpLocks/>
          </p:cNvCxnSpPr>
          <p:nvPr/>
        </p:nvCxnSpPr>
        <p:spPr>
          <a:xfrm flipV="1">
            <a:off x="7894840" y="5430696"/>
            <a:ext cx="3125037" cy="958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a:cxnSpLocks/>
          </p:cNvCxnSpPr>
          <p:nvPr/>
        </p:nvCxnSpPr>
        <p:spPr>
          <a:xfrm flipV="1">
            <a:off x="8194224" y="4476533"/>
            <a:ext cx="2995657" cy="1078419"/>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11041632" y="3744566"/>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11026740" y="4170690"/>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1150990" y="46423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80642" y="5256800"/>
            <a:ext cx="943748" cy="369332"/>
          </a:xfrm>
          <a:prstGeom prst="rect">
            <a:avLst/>
          </a:prstGeom>
          <a:noFill/>
        </p:spPr>
        <p:txBody>
          <a:bodyPr wrap="square" rtlCol="0">
            <a:spAutoFit/>
          </a:bodyPr>
          <a:lstStyle/>
          <a:p>
            <a:r>
              <a:rPr lang="en-GB" dirty="0"/>
              <a:t>Group 4</a:t>
            </a:r>
          </a:p>
        </p:txBody>
      </p:sp>
      <p:sp>
        <p:nvSpPr>
          <p:cNvPr id="20" name="TextBox 19">
            <a:extLst>
              <a:ext uri="{FF2B5EF4-FFF2-40B4-BE49-F238E27FC236}">
                <a16:creationId xmlns:a16="http://schemas.microsoft.com/office/drawing/2014/main" id="{47B44E28-0B7D-31EF-2446-24F1E59D4014}"/>
              </a:ext>
            </a:extLst>
          </p:cNvPr>
          <p:cNvSpPr txBox="1"/>
          <p:nvPr/>
        </p:nvSpPr>
        <p:spPr>
          <a:xfrm>
            <a:off x="334945" y="1905732"/>
            <a:ext cx="3684396"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the model is much simpler:</a:t>
            </a:r>
          </a:p>
        </p:txBody>
      </p:sp>
      <p:sp>
        <p:nvSpPr>
          <p:cNvPr id="27" name="Slide Number Placeholder 3">
            <a:extLst>
              <a:ext uri="{FF2B5EF4-FFF2-40B4-BE49-F238E27FC236}">
                <a16:creationId xmlns:a16="http://schemas.microsoft.com/office/drawing/2014/main" id="{6CCC5990-0640-10D5-AC87-132CFDD0C59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itle 1">
            <a:extLst>
              <a:ext uri="{FF2B5EF4-FFF2-40B4-BE49-F238E27FC236}">
                <a16:creationId xmlns:a16="http://schemas.microsoft.com/office/drawing/2014/main" id="{EDE44104-7E64-45A4-FB1A-F18F65E7FC87}"/>
              </a:ext>
            </a:extLst>
          </p:cNvPr>
          <p:cNvSpPr txBox="1">
            <a:spLocks/>
          </p:cNvSpPr>
          <p:nvPr/>
        </p:nvSpPr>
        <p:spPr>
          <a:xfrm>
            <a:off x="313329" y="144471"/>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Hierarchical regression (random-intercept-only) model (true form) [3]</a:t>
            </a:r>
          </a:p>
        </p:txBody>
      </p:sp>
    </p:spTree>
    <p:extLst>
      <p:ext uri="{BB962C8B-B14F-4D97-AF65-F5344CB8AC3E}">
        <p14:creationId xmlns:p14="http://schemas.microsoft.com/office/powerpoint/2010/main" val="245233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257396" y="738446"/>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257396" y="738446"/>
                <a:ext cx="4727915" cy="325089"/>
              </a:xfrm>
              <a:prstGeom prst="rect">
                <a:avLst/>
              </a:prstGeom>
              <a:blipFill>
                <a:blip r:embed="rId2"/>
                <a:stretch>
                  <a:fillRect b="-3846"/>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446976" y="1156194"/>
                <a:ext cx="2343843" cy="1454244"/>
              </a:xfrm>
              <a:prstGeom prst="rect">
                <a:avLst/>
              </a:prstGeom>
              <a:solidFill>
                <a:schemeClr val="bg1"/>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endParaRPr lang="en-GB" sz="1400" dirty="0"/>
              </a:p>
              <a:p>
                <a:endParaRPr lang="en-GB" sz="1400" dirty="0"/>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446976" y="1156194"/>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890169" y="728134"/>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890169" y="1597662"/>
            <a:ext cx="212358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2621353" y="1114114"/>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have an independent variable measure on the group-level impacting our outcome on the individual-level. </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14D7A8-CC23-2966-0D10-D6AE46B66AD8}"/>
                  </a:ext>
                </a:extLst>
              </p:cNvPr>
              <p:cNvSpPr txBox="1"/>
              <p:nvPr/>
            </p:nvSpPr>
            <p:spPr>
              <a:xfrm>
                <a:off x="612809"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9714D7A8-CC23-2966-0D10-D6AE46B66AD8}"/>
                  </a:ext>
                </a:extLst>
              </p:cNvPr>
              <p:cNvSpPr txBox="1">
                <a:spLocks noRot="1" noChangeAspect="1" noMove="1" noResize="1" noEditPoints="1" noAdjustHandles="1" noChangeArrowheads="1" noChangeShapeType="1" noTextEdit="1"/>
              </p:cNvSpPr>
              <p:nvPr/>
            </p:nvSpPr>
            <p:spPr>
              <a:xfrm>
                <a:off x="612809"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2B68B6C-2BEA-FC2C-3B3A-041E3BC716AA}"/>
                  </a:ext>
                </a:extLst>
              </p:cNvPr>
              <p:cNvSpPr txBox="1"/>
              <p:nvPr/>
            </p:nvSpPr>
            <p:spPr>
              <a:xfrm>
                <a:off x="1071092"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2" name="TextBox 21">
                <a:extLst>
                  <a:ext uri="{FF2B5EF4-FFF2-40B4-BE49-F238E27FC236}">
                    <a16:creationId xmlns:a16="http://schemas.microsoft.com/office/drawing/2014/main" id="{22B68B6C-2BEA-FC2C-3B3A-041E3BC716AA}"/>
                  </a:ext>
                </a:extLst>
              </p:cNvPr>
              <p:cNvSpPr txBox="1">
                <a:spLocks noRot="1" noChangeAspect="1" noMove="1" noResize="1" noEditPoints="1" noAdjustHandles="1" noChangeArrowheads="1" noChangeShapeType="1" noTextEdit="1"/>
              </p:cNvSpPr>
              <p:nvPr/>
            </p:nvSpPr>
            <p:spPr>
              <a:xfrm>
                <a:off x="1071092"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E5BC1AD-5B45-F7A3-60CF-75E522251A6C}"/>
                  </a:ext>
                </a:extLst>
              </p:cNvPr>
              <p:cNvSpPr txBox="1"/>
              <p:nvPr/>
            </p:nvSpPr>
            <p:spPr>
              <a:xfrm>
                <a:off x="1515587"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4" name="TextBox 23">
                <a:extLst>
                  <a:ext uri="{FF2B5EF4-FFF2-40B4-BE49-F238E27FC236}">
                    <a16:creationId xmlns:a16="http://schemas.microsoft.com/office/drawing/2014/main" id="{4E5BC1AD-5B45-F7A3-60CF-75E522251A6C}"/>
                  </a:ext>
                </a:extLst>
              </p:cNvPr>
              <p:cNvSpPr txBox="1">
                <a:spLocks noRot="1" noChangeAspect="1" noMove="1" noResize="1" noEditPoints="1" noAdjustHandles="1" noChangeArrowheads="1" noChangeShapeType="1" noTextEdit="1"/>
              </p:cNvSpPr>
              <p:nvPr/>
            </p:nvSpPr>
            <p:spPr>
              <a:xfrm>
                <a:off x="1515587"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9DEC7-1A90-DDA7-A912-658379E09ECD}"/>
                  </a:ext>
                </a:extLst>
              </p:cNvPr>
              <p:cNvSpPr txBox="1"/>
              <p:nvPr/>
            </p:nvSpPr>
            <p:spPr>
              <a:xfrm>
                <a:off x="2113683"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2CC9DEC7-1A90-DDA7-A912-658379E09ECD}"/>
                  </a:ext>
                </a:extLst>
              </p:cNvPr>
              <p:cNvSpPr txBox="1">
                <a:spLocks noRot="1" noChangeAspect="1" noMove="1" noResize="1" noEditPoints="1" noAdjustHandles="1" noChangeArrowheads="1" noChangeShapeType="1" noTextEdit="1"/>
              </p:cNvSpPr>
              <p:nvPr/>
            </p:nvSpPr>
            <p:spPr>
              <a:xfrm>
                <a:off x="2113683" y="1929200"/>
                <a:ext cx="448235" cy="369332"/>
              </a:xfrm>
              <a:prstGeom prst="rect">
                <a:avLst/>
              </a:prstGeom>
              <a:blipFill>
                <a:blip r:embed="rId4"/>
                <a:stretch>
                  <a:fillRect/>
                </a:stretch>
              </a:blipFill>
            </p:spPr>
            <p:txBody>
              <a:bodyPr/>
              <a:lstStyle/>
              <a:p>
                <a:r>
                  <a:rPr lang="en-GB">
                    <a:noFill/>
                  </a:rPr>
                  <a:t> </a:t>
                </a:r>
              </a:p>
            </p:txBody>
          </p:sp>
        </mc:Fallback>
      </mc:AlternateContent>
      <p:sp>
        <p:nvSpPr>
          <p:cNvPr id="26" name="Rectangle 25">
            <a:extLst>
              <a:ext uri="{FF2B5EF4-FFF2-40B4-BE49-F238E27FC236}">
                <a16:creationId xmlns:a16="http://schemas.microsoft.com/office/drawing/2014/main" id="{8319E0FF-A5A6-49E0-3621-58F9B7C5897B}"/>
              </a:ext>
            </a:extLst>
          </p:cNvPr>
          <p:cNvSpPr/>
          <p:nvPr/>
        </p:nvSpPr>
        <p:spPr>
          <a:xfrm>
            <a:off x="1598858" y="1149621"/>
            <a:ext cx="534921" cy="1460817"/>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F3F9EAC-4B0C-D5F1-137D-DF2027543375}"/>
                  </a:ext>
                </a:extLst>
              </p:cNvPr>
              <p:cNvSpPr txBox="1"/>
              <p:nvPr/>
            </p:nvSpPr>
            <p:spPr>
              <a:xfrm>
                <a:off x="257398" y="3389093"/>
                <a:ext cx="9449310"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𝐼</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1</m:t>
                              </m:r>
                            </m:sub>
                          </m:sSub>
                          <m:r>
                            <a:rPr lang="en-GB" sz="1400" i="1" smtClean="0">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7" name="TextBox 26">
                <a:extLst>
                  <a:ext uri="{FF2B5EF4-FFF2-40B4-BE49-F238E27FC236}">
                    <a16:creationId xmlns:a16="http://schemas.microsoft.com/office/drawing/2014/main" id="{9F3F9EAC-4B0C-D5F1-137D-DF2027543375}"/>
                  </a:ext>
                </a:extLst>
              </p:cNvPr>
              <p:cNvSpPr txBox="1">
                <a:spLocks noRot="1" noChangeAspect="1" noMove="1" noResize="1" noEditPoints="1" noAdjustHandles="1" noChangeArrowheads="1" noChangeShapeType="1" noTextEdit="1"/>
              </p:cNvSpPr>
              <p:nvPr/>
            </p:nvSpPr>
            <p:spPr>
              <a:xfrm>
                <a:off x="257398" y="3389093"/>
                <a:ext cx="9449310" cy="340478"/>
              </a:xfrm>
              <a:prstGeom prst="rect">
                <a:avLst/>
              </a:prstGeom>
              <a:blipFill>
                <a:blip r:embed="rId5"/>
                <a:stretch>
                  <a:fillRect b="-7143"/>
                </a:stretch>
              </a:blipFill>
              <a:ln>
                <a:noFill/>
              </a:ln>
            </p:spPr>
            <p:txBody>
              <a:bodyPr/>
              <a:lstStyle/>
              <a:p>
                <a:r>
                  <a:rPr lang="en-GB">
                    <a:noFill/>
                  </a:rPr>
                  <a:t> </a:t>
                </a:r>
              </a:p>
            </p:txBody>
          </p:sp>
        </mc:Fallback>
      </mc:AlternateContent>
      <p:sp>
        <p:nvSpPr>
          <p:cNvPr id="28" name="TextBox 27">
            <a:extLst>
              <a:ext uri="{FF2B5EF4-FFF2-40B4-BE49-F238E27FC236}">
                <a16:creationId xmlns:a16="http://schemas.microsoft.com/office/drawing/2014/main" id="{E9A343F4-3164-32D6-49FC-8F49A3CD82F5}"/>
              </a:ext>
            </a:extLst>
          </p:cNvPr>
          <p:cNvSpPr txBox="1"/>
          <p:nvPr/>
        </p:nvSpPr>
        <p:spPr>
          <a:xfrm>
            <a:off x="257397" y="2886872"/>
            <a:ext cx="9961777"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with the variables into the level 1 model equation: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EE0AD24-3433-AA12-A79F-3F9C286A95DE}"/>
                  </a:ext>
                </a:extLst>
              </p:cNvPr>
              <p:cNvSpPr txBox="1"/>
              <p:nvPr/>
            </p:nvSpPr>
            <p:spPr>
              <a:xfrm>
                <a:off x="257396" y="4289992"/>
                <a:ext cx="7309013" cy="1023357"/>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oMath>
                </a14:m>
                <a:r>
                  <a:rPr lang="en-GB" sz="1400" i="1" dirty="0">
                    <a:latin typeface="Cambria Math" panose="02040503050406030204" pitchFamily="18" charset="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endParaRPr lang="en-GB" sz="1400" dirty="0">
                  <a:ea typeface="Cambria Math" panose="02040503050406030204" pitchFamily="18" charset="0"/>
                </a:endParaRP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rPr>
                        </m:ctrlPr>
                      </m:sSubPr>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𝑍</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9" name="TextBox 28">
                <a:extLst>
                  <a:ext uri="{FF2B5EF4-FFF2-40B4-BE49-F238E27FC236}">
                    <a16:creationId xmlns:a16="http://schemas.microsoft.com/office/drawing/2014/main" id="{2EE0AD24-3433-AA12-A79F-3F9C286A95DE}"/>
                  </a:ext>
                </a:extLst>
              </p:cNvPr>
              <p:cNvSpPr txBox="1">
                <a:spLocks noRot="1" noChangeAspect="1" noMove="1" noResize="1" noEditPoints="1" noAdjustHandles="1" noChangeArrowheads="1" noChangeShapeType="1" noTextEdit="1"/>
              </p:cNvSpPr>
              <p:nvPr/>
            </p:nvSpPr>
            <p:spPr>
              <a:xfrm>
                <a:off x="257396" y="4289992"/>
                <a:ext cx="7309013" cy="1023357"/>
              </a:xfrm>
              <a:prstGeom prst="rect">
                <a:avLst/>
              </a:prstGeom>
              <a:blipFill>
                <a:blip r:embed="rId6"/>
                <a:stretch>
                  <a:fillRect b="-1220"/>
                </a:stretch>
              </a:blipFill>
              <a:ln>
                <a:noFill/>
              </a:ln>
            </p:spPr>
            <p:txBody>
              <a:bodyPr/>
              <a:lstStyle/>
              <a:p>
                <a:r>
                  <a:rPr lang="en-GB">
                    <a:noFill/>
                  </a:rPr>
                  <a:t> </a:t>
                </a:r>
              </a:p>
            </p:txBody>
          </p:sp>
        </mc:Fallback>
      </mc:AlternateContent>
      <p:sp>
        <p:nvSpPr>
          <p:cNvPr id="30" name="TextBox 29">
            <a:extLst>
              <a:ext uri="{FF2B5EF4-FFF2-40B4-BE49-F238E27FC236}">
                <a16:creationId xmlns:a16="http://schemas.microsoft.com/office/drawing/2014/main" id="{FB28FCC6-4ACF-7F95-028C-01724334FFDB}"/>
              </a:ext>
            </a:extLst>
          </p:cNvPr>
          <p:cNvSpPr txBox="1"/>
          <p:nvPr/>
        </p:nvSpPr>
        <p:spPr>
          <a:xfrm>
            <a:off x="257396" y="381662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32" name="Rectangle 31">
            <a:extLst>
              <a:ext uri="{FF2B5EF4-FFF2-40B4-BE49-F238E27FC236}">
                <a16:creationId xmlns:a16="http://schemas.microsoft.com/office/drawing/2014/main" id="{6937262B-750F-CD9E-85B4-717A1E781B1E}"/>
              </a:ext>
            </a:extLst>
          </p:cNvPr>
          <p:cNvSpPr/>
          <p:nvPr/>
        </p:nvSpPr>
        <p:spPr>
          <a:xfrm>
            <a:off x="1408805" y="4349192"/>
            <a:ext cx="534921" cy="213140"/>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04F1F56-A0D6-3862-594B-153F73CF0713}"/>
                  </a:ext>
                </a:extLst>
              </p:cNvPr>
              <p:cNvSpPr txBox="1"/>
              <p:nvPr/>
            </p:nvSpPr>
            <p:spPr>
              <a:xfrm>
                <a:off x="8424614" y="4467643"/>
                <a:ext cx="3509989" cy="307777"/>
              </a:xfrm>
              <a:prstGeom prst="rect">
                <a:avLst/>
              </a:prstGeom>
              <a:solidFill>
                <a:srgbClr val="FF655B">
                  <a:alpha val="34902"/>
                </a:srgb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random coefficient for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oMath>
                </a14:m>
                <a:r>
                  <a:rPr lang="en-GB" sz="1400" dirty="0"/>
                  <a:t> </a:t>
                </a:r>
              </a:p>
            </p:txBody>
          </p:sp>
        </mc:Choice>
        <mc:Fallback xmlns="">
          <p:sp>
            <p:nvSpPr>
              <p:cNvPr id="33" name="TextBox 32">
                <a:extLst>
                  <a:ext uri="{FF2B5EF4-FFF2-40B4-BE49-F238E27FC236}">
                    <a16:creationId xmlns:a16="http://schemas.microsoft.com/office/drawing/2014/main" id="{404F1F56-A0D6-3862-594B-153F73CF0713}"/>
                  </a:ext>
                </a:extLst>
              </p:cNvPr>
              <p:cNvSpPr txBox="1">
                <a:spLocks noRot="1" noChangeAspect="1" noMove="1" noResize="1" noEditPoints="1" noAdjustHandles="1" noChangeArrowheads="1" noChangeShapeType="1" noTextEdit="1"/>
              </p:cNvSpPr>
              <p:nvPr/>
            </p:nvSpPr>
            <p:spPr>
              <a:xfrm>
                <a:off x="8424614" y="4467643"/>
                <a:ext cx="3509989" cy="307777"/>
              </a:xfrm>
              <a:prstGeom prst="rect">
                <a:avLst/>
              </a:prstGeom>
              <a:blipFill>
                <a:blip r:embed="rId7"/>
                <a:stretch>
                  <a:fillRect t="-8000" b="-20000"/>
                </a:stretch>
              </a:blipFill>
            </p:spPr>
            <p:txBody>
              <a:bodyPr/>
              <a:lstStyle/>
              <a:p>
                <a:r>
                  <a:rPr lang="en-GB">
                    <a:noFill/>
                  </a:rPr>
                  <a:t> </a:t>
                </a:r>
              </a:p>
            </p:txBody>
          </p:sp>
        </mc:Fallback>
      </mc:AlternateContent>
      <p:sp>
        <p:nvSpPr>
          <p:cNvPr id="50" name="Rectangle 49">
            <a:extLst>
              <a:ext uri="{FF2B5EF4-FFF2-40B4-BE49-F238E27FC236}">
                <a16:creationId xmlns:a16="http://schemas.microsoft.com/office/drawing/2014/main" id="{9E2A31B8-4CFE-DF19-85BD-5F5915780529}"/>
              </a:ext>
            </a:extLst>
          </p:cNvPr>
          <p:cNvSpPr/>
          <p:nvPr/>
        </p:nvSpPr>
        <p:spPr>
          <a:xfrm>
            <a:off x="1204783" y="4621532"/>
            <a:ext cx="2648733" cy="213140"/>
          </a:xfrm>
          <a:prstGeom prst="rect">
            <a:avLst/>
          </a:prstGeom>
          <a:solidFill>
            <a:srgbClr val="FFC000">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B40300E0-3042-F7D1-6ADB-A4290DE18C6C}"/>
              </a:ext>
            </a:extLst>
          </p:cNvPr>
          <p:cNvSpPr txBox="1"/>
          <p:nvPr/>
        </p:nvSpPr>
        <p:spPr>
          <a:xfrm>
            <a:off x="8424614" y="4834672"/>
            <a:ext cx="3509990" cy="523220"/>
          </a:xfrm>
          <a:prstGeom prst="rect">
            <a:avLst/>
          </a:prstGeom>
          <a:solidFill>
            <a:srgbClr val="FFC000">
              <a:alpha val="34902"/>
            </a:srgb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fixed effects coefficients for the variables in the level 1 equation </a:t>
            </a:r>
          </a:p>
        </p:txBody>
      </p:sp>
      <p:sp>
        <p:nvSpPr>
          <p:cNvPr id="52" name="Rectangle 51">
            <a:extLst>
              <a:ext uri="{FF2B5EF4-FFF2-40B4-BE49-F238E27FC236}">
                <a16:creationId xmlns:a16="http://schemas.microsoft.com/office/drawing/2014/main" id="{A5429C95-E78B-D42C-4FD1-346F15E5DBA3}"/>
              </a:ext>
            </a:extLst>
          </p:cNvPr>
          <p:cNvSpPr/>
          <p:nvPr/>
        </p:nvSpPr>
        <p:spPr>
          <a:xfrm>
            <a:off x="2133779" y="4857810"/>
            <a:ext cx="3181799" cy="187800"/>
          </a:xfrm>
          <a:prstGeom prst="rect">
            <a:avLst/>
          </a:prstGeom>
          <a:solidFill>
            <a:schemeClr val="accent6">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685DBEB6-A209-7E19-9588-CDFE79741AAC}"/>
              </a:ext>
            </a:extLst>
          </p:cNvPr>
          <p:cNvSpPr txBox="1"/>
          <p:nvPr/>
        </p:nvSpPr>
        <p:spPr>
          <a:xfrm>
            <a:off x="8412010" y="5446769"/>
            <a:ext cx="3509990" cy="738664"/>
          </a:xfrm>
          <a:prstGeom prst="rect">
            <a:avLst/>
          </a:prstGeom>
          <a:solidFill>
            <a:schemeClr val="accent6">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random coefficients for the interacting variables from the level 1 &amp; 2 equation </a:t>
            </a:r>
          </a:p>
        </p:txBody>
      </p:sp>
      <p:sp>
        <p:nvSpPr>
          <p:cNvPr id="54" name="Rectangle 53">
            <a:extLst>
              <a:ext uri="{FF2B5EF4-FFF2-40B4-BE49-F238E27FC236}">
                <a16:creationId xmlns:a16="http://schemas.microsoft.com/office/drawing/2014/main" id="{5A6A189F-5C2D-754F-2CCC-BEF54D89AB4A}"/>
              </a:ext>
            </a:extLst>
          </p:cNvPr>
          <p:cNvSpPr/>
          <p:nvPr/>
        </p:nvSpPr>
        <p:spPr>
          <a:xfrm>
            <a:off x="3059902" y="5078959"/>
            <a:ext cx="3612203" cy="152299"/>
          </a:xfrm>
          <a:prstGeom prst="rect">
            <a:avLst/>
          </a:prstGeom>
          <a:solidFill>
            <a:schemeClr val="accent1">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BBB3E7BC-D9C9-B8E0-9869-06B515996EDA}"/>
              </a:ext>
            </a:extLst>
          </p:cNvPr>
          <p:cNvSpPr txBox="1"/>
          <p:nvPr/>
        </p:nvSpPr>
        <p:spPr>
          <a:xfrm>
            <a:off x="8412010" y="6227724"/>
            <a:ext cx="3509990" cy="307777"/>
          </a:xfrm>
          <a:prstGeom prst="rect">
            <a:avLst/>
          </a:prstGeom>
          <a:solidFill>
            <a:schemeClr val="accent1">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the random effects</a:t>
            </a:r>
          </a:p>
        </p:txBody>
      </p:sp>
      <p:sp>
        <p:nvSpPr>
          <p:cNvPr id="56" name="Rectangle 55">
            <a:extLst>
              <a:ext uri="{FF2B5EF4-FFF2-40B4-BE49-F238E27FC236}">
                <a16:creationId xmlns:a16="http://schemas.microsoft.com/office/drawing/2014/main" id="{8B2C14B2-D410-04BB-0A34-56DC202B6AD6}"/>
              </a:ext>
            </a:extLst>
          </p:cNvPr>
          <p:cNvSpPr/>
          <p:nvPr/>
        </p:nvSpPr>
        <p:spPr>
          <a:xfrm>
            <a:off x="980667" y="4349192"/>
            <a:ext cx="356152" cy="213140"/>
          </a:xfrm>
          <a:prstGeom prst="rect">
            <a:avLst/>
          </a:prstGeom>
          <a:solidFill>
            <a:schemeClr val="accent3">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01E6AA8-FEC9-7E03-BFD8-34012B4BD397}"/>
                  </a:ext>
                </a:extLst>
              </p:cNvPr>
              <p:cNvSpPr txBox="1"/>
              <p:nvPr/>
            </p:nvSpPr>
            <p:spPr>
              <a:xfrm>
                <a:off x="8412010" y="4128233"/>
                <a:ext cx="3509989" cy="307777"/>
              </a:xfrm>
              <a:prstGeom prst="rect">
                <a:avLst/>
              </a:prstGeom>
              <a:solidFill>
                <a:schemeClr val="accent3">
                  <a:alpha val="34902"/>
                </a:scheme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0</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global or population mean</a:t>
                </a:r>
                <a:endParaRPr lang="en-GB" sz="1400" dirty="0"/>
              </a:p>
            </p:txBody>
          </p:sp>
        </mc:Choice>
        <mc:Fallback xmlns="">
          <p:sp>
            <p:nvSpPr>
              <p:cNvPr id="57" name="TextBox 56">
                <a:extLst>
                  <a:ext uri="{FF2B5EF4-FFF2-40B4-BE49-F238E27FC236}">
                    <a16:creationId xmlns:a16="http://schemas.microsoft.com/office/drawing/2014/main" id="{D01E6AA8-FEC9-7E03-BFD8-34012B4BD397}"/>
                  </a:ext>
                </a:extLst>
              </p:cNvPr>
              <p:cNvSpPr txBox="1">
                <a:spLocks noRot="1" noChangeAspect="1" noMove="1" noResize="1" noEditPoints="1" noAdjustHandles="1" noChangeArrowheads="1" noChangeShapeType="1" noTextEdit="1"/>
              </p:cNvSpPr>
              <p:nvPr/>
            </p:nvSpPr>
            <p:spPr>
              <a:xfrm>
                <a:off x="8412010" y="4128233"/>
                <a:ext cx="3509989" cy="307777"/>
              </a:xfrm>
              <a:prstGeom prst="rect">
                <a:avLst/>
              </a:prstGeom>
              <a:blipFill>
                <a:blip r:embed="rId8"/>
                <a:stretch>
                  <a:fillRect t="-3846" b="-15385"/>
                </a:stretch>
              </a:blipFill>
            </p:spPr>
            <p:txBody>
              <a:bodyPr/>
              <a:lstStyle/>
              <a:p>
                <a:r>
                  <a:rPr lang="en-GB">
                    <a:noFill/>
                  </a:rPr>
                  <a:t> </a:t>
                </a:r>
              </a:p>
            </p:txBody>
          </p:sp>
        </mc:Fallback>
      </mc:AlternateContent>
      <p:sp>
        <p:nvSpPr>
          <p:cNvPr id="59" name="TextBox 58">
            <a:extLst>
              <a:ext uri="{FF2B5EF4-FFF2-40B4-BE49-F238E27FC236}">
                <a16:creationId xmlns:a16="http://schemas.microsoft.com/office/drawing/2014/main" id="{2F134209-9F5D-64AB-D81F-7F3413C4F197}"/>
              </a:ext>
            </a:extLst>
          </p:cNvPr>
          <p:cNvSpPr txBox="1"/>
          <p:nvPr/>
        </p:nvSpPr>
        <p:spPr>
          <a:xfrm>
            <a:off x="2621353" y="5709935"/>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60" name="Right Brace 59">
            <a:extLst>
              <a:ext uri="{FF2B5EF4-FFF2-40B4-BE49-F238E27FC236}">
                <a16:creationId xmlns:a16="http://schemas.microsoft.com/office/drawing/2014/main" id="{720C5CC9-7275-54C8-DC6B-9391208F496B}"/>
              </a:ext>
            </a:extLst>
          </p:cNvPr>
          <p:cNvSpPr/>
          <p:nvPr/>
        </p:nvSpPr>
        <p:spPr>
          <a:xfrm rot="5400000">
            <a:off x="3885128" y="2344284"/>
            <a:ext cx="396948" cy="6205871"/>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7" name="Title 1">
            <a:extLst>
              <a:ext uri="{FF2B5EF4-FFF2-40B4-BE49-F238E27FC236}">
                <a16:creationId xmlns:a16="http://schemas.microsoft.com/office/drawing/2014/main" id="{1E8026B6-BBD0-86EC-0BF4-443FBDDE73D8}"/>
              </a:ext>
            </a:extLst>
          </p:cNvPr>
          <p:cNvSpPr txBox="1">
            <a:spLocks/>
          </p:cNvSpPr>
          <p:nvPr/>
        </p:nvSpPr>
        <p:spPr>
          <a:xfrm>
            <a:off x="313329" y="144471"/>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Hierarchical regression (random coefficients) model (true form) [4]</a:t>
            </a:r>
          </a:p>
        </p:txBody>
      </p:sp>
    </p:spTree>
    <p:extLst>
      <p:ext uri="{BB962C8B-B14F-4D97-AF65-F5344CB8AC3E}">
        <p14:creationId xmlns:p14="http://schemas.microsoft.com/office/powerpoint/2010/main" val="411503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4F442-A8C0-9E48-8B86-B40111CD3FE1}"/>
              </a:ext>
            </a:extLst>
          </p:cNvPr>
          <p:cNvSpPr txBox="1">
            <a:spLocks/>
          </p:cNvSpPr>
          <p:nvPr/>
        </p:nvSpPr>
        <p:spPr>
          <a:xfrm>
            <a:off x="317336" y="368128"/>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Situating hierarchical models within a spatial context:</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21489A46-9908-F24B-BC23-B6BE9A0D8F6B}"/>
              </a:ext>
            </a:extLst>
          </p:cNvPr>
          <p:cNvSpPr txBox="1"/>
          <p:nvPr/>
        </p:nvSpPr>
        <p:spPr>
          <a:xfrm>
            <a:off x="388188" y="1207625"/>
            <a:ext cx="11095529" cy="707886"/>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sz="2000" dirty="0">
                <a:highlight>
                  <a:srgbClr val="C0C0C0"/>
                </a:highlight>
                <a:latin typeface="Helvetica Neue Light" panose="02000403000000020004" pitchFamily="2" charset="0"/>
                <a:ea typeface="Helvetica Neue Light" panose="02000403000000020004" pitchFamily="2" charset="0"/>
              </a:rPr>
              <a:t>Bayesian inference</a:t>
            </a:r>
            <a:r>
              <a:rPr lang="en-GB" sz="2000" dirty="0">
                <a:latin typeface="Helvetica Neue Light" panose="02000403000000020004" pitchFamily="2" charset="0"/>
                <a:ea typeface="Helvetica Neue Light" panose="02000403000000020004" pitchFamily="2" charset="0"/>
              </a:rPr>
              <a:t>, are often used in </a:t>
            </a:r>
            <a:r>
              <a:rPr lang="en-GB" sz="2000" dirty="0">
                <a:highlight>
                  <a:srgbClr val="D6D6D6"/>
                </a:highlight>
                <a:latin typeface="Helvetica Neue Light" panose="02000403000000020004" pitchFamily="2" charset="0"/>
                <a:ea typeface="Helvetica Neue Light" panose="02000403000000020004" pitchFamily="2" charset="0"/>
              </a:rPr>
              <a:t>hierarchical modelling</a:t>
            </a:r>
            <a:r>
              <a:rPr lang="en-GB" sz="2000" dirty="0">
                <a:latin typeface="Helvetica Neue Light" panose="02000403000000020004" pitchFamily="2" charset="0"/>
                <a:ea typeface="Helvetica Neue Light" panose="02000403000000020004" pitchFamily="2" charset="0"/>
              </a:rPr>
              <a:t>, which are models commonly used in the quantification of spatial and spatiotemporal areal data. </a:t>
            </a:r>
          </a:p>
        </p:txBody>
      </p:sp>
      <p:sp>
        <p:nvSpPr>
          <p:cNvPr id="6" name="TextBox 5">
            <a:extLst>
              <a:ext uri="{FF2B5EF4-FFF2-40B4-BE49-F238E27FC236}">
                <a16:creationId xmlns:a16="http://schemas.microsoft.com/office/drawing/2014/main" id="{6FF9A56F-BE74-AF42-B6A6-837E3124A757}"/>
              </a:ext>
            </a:extLst>
          </p:cNvPr>
          <p:cNvSpPr txBox="1"/>
          <p:nvPr/>
        </p:nvSpPr>
        <p:spPr>
          <a:xfrm>
            <a:off x="381933" y="2261143"/>
            <a:ext cx="11095528" cy="1754326"/>
          </a:xfrm>
          <a:prstGeom prst="rect">
            <a:avLst/>
          </a:prstGeom>
          <a:noFill/>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Bayesian approach are incredibly good with datasets that have a hierarchical structure.</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These are statistical model written in multiple levels (i.e., hierarchical form) to estimate parameters of the posterior distribution</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Example: Intestinal parasitaemia among school children in Tanzania and infection status linked with anaemia   </a:t>
            </a:r>
          </a:p>
        </p:txBody>
      </p:sp>
      <p:sp>
        <p:nvSpPr>
          <p:cNvPr id="10" name="Rectangle 9">
            <a:extLst>
              <a:ext uri="{FF2B5EF4-FFF2-40B4-BE49-F238E27FC236}">
                <a16:creationId xmlns:a16="http://schemas.microsoft.com/office/drawing/2014/main" id="{AA676619-5D49-C34C-B13F-B3E47A4BFCFB}"/>
              </a:ext>
            </a:extLst>
          </p:cNvPr>
          <p:cNvSpPr/>
          <p:nvPr/>
        </p:nvSpPr>
        <p:spPr>
          <a:xfrm>
            <a:off x="583698" y="4406985"/>
            <a:ext cx="2113471" cy="1845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9DA87FBF-D3D2-764C-9AB4-1C71CC708043}"/>
              </a:ext>
            </a:extLst>
          </p:cNvPr>
          <p:cNvSpPr/>
          <p:nvPr/>
        </p:nvSpPr>
        <p:spPr>
          <a:xfrm>
            <a:off x="882747" y="4690304"/>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BDB3AF4B-6068-8148-B569-DD1A11A91600}"/>
              </a:ext>
            </a:extLst>
          </p:cNvPr>
          <p:cNvSpPr/>
          <p:nvPr/>
        </p:nvSpPr>
        <p:spPr>
          <a:xfrm>
            <a:off x="1181796" y="4690304"/>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91A1E01C-E184-0D46-9A4F-9097540C9EF5}"/>
              </a:ext>
            </a:extLst>
          </p:cNvPr>
          <p:cNvSpPr/>
          <p:nvPr/>
        </p:nvSpPr>
        <p:spPr>
          <a:xfrm>
            <a:off x="1466468" y="4696371"/>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7A9EB8DF-EB6B-F545-A988-89A0FADA1869}"/>
              </a:ext>
            </a:extLst>
          </p:cNvPr>
          <p:cNvSpPr/>
          <p:nvPr/>
        </p:nvSpPr>
        <p:spPr>
          <a:xfrm>
            <a:off x="1193298" y="5011567"/>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54EBACF9-9BDC-7D4F-8236-8AED50240F86}"/>
              </a:ext>
            </a:extLst>
          </p:cNvPr>
          <p:cNvSpPr/>
          <p:nvPr/>
        </p:nvSpPr>
        <p:spPr>
          <a:xfrm>
            <a:off x="1486596" y="5011567"/>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3954F8CA-0334-9D42-A773-2E66F349A2D3}"/>
              </a:ext>
            </a:extLst>
          </p:cNvPr>
          <p:cNvSpPr/>
          <p:nvPr/>
        </p:nvSpPr>
        <p:spPr>
          <a:xfrm>
            <a:off x="1777019" y="5017634"/>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38863F05-56CD-D54B-85B7-0678FB6EF52C}"/>
              </a:ext>
            </a:extLst>
          </p:cNvPr>
          <p:cNvSpPr/>
          <p:nvPr/>
        </p:nvSpPr>
        <p:spPr>
          <a:xfrm>
            <a:off x="1559094" y="5334769"/>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F6AEE92-499E-1546-980D-E535EB60D8ED}"/>
              </a:ext>
            </a:extLst>
          </p:cNvPr>
          <p:cNvSpPr/>
          <p:nvPr/>
        </p:nvSpPr>
        <p:spPr>
          <a:xfrm>
            <a:off x="1858143" y="5334769"/>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09CB354F-0C94-AC4C-B975-77AE00E74AF3}"/>
              </a:ext>
            </a:extLst>
          </p:cNvPr>
          <p:cNvSpPr/>
          <p:nvPr/>
        </p:nvSpPr>
        <p:spPr>
          <a:xfrm>
            <a:off x="2161199" y="5336234"/>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D4C65ED-6022-C54F-9D19-4D65C86A5BA6}"/>
              </a:ext>
            </a:extLst>
          </p:cNvPr>
          <p:cNvSpPr/>
          <p:nvPr/>
        </p:nvSpPr>
        <p:spPr>
          <a:xfrm>
            <a:off x="3412640" y="4406985"/>
            <a:ext cx="2113471" cy="1845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DFCD1B44-6B2B-014E-830F-1DEE9EE7BB35}"/>
              </a:ext>
            </a:extLst>
          </p:cNvPr>
          <p:cNvSpPr/>
          <p:nvPr/>
        </p:nvSpPr>
        <p:spPr>
          <a:xfrm>
            <a:off x="6382395" y="4406985"/>
            <a:ext cx="2113471" cy="1845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5D63B807-70FA-B84D-83A9-8A792B659221}"/>
              </a:ext>
            </a:extLst>
          </p:cNvPr>
          <p:cNvSpPr/>
          <p:nvPr/>
        </p:nvSpPr>
        <p:spPr>
          <a:xfrm>
            <a:off x="9211337" y="4406985"/>
            <a:ext cx="2113471" cy="184500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96A6EAD-4DA5-CB47-A22E-034BFFE70D4F}"/>
                  </a:ext>
                </a:extLst>
              </p:cNvPr>
              <p:cNvSpPr txBox="1"/>
              <p:nvPr/>
            </p:nvSpPr>
            <p:spPr>
              <a:xfrm>
                <a:off x="2047435" y="4402590"/>
                <a:ext cx="662881"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𝑥</m:t>
                          </m:r>
                        </m:e>
                        <m:sub>
                          <m:r>
                            <a:rPr lang="en-GB" b="0" i="1" smtClean="0">
                              <a:latin typeface="Cambria Math" panose="02040503050406030204" pitchFamily="18" charset="0"/>
                              <a:ea typeface="Helvetica Neue Light" panose="02000403000000020004" pitchFamily="2" charset="0"/>
                            </a:rPr>
                            <m:t>1</m:t>
                          </m:r>
                        </m:sub>
                      </m:sSub>
                      <m:r>
                        <a:rPr lang="en-GB" b="0" i="1" smtClean="0">
                          <a:latin typeface="Cambria Math" panose="02040503050406030204" pitchFamily="18" charset="0"/>
                          <a:ea typeface="Helvetica Neue Light" panose="02000403000000020004" pitchFamily="2" charset="0"/>
                        </a:rPr>
                        <m:t>,</m:t>
                      </m:r>
                      <m:sSub>
                        <m:sSubPr>
                          <m:ctrlPr>
                            <a:rPr lang="en-GB" b="0"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𝑦</m:t>
                          </m:r>
                        </m:e>
                        <m:sub>
                          <m:r>
                            <a:rPr lang="en-GB" b="0" i="1" smtClean="0">
                              <a:latin typeface="Cambria Math" panose="02040503050406030204" pitchFamily="18" charset="0"/>
                              <a:ea typeface="Helvetica Neue Light" panose="02000403000000020004" pitchFamily="2" charset="0"/>
                            </a:rPr>
                            <m:t>1</m:t>
                          </m:r>
                        </m:sub>
                      </m:sSub>
                    </m:oMath>
                  </m:oMathPara>
                </a14:m>
                <a:endParaRPr lang="en-GB" dirty="0">
                  <a:latin typeface="Helvetica Neue Light" panose="02000403000000020004" pitchFamily="2" charset="0"/>
                  <a:ea typeface="Helvetica Neue Light" panose="02000403000000020004" pitchFamily="2" charset="0"/>
                </a:endParaRPr>
              </a:p>
            </p:txBody>
          </p:sp>
        </mc:Choice>
        <mc:Fallback xmlns="">
          <p:sp>
            <p:nvSpPr>
              <p:cNvPr id="27" name="TextBox 26">
                <a:extLst>
                  <a:ext uri="{FF2B5EF4-FFF2-40B4-BE49-F238E27FC236}">
                    <a16:creationId xmlns:a16="http://schemas.microsoft.com/office/drawing/2014/main" id="{C96A6EAD-4DA5-CB47-A22E-034BFFE70D4F}"/>
                  </a:ext>
                </a:extLst>
              </p:cNvPr>
              <p:cNvSpPr txBox="1">
                <a:spLocks noRot="1" noChangeAspect="1" noMove="1" noResize="1" noEditPoints="1" noAdjustHandles="1" noChangeArrowheads="1" noChangeShapeType="1" noTextEdit="1"/>
              </p:cNvSpPr>
              <p:nvPr/>
            </p:nvSpPr>
            <p:spPr>
              <a:xfrm>
                <a:off x="2047435" y="4402590"/>
                <a:ext cx="662881" cy="369332"/>
              </a:xfrm>
              <a:prstGeom prst="rect">
                <a:avLst/>
              </a:prstGeom>
              <a:blipFill>
                <a:blip r:embed="rId3"/>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A9E8250-497C-B14F-9D93-B1ADE451D0AF}"/>
                  </a:ext>
                </a:extLst>
              </p:cNvPr>
              <p:cNvSpPr txBox="1"/>
              <p:nvPr/>
            </p:nvSpPr>
            <p:spPr>
              <a:xfrm>
                <a:off x="4872871" y="4402590"/>
                <a:ext cx="662881"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𝑥</m:t>
                          </m:r>
                        </m:e>
                        <m:sub>
                          <m:r>
                            <a:rPr lang="en-GB" b="0" i="1" smtClean="0">
                              <a:latin typeface="Cambria Math" panose="02040503050406030204" pitchFamily="18" charset="0"/>
                              <a:ea typeface="Helvetica Neue Light" panose="02000403000000020004" pitchFamily="2" charset="0"/>
                            </a:rPr>
                            <m:t>2</m:t>
                          </m:r>
                        </m:sub>
                      </m:sSub>
                      <m:r>
                        <a:rPr lang="en-GB" b="0" i="1" smtClean="0">
                          <a:latin typeface="Cambria Math" panose="02040503050406030204" pitchFamily="18" charset="0"/>
                          <a:ea typeface="Helvetica Neue Light" panose="02000403000000020004" pitchFamily="2" charset="0"/>
                        </a:rPr>
                        <m:t>,</m:t>
                      </m:r>
                      <m:sSub>
                        <m:sSubPr>
                          <m:ctrlPr>
                            <a:rPr lang="en-GB" b="0"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𝑦</m:t>
                          </m:r>
                        </m:e>
                        <m:sub>
                          <m:r>
                            <a:rPr lang="en-GB" b="0" i="1" smtClean="0">
                              <a:latin typeface="Cambria Math" panose="02040503050406030204" pitchFamily="18" charset="0"/>
                              <a:ea typeface="Helvetica Neue Light" panose="02000403000000020004" pitchFamily="2" charset="0"/>
                            </a:rPr>
                            <m:t>2</m:t>
                          </m:r>
                        </m:sub>
                      </m:sSub>
                    </m:oMath>
                  </m:oMathPara>
                </a14:m>
                <a:endParaRPr lang="en-GB" dirty="0">
                  <a:latin typeface="Helvetica Neue Light" panose="02000403000000020004" pitchFamily="2" charset="0"/>
                  <a:ea typeface="Helvetica Neue Light" panose="02000403000000020004" pitchFamily="2" charset="0"/>
                </a:endParaRPr>
              </a:p>
            </p:txBody>
          </p:sp>
        </mc:Choice>
        <mc:Fallback xmlns="">
          <p:sp>
            <p:nvSpPr>
              <p:cNvPr id="28" name="TextBox 27">
                <a:extLst>
                  <a:ext uri="{FF2B5EF4-FFF2-40B4-BE49-F238E27FC236}">
                    <a16:creationId xmlns:a16="http://schemas.microsoft.com/office/drawing/2014/main" id="{CA9E8250-497C-B14F-9D93-B1ADE451D0AF}"/>
                  </a:ext>
                </a:extLst>
              </p:cNvPr>
              <p:cNvSpPr txBox="1">
                <a:spLocks noRot="1" noChangeAspect="1" noMove="1" noResize="1" noEditPoints="1" noAdjustHandles="1" noChangeArrowheads="1" noChangeShapeType="1" noTextEdit="1"/>
              </p:cNvSpPr>
              <p:nvPr/>
            </p:nvSpPr>
            <p:spPr>
              <a:xfrm>
                <a:off x="4872871" y="4402590"/>
                <a:ext cx="662881" cy="369332"/>
              </a:xfrm>
              <a:prstGeom prst="rect">
                <a:avLst/>
              </a:prstGeom>
              <a:blipFill>
                <a:blip r:embed="rId4"/>
                <a:stretch>
                  <a:fillRect r="-1887"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F320518-6EF1-BC4B-9B1A-F044062AB2A4}"/>
                  </a:ext>
                </a:extLst>
              </p:cNvPr>
              <p:cNvSpPr txBox="1"/>
              <p:nvPr/>
            </p:nvSpPr>
            <p:spPr>
              <a:xfrm>
                <a:off x="7859280" y="4402590"/>
                <a:ext cx="662881"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𝑥</m:t>
                          </m:r>
                        </m:e>
                        <m:sub>
                          <m:r>
                            <a:rPr lang="en-GB" b="0" i="1" smtClean="0">
                              <a:latin typeface="Cambria Math" panose="02040503050406030204" pitchFamily="18" charset="0"/>
                              <a:ea typeface="Helvetica Neue Light" panose="02000403000000020004" pitchFamily="2" charset="0"/>
                            </a:rPr>
                            <m:t>3</m:t>
                          </m:r>
                        </m:sub>
                      </m:sSub>
                      <m:r>
                        <a:rPr lang="en-GB" b="0" i="1" smtClean="0">
                          <a:latin typeface="Cambria Math" panose="02040503050406030204" pitchFamily="18" charset="0"/>
                          <a:ea typeface="Helvetica Neue Light" panose="02000403000000020004" pitchFamily="2" charset="0"/>
                        </a:rPr>
                        <m:t>,</m:t>
                      </m:r>
                      <m:sSub>
                        <m:sSubPr>
                          <m:ctrlPr>
                            <a:rPr lang="en-GB" b="0"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𝑦</m:t>
                          </m:r>
                        </m:e>
                        <m:sub>
                          <m:r>
                            <a:rPr lang="en-GB" b="0" i="1" smtClean="0">
                              <a:latin typeface="Cambria Math" panose="02040503050406030204" pitchFamily="18" charset="0"/>
                              <a:ea typeface="Helvetica Neue Light" panose="02000403000000020004" pitchFamily="2" charset="0"/>
                            </a:rPr>
                            <m:t>3</m:t>
                          </m:r>
                        </m:sub>
                      </m:sSub>
                    </m:oMath>
                  </m:oMathPara>
                </a14:m>
                <a:endParaRPr lang="en-GB" dirty="0">
                  <a:latin typeface="Helvetica Neue Light" panose="02000403000000020004" pitchFamily="2" charset="0"/>
                  <a:ea typeface="Helvetica Neue Light" panose="02000403000000020004" pitchFamily="2" charset="0"/>
                </a:endParaRPr>
              </a:p>
            </p:txBody>
          </p:sp>
        </mc:Choice>
        <mc:Fallback xmlns="">
          <p:sp>
            <p:nvSpPr>
              <p:cNvPr id="29" name="TextBox 28">
                <a:extLst>
                  <a:ext uri="{FF2B5EF4-FFF2-40B4-BE49-F238E27FC236}">
                    <a16:creationId xmlns:a16="http://schemas.microsoft.com/office/drawing/2014/main" id="{3F320518-6EF1-BC4B-9B1A-F044062AB2A4}"/>
                  </a:ext>
                </a:extLst>
              </p:cNvPr>
              <p:cNvSpPr txBox="1">
                <a:spLocks noRot="1" noChangeAspect="1" noMove="1" noResize="1" noEditPoints="1" noAdjustHandles="1" noChangeArrowheads="1" noChangeShapeType="1" noTextEdit="1"/>
              </p:cNvSpPr>
              <p:nvPr/>
            </p:nvSpPr>
            <p:spPr>
              <a:xfrm>
                <a:off x="7859280" y="4402590"/>
                <a:ext cx="662881" cy="369332"/>
              </a:xfrm>
              <a:prstGeom prst="rect">
                <a:avLst/>
              </a:prstGeom>
              <a:blipFill>
                <a:blip r:embed="rId5"/>
                <a:stretch>
                  <a:fillRect b="-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7F25C74-B051-804C-9EC1-AD12F0F13E3E}"/>
                  </a:ext>
                </a:extLst>
              </p:cNvPr>
              <p:cNvSpPr txBox="1"/>
              <p:nvPr/>
            </p:nvSpPr>
            <p:spPr>
              <a:xfrm>
                <a:off x="10642645" y="4395098"/>
                <a:ext cx="662881"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𝑥</m:t>
                          </m:r>
                        </m:e>
                        <m:sub>
                          <m:r>
                            <a:rPr lang="en-GB" b="0" i="1" smtClean="0">
                              <a:latin typeface="Cambria Math" panose="02040503050406030204" pitchFamily="18" charset="0"/>
                              <a:ea typeface="Helvetica Neue Light" panose="02000403000000020004" pitchFamily="2" charset="0"/>
                            </a:rPr>
                            <m:t>𝑛</m:t>
                          </m:r>
                        </m:sub>
                      </m:sSub>
                      <m:r>
                        <a:rPr lang="en-GB" b="0" i="1" smtClean="0">
                          <a:latin typeface="Cambria Math" panose="02040503050406030204" pitchFamily="18" charset="0"/>
                          <a:ea typeface="Helvetica Neue Light" panose="02000403000000020004" pitchFamily="2" charset="0"/>
                        </a:rPr>
                        <m:t>,</m:t>
                      </m:r>
                      <m:sSub>
                        <m:sSubPr>
                          <m:ctrlPr>
                            <a:rPr lang="en-GB" b="0"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𝑦</m:t>
                          </m:r>
                        </m:e>
                        <m:sub>
                          <m:r>
                            <a:rPr lang="en-GB" b="0" i="1" smtClean="0">
                              <a:latin typeface="Cambria Math" panose="02040503050406030204" pitchFamily="18" charset="0"/>
                              <a:ea typeface="Helvetica Neue Light" panose="02000403000000020004" pitchFamily="2" charset="0"/>
                            </a:rPr>
                            <m:t>𝑛</m:t>
                          </m:r>
                        </m:sub>
                      </m:sSub>
                    </m:oMath>
                  </m:oMathPara>
                </a14:m>
                <a:endParaRPr lang="en-GB" dirty="0">
                  <a:latin typeface="Helvetica Neue Light" panose="02000403000000020004" pitchFamily="2" charset="0"/>
                  <a:ea typeface="Helvetica Neue Light" panose="02000403000000020004" pitchFamily="2" charset="0"/>
                </a:endParaRPr>
              </a:p>
            </p:txBody>
          </p:sp>
        </mc:Choice>
        <mc:Fallback xmlns="">
          <p:sp>
            <p:nvSpPr>
              <p:cNvPr id="30" name="TextBox 29">
                <a:extLst>
                  <a:ext uri="{FF2B5EF4-FFF2-40B4-BE49-F238E27FC236}">
                    <a16:creationId xmlns:a16="http://schemas.microsoft.com/office/drawing/2014/main" id="{57F25C74-B051-804C-9EC1-AD12F0F13E3E}"/>
                  </a:ext>
                </a:extLst>
              </p:cNvPr>
              <p:cNvSpPr txBox="1">
                <a:spLocks noRot="1" noChangeAspect="1" noMove="1" noResize="1" noEditPoints="1" noAdjustHandles="1" noChangeArrowheads="1" noChangeShapeType="1" noTextEdit="1"/>
              </p:cNvSpPr>
              <p:nvPr/>
            </p:nvSpPr>
            <p:spPr>
              <a:xfrm>
                <a:off x="10642645" y="4395098"/>
                <a:ext cx="662881" cy="369332"/>
              </a:xfrm>
              <a:prstGeom prst="rect">
                <a:avLst/>
              </a:prstGeom>
              <a:blipFill>
                <a:blip r:embed="rId6"/>
                <a:stretch>
                  <a:fillRect r="-1887" b="-10000"/>
                </a:stretch>
              </a:blipFill>
            </p:spPr>
            <p:txBody>
              <a:bodyPr/>
              <a:lstStyle/>
              <a:p>
                <a:r>
                  <a:rPr lang="en-GB">
                    <a:noFill/>
                  </a:rPr>
                  <a:t> </a:t>
                </a:r>
              </a:p>
            </p:txBody>
          </p:sp>
        </mc:Fallback>
      </mc:AlternateContent>
      <p:sp>
        <p:nvSpPr>
          <p:cNvPr id="31" name="TextBox 30">
            <a:extLst>
              <a:ext uri="{FF2B5EF4-FFF2-40B4-BE49-F238E27FC236}">
                <a16:creationId xmlns:a16="http://schemas.microsoft.com/office/drawing/2014/main" id="{152AA48D-89CA-0945-9042-057A4D780CD0}"/>
              </a:ext>
            </a:extLst>
          </p:cNvPr>
          <p:cNvSpPr txBox="1"/>
          <p:nvPr/>
        </p:nvSpPr>
        <p:spPr>
          <a:xfrm>
            <a:off x="8671337" y="5085693"/>
            <a:ext cx="662881"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t>
            </a:r>
          </a:p>
        </p:txBody>
      </p:sp>
      <p:sp>
        <p:nvSpPr>
          <p:cNvPr id="32" name="Oval 31">
            <a:extLst>
              <a:ext uri="{FF2B5EF4-FFF2-40B4-BE49-F238E27FC236}">
                <a16:creationId xmlns:a16="http://schemas.microsoft.com/office/drawing/2014/main" id="{EE953081-B61C-E343-B60E-70DD7232B596}"/>
              </a:ext>
            </a:extLst>
          </p:cNvPr>
          <p:cNvSpPr/>
          <p:nvPr/>
        </p:nvSpPr>
        <p:spPr>
          <a:xfrm>
            <a:off x="3617727" y="4783148"/>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9BB576C5-FDCA-914C-881D-10B683E087A4}"/>
              </a:ext>
            </a:extLst>
          </p:cNvPr>
          <p:cNvSpPr/>
          <p:nvPr/>
        </p:nvSpPr>
        <p:spPr>
          <a:xfrm>
            <a:off x="4511060" y="4793197"/>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0FBEAA12-0B01-4F4B-93F4-1FA4E6E7BBBF}"/>
              </a:ext>
            </a:extLst>
          </p:cNvPr>
          <p:cNvSpPr/>
          <p:nvPr/>
        </p:nvSpPr>
        <p:spPr>
          <a:xfrm>
            <a:off x="4201448" y="4789215"/>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E26D87AB-4F1A-6F49-A819-4502CE5A2880}"/>
              </a:ext>
            </a:extLst>
          </p:cNvPr>
          <p:cNvSpPr/>
          <p:nvPr/>
        </p:nvSpPr>
        <p:spPr>
          <a:xfrm>
            <a:off x="3903622" y="4784569"/>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7C24D6B5-089E-C243-B530-E2ADE0B73FCF}"/>
              </a:ext>
            </a:extLst>
          </p:cNvPr>
          <p:cNvSpPr/>
          <p:nvPr/>
        </p:nvSpPr>
        <p:spPr>
          <a:xfrm>
            <a:off x="4221576" y="5104411"/>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CC70A720-2D06-3742-B7DD-EBB5733F6873}"/>
              </a:ext>
            </a:extLst>
          </p:cNvPr>
          <p:cNvSpPr/>
          <p:nvPr/>
        </p:nvSpPr>
        <p:spPr>
          <a:xfrm>
            <a:off x="4511999" y="5110478"/>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B26CCF6B-C6BB-B144-A8F2-44539083289F}"/>
              </a:ext>
            </a:extLst>
          </p:cNvPr>
          <p:cNvSpPr/>
          <p:nvPr/>
        </p:nvSpPr>
        <p:spPr>
          <a:xfrm>
            <a:off x="3959908" y="5110478"/>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D3AC4D70-AEC1-F244-B6A8-789B57D079D4}"/>
              </a:ext>
            </a:extLst>
          </p:cNvPr>
          <p:cNvSpPr/>
          <p:nvPr/>
        </p:nvSpPr>
        <p:spPr>
          <a:xfrm>
            <a:off x="3934498" y="5430611"/>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A8D1934B-A89A-904D-9B2D-29CFBB4B0A35}"/>
              </a:ext>
            </a:extLst>
          </p:cNvPr>
          <p:cNvSpPr/>
          <p:nvPr/>
        </p:nvSpPr>
        <p:spPr>
          <a:xfrm>
            <a:off x="4236462" y="5441548"/>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4E255381-BAFD-6D4E-9FCB-243964F1826B}"/>
              </a:ext>
            </a:extLst>
          </p:cNvPr>
          <p:cNvSpPr/>
          <p:nvPr/>
        </p:nvSpPr>
        <p:spPr>
          <a:xfrm>
            <a:off x="6582035" y="4813633"/>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89ED9FBC-4805-D444-A0DE-E4E83F03D515}"/>
              </a:ext>
            </a:extLst>
          </p:cNvPr>
          <p:cNvSpPr/>
          <p:nvPr/>
        </p:nvSpPr>
        <p:spPr>
          <a:xfrm>
            <a:off x="7475368" y="4823682"/>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2DDBE653-7EDC-AF49-99A5-209FBD021E13}"/>
              </a:ext>
            </a:extLst>
          </p:cNvPr>
          <p:cNvSpPr/>
          <p:nvPr/>
        </p:nvSpPr>
        <p:spPr>
          <a:xfrm>
            <a:off x="7165756" y="4819700"/>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9DC0A1A2-1C2D-804C-892D-B358DC75082C}"/>
              </a:ext>
            </a:extLst>
          </p:cNvPr>
          <p:cNvSpPr/>
          <p:nvPr/>
        </p:nvSpPr>
        <p:spPr>
          <a:xfrm>
            <a:off x="6867930" y="4815054"/>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ECFC7F85-0DAE-7544-9EAE-5F2664F87A46}"/>
              </a:ext>
            </a:extLst>
          </p:cNvPr>
          <p:cNvSpPr/>
          <p:nvPr/>
        </p:nvSpPr>
        <p:spPr>
          <a:xfrm>
            <a:off x="7185884" y="5134896"/>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9E93DC21-EF46-AE4B-BCED-1B4626D2FBC7}"/>
              </a:ext>
            </a:extLst>
          </p:cNvPr>
          <p:cNvSpPr/>
          <p:nvPr/>
        </p:nvSpPr>
        <p:spPr>
          <a:xfrm>
            <a:off x="7476307" y="5140963"/>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15BE0850-A3C2-DC45-A254-245B47D5687C}"/>
              </a:ext>
            </a:extLst>
          </p:cNvPr>
          <p:cNvSpPr/>
          <p:nvPr/>
        </p:nvSpPr>
        <p:spPr>
          <a:xfrm>
            <a:off x="6924216" y="5140963"/>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E11C7578-1BFF-FF43-961A-9405DBD89433}"/>
              </a:ext>
            </a:extLst>
          </p:cNvPr>
          <p:cNvSpPr/>
          <p:nvPr/>
        </p:nvSpPr>
        <p:spPr>
          <a:xfrm>
            <a:off x="6898806" y="5461096"/>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132A404B-EB3C-D140-8F63-7B1776B0AF68}"/>
              </a:ext>
            </a:extLst>
          </p:cNvPr>
          <p:cNvSpPr/>
          <p:nvPr/>
        </p:nvSpPr>
        <p:spPr>
          <a:xfrm>
            <a:off x="7200770" y="5472033"/>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780E52F7-52EF-2349-B376-BDC79D38F6B0}"/>
              </a:ext>
            </a:extLst>
          </p:cNvPr>
          <p:cNvSpPr/>
          <p:nvPr/>
        </p:nvSpPr>
        <p:spPr>
          <a:xfrm>
            <a:off x="9831748" y="4833980"/>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6E3FE79B-76FC-004B-9B68-5275217FA38A}"/>
              </a:ext>
            </a:extLst>
          </p:cNvPr>
          <p:cNvSpPr/>
          <p:nvPr/>
        </p:nvSpPr>
        <p:spPr>
          <a:xfrm>
            <a:off x="10395305" y="4823682"/>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05A80A69-8536-BD4B-905E-6396AB556CED}"/>
              </a:ext>
            </a:extLst>
          </p:cNvPr>
          <p:cNvSpPr/>
          <p:nvPr/>
        </p:nvSpPr>
        <p:spPr>
          <a:xfrm>
            <a:off x="10085693" y="4819700"/>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EC1053E7-212A-9C4B-A5F6-7490DABF1790}"/>
              </a:ext>
            </a:extLst>
          </p:cNvPr>
          <p:cNvSpPr/>
          <p:nvPr/>
        </p:nvSpPr>
        <p:spPr>
          <a:xfrm>
            <a:off x="9831747" y="4522594"/>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9B88727E-554B-F040-BA74-E9349229C098}"/>
              </a:ext>
            </a:extLst>
          </p:cNvPr>
          <p:cNvSpPr/>
          <p:nvPr/>
        </p:nvSpPr>
        <p:spPr>
          <a:xfrm>
            <a:off x="10105821" y="5134896"/>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851F00E7-04D1-9B4E-9567-1ECE8211B186}"/>
              </a:ext>
            </a:extLst>
          </p:cNvPr>
          <p:cNvSpPr/>
          <p:nvPr/>
        </p:nvSpPr>
        <p:spPr>
          <a:xfrm>
            <a:off x="10396244" y="5140963"/>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831163F7-BE2B-CB49-B5C1-84F4BE6D1C36}"/>
              </a:ext>
            </a:extLst>
          </p:cNvPr>
          <p:cNvSpPr/>
          <p:nvPr/>
        </p:nvSpPr>
        <p:spPr>
          <a:xfrm>
            <a:off x="9844153" y="5140963"/>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B7AC6775-9AB5-7540-84F7-CDB94D09EE33}"/>
              </a:ext>
            </a:extLst>
          </p:cNvPr>
          <p:cNvSpPr/>
          <p:nvPr/>
        </p:nvSpPr>
        <p:spPr>
          <a:xfrm>
            <a:off x="9818743" y="5461096"/>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9380BF9D-D6DC-094E-B1FB-341BC5581804}"/>
              </a:ext>
            </a:extLst>
          </p:cNvPr>
          <p:cNvSpPr/>
          <p:nvPr/>
        </p:nvSpPr>
        <p:spPr>
          <a:xfrm>
            <a:off x="10120707" y="5472033"/>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6CD4F2EE-7752-CF41-9AD9-95E918902619}"/>
              </a:ext>
            </a:extLst>
          </p:cNvPr>
          <p:cNvSpPr/>
          <p:nvPr/>
        </p:nvSpPr>
        <p:spPr>
          <a:xfrm>
            <a:off x="4538752" y="5445000"/>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1E8C5CAE-5BDC-B94E-99EB-0A026F524374}"/>
              </a:ext>
            </a:extLst>
          </p:cNvPr>
          <p:cNvSpPr/>
          <p:nvPr/>
        </p:nvSpPr>
        <p:spPr>
          <a:xfrm>
            <a:off x="8072665" y="5152056"/>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DFA0B0F6-81E7-4640-BF39-1A1B5092C316}"/>
              </a:ext>
            </a:extLst>
          </p:cNvPr>
          <p:cNvSpPr/>
          <p:nvPr/>
        </p:nvSpPr>
        <p:spPr>
          <a:xfrm>
            <a:off x="5122473" y="5451067"/>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Oval 61">
            <a:extLst>
              <a:ext uri="{FF2B5EF4-FFF2-40B4-BE49-F238E27FC236}">
                <a16:creationId xmlns:a16="http://schemas.microsoft.com/office/drawing/2014/main" id="{989D4579-0924-AF4C-B2D9-625EA737536D}"/>
              </a:ext>
            </a:extLst>
          </p:cNvPr>
          <p:cNvSpPr/>
          <p:nvPr/>
        </p:nvSpPr>
        <p:spPr>
          <a:xfrm>
            <a:off x="4824647" y="5446421"/>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C91F4A4A-5572-0444-A287-85CFD262359E}"/>
              </a:ext>
            </a:extLst>
          </p:cNvPr>
          <p:cNvSpPr/>
          <p:nvPr/>
        </p:nvSpPr>
        <p:spPr>
          <a:xfrm>
            <a:off x="7783181" y="5463270"/>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68A0CCEE-1192-DA47-9A74-D25B04DB6A45}"/>
              </a:ext>
            </a:extLst>
          </p:cNvPr>
          <p:cNvSpPr/>
          <p:nvPr/>
        </p:nvSpPr>
        <p:spPr>
          <a:xfrm>
            <a:off x="8073604" y="5469337"/>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21667A93-776F-1246-AAA1-1788D99D66CD}"/>
              </a:ext>
            </a:extLst>
          </p:cNvPr>
          <p:cNvSpPr/>
          <p:nvPr/>
        </p:nvSpPr>
        <p:spPr>
          <a:xfrm>
            <a:off x="7521513" y="5469337"/>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80CE7088-DC0F-3246-9175-2AB714FDFBB1}"/>
              </a:ext>
            </a:extLst>
          </p:cNvPr>
          <p:cNvSpPr/>
          <p:nvPr/>
        </p:nvSpPr>
        <p:spPr>
          <a:xfrm>
            <a:off x="7496103" y="5789470"/>
            <a:ext cx="232913" cy="2587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45D5C6F2-3DE1-F446-B79A-D7E498CC810B}"/>
              </a:ext>
            </a:extLst>
          </p:cNvPr>
          <p:cNvSpPr/>
          <p:nvPr/>
        </p:nvSpPr>
        <p:spPr>
          <a:xfrm>
            <a:off x="7798067" y="5800407"/>
            <a:ext cx="232913" cy="25879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a:extLst>
              <a:ext uri="{FF2B5EF4-FFF2-40B4-BE49-F238E27FC236}">
                <a16:creationId xmlns:a16="http://schemas.microsoft.com/office/drawing/2014/main" id="{B047C5E9-ECFB-7347-99F5-1EEFE62F0FDD}"/>
              </a:ext>
            </a:extLst>
          </p:cNvPr>
          <p:cNvSpPr txBox="1"/>
          <p:nvPr/>
        </p:nvSpPr>
        <p:spPr>
          <a:xfrm>
            <a:off x="647372" y="5842771"/>
            <a:ext cx="1362560"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School 1</a:t>
            </a:r>
          </a:p>
        </p:txBody>
      </p:sp>
      <p:sp>
        <p:nvSpPr>
          <p:cNvPr id="69" name="TextBox 68">
            <a:extLst>
              <a:ext uri="{FF2B5EF4-FFF2-40B4-BE49-F238E27FC236}">
                <a16:creationId xmlns:a16="http://schemas.microsoft.com/office/drawing/2014/main" id="{BDFA5B8E-671C-7948-B2C4-D34CEEED53D1}"/>
              </a:ext>
            </a:extLst>
          </p:cNvPr>
          <p:cNvSpPr txBox="1"/>
          <p:nvPr/>
        </p:nvSpPr>
        <p:spPr>
          <a:xfrm>
            <a:off x="3412640" y="5863596"/>
            <a:ext cx="1362560"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School 2</a:t>
            </a:r>
          </a:p>
        </p:txBody>
      </p:sp>
      <p:sp>
        <p:nvSpPr>
          <p:cNvPr id="70" name="TextBox 69">
            <a:extLst>
              <a:ext uri="{FF2B5EF4-FFF2-40B4-BE49-F238E27FC236}">
                <a16:creationId xmlns:a16="http://schemas.microsoft.com/office/drawing/2014/main" id="{66D81E83-5649-1849-BA99-A46E82EE0B2E}"/>
              </a:ext>
            </a:extLst>
          </p:cNvPr>
          <p:cNvSpPr txBox="1"/>
          <p:nvPr/>
        </p:nvSpPr>
        <p:spPr>
          <a:xfrm>
            <a:off x="6391866" y="5874533"/>
            <a:ext cx="1362560"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School 3</a:t>
            </a:r>
          </a:p>
        </p:txBody>
      </p:sp>
      <p:sp>
        <p:nvSpPr>
          <p:cNvPr id="71" name="TextBox 70">
            <a:extLst>
              <a:ext uri="{FF2B5EF4-FFF2-40B4-BE49-F238E27FC236}">
                <a16:creationId xmlns:a16="http://schemas.microsoft.com/office/drawing/2014/main" id="{304A4503-32DA-EE46-A5B1-E3D71949DE78}"/>
              </a:ext>
            </a:extLst>
          </p:cNvPr>
          <p:cNvSpPr txBox="1"/>
          <p:nvPr/>
        </p:nvSpPr>
        <p:spPr>
          <a:xfrm>
            <a:off x="9220808" y="5866782"/>
            <a:ext cx="1362560"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School </a:t>
            </a:r>
            <a:r>
              <a:rPr lang="en-GB" i="1" dirty="0">
                <a:latin typeface="Helvetica Neue Light" panose="02000403000000020004" pitchFamily="2" charset="0"/>
                <a:ea typeface="Helvetica Neue Light" panose="02000403000000020004" pitchFamily="2" charset="0"/>
              </a:rPr>
              <a:t>n</a:t>
            </a:r>
            <a:endParaRPr lang="en-GB" dirty="0">
              <a:latin typeface="Helvetica Neue Light" panose="02000403000000020004" pitchFamily="2" charset="0"/>
              <a:ea typeface="Helvetica Neue Light" panose="02000403000000020004" pitchFamily="2" charset="0"/>
            </a:endParaRPr>
          </a:p>
        </p:txBody>
      </p:sp>
      <p:sp>
        <p:nvSpPr>
          <p:cNvPr id="7" name="Slide Number Placeholder 3">
            <a:extLst>
              <a:ext uri="{FF2B5EF4-FFF2-40B4-BE49-F238E27FC236}">
                <a16:creationId xmlns:a16="http://schemas.microsoft.com/office/drawing/2014/main" id="{AF6D4A36-4F70-C263-F757-C9706F4DF31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026768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F79E122F-C90D-4D47-A2B9-F02E03167C79}"/>
              </a:ext>
            </a:extLst>
          </p:cNvPr>
          <p:cNvPicPr>
            <a:picLocks noChangeAspect="1"/>
          </p:cNvPicPr>
          <p:nvPr/>
        </p:nvPicPr>
        <p:blipFill>
          <a:blip r:embed="rId3"/>
          <a:stretch>
            <a:fillRect/>
          </a:stretch>
        </p:blipFill>
        <p:spPr>
          <a:xfrm>
            <a:off x="444499" y="1229743"/>
            <a:ext cx="2591998" cy="2927749"/>
          </a:xfrm>
          <a:prstGeom prst="rect">
            <a:avLst/>
          </a:prstGeom>
        </p:spPr>
      </p:pic>
      <p:pic>
        <p:nvPicPr>
          <p:cNvPr id="4" name="Picture 3" descr="Map&#10;&#10;Description automatically generated">
            <a:extLst>
              <a:ext uri="{FF2B5EF4-FFF2-40B4-BE49-F238E27FC236}">
                <a16:creationId xmlns:a16="http://schemas.microsoft.com/office/drawing/2014/main" id="{7D464545-4EB7-9840-8C02-BDD68712F957}"/>
              </a:ext>
            </a:extLst>
          </p:cNvPr>
          <p:cNvPicPr>
            <a:picLocks noChangeAspect="1"/>
          </p:cNvPicPr>
          <p:nvPr/>
        </p:nvPicPr>
        <p:blipFill>
          <a:blip r:embed="rId3"/>
          <a:stretch>
            <a:fillRect/>
          </a:stretch>
        </p:blipFill>
        <p:spPr>
          <a:xfrm>
            <a:off x="3635110" y="1229743"/>
            <a:ext cx="2591998" cy="2927749"/>
          </a:xfrm>
          <a:prstGeom prst="rect">
            <a:avLst/>
          </a:prstGeom>
        </p:spPr>
      </p:pic>
      <p:pic>
        <p:nvPicPr>
          <p:cNvPr id="5" name="Picture 4" descr="Map&#10;&#10;Description automatically generated">
            <a:extLst>
              <a:ext uri="{FF2B5EF4-FFF2-40B4-BE49-F238E27FC236}">
                <a16:creationId xmlns:a16="http://schemas.microsoft.com/office/drawing/2014/main" id="{1BA9578A-742B-C249-80B2-2A2DBC1B9FC4}"/>
              </a:ext>
            </a:extLst>
          </p:cNvPr>
          <p:cNvPicPr>
            <a:picLocks noChangeAspect="1"/>
          </p:cNvPicPr>
          <p:nvPr/>
        </p:nvPicPr>
        <p:blipFill>
          <a:blip r:embed="rId3"/>
          <a:stretch>
            <a:fillRect/>
          </a:stretch>
        </p:blipFill>
        <p:spPr>
          <a:xfrm>
            <a:off x="6709710" y="1229743"/>
            <a:ext cx="2591998" cy="2927749"/>
          </a:xfrm>
          <a:prstGeom prst="rect">
            <a:avLst/>
          </a:prstGeom>
        </p:spPr>
      </p:pic>
      <p:pic>
        <p:nvPicPr>
          <p:cNvPr id="6" name="Picture 5" descr="Map&#10;&#10;Description automatically generated">
            <a:extLst>
              <a:ext uri="{FF2B5EF4-FFF2-40B4-BE49-F238E27FC236}">
                <a16:creationId xmlns:a16="http://schemas.microsoft.com/office/drawing/2014/main" id="{874818D7-C165-134D-96CB-7A16849D81F8}"/>
              </a:ext>
            </a:extLst>
          </p:cNvPr>
          <p:cNvPicPr>
            <a:picLocks noChangeAspect="1"/>
          </p:cNvPicPr>
          <p:nvPr/>
        </p:nvPicPr>
        <p:blipFill>
          <a:blip r:embed="rId3"/>
          <a:stretch>
            <a:fillRect/>
          </a:stretch>
        </p:blipFill>
        <p:spPr>
          <a:xfrm>
            <a:off x="9600002" y="1229743"/>
            <a:ext cx="2591998" cy="292774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EC9BCF-8AC6-CD47-95CD-1801882BCEAD}"/>
                  </a:ext>
                </a:extLst>
              </p:cNvPr>
              <p:cNvSpPr txBox="1"/>
              <p:nvPr/>
            </p:nvSpPr>
            <p:spPr>
              <a:xfrm>
                <a:off x="1282058" y="465828"/>
                <a:ext cx="1148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=2019</m:t>
                      </m:r>
                    </m:oMath>
                  </m:oMathPara>
                </a14:m>
                <a:endParaRPr lang="en-GB" dirty="0"/>
              </a:p>
            </p:txBody>
          </p:sp>
        </mc:Choice>
        <mc:Fallback xmlns="">
          <p:sp>
            <p:nvSpPr>
              <p:cNvPr id="7" name="TextBox 6">
                <a:extLst>
                  <a:ext uri="{FF2B5EF4-FFF2-40B4-BE49-F238E27FC236}">
                    <a16:creationId xmlns:a16="http://schemas.microsoft.com/office/drawing/2014/main" id="{DDEC9BCF-8AC6-CD47-95CD-1801882BCEAD}"/>
                  </a:ext>
                </a:extLst>
              </p:cNvPr>
              <p:cNvSpPr txBox="1">
                <a:spLocks noRot="1" noChangeAspect="1" noMove="1" noResize="1" noEditPoints="1" noAdjustHandles="1" noChangeArrowheads="1" noChangeShapeType="1" noTextEdit="1"/>
              </p:cNvSpPr>
              <p:nvPr/>
            </p:nvSpPr>
            <p:spPr>
              <a:xfrm>
                <a:off x="1282058" y="465828"/>
                <a:ext cx="1148904"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D23179-9AA2-6049-B422-73D85C4F5A86}"/>
                  </a:ext>
                </a:extLst>
              </p:cNvPr>
              <p:cNvSpPr txBox="1"/>
              <p:nvPr/>
            </p:nvSpPr>
            <p:spPr>
              <a:xfrm>
                <a:off x="4356657" y="465827"/>
                <a:ext cx="1148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=2020</m:t>
                      </m:r>
                    </m:oMath>
                  </m:oMathPara>
                </a14:m>
                <a:endParaRPr lang="en-GB" dirty="0"/>
              </a:p>
            </p:txBody>
          </p:sp>
        </mc:Choice>
        <mc:Fallback xmlns="">
          <p:sp>
            <p:nvSpPr>
              <p:cNvPr id="8" name="TextBox 7">
                <a:extLst>
                  <a:ext uri="{FF2B5EF4-FFF2-40B4-BE49-F238E27FC236}">
                    <a16:creationId xmlns:a16="http://schemas.microsoft.com/office/drawing/2014/main" id="{DFD23179-9AA2-6049-B422-73D85C4F5A86}"/>
                  </a:ext>
                </a:extLst>
              </p:cNvPr>
              <p:cNvSpPr txBox="1">
                <a:spLocks noRot="1" noChangeAspect="1" noMove="1" noResize="1" noEditPoints="1" noAdjustHandles="1" noChangeArrowheads="1" noChangeShapeType="1" noTextEdit="1"/>
              </p:cNvSpPr>
              <p:nvPr/>
            </p:nvSpPr>
            <p:spPr>
              <a:xfrm>
                <a:off x="4356657" y="465827"/>
                <a:ext cx="1148904"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F8F0736-4CF3-0449-9B9E-83184A1208FB}"/>
                  </a:ext>
                </a:extLst>
              </p:cNvPr>
              <p:cNvSpPr txBox="1"/>
              <p:nvPr/>
            </p:nvSpPr>
            <p:spPr>
              <a:xfrm>
                <a:off x="7431257" y="465827"/>
                <a:ext cx="1148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=2021</m:t>
                      </m:r>
                    </m:oMath>
                  </m:oMathPara>
                </a14:m>
                <a:endParaRPr lang="en-GB" dirty="0"/>
              </a:p>
            </p:txBody>
          </p:sp>
        </mc:Choice>
        <mc:Fallback xmlns="">
          <p:sp>
            <p:nvSpPr>
              <p:cNvPr id="9" name="TextBox 8">
                <a:extLst>
                  <a:ext uri="{FF2B5EF4-FFF2-40B4-BE49-F238E27FC236}">
                    <a16:creationId xmlns:a16="http://schemas.microsoft.com/office/drawing/2014/main" id="{DF8F0736-4CF3-0449-9B9E-83184A1208FB}"/>
                  </a:ext>
                </a:extLst>
              </p:cNvPr>
              <p:cNvSpPr txBox="1">
                <a:spLocks noRot="1" noChangeAspect="1" noMove="1" noResize="1" noEditPoints="1" noAdjustHandles="1" noChangeArrowheads="1" noChangeShapeType="1" noTextEdit="1"/>
              </p:cNvSpPr>
              <p:nvPr/>
            </p:nvSpPr>
            <p:spPr>
              <a:xfrm>
                <a:off x="7431257" y="465827"/>
                <a:ext cx="1148904"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F5A35CF-80BF-F445-B0FC-36BB187876C4}"/>
                  </a:ext>
                </a:extLst>
              </p:cNvPr>
              <p:cNvSpPr txBox="1"/>
              <p:nvPr/>
            </p:nvSpPr>
            <p:spPr>
              <a:xfrm>
                <a:off x="10443315" y="465827"/>
                <a:ext cx="1148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m:t>
                      </m:r>
                      <m:r>
                        <a:rPr lang="en-GB" b="0" i="0" smtClean="0">
                          <a:latin typeface="Cambria Math" panose="02040503050406030204" pitchFamily="18" charset="0"/>
                        </a:rPr>
                        <m:t>2022</m:t>
                      </m:r>
                    </m:oMath>
                  </m:oMathPara>
                </a14:m>
                <a:endParaRPr lang="en-GB" dirty="0"/>
              </a:p>
            </p:txBody>
          </p:sp>
        </mc:Choice>
        <mc:Fallback xmlns="">
          <p:sp>
            <p:nvSpPr>
              <p:cNvPr id="10" name="TextBox 9">
                <a:extLst>
                  <a:ext uri="{FF2B5EF4-FFF2-40B4-BE49-F238E27FC236}">
                    <a16:creationId xmlns:a16="http://schemas.microsoft.com/office/drawing/2014/main" id="{6F5A35CF-80BF-F445-B0FC-36BB187876C4}"/>
                  </a:ext>
                </a:extLst>
              </p:cNvPr>
              <p:cNvSpPr txBox="1">
                <a:spLocks noRot="1" noChangeAspect="1" noMove="1" noResize="1" noEditPoints="1" noAdjustHandles="1" noChangeArrowheads="1" noChangeShapeType="1" noTextEdit="1"/>
              </p:cNvSpPr>
              <p:nvPr/>
            </p:nvSpPr>
            <p:spPr>
              <a:xfrm>
                <a:off x="10443315" y="465827"/>
                <a:ext cx="1148904" cy="369332"/>
              </a:xfrm>
              <a:prstGeom prst="rect">
                <a:avLst/>
              </a:prstGeom>
              <a:blipFill>
                <a:blip r:embed="rId7"/>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A9363692-AD5E-6A45-B6F0-58C31683D9E1}"/>
              </a:ext>
            </a:extLst>
          </p:cNvPr>
          <p:cNvSpPr txBox="1"/>
          <p:nvPr/>
        </p:nvSpPr>
        <p:spPr>
          <a:xfrm>
            <a:off x="42139" y="2508951"/>
            <a:ext cx="1115284" cy="369332"/>
          </a:xfrm>
          <a:prstGeom prst="rect">
            <a:avLst/>
          </a:prstGeom>
          <a:noFill/>
        </p:spPr>
        <p:txBody>
          <a:bodyPr wrap="square" rtlCol="0">
            <a:spAutoFit/>
          </a:bodyPr>
          <a:lstStyle/>
          <a:p>
            <a:r>
              <a:rPr lang="en-GB" b="1" dirty="0">
                <a:latin typeface="HELVETICA NEUE LIGHT" panose="02000403000000020004" pitchFamily="2" charset="0"/>
                <a:ea typeface="HELVETICA NEUE LIGHT" panose="02000403000000020004" pitchFamily="2" charset="0"/>
              </a:rPr>
              <a:t>Level</a:t>
            </a:r>
            <a:r>
              <a:rPr lang="en-GB" b="1" dirty="0">
                <a:latin typeface="Helvetica Neue Light" panose="02000403000000020004" pitchFamily="2" charset="0"/>
                <a:ea typeface="Helvetica Neue Light" panose="02000403000000020004" pitchFamily="2" charset="0"/>
              </a:rPr>
              <a:t> 1</a:t>
            </a:r>
            <a:r>
              <a:rPr lang="en-GB" dirty="0">
                <a:latin typeface="Helvetica Neue Light" panose="02000403000000020004" pitchFamily="2" charset="0"/>
                <a:ea typeface="Helvetica Neue Light" panose="02000403000000020004" pitchFamily="2" charset="0"/>
              </a:rPr>
              <a:t>:</a:t>
            </a:r>
          </a:p>
        </p:txBody>
      </p:sp>
      <p:sp>
        <p:nvSpPr>
          <p:cNvPr id="12" name="TextBox 11">
            <a:extLst>
              <a:ext uri="{FF2B5EF4-FFF2-40B4-BE49-F238E27FC236}">
                <a16:creationId xmlns:a16="http://schemas.microsoft.com/office/drawing/2014/main" id="{76D10ED5-904D-334D-9FD1-44A3C2BF04C5}"/>
              </a:ext>
            </a:extLst>
          </p:cNvPr>
          <p:cNvSpPr txBox="1"/>
          <p:nvPr/>
        </p:nvSpPr>
        <p:spPr>
          <a:xfrm>
            <a:off x="42139" y="465827"/>
            <a:ext cx="1115284" cy="369332"/>
          </a:xfrm>
          <a:prstGeom prst="rect">
            <a:avLst/>
          </a:prstGeom>
          <a:noFill/>
        </p:spPr>
        <p:txBody>
          <a:bodyPr wrap="square" rtlCol="0">
            <a:spAutoFit/>
          </a:bodyPr>
          <a:lstStyle/>
          <a:p>
            <a:r>
              <a:rPr lang="en-GB" b="1" dirty="0">
                <a:latin typeface="Helvetica Neue Light" panose="02000403000000020004" pitchFamily="2" charset="0"/>
                <a:ea typeface="Helvetica Neue Light" panose="02000403000000020004" pitchFamily="2" charset="0"/>
              </a:rPr>
              <a:t>Level 2</a:t>
            </a:r>
            <a:r>
              <a:rPr lang="en-GB" dirty="0">
                <a:latin typeface="Helvetica Neue Light" panose="02000403000000020004" pitchFamily="2" charset="0"/>
                <a:ea typeface="Helvetica Neue Light" panose="02000403000000020004" pitchFamily="2" charset="0"/>
              </a:rPr>
              <a:t>:</a:t>
            </a:r>
          </a:p>
        </p:txBody>
      </p:sp>
      <p:sp>
        <p:nvSpPr>
          <p:cNvPr id="13" name="TextBox 12">
            <a:extLst>
              <a:ext uri="{FF2B5EF4-FFF2-40B4-BE49-F238E27FC236}">
                <a16:creationId xmlns:a16="http://schemas.microsoft.com/office/drawing/2014/main" id="{561EF382-AD65-B946-8C9C-5595CAAB9086}"/>
              </a:ext>
            </a:extLst>
          </p:cNvPr>
          <p:cNvSpPr txBox="1"/>
          <p:nvPr/>
        </p:nvSpPr>
        <p:spPr>
          <a:xfrm>
            <a:off x="42139" y="4908429"/>
            <a:ext cx="11346376" cy="1477328"/>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These models allow complete flexibility in the estimation of risks - allowing the user to account for space-time interactions</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You can make the model (in contrast to frequentist) to borrow strength across space-time, in order to improve estimation and prediction of an underlying model’s feature  </a:t>
            </a:r>
          </a:p>
        </p:txBody>
      </p:sp>
      <p:sp>
        <p:nvSpPr>
          <p:cNvPr id="2" name="Slide Number Placeholder 3">
            <a:extLst>
              <a:ext uri="{FF2B5EF4-FFF2-40B4-BE49-F238E27FC236}">
                <a16:creationId xmlns:a16="http://schemas.microsoft.com/office/drawing/2014/main" id="{E1037F09-8138-27C9-1689-40819901008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34825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Type of spatial risk estimation</a:t>
            </a:r>
          </a:p>
        </p:txBody>
      </p:sp>
      <p:sp>
        <p:nvSpPr>
          <p:cNvPr id="3" name="Slide Number Placeholder 3">
            <a:extLst>
              <a:ext uri="{FF2B5EF4-FFF2-40B4-BE49-F238E27FC236}">
                <a16:creationId xmlns:a16="http://schemas.microsoft.com/office/drawing/2014/main" id="{6AA09F90-F760-C560-FDAD-1CDC2D3CBE1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68891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3"/>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DEB4F442-A8C0-9E48-8B86-B40111CD3FE1}"/>
              </a:ext>
            </a:extLst>
          </p:cNvPr>
          <p:cNvSpPr txBox="1">
            <a:spLocks/>
          </p:cNvSpPr>
          <p:nvPr/>
        </p:nvSpPr>
        <p:spPr>
          <a:xfrm>
            <a:off x="543470" y="1072245"/>
            <a:ext cx="11095527"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Areal data</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387162" y="6431267"/>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15</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6FF9A56F-BE74-AF42-B6A6-837E3124A757}"/>
              </a:ext>
            </a:extLst>
          </p:cNvPr>
          <p:cNvSpPr txBox="1"/>
          <p:nvPr/>
        </p:nvSpPr>
        <p:spPr>
          <a:xfrm>
            <a:off x="495568" y="2827474"/>
            <a:ext cx="11095528" cy="1938992"/>
          </a:xfrm>
          <a:prstGeom prst="rect">
            <a:avLst/>
          </a:prstGeom>
          <a:noFill/>
        </p:spPr>
        <p:txBody>
          <a:bodyPr wrap="square" rtlCol="0">
            <a:spAutoFit/>
          </a:bodyPr>
          <a:lstStyle/>
          <a:p>
            <a:pPr marL="285750" indent="-285750" algn="l">
              <a:buFont typeface="Arial" panose="020B0604020202020204" pitchFamily="34" charset="0"/>
              <a:buChar char="•"/>
            </a:pPr>
            <a:r>
              <a:rPr lang="en-GB" sz="2400" dirty="0">
                <a:latin typeface="Helvetica Neue Light" panose="02000403000000020004" pitchFamily="2" charset="0"/>
                <a:ea typeface="Helvetica Neue Light" panose="02000403000000020004" pitchFamily="2" charset="0"/>
              </a:rPr>
              <a:t>Examples of areal data are:</a:t>
            </a:r>
          </a:p>
          <a:p>
            <a:pPr marL="742950" lvl="1" indent="-285750">
              <a:buFont typeface="Arial" panose="020B0604020202020204" pitchFamily="34" charset="0"/>
              <a:buChar char="•"/>
            </a:pPr>
            <a:r>
              <a:rPr lang="en-GB" sz="2400" dirty="0">
                <a:latin typeface="Helvetica Neue Light" panose="02000403000000020004" pitchFamily="2" charset="0"/>
                <a:ea typeface="Helvetica Neue Light" panose="02000403000000020004" pitchFamily="2" charset="0"/>
              </a:rPr>
              <a:t>Number of cancer cases in counties</a:t>
            </a:r>
          </a:p>
          <a:p>
            <a:pPr marL="742950" lvl="1" indent="-285750">
              <a:buFont typeface="Arial" panose="020B0604020202020204" pitchFamily="34" charset="0"/>
              <a:buChar char="•"/>
            </a:pPr>
            <a:r>
              <a:rPr lang="en-GB" sz="2400" dirty="0">
                <a:latin typeface="Helvetica Neue Light" panose="02000403000000020004" pitchFamily="2" charset="0"/>
                <a:ea typeface="Helvetica Neue Light" panose="02000403000000020004" pitchFamily="2" charset="0"/>
              </a:rPr>
              <a:t>Number of road accidents in districts</a:t>
            </a:r>
          </a:p>
          <a:p>
            <a:pPr marL="742950" lvl="1" indent="-285750">
              <a:buFont typeface="Arial" panose="020B0604020202020204" pitchFamily="34" charset="0"/>
              <a:buChar char="•"/>
            </a:pPr>
            <a:r>
              <a:rPr lang="en-GB" sz="2400" dirty="0">
                <a:latin typeface="Helvetica Neue Light" panose="02000403000000020004" pitchFamily="2" charset="0"/>
                <a:ea typeface="Helvetica Neue Light" panose="02000403000000020004" pitchFamily="2" charset="0"/>
              </a:rPr>
              <a:t>Proportion of people living in poverty in postcode block etc. </a:t>
            </a:r>
          </a:p>
          <a:p>
            <a:pPr algn="l"/>
            <a:endParaRPr lang="en-GB" sz="2400" dirty="0">
              <a:latin typeface="Helvetica Neue Light" panose="02000403000000020004" pitchFamily="2" charset="0"/>
              <a:ea typeface="Helvetica Neue Light" panose="02000403000000020004" pitchFamily="2" charset="0"/>
            </a:endParaRPr>
          </a:p>
        </p:txBody>
      </p:sp>
      <p:sp>
        <p:nvSpPr>
          <p:cNvPr id="7" name="TextBox 6">
            <a:extLst>
              <a:ext uri="{FF2B5EF4-FFF2-40B4-BE49-F238E27FC236}">
                <a16:creationId xmlns:a16="http://schemas.microsoft.com/office/drawing/2014/main" id="{BEBB0A1D-FC13-7245-9575-3BDCF0C13F6C}"/>
              </a:ext>
            </a:extLst>
          </p:cNvPr>
          <p:cNvSpPr txBox="1"/>
          <p:nvPr/>
        </p:nvSpPr>
        <p:spPr>
          <a:xfrm>
            <a:off x="495568" y="1692334"/>
            <a:ext cx="11191330" cy="830997"/>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sz="2400" dirty="0">
                <a:latin typeface="Helvetica Neue Light" panose="02000403000000020004" pitchFamily="2" charset="0"/>
                <a:ea typeface="Helvetica Neue Light" panose="02000403000000020004" pitchFamily="2" charset="0"/>
              </a:rPr>
              <a:t>Areal, or lattice data arise when dealing with a fixed domain that is partitioned to a finite number of sub-regions at which outcome can be aggregated too</a:t>
            </a:r>
          </a:p>
        </p:txBody>
      </p:sp>
      <p:sp>
        <p:nvSpPr>
          <p:cNvPr id="5" name="TextBox 4">
            <a:extLst>
              <a:ext uri="{FF2B5EF4-FFF2-40B4-BE49-F238E27FC236}">
                <a16:creationId xmlns:a16="http://schemas.microsoft.com/office/drawing/2014/main" id="{20760513-91F5-FB4D-AD7A-3C27B0D4D487}"/>
              </a:ext>
            </a:extLst>
          </p:cNvPr>
          <p:cNvSpPr txBox="1"/>
          <p:nvPr/>
        </p:nvSpPr>
        <p:spPr>
          <a:xfrm>
            <a:off x="403490" y="4750167"/>
            <a:ext cx="11375486" cy="1569660"/>
          </a:xfrm>
          <a:prstGeom prst="rect">
            <a:avLst/>
          </a:prstGeom>
          <a:noFill/>
        </p:spPr>
        <p:txBody>
          <a:bodyPr wrap="square" rtlCol="0">
            <a:spAutoFit/>
          </a:bodyPr>
          <a:lstStyle/>
          <a:p>
            <a:pPr algn="l"/>
            <a:r>
              <a:rPr lang="en-GB" sz="2400" dirty="0">
                <a:latin typeface="Helvetica Neue Light" panose="02000403000000020004" pitchFamily="2" charset="0"/>
                <a:ea typeface="Helvetica Neue Light" panose="02000403000000020004" pitchFamily="2" charset="0"/>
              </a:rPr>
              <a:t>Often, risk models aim to obtain such estimates within such areas where data is available. We can use </a:t>
            </a:r>
            <a:r>
              <a:rPr lang="en-GB" sz="2400" dirty="0">
                <a:highlight>
                  <a:srgbClr val="C0C0C0"/>
                </a:highlight>
                <a:latin typeface="Helvetica Neue Light" panose="02000403000000020004" pitchFamily="2" charset="0"/>
                <a:ea typeface="Helvetica Neue Light" panose="02000403000000020004" pitchFamily="2" charset="0"/>
              </a:rPr>
              <a:t>Bayesian Hierarchical Models</a:t>
            </a:r>
            <a:r>
              <a:rPr lang="en-GB" sz="2400" dirty="0">
                <a:latin typeface="Helvetica Neue Light" panose="02000403000000020004" pitchFamily="2" charset="0"/>
                <a:ea typeface="Helvetica Neue Light" panose="02000403000000020004" pitchFamily="2" charset="0"/>
              </a:rPr>
              <a:t> in this context, depending on the type of study design, to estimate the following: </a:t>
            </a:r>
            <a:r>
              <a:rPr lang="en-GB" sz="2400" dirty="0">
                <a:highlight>
                  <a:srgbClr val="C0C0C0"/>
                </a:highlight>
                <a:latin typeface="Helvetica Neue Light" panose="02000403000000020004" pitchFamily="2" charset="0"/>
                <a:ea typeface="Helvetica Neue Light" panose="02000403000000020004" pitchFamily="2" charset="0"/>
              </a:rPr>
              <a:t>Odds Ratios (ORs)</a:t>
            </a:r>
            <a:r>
              <a:rPr lang="en-GB" sz="2400" dirty="0">
                <a:latin typeface="Helvetica Neue Light" panose="02000403000000020004" pitchFamily="2" charset="0"/>
                <a:ea typeface="Helvetica Neue Light" panose="02000403000000020004" pitchFamily="2" charset="0"/>
              </a:rPr>
              <a:t> or </a:t>
            </a:r>
            <a:r>
              <a:rPr lang="en-GB" sz="2400" dirty="0">
                <a:highlight>
                  <a:srgbClr val="C0C0C0"/>
                </a:highlight>
                <a:latin typeface="Helvetica Neue Light" panose="02000403000000020004" pitchFamily="2" charset="0"/>
                <a:ea typeface="Helvetica Neue Light" panose="02000403000000020004" pitchFamily="2" charset="0"/>
              </a:rPr>
              <a:t>Relative Risk (RRs)</a:t>
            </a:r>
          </a:p>
        </p:txBody>
      </p:sp>
    </p:spTree>
    <p:extLst>
      <p:ext uri="{BB962C8B-B14F-4D97-AF65-F5344CB8AC3E}">
        <p14:creationId xmlns:p14="http://schemas.microsoft.com/office/powerpoint/2010/main" val="2528746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24731-07BE-3F4A-A642-093396E667AE}"/>
              </a:ext>
            </a:extLst>
          </p:cNvPr>
          <p:cNvSpPr txBox="1"/>
          <p:nvPr/>
        </p:nvSpPr>
        <p:spPr>
          <a:xfrm>
            <a:off x="549006" y="2304935"/>
            <a:ext cx="11248222" cy="2554545"/>
          </a:xfrm>
          <a:prstGeom prst="rect">
            <a:avLst/>
          </a:prstGeom>
          <a:solidFill>
            <a:schemeClr val="accent1">
              <a:lumMod val="40000"/>
              <a:lumOff val="60000"/>
            </a:schemeClr>
          </a:solidFill>
          <a:ln>
            <a:solidFill>
              <a:schemeClr val="accent1"/>
            </a:solidFill>
          </a:ln>
        </p:spPr>
        <p:txBody>
          <a:bodyPr wrap="square" rtlCol="0">
            <a:spAutoFit/>
          </a:bodyPr>
          <a:lstStyle/>
          <a:p>
            <a:r>
              <a:rPr lang="en-GB" sz="2000" b="1" dirty="0">
                <a:latin typeface="Helvetica Neue Thin" panose="020B0403020202020204" pitchFamily="34" charset="0"/>
                <a:ea typeface="Helvetica Neue Thin" panose="020B0403020202020204" pitchFamily="34" charset="0"/>
              </a:rPr>
              <a:t>RR</a:t>
            </a:r>
            <a:r>
              <a:rPr lang="en-GB" sz="2000" b="1" dirty="0">
                <a:latin typeface="HELVETICA NEUE THIN" panose="020B0403020202020204" pitchFamily="34" charset="0"/>
                <a:ea typeface="HELVETICA NEUE THIN" panose="020B0403020202020204" pitchFamily="34" charset="0"/>
              </a:rPr>
              <a:t>= 1 (null value), it means that independent variable has no effect on the </a:t>
            </a:r>
            <a:r>
              <a:rPr lang="en-GB" sz="2000" b="1" dirty="0">
                <a:latin typeface="Helvetica Neue Thin" panose="020B0403020202020204" pitchFamily="34" charset="0"/>
                <a:ea typeface="Helvetica Neue Thin" panose="020B0403020202020204" pitchFamily="34" charset="0"/>
              </a:rPr>
              <a:t>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RR &lt; 1,  the independent variable has an impact on the outcome – in this case, its reduced effect, or reduced risk on the 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RR </a:t>
            </a:r>
            <a:r>
              <a:rPr lang="en-GB" sz="2000" b="1" dirty="0">
                <a:latin typeface="HELVETICA NEUE THIN" panose="020B0403020202020204" pitchFamily="34" charset="0"/>
                <a:ea typeface="HELVETICA NEUE THIN" panose="020B0403020202020204" pitchFamily="34" charset="0"/>
              </a:rPr>
              <a:t>&gt; 1, the independent variable has an impact on the outcome – and so, in this case, its increased effect, or increased risk on the outcome</a:t>
            </a:r>
          </a:p>
          <a:p>
            <a:endParaRPr lang="en-GB" sz="2000" dirty="0">
              <a:latin typeface="Helvetica Light" panose="020B0403020202020204" pitchFamily="34" charset="0"/>
            </a:endParaRPr>
          </a:p>
        </p:txBody>
      </p:sp>
      <p:sp>
        <p:nvSpPr>
          <p:cNvPr id="4" name="TextBox 3">
            <a:extLst>
              <a:ext uri="{FF2B5EF4-FFF2-40B4-BE49-F238E27FC236}">
                <a16:creationId xmlns:a16="http://schemas.microsoft.com/office/drawing/2014/main" id="{1ACCA0DA-A953-3A4F-B920-C1741B06A917}"/>
              </a:ext>
            </a:extLst>
          </p:cNvPr>
          <p:cNvSpPr txBox="1"/>
          <p:nvPr/>
        </p:nvSpPr>
        <p:spPr>
          <a:xfrm>
            <a:off x="1668247" y="1437475"/>
            <a:ext cx="8156448" cy="584775"/>
          </a:xfrm>
          <a:prstGeom prst="rect">
            <a:avLst/>
          </a:prstGeom>
          <a:noFill/>
        </p:spPr>
        <p:txBody>
          <a:bodyPr wrap="square" rtlCol="0">
            <a:spAutoFit/>
          </a:bodyPr>
          <a:lstStyle/>
          <a:p>
            <a:pPr algn="ctr"/>
            <a:r>
              <a:rPr lang="en-US" sz="3200" b="1" dirty="0">
                <a:latin typeface="HELVETICA LIGHT" panose="020B0403020202020204" pitchFamily="34" charset="0"/>
              </a:rPr>
              <a:t>Interpretation of Risk Ratios (RR)</a:t>
            </a:r>
          </a:p>
        </p:txBody>
      </p:sp>
      <p:pic>
        <p:nvPicPr>
          <p:cNvPr id="5" name="Picture 4">
            <a:extLst>
              <a:ext uri="{FF2B5EF4-FFF2-40B4-BE49-F238E27FC236}">
                <a16:creationId xmlns:a16="http://schemas.microsoft.com/office/drawing/2014/main" id="{362350BF-36EA-284E-B8E6-C5DA524CCE2F}"/>
              </a:ext>
            </a:extLst>
          </p:cNvPr>
          <p:cNvPicPr>
            <a:picLocks noChangeAspect="1"/>
          </p:cNvPicPr>
          <p:nvPr/>
        </p:nvPicPr>
        <p:blipFill>
          <a:blip r:embed="rId2"/>
          <a:stretch>
            <a:fillRect/>
          </a:stretch>
        </p:blipFill>
        <p:spPr>
          <a:xfrm>
            <a:off x="0" y="0"/>
            <a:ext cx="12192000" cy="970069"/>
          </a:xfrm>
          <a:prstGeom prst="rect">
            <a:avLst/>
          </a:prstGeom>
        </p:spPr>
      </p:pic>
      <p:sp>
        <p:nvSpPr>
          <p:cNvPr id="3" name="TextBox 2">
            <a:extLst>
              <a:ext uri="{FF2B5EF4-FFF2-40B4-BE49-F238E27FC236}">
                <a16:creationId xmlns:a16="http://schemas.microsoft.com/office/drawing/2014/main" id="{E39193E7-3C48-C646-9215-532582E00770}"/>
              </a:ext>
            </a:extLst>
          </p:cNvPr>
          <p:cNvSpPr txBox="1"/>
          <p:nvPr/>
        </p:nvSpPr>
        <p:spPr>
          <a:xfrm>
            <a:off x="549006" y="5825014"/>
            <a:ext cx="3707746" cy="923330"/>
          </a:xfrm>
          <a:prstGeom prst="rect">
            <a:avLst/>
          </a:prstGeom>
          <a:noFill/>
        </p:spPr>
        <p:txBody>
          <a:bodyPr wrap="none" rtlCol="0">
            <a:spAutoFit/>
          </a:bodyPr>
          <a:lstStyle/>
          <a:p>
            <a:r>
              <a:rPr lang="en-GB" dirty="0">
                <a:latin typeface="Helvetica Neue Light" panose="02000403000000020004" pitchFamily="2" charset="0"/>
                <a:ea typeface="Helvetica Neue Light" panose="02000403000000020004" pitchFamily="2" charset="0"/>
              </a:rPr>
              <a:t>From hazards models: </a:t>
            </a:r>
          </a:p>
          <a:p>
            <a:pPr marL="285750" indent="-285750">
              <a:buFontTx/>
              <a:buChar char="-"/>
            </a:pPr>
            <a:r>
              <a:rPr lang="en-GB" dirty="0">
                <a:latin typeface="Helvetica Neue Light" panose="02000403000000020004" pitchFamily="2" charset="0"/>
                <a:ea typeface="Helvetica Neue Light" panose="02000403000000020004" pitchFamily="2" charset="0"/>
              </a:rPr>
              <a:t>Cox Proportional Hazards model</a:t>
            </a:r>
          </a:p>
          <a:p>
            <a:pPr marL="285750" indent="-285750">
              <a:buFontTx/>
              <a:buChar char="-"/>
            </a:pPr>
            <a:r>
              <a:rPr lang="en-GB" dirty="0">
                <a:latin typeface="Helvetica Neue Light" panose="02000403000000020004" pitchFamily="2" charset="0"/>
                <a:ea typeface="Helvetica Neue Light" panose="02000403000000020004" pitchFamily="2" charset="0"/>
              </a:rPr>
              <a:t>Any Poisson model</a:t>
            </a:r>
          </a:p>
        </p:txBody>
      </p:sp>
      <p:sp>
        <p:nvSpPr>
          <p:cNvPr id="6" name="Slide Number Placeholder 3">
            <a:extLst>
              <a:ext uri="{FF2B5EF4-FFF2-40B4-BE49-F238E27FC236}">
                <a16:creationId xmlns:a16="http://schemas.microsoft.com/office/drawing/2014/main" id="{BB0C9962-87E5-3593-1536-0FDD860075F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749261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24731-07BE-3F4A-A642-093396E667AE}"/>
              </a:ext>
            </a:extLst>
          </p:cNvPr>
          <p:cNvSpPr txBox="1"/>
          <p:nvPr/>
        </p:nvSpPr>
        <p:spPr>
          <a:xfrm>
            <a:off x="549007" y="2489656"/>
            <a:ext cx="11248222" cy="2554545"/>
          </a:xfrm>
          <a:prstGeom prst="rect">
            <a:avLst/>
          </a:prstGeom>
          <a:solidFill>
            <a:schemeClr val="accent1">
              <a:lumMod val="40000"/>
              <a:lumOff val="60000"/>
            </a:schemeClr>
          </a:solidFill>
          <a:ln>
            <a:solidFill>
              <a:schemeClr val="accent1"/>
            </a:solidFill>
          </a:ln>
        </p:spPr>
        <p:txBody>
          <a:bodyPr wrap="square" rtlCol="0">
            <a:spAutoFit/>
          </a:bodyPr>
          <a:lstStyle/>
          <a:p>
            <a:r>
              <a:rPr lang="en-GB" sz="2000" b="1" dirty="0">
                <a:latin typeface="Helvetica Neue Thin" panose="020B0403020202020204" pitchFamily="34" charset="0"/>
                <a:ea typeface="Helvetica Neue Thin" panose="020B0403020202020204" pitchFamily="34" charset="0"/>
              </a:rPr>
              <a:t>OR </a:t>
            </a:r>
            <a:r>
              <a:rPr lang="en-GB" sz="2000" b="1" dirty="0">
                <a:latin typeface="HELVETICA NEUE THIN" panose="020B0403020202020204" pitchFamily="34" charset="0"/>
                <a:ea typeface="HELVETICA NEUE THIN" panose="020B0403020202020204" pitchFamily="34" charset="0"/>
              </a:rPr>
              <a:t>= 1 (null value), it means that independent variable has no effect on the </a:t>
            </a:r>
            <a:r>
              <a:rPr lang="en-GB" sz="2000" b="1" dirty="0">
                <a:latin typeface="Helvetica Neue Thin" panose="020B0403020202020204" pitchFamily="34" charset="0"/>
                <a:ea typeface="Helvetica Neue Thin" panose="020B0403020202020204" pitchFamily="34" charset="0"/>
              </a:rPr>
              <a:t>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OR &lt; 1,  the independent variable has an impact on the outcome – in this case, its reduced effect, or reduced risk on the outcome</a:t>
            </a:r>
          </a:p>
          <a:p>
            <a:endParaRPr lang="en-GB" sz="2000" b="1" dirty="0">
              <a:latin typeface="Helvetica Neue Thin" panose="020B0403020202020204" pitchFamily="34" charset="0"/>
              <a:ea typeface="Helvetica Neue Thin" panose="020B0403020202020204" pitchFamily="34" charset="0"/>
            </a:endParaRPr>
          </a:p>
          <a:p>
            <a:r>
              <a:rPr lang="en-GB" sz="2000" b="1" dirty="0">
                <a:latin typeface="Helvetica Neue Thin" panose="020B0403020202020204" pitchFamily="34" charset="0"/>
                <a:ea typeface="Helvetica Neue Thin" panose="020B0403020202020204" pitchFamily="34" charset="0"/>
              </a:rPr>
              <a:t>OR </a:t>
            </a:r>
            <a:r>
              <a:rPr lang="en-GB" sz="2000" b="1" dirty="0">
                <a:latin typeface="HELVETICA NEUE THIN" panose="020B0403020202020204" pitchFamily="34" charset="0"/>
                <a:ea typeface="HELVETICA NEUE THIN" panose="020B0403020202020204" pitchFamily="34" charset="0"/>
              </a:rPr>
              <a:t>&gt; 1, the independent variable has an impact on the outcome – and so, in this case, its increased effect, or increased risk on the outcome</a:t>
            </a:r>
          </a:p>
          <a:p>
            <a:endParaRPr lang="en-GB" sz="2000" dirty="0">
              <a:latin typeface="Helvetica Light" panose="020B0403020202020204" pitchFamily="34" charset="0"/>
            </a:endParaRPr>
          </a:p>
        </p:txBody>
      </p:sp>
      <p:sp>
        <p:nvSpPr>
          <p:cNvPr id="4" name="TextBox 3">
            <a:extLst>
              <a:ext uri="{FF2B5EF4-FFF2-40B4-BE49-F238E27FC236}">
                <a16:creationId xmlns:a16="http://schemas.microsoft.com/office/drawing/2014/main" id="{1ACCA0DA-A953-3A4F-B920-C1741B06A917}"/>
              </a:ext>
            </a:extLst>
          </p:cNvPr>
          <p:cNvSpPr txBox="1"/>
          <p:nvPr/>
        </p:nvSpPr>
        <p:spPr>
          <a:xfrm>
            <a:off x="1668247" y="1437475"/>
            <a:ext cx="8156448" cy="584775"/>
          </a:xfrm>
          <a:prstGeom prst="rect">
            <a:avLst/>
          </a:prstGeom>
          <a:noFill/>
        </p:spPr>
        <p:txBody>
          <a:bodyPr wrap="square" rtlCol="0">
            <a:spAutoFit/>
          </a:bodyPr>
          <a:lstStyle/>
          <a:p>
            <a:pPr algn="ctr"/>
            <a:r>
              <a:rPr lang="en-US" sz="3200" b="1" dirty="0">
                <a:latin typeface="HELVETICA LIGHT" panose="020B0403020202020204" pitchFamily="34" charset="0"/>
              </a:rPr>
              <a:t>Interpretation of Odds Ratios (OR)</a:t>
            </a:r>
          </a:p>
        </p:txBody>
      </p:sp>
      <p:pic>
        <p:nvPicPr>
          <p:cNvPr id="5" name="Picture 4">
            <a:extLst>
              <a:ext uri="{FF2B5EF4-FFF2-40B4-BE49-F238E27FC236}">
                <a16:creationId xmlns:a16="http://schemas.microsoft.com/office/drawing/2014/main" id="{362350BF-36EA-284E-B8E6-C5DA524CCE2F}"/>
              </a:ext>
            </a:extLst>
          </p:cNvPr>
          <p:cNvPicPr>
            <a:picLocks noChangeAspect="1"/>
          </p:cNvPicPr>
          <p:nvPr/>
        </p:nvPicPr>
        <p:blipFill>
          <a:blip r:embed="rId2"/>
          <a:stretch>
            <a:fillRect/>
          </a:stretch>
        </p:blipFill>
        <p:spPr>
          <a:xfrm>
            <a:off x="0" y="0"/>
            <a:ext cx="12192000" cy="970069"/>
          </a:xfrm>
          <a:prstGeom prst="rect">
            <a:avLst/>
          </a:prstGeom>
        </p:spPr>
      </p:pic>
      <p:sp>
        <p:nvSpPr>
          <p:cNvPr id="9" name="TextBox 8">
            <a:extLst>
              <a:ext uri="{FF2B5EF4-FFF2-40B4-BE49-F238E27FC236}">
                <a16:creationId xmlns:a16="http://schemas.microsoft.com/office/drawing/2014/main" id="{E2CFA3D4-5368-A048-AA53-FE6D2AB961C5}"/>
              </a:ext>
            </a:extLst>
          </p:cNvPr>
          <p:cNvSpPr txBox="1"/>
          <p:nvPr/>
        </p:nvSpPr>
        <p:spPr>
          <a:xfrm>
            <a:off x="549006" y="5825014"/>
            <a:ext cx="4036361" cy="646331"/>
          </a:xfrm>
          <a:prstGeom prst="rect">
            <a:avLst/>
          </a:prstGeom>
          <a:noFill/>
        </p:spPr>
        <p:txBody>
          <a:bodyPr wrap="none" rtlCol="0">
            <a:spAutoFit/>
          </a:bodyPr>
          <a:lstStyle/>
          <a:p>
            <a:r>
              <a:rPr lang="en-GB" dirty="0">
                <a:latin typeface="Helvetica Neue Light" panose="02000403000000020004" pitchFamily="2" charset="0"/>
                <a:ea typeface="Helvetica Neue Light" panose="02000403000000020004" pitchFamily="2" charset="0"/>
              </a:rPr>
              <a:t>From models: </a:t>
            </a:r>
          </a:p>
          <a:p>
            <a:pPr marL="285750" indent="-285750">
              <a:buFontTx/>
              <a:buChar char="-"/>
            </a:pPr>
            <a:r>
              <a:rPr lang="en-GB" dirty="0">
                <a:latin typeface="Helvetica Neue Light" panose="02000403000000020004" pitchFamily="2" charset="0"/>
                <a:ea typeface="Helvetica Neue Light" panose="02000403000000020004" pitchFamily="2" charset="0"/>
              </a:rPr>
              <a:t>Binary or Binomial regression model</a:t>
            </a:r>
          </a:p>
        </p:txBody>
      </p:sp>
      <p:sp>
        <p:nvSpPr>
          <p:cNvPr id="3" name="Slide Number Placeholder 3">
            <a:extLst>
              <a:ext uri="{FF2B5EF4-FFF2-40B4-BE49-F238E27FC236}">
                <a16:creationId xmlns:a16="http://schemas.microsoft.com/office/drawing/2014/main" id="{8288B619-D86F-7CFB-05EA-B2A9C4A0037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0123464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24731-07BE-3F4A-A642-093396E667AE}"/>
              </a:ext>
            </a:extLst>
          </p:cNvPr>
          <p:cNvSpPr txBox="1"/>
          <p:nvPr/>
        </p:nvSpPr>
        <p:spPr>
          <a:xfrm>
            <a:off x="471889" y="2311737"/>
            <a:ext cx="11248222" cy="1015663"/>
          </a:xfrm>
          <a:prstGeom prst="rect">
            <a:avLst/>
          </a:prstGeom>
          <a:solidFill>
            <a:schemeClr val="accent1">
              <a:lumMod val="40000"/>
              <a:lumOff val="60000"/>
            </a:schemeClr>
          </a:solidFill>
          <a:ln>
            <a:solidFill>
              <a:schemeClr val="accent1"/>
            </a:solidFill>
          </a:ln>
        </p:spPr>
        <p:txBody>
          <a:bodyPr wrap="square" rtlCol="0">
            <a:spAutoFit/>
          </a:bodyPr>
          <a:lstStyle/>
          <a:p>
            <a:r>
              <a:rPr lang="en-GB" sz="2000" b="1" dirty="0">
                <a:latin typeface="Helvetica Neue Thin" panose="020B0403020202020204" pitchFamily="34" charset="0"/>
                <a:ea typeface="Helvetica Neue Thin" panose="020B0403020202020204" pitchFamily="34" charset="0"/>
              </a:rPr>
              <a:t>Exceedance Probabilities (or Marginals) is a statistical measure describing the probability that an estimated risk value for an areal-unit exceeds a given threshold. </a:t>
            </a:r>
            <a:endParaRPr lang="en-GB" sz="2000" b="1" dirty="0">
              <a:latin typeface="HELVETICA NEUE THIN" panose="020B0403020202020204" pitchFamily="34" charset="0"/>
              <a:ea typeface="HELVETICA NEUE THIN" panose="020B0403020202020204" pitchFamily="34" charset="0"/>
            </a:endParaRPr>
          </a:p>
          <a:p>
            <a:endParaRPr lang="en-GB" sz="2000" dirty="0">
              <a:latin typeface="Helvetica Light" panose="020B0403020202020204" pitchFamily="34" charset="0"/>
            </a:endParaRPr>
          </a:p>
        </p:txBody>
      </p:sp>
      <p:sp>
        <p:nvSpPr>
          <p:cNvPr id="4" name="TextBox 3">
            <a:extLst>
              <a:ext uri="{FF2B5EF4-FFF2-40B4-BE49-F238E27FC236}">
                <a16:creationId xmlns:a16="http://schemas.microsoft.com/office/drawing/2014/main" id="{1ACCA0DA-A953-3A4F-B920-C1741B06A917}"/>
              </a:ext>
            </a:extLst>
          </p:cNvPr>
          <p:cNvSpPr txBox="1"/>
          <p:nvPr/>
        </p:nvSpPr>
        <p:spPr>
          <a:xfrm>
            <a:off x="1668247" y="1437475"/>
            <a:ext cx="8156448" cy="584775"/>
          </a:xfrm>
          <a:prstGeom prst="rect">
            <a:avLst/>
          </a:prstGeom>
          <a:noFill/>
        </p:spPr>
        <p:txBody>
          <a:bodyPr wrap="square" rtlCol="0">
            <a:spAutoFit/>
          </a:bodyPr>
          <a:lstStyle/>
          <a:p>
            <a:pPr algn="ctr"/>
            <a:r>
              <a:rPr lang="en-US" sz="3200" b="1" dirty="0">
                <a:latin typeface="HELVETICA LIGHT" panose="020B0403020202020204" pitchFamily="34" charset="0"/>
              </a:rPr>
              <a:t>Exceedance Probability</a:t>
            </a:r>
          </a:p>
        </p:txBody>
      </p:sp>
      <p:pic>
        <p:nvPicPr>
          <p:cNvPr id="5" name="Picture 4">
            <a:extLst>
              <a:ext uri="{FF2B5EF4-FFF2-40B4-BE49-F238E27FC236}">
                <a16:creationId xmlns:a16="http://schemas.microsoft.com/office/drawing/2014/main" id="{362350BF-36EA-284E-B8E6-C5DA524CCE2F}"/>
              </a:ext>
            </a:extLst>
          </p:cNvPr>
          <p:cNvPicPr>
            <a:picLocks noChangeAspect="1"/>
          </p:cNvPicPr>
          <p:nvPr/>
        </p:nvPicPr>
        <p:blipFill>
          <a:blip r:embed="rId2"/>
          <a:stretch>
            <a:fillRect/>
          </a:stretch>
        </p:blipFill>
        <p:spPr>
          <a:xfrm>
            <a:off x="0" y="0"/>
            <a:ext cx="12192000" cy="970069"/>
          </a:xfrm>
          <a:prstGeom prst="rect">
            <a:avLst/>
          </a:prstGeom>
        </p:spPr>
      </p:pic>
      <p:sp>
        <p:nvSpPr>
          <p:cNvPr id="10" name="TextBox 9">
            <a:extLst>
              <a:ext uri="{FF2B5EF4-FFF2-40B4-BE49-F238E27FC236}">
                <a16:creationId xmlns:a16="http://schemas.microsoft.com/office/drawing/2014/main" id="{81DB4565-ADE2-3442-BC77-9C3770AC09C7}"/>
              </a:ext>
            </a:extLst>
          </p:cNvPr>
          <p:cNvSpPr txBox="1"/>
          <p:nvPr/>
        </p:nvSpPr>
        <p:spPr>
          <a:xfrm>
            <a:off x="427182" y="3708400"/>
            <a:ext cx="11640046" cy="1477328"/>
          </a:xfrm>
          <a:prstGeom prst="rect">
            <a:avLst/>
          </a:prstGeom>
          <a:noFill/>
        </p:spPr>
        <p:txBody>
          <a:bodyPr wrap="square" rtlCol="0">
            <a:spAutoFit/>
          </a:bodyPr>
          <a:lstStyle/>
          <a:p>
            <a:r>
              <a:rPr lang="en-GB" dirty="0">
                <a:latin typeface="Helvetica Neue Light" panose="02000403000000020004" pitchFamily="2" charset="0"/>
                <a:ea typeface="Helvetica Neue Light" panose="02000403000000020004" pitchFamily="2" charset="0"/>
              </a:rPr>
              <a:t>A common example used in every day application are disease risk models, we are usually concerned about areas that have excess risk of a disease type i.e., P(RR &gt; 1)</a:t>
            </a:r>
          </a:p>
          <a:p>
            <a:endParaRPr lang="en-GB" dirty="0">
              <a:latin typeface="Helvetica Neue Light" panose="02000403000000020004" pitchFamily="2" charset="0"/>
              <a:ea typeface="Helvetica Neue Light" panose="02000403000000020004" pitchFamily="2" charset="0"/>
            </a:endParaRPr>
          </a:p>
          <a:p>
            <a:r>
              <a:rPr lang="en-GB" dirty="0">
                <a:latin typeface="Helvetica Neue Light" panose="02000403000000020004" pitchFamily="2" charset="0"/>
                <a:ea typeface="Helvetica Neue Light" panose="02000403000000020004" pitchFamily="2" charset="0"/>
              </a:rPr>
              <a:t>In epidemiology, the Exceedance Probabilities have been operationalised to detect clusters of areas with exceedingly higher  risk of a disease (or adverse event).</a:t>
            </a:r>
          </a:p>
        </p:txBody>
      </p:sp>
      <p:sp>
        <p:nvSpPr>
          <p:cNvPr id="3" name="Slide Number Placeholder 3">
            <a:extLst>
              <a:ext uri="{FF2B5EF4-FFF2-40B4-BE49-F238E27FC236}">
                <a16:creationId xmlns:a16="http://schemas.microsoft.com/office/drawing/2014/main" id="{D37B8C3A-0BD9-7F91-96AC-519AAB1C348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0512975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C23A31-E86B-684A-91B8-E5BF91C16424}"/>
              </a:ext>
            </a:extLst>
          </p:cNvPr>
          <p:cNvSpPr txBox="1"/>
          <p:nvPr/>
        </p:nvSpPr>
        <p:spPr>
          <a:xfrm>
            <a:off x="2138674" y="182602"/>
            <a:ext cx="7650492"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Example: Risks of Road-related casualties in England 2015-2020 [1] </a:t>
            </a:r>
          </a:p>
        </p:txBody>
      </p:sp>
      <p:pic>
        <p:nvPicPr>
          <p:cNvPr id="4" name="Picture 3" descr="Map&#10;&#10;Description automatically generated">
            <a:extLst>
              <a:ext uri="{FF2B5EF4-FFF2-40B4-BE49-F238E27FC236}">
                <a16:creationId xmlns:a16="http://schemas.microsoft.com/office/drawing/2014/main" id="{107C5F2B-EE64-8F4A-80D1-9BAF163FFE9D}"/>
              </a:ext>
            </a:extLst>
          </p:cNvPr>
          <p:cNvPicPr>
            <a:picLocks noChangeAspect="1"/>
          </p:cNvPicPr>
          <p:nvPr/>
        </p:nvPicPr>
        <p:blipFill>
          <a:blip r:embed="rId2"/>
          <a:stretch>
            <a:fillRect/>
          </a:stretch>
        </p:blipFill>
        <p:spPr>
          <a:xfrm>
            <a:off x="172720" y="909320"/>
            <a:ext cx="6870478" cy="5039360"/>
          </a:xfrm>
          <a:prstGeom prst="rect">
            <a:avLst/>
          </a:prstGeom>
        </p:spPr>
      </p:pic>
      <p:pic>
        <p:nvPicPr>
          <p:cNvPr id="6" name="Picture 5" descr="Map&#10;&#10;Description automatically generated">
            <a:extLst>
              <a:ext uri="{FF2B5EF4-FFF2-40B4-BE49-F238E27FC236}">
                <a16:creationId xmlns:a16="http://schemas.microsoft.com/office/drawing/2014/main" id="{3073B9EA-0031-DD41-BBCF-5836EAF90BE0}"/>
              </a:ext>
            </a:extLst>
          </p:cNvPr>
          <p:cNvPicPr>
            <a:picLocks noChangeAspect="1"/>
          </p:cNvPicPr>
          <p:nvPr/>
        </p:nvPicPr>
        <p:blipFill>
          <a:blip r:embed="rId3"/>
          <a:stretch>
            <a:fillRect/>
          </a:stretch>
        </p:blipFill>
        <p:spPr>
          <a:xfrm>
            <a:off x="5619761" y="1082040"/>
            <a:ext cx="6399519" cy="4693920"/>
          </a:xfrm>
          <a:prstGeom prst="rect">
            <a:avLst/>
          </a:prstGeom>
        </p:spPr>
      </p:pic>
      <p:sp>
        <p:nvSpPr>
          <p:cNvPr id="7" name="TextBox 6">
            <a:extLst>
              <a:ext uri="{FF2B5EF4-FFF2-40B4-BE49-F238E27FC236}">
                <a16:creationId xmlns:a16="http://schemas.microsoft.com/office/drawing/2014/main" id="{C5DACB40-0617-0748-B13F-D91D2A5A5867}"/>
              </a:ext>
            </a:extLst>
          </p:cNvPr>
          <p:cNvSpPr txBox="1"/>
          <p:nvPr/>
        </p:nvSpPr>
        <p:spPr>
          <a:xfrm>
            <a:off x="457200" y="6135608"/>
            <a:ext cx="4368800"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Relative Risks (RR)</a:t>
            </a:r>
          </a:p>
        </p:txBody>
      </p:sp>
      <p:sp>
        <p:nvSpPr>
          <p:cNvPr id="8" name="TextBox 7">
            <a:extLst>
              <a:ext uri="{FF2B5EF4-FFF2-40B4-BE49-F238E27FC236}">
                <a16:creationId xmlns:a16="http://schemas.microsoft.com/office/drawing/2014/main" id="{2CDDC677-1E59-BE4F-B30D-0EF1E7D2C891}"/>
              </a:ext>
            </a:extLst>
          </p:cNvPr>
          <p:cNvSpPr txBox="1"/>
          <p:nvPr/>
        </p:nvSpPr>
        <p:spPr>
          <a:xfrm>
            <a:off x="5963920" y="6121400"/>
            <a:ext cx="5212080"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Overall significance (95% Credibility Intervals)</a:t>
            </a:r>
          </a:p>
        </p:txBody>
      </p:sp>
      <p:sp>
        <p:nvSpPr>
          <p:cNvPr id="3" name="Slide Number Placeholder 3">
            <a:extLst>
              <a:ext uri="{FF2B5EF4-FFF2-40B4-BE49-F238E27FC236}">
                <a16:creationId xmlns:a16="http://schemas.microsoft.com/office/drawing/2014/main" id="{4A67C78C-CDF0-3F43-D339-9155FA3039F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020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371115" y="1906581"/>
            <a:ext cx="7258805" cy="431332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eaLnBrk="0" fontAlgn="base" hangingPunct="0">
              <a:lnSpc>
                <a:spcPct val="100000"/>
              </a:lnSpc>
              <a:spcBef>
                <a:spcPct val="20000"/>
              </a:spcBef>
              <a:spcAft>
                <a:spcPct val="0"/>
              </a:spcAft>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Hierarchical models and recap</a:t>
            </a:r>
          </a:p>
          <a:p>
            <a:pPr eaLnBrk="0" fontAlgn="base" hangingPunct="0">
              <a:lnSpc>
                <a:spcPct val="100000"/>
              </a:lnSpc>
              <a:spcBef>
                <a:spcPct val="20000"/>
              </a:spcBef>
              <a:spcAft>
                <a:spcPct val="0"/>
              </a:spcAft>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Types of spatial risk estimation </a:t>
            </a:r>
          </a:p>
          <a:p>
            <a:pPr lvl="1" eaLnBrk="0" fontAlgn="base" hangingPunct="0">
              <a:lnSpc>
                <a:spcPct val="100000"/>
              </a:lnSpc>
              <a:spcBef>
                <a:spcPct val="20000"/>
              </a:spcBef>
              <a:spcAft>
                <a:spcPct val="0"/>
              </a:spcAft>
              <a:buFont typeface="Wingdings" pitchFamily="2" charset="2"/>
              <a:buChar char="v"/>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Odds ratios (ORs)</a:t>
            </a:r>
          </a:p>
          <a:p>
            <a:pPr lvl="1" eaLnBrk="0" fontAlgn="base" hangingPunct="0">
              <a:lnSpc>
                <a:spcPct val="100000"/>
              </a:lnSpc>
              <a:spcBef>
                <a:spcPct val="20000"/>
              </a:spcBef>
              <a:spcAft>
                <a:spcPct val="0"/>
              </a:spcAft>
              <a:buFont typeface="Wingdings" pitchFamily="2" charset="2"/>
              <a:buChar char="v"/>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Relative risk ratios (RRs)</a:t>
            </a:r>
          </a:p>
          <a:p>
            <a:pPr lvl="1" eaLnBrk="0" fontAlgn="base" hangingPunct="0">
              <a:lnSpc>
                <a:spcPct val="100000"/>
              </a:lnSpc>
              <a:spcBef>
                <a:spcPct val="20000"/>
              </a:spcBef>
              <a:spcAft>
                <a:spcPct val="0"/>
              </a:spcAft>
              <a:buFont typeface="Wingdings" pitchFamily="2" charset="2"/>
              <a:buChar char="v"/>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Exceedance Probabilities</a:t>
            </a:r>
          </a:p>
          <a:p>
            <a:pPr eaLnBrk="0" fontAlgn="base" hangingPunct="0">
              <a:lnSpc>
                <a:spcPct val="100000"/>
              </a:lnSpc>
              <a:spcBef>
                <a:spcPct val="20000"/>
              </a:spcBef>
              <a:spcAft>
                <a:spcPct val="0"/>
              </a:spcAft>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Spatial intrinsic conditional autoregressive models (</a:t>
            </a:r>
            <a:r>
              <a:rPr lang="en-US" sz="2000"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iCARs</a:t>
            </a: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1" eaLnBrk="0" fontAlgn="base" hangingPunct="0">
              <a:lnSpc>
                <a:spcPct val="100000"/>
              </a:lnSpc>
              <a:spcBef>
                <a:spcPct val="20000"/>
              </a:spcBef>
              <a:spcAft>
                <a:spcPct val="0"/>
              </a:spcAft>
              <a:buFont typeface="Wingdings" pitchFamily="2" charset="2"/>
              <a:buChar char="v"/>
            </a:pPr>
            <a:r>
              <a:rPr lang="en-US" sz="1600"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Besag</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-York-Mollie (within an </a:t>
            </a:r>
            <a:r>
              <a:rPr lang="en-US" sz="1600"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iCAR</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framework)</a:t>
            </a:r>
          </a:p>
          <a:p>
            <a:pPr lvl="1" eaLnBrk="0" fontAlgn="base" hangingPunct="0">
              <a:lnSpc>
                <a:spcPct val="100000"/>
              </a:lnSpc>
              <a:spcBef>
                <a:spcPct val="20000"/>
              </a:spcBef>
              <a:spcAft>
                <a:spcPct val="0"/>
              </a:spcAft>
              <a:buFont typeface="Wingdings" pitchFamily="2" charset="2"/>
              <a:buChar char="v"/>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Spatial model (with cross-sectional data)</a:t>
            </a:r>
          </a:p>
          <a:p>
            <a:pPr eaLnBrk="0" fontAlgn="base" hangingPunct="0">
              <a:lnSpc>
                <a:spcPct val="100000"/>
              </a:lnSpc>
              <a:spcBef>
                <a:spcPct val="20000"/>
              </a:spcBef>
              <a:spcAft>
                <a:spcPct val="0"/>
              </a:spcAft>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formulation from a Bayesian Framework</a:t>
            </a:r>
          </a:p>
          <a:p>
            <a:pPr eaLnBrk="0" fontAlgn="base" hangingPunct="0">
              <a:lnSpc>
                <a:spcPct val="100000"/>
              </a:lnSpc>
              <a:spcBef>
                <a:spcPct val="20000"/>
              </a:spcBef>
              <a:spcAft>
                <a:spcPct val="0"/>
              </a:spcAft>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Examples and interpretation (using Stan)</a:t>
            </a:r>
          </a:p>
          <a:p>
            <a:pPr eaLnBrk="0" fontAlgn="base" hangingPunct="0">
              <a:lnSpc>
                <a:spcPct val="100000"/>
              </a:lnSpc>
              <a:spcBef>
                <a:spcPct val="20000"/>
              </a:spcBef>
              <a:spcAft>
                <a:spcPct val="0"/>
              </a:spcAft>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Alternatives (R-INLA)</a:t>
            </a: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351559" y="117450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76F3E351-EC8A-EA93-94BF-63D2F748E07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7C5F2B-EE64-8F4A-80D1-9BAF163FFE9D}"/>
              </a:ext>
            </a:extLst>
          </p:cNvPr>
          <p:cNvPicPr>
            <a:picLocks noChangeAspect="1"/>
          </p:cNvPicPr>
          <p:nvPr/>
        </p:nvPicPr>
        <p:blipFill>
          <a:blip r:embed="rId2"/>
          <a:srcRect/>
          <a:stretch/>
        </p:blipFill>
        <p:spPr>
          <a:xfrm>
            <a:off x="1016604" y="64555"/>
            <a:ext cx="10158791" cy="6728890"/>
          </a:xfrm>
          <a:prstGeom prst="rect">
            <a:avLst/>
          </a:prstGeom>
        </p:spPr>
      </p:pic>
      <p:sp>
        <p:nvSpPr>
          <p:cNvPr id="2" name="TextBox 1">
            <a:extLst>
              <a:ext uri="{FF2B5EF4-FFF2-40B4-BE49-F238E27FC236}">
                <a16:creationId xmlns:a16="http://schemas.microsoft.com/office/drawing/2014/main" id="{1DC23A31-E86B-684A-91B8-E5BF91C16424}"/>
              </a:ext>
            </a:extLst>
          </p:cNvPr>
          <p:cNvSpPr txBox="1"/>
          <p:nvPr/>
        </p:nvSpPr>
        <p:spPr>
          <a:xfrm>
            <a:off x="2138674" y="182602"/>
            <a:ext cx="7650492"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Example: Risks of Road-related casualties in England 2015-2020 [2] </a:t>
            </a:r>
          </a:p>
        </p:txBody>
      </p:sp>
      <p:sp>
        <p:nvSpPr>
          <p:cNvPr id="7" name="TextBox 6">
            <a:extLst>
              <a:ext uri="{FF2B5EF4-FFF2-40B4-BE49-F238E27FC236}">
                <a16:creationId xmlns:a16="http://schemas.microsoft.com/office/drawing/2014/main" id="{C5DACB40-0617-0748-B13F-D91D2A5A5867}"/>
              </a:ext>
            </a:extLst>
          </p:cNvPr>
          <p:cNvSpPr txBox="1"/>
          <p:nvPr/>
        </p:nvSpPr>
        <p:spPr>
          <a:xfrm>
            <a:off x="1214120" y="6131560"/>
            <a:ext cx="9149080"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Exceedance Probability i.e., </a:t>
            </a:r>
            <a:r>
              <a:rPr lang="en-GB" dirty="0" err="1">
                <a:latin typeface="Helvetica Neue" panose="02000503000000020004" pitchFamily="2" charset="0"/>
                <a:ea typeface="Helvetica Neue" panose="02000503000000020004" pitchFamily="2" charset="0"/>
                <a:cs typeface="Helvetica Neue" panose="02000503000000020004" pitchFamily="2" charset="0"/>
              </a:rPr>
              <a:t>Pr</a:t>
            </a:r>
            <a:r>
              <a:rPr lang="en-GB" dirty="0">
                <a:latin typeface="Helvetica Neue" panose="02000503000000020004" pitchFamily="2" charset="0"/>
                <a:ea typeface="Helvetica Neue" panose="02000503000000020004" pitchFamily="2" charset="0"/>
                <a:cs typeface="Helvetica Neue" panose="02000503000000020004" pitchFamily="2" charset="0"/>
              </a:rPr>
              <a:t>(RR &gt; 1.40) (i.e., risk are 40% higher than expected)</a:t>
            </a:r>
          </a:p>
        </p:txBody>
      </p:sp>
      <p:sp>
        <p:nvSpPr>
          <p:cNvPr id="3" name="TextBox 2">
            <a:extLst>
              <a:ext uri="{FF2B5EF4-FFF2-40B4-BE49-F238E27FC236}">
                <a16:creationId xmlns:a16="http://schemas.microsoft.com/office/drawing/2014/main" id="{822B084A-CF08-134A-88AB-B53A55E7E73F}"/>
              </a:ext>
            </a:extLst>
          </p:cNvPr>
          <p:cNvSpPr txBox="1"/>
          <p:nvPr/>
        </p:nvSpPr>
        <p:spPr>
          <a:xfrm>
            <a:off x="8229600" y="3220720"/>
            <a:ext cx="3779520"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The areas in darker reds are perhaps priority areas for some road safety policy should be implemented?</a:t>
            </a:r>
          </a:p>
        </p:txBody>
      </p:sp>
      <p:sp>
        <p:nvSpPr>
          <p:cNvPr id="5" name="Slide Number Placeholder 3">
            <a:extLst>
              <a:ext uri="{FF2B5EF4-FFF2-40B4-BE49-F238E27FC236}">
                <a16:creationId xmlns:a16="http://schemas.microsoft.com/office/drawing/2014/main" id="{ADB5E849-108A-D7AF-EE05-20DF023D69E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955464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Spatial Intrinsic Conditional Autoregressive models (</a:t>
            </a:r>
            <a:r>
              <a:rPr lang="en-US" sz="3600" b="1" dirty="0" err="1">
                <a:solidFill>
                  <a:schemeClr val="bg1"/>
                </a:solidFill>
                <a:latin typeface="Helvetica Neue Light" panose="02000403000000020004" pitchFamily="2" charset="0"/>
                <a:ea typeface="Helvetica Neue Light" panose="02000403000000020004" pitchFamily="2" charset="0"/>
              </a:rPr>
              <a:t>iCARs</a:t>
            </a:r>
            <a:r>
              <a:rPr lang="en-US" sz="3600" b="1" dirty="0">
                <a:solidFill>
                  <a:schemeClr val="bg1"/>
                </a:solidFill>
                <a:latin typeface="Helvetica Neue Light" panose="02000403000000020004" pitchFamily="2" charset="0"/>
                <a:ea typeface="Helvetica Neue Light" panose="02000403000000020004" pitchFamily="2" charset="0"/>
              </a:rPr>
              <a:t>)</a:t>
            </a:r>
          </a:p>
        </p:txBody>
      </p:sp>
      <p:sp>
        <p:nvSpPr>
          <p:cNvPr id="3" name="Slide Number Placeholder 3">
            <a:extLst>
              <a:ext uri="{FF2B5EF4-FFF2-40B4-BE49-F238E27FC236}">
                <a16:creationId xmlns:a16="http://schemas.microsoft.com/office/drawing/2014/main" id="{6AA09F90-F760-C560-FDAD-1CDC2D3CBE1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75592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3"/>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DEB4F442-A8C0-9E48-8B86-B40111CD3FE1}"/>
              </a:ext>
            </a:extLst>
          </p:cNvPr>
          <p:cNvSpPr txBox="1">
            <a:spLocks/>
          </p:cNvSpPr>
          <p:nvPr/>
        </p:nvSpPr>
        <p:spPr>
          <a:xfrm>
            <a:off x="543470" y="1072245"/>
            <a:ext cx="11095527"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err="1">
                <a:latin typeface="HELVETICA NEUE LIGHT" panose="02000403000000020004" pitchFamily="2" charset="0"/>
                <a:ea typeface="HELVETICA NEUE LIGHT" panose="02000403000000020004" pitchFamily="2" charset="0"/>
                <a:cs typeface="Helvetica Neue" panose="02000503000000020004" pitchFamily="2" charset="0"/>
              </a:rPr>
              <a:t>Besag</a:t>
            </a:r>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-York-Mollie (BYM) (or CAR models)</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387162" y="6431267"/>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22</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6FF9A56F-BE74-AF42-B6A6-837E3124A757}"/>
              </a:ext>
            </a:extLst>
          </p:cNvPr>
          <p:cNvSpPr txBox="1"/>
          <p:nvPr/>
        </p:nvSpPr>
        <p:spPr>
          <a:xfrm>
            <a:off x="543469" y="3069725"/>
            <a:ext cx="11095528" cy="3785652"/>
          </a:xfrm>
          <a:prstGeom prst="rect">
            <a:avLst/>
          </a:prstGeom>
          <a:noFill/>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This is a type of hierarchical model which includes a </a:t>
            </a:r>
            <a:r>
              <a:rPr lang="en-GB" dirty="0">
                <a:highlight>
                  <a:srgbClr val="C0C0C0"/>
                </a:highlight>
                <a:latin typeface="Helvetica Neue Light" panose="02000403000000020004" pitchFamily="2" charset="0"/>
                <a:ea typeface="Helvetica Neue Light" panose="02000403000000020004" pitchFamily="2" charset="0"/>
              </a:rPr>
              <a:t>spatial random effect</a:t>
            </a:r>
            <a:r>
              <a:rPr lang="en-GB" dirty="0">
                <a:latin typeface="Helvetica Neue Light" panose="02000403000000020004" pitchFamily="2" charset="0"/>
                <a:ea typeface="Helvetica Neue Light" panose="02000403000000020004" pitchFamily="2" charset="0"/>
              </a:rPr>
              <a:t>,</a:t>
            </a:r>
          </a:p>
          <a:p>
            <a:pPr marL="285750" indent="-285750" algn="l">
              <a:buFont typeface="Arial" panose="020B0604020202020204" pitchFamily="34" charset="0"/>
              <a:buChar char="•"/>
            </a:pPr>
            <a:endParaRPr lang="en-GB" dirty="0">
              <a:highlight>
                <a:srgbClr val="C0C0C0"/>
              </a:highlight>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It is heavy dependent on </a:t>
            </a:r>
            <a:r>
              <a:rPr lang="en-GB" dirty="0">
                <a:highlight>
                  <a:srgbClr val="C0C0C0"/>
                </a:highlight>
                <a:latin typeface="Helvetica Neue Light" panose="02000403000000020004" pitchFamily="2" charset="0"/>
                <a:ea typeface="Helvetica Neue Light" panose="02000403000000020004" pitchFamily="2" charset="0"/>
              </a:rPr>
              <a:t>neighbourhood adjacency matrix</a:t>
            </a:r>
          </a:p>
          <a:p>
            <a:pPr marL="285750" indent="-285750" algn="l">
              <a:buFont typeface="Arial" panose="020B0604020202020204" pitchFamily="34" charset="0"/>
              <a:buChar char="•"/>
            </a:pPr>
            <a:endParaRPr lang="en-GB" dirty="0">
              <a:highlight>
                <a:srgbClr val="C0C0C0"/>
              </a:highlight>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There are two versions of this model: </a:t>
            </a:r>
          </a:p>
          <a:p>
            <a:pPr marL="800100" lvl="1" indent="-342900">
              <a:buFont typeface="Wingdings" pitchFamily="2" charset="2"/>
              <a:buChar char="v"/>
            </a:pPr>
            <a:r>
              <a:rPr lang="en-GB" u="sng" dirty="0">
                <a:latin typeface="Helvetica Neue Light" panose="02000403000000020004" pitchFamily="2" charset="0"/>
                <a:ea typeface="Helvetica Neue Light" panose="02000403000000020004" pitchFamily="2" charset="0"/>
              </a:rPr>
              <a:t>BYM model that has a spatial effect term only that’s treated a smoothing term (multiplied by an error term)</a:t>
            </a:r>
          </a:p>
          <a:p>
            <a:pPr marL="800100" lvl="1" indent="-342900">
              <a:buFont typeface="Wingdings" pitchFamily="2" charset="2"/>
              <a:buChar char="v"/>
            </a:pPr>
            <a:r>
              <a:rPr lang="en-GB" dirty="0">
                <a:latin typeface="Helvetica Neue Light" panose="02000403000000020004" pitchFamily="2" charset="0"/>
                <a:ea typeface="Helvetica Neue Light" panose="02000403000000020004" pitchFamily="2" charset="0"/>
              </a:rPr>
              <a:t>BYM model that has both a spatial effect term which is treated a structured random effect, and the error term is an </a:t>
            </a:r>
            <a:r>
              <a:rPr lang="en-GB" dirty="0">
                <a:highlight>
                  <a:srgbClr val="C0C0C0"/>
                </a:highlight>
                <a:latin typeface="Helvetica Neue Light" panose="02000403000000020004" pitchFamily="2" charset="0"/>
                <a:ea typeface="Helvetica Neue Light" panose="02000403000000020004" pitchFamily="2" charset="0"/>
              </a:rPr>
              <a:t>unstructured noise</a:t>
            </a:r>
          </a:p>
          <a:p>
            <a:pPr marL="285750" indent="-285750" algn="l">
              <a:buFont typeface="Arial" panose="020B0604020202020204" pitchFamily="34" charset="0"/>
              <a:buChar char="•"/>
            </a:pPr>
            <a:endParaRPr lang="en-GB" dirty="0">
              <a:highlight>
                <a:srgbClr val="C0C0C0"/>
              </a:highlight>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When fitting data to this type of model – the best choice of the likelihood function (i.e., statistical model) is </a:t>
            </a:r>
            <a:r>
              <a:rPr lang="en-GB" dirty="0">
                <a:highlight>
                  <a:srgbClr val="C0C0C0"/>
                </a:highlight>
                <a:latin typeface="Helvetica Neue Light" panose="02000403000000020004" pitchFamily="2" charset="0"/>
                <a:ea typeface="Helvetica Neue Light" panose="02000403000000020004" pitchFamily="2" charset="0"/>
              </a:rPr>
              <a:t>Poisson (i.e., aggregated counts to areas)</a:t>
            </a:r>
            <a:r>
              <a:rPr lang="en-GB" dirty="0">
                <a:latin typeface="Helvetica Neue Light" panose="02000403000000020004" pitchFamily="2" charset="0"/>
                <a:ea typeface="Helvetica Neue Light" panose="02000403000000020004" pitchFamily="2" charset="0"/>
              </a:rPr>
              <a:t>.</a:t>
            </a:r>
          </a:p>
          <a:p>
            <a:pPr algn="l"/>
            <a:endParaRPr lang="en-GB" sz="2400" dirty="0">
              <a:latin typeface="Helvetica Neue Light" panose="02000403000000020004" pitchFamily="2" charset="0"/>
              <a:ea typeface="Helvetica Neue Light" panose="02000403000000020004" pitchFamily="2" charset="0"/>
            </a:endParaRPr>
          </a:p>
        </p:txBody>
      </p:sp>
      <p:sp>
        <p:nvSpPr>
          <p:cNvPr id="7" name="TextBox 6">
            <a:extLst>
              <a:ext uri="{FF2B5EF4-FFF2-40B4-BE49-F238E27FC236}">
                <a16:creationId xmlns:a16="http://schemas.microsoft.com/office/drawing/2014/main" id="{BEBB0A1D-FC13-7245-9575-3BDCF0C13F6C}"/>
              </a:ext>
            </a:extLst>
          </p:cNvPr>
          <p:cNvSpPr txBox="1"/>
          <p:nvPr/>
        </p:nvSpPr>
        <p:spPr>
          <a:xfrm>
            <a:off x="495568" y="1692334"/>
            <a:ext cx="11191330" cy="1200329"/>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sz="2400" dirty="0">
                <a:latin typeface="Helvetica Neue Light" panose="02000403000000020004" pitchFamily="2" charset="0"/>
                <a:ea typeface="Helvetica Neue Light" panose="02000403000000020004" pitchFamily="2" charset="0"/>
              </a:rPr>
              <a:t>This is a popular spatial model which takes into account that the data may potentially be spatially correlated and the observations in the neighbouring areas may be more similar than observations in areas that are distant from each other.</a:t>
            </a:r>
          </a:p>
        </p:txBody>
      </p:sp>
    </p:spTree>
    <p:extLst>
      <p:ext uri="{BB962C8B-B14F-4D97-AF65-F5344CB8AC3E}">
        <p14:creationId xmlns:p14="http://schemas.microsoft.com/office/powerpoint/2010/main" val="202878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and white drawing of a flower&#10;&#10;Description automatically generated with low confidence">
            <a:extLst>
              <a:ext uri="{FF2B5EF4-FFF2-40B4-BE49-F238E27FC236}">
                <a16:creationId xmlns:a16="http://schemas.microsoft.com/office/drawing/2014/main" id="{67816BCB-ABE2-FFBE-3459-D628E8556AF6}"/>
              </a:ext>
            </a:extLst>
          </p:cNvPr>
          <p:cNvPicPr>
            <a:picLocks noChangeAspect="1"/>
          </p:cNvPicPr>
          <p:nvPr/>
        </p:nvPicPr>
        <p:blipFill>
          <a:blip r:embed="rId2"/>
          <a:stretch>
            <a:fillRect/>
          </a:stretch>
        </p:blipFill>
        <p:spPr>
          <a:xfrm>
            <a:off x="7788496" y="820651"/>
            <a:ext cx="4362481" cy="4595735"/>
          </a:xfrm>
          <a:prstGeom prst="rect">
            <a:avLst/>
          </a:prstGeom>
        </p:spPr>
      </p:pic>
      <p:pic>
        <p:nvPicPr>
          <p:cNvPr id="2" name="Picture 1" descr="Map&#10;&#10;Description automatically generated">
            <a:extLst>
              <a:ext uri="{FF2B5EF4-FFF2-40B4-BE49-F238E27FC236}">
                <a16:creationId xmlns:a16="http://schemas.microsoft.com/office/drawing/2014/main" id="{0F6E66C2-379D-7B1C-AEFC-71C2927C656D}"/>
              </a:ext>
            </a:extLst>
          </p:cNvPr>
          <p:cNvPicPr>
            <a:picLocks noChangeAspect="1"/>
          </p:cNvPicPr>
          <p:nvPr/>
        </p:nvPicPr>
        <p:blipFill>
          <a:blip r:embed="rId3"/>
          <a:stretch>
            <a:fillRect/>
          </a:stretch>
        </p:blipFill>
        <p:spPr>
          <a:xfrm>
            <a:off x="146679" y="1432722"/>
            <a:ext cx="3271110" cy="3694829"/>
          </a:xfrm>
          <a:prstGeom prst="rect">
            <a:avLst/>
          </a:prstGeom>
        </p:spPr>
      </p:pic>
      <p:sp>
        <p:nvSpPr>
          <p:cNvPr id="4" name="TextBox 3">
            <a:extLst>
              <a:ext uri="{FF2B5EF4-FFF2-40B4-BE49-F238E27FC236}">
                <a16:creationId xmlns:a16="http://schemas.microsoft.com/office/drawing/2014/main" id="{9075C5F3-8F27-77A8-CDD0-DF87782EF0C3}"/>
              </a:ext>
            </a:extLst>
          </p:cNvPr>
          <p:cNvSpPr txBox="1"/>
          <p:nvPr/>
        </p:nvSpPr>
        <p:spPr>
          <a:xfrm>
            <a:off x="630768" y="305385"/>
            <a:ext cx="2787021" cy="646331"/>
          </a:xfrm>
          <a:prstGeom prst="rect">
            <a:avLst/>
          </a:prstGeom>
          <a:noFill/>
        </p:spPr>
        <p:txBody>
          <a:bodyPr wrap="square" rtlCol="0">
            <a:spAutoFit/>
          </a:bodyPr>
          <a:lstStyle/>
          <a:p>
            <a:r>
              <a:rPr lang="en-GB" b="1" dirty="0">
                <a:latin typeface="HELVETICA NEUE LIGHT" panose="02000403000000020004" pitchFamily="2" charset="0"/>
                <a:ea typeface="HELVETICA NEUE LIGHT" panose="02000403000000020004" pitchFamily="2" charset="0"/>
              </a:rPr>
              <a:t>Geographically accurate </a:t>
            </a:r>
          </a:p>
          <a:p>
            <a:r>
              <a:rPr lang="en-GB" b="1" dirty="0">
                <a:latin typeface="HELVETICA NEUE LIGHT" panose="02000403000000020004" pitchFamily="2" charset="0"/>
                <a:ea typeface="HELVETICA NEUE LIGHT" panose="02000403000000020004" pitchFamily="2" charset="0"/>
              </a:rPr>
              <a:t>neighbourhood structure</a:t>
            </a:r>
          </a:p>
        </p:txBody>
      </p:sp>
      <p:pic>
        <p:nvPicPr>
          <p:cNvPr id="5" name="Picture 4" descr="Chart, scatter chart&#10;&#10;Description automatically generated">
            <a:extLst>
              <a:ext uri="{FF2B5EF4-FFF2-40B4-BE49-F238E27FC236}">
                <a16:creationId xmlns:a16="http://schemas.microsoft.com/office/drawing/2014/main" id="{8C1395D5-09D0-831B-CC63-335FED386F6D}"/>
              </a:ext>
            </a:extLst>
          </p:cNvPr>
          <p:cNvPicPr>
            <a:picLocks noChangeAspect="1"/>
          </p:cNvPicPr>
          <p:nvPr/>
        </p:nvPicPr>
        <p:blipFill rotWithShape="1">
          <a:blip r:embed="rId4"/>
          <a:srcRect l="22104" t="4695" r="21444"/>
          <a:stretch/>
        </p:blipFill>
        <p:spPr>
          <a:xfrm>
            <a:off x="4097107" y="1283615"/>
            <a:ext cx="3915206" cy="3993041"/>
          </a:xfrm>
          <a:prstGeom prst="rect">
            <a:avLst/>
          </a:prstGeom>
        </p:spPr>
      </p:pic>
      <p:sp>
        <p:nvSpPr>
          <p:cNvPr id="6" name="TextBox 5">
            <a:extLst>
              <a:ext uri="{FF2B5EF4-FFF2-40B4-BE49-F238E27FC236}">
                <a16:creationId xmlns:a16="http://schemas.microsoft.com/office/drawing/2014/main" id="{31D54D09-B011-7D12-BEAF-ABF4FE6404E0}"/>
              </a:ext>
            </a:extLst>
          </p:cNvPr>
          <p:cNvSpPr txBox="1"/>
          <p:nvPr/>
        </p:nvSpPr>
        <p:spPr>
          <a:xfrm>
            <a:off x="4485480" y="315495"/>
            <a:ext cx="3264035" cy="646331"/>
          </a:xfrm>
          <a:prstGeom prst="rect">
            <a:avLst/>
          </a:prstGeom>
          <a:noFill/>
        </p:spPr>
        <p:txBody>
          <a:bodyPr wrap="none" rtlCol="0">
            <a:spAutoFit/>
          </a:bodyPr>
          <a:lstStyle/>
          <a:p>
            <a:r>
              <a:rPr lang="en-GB" b="1" dirty="0">
                <a:latin typeface="HELVETICA NEUE LIGHT" panose="02000403000000020004" pitchFamily="2" charset="0"/>
                <a:ea typeface="HELVETICA NEUE LIGHT" panose="02000403000000020004" pitchFamily="2" charset="0"/>
              </a:rPr>
              <a:t>Adjacency matrix translated to </a:t>
            </a:r>
          </a:p>
          <a:p>
            <a:r>
              <a:rPr lang="en-GB" b="1" dirty="0">
                <a:latin typeface="HELVETICA NEUE LIGHT" panose="02000403000000020004" pitchFamily="2" charset="0"/>
                <a:ea typeface="HELVETICA NEUE LIGHT" panose="02000403000000020004" pitchFamily="2" charset="0"/>
              </a:rPr>
              <a:t>graph format</a:t>
            </a:r>
          </a:p>
        </p:txBody>
      </p:sp>
      <p:sp>
        <p:nvSpPr>
          <p:cNvPr id="7" name="TextBox 6">
            <a:extLst>
              <a:ext uri="{FF2B5EF4-FFF2-40B4-BE49-F238E27FC236}">
                <a16:creationId xmlns:a16="http://schemas.microsoft.com/office/drawing/2014/main" id="{F1D6ED22-2791-78C1-8709-2784C28CD554}"/>
              </a:ext>
            </a:extLst>
          </p:cNvPr>
          <p:cNvSpPr txBox="1"/>
          <p:nvPr/>
        </p:nvSpPr>
        <p:spPr>
          <a:xfrm>
            <a:off x="8527622" y="325605"/>
            <a:ext cx="3264035" cy="646331"/>
          </a:xfrm>
          <a:prstGeom prst="rect">
            <a:avLst/>
          </a:prstGeom>
          <a:noFill/>
        </p:spPr>
        <p:txBody>
          <a:bodyPr wrap="none" rtlCol="0">
            <a:spAutoFit/>
          </a:bodyPr>
          <a:lstStyle/>
          <a:p>
            <a:r>
              <a:rPr lang="en-GB" b="1" dirty="0">
                <a:latin typeface="HELVETICA NEUE LIGHT" panose="02000403000000020004" pitchFamily="2" charset="0"/>
                <a:ea typeface="HELVETICA NEUE LIGHT" panose="02000403000000020004" pitchFamily="2" charset="0"/>
              </a:rPr>
              <a:t>Adjacency matrix translated to </a:t>
            </a:r>
          </a:p>
          <a:p>
            <a:r>
              <a:rPr lang="en-GB" b="1" dirty="0">
                <a:latin typeface="HELVETICA NEUE LIGHT" panose="02000403000000020004" pitchFamily="2" charset="0"/>
                <a:ea typeface="HELVETICA NEUE LIGHT" panose="02000403000000020004" pitchFamily="2" charset="0"/>
              </a:rPr>
              <a:t>nodes and edge format</a:t>
            </a:r>
          </a:p>
        </p:txBody>
      </p:sp>
      <p:sp>
        <p:nvSpPr>
          <p:cNvPr id="8" name="Slide Number Placeholder 3">
            <a:extLst>
              <a:ext uri="{FF2B5EF4-FFF2-40B4-BE49-F238E27FC236}">
                <a16:creationId xmlns:a16="http://schemas.microsoft.com/office/drawing/2014/main" id="{405463D6-E11E-BCFA-0D0C-D29B89C41598}"/>
              </a:ext>
            </a:extLst>
          </p:cNvPr>
          <p:cNvSpPr txBox="1">
            <a:spLocks/>
          </p:cNvSpPr>
          <p:nvPr/>
        </p:nvSpPr>
        <p:spPr>
          <a:xfrm>
            <a:off x="11387162" y="6431267"/>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23</a:t>
            </a:fld>
            <a:endParaRPr lang="en-US" dirty="0">
              <a:solidFill>
                <a:srgbClr val="000000"/>
              </a:solidFill>
              <a:cs typeface="ＭＳ Ｐゴシック" charset="0"/>
            </a:endParaRPr>
          </a:p>
        </p:txBody>
      </p:sp>
      <p:sp>
        <p:nvSpPr>
          <p:cNvPr id="9" name="TextBox 8">
            <a:extLst>
              <a:ext uri="{FF2B5EF4-FFF2-40B4-BE49-F238E27FC236}">
                <a16:creationId xmlns:a16="http://schemas.microsoft.com/office/drawing/2014/main" id="{7BA075EC-F9A4-29C7-4498-CEDA098CF4EC}"/>
              </a:ext>
            </a:extLst>
          </p:cNvPr>
          <p:cNvSpPr txBox="1"/>
          <p:nvPr/>
        </p:nvSpPr>
        <p:spPr>
          <a:xfrm>
            <a:off x="7983039" y="5446903"/>
            <a:ext cx="3895432" cy="923330"/>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Stan only uses the nodes and edges format to reconstruct the adjacency matrix</a:t>
            </a:r>
          </a:p>
        </p:txBody>
      </p:sp>
      <p:sp>
        <p:nvSpPr>
          <p:cNvPr id="10" name="Rectangle 9">
            <a:extLst>
              <a:ext uri="{FF2B5EF4-FFF2-40B4-BE49-F238E27FC236}">
                <a16:creationId xmlns:a16="http://schemas.microsoft.com/office/drawing/2014/main" id="{FFE909D7-58FC-7B31-02E0-039A3E6248BE}"/>
              </a:ext>
            </a:extLst>
          </p:cNvPr>
          <p:cNvSpPr/>
          <p:nvPr/>
        </p:nvSpPr>
        <p:spPr>
          <a:xfrm>
            <a:off x="8012313" y="180975"/>
            <a:ext cx="3914849" cy="62502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80704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E19F2F4-6A3A-D36C-2D63-1E79C44DD214}"/>
              </a:ext>
            </a:extLst>
          </p:cNvPr>
          <p:cNvSpPr txBox="1">
            <a:spLocks/>
          </p:cNvSpPr>
          <p:nvPr/>
        </p:nvSpPr>
        <p:spPr>
          <a:xfrm>
            <a:off x="11387162" y="6431267"/>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24</a:t>
            </a:fld>
            <a:endParaRPr lang="en-US" dirty="0">
              <a:solidFill>
                <a:srgbClr val="000000"/>
              </a:solidFill>
              <a:cs typeface="ＭＳ Ｐゴシック" charset="0"/>
            </a:endParaRPr>
          </a:p>
        </p:txBody>
      </p:sp>
      <p:pic>
        <p:nvPicPr>
          <p:cNvPr id="3" name="Picture 2" descr="A black and white drawing of a flower&#10;&#10;Description automatically generated with low confidence">
            <a:extLst>
              <a:ext uri="{FF2B5EF4-FFF2-40B4-BE49-F238E27FC236}">
                <a16:creationId xmlns:a16="http://schemas.microsoft.com/office/drawing/2014/main" id="{B53ED13E-C858-C32D-7873-7A6194DFD84E}"/>
              </a:ext>
            </a:extLst>
          </p:cNvPr>
          <p:cNvPicPr>
            <a:picLocks noChangeAspect="1"/>
          </p:cNvPicPr>
          <p:nvPr/>
        </p:nvPicPr>
        <p:blipFill>
          <a:blip r:embed="rId3"/>
          <a:stretch>
            <a:fillRect/>
          </a:stretch>
        </p:blipFill>
        <p:spPr>
          <a:xfrm>
            <a:off x="243154" y="971550"/>
            <a:ext cx="4493657" cy="4733925"/>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341A181-2C62-F440-0980-4EB59079E91B}"/>
                  </a:ext>
                </a:extLst>
              </p:cNvPr>
              <p:cNvSpPr txBox="1"/>
              <p:nvPr/>
            </p:nvSpPr>
            <p:spPr>
              <a:xfrm>
                <a:off x="4990232" y="971550"/>
                <a:ext cx="6753225" cy="2554545"/>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It is through the reconstruction of our adjacency matrix through nodes and edges is what we use to set our priors on the spatial effect </a:t>
                </a:r>
                <a14:m>
                  <m:oMath xmlns:m="http://schemas.openxmlformats.org/officeDocument/2006/math">
                    <m:r>
                      <a:rPr lang="en-GB" sz="1600" i="1" smtClean="0">
                        <a:latin typeface="Cambria Math" panose="02040503050406030204" pitchFamily="18" charset="0"/>
                        <a:ea typeface="Cambria Math" panose="02040503050406030204" pitchFamily="18" charset="0"/>
                        <a:cs typeface="Helvetica Neue" panose="02000503000000020004" pitchFamily="2" charset="0"/>
                      </a:rPr>
                      <m:t>𝜑</m:t>
                    </m:r>
                  </m:oMath>
                </a14:m>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In a typical regression model we derive and overall intercept which shows us the average of the outcome (when all other independent variables a held fixed) on a population</a:t>
                </a:r>
              </a:p>
              <a:p>
                <a:pPr marL="285750" indent="-285750">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By adding the spatial effect component to the population average, it allows the quantities to vary across areal units.  </a:t>
                </a:r>
              </a:p>
            </p:txBody>
          </p:sp>
        </mc:Choice>
        <mc:Fallback>
          <p:sp>
            <p:nvSpPr>
              <p:cNvPr id="4" name="TextBox 3">
                <a:extLst>
                  <a:ext uri="{FF2B5EF4-FFF2-40B4-BE49-F238E27FC236}">
                    <a16:creationId xmlns:a16="http://schemas.microsoft.com/office/drawing/2014/main" id="{E341A181-2C62-F440-0980-4EB59079E91B}"/>
                  </a:ext>
                </a:extLst>
              </p:cNvPr>
              <p:cNvSpPr txBox="1">
                <a:spLocks noRot="1" noChangeAspect="1" noMove="1" noResize="1" noEditPoints="1" noAdjustHandles="1" noChangeArrowheads="1" noChangeShapeType="1" noTextEdit="1"/>
              </p:cNvSpPr>
              <p:nvPr/>
            </p:nvSpPr>
            <p:spPr>
              <a:xfrm>
                <a:off x="4990232" y="971550"/>
                <a:ext cx="6753225" cy="2554545"/>
              </a:xfrm>
              <a:prstGeom prst="rect">
                <a:avLst/>
              </a:prstGeom>
              <a:blipFill>
                <a:blip r:embed="rId4"/>
                <a:stretch>
                  <a:fillRect l="-564" t="-990" b="-198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4F5BCFC7-2AE7-10C4-DFBB-637500A26E19}"/>
              </a:ext>
            </a:extLst>
          </p:cNvPr>
          <p:cNvSpPr txBox="1"/>
          <p:nvPr/>
        </p:nvSpPr>
        <p:spPr>
          <a:xfrm>
            <a:off x="590550" y="171450"/>
            <a:ext cx="10496550" cy="461665"/>
          </a:xfrm>
          <a:prstGeom prst="rect">
            <a:avLst/>
          </a:prstGeom>
          <a:noFill/>
        </p:spPr>
        <p:txBody>
          <a:bodyPr wrap="square" rtlCol="0">
            <a:spAutoFit/>
          </a:bodyP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Adding the spatial effect component to the model</a:t>
            </a:r>
          </a:p>
        </p:txBody>
      </p:sp>
      <p:sp>
        <p:nvSpPr>
          <p:cNvPr id="6" name="TextBox 5">
            <a:extLst>
              <a:ext uri="{FF2B5EF4-FFF2-40B4-BE49-F238E27FC236}">
                <a16:creationId xmlns:a16="http://schemas.microsoft.com/office/drawing/2014/main" id="{5846427F-89C8-CA40-04EA-1D4A4FCD8D37}"/>
              </a:ext>
            </a:extLst>
          </p:cNvPr>
          <p:cNvSpPr txBox="1"/>
          <p:nvPr/>
        </p:nvSpPr>
        <p:spPr>
          <a:xfrm>
            <a:off x="559663" y="5943600"/>
            <a:ext cx="3914775" cy="646331"/>
          </a:xfrm>
          <a:prstGeom prst="rect">
            <a:avLst/>
          </a:prstGeom>
          <a:noFill/>
        </p:spPr>
        <p:txBody>
          <a:bodyPr wrap="square" rtlCol="0">
            <a:spAutoFit/>
          </a:bodyPr>
          <a:lstStyle/>
          <a:p>
            <a:r>
              <a:rPr lang="en-GB" b="1" dirty="0">
                <a:latin typeface="HELVETICA NEUE LIGHT" panose="02000403000000020004" pitchFamily="2" charset="0"/>
                <a:ea typeface="HELVETICA NEUE LIGHT" panose="02000403000000020004" pitchFamily="2" charset="0"/>
              </a:rPr>
              <a:t>Adjacency matrix translated to nodes and edge format</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01132DC-8523-794C-BE24-8AA332B340BC}"/>
                  </a:ext>
                </a:extLst>
              </p:cNvPr>
              <p:cNvSpPr txBox="1"/>
              <p:nvPr/>
            </p:nvSpPr>
            <p:spPr>
              <a:xfrm>
                <a:off x="5114926" y="5983545"/>
                <a:ext cx="6685681" cy="307777"/>
              </a:xfrm>
              <a:prstGeom prst="rect">
                <a:avLst/>
              </a:prstGeom>
              <a:solidFill>
                <a:schemeClr val="accent1">
                  <a:lumMod val="20000"/>
                  <a:lumOff val="80000"/>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Prior: </a:t>
                </a:r>
                <a:r>
                  <a:rPr lang="en-GB" sz="1400" dirty="0">
                    <a:ea typeface="Cambria Math" panose="02040503050406030204" pitchFamily="18" charset="0"/>
                    <a:cs typeface="Helvetica Neue" panose="02000503000000020004" pitchFamily="2" charset="0"/>
                  </a:rPr>
                  <a:t>	</a:t>
                </a:r>
                <a14:m>
                  <m:oMath xmlns:m="http://schemas.openxmlformats.org/officeDocument/2006/math">
                    <m:r>
                      <a:rPr lang="en-GB" sz="1400" i="1" smtClean="0">
                        <a:latin typeface="Cambria Math" panose="02040503050406030204" pitchFamily="18" charset="0"/>
                        <a:ea typeface="Cambria Math" panose="02040503050406030204" pitchFamily="18" charset="0"/>
                        <a:cs typeface="Helvetica Neue" panose="02000503000000020004" pitchFamily="2" charset="0"/>
                      </a:rPr>
                      <m:t>𝜑</m:t>
                    </m:r>
                    <m:r>
                      <a:rPr lang="en-GB" sz="1400" b="0" i="1" smtClean="0">
                        <a:latin typeface="Cambria Math" panose="02040503050406030204" pitchFamily="18" charset="0"/>
                        <a:ea typeface="Cambria Math" panose="02040503050406030204" pitchFamily="18" charset="0"/>
                        <a:cs typeface="Helvetica Neue" panose="02000503000000020004" pitchFamily="2" charset="0"/>
                      </a:rPr>
                      <m:t>~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icar</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normal</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nodes</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1, 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nodes</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2)</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(Specified in the model block)</a:t>
                </a:r>
              </a:p>
            </p:txBody>
          </p:sp>
        </mc:Choice>
        <mc:Fallback>
          <p:sp>
            <p:nvSpPr>
              <p:cNvPr id="7" name="TextBox 6">
                <a:extLst>
                  <a:ext uri="{FF2B5EF4-FFF2-40B4-BE49-F238E27FC236}">
                    <a16:creationId xmlns:a16="http://schemas.microsoft.com/office/drawing/2014/main" id="{501132DC-8523-794C-BE24-8AA332B340BC}"/>
                  </a:ext>
                </a:extLst>
              </p:cNvPr>
              <p:cNvSpPr txBox="1">
                <a:spLocks noRot="1" noChangeAspect="1" noMove="1" noResize="1" noEditPoints="1" noAdjustHandles="1" noChangeArrowheads="1" noChangeShapeType="1" noTextEdit="1"/>
              </p:cNvSpPr>
              <p:nvPr/>
            </p:nvSpPr>
            <p:spPr>
              <a:xfrm>
                <a:off x="5114926" y="5983545"/>
                <a:ext cx="6685681" cy="307777"/>
              </a:xfrm>
              <a:prstGeom prst="rect">
                <a:avLst/>
              </a:prstGeom>
              <a:blipFill>
                <a:blip r:embed="rId5"/>
                <a:stretch>
                  <a:fillRect l="-189" t="-8000" b="-16000"/>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E289C86A-B4D6-3603-B73D-4B2F98C2DCD9}"/>
              </a:ext>
            </a:extLst>
          </p:cNvPr>
          <p:cNvSpPr txBox="1"/>
          <p:nvPr/>
        </p:nvSpPr>
        <p:spPr>
          <a:xfrm>
            <a:off x="5114926" y="3795023"/>
            <a:ext cx="6685681" cy="1231106"/>
          </a:xfrm>
          <a:prstGeom prst="rect">
            <a:avLst/>
          </a:prstGeom>
          <a:solidFill>
            <a:schemeClr val="accent1">
              <a:lumMod val="20000"/>
              <a:lumOff val="80000"/>
            </a:schemeClr>
          </a:solid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In Stan: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functions {</a:t>
            </a:r>
          </a:p>
          <a:p>
            <a:r>
              <a:rPr lang="en-GB" sz="1100" dirty="0">
                <a:latin typeface="Helvetica Neue" panose="02000503000000020004" pitchFamily="2" charset="0"/>
                <a:ea typeface="Helvetica Neue" panose="02000503000000020004" pitchFamily="2" charset="0"/>
                <a:cs typeface="Helvetica Neue" panose="02000503000000020004" pitchFamily="2" charset="0"/>
              </a:rPr>
              <a:t>        real </a:t>
            </a:r>
            <a:r>
              <a:rPr lang="en-GB" sz="1100" dirty="0" err="1">
                <a:latin typeface="Helvetica Neue" panose="02000503000000020004" pitchFamily="2" charset="0"/>
                <a:ea typeface="Helvetica Neue" panose="02000503000000020004" pitchFamily="2" charset="0"/>
                <a:cs typeface="Helvetica Neue" panose="02000503000000020004" pitchFamily="2" charset="0"/>
              </a:rPr>
              <a:t>icar_normal_lpdf</a:t>
            </a:r>
            <a:r>
              <a:rPr lang="en-GB" sz="1100" dirty="0">
                <a:latin typeface="Helvetica Neue" panose="02000503000000020004" pitchFamily="2" charset="0"/>
                <a:ea typeface="Helvetica Neue" panose="02000503000000020004" pitchFamily="2" charset="0"/>
                <a:cs typeface="Helvetica Neue" panose="02000503000000020004" pitchFamily="2" charset="0"/>
              </a:rPr>
              <a:t>(vector phi, int N, array[] int node1, array[] int node2) {</a:t>
            </a:r>
          </a:p>
          <a:p>
            <a:r>
              <a:rPr lang="en-GB" sz="1100" dirty="0">
                <a:latin typeface="Helvetica Neue" panose="02000503000000020004" pitchFamily="2" charset="0"/>
                <a:ea typeface="Helvetica Neue" panose="02000503000000020004" pitchFamily="2" charset="0"/>
                <a:cs typeface="Helvetica Neue" panose="02000503000000020004" pitchFamily="2" charset="0"/>
              </a:rPr>
              <a:t>		return -0.5 * </a:t>
            </a:r>
            <a:r>
              <a:rPr lang="en-GB" sz="1100" dirty="0" err="1">
                <a:latin typeface="Helvetica Neue" panose="02000503000000020004" pitchFamily="2" charset="0"/>
                <a:ea typeface="Helvetica Neue" panose="02000503000000020004" pitchFamily="2" charset="0"/>
                <a:cs typeface="Helvetica Neue" panose="02000503000000020004" pitchFamily="2" charset="0"/>
              </a:rPr>
              <a:t>dot_self</a:t>
            </a:r>
            <a:r>
              <a:rPr lang="en-GB" sz="1100" dirty="0">
                <a:latin typeface="Helvetica Neue" panose="02000503000000020004" pitchFamily="2" charset="0"/>
                <a:ea typeface="Helvetica Neue" panose="02000503000000020004" pitchFamily="2" charset="0"/>
                <a:cs typeface="Helvetica Neue" panose="02000503000000020004" pitchFamily="2" charset="0"/>
              </a:rPr>
              <a:t>(phi[node1] - phi[node2]);</a:t>
            </a:r>
          </a:p>
          <a:p>
            <a:r>
              <a:rPr lang="en-GB" sz="11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9" name="TextBox 8">
            <a:extLst>
              <a:ext uri="{FF2B5EF4-FFF2-40B4-BE49-F238E27FC236}">
                <a16:creationId xmlns:a16="http://schemas.microsoft.com/office/drawing/2014/main" id="{591B62A6-6E79-503B-9AC3-ADBB5707AAD7}"/>
              </a:ext>
            </a:extLst>
          </p:cNvPr>
          <p:cNvSpPr txBox="1"/>
          <p:nvPr/>
        </p:nvSpPr>
        <p:spPr>
          <a:xfrm>
            <a:off x="5114925" y="5181671"/>
            <a:ext cx="6685681" cy="646331"/>
          </a:xfrm>
          <a:prstGeom prst="rect">
            <a:avLst/>
          </a:prstGeom>
          <a:no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Node1</a:t>
            </a:r>
            <a:r>
              <a:rPr lang="en-GB" sz="1200" dirty="0">
                <a:latin typeface="Helvetica Neue" panose="02000503000000020004" pitchFamily="2" charset="0"/>
                <a:ea typeface="Helvetica Neue" panose="02000503000000020004" pitchFamily="2" charset="0"/>
                <a:cs typeface="Helvetica Neue" panose="02000503000000020004" pitchFamily="2" charset="0"/>
              </a:rPr>
              <a:t> is the index area of interest;</a:t>
            </a:r>
          </a:p>
          <a:p>
            <a:r>
              <a:rPr lang="en-GB" sz="1200" b="1" dirty="0">
                <a:latin typeface="Helvetica Neue" panose="02000503000000020004" pitchFamily="2" charset="0"/>
                <a:ea typeface="Helvetica Neue" panose="02000503000000020004" pitchFamily="2" charset="0"/>
                <a:cs typeface="Helvetica Neue" panose="02000503000000020004" pitchFamily="2" charset="0"/>
              </a:rPr>
              <a:t>Node2</a:t>
            </a:r>
            <a:r>
              <a:rPr lang="en-GB" sz="1200" dirty="0">
                <a:latin typeface="Helvetica Neue" panose="02000503000000020004" pitchFamily="2" charset="0"/>
                <a:ea typeface="Helvetica Neue" panose="02000503000000020004" pitchFamily="2" charset="0"/>
                <a:cs typeface="Helvetica Neue" panose="02000503000000020004" pitchFamily="2" charset="0"/>
              </a:rPr>
              <a:t> is the neighbouring areas connected to the index area defined in Node1.</a:t>
            </a:r>
          </a:p>
          <a:p>
            <a:r>
              <a:rPr lang="en-GB" sz="1200" b="1" dirty="0">
                <a:latin typeface="Helvetica Neue" panose="02000503000000020004" pitchFamily="2" charset="0"/>
                <a:ea typeface="Helvetica Neue" panose="02000503000000020004" pitchFamily="2" charset="0"/>
                <a:cs typeface="Helvetica Neue" panose="02000503000000020004" pitchFamily="2" charset="0"/>
              </a:rPr>
              <a:t>N</a:t>
            </a:r>
            <a:r>
              <a:rPr lang="en-GB" sz="1200" dirty="0">
                <a:latin typeface="Helvetica Neue" panose="02000503000000020004" pitchFamily="2" charset="0"/>
                <a:ea typeface="Helvetica Neue" panose="02000503000000020004" pitchFamily="2" charset="0"/>
                <a:cs typeface="Helvetica Neue" panose="02000503000000020004" pitchFamily="2" charset="0"/>
              </a:rPr>
              <a:t> is the total number of areas.</a:t>
            </a:r>
          </a:p>
        </p:txBody>
      </p:sp>
    </p:spTree>
    <p:extLst>
      <p:ext uri="{BB962C8B-B14F-4D97-AF65-F5344CB8AC3E}">
        <p14:creationId xmlns:p14="http://schemas.microsoft.com/office/powerpoint/2010/main" val="2411667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DD1C5B4-8BFF-C646-B7F0-9ACBF439C60E}"/>
                  </a:ext>
                </a:extLst>
              </p:cNvPr>
              <p:cNvSpPr txBox="1"/>
              <p:nvPr/>
            </p:nvSpPr>
            <p:spPr>
              <a:xfrm>
                <a:off x="6400800" y="1935891"/>
                <a:ext cx="5417363" cy="1415772"/>
              </a:xfrm>
              <a:prstGeom prst="rect">
                <a:avLst/>
              </a:prstGeom>
              <a:solidFill>
                <a:schemeClr val="accent1">
                  <a:lumMod val="20000"/>
                  <a:lumOff val="80000"/>
                </a:schemeClr>
              </a:solidFill>
              <a:ln>
                <a:solidFill>
                  <a:schemeClr val="accent1">
                    <a:lumMod val="40000"/>
                    <a:lumOff val="60000"/>
                  </a:schemeClr>
                </a:solidFill>
              </a:ln>
            </p:spPr>
            <p:txBody>
              <a:bodyPr wrap="square" lIns="0" tIns="0" rIns="0" bIns="0" rtlCol="0">
                <a:spAutoFit/>
              </a:bodyPr>
              <a:lstStyle/>
              <a:p>
                <a:pPr/>
                <a:r>
                  <a:rPr lang="en-GB" dirty="0"/>
                  <a:t>  </a:t>
                </a:r>
              </a:p>
              <a:p>
                <a:pPr/>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𝑌</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 ~ </m:t>
                    </m:r>
                    <m:r>
                      <m:rPr>
                        <m:sty m:val="p"/>
                      </m:rPr>
                      <a:rPr lang="en-GB" sz="1400" b="0" i="0" smtClean="0">
                        <a:latin typeface="Cambria Math" panose="02040503050406030204" pitchFamily="18" charset="0"/>
                      </a:rPr>
                      <m:t>Poisson</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𝐸</m:t>
                        </m:r>
                      </m:e>
                      <m:sub>
                        <m:r>
                          <a:rPr lang="en-GB" sz="1400" b="0" i="1" smtClean="0">
                            <a:latin typeface="Cambria Math" panose="02040503050406030204" pitchFamily="18" charset="0"/>
                          </a:rPr>
                          <m:t>𝑖</m:t>
                        </m:r>
                      </m:sub>
                    </m:sSub>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𝜌</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m:t>
                    </m:r>
                  </m:oMath>
                </a14:m>
                <a:endParaRPr lang="en-GB" sz="1400" dirty="0"/>
              </a:p>
              <a:p>
                <a:pPr/>
                <a:r>
                  <a:rPr lang="en-GB" sz="1400" b="0" dirty="0"/>
                  <a:t>  </a:t>
                </a:r>
              </a:p>
              <a:p>
                <a:pPr/>
                <a:r>
                  <a:rPr lang="en-GB" sz="1400" dirty="0">
                    <a:latin typeface="Helvetica Neue Thin" panose="020B0403020202020204" pitchFamily="34" charset="0"/>
                    <a:ea typeface="Helvetica Neue Thin" panose="020B0403020202020204" pitchFamily="34" charset="0"/>
                  </a:rPr>
                  <a:t>  [1]</a:t>
                </a:r>
                <a:r>
                  <a:rPr lang="en-GB" sz="1400" b="0" dirty="0"/>
                  <a:t> </a:t>
                </a:r>
                <a14:m>
                  <m:oMath xmlns:m="http://schemas.openxmlformats.org/officeDocument/2006/math">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log</m:t>
                        </m:r>
                        <m:r>
                          <a:rPr lang="en-GB" sz="1400" b="0" i="1" smtClean="0">
                            <a:latin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𝜆</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𝛼</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𝜑</m:t>
                        </m:r>
                      </m:e>
                      <m:sub>
                        <m:r>
                          <a:rPr lang="en-GB" sz="1400" b="0" i="1" smtClean="0">
                            <a:latin typeface="Cambria Math" panose="02040503050406030204" pitchFamily="18" charset="0"/>
                          </a:rPr>
                          <m:t>𝑖</m:t>
                        </m:r>
                      </m:sub>
                    </m:sSub>
                    <m:r>
                      <a:rPr lang="en-GB" sz="1400" b="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log</m:t>
                    </m:r>
                    <m:r>
                      <a:rPr lang="en-GB" sz="1400" b="0" i="0"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𝐸</m:t>
                        </m:r>
                      </m:e>
                      <m:sub>
                        <m:r>
                          <a:rPr lang="en-GB" sz="1400" b="0" i="1" smtClean="0">
                            <a:latin typeface="Cambria Math" panose="02040503050406030204" pitchFamily="18" charset="0"/>
                            <a:ea typeface="Cambria Math" panose="02040503050406030204" pitchFamily="18" charset="0"/>
                          </a:rPr>
                          <m:t>𝑖</m:t>
                        </m:r>
                      </m:sub>
                    </m:sSub>
                    <m:r>
                      <a:rPr lang="en-GB" sz="1400" b="0" i="0" smtClean="0">
                        <a:latin typeface="Cambria Math" panose="02040503050406030204" pitchFamily="18" charset="0"/>
                        <a:ea typeface="Cambria Math" panose="02040503050406030204" pitchFamily="18" charset="0"/>
                      </a:rPr>
                      <m:t>)</m:t>
                    </m:r>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(no variables)</a:t>
                </a:r>
              </a:p>
              <a:p>
                <a:pPr/>
                <a:r>
                  <a:rPr lang="en-GB" sz="1400" b="0" dirty="0"/>
                  <a:t>  </a:t>
                </a:r>
                <a:r>
                  <a:rPr lang="en-GB" sz="1400" b="0" dirty="0">
                    <a:latin typeface="Helvetica Neue" panose="02000503000000020004" pitchFamily="2" charset="0"/>
                    <a:ea typeface="Helvetica Neue" panose="02000503000000020004" pitchFamily="2" charset="0"/>
                    <a:cs typeface="Helvetica Neue" panose="02000503000000020004" pitchFamily="2" charset="0"/>
                  </a:rPr>
                  <a:t>[2]</a:t>
                </a:r>
                <a:r>
                  <a:rPr lang="en-GB" sz="1400" b="0" dirty="0"/>
                  <a:t> </a:t>
                </a:r>
                <a14:m>
                  <m:oMath xmlns:m="http://schemas.openxmlformats.org/officeDocument/2006/math">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log</m:t>
                        </m:r>
                        <m:r>
                          <a:rPr lang="en-GB" sz="1400" b="0" i="1" smtClean="0">
                            <a:latin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𝜆</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𝛼</m:t>
                    </m:r>
                    <m:r>
                      <a:rPr lang="en-GB" sz="1400" b="0" i="1" smtClean="0">
                        <a:latin typeface="Cambria Math" panose="02040503050406030204" pitchFamily="18" charset="0"/>
                      </a:rPr>
                      <m:t>+</m:t>
                    </m:r>
                    <m:nary>
                      <m:naryPr>
                        <m:chr m:val="∑"/>
                        <m:subHide m:val="on"/>
                        <m:supHide m:val="on"/>
                        <m:ctrlPr>
                          <a:rPr lang="en-GB" sz="1400" b="0" i="1" smtClean="0">
                            <a:latin typeface="Cambria Math" panose="02040503050406030204" pitchFamily="18" charset="0"/>
                          </a:rPr>
                        </m:ctrlPr>
                      </m:naryPr>
                      <m:sub/>
                      <m:sup/>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rPr>
                              <m:t>𝑘</m:t>
                            </m:r>
                          </m:sub>
                        </m:sSub>
                      </m:e>
                    </m:nary>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𝑋</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𝑘</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𝜑</m:t>
                        </m:r>
                      </m:e>
                      <m:sub>
                        <m:r>
                          <a:rPr lang="en-GB" sz="1400" b="0" i="1" smtClean="0">
                            <a:latin typeface="Cambria Math" panose="02040503050406030204" pitchFamily="18" charset="0"/>
                          </a:rPr>
                          <m:t>𝑖</m:t>
                        </m:r>
                      </m:sub>
                    </m:sSub>
                    <m:r>
                      <a:rPr lang="en-GB" sz="1400" b="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log</m:t>
                    </m:r>
                    <m:r>
                      <a:rPr lang="en-GB" sz="1400" b="0" i="0"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𝐸</m:t>
                        </m:r>
                      </m:e>
                      <m:sub>
                        <m:r>
                          <a:rPr lang="en-GB" sz="1400" b="0" i="1" smtClean="0">
                            <a:latin typeface="Cambria Math" panose="02040503050406030204" pitchFamily="18" charset="0"/>
                            <a:ea typeface="Cambria Math" panose="02040503050406030204" pitchFamily="18" charset="0"/>
                          </a:rPr>
                          <m:t>𝑖</m:t>
                        </m:r>
                      </m:sub>
                    </m:sSub>
                    <m:r>
                      <a:rPr lang="en-GB" sz="1400" b="0" i="0" smtClean="0">
                        <a:latin typeface="Cambria Math" panose="02040503050406030204" pitchFamily="18" charset="0"/>
                        <a:ea typeface="Cambria Math" panose="02040503050406030204" pitchFamily="18" charset="0"/>
                      </a:rPr>
                      <m:t>)</m:t>
                    </m:r>
                  </m:oMath>
                </a14:m>
                <a:endParaRPr lang="en-GB" sz="1400" dirty="0"/>
              </a:p>
              <a:p>
                <a:pPr/>
                <a:endParaRPr lang="en-GB" dirty="0"/>
              </a:p>
            </p:txBody>
          </p:sp>
        </mc:Choice>
        <mc:Fallback>
          <p:sp>
            <p:nvSpPr>
              <p:cNvPr id="8" name="TextBox 7">
                <a:extLst>
                  <a:ext uri="{FF2B5EF4-FFF2-40B4-BE49-F238E27FC236}">
                    <a16:creationId xmlns:a16="http://schemas.microsoft.com/office/drawing/2014/main" id="{7DD1C5B4-8BFF-C646-B7F0-9ACBF439C60E}"/>
                  </a:ext>
                </a:extLst>
              </p:cNvPr>
              <p:cNvSpPr txBox="1">
                <a:spLocks noRot="1" noChangeAspect="1" noMove="1" noResize="1" noEditPoints="1" noAdjustHandles="1" noChangeArrowheads="1" noChangeShapeType="1" noTextEdit="1"/>
              </p:cNvSpPr>
              <p:nvPr/>
            </p:nvSpPr>
            <p:spPr>
              <a:xfrm>
                <a:off x="6400800" y="1935891"/>
                <a:ext cx="5417363" cy="1415772"/>
              </a:xfrm>
              <a:prstGeom prst="rect">
                <a:avLst/>
              </a:prstGeom>
              <a:blipFill>
                <a:blip r:embed="rId2"/>
                <a:stretch>
                  <a:fillRect l="-466" b="-19469"/>
                </a:stretch>
              </a:blipFill>
              <a:ln>
                <a:solidFill>
                  <a:schemeClr val="accent1">
                    <a:lumMod val="40000"/>
                    <a:lumOff val="60000"/>
                  </a:schemeClr>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CF0DEB9-DD20-544B-B869-BF084ECCED2F}"/>
                  </a:ext>
                </a:extLst>
              </p:cNvPr>
              <p:cNvSpPr txBox="1"/>
              <p:nvPr/>
            </p:nvSpPr>
            <p:spPr>
              <a:xfrm>
                <a:off x="373837" y="1655435"/>
                <a:ext cx="5514182" cy="2031325"/>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𝑌</m:t>
                        </m:r>
                      </m:e>
                      <m:sub>
                        <m:r>
                          <a:rPr lang="en-GB" b="0" i="1" smtClean="0">
                            <a:latin typeface="Cambria Math" panose="02040503050406030204" pitchFamily="18" charset="0"/>
                            <a:ea typeface="Helvetica Neue Light" panose="02000403000000020004" pitchFamily="2" charset="0"/>
                          </a:rPr>
                          <m:t>𝑖</m:t>
                        </m:r>
                      </m:sub>
                    </m:sSub>
                  </m:oMath>
                </a14:m>
                <a:r>
                  <a:rPr lang="en-GB" dirty="0">
                    <a:latin typeface="Helvetica Neue Light" panose="02000403000000020004" pitchFamily="2" charset="0"/>
                    <a:ea typeface="Helvetica Neue Light" panose="02000403000000020004" pitchFamily="2" charset="0"/>
                  </a:rPr>
                  <a:t> are observed counts of cases (outcome)</a:t>
                </a:r>
              </a:p>
              <a:p>
                <a14:m>
                  <m:oMath xmlns:m="http://schemas.openxmlformats.org/officeDocument/2006/math">
                    <m:sSub>
                      <m:sSubPr>
                        <m:ctrlPr>
                          <a:rPr lang="en-GB" i="1" dirty="0" smtClean="0">
                            <a:latin typeface="Cambria Math" panose="02040503050406030204" pitchFamily="18" charset="0"/>
                            <a:ea typeface="Helvetica Neue Light" panose="02000403000000020004" pitchFamily="2" charset="0"/>
                          </a:rPr>
                        </m:ctrlPr>
                      </m:sSubPr>
                      <m:e>
                        <m:r>
                          <a:rPr lang="en-GB" b="0" i="1" dirty="0" smtClean="0">
                            <a:latin typeface="Cambria Math" panose="02040503050406030204" pitchFamily="18" charset="0"/>
                            <a:ea typeface="Helvetica Neue Light" panose="02000403000000020004" pitchFamily="2" charset="0"/>
                          </a:rPr>
                          <m:t>𝐸</m:t>
                        </m:r>
                      </m:e>
                      <m:sub>
                        <m:r>
                          <a:rPr lang="en-GB" b="0" i="1" dirty="0" smtClean="0">
                            <a:latin typeface="Cambria Math" panose="02040503050406030204" pitchFamily="18" charset="0"/>
                            <a:ea typeface="Helvetica Neue Light" panose="02000403000000020004" pitchFamily="2" charset="0"/>
                          </a:rPr>
                          <m:t>𝑖</m:t>
                        </m:r>
                      </m:sub>
                    </m:sSub>
                  </m:oMath>
                </a14:m>
                <a:r>
                  <a:rPr lang="en-GB" dirty="0">
                    <a:latin typeface="Helvetica Neue Light" panose="02000403000000020004" pitchFamily="2" charset="0"/>
                    <a:ea typeface="Helvetica Neue Light" panose="02000403000000020004" pitchFamily="2" charset="0"/>
                  </a:rPr>
                  <a:t> are expected numbers of cases in an area (offset)</a:t>
                </a:r>
              </a:p>
              <a:p>
                <a:pP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i="1" smtClean="0">
                            <a:latin typeface="Cambria Math" panose="02040503050406030204" pitchFamily="18" charset="0"/>
                            <a:ea typeface="Cambria Math" panose="02040503050406030204" pitchFamily="18" charset="0"/>
                          </a:rPr>
                          <m:t>𝜑</m:t>
                        </m:r>
                      </m:e>
                      <m:sub>
                        <m:r>
                          <a:rPr lang="en-GB" b="0" i="1" smtClean="0">
                            <a:latin typeface="Cambria Math" panose="02040503050406030204" pitchFamily="18" charset="0"/>
                            <a:ea typeface="Helvetica Neue Light" panose="02000403000000020004" pitchFamily="2" charset="0"/>
                          </a:rPr>
                          <m:t>𝑖</m:t>
                        </m:r>
                      </m:sub>
                    </m:sSub>
                  </m:oMath>
                </a14:m>
                <a:r>
                  <a:rPr lang="en-GB" dirty="0">
                    <a:latin typeface="Helvetica Neue Light" panose="02000403000000020004" pitchFamily="2" charset="0"/>
                    <a:ea typeface="Helvetica Neue Light" panose="02000403000000020004" pitchFamily="2" charset="0"/>
                  </a:rPr>
                  <a:t> are the area-specific spatial effects</a:t>
                </a:r>
                <a:endParaRPr lang="en-GB" i="1" dirty="0">
                  <a:latin typeface="Cambria Math" panose="02040503050406030204" pitchFamily="18" charset="0"/>
                  <a:ea typeface="Cambria Math" panose="02040503050406030204" pitchFamily="18" charset="0"/>
                </a:endParaRPr>
              </a:p>
              <a:p>
                <a:pPr/>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ea typeface="Cambria Math" panose="02040503050406030204" pitchFamily="18" charset="0"/>
                          </a:rPr>
                          <m:t>𝑖</m:t>
                        </m:r>
                      </m:sub>
                    </m:sSub>
                  </m:oMath>
                </a14:m>
                <a:r>
                  <a:rPr lang="en-GB" dirty="0">
                    <a:latin typeface="Helvetica Neue Light" panose="02000403000000020004" pitchFamily="2" charset="0"/>
                    <a:ea typeface="Helvetica Neue Light" panose="02000403000000020004" pitchFamily="2" charset="0"/>
                  </a:rPr>
                  <a:t> is some area-specific rates</a:t>
                </a:r>
              </a:p>
              <a:p>
                <a:pPr/>
                <a14:m>
                  <m:oMath xmlns:m="http://schemas.openxmlformats.org/officeDocument/2006/math">
                    <m:r>
                      <a:rPr lang="en-GB" i="1" smtClean="0">
                        <a:latin typeface="Cambria Math" panose="02040503050406030204" pitchFamily="18" charset="0"/>
                        <a:ea typeface="Cambria Math" panose="02040503050406030204" pitchFamily="18" charset="0"/>
                      </a:rPr>
                      <m:t>𝛼</m:t>
                    </m:r>
                  </m:oMath>
                </a14:m>
                <a:r>
                  <a:rPr lang="en-GB" dirty="0">
                    <a:latin typeface="Helvetica Neue Light" panose="02000403000000020004" pitchFamily="2" charset="0"/>
                    <a:ea typeface="Helvetica Neue Light" panose="02000403000000020004" pitchFamily="2" charset="0"/>
                  </a:rPr>
                  <a:t> is the overall risk of the study area</a:t>
                </a:r>
              </a:p>
              <a:p>
                <a14:m>
                  <m:oMath xmlns:m="http://schemas.openxmlformats.org/officeDocument/2006/math">
                    <m:r>
                      <a:rPr lang="en-GB" i="1" smtClean="0">
                        <a:latin typeface="Cambria Math" panose="02040503050406030204" pitchFamily="18" charset="0"/>
                        <a:ea typeface="Cambria Math" panose="02040503050406030204" pitchFamily="18" charset="0"/>
                      </a:rPr>
                      <m:t>𝜎</m:t>
                    </m:r>
                  </m:oMath>
                </a14:m>
                <a:r>
                  <a:rPr lang="en-GB" dirty="0">
                    <a:latin typeface="Helvetica Neue Light" panose="02000403000000020004" pitchFamily="2" charset="0"/>
                    <a:ea typeface="Helvetica Neue Light" panose="02000403000000020004" pitchFamily="2" charset="0"/>
                  </a:rPr>
                  <a:t> an overall error term multiplied to the spatial effects</a:t>
                </a:r>
              </a:p>
              <a:p>
                <a:r>
                  <a:rPr lang="en-GB" dirty="0">
                    <a:latin typeface="Helvetica Neue Light" panose="02000403000000020004" pitchFamily="2" charset="0"/>
                    <a:ea typeface="Helvetica Neue Light" panose="02000403000000020004" pitchFamily="2" charset="0"/>
                  </a:rPr>
                  <a:t> </a:t>
                </a:r>
              </a:p>
            </p:txBody>
          </p:sp>
        </mc:Choice>
        <mc:Fallback>
          <p:sp>
            <p:nvSpPr>
              <p:cNvPr id="13" name="TextBox 12">
                <a:extLst>
                  <a:ext uri="{FF2B5EF4-FFF2-40B4-BE49-F238E27FC236}">
                    <a16:creationId xmlns:a16="http://schemas.microsoft.com/office/drawing/2014/main" id="{9CF0DEB9-DD20-544B-B869-BF084ECCED2F}"/>
                  </a:ext>
                </a:extLst>
              </p:cNvPr>
              <p:cNvSpPr txBox="1">
                <a:spLocks noRot="1" noChangeAspect="1" noMove="1" noResize="1" noEditPoints="1" noAdjustHandles="1" noChangeArrowheads="1" noChangeShapeType="1" noTextEdit="1"/>
              </p:cNvSpPr>
              <p:nvPr/>
            </p:nvSpPr>
            <p:spPr>
              <a:xfrm>
                <a:off x="373837" y="1655435"/>
                <a:ext cx="5514182" cy="2031325"/>
              </a:xfrm>
              <a:prstGeom prst="rect">
                <a:avLst/>
              </a:prstGeom>
              <a:blipFill>
                <a:blip r:embed="rId3"/>
                <a:stretch>
                  <a:fillRect t="-124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1EE9FCE-9481-4E48-87E8-F53DA2537432}"/>
                  </a:ext>
                </a:extLst>
              </p:cNvPr>
              <p:cNvSpPr txBox="1"/>
              <p:nvPr/>
            </p:nvSpPr>
            <p:spPr>
              <a:xfrm>
                <a:off x="160455" y="5442543"/>
                <a:ext cx="4712759" cy="963534"/>
              </a:xfrm>
              <a:prstGeom prst="rect">
                <a:avLst/>
              </a:prstGeom>
              <a:solidFill>
                <a:schemeClr val="accent1">
                  <a:lumMod val="20000"/>
                  <a:lumOff val="80000"/>
                </a:schemeClr>
              </a:solidFill>
              <a:ln>
                <a:solidFill>
                  <a:schemeClr val="accent1">
                    <a:lumMod val="40000"/>
                    <a:lumOff val="60000"/>
                  </a:schemeClr>
                </a:solidFill>
              </a:ln>
            </p:spPr>
            <p:txBody>
              <a:bodyPr wrap="square" rtlCol="0">
                <a:spAutoFit/>
              </a:bodyPr>
              <a:lstStyle/>
              <a:p>
                <a:r>
                  <a:rPr lang="en-GB" sz="1400" dirty="0">
                    <a:latin typeface="Helvetica Neue Light" panose="02000403000000020004" pitchFamily="2" charset="0"/>
                    <a:ea typeface="Helvetica Neue Light" panose="02000403000000020004" pitchFamily="2" charset="0"/>
                  </a:rPr>
                  <a:t>Note:</a:t>
                </a:r>
              </a:p>
              <a:p>
                <a14:m>
                  <m:oMath xmlns:m="http://schemas.openxmlformats.org/officeDocument/2006/math">
                    <m:r>
                      <m:rPr>
                        <m:sty m:val="p"/>
                      </m:rPr>
                      <a:rPr lang="en-GB" sz="1400" b="0" i="0" smtClean="0">
                        <a:latin typeface="Cambria Math" panose="02040503050406030204" pitchFamily="18" charset="0"/>
                        <a:ea typeface="Cambria Math" panose="02040503050406030204" pitchFamily="18" charset="0"/>
                      </a:rPr>
                      <m:t>exp</m:t>
                    </m:r>
                    <m:r>
                      <a:rPr lang="en-GB" sz="1400" b="0" i="1" smtClean="0">
                        <a:latin typeface="Cambria Math" panose="02040503050406030204" pitchFamily="18" charset="0"/>
                        <a:ea typeface="Cambria Math" panose="02040503050406030204" pitchFamily="18" charset="0"/>
                      </a:rPr>
                      <m:t>⁡(</m:t>
                    </m:r>
                    <m:r>
                      <a:rPr lang="en-GB" sz="1400" i="1" smtClean="0">
                        <a:latin typeface="Cambria Math" panose="02040503050406030204" pitchFamily="18" charset="0"/>
                        <a:ea typeface="Cambria Math" panose="02040503050406030204" pitchFamily="18" charset="0"/>
                      </a:rPr>
                      <m:t>𝛼</m:t>
                    </m:r>
                    <m:r>
                      <a:rPr lang="en-GB" sz="1400" b="0" i="1" smtClean="0">
                        <a:latin typeface="Cambria Math" panose="02040503050406030204" pitchFamily="18" charset="0"/>
                        <a:ea typeface="Cambria Math" panose="02040503050406030204" pitchFamily="18" charset="0"/>
                      </a:rPr>
                      <m:t>)</m:t>
                    </m:r>
                  </m:oMath>
                </a14:m>
                <a:r>
                  <a:rPr lang="en-GB" sz="1400" dirty="0">
                    <a:latin typeface="Helvetica Neue Light" panose="02000403000000020004" pitchFamily="2" charset="0"/>
                    <a:ea typeface="Helvetica Neue Light" panose="02000403000000020004" pitchFamily="2" charset="0"/>
                  </a:rPr>
                  <a:t> is the overall risk ratio for study area</a:t>
                </a:r>
              </a:p>
              <a:p>
                <a14:m>
                  <m:oMath xmlns:m="http://schemas.openxmlformats.org/officeDocument/2006/math">
                    <m:r>
                      <m:rPr>
                        <m:sty m:val="p"/>
                      </m:rPr>
                      <a:rPr lang="en-GB" sz="1400" b="0" i="0" smtClean="0">
                        <a:latin typeface="Cambria Math" panose="02040503050406030204" pitchFamily="18" charset="0"/>
                        <a:ea typeface="Cambria Math" panose="02040503050406030204" pitchFamily="18" charset="0"/>
                      </a:rPr>
                      <m:t>exp</m:t>
                    </m:r>
                    <m:r>
                      <a:rPr lang="en-GB" sz="1400" b="0" i="1" smtClean="0">
                        <a:latin typeface="Cambria Math" panose="02040503050406030204" pitchFamily="18" charset="0"/>
                        <a:ea typeface="Cambria Math" panose="02040503050406030204" pitchFamily="18" charset="0"/>
                      </a:rPr>
                      <m:t>⁡(</m:t>
                    </m:r>
                    <m:r>
                      <a:rPr lang="en-GB" sz="1400" i="1" smtClean="0">
                        <a:latin typeface="Cambria Math" panose="02040503050406030204" pitchFamily="18" charset="0"/>
                        <a:ea typeface="Cambria Math" panose="02040503050406030204" pitchFamily="18" charset="0"/>
                      </a:rPr>
                      <m:t>𝛽</m:t>
                    </m:r>
                    <m:r>
                      <a:rPr lang="en-GB" sz="1400" b="0" i="1" smtClean="0">
                        <a:latin typeface="Cambria Math" panose="02040503050406030204" pitchFamily="18" charset="0"/>
                        <a:ea typeface="Cambria Math" panose="02040503050406030204" pitchFamily="18" charset="0"/>
                      </a:rPr>
                      <m:t>)</m:t>
                    </m:r>
                  </m:oMath>
                </a14:m>
                <a:r>
                  <a:rPr lang="en-GB" sz="1400" dirty="0">
                    <a:latin typeface="Helvetica Neue Light" panose="02000403000000020004" pitchFamily="2" charset="0"/>
                    <a:ea typeface="Helvetica Neue Light" panose="02000403000000020004" pitchFamily="2" charset="0"/>
                  </a:rPr>
                  <a:t> is the overall risk ratio for coefficient</a:t>
                </a:r>
              </a:p>
              <a:p>
                <a14:m>
                  <m:oMath xmlns:m="http://schemas.openxmlformats.org/officeDocument/2006/math">
                    <m:r>
                      <m:rPr>
                        <m:sty m:val="p"/>
                      </m:rPr>
                      <a:rPr lang="en-GB" sz="1400" b="0" i="0" smtClean="0">
                        <a:latin typeface="Cambria Math" panose="02040503050406030204" pitchFamily="18" charset="0"/>
                        <a:ea typeface="Helvetica Neue Light" panose="02000403000000020004" pitchFamily="2" charset="0"/>
                      </a:rPr>
                      <m:t>exp</m:t>
                    </m:r>
                    <m:r>
                      <a:rPr lang="en-GB" sz="1400" b="0" i="1" smtClean="0">
                        <a:latin typeface="Cambria Math" panose="02040503050406030204" pitchFamily="18" charset="0"/>
                        <a:ea typeface="Helvetica Neue Light" panose="02000403000000020004" pitchFamily="2" charset="0"/>
                      </a:rPr>
                      <m:t>(</m:t>
                    </m:r>
                    <m:r>
                      <a:rPr lang="en-GB" sz="1400" i="1">
                        <a:latin typeface="Cambria Math" panose="02040503050406030204" pitchFamily="18" charset="0"/>
                        <a:ea typeface="Cambria Math" panose="02040503050406030204" pitchFamily="18" charset="0"/>
                      </a:rPr>
                      <m:t>𝛼</m:t>
                    </m:r>
                    <m:r>
                      <a:rPr lang="en-GB" sz="1400" i="1">
                        <a:latin typeface="Cambria Math" panose="02040503050406030204" pitchFamily="18" charset="0"/>
                      </a:rPr>
                      <m:t>+</m:t>
                    </m:r>
                    <m:nary>
                      <m:naryPr>
                        <m:chr m:val="∑"/>
                        <m:subHide m:val="on"/>
                        <m:supHide m:val="on"/>
                        <m:ctrlPr>
                          <a:rPr lang="en-GB" sz="1400" i="1">
                            <a:latin typeface="Cambria Math" panose="02040503050406030204" pitchFamily="18" charset="0"/>
                          </a:rPr>
                        </m:ctrlPr>
                      </m:naryPr>
                      <m:sub/>
                      <m:sup/>
                      <m:e>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rPr>
                              <m:t>𝑘</m:t>
                            </m:r>
                          </m:sub>
                        </m:sSub>
                      </m:e>
                    </m:nary>
                    <m:sSub>
                      <m:sSubPr>
                        <m:ctrlPr>
                          <a:rPr lang="en-GB" sz="1400" i="1">
                            <a:latin typeface="Cambria Math" panose="02040503050406030204" pitchFamily="18" charset="0"/>
                          </a:rPr>
                        </m:ctrlPr>
                      </m:sSubPr>
                      <m:e>
                        <m:r>
                          <a:rPr lang="en-GB" sz="1400" i="1">
                            <a:latin typeface="Cambria Math" panose="02040503050406030204" pitchFamily="18" charset="0"/>
                          </a:rPr>
                          <m:t>𝑋</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𝑘</m:t>
                        </m:r>
                      </m:sub>
                    </m:sSub>
                    <m:r>
                      <a:rPr lang="en-GB" sz="1400" i="1">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𝜑</m:t>
                        </m:r>
                      </m:e>
                      <m:sub>
                        <m:r>
                          <a:rPr lang="en-GB" sz="1400" i="1">
                            <a:latin typeface="Cambria Math" panose="02040503050406030204" pitchFamily="18" charset="0"/>
                          </a:rPr>
                          <m:t>𝑖</m:t>
                        </m:r>
                      </m:sub>
                    </m:sSub>
                    <m:r>
                      <a:rPr lang="en-GB" sz="1400" i="1">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Helvetica Neue Light" panose="02000403000000020004" pitchFamily="2" charset="0"/>
                      </a:rPr>
                      <m:t>)</m:t>
                    </m:r>
                  </m:oMath>
                </a14:m>
                <a:r>
                  <a:rPr lang="en-GB" sz="1400" dirty="0">
                    <a:latin typeface="Helvetica Neue Light" panose="02000403000000020004" pitchFamily="2" charset="0"/>
                    <a:ea typeface="Helvetica Neue Light" panose="02000403000000020004" pitchFamily="2" charset="0"/>
                  </a:rPr>
                  <a:t> is risk ratio for each area</a:t>
                </a:r>
              </a:p>
            </p:txBody>
          </p:sp>
        </mc:Choice>
        <mc:Fallback>
          <p:sp>
            <p:nvSpPr>
              <p:cNvPr id="14" name="TextBox 13">
                <a:extLst>
                  <a:ext uri="{FF2B5EF4-FFF2-40B4-BE49-F238E27FC236}">
                    <a16:creationId xmlns:a16="http://schemas.microsoft.com/office/drawing/2014/main" id="{81EE9FCE-9481-4E48-87E8-F53DA2537432}"/>
                  </a:ext>
                </a:extLst>
              </p:cNvPr>
              <p:cNvSpPr txBox="1">
                <a:spLocks noRot="1" noChangeAspect="1" noMove="1" noResize="1" noEditPoints="1" noAdjustHandles="1" noChangeArrowheads="1" noChangeShapeType="1" noTextEdit="1"/>
              </p:cNvSpPr>
              <p:nvPr/>
            </p:nvSpPr>
            <p:spPr>
              <a:xfrm>
                <a:off x="160455" y="5442543"/>
                <a:ext cx="4712759" cy="963534"/>
              </a:xfrm>
              <a:prstGeom prst="rect">
                <a:avLst/>
              </a:prstGeom>
              <a:blipFill>
                <a:blip r:embed="rId4"/>
                <a:stretch>
                  <a:fillRect l="-269" t="-1299" b="-51948"/>
                </a:stretch>
              </a:blipFill>
              <a:ln>
                <a:solidFill>
                  <a:schemeClr val="accent1">
                    <a:lumMod val="40000"/>
                    <a:lumOff val="60000"/>
                  </a:schemeClr>
                </a:solidFill>
              </a:ln>
            </p:spPr>
            <p:txBody>
              <a:bodyPr/>
              <a:lstStyle/>
              <a:p>
                <a:r>
                  <a:rPr lang="en-GB">
                    <a:noFill/>
                  </a:rPr>
                  <a:t> </a:t>
                </a:r>
              </a:p>
            </p:txBody>
          </p:sp>
        </mc:Fallback>
      </mc:AlternateContent>
      <p:sp>
        <p:nvSpPr>
          <p:cNvPr id="4" name="TextBox 3">
            <a:extLst>
              <a:ext uri="{FF2B5EF4-FFF2-40B4-BE49-F238E27FC236}">
                <a16:creationId xmlns:a16="http://schemas.microsoft.com/office/drawing/2014/main" id="{C90B4029-C3EC-EF89-8E37-A2CDF5DEDD20}"/>
              </a:ext>
            </a:extLst>
          </p:cNvPr>
          <p:cNvSpPr txBox="1"/>
          <p:nvPr/>
        </p:nvSpPr>
        <p:spPr>
          <a:xfrm>
            <a:off x="590550" y="171450"/>
            <a:ext cx="10496550" cy="461665"/>
          </a:xfrm>
          <a:prstGeom prst="rect">
            <a:avLst/>
          </a:prstGeom>
          <a:noFill/>
        </p:spPr>
        <p:txBody>
          <a:bodyPr wrap="square" rtlCol="0">
            <a:spAutoFit/>
          </a:bodyP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Model formulation from a Bayesian framework</a:t>
            </a:r>
          </a:p>
        </p:txBody>
      </p:sp>
      <p:sp>
        <p:nvSpPr>
          <p:cNvPr id="12" name="TextBox 11">
            <a:extLst>
              <a:ext uri="{FF2B5EF4-FFF2-40B4-BE49-F238E27FC236}">
                <a16:creationId xmlns:a16="http://schemas.microsoft.com/office/drawing/2014/main" id="{AF7B11E0-F0D4-331D-40C3-523866EEF16B}"/>
              </a:ext>
            </a:extLst>
          </p:cNvPr>
          <p:cNvSpPr txBox="1"/>
          <p:nvPr/>
        </p:nvSpPr>
        <p:spPr>
          <a:xfrm>
            <a:off x="373837" y="1178382"/>
            <a:ext cx="3958814"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components</a:t>
            </a:r>
          </a:p>
        </p:txBody>
      </p:sp>
      <p:sp>
        <p:nvSpPr>
          <p:cNvPr id="18" name="TextBox 17">
            <a:extLst>
              <a:ext uri="{FF2B5EF4-FFF2-40B4-BE49-F238E27FC236}">
                <a16:creationId xmlns:a16="http://schemas.microsoft.com/office/drawing/2014/main" id="{B8870731-3056-ABA9-C28C-BDAD838D6AF5}"/>
              </a:ext>
            </a:extLst>
          </p:cNvPr>
          <p:cNvSpPr txBox="1"/>
          <p:nvPr/>
        </p:nvSpPr>
        <p:spPr>
          <a:xfrm>
            <a:off x="6039352" y="1363048"/>
            <a:ext cx="5980479" cy="523220"/>
          </a:xfrm>
          <a:prstGeom prst="rect">
            <a:avLst/>
          </a:prstGeom>
          <a:noFill/>
        </p:spPr>
        <p:txBody>
          <a:bodyPr wrap="square" rtlCol="0">
            <a:spAutoFit/>
          </a:bodyPr>
          <a:lstStyle/>
          <a:p>
            <a:pPr marL="285750" indent="-285750">
              <a:buFont typeface="Wingdings" pitchFamily="2" charset="2"/>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often counts – thus it will be Poisson (with log as the link function).   </a:t>
            </a:r>
          </a:p>
        </p:txBody>
      </p:sp>
      <p:sp>
        <p:nvSpPr>
          <p:cNvPr id="20" name="TextBox 19">
            <a:extLst>
              <a:ext uri="{FF2B5EF4-FFF2-40B4-BE49-F238E27FC236}">
                <a16:creationId xmlns:a16="http://schemas.microsoft.com/office/drawing/2014/main" id="{B4F1C7A6-82A0-95EF-D626-DEAFB724B0CD}"/>
              </a:ext>
            </a:extLst>
          </p:cNvPr>
          <p:cNvSpPr txBox="1"/>
          <p:nvPr/>
        </p:nvSpPr>
        <p:spPr>
          <a:xfrm>
            <a:off x="6039350" y="3474938"/>
            <a:ext cx="5980479" cy="523220"/>
          </a:xfrm>
          <a:prstGeom prst="rect">
            <a:avLst/>
          </a:prstGeom>
          <a:noFill/>
        </p:spPr>
        <p:txBody>
          <a:bodyPr wrap="square" rtlCol="0">
            <a:spAutoFit/>
          </a:bodyPr>
          <a:lstStyle/>
          <a:p>
            <a:pPr marL="285750" indent="-285750">
              <a:buFont typeface="Wingdings" pitchFamily="2" charset="2"/>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coefficients and spatial effects as with an ICAR specification</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998C0B7-CBF8-948E-13D1-3B62DEFB4D0C}"/>
                  </a:ext>
                </a:extLst>
              </p:cNvPr>
              <p:cNvSpPr txBox="1"/>
              <p:nvPr/>
            </p:nvSpPr>
            <p:spPr>
              <a:xfrm>
                <a:off x="6400799" y="4208850"/>
                <a:ext cx="5417363" cy="861774"/>
              </a:xfrm>
              <a:prstGeom prst="rect">
                <a:avLst/>
              </a:prstGeom>
              <a:solidFill>
                <a:schemeClr val="accent1">
                  <a:lumMod val="20000"/>
                  <a:lumOff val="80000"/>
                </a:schemeClr>
              </a:solidFill>
              <a:ln>
                <a:solidFill>
                  <a:schemeClr val="accent1">
                    <a:lumMod val="40000"/>
                    <a:lumOff val="60000"/>
                  </a:schemeClr>
                </a:solidFill>
              </a:ln>
            </p:spPr>
            <p:txBody>
              <a:bodyPr wrap="square" lIns="0" tIns="0" rIns="0" bIns="0" rtlCol="0">
                <a:spAutoFit/>
              </a:bodyPr>
              <a:lstStyle/>
              <a:p>
                <a:pPr/>
                <a:r>
                  <a:rPr lang="en-GB" sz="1400" b="0" dirty="0">
                    <a:ea typeface="Cambria Math" panose="02040503050406030204" pitchFamily="18" charset="0"/>
                  </a:rPr>
                  <a:t>    </a:t>
                </a:r>
                <a14:m>
                  <m:oMath xmlns:m="http://schemas.openxmlformats.org/officeDocument/2006/math">
                    <m:r>
                      <a:rPr lang="en-GB" sz="1400" b="0" i="1" smtClean="0">
                        <a:latin typeface="Cambria Math" panose="02040503050406030204" pitchFamily="18" charset="0"/>
                        <a:ea typeface="Cambria Math" panose="02040503050406030204" pitchFamily="18" charset="0"/>
                      </a:rPr>
                      <m:t>𝛼</m:t>
                    </m:r>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m:t>
                        </m:r>
                        <m:r>
                          <a:rPr lang="en-GB" sz="1400" b="0" i="1" smtClean="0">
                            <a:latin typeface="Cambria Math" panose="02040503050406030204" pitchFamily="18" charset="0"/>
                          </a:rPr>
                          <m:t>5</m:t>
                        </m:r>
                      </m:e>
                    </m:d>
                  </m:oMath>
                </a14:m>
                <a:endParaRPr lang="en-GB" sz="1400" i="1" dirty="0">
                  <a:latin typeface="Cambria Math" panose="02040503050406030204" pitchFamily="18" charset="0"/>
                </a:endParaRPr>
              </a:p>
              <a:p>
                <a:pPr/>
                <a:r>
                  <a:rPr lang="en-GB" sz="1400" b="0" dirty="0">
                    <a:ea typeface="Cambria Math" panose="02040503050406030204" pitchFamily="18" charset="0"/>
                  </a:rPr>
                  <a:t>    </a:t>
                </a:r>
                <a14:m>
                  <m:oMath xmlns:m="http://schemas.openxmlformats.org/officeDocument/2006/math">
                    <m:r>
                      <a:rPr lang="en-GB" sz="1400" b="0" i="1" smtClean="0">
                        <a:latin typeface="Cambria Math" panose="02040503050406030204" pitchFamily="18" charset="0"/>
                        <a:ea typeface="Cambria Math" panose="02040503050406030204" pitchFamily="18" charset="0"/>
                      </a:rPr>
                      <m:t>𝛽</m:t>
                    </m:r>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m:t>
                        </m:r>
                        <m:r>
                          <a:rPr lang="en-GB" sz="1400" b="0" i="1" smtClean="0">
                            <a:latin typeface="Cambria Math" panose="02040503050406030204" pitchFamily="18" charset="0"/>
                          </a:rPr>
                          <m:t>5</m:t>
                        </m:r>
                      </m:e>
                    </m:d>
                  </m:oMath>
                </a14:m>
                <a:endParaRPr lang="en-GB" sz="1400" i="1" dirty="0">
                  <a:latin typeface="Cambria Math" panose="02040503050406030204" pitchFamily="18" charset="0"/>
                  <a:ea typeface="Helvetica Neue Thin" panose="020B0403020202020204" pitchFamily="34" charset="0"/>
                </a:endParaRPr>
              </a:p>
              <a:p>
                <a:pPr/>
                <a:r>
                  <a:rPr lang="en-GB" sz="1400" b="0" dirty="0">
                    <a:ea typeface="Cambria Math" panose="02040503050406030204" pitchFamily="18" charset="0"/>
                  </a:rPr>
                  <a:t>    </a:t>
                </a:r>
                <a14:m>
                  <m:oMath xmlns:m="http://schemas.openxmlformats.org/officeDocument/2006/math">
                    <m:r>
                      <a:rPr lang="en-GB" sz="1400" b="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m:t>
                        </m:r>
                        <m:r>
                          <a:rPr lang="en-GB" sz="1400" b="0" i="1" smtClean="0">
                            <a:latin typeface="Cambria Math" panose="02040503050406030204" pitchFamily="18" charset="0"/>
                          </a:rPr>
                          <m:t>5</m:t>
                        </m:r>
                      </m:e>
                    </m:d>
                  </m:oMath>
                </a14:m>
                <a:r>
                  <a:rPr lang="en-GB" sz="1400" i="1" dirty="0">
                    <a:latin typeface="Cambria Math" panose="02040503050406030204" pitchFamily="18" charset="0"/>
                    <a:ea typeface="Helvetica Neue Thin" panose="020B0403020202020204" pitchFamily="34" charset="0"/>
                  </a:rPr>
                  <a:t> </a:t>
                </a:r>
                <a:r>
                  <a:rPr lang="en-GB" sz="1400" dirty="0">
                    <a:latin typeface="Helvetica Neue" panose="02000503000000020004" pitchFamily="2" charset="0"/>
                    <a:ea typeface="Helvetica Neue" panose="02000503000000020004" pitchFamily="2" charset="0"/>
                    <a:cs typeface="Helvetica Neue" panose="02000503000000020004" pitchFamily="2" charset="0"/>
                  </a:rPr>
                  <a:t>(alternatives are gamma(0.001, 0.001))</a:t>
                </a:r>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r>
                      <a:rPr lang="en-GB" sz="1400" i="1" smtClean="0">
                        <a:latin typeface="Cambria Math" panose="02040503050406030204" pitchFamily="18" charset="0"/>
                        <a:ea typeface="Cambria Math" panose="02040503050406030204" pitchFamily="18" charset="0"/>
                        <a:cs typeface="Helvetica Neue" panose="02000503000000020004" pitchFamily="2" charset="0"/>
                      </a:rPr>
                      <m:t>𝜑</m:t>
                    </m:r>
                    <m:r>
                      <a:rPr lang="en-GB" sz="1400" b="0" i="1" smtClean="0">
                        <a:latin typeface="Cambria Math" panose="02040503050406030204" pitchFamily="18" charset="0"/>
                        <a:ea typeface="Cambria Math" panose="02040503050406030204" pitchFamily="18" charset="0"/>
                        <a:cs typeface="Helvetica Neue" panose="02000503000000020004" pitchFamily="2" charset="0"/>
                      </a:rPr>
                      <m:t>~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icar</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normal</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nodes</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1, 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nodes</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2)</m:t>
                    </m:r>
                  </m:oMath>
                </a14:m>
                <a:endParaRPr lang="en-GB" sz="1400" dirty="0"/>
              </a:p>
            </p:txBody>
          </p:sp>
        </mc:Choice>
        <mc:Fallback>
          <p:sp>
            <p:nvSpPr>
              <p:cNvPr id="21" name="TextBox 20">
                <a:extLst>
                  <a:ext uri="{FF2B5EF4-FFF2-40B4-BE49-F238E27FC236}">
                    <a16:creationId xmlns:a16="http://schemas.microsoft.com/office/drawing/2014/main" id="{2998C0B7-CBF8-948E-13D1-3B62DEFB4D0C}"/>
                  </a:ext>
                </a:extLst>
              </p:cNvPr>
              <p:cNvSpPr txBox="1">
                <a:spLocks noRot="1" noChangeAspect="1" noMove="1" noResize="1" noEditPoints="1" noAdjustHandles="1" noChangeArrowheads="1" noChangeShapeType="1" noTextEdit="1"/>
              </p:cNvSpPr>
              <p:nvPr/>
            </p:nvSpPr>
            <p:spPr>
              <a:xfrm>
                <a:off x="6400799" y="4208850"/>
                <a:ext cx="5417363" cy="861774"/>
              </a:xfrm>
              <a:prstGeom prst="rect">
                <a:avLst/>
              </a:prstGeom>
              <a:blipFill>
                <a:blip r:embed="rId5"/>
                <a:stretch>
                  <a:fillRect t="-1429" b="-8571"/>
                </a:stretch>
              </a:blipFill>
              <a:ln>
                <a:solidFill>
                  <a:schemeClr val="accent1">
                    <a:lumMod val="40000"/>
                    <a:lumOff val="60000"/>
                  </a:schemeClr>
                </a:solidFill>
              </a:ln>
            </p:spPr>
            <p:txBody>
              <a:bodyPr/>
              <a:lstStyle/>
              <a:p>
                <a:r>
                  <a:rPr lang="en-GB">
                    <a:noFill/>
                  </a:rPr>
                  <a:t> </a:t>
                </a:r>
              </a:p>
            </p:txBody>
          </p:sp>
        </mc:Fallback>
      </mc:AlternateContent>
      <p:sp>
        <p:nvSpPr>
          <p:cNvPr id="22" name="TextBox 21">
            <a:extLst>
              <a:ext uri="{FF2B5EF4-FFF2-40B4-BE49-F238E27FC236}">
                <a16:creationId xmlns:a16="http://schemas.microsoft.com/office/drawing/2014/main" id="{E7026A0D-EEF2-A23C-5A9F-4B344545F082}"/>
              </a:ext>
            </a:extLst>
          </p:cNvPr>
          <p:cNvSpPr txBox="1"/>
          <p:nvPr/>
        </p:nvSpPr>
        <p:spPr>
          <a:xfrm>
            <a:off x="6078523" y="5201034"/>
            <a:ext cx="5722162" cy="307777"/>
          </a:xfrm>
          <a:prstGeom prst="rect">
            <a:avLst/>
          </a:prstGeom>
          <a:noFill/>
        </p:spPr>
        <p:txBody>
          <a:bodyPr wrap="square" rtlCol="0">
            <a:spAutoFit/>
          </a:bodyPr>
          <a:lstStyle/>
          <a:p>
            <a:pPr marL="285750" indent="-285750">
              <a:buFont typeface="Wingdings" pitchFamily="2" charset="2"/>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4D5F8C0-05EE-17E4-D3F9-D373E343E6DD}"/>
                  </a:ext>
                </a:extLst>
              </p:cNvPr>
              <p:cNvSpPr txBox="1"/>
              <p:nvPr/>
            </p:nvSpPr>
            <p:spPr>
              <a:xfrm>
                <a:off x="6361760" y="5508811"/>
                <a:ext cx="5335661" cy="307777"/>
              </a:xfrm>
              <a:prstGeom prst="rect">
                <a:avLst/>
              </a:prstGeom>
              <a:noFill/>
            </p:spPr>
            <p:txBody>
              <a:bodyPr wrap="square" rtlCol="0">
                <a:spAutoFit/>
              </a:bodyPr>
              <a:lstStyle/>
              <a:p>
                <a:r>
                  <a:rPr lang="en-GB" sz="1400"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sz="1400" b="0" dirty="0"/>
                  <a:t> </a:t>
                </a:r>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𝜃</m:t>
                        </m:r>
                      </m:e>
                      <m:e>
                        <m:r>
                          <a:rPr lang="en-GB" sz="1400" b="0" i="1" smtClean="0">
                            <a:latin typeface="Cambria Math" panose="02040503050406030204" pitchFamily="18" charset="0"/>
                            <a:ea typeface="Cambria Math" panose="02040503050406030204" pitchFamily="18" charset="0"/>
                          </a:rPr>
                          <m:t>𝑌</m:t>
                        </m:r>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𝑃</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𝑌</m:t>
                        </m:r>
                      </m:e>
                      <m:e>
                        <m:r>
                          <a:rPr lang="en-GB" sz="1400" b="0" i="1" smtClean="0">
                            <a:latin typeface="Cambria Math" panose="02040503050406030204" pitchFamily="18" charset="0"/>
                            <a:ea typeface="Cambria Math" panose="02040503050406030204" pitchFamily="18" charset="0"/>
                          </a:rPr>
                          <m:t>𝜃</m:t>
                        </m:r>
                      </m:e>
                    </m:d>
                    <m:r>
                      <a:rPr lang="en-GB" sz="1400" b="0" i="1" smtClean="0">
                        <a:latin typeface="Cambria Math" panose="02040503050406030204" pitchFamily="18" charset="0"/>
                        <a:ea typeface="Cambria Math" panose="02040503050406030204" pitchFamily="18" charset="0"/>
                      </a:rPr>
                      <m:t>𝑃</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𝜃</m:t>
                    </m:r>
                    <m:r>
                      <a:rPr lang="en-GB" sz="1400" b="0" i="1" smtClean="0">
                        <a:latin typeface="Cambria Math" panose="02040503050406030204" pitchFamily="18" charset="0"/>
                        <a:ea typeface="Cambria Math" panose="02040503050406030204" pitchFamily="18" charset="0"/>
                      </a:rPr>
                      <m:t>)</m:t>
                    </m:r>
                  </m:oMath>
                </a14:m>
                <a:endParaRPr lang="en-GB" sz="1400" dirty="0"/>
              </a:p>
            </p:txBody>
          </p:sp>
        </mc:Choice>
        <mc:Fallback>
          <p:sp>
            <p:nvSpPr>
              <p:cNvPr id="23" name="TextBox 22">
                <a:extLst>
                  <a:ext uri="{FF2B5EF4-FFF2-40B4-BE49-F238E27FC236}">
                    <a16:creationId xmlns:a16="http://schemas.microsoft.com/office/drawing/2014/main" id="{24D5F8C0-05EE-17E4-D3F9-D373E343E6DD}"/>
                  </a:ext>
                </a:extLst>
              </p:cNvPr>
              <p:cNvSpPr txBox="1">
                <a:spLocks noRot="1" noChangeAspect="1" noMove="1" noResize="1" noEditPoints="1" noAdjustHandles="1" noChangeArrowheads="1" noChangeShapeType="1" noTextEdit="1"/>
              </p:cNvSpPr>
              <p:nvPr/>
            </p:nvSpPr>
            <p:spPr>
              <a:xfrm>
                <a:off x="6361760" y="5508811"/>
                <a:ext cx="5335661" cy="307777"/>
              </a:xfrm>
              <a:prstGeom prst="rect">
                <a:avLst/>
              </a:prstGeom>
              <a:blipFill>
                <a:blip r:embed="rId6"/>
                <a:stretch>
                  <a:fillRect l="-475" t="-4000" b="-2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095EEBA-26A4-05F5-6932-27834E87E204}"/>
                  </a:ext>
                </a:extLst>
              </p:cNvPr>
              <p:cNvSpPr txBox="1"/>
              <p:nvPr/>
            </p:nvSpPr>
            <p:spPr>
              <a:xfrm>
                <a:off x="6400799" y="5924608"/>
                <a:ext cx="5077610" cy="307777"/>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𝛼</m:t>
                          </m:r>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sub>
                          </m:sSub>
                          <m:r>
                            <a:rPr lang="en-GB" sz="1400" b="0" i="1" smtClean="0">
                              <a:latin typeface="Cambria Math" panose="02040503050406030204" pitchFamily="18" charset="0"/>
                              <a:ea typeface="Cambria Math" panose="02040503050406030204" pitchFamily="18" charset="0"/>
                            </a:rPr>
                            <m:t>, </m:t>
                          </m:r>
                          <m:r>
                            <a:rPr lang="en-GB" sz="140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𝜑</m:t>
                              </m:r>
                            </m:e>
                            <m:sub>
                              <m:r>
                                <a:rPr lang="en-GB" sz="1400" b="0" i="1" smtClean="0">
                                  <a:latin typeface="Cambria Math" panose="02040503050406030204" pitchFamily="18" charset="0"/>
                                  <a:ea typeface="Cambria Math" panose="02040503050406030204" pitchFamily="18" charset="0"/>
                                </a:rPr>
                                <m:t>𝑖</m:t>
                              </m:r>
                            </m:sub>
                          </m:sSub>
                        </m:e>
                        <m:e>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𝜆</m:t>
                              </m:r>
                            </m:e>
                            <m:sub>
                              <m:r>
                                <a:rPr lang="en-GB" sz="1400" b="0" i="1" smtClean="0">
                                  <a:latin typeface="Cambria Math" panose="02040503050406030204" pitchFamily="18" charset="0"/>
                                  <a:ea typeface="Cambria Math" panose="02040503050406030204" pitchFamily="18" charset="0"/>
                                </a:rPr>
                                <m:t>𝑖</m:t>
                              </m:r>
                            </m:sub>
                          </m:sSub>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𝑃</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𝜆</m:t>
                              </m:r>
                            </m:e>
                            <m:sub>
                              <m:r>
                                <a:rPr lang="en-GB" sz="1400" i="1">
                                  <a:latin typeface="Cambria Math" panose="02040503050406030204" pitchFamily="18" charset="0"/>
                                  <a:ea typeface="Cambria Math" panose="02040503050406030204" pitchFamily="18" charset="0"/>
                                </a:rPr>
                                <m:t>𝑖</m:t>
                              </m:r>
                            </m:sub>
                          </m:sSub>
                        </m:e>
                        <m:e>
                          <m:r>
                            <a:rPr lang="en-GB" sz="1400" i="1">
                              <a:latin typeface="Cambria Math" panose="02040503050406030204" pitchFamily="18" charset="0"/>
                              <a:ea typeface="Cambria Math" panose="02040503050406030204" pitchFamily="18" charset="0"/>
                            </a:rPr>
                            <m:t>𝛼</m:t>
                          </m:r>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sub>
                          </m:sSub>
                          <m:r>
                            <a:rPr lang="en-GB" sz="1400" i="1">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𝜎</m:t>
                          </m:r>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𝜑</m:t>
                              </m:r>
                            </m:e>
                            <m:sub>
                              <m:r>
                                <a:rPr lang="en-GB" sz="1400" i="1">
                                  <a:latin typeface="Cambria Math" panose="02040503050406030204" pitchFamily="18" charset="0"/>
                                  <a:ea typeface="Cambria Math" panose="02040503050406030204" pitchFamily="18" charset="0"/>
                                </a:rPr>
                                <m:t>𝑖</m:t>
                              </m:r>
                            </m:sub>
                          </m:sSub>
                        </m:e>
                      </m:d>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𝑃</m:t>
                      </m:r>
                      <m:d>
                        <m:dPr>
                          <m:ctrlPr>
                            <a:rPr lang="en-GB" sz="1400" b="0" i="1" smtClean="0">
                              <a:latin typeface="Cambria Math" panose="02040503050406030204" pitchFamily="18" charset="0"/>
                              <a:ea typeface="Cambria Math" panose="02040503050406030204" pitchFamily="18" charset="0"/>
                            </a:rPr>
                          </m:ctrlPr>
                        </m:dPr>
                        <m:e>
                          <m:r>
                            <a:rPr lang="en-GB" sz="1400" i="1">
                              <a:latin typeface="Cambria Math" panose="02040503050406030204" pitchFamily="18" charset="0"/>
                              <a:ea typeface="Cambria Math" panose="02040503050406030204" pitchFamily="18" charset="0"/>
                            </a:rPr>
                            <m:t>𝛼</m:t>
                          </m:r>
                        </m:e>
                      </m:d>
                      <m:r>
                        <a:rPr lang="en-GB" sz="1400" i="1">
                          <a:latin typeface="Cambria Math" panose="02040503050406030204" pitchFamily="18" charset="0"/>
                          <a:ea typeface="Cambria Math" panose="02040503050406030204" pitchFamily="18" charset="0"/>
                        </a:rPr>
                        <m:t>𝑃</m:t>
                      </m:r>
                      <m:d>
                        <m:dPr>
                          <m:ctrlPr>
                            <a:rPr lang="en-GB" sz="1400" i="1">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sub>
                          </m:sSub>
                        </m:e>
                      </m:d>
                      <m:r>
                        <a:rPr lang="en-GB" sz="1400" i="1">
                          <a:latin typeface="Cambria Math" panose="02040503050406030204" pitchFamily="18" charset="0"/>
                          <a:ea typeface="Cambria Math" panose="02040503050406030204" pitchFamily="18" charset="0"/>
                        </a:rPr>
                        <m:t>𝑃</m:t>
                      </m:r>
                      <m:d>
                        <m:dPr>
                          <m:ctrlPr>
                            <a:rPr lang="en-GB" sz="1400" i="1">
                              <a:latin typeface="Cambria Math" panose="02040503050406030204" pitchFamily="18" charset="0"/>
                              <a:ea typeface="Cambria Math" panose="02040503050406030204" pitchFamily="18" charset="0"/>
                            </a:rPr>
                          </m:ctrlPr>
                        </m:dPr>
                        <m:e>
                          <m:r>
                            <a:rPr lang="en-GB" sz="1400" i="1">
                              <a:latin typeface="Cambria Math" panose="02040503050406030204" pitchFamily="18" charset="0"/>
                              <a:ea typeface="Cambria Math" panose="02040503050406030204" pitchFamily="18" charset="0"/>
                            </a:rPr>
                            <m:t>𝜎</m:t>
                          </m:r>
                        </m:e>
                      </m:d>
                      <m:r>
                        <a:rPr lang="en-GB" sz="1400" i="1">
                          <a:latin typeface="Cambria Math" panose="02040503050406030204" pitchFamily="18" charset="0"/>
                          <a:ea typeface="Cambria Math" panose="02040503050406030204" pitchFamily="18" charset="0"/>
                        </a:rPr>
                        <m:t>𝑃</m:t>
                      </m:r>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𝜑</m:t>
                          </m:r>
                        </m:e>
                        <m:sub>
                          <m:r>
                            <a:rPr lang="en-GB" sz="1400" i="1">
                              <a:latin typeface="Cambria Math" panose="02040503050406030204" pitchFamily="18" charset="0"/>
                              <a:ea typeface="Cambria Math" panose="02040503050406030204" pitchFamily="18" charset="0"/>
                            </a:rPr>
                            <m:t>𝑖</m:t>
                          </m:r>
                        </m:sub>
                      </m:sSub>
                      <m:r>
                        <a:rPr lang="en-GB" sz="1400" b="0" i="1" smtClean="0">
                          <a:latin typeface="Cambria Math" panose="02040503050406030204" pitchFamily="18" charset="0"/>
                          <a:ea typeface="Cambria Math" panose="02040503050406030204" pitchFamily="18" charset="0"/>
                        </a:rPr>
                        <m:t>)</m:t>
                      </m:r>
                    </m:oMath>
                  </m:oMathPara>
                </a14:m>
                <a:endParaRPr lang="en-GB" sz="1400" dirty="0"/>
              </a:p>
            </p:txBody>
          </p:sp>
        </mc:Choice>
        <mc:Fallback>
          <p:sp>
            <p:nvSpPr>
              <p:cNvPr id="24" name="TextBox 23">
                <a:extLst>
                  <a:ext uri="{FF2B5EF4-FFF2-40B4-BE49-F238E27FC236}">
                    <a16:creationId xmlns:a16="http://schemas.microsoft.com/office/drawing/2014/main" id="{B095EEBA-26A4-05F5-6932-27834E87E204}"/>
                  </a:ext>
                </a:extLst>
              </p:cNvPr>
              <p:cNvSpPr txBox="1">
                <a:spLocks noRot="1" noChangeAspect="1" noMove="1" noResize="1" noEditPoints="1" noAdjustHandles="1" noChangeArrowheads="1" noChangeShapeType="1" noTextEdit="1"/>
              </p:cNvSpPr>
              <p:nvPr/>
            </p:nvSpPr>
            <p:spPr>
              <a:xfrm>
                <a:off x="6400799" y="5924608"/>
                <a:ext cx="5077610" cy="307777"/>
              </a:xfrm>
              <a:prstGeom prst="rect">
                <a:avLst/>
              </a:prstGeom>
              <a:blipFill>
                <a:blip r:embed="rId7"/>
                <a:stretch>
                  <a:fillRect b="-7692"/>
                </a:stretch>
              </a:blipFill>
              <a:ln>
                <a:solidFill>
                  <a:schemeClr val="accent1"/>
                </a:solidFill>
              </a:ln>
            </p:spPr>
            <p:txBody>
              <a:bodyPr/>
              <a:lstStyle/>
              <a:p>
                <a:r>
                  <a:rPr lang="en-GB">
                    <a:noFill/>
                  </a:rPr>
                  <a:t> </a:t>
                </a:r>
              </a:p>
            </p:txBody>
          </p:sp>
        </mc:Fallback>
      </mc:AlternateContent>
      <p:sp>
        <p:nvSpPr>
          <p:cNvPr id="25" name="Slide Number Placeholder 3">
            <a:extLst>
              <a:ext uri="{FF2B5EF4-FFF2-40B4-BE49-F238E27FC236}">
                <a16:creationId xmlns:a16="http://schemas.microsoft.com/office/drawing/2014/main" id="{0D62373F-19CC-C62B-0212-62284DE038BA}"/>
              </a:ext>
            </a:extLst>
          </p:cNvPr>
          <p:cNvSpPr txBox="1">
            <a:spLocks/>
          </p:cNvSpPr>
          <p:nvPr/>
        </p:nvSpPr>
        <p:spPr>
          <a:xfrm>
            <a:off x="11387162" y="6431267"/>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25</a:t>
            </a:fld>
            <a:endParaRPr lang="en-US" dirty="0">
              <a:solidFill>
                <a:srgbClr val="000000"/>
              </a:solidFill>
              <a:cs typeface="ＭＳ Ｐゴシック" charset="0"/>
            </a:endParaRPr>
          </a:p>
        </p:txBody>
      </p:sp>
    </p:spTree>
    <p:extLst>
      <p:ext uri="{BB962C8B-B14F-4D97-AF65-F5344CB8AC3E}">
        <p14:creationId xmlns:p14="http://schemas.microsoft.com/office/powerpoint/2010/main" val="3269622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DD1C5B4-8BFF-C646-B7F0-9ACBF439C60E}"/>
                  </a:ext>
                </a:extLst>
              </p:cNvPr>
              <p:cNvSpPr txBox="1"/>
              <p:nvPr/>
            </p:nvSpPr>
            <p:spPr>
              <a:xfrm>
                <a:off x="6400800" y="1935891"/>
                <a:ext cx="5417363" cy="1415772"/>
              </a:xfrm>
              <a:prstGeom prst="rect">
                <a:avLst/>
              </a:prstGeom>
              <a:solidFill>
                <a:schemeClr val="accent1">
                  <a:lumMod val="20000"/>
                  <a:lumOff val="80000"/>
                </a:schemeClr>
              </a:solidFill>
              <a:ln>
                <a:solidFill>
                  <a:schemeClr val="accent1">
                    <a:lumMod val="40000"/>
                    <a:lumOff val="60000"/>
                  </a:schemeClr>
                </a:solidFill>
              </a:ln>
            </p:spPr>
            <p:txBody>
              <a:bodyPr wrap="square" lIns="0" tIns="0" rIns="0" bIns="0" rtlCol="0">
                <a:spAutoFit/>
              </a:bodyPr>
              <a:lstStyle/>
              <a:p>
                <a:r>
                  <a:rPr lang="en-GB" dirty="0"/>
                  <a:t>  </a:t>
                </a:r>
              </a:p>
              <a:p>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𝑌</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 ~ </m:t>
                    </m:r>
                    <m:r>
                      <m:rPr>
                        <m:sty m:val="p"/>
                      </m:rPr>
                      <a:rPr lang="en-GB" sz="1400" b="0" i="0" smtClean="0">
                        <a:latin typeface="Cambria Math" panose="02040503050406030204" pitchFamily="18" charset="0"/>
                      </a:rPr>
                      <m:t>Poisson</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𝐸</m:t>
                        </m:r>
                      </m:e>
                      <m:sub>
                        <m:r>
                          <a:rPr lang="en-GB" sz="1400" b="0" i="1" smtClean="0">
                            <a:latin typeface="Cambria Math" panose="02040503050406030204" pitchFamily="18" charset="0"/>
                          </a:rPr>
                          <m:t>𝑖</m:t>
                        </m:r>
                      </m:sub>
                    </m:sSub>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𝜌</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m:t>
                    </m:r>
                  </m:oMath>
                </a14:m>
                <a:endParaRPr lang="en-GB" sz="1400" dirty="0"/>
              </a:p>
              <a:p>
                <a:r>
                  <a:rPr lang="en-GB" sz="1400" b="0" dirty="0"/>
                  <a:t>  </a:t>
                </a:r>
              </a:p>
              <a:p>
                <a:r>
                  <a:rPr lang="en-GB" sz="1400" dirty="0">
                    <a:latin typeface="Helvetica Neue Thin" panose="020B0403020202020204" pitchFamily="34" charset="0"/>
                    <a:ea typeface="Helvetica Neue Thin" panose="020B0403020202020204" pitchFamily="34" charset="0"/>
                  </a:rPr>
                  <a:t>  [1]</a:t>
                </a:r>
                <a:r>
                  <a:rPr lang="en-GB" sz="1400" b="0" dirty="0"/>
                  <a:t> </a:t>
                </a:r>
                <a14:m>
                  <m:oMath xmlns:m="http://schemas.openxmlformats.org/officeDocument/2006/math">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log</m:t>
                        </m:r>
                        <m:r>
                          <a:rPr lang="en-GB" sz="1400" b="0" i="1" smtClean="0">
                            <a:latin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𝜆</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𝛼</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𝜑</m:t>
                        </m:r>
                      </m:e>
                      <m:sub>
                        <m:r>
                          <a:rPr lang="en-GB" sz="1400" b="0" i="1" smtClean="0">
                            <a:latin typeface="Cambria Math" panose="02040503050406030204" pitchFamily="18" charset="0"/>
                          </a:rPr>
                          <m:t>𝑖</m:t>
                        </m:r>
                      </m:sub>
                    </m:sSub>
                    <m:r>
                      <a:rPr lang="en-GB" sz="1400" b="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log</m:t>
                    </m:r>
                    <m:r>
                      <a:rPr lang="en-GB" sz="1400" b="0" i="0"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𝐸</m:t>
                        </m:r>
                      </m:e>
                      <m:sub>
                        <m:r>
                          <a:rPr lang="en-GB" sz="1400" b="0" i="1" smtClean="0">
                            <a:latin typeface="Cambria Math" panose="02040503050406030204" pitchFamily="18" charset="0"/>
                            <a:ea typeface="Cambria Math" panose="02040503050406030204" pitchFamily="18" charset="0"/>
                          </a:rPr>
                          <m:t>𝑖</m:t>
                        </m:r>
                      </m:sub>
                    </m:sSub>
                    <m:r>
                      <a:rPr lang="en-GB" sz="1400" b="0" i="0" smtClean="0">
                        <a:latin typeface="Cambria Math" panose="02040503050406030204" pitchFamily="18" charset="0"/>
                        <a:ea typeface="Cambria Math" panose="02040503050406030204" pitchFamily="18" charset="0"/>
                      </a:rPr>
                      <m:t>)</m:t>
                    </m:r>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(no variables)</a:t>
                </a:r>
              </a:p>
              <a:p>
                <a:r>
                  <a:rPr lang="en-GB" sz="1400" b="0" dirty="0"/>
                  <a:t>  </a:t>
                </a:r>
                <a:r>
                  <a:rPr lang="en-GB" sz="1400" b="0" dirty="0">
                    <a:latin typeface="Helvetica Neue" panose="02000503000000020004" pitchFamily="2" charset="0"/>
                    <a:ea typeface="Helvetica Neue" panose="02000503000000020004" pitchFamily="2" charset="0"/>
                    <a:cs typeface="Helvetica Neue" panose="02000503000000020004" pitchFamily="2" charset="0"/>
                  </a:rPr>
                  <a:t>[2]</a:t>
                </a:r>
                <a:r>
                  <a:rPr lang="en-GB" sz="1400" b="0" dirty="0"/>
                  <a:t> </a:t>
                </a:r>
                <a14:m>
                  <m:oMath xmlns:m="http://schemas.openxmlformats.org/officeDocument/2006/math">
                    <m:sSub>
                      <m:sSubPr>
                        <m:ctrlPr>
                          <a:rPr lang="en-GB" sz="1400" b="0" i="1" smtClean="0">
                            <a:latin typeface="Cambria Math" panose="02040503050406030204" pitchFamily="18" charset="0"/>
                          </a:rPr>
                        </m:ctrlPr>
                      </m:sSubPr>
                      <m:e>
                        <m:r>
                          <m:rPr>
                            <m:sty m:val="p"/>
                          </m:rPr>
                          <a:rPr lang="en-GB" sz="1400" b="0" i="0" smtClean="0">
                            <a:latin typeface="Cambria Math" panose="02040503050406030204" pitchFamily="18" charset="0"/>
                          </a:rPr>
                          <m:t>log</m:t>
                        </m:r>
                        <m:r>
                          <a:rPr lang="en-GB" sz="1400" b="0" i="1" smtClean="0">
                            <a:latin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𝜆</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𝛼</m:t>
                    </m:r>
                    <m:r>
                      <a:rPr lang="en-GB" sz="1400" b="0" i="1" smtClean="0">
                        <a:latin typeface="Cambria Math" panose="02040503050406030204" pitchFamily="18" charset="0"/>
                      </a:rPr>
                      <m:t>+</m:t>
                    </m:r>
                    <m:nary>
                      <m:naryPr>
                        <m:chr m:val="∑"/>
                        <m:subHide m:val="on"/>
                        <m:supHide m:val="on"/>
                        <m:ctrlPr>
                          <a:rPr lang="en-GB" sz="1400" b="0" i="1" smtClean="0">
                            <a:latin typeface="Cambria Math" panose="02040503050406030204" pitchFamily="18" charset="0"/>
                          </a:rPr>
                        </m:ctrlPr>
                      </m:naryPr>
                      <m:sub/>
                      <m:sup/>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rPr>
                              <m:t>𝑘</m:t>
                            </m:r>
                          </m:sub>
                        </m:sSub>
                      </m:e>
                    </m:nary>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𝑋</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𝑘</m:t>
                        </m:r>
                      </m:sub>
                    </m:sSub>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𝜑</m:t>
                        </m:r>
                      </m:e>
                      <m:sub>
                        <m:r>
                          <a:rPr lang="en-GB" sz="1400" b="0" i="1" smtClean="0">
                            <a:latin typeface="Cambria Math" panose="02040503050406030204" pitchFamily="18" charset="0"/>
                          </a:rPr>
                          <m:t>𝑖</m:t>
                        </m:r>
                      </m:sub>
                    </m:sSub>
                    <m:r>
                      <a:rPr lang="en-GB" sz="1400" b="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log</m:t>
                    </m:r>
                    <m:r>
                      <a:rPr lang="en-GB" sz="1400" b="0" i="0"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𝐸</m:t>
                        </m:r>
                      </m:e>
                      <m:sub>
                        <m:r>
                          <a:rPr lang="en-GB" sz="1400" b="0" i="1" smtClean="0">
                            <a:latin typeface="Cambria Math" panose="02040503050406030204" pitchFamily="18" charset="0"/>
                            <a:ea typeface="Cambria Math" panose="02040503050406030204" pitchFamily="18" charset="0"/>
                          </a:rPr>
                          <m:t>𝑖</m:t>
                        </m:r>
                      </m:sub>
                    </m:sSub>
                    <m:r>
                      <a:rPr lang="en-GB" sz="1400" b="0" i="0" smtClean="0">
                        <a:latin typeface="Cambria Math" panose="02040503050406030204" pitchFamily="18" charset="0"/>
                        <a:ea typeface="Cambria Math" panose="02040503050406030204" pitchFamily="18" charset="0"/>
                      </a:rPr>
                      <m:t>)</m:t>
                    </m:r>
                  </m:oMath>
                </a14:m>
                <a:endParaRPr lang="en-GB" sz="1400" dirty="0"/>
              </a:p>
              <a:p>
                <a:endParaRPr lang="en-GB" dirty="0"/>
              </a:p>
            </p:txBody>
          </p:sp>
        </mc:Choice>
        <mc:Fallback>
          <p:sp>
            <p:nvSpPr>
              <p:cNvPr id="8" name="TextBox 7">
                <a:extLst>
                  <a:ext uri="{FF2B5EF4-FFF2-40B4-BE49-F238E27FC236}">
                    <a16:creationId xmlns:a16="http://schemas.microsoft.com/office/drawing/2014/main" id="{7DD1C5B4-8BFF-C646-B7F0-9ACBF439C60E}"/>
                  </a:ext>
                </a:extLst>
              </p:cNvPr>
              <p:cNvSpPr txBox="1">
                <a:spLocks noRot="1" noChangeAspect="1" noMove="1" noResize="1" noEditPoints="1" noAdjustHandles="1" noChangeArrowheads="1" noChangeShapeType="1" noTextEdit="1"/>
              </p:cNvSpPr>
              <p:nvPr/>
            </p:nvSpPr>
            <p:spPr>
              <a:xfrm>
                <a:off x="6400800" y="1935891"/>
                <a:ext cx="5417363" cy="1415772"/>
              </a:xfrm>
              <a:prstGeom prst="rect">
                <a:avLst/>
              </a:prstGeom>
              <a:blipFill>
                <a:blip r:embed="rId2"/>
                <a:stretch>
                  <a:fillRect l="-466" b="-19469"/>
                </a:stretch>
              </a:blipFill>
              <a:ln>
                <a:solidFill>
                  <a:schemeClr val="accent1">
                    <a:lumMod val="40000"/>
                    <a:lumOff val="60000"/>
                  </a:schemeClr>
                </a:solidFill>
              </a:ln>
            </p:spPr>
            <p:txBody>
              <a:bodyPr/>
              <a:lstStyle/>
              <a:p>
                <a:r>
                  <a:rPr lang="en-GB">
                    <a:noFill/>
                  </a:rPr>
                  <a:t> </a:t>
                </a:r>
              </a:p>
            </p:txBody>
          </p:sp>
        </mc:Fallback>
      </mc:AlternateContent>
      <p:sp>
        <p:nvSpPr>
          <p:cNvPr id="4" name="TextBox 3">
            <a:extLst>
              <a:ext uri="{FF2B5EF4-FFF2-40B4-BE49-F238E27FC236}">
                <a16:creationId xmlns:a16="http://schemas.microsoft.com/office/drawing/2014/main" id="{C90B4029-C3EC-EF89-8E37-A2CDF5DEDD20}"/>
              </a:ext>
            </a:extLst>
          </p:cNvPr>
          <p:cNvSpPr txBox="1"/>
          <p:nvPr/>
        </p:nvSpPr>
        <p:spPr>
          <a:xfrm>
            <a:off x="590550" y="171450"/>
            <a:ext cx="10496550" cy="461665"/>
          </a:xfrm>
          <a:prstGeom prst="rect">
            <a:avLst/>
          </a:prstGeom>
          <a:noFill/>
        </p:spPr>
        <p:txBody>
          <a:bodyPr wrap="square" rtlCol="0">
            <a:spAutoFit/>
          </a:bodyP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Model formulation from a Bayesian framework</a:t>
            </a:r>
          </a:p>
        </p:txBody>
      </p:sp>
      <p:sp>
        <p:nvSpPr>
          <p:cNvPr id="18" name="TextBox 17">
            <a:extLst>
              <a:ext uri="{FF2B5EF4-FFF2-40B4-BE49-F238E27FC236}">
                <a16:creationId xmlns:a16="http://schemas.microsoft.com/office/drawing/2014/main" id="{B8870731-3056-ABA9-C28C-BDAD838D6AF5}"/>
              </a:ext>
            </a:extLst>
          </p:cNvPr>
          <p:cNvSpPr txBox="1"/>
          <p:nvPr/>
        </p:nvSpPr>
        <p:spPr>
          <a:xfrm>
            <a:off x="6039352" y="1363048"/>
            <a:ext cx="5980479" cy="523220"/>
          </a:xfrm>
          <a:prstGeom prst="rect">
            <a:avLst/>
          </a:prstGeom>
          <a:noFill/>
        </p:spPr>
        <p:txBody>
          <a:bodyPr wrap="square" rtlCol="0">
            <a:spAutoFit/>
          </a:bodyPr>
          <a:lstStyle/>
          <a:p>
            <a:pPr marL="285750" indent="-285750">
              <a:buFont typeface="Wingdings" pitchFamily="2" charset="2"/>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often counts – thus it will be Poisson (with log as the link function).   </a:t>
            </a:r>
          </a:p>
        </p:txBody>
      </p:sp>
      <p:sp>
        <p:nvSpPr>
          <p:cNvPr id="20" name="TextBox 19">
            <a:extLst>
              <a:ext uri="{FF2B5EF4-FFF2-40B4-BE49-F238E27FC236}">
                <a16:creationId xmlns:a16="http://schemas.microsoft.com/office/drawing/2014/main" id="{B4F1C7A6-82A0-95EF-D626-DEAFB724B0CD}"/>
              </a:ext>
            </a:extLst>
          </p:cNvPr>
          <p:cNvSpPr txBox="1"/>
          <p:nvPr/>
        </p:nvSpPr>
        <p:spPr>
          <a:xfrm>
            <a:off x="6039350" y="3474938"/>
            <a:ext cx="5980479" cy="523220"/>
          </a:xfrm>
          <a:prstGeom prst="rect">
            <a:avLst/>
          </a:prstGeom>
          <a:noFill/>
        </p:spPr>
        <p:txBody>
          <a:bodyPr wrap="square" rtlCol="0">
            <a:spAutoFit/>
          </a:bodyPr>
          <a:lstStyle/>
          <a:p>
            <a:pPr marL="285750" indent="-285750">
              <a:buFont typeface="Wingdings" pitchFamily="2" charset="2"/>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coefficients and spatial effects as with an ICAR specification</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998C0B7-CBF8-948E-13D1-3B62DEFB4D0C}"/>
                  </a:ext>
                </a:extLst>
              </p:cNvPr>
              <p:cNvSpPr txBox="1"/>
              <p:nvPr/>
            </p:nvSpPr>
            <p:spPr>
              <a:xfrm>
                <a:off x="6400799" y="4208850"/>
                <a:ext cx="5417363" cy="861774"/>
              </a:xfrm>
              <a:prstGeom prst="rect">
                <a:avLst/>
              </a:prstGeom>
              <a:solidFill>
                <a:schemeClr val="accent1">
                  <a:lumMod val="20000"/>
                  <a:lumOff val="80000"/>
                </a:schemeClr>
              </a:solidFill>
              <a:ln>
                <a:solidFill>
                  <a:schemeClr val="accent1">
                    <a:lumMod val="40000"/>
                    <a:lumOff val="60000"/>
                  </a:schemeClr>
                </a:solidFill>
              </a:ln>
            </p:spPr>
            <p:txBody>
              <a:bodyPr wrap="square" lIns="0" tIns="0" rIns="0" bIns="0" rtlCol="0">
                <a:spAutoFit/>
              </a:bodyPr>
              <a:lstStyle/>
              <a:p>
                <a:r>
                  <a:rPr lang="en-GB" sz="1400" b="0" dirty="0">
                    <a:ea typeface="Cambria Math" panose="02040503050406030204" pitchFamily="18" charset="0"/>
                  </a:rPr>
                  <a:t>    </a:t>
                </a:r>
                <a14:m>
                  <m:oMath xmlns:m="http://schemas.openxmlformats.org/officeDocument/2006/math">
                    <m:r>
                      <a:rPr lang="en-GB" sz="1400" b="0" i="1" smtClean="0">
                        <a:latin typeface="Cambria Math" panose="02040503050406030204" pitchFamily="18" charset="0"/>
                        <a:ea typeface="Cambria Math" panose="02040503050406030204" pitchFamily="18" charset="0"/>
                      </a:rPr>
                      <m:t>𝛼</m:t>
                    </m:r>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0, 5</m:t>
                        </m:r>
                      </m:e>
                    </m:d>
                  </m:oMath>
                </a14:m>
                <a:endParaRPr lang="en-GB" sz="1400" i="1" dirty="0">
                  <a:latin typeface="Cambria Math" panose="02040503050406030204" pitchFamily="18" charset="0"/>
                </a:endParaRPr>
              </a:p>
              <a:p>
                <a:r>
                  <a:rPr lang="en-GB" sz="1400" b="0" dirty="0">
                    <a:ea typeface="Cambria Math" panose="02040503050406030204" pitchFamily="18" charset="0"/>
                  </a:rPr>
                  <a:t>    </a:t>
                </a:r>
                <a14:m>
                  <m:oMath xmlns:m="http://schemas.openxmlformats.org/officeDocument/2006/math">
                    <m:r>
                      <a:rPr lang="en-GB" sz="1400" b="0" i="1" smtClean="0">
                        <a:latin typeface="Cambria Math" panose="02040503050406030204" pitchFamily="18" charset="0"/>
                        <a:ea typeface="Cambria Math" panose="02040503050406030204" pitchFamily="18" charset="0"/>
                      </a:rPr>
                      <m:t>𝛽</m:t>
                    </m:r>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0, 5</m:t>
                        </m:r>
                      </m:e>
                    </m:d>
                  </m:oMath>
                </a14:m>
                <a:endParaRPr lang="en-GB" sz="1400" i="1" dirty="0">
                  <a:latin typeface="Cambria Math" panose="02040503050406030204" pitchFamily="18" charset="0"/>
                  <a:ea typeface="Helvetica Neue Thin" panose="020B0403020202020204" pitchFamily="34" charset="0"/>
                </a:endParaRPr>
              </a:p>
              <a:p>
                <a:r>
                  <a:rPr lang="en-GB" sz="1400" b="0" dirty="0">
                    <a:ea typeface="Cambria Math" panose="02040503050406030204" pitchFamily="18" charset="0"/>
                  </a:rPr>
                  <a:t>    </a:t>
                </a:r>
                <a14:m>
                  <m:oMath xmlns:m="http://schemas.openxmlformats.org/officeDocument/2006/math">
                    <m:r>
                      <a:rPr lang="en-GB" sz="1400" b="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0, 5</m:t>
                        </m:r>
                      </m:e>
                    </m:d>
                  </m:oMath>
                </a14:m>
                <a:r>
                  <a:rPr lang="en-GB" sz="1400" i="1" dirty="0">
                    <a:latin typeface="Cambria Math" panose="02040503050406030204" pitchFamily="18" charset="0"/>
                    <a:ea typeface="Helvetica Neue Thin" panose="020B0403020202020204" pitchFamily="34" charset="0"/>
                  </a:rPr>
                  <a:t> </a:t>
                </a:r>
                <a:r>
                  <a:rPr lang="en-GB" sz="1400" dirty="0">
                    <a:latin typeface="Helvetica Neue" panose="02000503000000020004" pitchFamily="2" charset="0"/>
                    <a:ea typeface="Helvetica Neue" panose="02000503000000020004" pitchFamily="2" charset="0"/>
                    <a:cs typeface="Helvetica Neue" panose="02000503000000020004" pitchFamily="2" charset="0"/>
                  </a:rPr>
                  <a:t>(alternatives are gamma(0.001, 0.001))</a:t>
                </a:r>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r>
                      <a:rPr lang="en-GB" sz="1400" i="1" smtClean="0">
                        <a:latin typeface="Cambria Math" panose="02040503050406030204" pitchFamily="18" charset="0"/>
                        <a:ea typeface="Cambria Math" panose="02040503050406030204" pitchFamily="18" charset="0"/>
                        <a:cs typeface="Helvetica Neue" panose="02000503000000020004" pitchFamily="2" charset="0"/>
                      </a:rPr>
                      <m:t>𝜑</m:t>
                    </m:r>
                    <m:r>
                      <a:rPr lang="en-GB" sz="1400" b="0" i="1" smtClean="0">
                        <a:latin typeface="Cambria Math" panose="02040503050406030204" pitchFamily="18" charset="0"/>
                        <a:ea typeface="Cambria Math" panose="02040503050406030204" pitchFamily="18" charset="0"/>
                        <a:cs typeface="Helvetica Neue" panose="02000503000000020004" pitchFamily="2" charset="0"/>
                      </a:rPr>
                      <m:t>~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icar</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normal</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nodes</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1, </m:t>
                    </m:r>
                    <m:r>
                      <m:rPr>
                        <m:sty m:val="p"/>
                      </m:rPr>
                      <a:rPr lang="en-GB" sz="1400" b="0" i="0" smtClean="0">
                        <a:latin typeface="Cambria Math" panose="02040503050406030204" pitchFamily="18" charset="0"/>
                        <a:ea typeface="Cambria Math" panose="02040503050406030204" pitchFamily="18" charset="0"/>
                        <a:cs typeface="Helvetica Neue" panose="02000503000000020004" pitchFamily="2" charset="0"/>
                      </a:rPr>
                      <m:t>nodes</m:t>
                    </m:r>
                    <m:r>
                      <a:rPr lang="en-GB" sz="1400" b="0" i="0" smtClean="0">
                        <a:latin typeface="Cambria Math" panose="02040503050406030204" pitchFamily="18" charset="0"/>
                        <a:ea typeface="Cambria Math" panose="02040503050406030204" pitchFamily="18" charset="0"/>
                        <a:cs typeface="Helvetica Neue" panose="02000503000000020004" pitchFamily="2" charset="0"/>
                      </a:rPr>
                      <m:t>2)</m:t>
                    </m:r>
                  </m:oMath>
                </a14:m>
                <a:endParaRPr lang="en-GB" sz="1400" dirty="0"/>
              </a:p>
            </p:txBody>
          </p:sp>
        </mc:Choice>
        <mc:Fallback>
          <p:sp>
            <p:nvSpPr>
              <p:cNvPr id="21" name="TextBox 20">
                <a:extLst>
                  <a:ext uri="{FF2B5EF4-FFF2-40B4-BE49-F238E27FC236}">
                    <a16:creationId xmlns:a16="http://schemas.microsoft.com/office/drawing/2014/main" id="{2998C0B7-CBF8-948E-13D1-3B62DEFB4D0C}"/>
                  </a:ext>
                </a:extLst>
              </p:cNvPr>
              <p:cNvSpPr txBox="1">
                <a:spLocks noRot="1" noChangeAspect="1" noMove="1" noResize="1" noEditPoints="1" noAdjustHandles="1" noChangeArrowheads="1" noChangeShapeType="1" noTextEdit="1"/>
              </p:cNvSpPr>
              <p:nvPr/>
            </p:nvSpPr>
            <p:spPr>
              <a:xfrm>
                <a:off x="6400799" y="4208850"/>
                <a:ext cx="5417363" cy="861774"/>
              </a:xfrm>
              <a:prstGeom prst="rect">
                <a:avLst/>
              </a:prstGeom>
              <a:blipFill>
                <a:blip r:embed="rId3"/>
                <a:stretch>
                  <a:fillRect t="-1429" b="-8571"/>
                </a:stretch>
              </a:blipFill>
              <a:ln>
                <a:solidFill>
                  <a:schemeClr val="accent1">
                    <a:lumMod val="40000"/>
                    <a:lumOff val="60000"/>
                  </a:schemeClr>
                </a:solidFill>
              </a:ln>
            </p:spPr>
            <p:txBody>
              <a:bodyPr/>
              <a:lstStyle/>
              <a:p>
                <a:r>
                  <a:rPr lang="en-GB">
                    <a:noFill/>
                  </a:rPr>
                  <a:t> </a:t>
                </a:r>
              </a:p>
            </p:txBody>
          </p:sp>
        </mc:Fallback>
      </mc:AlternateContent>
      <p:sp>
        <p:nvSpPr>
          <p:cNvPr id="22" name="TextBox 21">
            <a:extLst>
              <a:ext uri="{FF2B5EF4-FFF2-40B4-BE49-F238E27FC236}">
                <a16:creationId xmlns:a16="http://schemas.microsoft.com/office/drawing/2014/main" id="{E7026A0D-EEF2-A23C-5A9F-4B344545F082}"/>
              </a:ext>
            </a:extLst>
          </p:cNvPr>
          <p:cNvSpPr txBox="1"/>
          <p:nvPr/>
        </p:nvSpPr>
        <p:spPr>
          <a:xfrm>
            <a:off x="6078523" y="5201034"/>
            <a:ext cx="5722162" cy="307777"/>
          </a:xfrm>
          <a:prstGeom prst="rect">
            <a:avLst/>
          </a:prstGeom>
          <a:noFill/>
        </p:spPr>
        <p:txBody>
          <a:bodyPr wrap="square" rtlCol="0">
            <a:spAutoFit/>
          </a:bodyPr>
          <a:lstStyle/>
          <a:p>
            <a:pPr marL="285750" indent="-285750">
              <a:buFont typeface="Wingdings" pitchFamily="2" charset="2"/>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24D5F8C0-05EE-17E4-D3F9-D373E343E6DD}"/>
                  </a:ext>
                </a:extLst>
              </p:cNvPr>
              <p:cNvSpPr txBox="1"/>
              <p:nvPr/>
            </p:nvSpPr>
            <p:spPr>
              <a:xfrm>
                <a:off x="6361760" y="5508811"/>
                <a:ext cx="5335661" cy="307777"/>
              </a:xfrm>
              <a:prstGeom prst="rect">
                <a:avLst/>
              </a:prstGeom>
              <a:noFill/>
            </p:spPr>
            <p:txBody>
              <a:bodyPr wrap="square" rtlCol="0">
                <a:spAutoFit/>
              </a:bodyPr>
              <a:lstStyle/>
              <a:p>
                <a:r>
                  <a:rPr lang="en-GB" sz="1400"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sz="1400" b="0" dirty="0"/>
                  <a:t> </a:t>
                </a:r>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𝜃</m:t>
                        </m:r>
                      </m:e>
                      <m:e>
                        <m:r>
                          <a:rPr lang="en-GB" sz="1400" b="0" i="1" smtClean="0">
                            <a:latin typeface="Cambria Math" panose="02040503050406030204" pitchFamily="18" charset="0"/>
                            <a:ea typeface="Cambria Math" panose="02040503050406030204" pitchFamily="18" charset="0"/>
                          </a:rPr>
                          <m:t>𝑌</m:t>
                        </m:r>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𝑃</m:t>
                    </m:r>
                    <m:d>
                      <m:dPr>
                        <m:ctrlPr>
                          <a:rPr lang="en-GB" sz="1400" b="0" i="1" smtClean="0">
                            <a:latin typeface="Cambria Math" panose="02040503050406030204" pitchFamily="18" charset="0"/>
                            <a:ea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𝑌</m:t>
                        </m:r>
                      </m:e>
                      <m:e>
                        <m:r>
                          <a:rPr lang="en-GB" sz="1400" b="0" i="1" smtClean="0">
                            <a:latin typeface="Cambria Math" panose="02040503050406030204" pitchFamily="18" charset="0"/>
                            <a:ea typeface="Cambria Math" panose="02040503050406030204" pitchFamily="18" charset="0"/>
                          </a:rPr>
                          <m:t>𝜃</m:t>
                        </m:r>
                      </m:e>
                    </m:d>
                    <m:r>
                      <a:rPr lang="en-GB" sz="1400" b="0" i="1" smtClean="0">
                        <a:latin typeface="Cambria Math" panose="02040503050406030204" pitchFamily="18" charset="0"/>
                        <a:ea typeface="Cambria Math" panose="02040503050406030204" pitchFamily="18" charset="0"/>
                      </a:rPr>
                      <m:t>𝑃</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𝜃</m:t>
                    </m:r>
                    <m:r>
                      <a:rPr lang="en-GB" sz="1400" b="0" i="1" smtClean="0">
                        <a:latin typeface="Cambria Math" panose="02040503050406030204" pitchFamily="18" charset="0"/>
                        <a:ea typeface="Cambria Math" panose="02040503050406030204" pitchFamily="18" charset="0"/>
                      </a:rPr>
                      <m:t>)</m:t>
                    </m:r>
                  </m:oMath>
                </a14:m>
                <a:endParaRPr lang="en-GB" sz="1400" dirty="0"/>
              </a:p>
            </p:txBody>
          </p:sp>
        </mc:Choice>
        <mc:Fallback>
          <p:sp>
            <p:nvSpPr>
              <p:cNvPr id="23" name="TextBox 22">
                <a:extLst>
                  <a:ext uri="{FF2B5EF4-FFF2-40B4-BE49-F238E27FC236}">
                    <a16:creationId xmlns:a16="http://schemas.microsoft.com/office/drawing/2014/main" id="{24D5F8C0-05EE-17E4-D3F9-D373E343E6DD}"/>
                  </a:ext>
                </a:extLst>
              </p:cNvPr>
              <p:cNvSpPr txBox="1">
                <a:spLocks noRot="1" noChangeAspect="1" noMove="1" noResize="1" noEditPoints="1" noAdjustHandles="1" noChangeArrowheads="1" noChangeShapeType="1" noTextEdit="1"/>
              </p:cNvSpPr>
              <p:nvPr/>
            </p:nvSpPr>
            <p:spPr>
              <a:xfrm>
                <a:off x="6361760" y="5508811"/>
                <a:ext cx="5335661" cy="307777"/>
              </a:xfrm>
              <a:prstGeom prst="rect">
                <a:avLst/>
              </a:prstGeom>
              <a:blipFill>
                <a:blip r:embed="rId4"/>
                <a:stretch>
                  <a:fillRect l="-475" t="-4000" b="-2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095EEBA-26A4-05F5-6932-27834E87E204}"/>
                  </a:ext>
                </a:extLst>
              </p:cNvPr>
              <p:cNvSpPr txBox="1"/>
              <p:nvPr/>
            </p:nvSpPr>
            <p:spPr>
              <a:xfrm>
                <a:off x="6400799" y="5924608"/>
                <a:ext cx="5077610" cy="307777"/>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ea typeface="Cambria Math" panose="02040503050406030204" pitchFamily="18" charset="0"/>
                            </a:rPr>
                            <m:t>𝛼</m:t>
                          </m:r>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sub>
                          </m:sSub>
                          <m:r>
                            <a:rPr lang="en-GB" sz="1400" b="0" i="1" smtClean="0">
                              <a:latin typeface="Cambria Math" panose="02040503050406030204" pitchFamily="18" charset="0"/>
                              <a:ea typeface="Cambria Math" panose="02040503050406030204" pitchFamily="18" charset="0"/>
                            </a:rPr>
                            <m:t>, </m:t>
                          </m:r>
                          <m:r>
                            <a:rPr lang="en-GB" sz="1400" i="1" smtClean="0">
                              <a:latin typeface="Cambria Math" panose="02040503050406030204" pitchFamily="18" charset="0"/>
                              <a:ea typeface="Cambria Math" panose="02040503050406030204" pitchFamily="18" charset="0"/>
                            </a:rPr>
                            <m:t>𝜎</m:t>
                          </m:r>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𝜑</m:t>
                              </m:r>
                            </m:e>
                            <m:sub>
                              <m:r>
                                <a:rPr lang="en-GB" sz="1400" b="0" i="1" smtClean="0">
                                  <a:latin typeface="Cambria Math" panose="02040503050406030204" pitchFamily="18" charset="0"/>
                                  <a:ea typeface="Cambria Math" panose="02040503050406030204" pitchFamily="18" charset="0"/>
                                </a:rPr>
                                <m:t>𝑖</m:t>
                              </m:r>
                            </m:sub>
                          </m:sSub>
                        </m:e>
                        <m:e>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𝜆</m:t>
                              </m:r>
                            </m:e>
                            <m:sub>
                              <m:r>
                                <a:rPr lang="en-GB" sz="1400" b="0" i="1" smtClean="0">
                                  <a:latin typeface="Cambria Math" panose="02040503050406030204" pitchFamily="18" charset="0"/>
                                  <a:ea typeface="Cambria Math" panose="02040503050406030204" pitchFamily="18" charset="0"/>
                                </a:rPr>
                                <m:t>𝑖</m:t>
                              </m:r>
                            </m:sub>
                          </m:sSub>
                        </m:e>
                      </m:d>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𝑃</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𝜆</m:t>
                              </m:r>
                            </m:e>
                            <m:sub>
                              <m:r>
                                <a:rPr lang="en-GB" sz="1400" i="1">
                                  <a:latin typeface="Cambria Math" panose="02040503050406030204" pitchFamily="18" charset="0"/>
                                  <a:ea typeface="Cambria Math" panose="02040503050406030204" pitchFamily="18" charset="0"/>
                                </a:rPr>
                                <m:t>𝑖</m:t>
                              </m:r>
                            </m:sub>
                          </m:sSub>
                        </m:e>
                        <m:e>
                          <m:r>
                            <a:rPr lang="en-GB" sz="1400" i="1">
                              <a:latin typeface="Cambria Math" panose="02040503050406030204" pitchFamily="18" charset="0"/>
                              <a:ea typeface="Cambria Math" panose="02040503050406030204" pitchFamily="18" charset="0"/>
                            </a:rPr>
                            <m:t>𝛼</m:t>
                          </m:r>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sub>
                          </m:sSub>
                          <m:r>
                            <a:rPr lang="en-GB" sz="1400" i="1">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𝜎</m:t>
                          </m:r>
                          <m:r>
                            <a:rPr lang="en-GB" sz="1400" i="1">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𝜑</m:t>
                              </m:r>
                            </m:e>
                            <m:sub>
                              <m:r>
                                <a:rPr lang="en-GB" sz="1400" i="1">
                                  <a:latin typeface="Cambria Math" panose="02040503050406030204" pitchFamily="18" charset="0"/>
                                  <a:ea typeface="Cambria Math" panose="02040503050406030204" pitchFamily="18" charset="0"/>
                                </a:rPr>
                                <m:t>𝑖</m:t>
                              </m:r>
                            </m:sub>
                          </m:sSub>
                        </m:e>
                      </m:d>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𝑃</m:t>
                      </m:r>
                      <m:d>
                        <m:dPr>
                          <m:ctrlPr>
                            <a:rPr lang="en-GB" sz="1400" b="0" i="1" smtClean="0">
                              <a:latin typeface="Cambria Math" panose="02040503050406030204" pitchFamily="18" charset="0"/>
                              <a:ea typeface="Cambria Math" panose="02040503050406030204" pitchFamily="18" charset="0"/>
                            </a:rPr>
                          </m:ctrlPr>
                        </m:dPr>
                        <m:e>
                          <m:r>
                            <a:rPr lang="en-GB" sz="1400" i="1">
                              <a:latin typeface="Cambria Math" panose="02040503050406030204" pitchFamily="18" charset="0"/>
                              <a:ea typeface="Cambria Math" panose="02040503050406030204" pitchFamily="18" charset="0"/>
                            </a:rPr>
                            <m:t>𝛼</m:t>
                          </m:r>
                        </m:e>
                      </m:d>
                      <m:r>
                        <a:rPr lang="en-GB" sz="1400" i="1">
                          <a:latin typeface="Cambria Math" panose="02040503050406030204" pitchFamily="18" charset="0"/>
                          <a:ea typeface="Cambria Math" panose="02040503050406030204" pitchFamily="18" charset="0"/>
                        </a:rPr>
                        <m:t>𝑃</m:t>
                      </m:r>
                      <m:d>
                        <m:dPr>
                          <m:ctrlPr>
                            <a:rPr lang="en-GB" sz="1400" i="1">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sub>
                          </m:sSub>
                        </m:e>
                      </m:d>
                      <m:r>
                        <a:rPr lang="en-GB" sz="1400" i="1">
                          <a:latin typeface="Cambria Math" panose="02040503050406030204" pitchFamily="18" charset="0"/>
                          <a:ea typeface="Cambria Math" panose="02040503050406030204" pitchFamily="18" charset="0"/>
                        </a:rPr>
                        <m:t>𝑃</m:t>
                      </m:r>
                      <m:d>
                        <m:dPr>
                          <m:ctrlPr>
                            <a:rPr lang="en-GB" sz="1400" i="1">
                              <a:latin typeface="Cambria Math" panose="02040503050406030204" pitchFamily="18" charset="0"/>
                              <a:ea typeface="Cambria Math" panose="02040503050406030204" pitchFamily="18" charset="0"/>
                            </a:rPr>
                          </m:ctrlPr>
                        </m:dPr>
                        <m:e>
                          <m:r>
                            <a:rPr lang="en-GB" sz="1400" i="1">
                              <a:latin typeface="Cambria Math" panose="02040503050406030204" pitchFamily="18" charset="0"/>
                              <a:ea typeface="Cambria Math" panose="02040503050406030204" pitchFamily="18" charset="0"/>
                            </a:rPr>
                            <m:t>𝜎</m:t>
                          </m:r>
                        </m:e>
                      </m:d>
                      <m:r>
                        <a:rPr lang="en-GB" sz="1400" i="1">
                          <a:latin typeface="Cambria Math" panose="02040503050406030204" pitchFamily="18" charset="0"/>
                          <a:ea typeface="Cambria Math" panose="02040503050406030204" pitchFamily="18" charset="0"/>
                        </a:rPr>
                        <m:t>𝑃</m:t>
                      </m:r>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𝜑</m:t>
                          </m:r>
                        </m:e>
                        <m:sub>
                          <m:r>
                            <a:rPr lang="en-GB" sz="1400" i="1">
                              <a:latin typeface="Cambria Math" panose="02040503050406030204" pitchFamily="18" charset="0"/>
                              <a:ea typeface="Cambria Math" panose="02040503050406030204" pitchFamily="18" charset="0"/>
                            </a:rPr>
                            <m:t>𝑖</m:t>
                          </m:r>
                        </m:sub>
                      </m:sSub>
                      <m:r>
                        <a:rPr lang="en-GB" sz="1400" b="0" i="1" smtClean="0">
                          <a:latin typeface="Cambria Math" panose="02040503050406030204" pitchFamily="18" charset="0"/>
                          <a:ea typeface="Cambria Math" panose="02040503050406030204" pitchFamily="18" charset="0"/>
                        </a:rPr>
                        <m:t>)</m:t>
                      </m:r>
                    </m:oMath>
                  </m:oMathPara>
                </a14:m>
                <a:endParaRPr lang="en-GB" sz="1400" dirty="0"/>
              </a:p>
            </p:txBody>
          </p:sp>
        </mc:Choice>
        <mc:Fallback>
          <p:sp>
            <p:nvSpPr>
              <p:cNvPr id="24" name="TextBox 23">
                <a:extLst>
                  <a:ext uri="{FF2B5EF4-FFF2-40B4-BE49-F238E27FC236}">
                    <a16:creationId xmlns:a16="http://schemas.microsoft.com/office/drawing/2014/main" id="{B095EEBA-26A4-05F5-6932-27834E87E204}"/>
                  </a:ext>
                </a:extLst>
              </p:cNvPr>
              <p:cNvSpPr txBox="1">
                <a:spLocks noRot="1" noChangeAspect="1" noMove="1" noResize="1" noEditPoints="1" noAdjustHandles="1" noChangeArrowheads="1" noChangeShapeType="1" noTextEdit="1"/>
              </p:cNvSpPr>
              <p:nvPr/>
            </p:nvSpPr>
            <p:spPr>
              <a:xfrm>
                <a:off x="6400799" y="5924608"/>
                <a:ext cx="5077610" cy="307777"/>
              </a:xfrm>
              <a:prstGeom prst="rect">
                <a:avLst/>
              </a:prstGeom>
              <a:blipFill>
                <a:blip r:embed="rId5"/>
                <a:stretch>
                  <a:fillRect b="-7692"/>
                </a:stretch>
              </a:blipFill>
              <a:ln>
                <a:solidFill>
                  <a:schemeClr val="accent1"/>
                </a:solidFill>
              </a:ln>
            </p:spPr>
            <p:txBody>
              <a:bodyPr/>
              <a:lstStyle/>
              <a:p>
                <a:r>
                  <a:rPr lang="en-GB">
                    <a:noFill/>
                  </a:rPr>
                  <a:t> </a:t>
                </a:r>
              </a:p>
            </p:txBody>
          </p:sp>
        </mc:Fallback>
      </mc:AlternateContent>
      <p:sp>
        <p:nvSpPr>
          <p:cNvPr id="25" name="Slide Number Placeholder 3">
            <a:extLst>
              <a:ext uri="{FF2B5EF4-FFF2-40B4-BE49-F238E27FC236}">
                <a16:creationId xmlns:a16="http://schemas.microsoft.com/office/drawing/2014/main" id="{0D62373F-19CC-C62B-0212-62284DE038BA}"/>
              </a:ext>
            </a:extLst>
          </p:cNvPr>
          <p:cNvSpPr txBox="1">
            <a:spLocks/>
          </p:cNvSpPr>
          <p:nvPr/>
        </p:nvSpPr>
        <p:spPr>
          <a:xfrm>
            <a:off x="11387162" y="6431267"/>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26</a:t>
            </a:fld>
            <a:endParaRPr lang="en-US" dirty="0">
              <a:solidFill>
                <a:srgbClr val="000000"/>
              </a:solidFill>
              <a:cs typeface="ＭＳ Ｐゴシック" charset="0"/>
            </a:endParaRPr>
          </a:p>
        </p:txBody>
      </p:sp>
      <p:sp>
        <p:nvSpPr>
          <p:cNvPr id="2" name="TextBox 1">
            <a:extLst>
              <a:ext uri="{FF2B5EF4-FFF2-40B4-BE49-F238E27FC236}">
                <a16:creationId xmlns:a16="http://schemas.microsoft.com/office/drawing/2014/main" id="{A8D32114-B7E3-5B27-58A2-02706350187C}"/>
              </a:ext>
            </a:extLst>
          </p:cNvPr>
          <p:cNvSpPr txBox="1"/>
          <p:nvPr/>
        </p:nvSpPr>
        <p:spPr>
          <a:xfrm>
            <a:off x="128183" y="993716"/>
            <a:ext cx="4313146"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Stan code</a:t>
            </a:r>
          </a:p>
        </p:txBody>
      </p:sp>
      <p:sp>
        <p:nvSpPr>
          <p:cNvPr id="3" name="TextBox 2">
            <a:extLst>
              <a:ext uri="{FF2B5EF4-FFF2-40B4-BE49-F238E27FC236}">
                <a16:creationId xmlns:a16="http://schemas.microsoft.com/office/drawing/2014/main" id="{AE4CEF90-D944-FBC0-D9BA-CEB55F24B12F}"/>
              </a:ext>
            </a:extLst>
          </p:cNvPr>
          <p:cNvSpPr txBox="1"/>
          <p:nvPr/>
        </p:nvSpPr>
        <p:spPr>
          <a:xfrm>
            <a:off x="128183" y="1424954"/>
            <a:ext cx="5950340" cy="5016758"/>
          </a:xfrm>
          <a:prstGeom prst="rect">
            <a:avLst/>
          </a:prstGeom>
          <a:noFill/>
        </p:spPr>
        <p:txBody>
          <a:bodyPr wrap="square" rtlCol="0">
            <a:spAutoFit/>
          </a:bodyPr>
          <a:lstStyle/>
          <a:p>
            <a:pPr algn="l"/>
            <a:r>
              <a:rPr lang="en-GB" sz="1000" dirty="0">
                <a:latin typeface="Helvetica Neue Light" panose="02000403000000020004" pitchFamily="2" charset="0"/>
                <a:ea typeface="Helvetica Neue Light" panose="02000403000000020004" pitchFamily="2" charset="0"/>
              </a:rPr>
              <a:t>functions {</a:t>
            </a:r>
          </a:p>
          <a:p>
            <a:pPr algn="l"/>
            <a:r>
              <a:rPr lang="en-GB" sz="1000" dirty="0">
                <a:latin typeface="Helvetica Neue Light" panose="02000403000000020004" pitchFamily="2" charset="0"/>
                <a:ea typeface="Helvetica Neue Light" panose="02000403000000020004" pitchFamily="2" charset="0"/>
              </a:rPr>
              <a:t>real </a:t>
            </a:r>
            <a:r>
              <a:rPr lang="en-GB" sz="1000" dirty="0" err="1">
                <a:latin typeface="Helvetica Neue Light" panose="02000403000000020004" pitchFamily="2" charset="0"/>
                <a:ea typeface="Helvetica Neue Light" panose="02000403000000020004" pitchFamily="2" charset="0"/>
              </a:rPr>
              <a:t>icar_normal_lpdf</a:t>
            </a:r>
            <a:r>
              <a:rPr lang="en-GB" sz="1000" dirty="0">
                <a:latin typeface="Helvetica Neue Light" panose="02000403000000020004" pitchFamily="2" charset="0"/>
                <a:ea typeface="Helvetica Neue Light" panose="02000403000000020004" pitchFamily="2" charset="0"/>
              </a:rPr>
              <a:t>(vector phi, int N, array[] int node1, array[] int node2) {</a:t>
            </a:r>
          </a:p>
          <a:p>
            <a:pPr algn="l"/>
            <a:r>
              <a:rPr lang="en-GB" sz="1000" dirty="0">
                <a:latin typeface="Helvetica Neue Light" panose="02000403000000020004" pitchFamily="2" charset="0"/>
                <a:ea typeface="Helvetica Neue Light" panose="02000403000000020004" pitchFamily="2" charset="0"/>
              </a:rPr>
              <a:t>	return -0.5 * </a:t>
            </a:r>
            <a:r>
              <a:rPr lang="en-GB" sz="1000" dirty="0" err="1">
                <a:latin typeface="Helvetica Neue Light" panose="02000403000000020004" pitchFamily="2" charset="0"/>
                <a:ea typeface="Helvetica Neue Light" panose="02000403000000020004" pitchFamily="2" charset="0"/>
              </a:rPr>
              <a:t>dot_self</a:t>
            </a:r>
            <a:r>
              <a:rPr lang="en-GB" sz="1000" dirty="0">
                <a:latin typeface="Helvetica Neue Light" panose="02000403000000020004" pitchFamily="2" charset="0"/>
                <a:ea typeface="Helvetica Neue Light" panose="02000403000000020004" pitchFamily="2" charset="0"/>
              </a:rPr>
              <a:t>(phi[node1] - phi[node2]);</a:t>
            </a:r>
          </a:p>
          <a:p>
            <a:pPr algn="l"/>
            <a:r>
              <a:rPr lang="en-GB" sz="1000" dirty="0">
                <a:latin typeface="Helvetica Neue Light" panose="02000403000000020004" pitchFamily="2" charset="0"/>
                <a:ea typeface="Helvetica Neue Light" panose="02000403000000020004" pitchFamily="2" charset="0"/>
              </a:rPr>
              <a:t>	}</a:t>
            </a:r>
          </a:p>
          <a:p>
            <a:pPr algn="l"/>
            <a:r>
              <a:rPr lang="en-GB" sz="1000" dirty="0">
                <a:latin typeface="Helvetica Neue Light" panose="02000403000000020004" pitchFamily="2" charset="0"/>
                <a:ea typeface="Helvetica Neue Light" panose="02000403000000020004" pitchFamily="2" charset="0"/>
              </a:rPr>
              <a:t>}</a:t>
            </a:r>
          </a:p>
          <a:p>
            <a:pPr algn="l"/>
            <a:r>
              <a:rPr lang="en-GB" sz="1000" dirty="0">
                <a:latin typeface="Helvetica Neue Light" panose="02000403000000020004" pitchFamily="2" charset="0"/>
                <a:ea typeface="Helvetica Neue Light" panose="02000403000000020004" pitchFamily="2" charset="0"/>
              </a:rPr>
              <a:t>data {</a:t>
            </a:r>
          </a:p>
          <a:p>
            <a:pPr algn="l"/>
            <a:r>
              <a:rPr lang="en-GB" sz="1000" dirty="0">
                <a:latin typeface="Helvetica Neue Light" panose="02000403000000020004" pitchFamily="2" charset="0"/>
                <a:ea typeface="Helvetica Neue Light" panose="02000403000000020004" pitchFamily="2" charset="0"/>
              </a:rPr>
              <a:t>int&lt;lower=0&gt; N;</a:t>
            </a:r>
          </a:p>
          <a:p>
            <a:pPr algn="l"/>
            <a:r>
              <a:rPr lang="en-GB" sz="1000" dirty="0">
                <a:latin typeface="Helvetica Neue Light" panose="02000403000000020004" pitchFamily="2" charset="0"/>
                <a:ea typeface="Helvetica Neue Light" panose="02000403000000020004" pitchFamily="2" charset="0"/>
              </a:rPr>
              <a:t>int&lt;lower=0&gt; </a:t>
            </a:r>
            <a:r>
              <a:rPr lang="en-GB" sz="1000" dirty="0" err="1">
                <a:latin typeface="Helvetica Neue Light" panose="02000403000000020004" pitchFamily="2" charset="0"/>
                <a:ea typeface="Helvetica Neue Light" panose="02000403000000020004" pitchFamily="2" charset="0"/>
              </a:rPr>
              <a:t>N_edges</a:t>
            </a:r>
            <a:r>
              <a:rPr lang="en-GB" sz="1000" dirty="0">
                <a:latin typeface="Helvetica Neue Light" panose="02000403000000020004" pitchFamily="2" charset="0"/>
                <a:ea typeface="Helvetica Neue Light" panose="02000403000000020004" pitchFamily="2" charset="0"/>
              </a:rPr>
              <a:t>;</a:t>
            </a:r>
          </a:p>
          <a:p>
            <a:pPr algn="l"/>
            <a:r>
              <a:rPr lang="en-GB" sz="1000" dirty="0">
                <a:latin typeface="Helvetica Neue Light" panose="02000403000000020004" pitchFamily="2" charset="0"/>
                <a:ea typeface="Helvetica Neue Light" panose="02000403000000020004" pitchFamily="2" charset="0"/>
              </a:rPr>
              <a:t>array[</a:t>
            </a:r>
            <a:r>
              <a:rPr lang="en-GB" sz="1000" dirty="0" err="1">
                <a:latin typeface="Helvetica Neue Light" panose="02000403000000020004" pitchFamily="2" charset="0"/>
                <a:ea typeface="Helvetica Neue Light" panose="02000403000000020004" pitchFamily="2" charset="0"/>
              </a:rPr>
              <a:t>N_edges</a:t>
            </a:r>
            <a:r>
              <a:rPr lang="en-GB" sz="1000" dirty="0">
                <a:latin typeface="Helvetica Neue Light" panose="02000403000000020004" pitchFamily="2" charset="0"/>
                <a:ea typeface="Helvetica Neue Light" panose="02000403000000020004" pitchFamily="2" charset="0"/>
              </a:rPr>
              <a:t>] int&lt;lower=1, upper=N&gt; node1;</a:t>
            </a:r>
          </a:p>
          <a:p>
            <a:pPr algn="l"/>
            <a:r>
              <a:rPr lang="en-GB" sz="1000" dirty="0">
                <a:latin typeface="Helvetica Neue Light" panose="02000403000000020004" pitchFamily="2" charset="0"/>
                <a:ea typeface="Helvetica Neue Light" panose="02000403000000020004" pitchFamily="2" charset="0"/>
              </a:rPr>
              <a:t>array[</a:t>
            </a:r>
            <a:r>
              <a:rPr lang="en-GB" sz="1000" dirty="0" err="1">
                <a:latin typeface="Helvetica Neue Light" panose="02000403000000020004" pitchFamily="2" charset="0"/>
                <a:ea typeface="Helvetica Neue Light" panose="02000403000000020004" pitchFamily="2" charset="0"/>
              </a:rPr>
              <a:t>N_edges</a:t>
            </a:r>
            <a:r>
              <a:rPr lang="en-GB" sz="1000" dirty="0">
                <a:latin typeface="Helvetica Neue Light" panose="02000403000000020004" pitchFamily="2" charset="0"/>
                <a:ea typeface="Helvetica Neue Light" panose="02000403000000020004" pitchFamily="2" charset="0"/>
              </a:rPr>
              <a:t>] int&lt;lower=1, upper=N&gt; node2;</a:t>
            </a:r>
          </a:p>
          <a:p>
            <a:pPr algn="l"/>
            <a:r>
              <a:rPr lang="en-GB" sz="1000" dirty="0">
                <a:latin typeface="Helvetica Neue Light" panose="02000403000000020004" pitchFamily="2" charset="0"/>
                <a:ea typeface="Helvetica Neue Light" panose="02000403000000020004" pitchFamily="2" charset="0"/>
              </a:rPr>
              <a:t>array[N] int&lt;lower=0&gt; Y;</a:t>
            </a:r>
          </a:p>
          <a:p>
            <a:pPr algn="l"/>
            <a:r>
              <a:rPr lang="en-GB" sz="1000" dirty="0">
                <a:latin typeface="Helvetica Neue Light" panose="02000403000000020004" pitchFamily="2" charset="0"/>
                <a:ea typeface="Helvetica Neue Light" panose="02000403000000020004" pitchFamily="2" charset="0"/>
              </a:rPr>
              <a:t>vector&lt;lower=0&gt;[N] E;</a:t>
            </a:r>
          </a:p>
          <a:p>
            <a:pPr algn="l"/>
            <a:r>
              <a:rPr lang="en-GB" sz="1000" dirty="0">
                <a:latin typeface="Helvetica Neue Light" panose="02000403000000020004" pitchFamily="2" charset="0"/>
                <a:ea typeface="Helvetica Neue Light" panose="02000403000000020004" pitchFamily="2" charset="0"/>
              </a:rPr>
              <a:t>}</a:t>
            </a:r>
          </a:p>
          <a:p>
            <a:pPr algn="l"/>
            <a:r>
              <a:rPr lang="en-GB" sz="1000" dirty="0">
                <a:latin typeface="Helvetica Neue Light" panose="02000403000000020004" pitchFamily="2" charset="0"/>
                <a:ea typeface="Helvetica Neue Light" panose="02000403000000020004" pitchFamily="2" charset="0"/>
              </a:rPr>
              <a:t>transformed data {</a:t>
            </a:r>
          </a:p>
          <a:p>
            <a:pPr algn="l"/>
            <a:r>
              <a:rPr lang="en-GB" sz="1000" dirty="0">
                <a:latin typeface="Helvetica Neue Light" panose="02000403000000020004" pitchFamily="2" charset="0"/>
                <a:ea typeface="Helvetica Neue Light" panose="02000403000000020004" pitchFamily="2" charset="0"/>
              </a:rPr>
              <a:t>vector[N] </a:t>
            </a:r>
            <a:r>
              <a:rPr lang="en-GB" sz="1000" dirty="0" err="1">
                <a:latin typeface="Helvetica Neue Light" panose="02000403000000020004" pitchFamily="2" charset="0"/>
                <a:ea typeface="Helvetica Neue Light" panose="02000403000000020004" pitchFamily="2" charset="0"/>
              </a:rPr>
              <a:t>log_offset</a:t>
            </a:r>
            <a:r>
              <a:rPr lang="en-GB" sz="1000" dirty="0">
                <a:latin typeface="Helvetica Neue Light" panose="02000403000000020004" pitchFamily="2" charset="0"/>
                <a:ea typeface="Helvetica Neue Light" panose="02000403000000020004" pitchFamily="2" charset="0"/>
              </a:rPr>
              <a:t> = log(E);</a:t>
            </a:r>
          </a:p>
          <a:p>
            <a:pPr algn="l"/>
            <a:r>
              <a:rPr lang="en-GB" sz="1000" dirty="0">
                <a:latin typeface="Helvetica Neue Light" panose="02000403000000020004" pitchFamily="2" charset="0"/>
                <a:ea typeface="Helvetica Neue Light" panose="02000403000000020004" pitchFamily="2" charset="0"/>
              </a:rPr>
              <a:t>}</a:t>
            </a:r>
          </a:p>
          <a:p>
            <a:pPr algn="l"/>
            <a:r>
              <a:rPr lang="en-GB" sz="1000" dirty="0">
                <a:latin typeface="Helvetica Neue Light" panose="02000403000000020004" pitchFamily="2" charset="0"/>
                <a:ea typeface="Helvetica Neue Light" panose="02000403000000020004" pitchFamily="2" charset="0"/>
              </a:rPr>
              <a:t>parameters {</a:t>
            </a:r>
          </a:p>
          <a:p>
            <a:pPr algn="l"/>
            <a:r>
              <a:rPr lang="en-GB" sz="1000" dirty="0">
                <a:latin typeface="Helvetica Neue Light" panose="02000403000000020004" pitchFamily="2" charset="0"/>
                <a:ea typeface="Helvetica Neue Light" panose="02000403000000020004" pitchFamily="2" charset="0"/>
              </a:rPr>
              <a:t>real alpha;</a:t>
            </a:r>
          </a:p>
          <a:p>
            <a:pPr algn="l"/>
            <a:r>
              <a:rPr lang="en-GB" sz="1000" dirty="0">
                <a:latin typeface="Helvetica Neue Light" panose="02000403000000020004" pitchFamily="2" charset="0"/>
                <a:ea typeface="Helvetica Neue Light" panose="02000403000000020004" pitchFamily="2" charset="0"/>
              </a:rPr>
              <a:t>real&lt;lower=0&gt; sigma;</a:t>
            </a:r>
          </a:p>
          <a:p>
            <a:pPr algn="l"/>
            <a:r>
              <a:rPr lang="en-GB" sz="1000" dirty="0">
                <a:latin typeface="Helvetica Neue Light" panose="02000403000000020004" pitchFamily="2" charset="0"/>
                <a:ea typeface="Helvetica Neue Light" panose="02000403000000020004" pitchFamily="2" charset="0"/>
              </a:rPr>
              <a:t>vector[N] phi;</a:t>
            </a:r>
          </a:p>
          <a:p>
            <a:pPr algn="l"/>
            <a:r>
              <a:rPr lang="en-GB" sz="1000" dirty="0">
                <a:latin typeface="Helvetica Neue Light" panose="02000403000000020004" pitchFamily="2" charset="0"/>
                <a:ea typeface="Helvetica Neue Light" panose="02000403000000020004" pitchFamily="2" charset="0"/>
              </a:rPr>
              <a:t>}</a:t>
            </a:r>
          </a:p>
          <a:p>
            <a:pPr algn="l"/>
            <a:r>
              <a:rPr lang="en-GB" sz="1000" dirty="0">
                <a:latin typeface="Helvetica Neue Light" panose="02000403000000020004" pitchFamily="2" charset="0"/>
                <a:ea typeface="Helvetica Neue Light" panose="02000403000000020004" pitchFamily="2" charset="0"/>
              </a:rPr>
              <a:t>model {</a:t>
            </a:r>
          </a:p>
          <a:p>
            <a:pPr algn="l"/>
            <a:r>
              <a:rPr lang="en-GB" sz="1000" dirty="0">
                <a:latin typeface="Helvetica Neue Light" panose="02000403000000020004" pitchFamily="2" charset="0"/>
                <a:ea typeface="Helvetica Neue Light" panose="02000403000000020004" pitchFamily="2" charset="0"/>
              </a:rPr>
              <a:t>phi ~ </a:t>
            </a:r>
            <a:r>
              <a:rPr lang="en-GB" sz="1000" dirty="0" err="1">
                <a:latin typeface="Helvetica Neue Light" panose="02000403000000020004" pitchFamily="2" charset="0"/>
                <a:ea typeface="Helvetica Neue Light" panose="02000403000000020004" pitchFamily="2" charset="0"/>
              </a:rPr>
              <a:t>icar_normal</a:t>
            </a:r>
            <a:r>
              <a:rPr lang="en-GB" sz="1000" dirty="0">
                <a:latin typeface="Helvetica Neue Light" panose="02000403000000020004" pitchFamily="2" charset="0"/>
                <a:ea typeface="Helvetica Neue Light" panose="02000403000000020004" pitchFamily="2" charset="0"/>
              </a:rPr>
              <a:t>(N, node1, node2);</a:t>
            </a:r>
          </a:p>
          <a:p>
            <a:pPr algn="l"/>
            <a:r>
              <a:rPr lang="en-GB" sz="1000" dirty="0">
                <a:latin typeface="Helvetica Neue Light" panose="02000403000000020004" pitchFamily="2" charset="0"/>
                <a:ea typeface="Helvetica Neue Light" panose="02000403000000020004" pitchFamily="2" charset="0"/>
              </a:rPr>
              <a:t>Y ~ </a:t>
            </a:r>
            <a:r>
              <a:rPr lang="en-GB" sz="1000" dirty="0" err="1">
                <a:latin typeface="Helvetica Neue Light" panose="02000403000000020004" pitchFamily="2" charset="0"/>
                <a:ea typeface="Helvetica Neue Light" panose="02000403000000020004" pitchFamily="2" charset="0"/>
              </a:rPr>
              <a:t>poisson_log</a:t>
            </a:r>
            <a:r>
              <a:rPr lang="en-GB" sz="1000" dirty="0">
                <a:latin typeface="Helvetica Neue Light" panose="02000403000000020004" pitchFamily="2" charset="0"/>
                <a:ea typeface="Helvetica Neue Light" panose="02000403000000020004" pitchFamily="2" charset="0"/>
              </a:rPr>
              <a:t>(</a:t>
            </a:r>
            <a:r>
              <a:rPr lang="en-GB" sz="1000" dirty="0" err="1">
                <a:latin typeface="Helvetica Neue Light" panose="02000403000000020004" pitchFamily="2" charset="0"/>
                <a:ea typeface="Helvetica Neue Light" panose="02000403000000020004" pitchFamily="2" charset="0"/>
              </a:rPr>
              <a:t>log_offset</a:t>
            </a:r>
            <a:r>
              <a:rPr lang="en-GB" sz="1000" dirty="0">
                <a:latin typeface="Helvetica Neue Light" panose="02000403000000020004" pitchFamily="2" charset="0"/>
                <a:ea typeface="Helvetica Neue Light" panose="02000403000000020004" pitchFamily="2" charset="0"/>
              </a:rPr>
              <a:t> + alpha + phi*sigma);</a:t>
            </a:r>
          </a:p>
          <a:p>
            <a:pPr algn="l"/>
            <a:r>
              <a:rPr lang="en-GB" sz="1000" dirty="0">
                <a:latin typeface="Helvetica Neue Light" panose="02000403000000020004" pitchFamily="2" charset="0"/>
                <a:ea typeface="Helvetica Neue Light" panose="02000403000000020004" pitchFamily="2" charset="0"/>
              </a:rPr>
              <a:t>alpha ~ normal(0.0, 1.0);</a:t>
            </a:r>
          </a:p>
          <a:p>
            <a:pPr algn="l"/>
            <a:r>
              <a:rPr lang="en-GB" sz="1000" dirty="0">
                <a:latin typeface="Helvetica Neue Light" panose="02000403000000020004" pitchFamily="2" charset="0"/>
                <a:ea typeface="Helvetica Neue Light" panose="02000403000000020004" pitchFamily="2" charset="0"/>
              </a:rPr>
              <a:t>sigma ~ normal(0.0, 1.0);</a:t>
            </a:r>
          </a:p>
          <a:p>
            <a:pPr algn="l"/>
            <a:r>
              <a:rPr lang="en-GB" sz="1000" dirty="0">
                <a:latin typeface="Helvetica Neue Light" panose="02000403000000020004" pitchFamily="2" charset="0"/>
                <a:ea typeface="Helvetica Neue Light" panose="02000403000000020004" pitchFamily="2" charset="0"/>
              </a:rPr>
              <a:t>sum(phi) ~ normal(0, 0.001*N);</a:t>
            </a:r>
          </a:p>
          <a:p>
            <a:pPr algn="l"/>
            <a:r>
              <a:rPr lang="en-GB" sz="1000" dirty="0">
                <a:latin typeface="Helvetica Neue Light" panose="02000403000000020004" pitchFamily="2" charset="0"/>
                <a:ea typeface="Helvetica Neue Light" panose="02000403000000020004" pitchFamily="2" charset="0"/>
              </a:rPr>
              <a:t>}</a:t>
            </a:r>
          </a:p>
          <a:p>
            <a:pPr algn="l"/>
            <a:r>
              <a:rPr lang="en-GB" sz="1000" dirty="0">
                <a:latin typeface="Helvetica Neue Light" panose="02000403000000020004" pitchFamily="2" charset="0"/>
                <a:ea typeface="Helvetica Neue Light" panose="02000403000000020004" pitchFamily="2" charset="0"/>
              </a:rPr>
              <a:t>generated quantities {</a:t>
            </a:r>
          </a:p>
          <a:p>
            <a:pPr algn="l"/>
            <a:r>
              <a:rPr lang="en-GB" sz="1000" dirty="0">
                <a:latin typeface="Helvetica Neue Light" panose="02000403000000020004" pitchFamily="2" charset="0"/>
                <a:ea typeface="Helvetica Neue Light" panose="02000403000000020004" pitchFamily="2" charset="0"/>
              </a:rPr>
              <a:t>vector[N] eta = alpha + phi*sigma; </a:t>
            </a:r>
          </a:p>
          <a:p>
            <a:pPr algn="l"/>
            <a:r>
              <a:rPr lang="en-GB" sz="1000" dirty="0">
                <a:latin typeface="Helvetica Neue Light" panose="02000403000000020004" pitchFamily="2" charset="0"/>
                <a:ea typeface="Helvetica Neue Light" panose="02000403000000020004" pitchFamily="2" charset="0"/>
              </a:rPr>
              <a:t>vector[N] mu = exp(eta);</a:t>
            </a:r>
          </a:p>
          <a:p>
            <a:pPr algn="l"/>
            <a:r>
              <a:rPr lang="en-GB" sz="1000" dirty="0">
                <a:latin typeface="Helvetica Neue Light" panose="02000403000000020004" pitchFamily="2" charset="0"/>
                <a:ea typeface="Helvetica Neue Light" panose="02000403000000020004" pitchFamily="2" charset="0"/>
              </a:rPr>
              <a:t>}</a:t>
            </a:r>
          </a:p>
        </p:txBody>
      </p:sp>
    </p:spTree>
    <p:extLst>
      <p:ext uri="{BB962C8B-B14F-4D97-AF65-F5344CB8AC3E}">
        <p14:creationId xmlns:p14="http://schemas.microsoft.com/office/powerpoint/2010/main" val="978489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817D6CF6-DA22-6673-6C8C-75B0FD909F45}"/>
              </a:ext>
            </a:extLst>
          </p:cNvPr>
          <p:cNvPicPr>
            <a:picLocks noChangeAspect="1"/>
          </p:cNvPicPr>
          <p:nvPr/>
        </p:nvPicPr>
        <p:blipFill>
          <a:blip r:embed="rId2"/>
          <a:stretch>
            <a:fillRect/>
          </a:stretch>
        </p:blipFill>
        <p:spPr>
          <a:xfrm>
            <a:off x="153302" y="1161825"/>
            <a:ext cx="3977502" cy="4206240"/>
          </a:xfrm>
          <a:prstGeom prst="rect">
            <a:avLst/>
          </a:prstGeom>
        </p:spPr>
      </p:pic>
      <p:pic>
        <p:nvPicPr>
          <p:cNvPr id="7" name="Picture 6" descr="Map&#10;&#10;Description automatically generated">
            <a:extLst>
              <a:ext uri="{FF2B5EF4-FFF2-40B4-BE49-F238E27FC236}">
                <a16:creationId xmlns:a16="http://schemas.microsoft.com/office/drawing/2014/main" id="{49525CCA-B914-A542-2633-99BE565523E5}"/>
              </a:ext>
            </a:extLst>
          </p:cNvPr>
          <p:cNvPicPr>
            <a:picLocks noChangeAspect="1"/>
          </p:cNvPicPr>
          <p:nvPr/>
        </p:nvPicPr>
        <p:blipFill>
          <a:blip r:embed="rId3"/>
          <a:stretch>
            <a:fillRect/>
          </a:stretch>
        </p:blipFill>
        <p:spPr>
          <a:xfrm>
            <a:off x="4130804" y="1245197"/>
            <a:ext cx="4045598" cy="4039496"/>
          </a:xfrm>
          <a:prstGeom prst="rect">
            <a:avLst/>
          </a:prstGeom>
        </p:spPr>
      </p:pic>
      <p:pic>
        <p:nvPicPr>
          <p:cNvPr id="9" name="Picture 8" descr="Map&#10;&#10;Description automatically generated">
            <a:extLst>
              <a:ext uri="{FF2B5EF4-FFF2-40B4-BE49-F238E27FC236}">
                <a16:creationId xmlns:a16="http://schemas.microsoft.com/office/drawing/2014/main" id="{819B5687-0ECA-734C-2746-DCBF558A87E1}"/>
              </a:ext>
            </a:extLst>
          </p:cNvPr>
          <p:cNvPicPr>
            <a:picLocks noChangeAspect="1"/>
          </p:cNvPicPr>
          <p:nvPr/>
        </p:nvPicPr>
        <p:blipFill>
          <a:blip r:embed="rId4"/>
          <a:stretch>
            <a:fillRect/>
          </a:stretch>
        </p:blipFill>
        <p:spPr>
          <a:xfrm>
            <a:off x="8307698" y="1298985"/>
            <a:ext cx="3667044" cy="3931919"/>
          </a:xfrm>
          <a:prstGeom prst="rect">
            <a:avLst/>
          </a:prstGeom>
        </p:spPr>
      </p:pic>
      <p:sp>
        <p:nvSpPr>
          <p:cNvPr id="10" name="Slide Number Placeholder 3">
            <a:extLst>
              <a:ext uri="{FF2B5EF4-FFF2-40B4-BE49-F238E27FC236}">
                <a16:creationId xmlns:a16="http://schemas.microsoft.com/office/drawing/2014/main" id="{4DE97665-5244-5D22-ACD7-5C8418D9C41D}"/>
              </a:ext>
            </a:extLst>
          </p:cNvPr>
          <p:cNvSpPr txBox="1">
            <a:spLocks/>
          </p:cNvSpPr>
          <p:nvPr/>
        </p:nvSpPr>
        <p:spPr>
          <a:xfrm>
            <a:off x="11387162" y="6431267"/>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27</a:t>
            </a:fld>
            <a:endParaRPr lang="en-US" dirty="0">
              <a:solidFill>
                <a:srgbClr val="000000"/>
              </a:solidFill>
              <a:cs typeface="ＭＳ Ｐゴシック" charset="0"/>
            </a:endParaRPr>
          </a:p>
        </p:txBody>
      </p:sp>
      <p:sp>
        <p:nvSpPr>
          <p:cNvPr id="11" name="TextBox 10">
            <a:extLst>
              <a:ext uri="{FF2B5EF4-FFF2-40B4-BE49-F238E27FC236}">
                <a16:creationId xmlns:a16="http://schemas.microsoft.com/office/drawing/2014/main" id="{3FB9FC87-44EA-3545-9388-BED7900FA43E}"/>
              </a:ext>
            </a:extLst>
          </p:cNvPr>
          <p:cNvSpPr txBox="1"/>
          <p:nvPr/>
        </p:nvSpPr>
        <p:spPr>
          <a:xfrm>
            <a:off x="548640" y="365760"/>
            <a:ext cx="346396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Relative risk ratios (RR)</a:t>
            </a:r>
          </a:p>
        </p:txBody>
      </p:sp>
      <p:sp>
        <p:nvSpPr>
          <p:cNvPr id="12" name="TextBox 11">
            <a:extLst>
              <a:ext uri="{FF2B5EF4-FFF2-40B4-BE49-F238E27FC236}">
                <a16:creationId xmlns:a16="http://schemas.microsoft.com/office/drawing/2014/main" id="{674F9C95-0448-65CE-AE8F-7E3AB62EA2CB}"/>
              </a:ext>
            </a:extLst>
          </p:cNvPr>
          <p:cNvSpPr txBox="1"/>
          <p:nvPr/>
        </p:nvSpPr>
        <p:spPr>
          <a:xfrm>
            <a:off x="4768828" y="365760"/>
            <a:ext cx="2654344" cy="369332"/>
          </a:xfrm>
          <a:prstGeom prst="rect">
            <a:avLst/>
          </a:prstGeom>
          <a:noFill/>
        </p:spPr>
        <p:txBody>
          <a:bodyPr wrap="square" rtlCol="0">
            <a:spAutoFit/>
          </a:bodyPr>
          <a:lstStyle/>
          <a:p>
            <a:r>
              <a:rPr lang="en-GB" dirty="0">
                <a:latin typeface="Helvetica" pitchFamily="2" charset="0"/>
              </a:rPr>
              <a:t>Statistical Significance </a:t>
            </a:r>
          </a:p>
        </p:txBody>
      </p:sp>
      <p:sp>
        <p:nvSpPr>
          <p:cNvPr id="13" name="TextBox 12">
            <a:extLst>
              <a:ext uri="{FF2B5EF4-FFF2-40B4-BE49-F238E27FC236}">
                <a16:creationId xmlns:a16="http://schemas.microsoft.com/office/drawing/2014/main" id="{03F316AB-E340-83E6-6F56-45AF59CFE0F3}"/>
              </a:ext>
            </a:extLst>
          </p:cNvPr>
          <p:cNvSpPr txBox="1"/>
          <p:nvPr/>
        </p:nvSpPr>
        <p:spPr>
          <a:xfrm>
            <a:off x="8732817" y="376518"/>
            <a:ext cx="2993017" cy="369332"/>
          </a:xfrm>
          <a:prstGeom prst="rect">
            <a:avLst/>
          </a:prstGeom>
          <a:noFill/>
        </p:spPr>
        <p:txBody>
          <a:bodyPr wrap="square" rtlCol="0">
            <a:spAutoFit/>
          </a:bodyPr>
          <a:lstStyle/>
          <a:p>
            <a:r>
              <a:rPr lang="en-GB" dirty="0">
                <a:latin typeface="Helvetica" pitchFamily="2" charset="0"/>
              </a:rPr>
              <a:t>Exceedance Probabilities</a:t>
            </a:r>
          </a:p>
        </p:txBody>
      </p:sp>
      <p:sp>
        <p:nvSpPr>
          <p:cNvPr id="14" name="TextBox 13">
            <a:extLst>
              <a:ext uri="{FF2B5EF4-FFF2-40B4-BE49-F238E27FC236}">
                <a16:creationId xmlns:a16="http://schemas.microsoft.com/office/drawing/2014/main" id="{7D233CD5-9FCC-6C0B-0F3E-C5EF98CCE9E9}"/>
              </a:ext>
            </a:extLst>
          </p:cNvPr>
          <p:cNvSpPr txBox="1"/>
          <p:nvPr/>
        </p:nvSpPr>
        <p:spPr>
          <a:xfrm>
            <a:off x="153302" y="5610114"/>
            <a:ext cx="3453205" cy="584775"/>
          </a:xfrm>
          <a:prstGeom prst="rect">
            <a:avLst/>
          </a:prstGeom>
          <a:noFill/>
        </p:spPr>
        <p:txBody>
          <a:bodyPr wrap="square" rtlCol="0">
            <a:spAutoFit/>
          </a:bodyPr>
          <a:lstStyle/>
          <a:p>
            <a:r>
              <a:rPr lang="en-GB" sz="1600" dirty="0">
                <a:latin typeface="Helvetica" pitchFamily="2" charset="0"/>
              </a:rPr>
              <a:t>Here, we use this output to describe the burden of an outcome</a:t>
            </a:r>
          </a:p>
        </p:txBody>
      </p:sp>
      <p:sp>
        <p:nvSpPr>
          <p:cNvPr id="15" name="TextBox 14">
            <a:extLst>
              <a:ext uri="{FF2B5EF4-FFF2-40B4-BE49-F238E27FC236}">
                <a16:creationId xmlns:a16="http://schemas.microsoft.com/office/drawing/2014/main" id="{646561A2-F679-A86A-666A-F50A4F49EEC7}"/>
              </a:ext>
            </a:extLst>
          </p:cNvPr>
          <p:cNvSpPr txBox="1"/>
          <p:nvPr/>
        </p:nvSpPr>
        <p:spPr>
          <a:xfrm>
            <a:off x="4355312" y="5610114"/>
            <a:ext cx="3453205" cy="1077218"/>
          </a:xfrm>
          <a:prstGeom prst="rect">
            <a:avLst/>
          </a:prstGeom>
          <a:noFill/>
        </p:spPr>
        <p:txBody>
          <a:bodyPr wrap="square" rtlCol="0">
            <a:spAutoFit/>
          </a:bodyPr>
          <a:lstStyle/>
          <a:p>
            <a:r>
              <a:rPr lang="en-GB" sz="1600" dirty="0">
                <a:latin typeface="Helvetica" pitchFamily="2" charset="0"/>
              </a:rPr>
              <a:t>This output is to valid whatever hypothesis we had about the described outcome’s burden in the first map</a:t>
            </a:r>
          </a:p>
        </p:txBody>
      </p:sp>
      <p:sp>
        <p:nvSpPr>
          <p:cNvPr id="16" name="TextBox 15">
            <a:extLst>
              <a:ext uri="{FF2B5EF4-FFF2-40B4-BE49-F238E27FC236}">
                <a16:creationId xmlns:a16="http://schemas.microsoft.com/office/drawing/2014/main" id="{BAEE25F3-239A-06EF-2F15-B138580E08FF}"/>
              </a:ext>
            </a:extLst>
          </p:cNvPr>
          <p:cNvSpPr txBox="1"/>
          <p:nvPr/>
        </p:nvSpPr>
        <p:spPr>
          <a:xfrm>
            <a:off x="8502722" y="5610114"/>
            <a:ext cx="3453205" cy="830997"/>
          </a:xfrm>
          <a:prstGeom prst="rect">
            <a:avLst/>
          </a:prstGeom>
          <a:noFill/>
        </p:spPr>
        <p:txBody>
          <a:bodyPr wrap="square" rtlCol="0">
            <a:spAutoFit/>
          </a:bodyPr>
          <a:lstStyle/>
          <a:p>
            <a:r>
              <a:rPr lang="en-GB" sz="1600" dirty="0">
                <a:latin typeface="Helvetica" pitchFamily="2" charset="0"/>
              </a:rPr>
              <a:t>This output is used to describe the uncertainty that surrounds the risks we found in the first map</a:t>
            </a:r>
          </a:p>
        </p:txBody>
      </p:sp>
    </p:spTree>
    <p:extLst>
      <p:ext uri="{BB962C8B-B14F-4D97-AF65-F5344CB8AC3E}">
        <p14:creationId xmlns:p14="http://schemas.microsoft.com/office/powerpoint/2010/main" val="442688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817D6CF6-DA22-6673-6C8C-75B0FD909F45}"/>
              </a:ext>
            </a:extLst>
          </p:cNvPr>
          <p:cNvPicPr>
            <a:picLocks noChangeAspect="1"/>
          </p:cNvPicPr>
          <p:nvPr/>
        </p:nvPicPr>
        <p:blipFill>
          <a:blip r:embed="rId2"/>
          <a:stretch>
            <a:fillRect/>
          </a:stretch>
        </p:blipFill>
        <p:spPr>
          <a:xfrm>
            <a:off x="153302" y="1161825"/>
            <a:ext cx="3977502" cy="4206240"/>
          </a:xfrm>
          <a:prstGeom prst="rect">
            <a:avLst/>
          </a:prstGeom>
        </p:spPr>
      </p:pic>
      <p:pic>
        <p:nvPicPr>
          <p:cNvPr id="7" name="Picture 6" descr="Map&#10;&#10;Description automatically generated">
            <a:extLst>
              <a:ext uri="{FF2B5EF4-FFF2-40B4-BE49-F238E27FC236}">
                <a16:creationId xmlns:a16="http://schemas.microsoft.com/office/drawing/2014/main" id="{49525CCA-B914-A542-2633-99BE565523E5}"/>
              </a:ext>
            </a:extLst>
          </p:cNvPr>
          <p:cNvPicPr>
            <a:picLocks noChangeAspect="1"/>
          </p:cNvPicPr>
          <p:nvPr/>
        </p:nvPicPr>
        <p:blipFill>
          <a:blip r:embed="rId3"/>
          <a:stretch>
            <a:fillRect/>
          </a:stretch>
        </p:blipFill>
        <p:spPr>
          <a:xfrm>
            <a:off x="4130804" y="1245197"/>
            <a:ext cx="4045598" cy="4039496"/>
          </a:xfrm>
          <a:prstGeom prst="rect">
            <a:avLst/>
          </a:prstGeom>
        </p:spPr>
      </p:pic>
      <p:pic>
        <p:nvPicPr>
          <p:cNvPr id="9" name="Picture 8" descr="Map&#10;&#10;Description automatically generated">
            <a:extLst>
              <a:ext uri="{FF2B5EF4-FFF2-40B4-BE49-F238E27FC236}">
                <a16:creationId xmlns:a16="http://schemas.microsoft.com/office/drawing/2014/main" id="{819B5687-0ECA-734C-2746-DCBF558A87E1}"/>
              </a:ext>
            </a:extLst>
          </p:cNvPr>
          <p:cNvPicPr>
            <a:picLocks noChangeAspect="1"/>
          </p:cNvPicPr>
          <p:nvPr/>
        </p:nvPicPr>
        <p:blipFill>
          <a:blip r:embed="rId4"/>
          <a:stretch>
            <a:fillRect/>
          </a:stretch>
        </p:blipFill>
        <p:spPr>
          <a:xfrm>
            <a:off x="8307698" y="1298985"/>
            <a:ext cx="3667044" cy="3931919"/>
          </a:xfrm>
          <a:prstGeom prst="rect">
            <a:avLst/>
          </a:prstGeom>
        </p:spPr>
      </p:pic>
      <p:sp>
        <p:nvSpPr>
          <p:cNvPr id="10" name="Slide Number Placeholder 3">
            <a:extLst>
              <a:ext uri="{FF2B5EF4-FFF2-40B4-BE49-F238E27FC236}">
                <a16:creationId xmlns:a16="http://schemas.microsoft.com/office/drawing/2014/main" id="{4DE97665-5244-5D22-ACD7-5C8418D9C41D}"/>
              </a:ext>
            </a:extLst>
          </p:cNvPr>
          <p:cNvSpPr txBox="1">
            <a:spLocks/>
          </p:cNvSpPr>
          <p:nvPr/>
        </p:nvSpPr>
        <p:spPr>
          <a:xfrm>
            <a:off x="11387162" y="6431267"/>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28</a:t>
            </a:fld>
            <a:endParaRPr lang="en-US" dirty="0">
              <a:solidFill>
                <a:srgbClr val="000000"/>
              </a:solidFill>
              <a:cs typeface="ＭＳ Ｐゴシック" charset="0"/>
            </a:endParaRPr>
          </a:p>
        </p:txBody>
      </p:sp>
      <p:sp>
        <p:nvSpPr>
          <p:cNvPr id="11" name="TextBox 10">
            <a:extLst>
              <a:ext uri="{FF2B5EF4-FFF2-40B4-BE49-F238E27FC236}">
                <a16:creationId xmlns:a16="http://schemas.microsoft.com/office/drawing/2014/main" id="{3FB9FC87-44EA-3545-9388-BED7900FA43E}"/>
              </a:ext>
            </a:extLst>
          </p:cNvPr>
          <p:cNvSpPr txBox="1"/>
          <p:nvPr/>
        </p:nvSpPr>
        <p:spPr>
          <a:xfrm>
            <a:off x="548640" y="365760"/>
            <a:ext cx="346396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Relative risk ratios (RR)</a:t>
            </a:r>
          </a:p>
        </p:txBody>
      </p:sp>
      <p:sp>
        <p:nvSpPr>
          <p:cNvPr id="12" name="TextBox 11">
            <a:extLst>
              <a:ext uri="{FF2B5EF4-FFF2-40B4-BE49-F238E27FC236}">
                <a16:creationId xmlns:a16="http://schemas.microsoft.com/office/drawing/2014/main" id="{674F9C95-0448-65CE-AE8F-7E3AB62EA2CB}"/>
              </a:ext>
            </a:extLst>
          </p:cNvPr>
          <p:cNvSpPr txBox="1"/>
          <p:nvPr/>
        </p:nvSpPr>
        <p:spPr>
          <a:xfrm>
            <a:off x="4768828" y="365760"/>
            <a:ext cx="2654344" cy="369332"/>
          </a:xfrm>
          <a:prstGeom prst="rect">
            <a:avLst/>
          </a:prstGeom>
          <a:noFill/>
        </p:spPr>
        <p:txBody>
          <a:bodyPr wrap="square" rtlCol="0">
            <a:spAutoFit/>
          </a:bodyPr>
          <a:lstStyle/>
          <a:p>
            <a:r>
              <a:rPr lang="en-GB" dirty="0">
                <a:latin typeface="Helvetica" pitchFamily="2" charset="0"/>
              </a:rPr>
              <a:t>Statistical Significance </a:t>
            </a:r>
          </a:p>
        </p:txBody>
      </p:sp>
      <p:sp>
        <p:nvSpPr>
          <p:cNvPr id="13" name="TextBox 12">
            <a:extLst>
              <a:ext uri="{FF2B5EF4-FFF2-40B4-BE49-F238E27FC236}">
                <a16:creationId xmlns:a16="http://schemas.microsoft.com/office/drawing/2014/main" id="{03F316AB-E340-83E6-6F56-45AF59CFE0F3}"/>
              </a:ext>
            </a:extLst>
          </p:cNvPr>
          <p:cNvSpPr txBox="1"/>
          <p:nvPr/>
        </p:nvSpPr>
        <p:spPr>
          <a:xfrm>
            <a:off x="8732817" y="376518"/>
            <a:ext cx="2993017" cy="369332"/>
          </a:xfrm>
          <a:prstGeom prst="rect">
            <a:avLst/>
          </a:prstGeom>
          <a:noFill/>
        </p:spPr>
        <p:txBody>
          <a:bodyPr wrap="square" rtlCol="0">
            <a:spAutoFit/>
          </a:bodyPr>
          <a:lstStyle/>
          <a:p>
            <a:r>
              <a:rPr lang="en-GB" dirty="0">
                <a:latin typeface="Helvetica" pitchFamily="2" charset="0"/>
              </a:rPr>
              <a:t>Exceedance Probabilities</a:t>
            </a:r>
          </a:p>
        </p:txBody>
      </p:sp>
      <p:sp>
        <p:nvSpPr>
          <p:cNvPr id="2" name="TextBox 1">
            <a:extLst>
              <a:ext uri="{FF2B5EF4-FFF2-40B4-BE49-F238E27FC236}">
                <a16:creationId xmlns:a16="http://schemas.microsoft.com/office/drawing/2014/main" id="{09D72BDE-3A60-5665-7A4C-0039022766E2}"/>
              </a:ext>
            </a:extLst>
          </p:cNvPr>
          <p:cNvSpPr txBox="1"/>
          <p:nvPr/>
        </p:nvSpPr>
        <p:spPr>
          <a:xfrm>
            <a:off x="153302" y="5549149"/>
            <a:ext cx="11233860" cy="1077218"/>
          </a:xfrm>
          <a:prstGeom prst="rect">
            <a:avLst/>
          </a:prstGeom>
          <a:solidFill>
            <a:schemeClr val="accent1">
              <a:lumMod val="20000"/>
              <a:lumOff val="80000"/>
            </a:schemeClr>
          </a:solidFill>
          <a:ln>
            <a:solidFill>
              <a:schemeClr val="accent1">
                <a:lumMod val="40000"/>
                <a:lumOff val="60000"/>
              </a:schemeClr>
            </a:solidFill>
          </a:ln>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Interpretation: </a:t>
            </a:r>
            <a:r>
              <a:rPr lang="en-GB" sz="1600" dirty="0">
                <a:latin typeface="Helvetica Neue" panose="02000503000000020004" pitchFamily="2" charset="0"/>
                <a:ea typeface="Helvetica Neue" panose="02000503000000020004" pitchFamily="2" charset="0"/>
                <a:cs typeface="Helvetica Neue" panose="02000503000000020004" pitchFamily="2" charset="0"/>
              </a:rPr>
              <a:t>We can see that the risk patterns for road accidents across England are quite heterogeneous. While it is quite pronounced in all 10 regions in England, the burden is quite significant in South West region with large numbers of local authorities having an increased risk which are statistically significant. Perhaps, the Department for Transport should do an investigation on these patterns starting with the South West area.</a:t>
            </a:r>
          </a:p>
        </p:txBody>
      </p:sp>
    </p:spTree>
    <p:extLst>
      <p:ext uri="{BB962C8B-B14F-4D97-AF65-F5344CB8AC3E}">
        <p14:creationId xmlns:p14="http://schemas.microsoft.com/office/powerpoint/2010/main" val="922286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29</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5" name="Picture 4">
            <a:extLst>
              <a:ext uri="{FF2B5EF4-FFF2-40B4-BE49-F238E27FC236}">
                <a16:creationId xmlns:a16="http://schemas.microsoft.com/office/drawing/2014/main" id="{0C44E02A-8B92-2A1C-E54B-E8478F7FCA1C}"/>
              </a:ext>
            </a:extLst>
          </p:cNvPr>
          <p:cNvPicPr>
            <a:picLocks noChangeAspect="1"/>
          </p:cNvPicPr>
          <p:nvPr/>
        </p:nvPicPr>
        <p:blipFill rotWithShape="1">
          <a:blip r:embed="rId2"/>
          <a:srcRect l="78750"/>
          <a:stretch/>
        </p:blipFill>
        <p:spPr>
          <a:xfrm>
            <a:off x="4408572" y="4240033"/>
            <a:ext cx="2959883" cy="110826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Quick recap on hierarchical regression models</a:t>
            </a:r>
          </a:p>
        </p:txBody>
      </p:sp>
      <p:sp>
        <p:nvSpPr>
          <p:cNvPr id="3" name="Slide Number Placeholder 3">
            <a:extLst>
              <a:ext uri="{FF2B5EF4-FFF2-40B4-BE49-F238E27FC236}">
                <a16:creationId xmlns:a16="http://schemas.microsoft.com/office/drawing/2014/main" id="{ADF21B36-A22C-AAD3-5FA1-3B8CB2A8E37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p:sp>
        <p:nvSpPr>
          <p:cNvPr id="4" name="TextBox 3">
            <a:extLst>
              <a:ext uri="{FF2B5EF4-FFF2-40B4-BE49-F238E27FC236}">
                <a16:creationId xmlns:a16="http://schemas.microsoft.com/office/drawing/2014/main" id="{CF971522-061B-C3DE-F9EF-EBD602E27AD2}"/>
              </a:ext>
            </a:extLst>
          </p:cNvPr>
          <p:cNvSpPr txBox="1"/>
          <p:nvPr/>
        </p:nvSpPr>
        <p:spPr>
          <a:xfrm>
            <a:off x="222201" y="3533272"/>
            <a:ext cx="11740617" cy="255454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Why are hierarchical regression models important: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elegant way to model datasets that have varying scales in their measurements ( - this artefact is caused by the multilevel or hierarchical structure in the dataset)</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robust approach for accounting for </a:t>
            </a:r>
            <a:r>
              <a:rPr lang="en-GB" sz="1400" b="1" dirty="0">
                <a:latin typeface="Helvetica Neue Light" panose="02000403000000020004" pitchFamily="2" charset="0"/>
                <a:ea typeface="Helvetica Neue Light" panose="02000403000000020004" pitchFamily="2" charset="0"/>
              </a:rPr>
              <a:t>variations across individual units</a:t>
            </a:r>
            <a:r>
              <a:rPr lang="en-GB" sz="1400" dirty="0">
                <a:latin typeface="Helvetica Neue Light" panose="02000403000000020004" pitchFamily="2" charset="0"/>
                <a:ea typeface="Helvetica Neue Light" panose="02000403000000020004" pitchFamily="2" charset="0"/>
              </a:rPr>
              <a:t>, and at the same time, the “</a:t>
            </a:r>
            <a:r>
              <a:rPr lang="en-GB" sz="1400" b="1" dirty="0">
                <a:latin typeface="Helvetica Neue Light" panose="02000403000000020004" pitchFamily="2" charset="0"/>
                <a:ea typeface="Helvetica Neue Light" panose="02000403000000020004" pitchFamily="2" charset="0"/>
              </a:rPr>
              <a:t>within-group variations</a:t>
            </a:r>
            <a:r>
              <a:rPr lang="en-GB" sz="1400" dirty="0">
                <a:latin typeface="Helvetica Neue Light" panose="02000403000000020004" pitchFamily="2" charset="0"/>
                <a:ea typeface="Helvetica Neue Light" panose="02000403000000020004" pitchFamily="2" charset="0"/>
              </a:rPr>
              <a:t>” among groupings</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When we are modelling the direct relationship between the level-1 independent variables against the dependent variable, we can allow for direct interactions between level-1 and higher level independent variables that were measured at a group-level</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We can quantify group-specific differences as well as group-specific coefficients through the usage of “</a:t>
            </a:r>
            <a:r>
              <a:rPr lang="en-GB" sz="1400" b="1" dirty="0">
                <a:latin typeface="Helvetica Neue Light" panose="02000403000000020004" pitchFamily="2" charset="0"/>
                <a:ea typeface="Helvetica Neue Light" panose="02000403000000020004" pitchFamily="2" charset="0"/>
              </a:rPr>
              <a:t>varying-slopes</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varying-coefficients</a:t>
            </a:r>
            <a:r>
              <a:rPr lang="en-GB" sz="1400" dirty="0">
                <a:latin typeface="Helvetica Neue Light" panose="02000403000000020004" pitchFamily="2" charset="0"/>
                <a:ea typeface="Helvetica Neue Light" panose="02000403000000020004" pitchFamily="2" charset="0"/>
              </a:rPr>
              <a:t>”  </a:t>
            </a:r>
          </a:p>
        </p:txBody>
      </p:sp>
      <p:pic>
        <p:nvPicPr>
          <p:cNvPr id="5" name="Picture 4">
            <a:extLst>
              <a:ext uri="{FF2B5EF4-FFF2-40B4-BE49-F238E27FC236}">
                <a16:creationId xmlns:a16="http://schemas.microsoft.com/office/drawing/2014/main" id="{5AD9AF39-BE93-A6C9-FF3A-E9C6AEF1493A}"/>
              </a:ext>
            </a:extLst>
          </p:cNvPr>
          <p:cNvPicPr>
            <a:picLocks noChangeAspect="1"/>
          </p:cNvPicPr>
          <p:nvPr/>
        </p:nvPicPr>
        <p:blipFill>
          <a:blip r:embed="rId2"/>
          <a:stretch>
            <a:fillRect/>
          </a:stretch>
        </p:blipFill>
        <p:spPr>
          <a:xfrm>
            <a:off x="0" y="0"/>
            <a:ext cx="12192000" cy="970069"/>
          </a:xfrm>
          <a:prstGeom prst="rect">
            <a:avLst/>
          </a:prstGeom>
        </p:spPr>
      </p:pic>
      <p:sp>
        <p:nvSpPr>
          <p:cNvPr id="7" name="Slide Number Placeholder 3">
            <a:extLst>
              <a:ext uri="{FF2B5EF4-FFF2-40B4-BE49-F238E27FC236}">
                <a16:creationId xmlns:a16="http://schemas.microsoft.com/office/drawing/2014/main" id="{80B1F4B5-EE59-3B96-3674-1B347E96A6B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6172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150824FD-8206-9C50-19F5-9BC052699A9E}"/>
              </a:ext>
            </a:extLst>
          </p:cNvPr>
          <p:cNvSpPr/>
          <p:nvPr/>
        </p:nvSpPr>
        <p:spPr>
          <a:xfrm>
            <a:off x="9018117" y="1756826"/>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a:extLst>
              <a:ext uri="{FF2B5EF4-FFF2-40B4-BE49-F238E27FC236}">
                <a16:creationId xmlns:a16="http://schemas.microsoft.com/office/drawing/2014/main" id="{F13FA32D-A5D2-4C13-34A0-C0715CD69D36}"/>
              </a:ext>
            </a:extLst>
          </p:cNvPr>
          <p:cNvSpPr/>
          <p:nvPr/>
        </p:nvSpPr>
        <p:spPr>
          <a:xfrm>
            <a:off x="5826359"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extLst>
              <a:ext uri="{FF2B5EF4-FFF2-40B4-BE49-F238E27FC236}">
                <a16:creationId xmlns:a16="http://schemas.microsoft.com/office/drawing/2014/main" id="{0A9C0399-6AC6-C964-D674-92693D64B383}"/>
              </a:ext>
            </a:extLst>
          </p:cNvPr>
          <p:cNvSpPr/>
          <p:nvPr/>
        </p:nvSpPr>
        <p:spPr>
          <a:xfrm>
            <a:off x="3038656"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a:extLst>
              <a:ext uri="{FF2B5EF4-FFF2-40B4-BE49-F238E27FC236}">
                <a16:creationId xmlns:a16="http://schemas.microsoft.com/office/drawing/2014/main" id="{1F37A390-6F56-6674-752A-B337DC08700E}"/>
              </a:ext>
            </a:extLst>
          </p:cNvPr>
          <p:cNvSpPr/>
          <p:nvPr/>
        </p:nvSpPr>
        <p:spPr>
          <a:xfrm>
            <a:off x="287047"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1369A9DC-8791-8C03-718F-959B4AD75E76}"/>
              </a:ext>
            </a:extLst>
          </p:cNvPr>
          <p:cNvSpPr/>
          <p:nvPr/>
        </p:nvSpPr>
        <p:spPr>
          <a:xfrm>
            <a:off x="405979"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FC64DE39-3011-1F4F-CA48-982D773D742F}"/>
              </a:ext>
            </a:extLst>
          </p:cNvPr>
          <p:cNvSpPr/>
          <p:nvPr/>
        </p:nvSpPr>
        <p:spPr>
          <a:xfrm>
            <a:off x="955084"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9DDA4A4-04D6-B73E-C9FF-7C6EC63E1869}"/>
              </a:ext>
            </a:extLst>
          </p:cNvPr>
          <p:cNvSpPr/>
          <p:nvPr/>
        </p:nvSpPr>
        <p:spPr>
          <a:xfrm>
            <a:off x="1518145"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37E04E4-8FD6-19E0-53CE-35C271F48BAC}"/>
              </a:ext>
            </a:extLst>
          </p:cNvPr>
          <p:cNvSpPr/>
          <p:nvPr/>
        </p:nvSpPr>
        <p:spPr>
          <a:xfrm>
            <a:off x="2311556"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FD055E3-3C9E-F5A6-C3A5-89870679153B}"/>
              </a:ext>
            </a:extLst>
          </p:cNvPr>
          <p:cNvSpPr/>
          <p:nvPr/>
        </p:nvSpPr>
        <p:spPr>
          <a:xfrm>
            <a:off x="5940656"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3D398CC-5465-AD23-C873-6DF3CE09EBC3}"/>
              </a:ext>
            </a:extLst>
          </p:cNvPr>
          <p:cNvSpPr/>
          <p:nvPr/>
        </p:nvSpPr>
        <p:spPr>
          <a:xfrm>
            <a:off x="6503718"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7C9EB03-3064-576B-15DF-FDEF37926733}"/>
              </a:ext>
            </a:extLst>
          </p:cNvPr>
          <p:cNvSpPr/>
          <p:nvPr/>
        </p:nvSpPr>
        <p:spPr>
          <a:xfrm>
            <a:off x="7066779"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36F6D3C-7362-515D-04BD-1E48B98F8108}"/>
              </a:ext>
            </a:extLst>
          </p:cNvPr>
          <p:cNvSpPr/>
          <p:nvPr/>
        </p:nvSpPr>
        <p:spPr>
          <a:xfrm>
            <a:off x="7860190"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4604D68-3F1C-D7E1-26CF-FFFFCE1055BE}"/>
              </a:ext>
            </a:extLst>
          </p:cNvPr>
          <p:cNvSpPr/>
          <p:nvPr/>
        </p:nvSpPr>
        <p:spPr>
          <a:xfrm>
            <a:off x="911965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BC8EB9D-9774-F60E-C491-3F2623F82B96}"/>
              </a:ext>
            </a:extLst>
          </p:cNvPr>
          <p:cNvSpPr/>
          <p:nvPr/>
        </p:nvSpPr>
        <p:spPr>
          <a:xfrm>
            <a:off x="9668757"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7DE5E8F-CEF9-B571-FDCC-03F2BC67469E}"/>
              </a:ext>
            </a:extLst>
          </p:cNvPr>
          <p:cNvSpPr/>
          <p:nvPr/>
        </p:nvSpPr>
        <p:spPr>
          <a:xfrm>
            <a:off x="1021786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6AC9B8DB-8D60-1D51-7BF9-9518AB0A5383}"/>
              </a:ext>
            </a:extLst>
          </p:cNvPr>
          <p:cNvSpPr/>
          <p:nvPr/>
        </p:nvSpPr>
        <p:spPr>
          <a:xfrm>
            <a:off x="11025229"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CA51DB-3130-1B99-36C7-7D27730F8426}"/>
                  </a:ext>
                </a:extLst>
              </p:cNvPr>
              <p:cNvSpPr txBox="1"/>
              <p:nvPr/>
            </p:nvSpPr>
            <p:spPr>
              <a:xfrm>
                <a:off x="2031241" y="3500560"/>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D1CA51DB-3130-1B99-36C7-7D27730F8426}"/>
                  </a:ext>
                </a:extLst>
              </p:cNvPr>
              <p:cNvSpPr txBox="1">
                <a:spLocks noRot="1" noChangeAspect="1" noMove="1" noResize="1" noEditPoints="1" noAdjustHandles="1" noChangeArrowheads="1" noChangeShapeType="1" noTextEdit="1"/>
              </p:cNvSpPr>
              <p:nvPr/>
            </p:nvSpPr>
            <p:spPr>
              <a:xfrm>
                <a:off x="2031241" y="3500560"/>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2E6033-1BC5-C6ED-A8F6-61EEF3800341}"/>
                  </a:ext>
                </a:extLst>
              </p:cNvPr>
              <p:cNvSpPr txBox="1"/>
              <p:nvPr/>
            </p:nvSpPr>
            <p:spPr>
              <a:xfrm>
                <a:off x="7579875" y="350055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AF2E6033-1BC5-C6ED-A8F6-61EEF3800341}"/>
                  </a:ext>
                </a:extLst>
              </p:cNvPr>
              <p:cNvSpPr txBox="1">
                <a:spLocks noRot="1" noChangeAspect="1" noMove="1" noResize="1" noEditPoints="1" noAdjustHandles="1" noChangeArrowheads="1" noChangeShapeType="1" noTextEdit="1"/>
              </p:cNvSpPr>
              <p:nvPr/>
            </p:nvSpPr>
            <p:spPr>
              <a:xfrm>
                <a:off x="7579875" y="3500556"/>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80D49E-36E7-649B-9AB2-01C5D4B05298}"/>
                  </a:ext>
                </a:extLst>
              </p:cNvPr>
              <p:cNvSpPr txBox="1"/>
              <p:nvPr/>
            </p:nvSpPr>
            <p:spPr>
              <a:xfrm>
                <a:off x="10740817" y="351342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7B80D49E-36E7-649B-9AB2-01C5D4B05298}"/>
                  </a:ext>
                </a:extLst>
              </p:cNvPr>
              <p:cNvSpPr txBox="1">
                <a:spLocks noRot="1" noChangeAspect="1" noMove="1" noResize="1" noEditPoints="1" noAdjustHandles="1" noChangeArrowheads="1" noChangeShapeType="1" noTextEdit="1"/>
              </p:cNvSpPr>
              <p:nvPr/>
            </p:nvSpPr>
            <p:spPr>
              <a:xfrm>
                <a:off x="10740817" y="3513429"/>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6" name="TextBox 25">
            <a:extLst>
              <a:ext uri="{FF2B5EF4-FFF2-40B4-BE49-F238E27FC236}">
                <a16:creationId xmlns:a16="http://schemas.microsoft.com/office/drawing/2014/main" id="{947B9F5F-A634-483F-EE06-B73D2658F639}"/>
              </a:ext>
            </a:extLst>
          </p:cNvPr>
          <p:cNvSpPr txBox="1"/>
          <p:nvPr/>
        </p:nvSpPr>
        <p:spPr>
          <a:xfrm>
            <a:off x="487769" y="3454388"/>
            <a:ext cx="312906" cy="369332"/>
          </a:xfrm>
          <a:prstGeom prst="rect">
            <a:avLst/>
          </a:prstGeom>
          <a:noFill/>
        </p:spPr>
        <p:txBody>
          <a:bodyPr wrap="none" rtlCol="0">
            <a:spAutoFit/>
          </a:bodyPr>
          <a:lstStyle/>
          <a:p>
            <a:r>
              <a:rPr lang="en-GB" dirty="0">
                <a:latin typeface="Helvetica" pitchFamily="2" charset="0"/>
              </a:rPr>
              <a:t>1</a:t>
            </a:r>
          </a:p>
        </p:txBody>
      </p:sp>
      <p:sp>
        <p:nvSpPr>
          <p:cNvPr id="27" name="TextBox 26">
            <a:extLst>
              <a:ext uri="{FF2B5EF4-FFF2-40B4-BE49-F238E27FC236}">
                <a16:creationId xmlns:a16="http://schemas.microsoft.com/office/drawing/2014/main" id="{A20DFC30-89ED-0A22-9BC0-1CA37C3A4B24}"/>
              </a:ext>
            </a:extLst>
          </p:cNvPr>
          <p:cNvSpPr txBox="1"/>
          <p:nvPr/>
        </p:nvSpPr>
        <p:spPr>
          <a:xfrm>
            <a:off x="1052536" y="3454388"/>
            <a:ext cx="312906" cy="369332"/>
          </a:xfrm>
          <a:prstGeom prst="rect">
            <a:avLst/>
          </a:prstGeom>
          <a:noFill/>
        </p:spPr>
        <p:txBody>
          <a:bodyPr wrap="none" rtlCol="0">
            <a:spAutoFit/>
          </a:bodyPr>
          <a:lstStyle/>
          <a:p>
            <a:r>
              <a:rPr lang="en-GB" dirty="0">
                <a:latin typeface="Helvetica" pitchFamily="2" charset="0"/>
              </a:rPr>
              <a:t>2</a:t>
            </a:r>
          </a:p>
        </p:txBody>
      </p:sp>
      <p:sp>
        <p:nvSpPr>
          <p:cNvPr id="28" name="TextBox 27">
            <a:extLst>
              <a:ext uri="{FF2B5EF4-FFF2-40B4-BE49-F238E27FC236}">
                <a16:creationId xmlns:a16="http://schemas.microsoft.com/office/drawing/2014/main" id="{B37AFA7F-42D6-4542-AD26-3E852766306D}"/>
              </a:ext>
            </a:extLst>
          </p:cNvPr>
          <p:cNvSpPr txBox="1"/>
          <p:nvPr/>
        </p:nvSpPr>
        <p:spPr>
          <a:xfrm>
            <a:off x="1609862" y="3455002"/>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5EF773-A00B-1CE9-999A-7E5AAF024B46}"/>
                  </a:ext>
                </a:extLst>
              </p:cNvPr>
              <p:cNvSpPr txBox="1"/>
              <p:nvPr/>
            </p:nvSpPr>
            <p:spPr>
              <a:xfrm>
                <a:off x="2378175" y="3454388"/>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9" name="TextBox 28">
                <a:extLst>
                  <a:ext uri="{FF2B5EF4-FFF2-40B4-BE49-F238E27FC236}">
                    <a16:creationId xmlns:a16="http://schemas.microsoft.com/office/drawing/2014/main" id="{0F5EF773-A00B-1CE9-999A-7E5AAF024B46}"/>
                  </a:ext>
                </a:extLst>
              </p:cNvPr>
              <p:cNvSpPr txBox="1">
                <a:spLocks noRot="1" noChangeAspect="1" noMove="1" noResize="1" noEditPoints="1" noAdjustHandles="1" noChangeArrowheads="1" noChangeShapeType="1" noTextEdit="1"/>
              </p:cNvSpPr>
              <p:nvPr/>
            </p:nvSpPr>
            <p:spPr>
              <a:xfrm>
                <a:off x="2378175" y="3454388"/>
                <a:ext cx="329834" cy="369332"/>
              </a:xfrm>
              <a:prstGeom prst="rect">
                <a:avLst/>
              </a:prstGeom>
              <a:blipFill>
                <a:blip r:embed="rId3"/>
                <a:stretch>
                  <a:fillRect/>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10177812-2F43-3788-608D-1F6F720822AE}"/>
              </a:ext>
            </a:extLst>
          </p:cNvPr>
          <p:cNvSpPr txBox="1"/>
          <p:nvPr/>
        </p:nvSpPr>
        <p:spPr>
          <a:xfrm>
            <a:off x="6011678" y="3454386"/>
            <a:ext cx="312906" cy="369332"/>
          </a:xfrm>
          <a:prstGeom prst="rect">
            <a:avLst/>
          </a:prstGeom>
          <a:noFill/>
        </p:spPr>
        <p:txBody>
          <a:bodyPr wrap="none" rtlCol="0">
            <a:spAutoFit/>
          </a:bodyPr>
          <a:lstStyle/>
          <a:p>
            <a:r>
              <a:rPr lang="en-GB" dirty="0">
                <a:latin typeface="Helvetica" pitchFamily="2" charset="0"/>
              </a:rPr>
              <a:t>1</a:t>
            </a:r>
          </a:p>
        </p:txBody>
      </p:sp>
      <p:sp>
        <p:nvSpPr>
          <p:cNvPr id="31" name="TextBox 30">
            <a:extLst>
              <a:ext uri="{FF2B5EF4-FFF2-40B4-BE49-F238E27FC236}">
                <a16:creationId xmlns:a16="http://schemas.microsoft.com/office/drawing/2014/main" id="{48A3307B-90C9-212C-501B-0A8BDFC51EC5}"/>
              </a:ext>
            </a:extLst>
          </p:cNvPr>
          <p:cNvSpPr txBox="1"/>
          <p:nvPr/>
        </p:nvSpPr>
        <p:spPr>
          <a:xfrm>
            <a:off x="6576445" y="3454386"/>
            <a:ext cx="312906" cy="369332"/>
          </a:xfrm>
          <a:prstGeom prst="rect">
            <a:avLst/>
          </a:prstGeom>
          <a:noFill/>
        </p:spPr>
        <p:txBody>
          <a:bodyPr wrap="none" rtlCol="0">
            <a:spAutoFit/>
          </a:bodyPr>
          <a:lstStyle/>
          <a:p>
            <a:r>
              <a:rPr lang="en-GB" dirty="0">
                <a:latin typeface="Helvetica" pitchFamily="2" charset="0"/>
              </a:rPr>
              <a:t>2</a:t>
            </a:r>
          </a:p>
        </p:txBody>
      </p:sp>
      <p:sp>
        <p:nvSpPr>
          <p:cNvPr id="32" name="TextBox 31">
            <a:extLst>
              <a:ext uri="{FF2B5EF4-FFF2-40B4-BE49-F238E27FC236}">
                <a16:creationId xmlns:a16="http://schemas.microsoft.com/office/drawing/2014/main" id="{791299E8-97AC-2BFD-6457-CE090ACB2472}"/>
              </a:ext>
            </a:extLst>
          </p:cNvPr>
          <p:cNvSpPr txBox="1"/>
          <p:nvPr/>
        </p:nvSpPr>
        <p:spPr>
          <a:xfrm>
            <a:off x="7133771" y="345500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29679A-C100-6CD8-A486-63600DE658D6}"/>
                  </a:ext>
                </a:extLst>
              </p:cNvPr>
              <p:cNvSpPr txBox="1"/>
              <p:nvPr/>
            </p:nvSpPr>
            <p:spPr>
              <a:xfrm>
                <a:off x="7902084" y="345438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3" name="TextBox 32">
                <a:extLst>
                  <a:ext uri="{FF2B5EF4-FFF2-40B4-BE49-F238E27FC236}">
                    <a16:creationId xmlns:a16="http://schemas.microsoft.com/office/drawing/2014/main" id="{CD29679A-C100-6CD8-A486-63600DE658D6}"/>
                  </a:ext>
                </a:extLst>
              </p:cNvPr>
              <p:cNvSpPr txBox="1">
                <a:spLocks noRot="1" noChangeAspect="1" noMove="1" noResize="1" noEditPoints="1" noAdjustHandles="1" noChangeArrowheads="1" noChangeShapeType="1" noTextEdit="1"/>
              </p:cNvSpPr>
              <p:nvPr/>
            </p:nvSpPr>
            <p:spPr>
              <a:xfrm>
                <a:off x="7902084" y="3454386"/>
                <a:ext cx="329834" cy="369332"/>
              </a:xfrm>
              <a:prstGeom prst="rect">
                <a:avLst/>
              </a:prstGeom>
              <a:blipFill>
                <a:blip r:embed="rId4"/>
                <a:stretch>
                  <a:fillRect/>
                </a:stretch>
              </a:blipFill>
            </p:spPr>
            <p:txBody>
              <a:bodyPr/>
              <a:lstStyle/>
              <a:p>
                <a:r>
                  <a:rPr lang="en-GB">
                    <a:noFill/>
                  </a:rPr>
                  <a:t> </a:t>
                </a:r>
              </a:p>
            </p:txBody>
          </p:sp>
        </mc:Fallback>
      </mc:AlternateContent>
      <p:sp>
        <p:nvSpPr>
          <p:cNvPr id="34" name="TextBox 33">
            <a:extLst>
              <a:ext uri="{FF2B5EF4-FFF2-40B4-BE49-F238E27FC236}">
                <a16:creationId xmlns:a16="http://schemas.microsoft.com/office/drawing/2014/main" id="{30785CF6-328E-BD23-6838-05380EEBD9DC}"/>
              </a:ext>
            </a:extLst>
          </p:cNvPr>
          <p:cNvSpPr txBox="1"/>
          <p:nvPr/>
        </p:nvSpPr>
        <p:spPr>
          <a:xfrm>
            <a:off x="9190669" y="3452109"/>
            <a:ext cx="312906" cy="369332"/>
          </a:xfrm>
          <a:prstGeom prst="rect">
            <a:avLst/>
          </a:prstGeom>
          <a:noFill/>
        </p:spPr>
        <p:txBody>
          <a:bodyPr wrap="none" rtlCol="0">
            <a:spAutoFit/>
          </a:bodyPr>
          <a:lstStyle/>
          <a:p>
            <a:r>
              <a:rPr lang="en-GB" dirty="0">
                <a:latin typeface="Helvetica" pitchFamily="2" charset="0"/>
              </a:rPr>
              <a:t>1</a:t>
            </a:r>
          </a:p>
        </p:txBody>
      </p:sp>
      <p:sp>
        <p:nvSpPr>
          <p:cNvPr id="35" name="TextBox 34">
            <a:extLst>
              <a:ext uri="{FF2B5EF4-FFF2-40B4-BE49-F238E27FC236}">
                <a16:creationId xmlns:a16="http://schemas.microsoft.com/office/drawing/2014/main" id="{B251F6FD-DE66-8F35-5EB6-CCBDA611D1AA}"/>
              </a:ext>
            </a:extLst>
          </p:cNvPr>
          <p:cNvSpPr txBox="1"/>
          <p:nvPr/>
        </p:nvSpPr>
        <p:spPr>
          <a:xfrm>
            <a:off x="9755436" y="3452109"/>
            <a:ext cx="312906" cy="369332"/>
          </a:xfrm>
          <a:prstGeom prst="rect">
            <a:avLst/>
          </a:prstGeom>
          <a:noFill/>
        </p:spPr>
        <p:txBody>
          <a:bodyPr wrap="none" rtlCol="0">
            <a:spAutoFit/>
          </a:bodyPr>
          <a:lstStyle/>
          <a:p>
            <a:r>
              <a:rPr lang="en-GB" dirty="0">
                <a:latin typeface="Helvetica" pitchFamily="2" charset="0"/>
              </a:rPr>
              <a:t>2</a:t>
            </a:r>
          </a:p>
        </p:txBody>
      </p:sp>
      <p:sp>
        <p:nvSpPr>
          <p:cNvPr id="36" name="TextBox 35">
            <a:extLst>
              <a:ext uri="{FF2B5EF4-FFF2-40B4-BE49-F238E27FC236}">
                <a16:creationId xmlns:a16="http://schemas.microsoft.com/office/drawing/2014/main" id="{2E268FC4-9ACB-A6FE-7177-94F6556ED6C1}"/>
              </a:ext>
            </a:extLst>
          </p:cNvPr>
          <p:cNvSpPr txBox="1"/>
          <p:nvPr/>
        </p:nvSpPr>
        <p:spPr>
          <a:xfrm>
            <a:off x="10312762" y="3452723"/>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D319797-7491-3B55-5759-E06F68BEB55A}"/>
                  </a:ext>
                </a:extLst>
              </p:cNvPr>
              <p:cNvSpPr txBox="1"/>
              <p:nvPr/>
            </p:nvSpPr>
            <p:spPr>
              <a:xfrm>
                <a:off x="11081075" y="3452109"/>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7" name="TextBox 36">
                <a:extLst>
                  <a:ext uri="{FF2B5EF4-FFF2-40B4-BE49-F238E27FC236}">
                    <a16:creationId xmlns:a16="http://schemas.microsoft.com/office/drawing/2014/main" id="{8D319797-7491-3B55-5759-E06F68BEB55A}"/>
                  </a:ext>
                </a:extLst>
              </p:cNvPr>
              <p:cNvSpPr txBox="1">
                <a:spLocks noRot="1" noChangeAspect="1" noMove="1" noResize="1" noEditPoints="1" noAdjustHandles="1" noChangeArrowheads="1" noChangeShapeType="1" noTextEdit="1"/>
              </p:cNvSpPr>
              <p:nvPr/>
            </p:nvSpPr>
            <p:spPr>
              <a:xfrm>
                <a:off x="11081075" y="3452109"/>
                <a:ext cx="329834" cy="369332"/>
              </a:xfrm>
              <a:prstGeom prst="rect">
                <a:avLst/>
              </a:prstGeom>
              <a:blipFill>
                <a:blip r:embed="rId5"/>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612C787C-9685-14AF-ED97-FB1C54667536}"/>
              </a:ext>
            </a:extLst>
          </p:cNvPr>
          <p:cNvSpPr/>
          <p:nvPr/>
        </p:nvSpPr>
        <p:spPr>
          <a:xfrm>
            <a:off x="3142836"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C754B103-66BC-5280-CFA5-504625937773}"/>
              </a:ext>
            </a:extLst>
          </p:cNvPr>
          <p:cNvSpPr/>
          <p:nvPr/>
        </p:nvSpPr>
        <p:spPr>
          <a:xfrm>
            <a:off x="3691941"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4460C496-0C30-D1FB-DEC7-B35B7F6BD164}"/>
              </a:ext>
            </a:extLst>
          </p:cNvPr>
          <p:cNvSpPr/>
          <p:nvPr/>
        </p:nvSpPr>
        <p:spPr>
          <a:xfrm>
            <a:off x="4255002"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AE9976C-A072-A299-A977-D82187568C5A}"/>
              </a:ext>
            </a:extLst>
          </p:cNvPr>
          <p:cNvSpPr/>
          <p:nvPr/>
        </p:nvSpPr>
        <p:spPr>
          <a:xfrm>
            <a:off x="5048413"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672019E-CE19-36A8-CD0F-C219563F05E7}"/>
                  </a:ext>
                </a:extLst>
              </p:cNvPr>
              <p:cNvSpPr txBox="1"/>
              <p:nvPr/>
            </p:nvSpPr>
            <p:spPr>
              <a:xfrm>
                <a:off x="4768098" y="350055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2" name="TextBox 41">
                <a:extLst>
                  <a:ext uri="{FF2B5EF4-FFF2-40B4-BE49-F238E27FC236}">
                    <a16:creationId xmlns:a16="http://schemas.microsoft.com/office/drawing/2014/main" id="{0672019E-CE19-36A8-CD0F-C219563F05E7}"/>
                  </a:ext>
                </a:extLst>
              </p:cNvPr>
              <p:cNvSpPr txBox="1">
                <a:spLocks noRot="1" noChangeAspect="1" noMove="1" noResize="1" noEditPoints="1" noAdjustHandles="1" noChangeArrowheads="1" noChangeShapeType="1" noTextEdit="1"/>
              </p:cNvSpPr>
              <p:nvPr/>
            </p:nvSpPr>
            <p:spPr>
              <a:xfrm>
                <a:off x="4768098" y="3500559"/>
                <a:ext cx="250068" cy="276999"/>
              </a:xfrm>
              <a:prstGeom prst="rect">
                <a:avLst/>
              </a:prstGeom>
              <a:blipFill>
                <a:blip r:embed="rId6"/>
                <a:stretch>
                  <a:fillRect l="-4762"/>
                </a:stretch>
              </a:blipFill>
            </p:spPr>
            <p:txBody>
              <a:bodyPr/>
              <a:lstStyle/>
              <a:p>
                <a:r>
                  <a:rPr lang="en-GB">
                    <a:noFill/>
                  </a:rPr>
                  <a:t> </a:t>
                </a:r>
              </a:p>
            </p:txBody>
          </p:sp>
        </mc:Fallback>
      </mc:AlternateContent>
      <p:sp>
        <p:nvSpPr>
          <p:cNvPr id="43" name="TextBox 42">
            <a:extLst>
              <a:ext uri="{FF2B5EF4-FFF2-40B4-BE49-F238E27FC236}">
                <a16:creationId xmlns:a16="http://schemas.microsoft.com/office/drawing/2014/main" id="{8411C57F-99EA-2C24-46E1-DBACA00D8A88}"/>
              </a:ext>
            </a:extLst>
          </p:cNvPr>
          <p:cNvSpPr txBox="1"/>
          <p:nvPr/>
        </p:nvSpPr>
        <p:spPr>
          <a:xfrm>
            <a:off x="3224626" y="3454387"/>
            <a:ext cx="312906" cy="369332"/>
          </a:xfrm>
          <a:prstGeom prst="rect">
            <a:avLst/>
          </a:prstGeom>
          <a:noFill/>
        </p:spPr>
        <p:txBody>
          <a:bodyPr wrap="none" rtlCol="0">
            <a:spAutoFit/>
          </a:bodyPr>
          <a:lstStyle/>
          <a:p>
            <a:r>
              <a:rPr lang="en-GB" dirty="0">
                <a:latin typeface="Helvetica" pitchFamily="2" charset="0"/>
              </a:rPr>
              <a:t>1</a:t>
            </a:r>
          </a:p>
        </p:txBody>
      </p:sp>
      <p:sp>
        <p:nvSpPr>
          <p:cNvPr id="44" name="TextBox 43">
            <a:extLst>
              <a:ext uri="{FF2B5EF4-FFF2-40B4-BE49-F238E27FC236}">
                <a16:creationId xmlns:a16="http://schemas.microsoft.com/office/drawing/2014/main" id="{4221510D-4886-B6D8-0E82-97BB52B46F5F}"/>
              </a:ext>
            </a:extLst>
          </p:cNvPr>
          <p:cNvSpPr txBox="1"/>
          <p:nvPr/>
        </p:nvSpPr>
        <p:spPr>
          <a:xfrm>
            <a:off x="3789393" y="3454387"/>
            <a:ext cx="312906" cy="369332"/>
          </a:xfrm>
          <a:prstGeom prst="rect">
            <a:avLst/>
          </a:prstGeom>
          <a:noFill/>
        </p:spPr>
        <p:txBody>
          <a:bodyPr wrap="none" rtlCol="0">
            <a:spAutoFit/>
          </a:bodyPr>
          <a:lstStyle/>
          <a:p>
            <a:r>
              <a:rPr lang="en-GB" dirty="0">
                <a:latin typeface="Helvetica" pitchFamily="2" charset="0"/>
              </a:rPr>
              <a:t>2</a:t>
            </a:r>
          </a:p>
        </p:txBody>
      </p:sp>
      <p:sp>
        <p:nvSpPr>
          <p:cNvPr id="45" name="TextBox 44">
            <a:extLst>
              <a:ext uri="{FF2B5EF4-FFF2-40B4-BE49-F238E27FC236}">
                <a16:creationId xmlns:a16="http://schemas.microsoft.com/office/drawing/2014/main" id="{9F4E9A51-BF4B-D0B6-E163-04419FE32B05}"/>
              </a:ext>
            </a:extLst>
          </p:cNvPr>
          <p:cNvSpPr txBox="1"/>
          <p:nvPr/>
        </p:nvSpPr>
        <p:spPr>
          <a:xfrm>
            <a:off x="4346719" y="3455001"/>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076A95D-FE4A-9762-2586-190442B13B61}"/>
                  </a:ext>
                </a:extLst>
              </p:cNvPr>
              <p:cNvSpPr txBox="1"/>
              <p:nvPr/>
            </p:nvSpPr>
            <p:spPr>
              <a:xfrm>
                <a:off x="5115032" y="3454387"/>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6" name="TextBox 45">
                <a:extLst>
                  <a:ext uri="{FF2B5EF4-FFF2-40B4-BE49-F238E27FC236}">
                    <a16:creationId xmlns:a16="http://schemas.microsoft.com/office/drawing/2014/main" id="{D076A95D-FE4A-9762-2586-190442B13B61}"/>
                  </a:ext>
                </a:extLst>
              </p:cNvPr>
              <p:cNvSpPr txBox="1">
                <a:spLocks noRot="1" noChangeAspect="1" noMove="1" noResize="1" noEditPoints="1" noAdjustHandles="1" noChangeArrowheads="1" noChangeShapeType="1" noTextEdit="1"/>
              </p:cNvSpPr>
              <p:nvPr/>
            </p:nvSpPr>
            <p:spPr>
              <a:xfrm>
                <a:off x="5115032" y="3454387"/>
                <a:ext cx="329834" cy="369332"/>
              </a:xfrm>
              <a:prstGeom prst="rect">
                <a:avLst/>
              </a:prstGeom>
              <a:blipFill>
                <a:blip r:embed="rId7"/>
                <a:stretch>
                  <a:fillRect/>
                </a:stretch>
              </a:blipFill>
            </p:spPr>
            <p:txBody>
              <a:bodyPr/>
              <a:lstStyle/>
              <a:p>
                <a:r>
                  <a:rPr lang="en-GB">
                    <a:noFill/>
                  </a:rPr>
                  <a:t> </a:t>
                </a:r>
              </a:p>
            </p:txBody>
          </p:sp>
        </mc:Fallback>
      </mc:AlternateContent>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[1]</a:t>
            </a:r>
          </a:p>
        </p:txBody>
      </p:sp>
      <p:sp>
        <p:nvSpPr>
          <p:cNvPr id="53" name="TextBox 52">
            <a:extLst>
              <a:ext uri="{FF2B5EF4-FFF2-40B4-BE49-F238E27FC236}">
                <a16:creationId xmlns:a16="http://schemas.microsoft.com/office/drawing/2014/main" id="{5FA2740C-FF1C-0438-56F6-E0F0D559865E}"/>
              </a:ext>
            </a:extLst>
          </p:cNvPr>
          <p:cNvSpPr txBox="1"/>
          <p:nvPr/>
        </p:nvSpPr>
        <p:spPr>
          <a:xfrm>
            <a:off x="764581"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Group 1</a:t>
            </a:r>
          </a:p>
        </p:txBody>
      </p:sp>
      <p:sp>
        <p:nvSpPr>
          <p:cNvPr id="54" name="TextBox 53">
            <a:extLst>
              <a:ext uri="{FF2B5EF4-FFF2-40B4-BE49-F238E27FC236}">
                <a16:creationId xmlns:a16="http://schemas.microsoft.com/office/drawing/2014/main" id="{A8B563AE-CE63-6164-4296-3BF8C20D052A}"/>
              </a:ext>
            </a:extLst>
          </p:cNvPr>
          <p:cNvSpPr txBox="1"/>
          <p:nvPr/>
        </p:nvSpPr>
        <p:spPr>
          <a:xfrm>
            <a:off x="3588056"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Group 2</a:t>
            </a:r>
          </a:p>
        </p:txBody>
      </p:sp>
      <p:sp>
        <p:nvSpPr>
          <p:cNvPr id="55" name="TextBox 54">
            <a:extLst>
              <a:ext uri="{FF2B5EF4-FFF2-40B4-BE49-F238E27FC236}">
                <a16:creationId xmlns:a16="http://schemas.microsoft.com/office/drawing/2014/main" id="{7C04278A-250B-FBAB-F3A8-300F836B0615}"/>
              </a:ext>
            </a:extLst>
          </p:cNvPr>
          <p:cNvSpPr txBox="1"/>
          <p:nvPr/>
        </p:nvSpPr>
        <p:spPr>
          <a:xfrm>
            <a:off x="6381865"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Group 3</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8FE05DF-CC39-0AB6-6867-2E430A85F195}"/>
                  </a:ext>
                </a:extLst>
              </p:cNvPr>
              <p:cNvSpPr txBox="1"/>
              <p:nvPr/>
            </p:nvSpPr>
            <p:spPr>
              <a:xfrm>
                <a:off x="8533051" y="2812856"/>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6" name="TextBox 55">
                <a:extLst>
                  <a:ext uri="{FF2B5EF4-FFF2-40B4-BE49-F238E27FC236}">
                    <a16:creationId xmlns:a16="http://schemas.microsoft.com/office/drawing/2014/main" id="{C8FE05DF-CC39-0AB6-6867-2E430A85F195}"/>
                  </a:ext>
                </a:extLst>
              </p:cNvPr>
              <p:cNvSpPr txBox="1">
                <a:spLocks noRot="1" noChangeAspect="1" noMove="1" noResize="1" noEditPoints="1" noAdjustHandles="1" noChangeArrowheads="1" noChangeShapeType="1" noTextEdit="1"/>
              </p:cNvSpPr>
              <p:nvPr/>
            </p:nvSpPr>
            <p:spPr>
              <a:xfrm>
                <a:off x="8533051" y="2812856"/>
                <a:ext cx="389530" cy="430887"/>
              </a:xfrm>
              <a:prstGeom prst="rect">
                <a:avLst/>
              </a:prstGeom>
              <a:blipFill>
                <a:blip r:embed="rId9"/>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D5A0564-12EF-D4E2-1A51-4E2EF9DE150E}"/>
                  </a:ext>
                </a:extLst>
              </p:cNvPr>
              <p:cNvSpPr txBox="1"/>
              <p:nvPr/>
            </p:nvSpPr>
            <p:spPr>
              <a:xfrm>
                <a:off x="9552044" y="1874604"/>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Group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57" name="TextBox 56">
                <a:extLst>
                  <a:ext uri="{FF2B5EF4-FFF2-40B4-BE49-F238E27FC236}">
                    <a16:creationId xmlns:a16="http://schemas.microsoft.com/office/drawing/2014/main" id="{8D5A0564-12EF-D4E2-1A51-4E2EF9DE150E}"/>
                  </a:ext>
                </a:extLst>
              </p:cNvPr>
              <p:cNvSpPr txBox="1">
                <a:spLocks noRot="1" noChangeAspect="1" noMove="1" noResize="1" noEditPoints="1" noAdjustHandles="1" noChangeArrowheads="1" noChangeShapeType="1" noTextEdit="1"/>
              </p:cNvSpPr>
              <p:nvPr/>
            </p:nvSpPr>
            <p:spPr>
              <a:xfrm>
                <a:off x="9552044" y="1874604"/>
                <a:ext cx="1521436" cy="369332"/>
              </a:xfrm>
              <a:prstGeom prst="rect">
                <a:avLst/>
              </a:prstGeom>
              <a:blipFill>
                <a:blip r:embed="rId10"/>
                <a:stretch>
                  <a:fillRect t="-6667" b="-26667"/>
                </a:stretch>
              </a:blipFill>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9" name="Oval 58">
            <a:extLst>
              <a:ext uri="{FF2B5EF4-FFF2-40B4-BE49-F238E27FC236}">
                <a16:creationId xmlns:a16="http://schemas.microsoft.com/office/drawing/2014/main" id="{4FDB5EF9-B99B-750E-0678-D0A85C68762A}"/>
              </a:ext>
            </a:extLst>
          </p:cNvPr>
          <p:cNvSpPr/>
          <p:nvPr/>
        </p:nvSpPr>
        <p:spPr>
          <a:xfrm>
            <a:off x="439457" y="3748346"/>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Connector 60">
            <a:extLst>
              <a:ext uri="{FF2B5EF4-FFF2-40B4-BE49-F238E27FC236}">
                <a16:creationId xmlns:a16="http://schemas.microsoft.com/office/drawing/2014/main" id="{30E025C4-0086-1958-7782-161E1FB66C89}"/>
              </a:ext>
            </a:extLst>
          </p:cNvPr>
          <p:cNvCxnSpPr>
            <a:cxnSpLocks/>
          </p:cNvCxnSpPr>
          <p:nvPr/>
        </p:nvCxnSpPr>
        <p:spPr>
          <a:xfrm flipH="1">
            <a:off x="480947" y="3775595"/>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61BC2A1E-0815-F1F7-8E25-3D1E9E380ACB}"/>
              </a:ext>
            </a:extLst>
          </p:cNvPr>
          <p:cNvSpPr txBox="1"/>
          <p:nvPr/>
        </p:nvSpPr>
        <p:spPr>
          <a:xfrm>
            <a:off x="483219" y="4571996"/>
            <a:ext cx="2655073"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Individual information (level-1)</a:t>
            </a:r>
          </a:p>
        </p:txBody>
      </p:sp>
      <p:sp>
        <p:nvSpPr>
          <p:cNvPr id="63" name="Oval 62">
            <a:extLst>
              <a:ext uri="{FF2B5EF4-FFF2-40B4-BE49-F238E27FC236}">
                <a16:creationId xmlns:a16="http://schemas.microsoft.com/office/drawing/2014/main" id="{CCEE802D-26AC-BBCD-CD5C-AF9352929E8C}"/>
              </a:ext>
            </a:extLst>
          </p:cNvPr>
          <p:cNvSpPr/>
          <p:nvPr/>
        </p:nvSpPr>
        <p:spPr>
          <a:xfrm>
            <a:off x="435793" y="196822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3BA93A0C-DF43-9253-E9B7-DD4C6692944C}"/>
              </a:ext>
            </a:extLst>
          </p:cNvPr>
          <p:cNvCxnSpPr>
            <a:cxnSpLocks/>
          </p:cNvCxnSpPr>
          <p:nvPr/>
        </p:nvCxnSpPr>
        <p:spPr>
          <a:xfrm>
            <a:off x="480947" y="1453880"/>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615B2CB6-276A-07A3-8C9B-8FB6688D036A}"/>
              </a:ext>
            </a:extLst>
          </p:cNvPr>
          <p:cNvSpPr txBox="1"/>
          <p:nvPr/>
        </p:nvSpPr>
        <p:spPr>
          <a:xfrm>
            <a:off x="480947" y="1145237"/>
            <a:ext cx="2385982"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Group information (level-2)</a:t>
            </a:r>
          </a:p>
        </p:txBody>
      </p:sp>
      <p:sp>
        <p:nvSpPr>
          <p:cNvPr id="69" name="TextBox 68">
            <a:extLst>
              <a:ext uri="{FF2B5EF4-FFF2-40B4-BE49-F238E27FC236}">
                <a16:creationId xmlns:a16="http://schemas.microsoft.com/office/drawing/2014/main" id="{85F05373-D246-DD83-C229-7502F9014872}"/>
              </a:ext>
            </a:extLst>
          </p:cNvPr>
          <p:cNvSpPr txBox="1"/>
          <p:nvPr/>
        </p:nvSpPr>
        <p:spPr>
          <a:xfrm>
            <a:off x="405979" y="5289578"/>
            <a:ext cx="7219394"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This is typically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structure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hierarchical regression </a:t>
            </a:r>
            <a:r>
              <a:rPr lang="en-GB" sz="14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464577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[2]</a:t>
            </a:r>
          </a:p>
        </p:txBody>
      </p:sp>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C27446-7573-2B99-5C37-D8C6712BB40A}"/>
                  </a:ext>
                </a:extLst>
              </p:cNvPr>
              <p:cNvSpPr txBox="1"/>
              <p:nvPr/>
            </p:nvSpPr>
            <p:spPr>
              <a:xfrm>
                <a:off x="7677275" y="299811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0" name="TextBox 49">
                <a:extLst>
                  <a:ext uri="{FF2B5EF4-FFF2-40B4-BE49-F238E27FC236}">
                    <a16:creationId xmlns:a16="http://schemas.microsoft.com/office/drawing/2014/main" id="{CAC27446-7573-2B99-5C37-D8C6712BB40A}"/>
                  </a:ext>
                </a:extLst>
              </p:cNvPr>
              <p:cNvSpPr txBox="1">
                <a:spLocks noRot="1" noChangeAspect="1" noMove="1" noResize="1" noEditPoints="1" noAdjustHandles="1" noChangeArrowheads="1" noChangeShapeType="1" noTextEdit="1"/>
              </p:cNvSpPr>
              <p:nvPr/>
            </p:nvSpPr>
            <p:spPr>
              <a:xfrm>
                <a:off x="7677275" y="2998113"/>
                <a:ext cx="389530" cy="430887"/>
              </a:xfrm>
              <a:prstGeom prst="rect">
                <a:avLst/>
              </a:prstGeom>
              <a:blipFill>
                <a:blip r:embed="rId5"/>
                <a:stretch>
                  <a:fillRect l="-6250" r="-3125"/>
                </a:stretch>
              </a:blipFill>
            </p:spPr>
            <p:txBody>
              <a:bodyPr/>
              <a:lstStyle/>
              <a:p>
                <a:r>
                  <a:rPr lang="en-GB">
                    <a:noFill/>
                  </a:rPr>
                  <a:t> </a:t>
                </a:r>
              </a:p>
            </p:txBody>
          </p:sp>
        </mc:Fallback>
      </mc:AlternateContent>
      <p:sp>
        <p:nvSpPr>
          <p:cNvPr id="51" name="Rectangle 50">
            <a:extLst>
              <a:ext uri="{FF2B5EF4-FFF2-40B4-BE49-F238E27FC236}">
                <a16:creationId xmlns:a16="http://schemas.microsoft.com/office/drawing/2014/main" id="{5A9D11A6-4098-974C-1330-4A96B144BBDE}"/>
              </a:ext>
            </a:extLst>
          </p:cNvPr>
          <p:cNvSpPr/>
          <p:nvPr/>
        </p:nvSpPr>
        <p:spPr>
          <a:xfrm>
            <a:off x="263616"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25AA0886-6544-D65E-7F50-ACEB90DF9B7A}"/>
              </a:ext>
            </a:extLst>
          </p:cNvPr>
          <p:cNvSpPr/>
          <p:nvPr/>
        </p:nvSpPr>
        <p:spPr>
          <a:xfrm>
            <a:off x="399529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621C2DB6-D663-4631-D991-14831E5A2021}"/>
              </a:ext>
            </a:extLst>
          </p:cNvPr>
          <p:cNvSpPr/>
          <p:nvPr/>
        </p:nvSpPr>
        <p:spPr>
          <a:xfrm>
            <a:off x="811985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9AD329B7-9625-679E-B860-9D76D48C3A8F}"/>
              </a:ext>
            </a:extLst>
          </p:cNvPr>
          <p:cNvSpPr txBox="1"/>
          <p:nvPr/>
        </p:nvSpPr>
        <p:spPr>
          <a:xfrm>
            <a:off x="1232869" y="1501268"/>
            <a:ext cx="1961560"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Higher group 1</a:t>
            </a:r>
          </a:p>
        </p:txBody>
      </p:sp>
      <p:sp>
        <p:nvSpPr>
          <p:cNvPr id="70" name="Oval 69">
            <a:extLst>
              <a:ext uri="{FF2B5EF4-FFF2-40B4-BE49-F238E27FC236}">
                <a16:creationId xmlns:a16="http://schemas.microsoft.com/office/drawing/2014/main" id="{5E818E42-2429-9944-7D57-2FE464BF0268}"/>
              </a:ext>
            </a:extLst>
          </p:cNvPr>
          <p:cNvSpPr/>
          <p:nvPr/>
        </p:nvSpPr>
        <p:spPr>
          <a:xfrm>
            <a:off x="398057" y="1769098"/>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id="{030B488D-2945-AA3D-F08E-A54233CDD56A}"/>
              </a:ext>
            </a:extLst>
          </p:cNvPr>
          <p:cNvCxnSpPr>
            <a:cxnSpLocks/>
          </p:cNvCxnSpPr>
          <p:nvPr/>
        </p:nvCxnSpPr>
        <p:spPr>
          <a:xfrm>
            <a:off x="443211" y="1254755"/>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60CB78FE-4BA0-E0D7-8C6D-3D119848A45A}"/>
              </a:ext>
            </a:extLst>
          </p:cNvPr>
          <p:cNvSpPr txBox="1"/>
          <p:nvPr/>
        </p:nvSpPr>
        <p:spPr>
          <a:xfrm>
            <a:off x="443210" y="946112"/>
            <a:ext cx="3779782"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Higher group information (level-3)</a:t>
            </a:r>
          </a:p>
        </p:txBody>
      </p:sp>
      <p:sp>
        <p:nvSpPr>
          <p:cNvPr id="73" name="TextBox 72">
            <a:extLst>
              <a:ext uri="{FF2B5EF4-FFF2-40B4-BE49-F238E27FC236}">
                <a16:creationId xmlns:a16="http://schemas.microsoft.com/office/drawing/2014/main" id="{293A6CEC-CC3C-48A8-04FC-DE9C2B480AD0}"/>
              </a:ext>
            </a:extLst>
          </p:cNvPr>
          <p:cNvSpPr txBox="1"/>
          <p:nvPr/>
        </p:nvSpPr>
        <p:spPr>
          <a:xfrm>
            <a:off x="263616" y="5099145"/>
            <a:ext cx="7360613" cy="646331"/>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where by the same individuals (from the same units) are repeated (i.e., longitudinal). This is typically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structure </a:t>
            </a:r>
            <a:r>
              <a:rPr lang="en-GB" sz="1200" dirty="0">
                <a:latin typeface="Helvetica Neue" panose="02000503000000020004" pitchFamily="2" charset="0"/>
                <a:ea typeface="Helvetica Neue" panose="02000503000000020004" pitchFamily="2" charset="0"/>
                <a:cs typeface="Helvetica Neue" panose="02000503000000020004" pitchFamily="2" charset="0"/>
              </a:rPr>
              <a:t>and so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hierarchical regression </a:t>
            </a:r>
            <a:r>
              <a:rPr lang="en-GB" sz="12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
        <p:nvSpPr>
          <p:cNvPr id="2" name="TextBox 1">
            <a:extLst>
              <a:ext uri="{FF2B5EF4-FFF2-40B4-BE49-F238E27FC236}">
                <a16:creationId xmlns:a16="http://schemas.microsoft.com/office/drawing/2014/main" id="{84E7FE32-8BA7-4FC2-D1FE-9F2793059E37}"/>
              </a:ext>
            </a:extLst>
          </p:cNvPr>
          <p:cNvSpPr txBox="1"/>
          <p:nvPr/>
        </p:nvSpPr>
        <p:spPr>
          <a:xfrm>
            <a:off x="4828980" y="1511493"/>
            <a:ext cx="1961560"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Higher group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6941F70-B132-9653-19C1-0B09D2E065B4}"/>
                  </a:ext>
                </a:extLst>
              </p:cNvPr>
              <p:cNvSpPr txBox="1"/>
              <p:nvPr/>
            </p:nvSpPr>
            <p:spPr>
              <a:xfrm>
                <a:off x="9148584" y="1501268"/>
                <a:ext cx="1961560"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Higher group </a:t>
                </a:r>
                <a14:m>
                  <m:oMath xmlns:m="http://schemas.openxmlformats.org/officeDocument/2006/math">
                    <m:r>
                      <a:rPr lang="en-GB" b="1" i="1" dirty="0" smtClean="0">
                        <a:solidFill>
                          <a:schemeClr val="accent2"/>
                        </a:solidFill>
                        <a:latin typeface="Cambria Math" panose="02040503050406030204" pitchFamily="18" charset="0"/>
                        <a:ea typeface="Helvetica Neue" panose="02000503000000020004" pitchFamily="2" charset="0"/>
                        <a:cs typeface="Helvetica Neue" panose="02000503000000020004" pitchFamily="2" charset="0"/>
                      </a:rPr>
                      <m:t>𝒉</m:t>
                    </m:r>
                  </m:oMath>
                </a14:m>
                <a:endPar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3" name="TextBox 2">
                <a:extLst>
                  <a:ext uri="{FF2B5EF4-FFF2-40B4-BE49-F238E27FC236}">
                    <a16:creationId xmlns:a16="http://schemas.microsoft.com/office/drawing/2014/main" id="{F6941F70-B132-9653-19C1-0B09D2E065B4}"/>
                  </a:ext>
                </a:extLst>
              </p:cNvPr>
              <p:cNvSpPr txBox="1">
                <a:spLocks noRot="1" noChangeAspect="1" noMove="1" noResize="1" noEditPoints="1" noAdjustHandles="1" noChangeArrowheads="1" noChangeShapeType="1" noTextEdit="1"/>
              </p:cNvSpPr>
              <p:nvPr/>
            </p:nvSpPr>
            <p:spPr>
              <a:xfrm>
                <a:off x="9148584" y="1501268"/>
                <a:ext cx="1961560" cy="369332"/>
              </a:xfrm>
              <a:prstGeom prst="rect">
                <a:avLst/>
              </a:prstGeom>
              <a:blipFill>
                <a:blip r:embed="rId6"/>
                <a:stretch>
                  <a:fillRect l="-2564" t="-6667" b="-26667"/>
                </a:stretch>
              </a:blipFill>
            </p:spPr>
            <p:txBody>
              <a:bodyPr/>
              <a:lstStyle/>
              <a:p>
                <a:r>
                  <a:rPr lang="en-GB">
                    <a:noFill/>
                  </a:rPr>
                  <a:t> </a:t>
                </a:r>
              </a:p>
            </p:txBody>
          </p:sp>
        </mc:Fallback>
      </mc:AlternateContent>
      <p:pic>
        <p:nvPicPr>
          <p:cNvPr id="5" name="Picture 4" descr="Diagram&#10;&#10;Description automatically generated">
            <a:extLst>
              <a:ext uri="{FF2B5EF4-FFF2-40B4-BE49-F238E27FC236}">
                <a16:creationId xmlns:a16="http://schemas.microsoft.com/office/drawing/2014/main" id="{B678A178-2BF3-C1EF-A957-08E11FA1FB8F}"/>
              </a:ext>
            </a:extLst>
          </p:cNvPr>
          <p:cNvPicPr>
            <a:picLocks noChangeAspect="1"/>
          </p:cNvPicPr>
          <p:nvPr/>
        </p:nvPicPr>
        <p:blipFill>
          <a:blip r:embed="rId7"/>
          <a:stretch>
            <a:fillRect/>
          </a:stretch>
        </p:blipFill>
        <p:spPr>
          <a:xfrm>
            <a:off x="305899" y="3356649"/>
            <a:ext cx="3474564" cy="1158894"/>
          </a:xfrm>
          <a:prstGeom prst="rect">
            <a:avLst/>
          </a:prstGeom>
        </p:spPr>
      </p:pic>
      <p:pic>
        <p:nvPicPr>
          <p:cNvPr id="6" name="Picture 5" descr="Diagram&#10;&#10;Description automatically generated">
            <a:extLst>
              <a:ext uri="{FF2B5EF4-FFF2-40B4-BE49-F238E27FC236}">
                <a16:creationId xmlns:a16="http://schemas.microsoft.com/office/drawing/2014/main" id="{140562FB-EA63-7E72-23C4-7170773B007E}"/>
              </a:ext>
            </a:extLst>
          </p:cNvPr>
          <p:cNvPicPr>
            <a:picLocks noChangeAspect="1"/>
          </p:cNvPicPr>
          <p:nvPr/>
        </p:nvPicPr>
        <p:blipFill>
          <a:blip r:embed="rId7"/>
          <a:stretch>
            <a:fillRect/>
          </a:stretch>
        </p:blipFill>
        <p:spPr>
          <a:xfrm>
            <a:off x="4072478" y="3429000"/>
            <a:ext cx="3474564" cy="1158894"/>
          </a:xfrm>
          <a:prstGeom prst="rect">
            <a:avLst/>
          </a:prstGeom>
        </p:spPr>
      </p:pic>
      <p:pic>
        <p:nvPicPr>
          <p:cNvPr id="7" name="Picture 6" descr="Diagram&#10;&#10;Description automatically generated">
            <a:extLst>
              <a:ext uri="{FF2B5EF4-FFF2-40B4-BE49-F238E27FC236}">
                <a16:creationId xmlns:a16="http://schemas.microsoft.com/office/drawing/2014/main" id="{7F5A609E-FB59-940D-11CC-CF02F31CD1BB}"/>
              </a:ext>
            </a:extLst>
          </p:cNvPr>
          <p:cNvPicPr>
            <a:picLocks noChangeAspect="1"/>
          </p:cNvPicPr>
          <p:nvPr/>
        </p:nvPicPr>
        <p:blipFill>
          <a:blip r:embed="rId7"/>
          <a:stretch>
            <a:fillRect/>
          </a:stretch>
        </p:blipFill>
        <p:spPr>
          <a:xfrm>
            <a:off x="8197038" y="3429000"/>
            <a:ext cx="3474564" cy="1158894"/>
          </a:xfrm>
          <a:prstGeom prst="rect">
            <a:avLst/>
          </a:prstGeom>
        </p:spPr>
      </p:pic>
    </p:spTree>
    <p:extLst>
      <p:ext uri="{BB962C8B-B14F-4D97-AF65-F5344CB8AC3E}">
        <p14:creationId xmlns:p14="http://schemas.microsoft.com/office/powerpoint/2010/main" val="379318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42D9-0DAA-D7B7-6658-AB4AC65C24DD}"/>
              </a:ext>
            </a:extLst>
          </p:cNvPr>
          <p:cNvSpPr txBox="1">
            <a:spLocks/>
          </p:cNvSpPr>
          <p:nvPr/>
        </p:nvSpPr>
        <p:spPr>
          <a:xfrm>
            <a:off x="-1828218" y="161307"/>
            <a:ext cx="10515600" cy="714167"/>
          </a:xfr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Helvetica Neue Light" panose="02000403000000020004" pitchFamily="2" charset="0"/>
                <a:ea typeface="Helvetica Neue Light" panose="02000403000000020004" pitchFamily="2" charset="0"/>
              </a:rPr>
              <a:t>Recall the base model formula for a GLM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84BFEE-5246-08CE-81D8-02A5DB621D9D}"/>
                  </a:ext>
                </a:extLst>
              </p:cNvPr>
              <p:cNvSpPr txBox="1"/>
              <p:nvPr/>
            </p:nvSpPr>
            <p:spPr>
              <a:xfrm>
                <a:off x="194827" y="969469"/>
                <a:ext cx="6415378" cy="40011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2000" i="1" smtClean="0">
                          <a:latin typeface="Cambria Math" panose="02040503050406030204" pitchFamily="18" charset="0"/>
                        </a:rPr>
                        <m:t>𝑦</m:t>
                      </m:r>
                      <m:r>
                        <a:rPr lang="en-GB" sz="2000" b="0" i="0" smtClean="0">
                          <a:latin typeface="Cambria Math" panose="02040503050406030204" pitchFamily="18" charset="0"/>
                        </a:rPr>
                        <m:t>= </m:t>
                      </m:r>
                      <m:sSub>
                        <m:sSubPr>
                          <m:ctrlPr>
                            <a:rPr lang="en-GB" sz="200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rPr>
                            <m:t>0</m:t>
                          </m:r>
                        </m:sub>
                      </m:sSub>
                      <m:r>
                        <a:rPr lang="en-GB" sz="2000" b="0" i="0" smtClean="0">
                          <a:latin typeface="Cambria Math" panose="02040503050406030204" pitchFamily="18" charset="0"/>
                        </a:rPr>
                        <m:t>+</m:t>
                      </m:r>
                      <m:sSub>
                        <m:sSubPr>
                          <m:ctrlPr>
                            <a:rPr lang="en-GB" sz="2000" i="1">
                              <a:latin typeface="Cambria Math" panose="02040503050406030204" pitchFamily="18" charset="0"/>
                            </a:rPr>
                          </m:ctrlPr>
                        </m:sSubPr>
                        <m:e>
                          <m:r>
                            <a:rPr lang="en-GB" sz="2000" b="0" i="1">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1</m:t>
                          </m:r>
                        </m:sub>
                      </m:sSub>
                      <m:sSub>
                        <m:sSubPr>
                          <m:ctrlPr>
                            <a:rPr lang="en-GB" sz="2000" i="1">
                              <a:latin typeface="Cambria Math" panose="02040503050406030204" pitchFamily="18" charset="0"/>
                            </a:rPr>
                          </m:ctrlPr>
                        </m:sSubPr>
                        <m:e>
                          <m:r>
                            <a:rPr lang="en-GB" sz="2000" b="0" i="1">
                              <a:latin typeface="Cambria Math" panose="02040503050406030204" pitchFamily="18" charset="0"/>
                            </a:rPr>
                            <m:t>𝑥</m:t>
                          </m:r>
                        </m:e>
                        <m:sub>
                          <m:r>
                            <a:rPr lang="en-GB" sz="2000" b="0" i="0" smtClean="0">
                              <a:latin typeface="Cambria Math" panose="02040503050406030204" pitchFamily="18" charset="0"/>
                            </a:rPr>
                            <m:t>1</m:t>
                          </m:r>
                        </m:sub>
                      </m:sSub>
                      <m:r>
                        <a:rPr lang="en-GB" sz="2000" b="0" i="0" smtClean="0">
                          <a:latin typeface="Cambria Math" panose="02040503050406030204" pitchFamily="18" charset="0"/>
                        </a:rPr>
                        <m:t>+</m:t>
                      </m:r>
                      <m:sSub>
                        <m:sSubPr>
                          <m:ctrlPr>
                            <a:rPr lang="en-GB" sz="2000" i="1">
                              <a:latin typeface="Cambria Math" panose="02040503050406030204" pitchFamily="18" charset="0"/>
                            </a:rPr>
                          </m:ctrlPr>
                        </m:sSubPr>
                        <m:e>
                          <m:r>
                            <a:rPr lang="en-GB" sz="2000" b="0" i="1">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2</m:t>
                          </m:r>
                        </m:sub>
                      </m:sSub>
                      <m:sSub>
                        <m:sSubPr>
                          <m:ctrlPr>
                            <a:rPr lang="en-GB" sz="2000" i="1">
                              <a:latin typeface="Cambria Math" panose="02040503050406030204" pitchFamily="18" charset="0"/>
                            </a:rPr>
                          </m:ctrlPr>
                        </m:sSubPr>
                        <m:e>
                          <m:r>
                            <a:rPr lang="en-GB" sz="2000" b="0" i="1">
                              <a:latin typeface="Cambria Math" panose="02040503050406030204" pitchFamily="18" charset="0"/>
                            </a:rPr>
                            <m:t>𝑥</m:t>
                          </m:r>
                        </m:e>
                        <m:sub>
                          <m:r>
                            <a:rPr lang="en-GB" sz="2000" b="0" i="0" smtClean="0">
                              <a:latin typeface="Cambria Math" panose="02040503050406030204" pitchFamily="18" charset="0"/>
                            </a:rPr>
                            <m:t>2</m:t>
                          </m:r>
                        </m:sub>
                      </m:sSub>
                      <m:r>
                        <a:rPr lang="en-GB" sz="2000" b="0" i="0" smtClean="0">
                          <a:latin typeface="Cambria Math" panose="02040503050406030204" pitchFamily="18" charset="0"/>
                        </a:rPr>
                        <m:t>+…+</m:t>
                      </m:r>
                      <m:r>
                        <a:rPr lang="el-GR" sz="2000" b="0" i="1" smtClean="0">
                          <a:latin typeface="Cambria Math" panose="02040503050406030204" pitchFamily="18" charset="0"/>
                          <a:ea typeface="Cambria Math" panose="02040503050406030204" pitchFamily="18" charset="0"/>
                        </a:rPr>
                        <m:t>𝜀</m:t>
                      </m:r>
                    </m:oMath>
                  </m:oMathPara>
                </a14:m>
                <a:endParaRPr lang="en-US" sz="20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2484BFEE-5246-08CE-81D8-02A5DB621D9D}"/>
                  </a:ext>
                </a:extLst>
              </p:cNvPr>
              <p:cNvSpPr txBox="1">
                <a:spLocks noRot="1" noChangeAspect="1" noMove="1" noResize="1" noEditPoints="1" noAdjustHandles="1" noChangeArrowheads="1" noChangeShapeType="1" noTextEdit="1"/>
              </p:cNvSpPr>
              <p:nvPr/>
            </p:nvSpPr>
            <p:spPr>
              <a:xfrm>
                <a:off x="194827" y="969469"/>
                <a:ext cx="6415378" cy="400110"/>
              </a:xfrm>
              <a:prstGeom prst="rect">
                <a:avLst/>
              </a:prstGeom>
              <a:blipFill>
                <a:blip r:embed="rId2"/>
                <a:stretch>
                  <a:fillRect b="-17647"/>
                </a:stretch>
              </a:blipFill>
              <a:ln>
                <a:solidFill>
                  <a:schemeClr val="accent1"/>
                </a:solidFill>
              </a:ln>
            </p:spPr>
            <p:txBody>
              <a:bodyPr/>
              <a:lstStyle/>
              <a:p>
                <a:r>
                  <a:rPr lang="en-GB">
                    <a:noFill/>
                  </a:rPr>
                  <a:t> </a:t>
                </a:r>
              </a:p>
            </p:txBody>
          </p:sp>
        </mc:Fallback>
      </mc:AlternateContent>
      <p:sp>
        <p:nvSpPr>
          <p:cNvPr id="5" name="Title 1">
            <a:extLst>
              <a:ext uri="{FF2B5EF4-FFF2-40B4-BE49-F238E27FC236}">
                <a16:creationId xmlns:a16="http://schemas.microsoft.com/office/drawing/2014/main" id="{714FA184-AEEE-043D-D097-DBE1E5DEAD6D}"/>
              </a:ext>
            </a:extLst>
          </p:cNvPr>
          <p:cNvSpPr txBox="1">
            <a:spLocks/>
          </p:cNvSpPr>
          <p:nvPr/>
        </p:nvSpPr>
        <p:spPr>
          <a:xfrm>
            <a:off x="88621" y="2029335"/>
            <a:ext cx="12014757" cy="417481"/>
          </a:xfr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Light" panose="02000403000000020004" pitchFamily="2" charset="0"/>
                <a:ea typeface="Helvetica Neue Light" panose="02000403000000020004" pitchFamily="2" charset="0"/>
              </a:rPr>
              <a:t>Mathematical reformulation of the base GLM regression model using indexes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DF996F-86F4-6C66-FBF9-0331024AF837}"/>
                  </a:ext>
                </a:extLst>
              </p:cNvPr>
              <p:cNvSpPr txBox="1"/>
              <p:nvPr/>
            </p:nvSpPr>
            <p:spPr>
              <a:xfrm>
                <a:off x="194828" y="2828336"/>
                <a:ext cx="6415377" cy="424796"/>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𝑦</m:t>
                          </m:r>
                        </m:e>
                        <m:sub>
                          <m:r>
                            <a:rPr lang="en-GB" sz="2000" b="0" i="1" smtClean="0">
                              <a:latin typeface="Cambria Math" panose="02040503050406030204" pitchFamily="18" charset="0"/>
                            </a:rPr>
                            <m:t>𝑖</m:t>
                          </m:r>
                          <m:r>
                            <a:rPr lang="en-GB" sz="2000" b="0" i="1" smtClean="0">
                              <a:latin typeface="Cambria Math" panose="02040503050406030204" pitchFamily="18" charset="0"/>
                            </a:rPr>
                            <m:t>,</m:t>
                          </m:r>
                          <m:r>
                            <a:rPr lang="en-GB" sz="2000" b="0" i="1" smtClean="0">
                              <a:latin typeface="Cambria Math" panose="02040503050406030204" pitchFamily="18" charset="0"/>
                            </a:rPr>
                            <m:t>𝑗</m:t>
                          </m:r>
                        </m:sub>
                      </m:sSub>
                      <m:r>
                        <a:rPr lang="en-GB" sz="2000" b="0" i="0" smtClean="0">
                          <a:latin typeface="Cambria Math" panose="02040503050406030204" pitchFamily="18" charset="0"/>
                        </a:rPr>
                        <m:t>= </m:t>
                      </m:r>
                      <m:sSub>
                        <m:sSubPr>
                          <m:ctrlPr>
                            <a:rPr lang="en-GB" sz="2000" i="1" smtClean="0">
                              <a:latin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Cambria Math" panose="02040503050406030204" pitchFamily="18" charset="0"/>
                            </a:rPr>
                            <m:t>0,</m:t>
                          </m:r>
                          <m:r>
                            <a:rPr lang="en-GB" sz="2000" b="0" i="1" smtClean="0">
                              <a:latin typeface="Cambria Math" panose="02040503050406030204" pitchFamily="18" charset="0"/>
                              <a:ea typeface="Cambria Math" panose="02040503050406030204" pitchFamily="18" charset="0"/>
                            </a:rPr>
                            <m:t>𝑗</m:t>
                          </m:r>
                        </m:sub>
                      </m:sSub>
                      <m:r>
                        <a:rPr lang="en-GB" sz="2000" b="0" i="0" smtClean="0">
                          <a:latin typeface="Cambria Math" panose="02040503050406030204" pitchFamily="18" charset="0"/>
                        </a:rPr>
                        <m:t>+</m:t>
                      </m:r>
                      <m:sSub>
                        <m:sSubPr>
                          <m:ctrlPr>
                            <a:rPr lang="en-GB" sz="2000" i="1">
                              <a:latin typeface="Cambria Math" panose="02040503050406030204" pitchFamily="18" charset="0"/>
                            </a:rPr>
                          </m:ctrlPr>
                        </m:sSubPr>
                        <m:e>
                          <m:r>
                            <a:rPr lang="en-GB" sz="2000" b="0" i="1">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1,</m:t>
                          </m:r>
                          <m:r>
                            <a:rPr lang="en-GB" sz="2000" b="0" i="1" smtClean="0">
                              <a:latin typeface="Cambria Math" panose="02040503050406030204" pitchFamily="18" charset="0"/>
                              <a:ea typeface="Cambria Math" panose="02040503050406030204" pitchFamily="18" charset="0"/>
                            </a:rPr>
                            <m:t>𝑗</m:t>
                          </m:r>
                        </m:sub>
                      </m:sSub>
                      <m:sSub>
                        <m:sSubPr>
                          <m:ctrlPr>
                            <a:rPr lang="en-GB" sz="2000" i="1">
                              <a:latin typeface="Cambria Math" panose="02040503050406030204" pitchFamily="18" charset="0"/>
                            </a:rPr>
                          </m:ctrlPr>
                        </m:sSubPr>
                        <m:e>
                          <m:r>
                            <a:rPr lang="en-GB" sz="2000" b="0" i="1">
                              <a:latin typeface="Cambria Math" panose="02040503050406030204" pitchFamily="18" charset="0"/>
                            </a:rPr>
                            <m:t>𝑥</m:t>
                          </m:r>
                        </m:e>
                        <m:sub>
                          <m:r>
                            <a:rPr lang="en-GB" sz="2000" b="0" i="1" smtClean="0">
                              <a:latin typeface="Cambria Math" panose="02040503050406030204" pitchFamily="18" charset="0"/>
                            </a:rPr>
                            <m:t>1,</m:t>
                          </m:r>
                          <m:r>
                            <a:rPr lang="en-GB" sz="2000" b="0" i="1" smtClean="0">
                              <a:latin typeface="Cambria Math" panose="02040503050406030204" pitchFamily="18" charset="0"/>
                            </a:rPr>
                            <m:t>𝑖</m:t>
                          </m:r>
                          <m:r>
                            <a:rPr lang="en-GB" sz="2000" b="0" i="1" smtClean="0">
                              <a:latin typeface="Cambria Math" panose="02040503050406030204" pitchFamily="18" charset="0"/>
                            </a:rPr>
                            <m:t>,</m:t>
                          </m:r>
                          <m:r>
                            <a:rPr lang="en-GB" sz="2000" b="0" i="1" smtClean="0">
                              <a:latin typeface="Cambria Math" panose="02040503050406030204" pitchFamily="18" charset="0"/>
                            </a:rPr>
                            <m:t>𝑗</m:t>
                          </m:r>
                        </m:sub>
                      </m:sSub>
                      <m:r>
                        <a:rPr lang="en-GB" sz="2000" b="0" i="0" smtClean="0">
                          <a:latin typeface="Cambria Math" panose="02040503050406030204" pitchFamily="18" charset="0"/>
                        </a:rPr>
                        <m:t>+</m:t>
                      </m:r>
                      <m:sSub>
                        <m:sSubPr>
                          <m:ctrlPr>
                            <a:rPr lang="en-GB" sz="2000" i="1">
                              <a:latin typeface="Cambria Math" panose="02040503050406030204" pitchFamily="18" charset="0"/>
                            </a:rPr>
                          </m:ctrlPr>
                        </m:sSubPr>
                        <m:e>
                          <m:r>
                            <a:rPr lang="en-GB" sz="2000" b="0" i="1">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2,</m:t>
                          </m:r>
                          <m:r>
                            <a:rPr lang="en-GB" sz="2000" b="0" i="1" smtClean="0">
                              <a:latin typeface="Cambria Math" panose="02040503050406030204" pitchFamily="18" charset="0"/>
                              <a:ea typeface="Cambria Math" panose="02040503050406030204" pitchFamily="18" charset="0"/>
                            </a:rPr>
                            <m:t>𝑗</m:t>
                          </m:r>
                        </m:sub>
                      </m:sSub>
                      <m:sSub>
                        <m:sSubPr>
                          <m:ctrlPr>
                            <a:rPr lang="en-GB" sz="2000" i="1">
                              <a:latin typeface="Cambria Math" panose="02040503050406030204" pitchFamily="18" charset="0"/>
                            </a:rPr>
                          </m:ctrlPr>
                        </m:sSubPr>
                        <m:e>
                          <m:r>
                            <a:rPr lang="en-GB" sz="2000" b="0" i="1">
                              <a:latin typeface="Cambria Math" panose="02040503050406030204" pitchFamily="18" charset="0"/>
                            </a:rPr>
                            <m:t>𝑥</m:t>
                          </m:r>
                        </m:e>
                        <m:sub>
                          <m:r>
                            <a:rPr lang="en-GB" sz="2000" b="0" i="1" smtClean="0">
                              <a:latin typeface="Cambria Math" panose="02040503050406030204" pitchFamily="18" charset="0"/>
                            </a:rPr>
                            <m:t>2,</m:t>
                          </m:r>
                          <m:r>
                            <a:rPr lang="en-GB" sz="2000" b="0" i="1" smtClean="0">
                              <a:latin typeface="Cambria Math" panose="02040503050406030204" pitchFamily="18" charset="0"/>
                            </a:rPr>
                            <m:t>𝑖</m:t>
                          </m:r>
                          <m:r>
                            <a:rPr lang="en-GB" sz="2000" b="0" i="1" smtClean="0">
                              <a:latin typeface="Cambria Math" panose="02040503050406030204" pitchFamily="18" charset="0"/>
                            </a:rPr>
                            <m:t>,</m:t>
                          </m:r>
                          <m:r>
                            <a:rPr lang="en-GB" sz="2000" b="0" i="1" smtClean="0">
                              <a:latin typeface="Cambria Math" panose="02040503050406030204" pitchFamily="18" charset="0"/>
                            </a:rPr>
                            <m:t>𝑗</m:t>
                          </m:r>
                        </m:sub>
                      </m:sSub>
                      <m:r>
                        <a:rPr lang="en-GB" sz="2000" b="0" i="0" smtClean="0">
                          <a:latin typeface="Cambria Math" panose="02040503050406030204" pitchFamily="18" charset="0"/>
                        </a:rPr>
                        <m:t>+…+</m:t>
                      </m:r>
                      <m:sSub>
                        <m:sSubPr>
                          <m:ctrlPr>
                            <a:rPr lang="en-GB"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Cambria Math" panose="02040503050406030204" pitchFamily="18" charset="0"/>
                            </a:rPr>
                            <m:t>𝑘</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𝑗</m:t>
                          </m:r>
                        </m:sub>
                      </m:sSub>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b="0" i="1" smtClean="0">
                              <a:latin typeface="Cambria Math" panose="02040503050406030204" pitchFamily="18" charset="0"/>
                            </a:rPr>
                            <m:t>𝑘</m:t>
                          </m:r>
                          <m:r>
                            <a:rPr lang="en-GB" sz="2000" i="1">
                              <a:latin typeface="Cambria Math" panose="02040503050406030204" pitchFamily="18" charset="0"/>
                            </a:rPr>
                            <m:t>,</m:t>
                          </m:r>
                          <m:r>
                            <a:rPr lang="en-GB" sz="2000" i="1">
                              <a:latin typeface="Cambria Math" panose="02040503050406030204" pitchFamily="18" charset="0"/>
                            </a:rPr>
                            <m:t>𝑖</m:t>
                          </m:r>
                          <m:r>
                            <a:rPr lang="en-GB" sz="2000" i="1">
                              <a:latin typeface="Cambria Math" panose="02040503050406030204" pitchFamily="18" charset="0"/>
                            </a:rPr>
                            <m:t>,</m:t>
                          </m:r>
                          <m:r>
                            <a:rPr lang="en-GB" sz="2000" i="1">
                              <a:latin typeface="Cambria Math" panose="02040503050406030204" pitchFamily="18" charset="0"/>
                            </a:rPr>
                            <m:t>𝑗</m:t>
                          </m:r>
                        </m:sub>
                      </m:sSub>
                      <m:r>
                        <a:rPr lang="en-GB" sz="2000">
                          <a:latin typeface="Cambria Math" panose="02040503050406030204" pitchFamily="18" charset="0"/>
                        </a:rPr>
                        <m:t>+</m:t>
                      </m:r>
                      <m:sSub>
                        <m:sSubPr>
                          <m:ctrlPr>
                            <a:rPr lang="en-GB" sz="2000" i="1" smtClean="0">
                              <a:latin typeface="Cambria Math" panose="02040503050406030204" pitchFamily="18" charset="0"/>
                            </a:rPr>
                          </m:ctrlPr>
                        </m:sSubPr>
                        <m:e>
                          <m:r>
                            <a:rPr lang="en-GB" sz="2000" i="1" smtClean="0">
                              <a:latin typeface="Cambria Math" panose="02040503050406030204" pitchFamily="18" charset="0"/>
                              <a:ea typeface="Cambria Math" panose="02040503050406030204" pitchFamily="18" charset="0"/>
                            </a:rPr>
                            <m:t>𝜀</m:t>
                          </m:r>
                        </m:e>
                        <m:sub>
                          <m:r>
                            <a:rPr lang="en-GB" sz="2000" b="0" i="1" smtClean="0">
                              <a:latin typeface="Cambria Math" panose="02040503050406030204" pitchFamily="18" charset="0"/>
                            </a:rPr>
                            <m:t>𝑖</m:t>
                          </m:r>
                          <m:r>
                            <a:rPr lang="en-GB" sz="2000" b="0" i="1" smtClean="0">
                              <a:latin typeface="Cambria Math" panose="02040503050406030204" pitchFamily="18" charset="0"/>
                            </a:rPr>
                            <m:t>,</m:t>
                          </m:r>
                          <m:r>
                            <a:rPr lang="en-GB" sz="2000" b="0" i="1" smtClean="0">
                              <a:latin typeface="Cambria Math" panose="02040503050406030204" pitchFamily="18" charset="0"/>
                            </a:rPr>
                            <m:t>𝑗</m:t>
                          </m:r>
                        </m:sub>
                      </m:sSub>
                    </m:oMath>
                  </m:oMathPara>
                </a14:m>
                <a:endParaRPr lang="en-US" sz="2000" i="1" dirty="0">
                  <a:latin typeface="Helvetica Neue Thin" panose="020B0403020202020204" pitchFamily="34" charset="0"/>
                  <a:ea typeface="Helvetica Neue Thin" panose="020B0403020202020204" pitchFamily="34" charset="0"/>
                </a:endParaRPr>
              </a:p>
            </p:txBody>
          </p:sp>
        </mc:Choice>
        <mc:Fallback xmlns="">
          <p:sp>
            <p:nvSpPr>
              <p:cNvPr id="6" name="TextBox 5">
                <a:extLst>
                  <a:ext uri="{FF2B5EF4-FFF2-40B4-BE49-F238E27FC236}">
                    <a16:creationId xmlns:a16="http://schemas.microsoft.com/office/drawing/2014/main" id="{82DF996F-86F4-6C66-FBF9-0331024AF837}"/>
                  </a:ext>
                </a:extLst>
              </p:cNvPr>
              <p:cNvSpPr txBox="1">
                <a:spLocks noRot="1" noChangeAspect="1" noMove="1" noResize="1" noEditPoints="1" noAdjustHandles="1" noChangeArrowheads="1" noChangeShapeType="1" noTextEdit="1"/>
              </p:cNvSpPr>
              <p:nvPr/>
            </p:nvSpPr>
            <p:spPr>
              <a:xfrm>
                <a:off x="194828" y="2828336"/>
                <a:ext cx="6415377" cy="424796"/>
              </a:xfrm>
              <a:prstGeom prst="rect">
                <a:avLst/>
              </a:prstGeom>
              <a:blipFill>
                <a:blip r:embed="rId3"/>
                <a:stretch>
                  <a:fillRect b="-11429"/>
                </a:stretch>
              </a:blipFill>
              <a:ln>
                <a:solidFill>
                  <a:schemeClr val="accent1"/>
                </a:solidFill>
              </a:ln>
            </p:spPr>
            <p:txBody>
              <a:bodyPr/>
              <a:lstStyle/>
              <a:p>
                <a:r>
                  <a:rPr lang="en-GB">
                    <a:noFill/>
                  </a:rPr>
                  <a:t> </a:t>
                </a:r>
              </a:p>
            </p:txBody>
          </p:sp>
        </mc:Fallback>
      </mc:AlternateContent>
      <p:pic>
        <p:nvPicPr>
          <p:cNvPr id="7" name="Picture 6" descr="Table&#10;&#10;Description automatically generated">
            <a:extLst>
              <a:ext uri="{FF2B5EF4-FFF2-40B4-BE49-F238E27FC236}">
                <a16:creationId xmlns:a16="http://schemas.microsoft.com/office/drawing/2014/main" id="{9725B59D-7219-D6AD-1DA9-1DBF084857DC}"/>
              </a:ext>
            </a:extLst>
          </p:cNvPr>
          <p:cNvPicPr>
            <a:picLocks noChangeAspect="1"/>
          </p:cNvPicPr>
          <p:nvPr/>
        </p:nvPicPr>
        <p:blipFill>
          <a:blip r:embed="rId4"/>
          <a:stretch>
            <a:fillRect/>
          </a:stretch>
        </p:blipFill>
        <p:spPr>
          <a:xfrm>
            <a:off x="7029014" y="2828335"/>
            <a:ext cx="4968159" cy="299116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233C517-189B-2576-D8D1-3F348499833F}"/>
                  </a:ext>
                </a:extLst>
              </p:cNvPr>
              <p:cNvSpPr txBox="1"/>
              <p:nvPr/>
            </p:nvSpPr>
            <p:spPr>
              <a:xfrm>
                <a:off x="194827" y="3547182"/>
                <a:ext cx="5850985" cy="2062103"/>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When there is a hierarchical structure in the dataset, the base form of the GLM can be explicitly reformulated to show the hierarchies with indexes. For instance</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6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6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𝑘</m:t>
                    </m:r>
                  </m:oMath>
                </a14:m>
                <a:r>
                  <a:rPr lang="en-GB" sz="1600" dirty="0">
                    <a:latin typeface="Helvetica Neue Light" panose="02000403000000020004" pitchFamily="2" charset="0"/>
                    <a:ea typeface="Helvetica Neue Light" panose="02000403000000020004" pitchFamily="2" charset="0"/>
                  </a:rPr>
                  <a:t> is the number of independent variables in the dataset</a:t>
                </a:r>
              </a:p>
            </p:txBody>
          </p:sp>
        </mc:Choice>
        <mc:Fallback xmlns="">
          <p:sp>
            <p:nvSpPr>
              <p:cNvPr id="8" name="TextBox 7">
                <a:extLst>
                  <a:ext uri="{FF2B5EF4-FFF2-40B4-BE49-F238E27FC236}">
                    <a16:creationId xmlns:a16="http://schemas.microsoft.com/office/drawing/2014/main" id="{1233C517-189B-2576-D8D1-3F348499833F}"/>
                  </a:ext>
                </a:extLst>
              </p:cNvPr>
              <p:cNvSpPr txBox="1">
                <a:spLocks noRot="1" noChangeAspect="1" noMove="1" noResize="1" noEditPoints="1" noAdjustHandles="1" noChangeArrowheads="1" noChangeShapeType="1" noTextEdit="1"/>
              </p:cNvSpPr>
              <p:nvPr/>
            </p:nvSpPr>
            <p:spPr>
              <a:xfrm>
                <a:off x="194827" y="3547182"/>
                <a:ext cx="5850985" cy="2062103"/>
              </a:xfrm>
              <a:prstGeom prst="rect">
                <a:avLst/>
              </a:prstGeom>
              <a:blipFill>
                <a:blip r:embed="rId5"/>
                <a:stretch>
                  <a:fillRect l="-433" t="-1227" r="-649" b="-2454"/>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08AA147C-D3C4-6447-5C16-EC191ED6E7EF}"/>
              </a:ext>
            </a:extLst>
          </p:cNvPr>
          <p:cNvSpPr txBox="1"/>
          <p:nvPr/>
        </p:nvSpPr>
        <p:spPr>
          <a:xfrm>
            <a:off x="194828" y="5983608"/>
            <a:ext cx="6275774" cy="584775"/>
          </a:xfrm>
          <a:prstGeom prst="rect">
            <a:avLst/>
          </a:prstGeom>
          <a:solidFill>
            <a:schemeClr val="accent1">
              <a:lumMod val="40000"/>
              <a:lumOff val="60000"/>
            </a:schemeClr>
          </a:solid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For more information about the above model, refer back to week 7’s lecture notes and video. </a:t>
            </a:r>
          </a:p>
        </p:txBody>
      </p:sp>
      <p:sp>
        <p:nvSpPr>
          <p:cNvPr id="10" name="Slide Number Placeholder 3">
            <a:extLst>
              <a:ext uri="{FF2B5EF4-FFF2-40B4-BE49-F238E27FC236}">
                <a16:creationId xmlns:a16="http://schemas.microsoft.com/office/drawing/2014/main" id="{525E4EBA-1A76-5B23-6986-7911903A8D9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038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2618-885E-EAD8-E877-10D1F953747C}"/>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Hierarchical regression model (true form) [1]</a:t>
            </a:r>
          </a:p>
        </p:txBody>
      </p:sp>
      <p:sp>
        <p:nvSpPr>
          <p:cNvPr id="3" name="Rectangle 2">
            <a:extLst>
              <a:ext uri="{FF2B5EF4-FFF2-40B4-BE49-F238E27FC236}">
                <a16:creationId xmlns:a16="http://schemas.microsoft.com/office/drawing/2014/main" id="{9550AE1B-2021-C9F7-206B-D519B5BF8297}"/>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611E16-A2F2-CAA5-AA2A-046DFC414C4E}"/>
                  </a:ext>
                </a:extLst>
              </p:cNvPr>
              <p:cNvSpPr txBox="1"/>
              <p:nvPr/>
            </p:nvSpPr>
            <p:spPr>
              <a:xfrm>
                <a:off x="318410" y="752105"/>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28611E16-A2F2-CAA5-AA2A-046DFC414C4E}"/>
                  </a:ext>
                </a:extLst>
              </p:cNvPr>
              <p:cNvSpPr txBox="1">
                <a:spLocks noRot="1" noChangeAspect="1" noMove="1" noResize="1" noEditPoints="1" noAdjustHandles="1" noChangeArrowheads="1" noChangeShapeType="1" noTextEdit="1"/>
              </p:cNvSpPr>
              <p:nvPr/>
            </p:nvSpPr>
            <p:spPr>
              <a:xfrm>
                <a:off x="318410" y="752105"/>
                <a:ext cx="4727915" cy="325089"/>
              </a:xfrm>
              <a:prstGeom prst="rect">
                <a:avLst/>
              </a:prstGeom>
              <a:blipFill>
                <a:blip r:embed="rId2"/>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9E657-EC04-1DA2-0736-FA68171CA1FB}"/>
                  </a:ext>
                </a:extLst>
              </p:cNvPr>
              <p:cNvSpPr txBox="1"/>
              <p:nvPr/>
            </p:nvSpPr>
            <p:spPr>
              <a:xfrm flipH="1">
                <a:off x="318410" y="132994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5" name="TextBox 4">
                <a:extLst>
                  <a:ext uri="{FF2B5EF4-FFF2-40B4-BE49-F238E27FC236}">
                    <a16:creationId xmlns:a16="http://schemas.microsoft.com/office/drawing/2014/main" id="{A8F9E657-EC04-1DA2-0736-FA68171CA1FB}"/>
                  </a:ext>
                </a:extLst>
              </p:cNvPr>
              <p:cNvSpPr txBox="1">
                <a:spLocks noRot="1" noChangeAspect="1" noMove="1" noResize="1" noEditPoints="1" noAdjustHandles="1" noChangeArrowheads="1" noChangeShapeType="1" noTextEdit="1"/>
              </p:cNvSpPr>
              <p:nvPr/>
            </p:nvSpPr>
            <p:spPr>
              <a:xfrm flipH="1">
                <a:off x="318410" y="1329946"/>
                <a:ext cx="2343843" cy="1454244"/>
              </a:xfrm>
              <a:prstGeom prst="rect">
                <a:avLst/>
              </a:prstGeom>
              <a:blipFill>
                <a:blip r:embed="rId3"/>
                <a:stretch>
                  <a:fillRect/>
                </a:stretch>
              </a:blipFill>
              <a:ln>
                <a:solidFill>
                  <a:schemeClr val="accent1">
                    <a:lumMod val="75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06576E82-B6D9-886F-CCEF-FA94DB356916}"/>
              </a:ext>
            </a:extLst>
          </p:cNvPr>
          <p:cNvSpPr txBox="1"/>
          <p:nvPr/>
        </p:nvSpPr>
        <p:spPr>
          <a:xfrm>
            <a:off x="5319949" y="737728"/>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7" name="TextBox 6">
            <a:extLst>
              <a:ext uri="{FF2B5EF4-FFF2-40B4-BE49-F238E27FC236}">
                <a16:creationId xmlns:a16="http://schemas.microsoft.com/office/drawing/2014/main" id="{160E41F4-A507-634F-B2C5-8C147603F9D8}"/>
              </a:ext>
            </a:extLst>
          </p:cNvPr>
          <p:cNvSpPr txBox="1"/>
          <p:nvPr/>
        </p:nvSpPr>
        <p:spPr>
          <a:xfrm>
            <a:off x="5319947" y="1781967"/>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C4A08A16-C930-4DAC-FD34-46CA27EFB842}"/>
              </a:ext>
            </a:extLst>
          </p:cNvPr>
          <p:cNvSpPr/>
          <p:nvPr/>
        </p:nvSpPr>
        <p:spPr>
          <a:xfrm>
            <a:off x="4950870" y="1239511"/>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68CDB5-15D5-3D27-EC92-6C9105F01518}"/>
                  </a:ext>
                </a:extLst>
              </p:cNvPr>
              <p:cNvSpPr txBox="1"/>
              <p:nvPr/>
            </p:nvSpPr>
            <p:spPr>
              <a:xfrm>
                <a:off x="318410" y="3539163"/>
                <a:ext cx="6924777"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9" name="TextBox 8">
                <a:extLst>
                  <a:ext uri="{FF2B5EF4-FFF2-40B4-BE49-F238E27FC236}">
                    <a16:creationId xmlns:a16="http://schemas.microsoft.com/office/drawing/2014/main" id="{E268CDB5-15D5-3D27-EC92-6C9105F01518}"/>
                  </a:ext>
                </a:extLst>
              </p:cNvPr>
              <p:cNvSpPr txBox="1">
                <a:spLocks noRot="1" noChangeAspect="1" noMove="1" noResize="1" noEditPoints="1" noAdjustHandles="1" noChangeArrowheads="1" noChangeShapeType="1" noTextEdit="1"/>
              </p:cNvSpPr>
              <p:nvPr/>
            </p:nvSpPr>
            <p:spPr>
              <a:xfrm>
                <a:off x="318410" y="3539163"/>
                <a:ext cx="6924777" cy="340478"/>
              </a:xfrm>
              <a:prstGeom prst="rect">
                <a:avLst/>
              </a:prstGeom>
              <a:blipFill>
                <a:blip r:embed="rId4"/>
                <a:stretch>
                  <a:fillRect b="-7143"/>
                </a:stretch>
              </a:blipFill>
              <a:ln>
                <a:noFill/>
              </a:ln>
            </p:spPr>
            <p:txBody>
              <a:bodyPr/>
              <a:lstStyle/>
              <a:p>
                <a:r>
                  <a:rPr lang="en-GB">
                    <a:noFill/>
                  </a:rPr>
                  <a:t> </a:t>
                </a:r>
              </a:p>
            </p:txBody>
          </p:sp>
        </mc:Fallback>
      </mc:AlternateContent>
      <p:sp>
        <p:nvSpPr>
          <p:cNvPr id="10" name="TextBox 9">
            <a:extLst>
              <a:ext uri="{FF2B5EF4-FFF2-40B4-BE49-F238E27FC236}">
                <a16:creationId xmlns:a16="http://schemas.microsoft.com/office/drawing/2014/main" id="{02B01189-BC17-A81A-C8AD-48C78A83D4D6}"/>
              </a:ext>
            </a:extLst>
          </p:cNvPr>
          <p:cNvSpPr txBox="1"/>
          <p:nvPr/>
        </p:nvSpPr>
        <p:spPr>
          <a:xfrm>
            <a:off x="318409" y="3036942"/>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into the level 1 model equation: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B35C5B-115E-E852-466F-B9A24024F45F}"/>
                  </a:ext>
                </a:extLst>
              </p:cNvPr>
              <p:cNvSpPr txBox="1"/>
              <p:nvPr/>
            </p:nvSpPr>
            <p:spPr>
              <a:xfrm>
                <a:off x="318409" y="4440062"/>
                <a:ext cx="8745204" cy="325089"/>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D0B35C5B-115E-E852-466F-B9A24024F45F}"/>
                  </a:ext>
                </a:extLst>
              </p:cNvPr>
              <p:cNvSpPr txBox="1">
                <a:spLocks noRot="1" noChangeAspect="1" noMove="1" noResize="1" noEditPoints="1" noAdjustHandles="1" noChangeArrowheads="1" noChangeShapeType="1" noTextEdit="1"/>
              </p:cNvSpPr>
              <p:nvPr/>
            </p:nvSpPr>
            <p:spPr>
              <a:xfrm>
                <a:off x="318409" y="4440062"/>
                <a:ext cx="8745204" cy="325089"/>
              </a:xfrm>
              <a:prstGeom prst="rect">
                <a:avLst/>
              </a:prstGeom>
              <a:blipFill>
                <a:blip r:embed="rId5"/>
                <a:stretch>
                  <a:fillRect b="-3704"/>
                </a:stretch>
              </a:blipFill>
              <a:ln>
                <a:noFill/>
              </a:ln>
            </p:spPr>
            <p:txBody>
              <a:bodyPr/>
              <a:lstStyle/>
              <a:p>
                <a:r>
                  <a:rPr lang="en-GB">
                    <a:noFill/>
                  </a:rPr>
                  <a:t> </a:t>
                </a:r>
              </a:p>
            </p:txBody>
          </p:sp>
        </mc:Fallback>
      </mc:AlternateContent>
      <p:sp>
        <p:nvSpPr>
          <p:cNvPr id="12" name="TextBox 11">
            <a:extLst>
              <a:ext uri="{FF2B5EF4-FFF2-40B4-BE49-F238E27FC236}">
                <a16:creationId xmlns:a16="http://schemas.microsoft.com/office/drawing/2014/main" id="{4E80383A-7D8A-7BE2-430D-E7CCF7F0F06A}"/>
              </a:ext>
            </a:extLst>
          </p:cNvPr>
          <p:cNvSpPr txBox="1"/>
          <p:nvPr/>
        </p:nvSpPr>
        <p:spPr>
          <a:xfrm>
            <a:off x="318408" y="396669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14" name="Right Brace 13">
            <a:extLst>
              <a:ext uri="{FF2B5EF4-FFF2-40B4-BE49-F238E27FC236}">
                <a16:creationId xmlns:a16="http://schemas.microsoft.com/office/drawing/2014/main" id="{4BE8D578-DE79-64AD-899D-8AA7286750E3}"/>
              </a:ext>
            </a:extLst>
          </p:cNvPr>
          <p:cNvSpPr/>
          <p:nvPr/>
        </p:nvSpPr>
        <p:spPr>
          <a:xfrm rot="5400000">
            <a:off x="2391324" y="3375846"/>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Right Brace 15">
            <a:extLst>
              <a:ext uri="{FF2B5EF4-FFF2-40B4-BE49-F238E27FC236}">
                <a16:creationId xmlns:a16="http://schemas.microsoft.com/office/drawing/2014/main" id="{97FC53E3-D472-DFA2-1FF1-E1BAF24A7E98}"/>
              </a:ext>
            </a:extLst>
          </p:cNvPr>
          <p:cNvSpPr/>
          <p:nvPr/>
        </p:nvSpPr>
        <p:spPr>
          <a:xfrm rot="5400000">
            <a:off x="5933455" y="3130855"/>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8BDCA8DD-7E12-8433-2ADF-953464A89243}"/>
              </a:ext>
            </a:extLst>
          </p:cNvPr>
          <p:cNvSpPr txBox="1"/>
          <p:nvPr/>
        </p:nvSpPr>
        <p:spPr>
          <a:xfrm>
            <a:off x="1162170"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8" name="TextBox 17">
            <a:extLst>
              <a:ext uri="{FF2B5EF4-FFF2-40B4-BE49-F238E27FC236}">
                <a16:creationId xmlns:a16="http://schemas.microsoft.com/office/drawing/2014/main" id="{864F562E-4899-9453-4353-6D7291736628}"/>
              </a:ext>
            </a:extLst>
          </p:cNvPr>
          <p:cNvSpPr txBox="1"/>
          <p:nvPr/>
        </p:nvSpPr>
        <p:spPr>
          <a:xfrm>
            <a:off x="4689616"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9" name="TextBox 18">
            <a:extLst>
              <a:ext uri="{FF2B5EF4-FFF2-40B4-BE49-F238E27FC236}">
                <a16:creationId xmlns:a16="http://schemas.microsoft.com/office/drawing/2014/main" id="{900C832C-246A-F3F5-C993-7F84C9862A02}"/>
              </a:ext>
            </a:extLst>
          </p:cNvPr>
          <p:cNvSpPr txBox="1"/>
          <p:nvPr/>
        </p:nvSpPr>
        <p:spPr>
          <a:xfrm>
            <a:off x="8420517" y="4417940"/>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3954395-1D88-0FB0-39DC-BC4FACD3D904}"/>
                  </a:ext>
                </a:extLst>
              </p:cNvPr>
              <p:cNvSpPr txBox="1"/>
              <p:nvPr/>
            </p:nvSpPr>
            <p:spPr>
              <a:xfrm>
                <a:off x="239696" y="5937155"/>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from the fixed part of the model we want to report now</a:t>
                </a:r>
              </a:p>
            </p:txBody>
          </p:sp>
        </mc:Choice>
        <mc:Fallback xmlns="">
          <p:sp>
            <p:nvSpPr>
              <p:cNvPr id="20" name="TextBox 19">
                <a:extLst>
                  <a:ext uri="{FF2B5EF4-FFF2-40B4-BE49-F238E27FC236}">
                    <a16:creationId xmlns:a16="http://schemas.microsoft.com/office/drawing/2014/main" id="{93954395-1D88-0FB0-39DC-BC4FACD3D904}"/>
                  </a:ext>
                </a:extLst>
              </p:cNvPr>
              <p:cNvSpPr txBox="1">
                <a:spLocks noRot="1" noChangeAspect="1" noMove="1" noResize="1" noEditPoints="1" noAdjustHandles="1" noChangeArrowheads="1" noChangeShapeType="1" noTextEdit="1"/>
              </p:cNvSpPr>
              <p:nvPr/>
            </p:nvSpPr>
            <p:spPr>
              <a:xfrm>
                <a:off x="239696" y="5937155"/>
                <a:ext cx="8745204" cy="307777"/>
              </a:xfrm>
              <a:prstGeom prst="rect">
                <a:avLst/>
              </a:prstGeom>
              <a:blipFill>
                <a:blip r:embed="rId6"/>
                <a:stretch>
                  <a:fillRect l="-145" t="-4000" b="-2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6C9AEA-F775-82E2-188A-FA63B5F30D79}"/>
                  </a:ext>
                </a:extLst>
              </p:cNvPr>
              <p:cNvSpPr txBox="1"/>
              <p:nvPr/>
            </p:nvSpPr>
            <p:spPr>
              <a:xfrm>
                <a:off x="239696" y="6280851"/>
                <a:ext cx="9346431" cy="325089"/>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as well as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 </m:t>
                    </m:r>
                  </m:oMath>
                </a14:m>
                <a:r>
                  <a:rPr lang="en-US" sz="1400" dirty="0">
                    <a:latin typeface="Helvetica Neue Thin" panose="020B0403020202020204" pitchFamily="34" charset="0"/>
                    <a:ea typeface="Helvetica Neue Thin" panose="020B0403020202020204" pitchFamily="34" charset="0"/>
                  </a:rPr>
                  <a:t>the</a:t>
                </a:r>
                <a:r>
                  <a:rPr lang="en-US" sz="1400" i="1" dirty="0">
                    <a:latin typeface="Helvetica Neue Thin" panose="020B0403020202020204" pitchFamily="34" charset="0"/>
                    <a:ea typeface="Helvetica Neue Thin" panose="020B0403020202020204" pitchFamily="34" charset="0"/>
                  </a:rPr>
                  <a:t>y</a:t>
                </a:r>
                <a:r>
                  <a:rPr lang="en-US" sz="1400" dirty="0">
                    <a:latin typeface="Helvetica Neue Thin" panose="020B0403020202020204" pitchFamily="34" charset="0"/>
                    <a:ea typeface="Helvetica Neue Thin" panose="020B0403020202020204" pitchFamily="34" charset="0"/>
                  </a:rPr>
                  <a:t> have variances for random part of the model we want to report</a:t>
                </a:r>
              </a:p>
            </p:txBody>
          </p:sp>
        </mc:Choice>
        <mc:Fallback xmlns="">
          <p:sp>
            <p:nvSpPr>
              <p:cNvPr id="21" name="TextBox 20">
                <a:extLst>
                  <a:ext uri="{FF2B5EF4-FFF2-40B4-BE49-F238E27FC236}">
                    <a16:creationId xmlns:a16="http://schemas.microsoft.com/office/drawing/2014/main" id="{3F6C9AEA-F775-82E2-188A-FA63B5F30D79}"/>
                  </a:ext>
                </a:extLst>
              </p:cNvPr>
              <p:cNvSpPr txBox="1">
                <a:spLocks noRot="1" noChangeAspect="1" noMove="1" noResize="1" noEditPoints="1" noAdjustHandles="1" noChangeArrowheads="1" noChangeShapeType="1" noTextEdit="1"/>
              </p:cNvSpPr>
              <p:nvPr/>
            </p:nvSpPr>
            <p:spPr>
              <a:xfrm>
                <a:off x="239696" y="6280851"/>
                <a:ext cx="9346431" cy="325089"/>
              </a:xfrm>
              <a:prstGeom prst="rect">
                <a:avLst/>
              </a:prstGeom>
              <a:blipFill>
                <a:blip r:embed="rId7"/>
                <a:stretch>
                  <a:fillRect l="-136" t="-7407" b="-7407"/>
                </a:stretch>
              </a:blipFill>
              <a:ln>
                <a:noFill/>
              </a:ln>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574DEAF0-4FD6-2034-C6EF-CB512CB3203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6DA0C455-F093-CB36-9BDD-C6C7169B78C3}"/>
              </a:ext>
            </a:extLst>
          </p:cNvPr>
          <p:cNvSpPr txBox="1"/>
          <p:nvPr/>
        </p:nvSpPr>
        <p:spPr>
          <a:xfrm>
            <a:off x="2682037" y="1358679"/>
            <a:ext cx="2527052" cy="261610"/>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1st equation is a random-intercept</a:t>
            </a:r>
          </a:p>
        </p:txBody>
      </p:sp>
      <p:sp>
        <p:nvSpPr>
          <p:cNvPr id="25" name="TextBox 24">
            <a:extLst>
              <a:ext uri="{FF2B5EF4-FFF2-40B4-BE49-F238E27FC236}">
                <a16:creationId xmlns:a16="http://schemas.microsoft.com/office/drawing/2014/main" id="{3C6D51B2-87D0-8FC9-717F-98B345A29E8E}"/>
              </a:ext>
            </a:extLst>
          </p:cNvPr>
          <p:cNvSpPr txBox="1"/>
          <p:nvPr/>
        </p:nvSpPr>
        <p:spPr>
          <a:xfrm>
            <a:off x="2682037" y="1679246"/>
            <a:ext cx="2527052" cy="430887"/>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2</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nd</a:t>
            </a:r>
            <a:r>
              <a:rPr lang="en-GB" sz="1100" dirty="0">
                <a:latin typeface="Helvetica Neue" panose="02000503000000020004" pitchFamily="2" charset="0"/>
                <a:ea typeface="Helvetica Neue" panose="02000503000000020004" pitchFamily="2" charset="0"/>
                <a:cs typeface="Helvetica Neue" panose="02000503000000020004" pitchFamily="2" charset="0"/>
              </a:rPr>
              <a:t>, 3</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rd</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4</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th</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so on equations are random-slopes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E699D5-922F-334F-400A-5C68EF7FE248}"/>
                  </a:ext>
                </a:extLst>
              </p:cNvPr>
              <p:cNvSpPr txBox="1"/>
              <p:nvPr/>
            </p:nvSpPr>
            <p:spPr>
              <a:xfrm>
                <a:off x="239696" y="5617677"/>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0</m:t>
                        </m:r>
                      </m:sub>
                    </m:sSub>
                  </m:oMath>
                </a14:m>
                <a:r>
                  <a:rPr lang="en-US" sz="1400" dirty="0">
                    <a:latin typeface="Helvetica Neue Thin" panose="020B0403020202020204" pitchFamily="34" charset="0"/>
                    <a:ea typeface="Helvetica Neue Thin" panose="020B0403020202020204" pitchFamily="34" charset="0"/>
                  </a:rPr>
                  <a:t> is the global intercept from the fixed part of the model we want to report</a:t>
                </a:r>
              </a:p>
            </p:txBody>
          </p:sp>
        </mc:Choice>
        <mc:Fallback xmlns="">
          <p:sp>
            <p:nvSpPr>
              <p:cNvPr id="26" name="TextBox 25">
                <a:extLst>
                  <a:ext uri="{FF2B5EF4-FFF2-40B4-BE49-F238E27FC236}">
                    <a16:creationId xmlns:a16="http://schemas.microsoft.com/office/drawing/2014/main" id="{C5E699D5-922F-334F-400A-5C68EF7FE248}"/>
                  </a:ext>
                </a:extLst>
              </p:cNvPr>
              <p:cNvSpPr txBox="1">
                <a:spLocks noRot="1" noChangeAspect="1" noMove="1" noResize="1" noEditPoints="1" noAdjustHandles="1" noChangeArrowheads="1" noChangeShapeType="1" noTextEdit="1"/>
              </p:cNvSpPr>
              <p:nvPr/>
            </p:nvSpPr>
            <p:spPr>
              <a:xfrm>
                <a:off x="239696" y="5617677"/>
                <a:ext cx="8745204" cy="307777"/>
              </a:xfrm>
              <a:prstGeom prst="rect">
                <a:avLst/>
              </a:prstGeom>
              <a:blipFill>
                <a:blip r:embed="rId8"/>
                <a:stretch>
                  <a:fillRect l="-145" t="-4000" b="-20000"/>
                </a:stretch>
              </a:blipFill>
              <a:ln>
                <a:no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B41D7783-3709-9D15-3467-74DAF07584B8}"/>
              </a:ext>
            </a:extLst>
          </p:cNvPr>
          <p:cNvSpPr txBox="1"/>
          <p:nvPr/>
        </p:nvSpPr>
        <p:spPr>
          <a:xfrm>
            <a:off x="8455886" y="5234089"/>
            <a:ext cx="3321916" cy="369332"/>
          </a:xfrm>
          <a:prstGeom prst="rect">
            <a:avLst/>
          </a:prstGeom>
          <a:noFill/>
        </p:spPr>
        <p:txBody>
          <a:bodyPr wrap="square" rtlCol="0">
            <a:spAutoFit/>
          </a:bodyPr>
          <a:lstStyle/>
          <a:p>
            <a:r>
              <a:rPr lang="en-GB" dirty="0"/>
              <a:t>Note: There are model scenarios</a:t>
            </a:r>
          </a:p>
        </p:txBody>
      </p:sp>
      <p:sp>
        <p:nvSpPr>
          <p:cNvPr id="28" name="TextBox 27">
            <a:extLst>
              <a:ext uri="{FF2B5EF4-FFF2-40B4-BE49-F238E27FC236}">
                <a16:creationId xmlns:a16="http://schemas.microsoft.com/office/drawing/2014/main" id="{88E5147A-484B-16EE-94B1-912EA2746414}"/>
              </a:ext>
            </a:extLst>
          </p:cNvPr>
          <p:cNvSpPr txBox="1"/>
          <p:nvPr/>
        </p:nvSpPr>
        <p:spPr>
          <a:xfrm>
            <a:off x="2682037" y="2091057"/>
            <a:ext cx="2527052"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Note that these equation does not have a two-level independent variable that impacts the outcome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057DA07-360E-3088-FD9F-15983BF4B355}"/>
                  </a:ext>
                </a:extLst>
              </p:cNvPr>
              <p:cNvSpPr txBox="1"/>
              <p:nvPr/>
            </p:nvSpPr>
            <p:spPr>
              <a:xfrm>
                <a:off x="778484"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9" name="TextBox 28">
                <a:extLst>
                  <a:ext uri="{FF2B5EF4-FFF2-40B4-BE49-F238E27FC236}">
                    <a16:creationId xmlns:a16="http://schemas.microsoft.com/office/drawing/2014/main" id="{C057DA07-360E-3088-FD9F-15983BF4B355}"/>
                  </a:ext>
                </a:extLst>
              </p:cNvPr>
              <p:cNvSpPr txBox="1">
                <a:spLocks noRot="1" noChangeAspect="1" noMove="1" noResize="1" noEditPoints="1" noAdjustHandles="1" noChangeArrowheads="1" noChangeShapeType="1" noTextEdit="1"/>
              </p:cNvSpPr>
              <p:nvPr/>
            </p:nvSpPr>
            <p:spPr>
              <a:xfrm>
                <a:off x="778484"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6FBF037-1412-522A-56DD-78911AD6302E}"/>
                  </a:ext>
                </a:extLst>
              </p:cNvPr>
              <p:cNvSpPr txBox="1"/>
              <p:nvPr/>
            </p:nvSpPr>
            <p:spPr>
              <a:xfrm>
                <a:off x="1236767"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76FBF037-1412-522A-56DD-78911AD6302E}"/>
                  </a:ext>
                </a:extLst>
              </p:cNvPr>
              <p:cNvSpPr txBox="1">
                <a:spLocks noRot="1" noChangeAspect="1" noMove="1" noResize="1" noEditPoints="1" noAdjustHandles="1" noChangeArrowheads="1" noChangeShapeType="1" noTextEdit="1"/>
              </p:cNvSpPr>
              <p:nvPr/>
            </p:nvSpPr>
            <p:spPr>
              <a:xfrm>
                <a:off x="1236767"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4127C20-67AE-FDBA-D31F-F50E85D277B6}"/>
                  </a:ext>
                </a:extLst>
              </p:cNvPr>
              <p:cNvSpPr txBox="1"/>
              <p:nvPr/>
            </p:nvSpPr>
            <p:spPr>
              <a:xfrm>
                <a:off x="1681262"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54127C20-67AE-FDBA-D31F-F50E85D277B6}"/>
                  </a:ext>
                </a:extLst>
              </p:cNvPr>
              <p:cNvSpPr txBox="1">
                <a:spLocks noRot="1" noChangeAspect="1" noMove="1" noResize="1" noEditPoints="1" noAdjustHandles="1" noChangeArrowheads="1" noChangeShapeType="1" noTextEdit="1"/>
              </p:cNvSpPr>
              <p:nvPr/>
            </p:nvSpPr>
            <p:spPr>
              <a:xfrm>
                <a:off x="1681262" y="2129009"/>
                <a:ext cx="448235" cy="369332"/>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11358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102345" y="1289753"/>
                <a:ext cx="2343843" cy="1454244"/>
              </a:xfrm>
              <a:prstGeom prst="rect">
                <a:avLst/>
              </a:prstGeom>
              <a:solidFill>
                <a:schemeClr val="bg1"/>
              </a:solidFill>
              <a:ln>
                <a:no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102345" y="1289753"/>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2446187" y="1872402"/>
            <a:ext cx="226359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7175" y="3102485"/>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7175" y="3102485"/>
                <a:ext cx="8745204" cy="325089"/>
              </a:xfrm>
              <a:prstGeom prst="rect">
                <a:avLst/>
              </a:prstGeom>
              <a:blipFill>
                <a:blip r:embed="rId4"/>
                <a:stretch>
                  <a:fillRect b="-7692"/>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46105" y="3786669"/>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488236" y="3826862"/>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1998869" y="132994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175259" y="2049731"/>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5717389" y="1814499"/>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7906351" y="3225749"/>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754326"/>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random-slope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includes both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a 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a:t>
            </a:r>
            <a:r>
              <a:rPr lang="en-GB" dirty="0">
                <a:highlight>
                  <a:srgbClr val="00FF00"/>
                </a:highlight>
                <a:latin typeface="Helvetica Neue" panose="02000503000000020004" pitchFamily="2" charset="0"/>
                <a:ea typeface="Helvetica Neue" panose="02000503000000020004" pitchFamily="2" charset="0"/>
                <a:cs typeface="Helvetica Neue" panose="02000503000000020004" pitchFamily="2" charset="0"/>
              </a:rPr>
              <a:t>random-slopes</a:t>
            </a:r>
            <a:r>
              <a:rPr lang="en-GB" dirty="0">
                <a:latin typeface="Helvetica Neue" panose="02000503000000020004" pitchFamily="2" charset="0"/>
                <a:ea typeface="Helvetica Neue" panose="02000503000000020004" pitchFamily="2" charset="0"/>
                <a:cs typeface="Helvetica Neue" panose="02000503000000020004" pitchFamily="2" charset="0"/>
              </a:rPr>
              <a:t>. This means there group structures causes variation in the means across groups (i.e., intercepts) and slopes </a:t>
            </a:r>
          </a:p>
        </p:txBody>
      </p:sp>
      <p:sp>
        <p:nvSpPr>
          <p:cNvPr id="18" name="Rectangle 17">
            <a:extLst>
              <a:ext uri="{FF2B5EF4-FFF2-40B4-BE49-F238E27FC236}">
                <a16:creationId xmlns:a16="http://schemas.microsoft.com/office/drawing/2014/main" id="{AF4EFB84-AE7B-2B0D-2D6A-939A34B8C2A8}"/>
              </a:ext>
            </a:extLst>
          </p:cNvPr>
          <p:cNvSpPr/>
          <p:nvPr/>
        </p:nvSpPr>
        <p:spPr>
          <a:xfrm>
            <a:off x="411982" y="1337416"/>
            <a:ext cx="1586887" cy="23240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06E7890-E1DD-B36B-60F2-1BD99E197979}"/>
              </a:ext>
            </a:extLst>
          </p:cNvPr>
          <p:cNvSpPr/>
          <p:nvPr/>
        </p:nvSpPr>
        <p:spPr>
          <a:xfrm>
            <a:off x="411982" y="1608829"/>
            <a:ext cx="1586887" cy="11351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51BDEFA3-A3B8-1AE2-5623-F504B740F592}"/>
              </a:ext>
            </a:extLst>
          </p:cNvPr>
          <p:cNvCxnSpPr>
            <a:cxnSpLocks/>
          </p:cNvCxnSpPr>
          <p:nvPr/>
        </p:nvCxnSpPr>
        <p:spPr>
          <a:xfrm flipV="1">
            <a:off x="1998869" y="2008671"/>
            <a:ext cx="7245615" cy="73532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1B5165-AEE2-FEE2-F7D2-2B30BDFA6F96}"/>
              </a:ext>
            </a:extLst>
          </p:cNvPr>
          <p:cNvCxnSpPr>
            <a:cxnSpLocks/>
          </p:cNvCxnSpPr>
          <p:nvPr/>
        </p:nvCxnSpPr>
        <p:spPr>
          <a:xfrm>
            <a:off x="1998869" y="1337416"/>
            <a:ext cx="5778555" cy="42094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38681" y="5011668"/>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p:nvPr/>
        </p:nvCxnSpPr>
        <p:spPr>
          <a:xfrm flipV="1">
            <a:off x="8048730" y="4011528"/>
            <a:ext cx="1436914" cy="165876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p:nvPr/>
        </p:nvCxnSpPr>
        <p:spPr>
          <a:xfrm flipV="1">
            <a:off x="8030367" y="5553248"/>
            <a:ext cx="3575479" cy="2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p:nvPr/>
        </p:nvCxnSpPr>
        <p:spPr>
          <a:xfrm flipV="1">
            <a:off x="8661679" y="3927553"/>
            <a:ext cx="1497205" cy="2352667"/>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8352654" y="3905432"/>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9789568" y="3634642"/>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0698090" y="46759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39890" y="5569689"/>
            <a:ext cx="943748" cy="369332"/>
          </a:xfrm>
          <a:prstGeom prst="rect">
            <a:avLst/>
          </a:prstGeom>
          <a:noFill/>
        </p:spPr>
        <p:txBody>
          <a:bodyPr wrap="square" rtlCol="0">
            <a:spAutoFit/>
          </a:bodyPr>
          <a:lstStyle/>
          <a:p>
            <a:r>
              <a:rPr lang="en-GB" dirty="0"/>
              <a:t>Group 4</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56BC7D3-F96D-11BE-1018-62CB730B06F1}"/>
                  </a:ext>
                </a:extLst>
              </p:cNvPr>
              <p:cNvSpPr txBox="1"/>
              <p:nvPr/>
            </p:nvSpPr>
            <p:spPr>
              <a:xfrm>
                <a:off x="539470"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A56BC7D3-F96D-11BE-1018-62CB730B06F1}"/>
                  </a:ext>
                </a:extLst>
              </p:cNvPr>
              <p:cNvSpPr txBox="1">
                <a:spLocks noRot="1" noChangeAspect="1" noMove="1" noResize="1" noEditPoints="1" noAdjustHandles="1" noChangeArrowheads="1" noChangeShapeType="1" noTextEdit="1"/>
              </p:cNvSpPr>
              <p:nvPr/>
            </p:nvSpPr>
            <p:spPr>
              <a:xfrm>
                <a:off x="539470" y="2086607"/>
                <a:ext cx="448235"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718B88B-08D2-BBFE-5552-EA05385F01EB}"/>
                  </a:ext>
                </a:extLst>
              </p:cNvPr>
              <p:cNvSpPr txBox="1"/>
              <p:nvPr/>
            </p:nvSpPr>
            <p:spPr>
              <a:xfrm>
                <a:off x="997753"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0718B88B-08D2-BBFE-5552-EA05385F01EB}"/>
                  </a:ext>
                </a:extLst>
              </p:cNvPr>
              <p:cNvSpPr txBox="1">
                <a:spLocks noRot="1" noChangeAspect="1" noMove="1" noResize="1" noEditPoints="1" noAdjustHandles="1" noChangeArrowheads="1" noChangeShapeType="1" noTextEdit="1"/>
              </p:cNvSpPr>
              <p:nvPr/>
            </p:nvSpPr>
            <p:spPr>
              <a:xfrm>
                <a:off x="997753" y="2086607"/>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10E25FC-7D77-C62F-F65C-7AD41600485A}"/>
                  </a:ext>
                </a:extLst>
              </p:cNvPr>
              <p:cNvSpPr txBox="1"/>
              <p:nvPr/>
            </p:nvSpPr>
            <p:spPr>
              <a:xfrm>
                <a:off x="1442248"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B10E25FC-7D77-C62F-F65C-7AD41600485A}"/>
                  </a:ext>
                </a:extLst>
              </p:cNvPr>
              <p:cNvSpPr txBox="1">
                <a:spLocks noRot="1" noChangeAspect="1" noMove="1" noResize="1" noEditPoints="1" noAdjustHandles="1" noChangeArrowheads="1" noChangeShapeType="1" noTextEdit="1"/>
              </p:cNvSpPr>
              <p:nvPr/>
            </p:nvSpPr>
            <p:spPr>
              <a:xfrm>
                <a:off x="1442248" y="2086607"/>
                <a:ext cx="448235" cy="369332"/>
              </a:xfrm>
              <a:prstGeom prst="rect">
                <a:avLst/>
              </a:prstGeom>
              <a:blipFill>
                <a:blip r:embed="rId6"/>
                <a:stretch>
                  <a:fillRect/>
                </a:stretch>
              </a:blipFill>
            </p:spPr>
            <p:txBody>
              <a:bodyPr/>
              <a:lstStyle/>
              <a:p>
                <a:r>
                  <a:rPr lang="en-GB">
                    <a:noFill/>
                  </a:rPr>
                  <a:t> </a:t>
                </a:r>
              </a:p>
            </p:txBody>
          </p:sp>
        </mc:Fallback>
      </mc:AlternateContent>
      <p:sp>
        <p:nvSpPr>
          <p:cNvPr id="20" name="Title 1">
            <a:extLst>
              <a:ext uri="{FF2B5EF4-FFF2-40B4-BE49-F238E27FC236}">
                <a16:creationId xmlns:a16="http://schemas.microsoft.com/office/drawing/2014/main" id="{B7F7DC50-E099-8E3F-8FA5-DDD861910939}"/>
              </a:ext>
            </a:extLst>
          </p:cNvPr>
          <p:cNvSpPr txBox="1">
            <a:spLocks/>
          </p:cNvSpPr>
          <p:nvPr/>
        </p:nvSpPr>
        <p:spPr>
          <a:xfrm>
            <a:off x="313329" y="144471"/>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Hierarchical regression (Random-slope) model (true form) [2]</a:t>
            </a:r>
          </a:p>
        </p:txBody>
      </p:sp>
    </p:spTree>
    <p:extLst>
      <p:ext uri="{BB962C8B-B14F-4D97-AF65-F5344CB8AC3E}">
        <p14:creationId xmlns:p14="http://schemas.microsoft.com/office/powerpoint/2010/main" val="502295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40509</TotalTime>
  <Words>3340</Words>
  <Application>Microsoft Macintosh PowerPoint</Application>
  <PresentationFormat>Widescreen</PresentationFormat>
  <Paragraphs>406</Paragraphs>
  <Slides>29</Slides>
  <Notes>11</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29</vt:i4>
      </vt:variant>
    </vt:vector>
  </HeadingPairs>
  <TitlesOfParts>
    <vt:vector size="45" baseType="lpstr">
      <vt:lpstr>Arial</vt:lpstr>
      <vt:lpstr>Calibri</vt:lpstr>
      <vt:lpstr>Calibri Light</vt:lpstr>
      <vt:lpstr>Cambria Math</vt:lpstr>
      <vt:lpstr>Helvetica</vt:lpstr>
      <vt:lpstr>Helvetica Light</vt:lpstr>
      <vt:lpstr>Helvetica Light</vt:lpstr>
      <vt:lpstr>Helvetica Neue</vt:lpstr>
      <vt:lpstr>HELVETICA NEUE LIGHT</vt:lpstr>
      <vt:lpstr>HELVETICA NEUE LIGHT</vt:lpstr>
      <vt:lpstr>HELVETICA NEUE THIN</vt:lpstr>
      <vt:lpstr>HELVETICA NEUE THIN</vt:lpstr>
      <vt:lpstr>MJXc-TeX-math-I</vt:lpstr>
      <vt:lpstr>Wingdings</vt:lpstr>
      <vt:lpstr>Office Theme</vt:lpstr>
      <vt:lpstr>Custom Design</vt:lpstr>
      <vt:lpstr>PowerPoint Presentation</vt:lpstr>
      <vt:lpstr>PowerPoint Presentation</vt:lpstr>
      <vt:lpstr>Quick recap on hierarchical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of spatial risk estimation</vt:lpstr>
      <vt:lpstr>PowerPoint Presentation</vt:lpstr>
      <vt:lpstr>PowerPoint Presentation</vt:lpstr>
      <vt:lpstr>PowerPoint Presentation</vt:lpstr>
      <vt:lpstr>PowerPoint Presentation</vt:lpstr>
      <vt:lpstr>PowerPoint Presentation</vt:lpstr>
      <vt:lpstr>PowerPoint Presentation</vt:lpstr>
      <vt:lpstr>Spatial Intrinsic Conditional Autoregressive models (iCARs)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369</cp:revision>
  <dcterms:created xsi:type="dcterms:W3CDTF">2020-11-19T14:47:11Z</dcterms:created>
  <dcterms:modified xsi:type="dcterms:W3CDTF">2023-03-10T04:01:02Z</dcterms:modified>
</cp:coreProperties>
</file>