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3"/>
  </p:notesMasterIdLst>
  <p:sldIdLst>
    <p:sldId id="420" r:id="rId3"/>
    <p:sldId id="986" r:id="rId4"/>
    <p:sldId id="1307" r:id="rId5"/>
    <p:sldId id="1308" r:id="rId6"/>
    <p:sldId id="1335" r:id="rId7"/>
    <p:sldId id="1336" r:id="rId8"/>
    <p:sldId id="1337" r:id="rId9"/>
    <p:sldId id="1339" r:id="rId10"/>
    <p:sldId id="1334" r:id="rId11"/>
    <p:sldId id="1340" r:id="rId12"/>
    <p:sldId id="1341" r:id="rId13"/>
    <p:sldId id="1342" r:id="rId14"/>
    <p:sldId id="1322" r:id="rId15"/>
    <p:sldId id="1323" r:id="rId16"/>
    <p:sldId id="499" r:id="rId17"/>
    <p:sldId id="1343" r:id="rId18"/>
    <p:sldId id="1345" r:id="rId19"/>
    <p:sldId id="1346" r:id="rId20"/>
    <p:sldId id="1347" r:id="rId21"/>
    <p:sldId id="1348" r:id="rId22"/>
    <p:sldId id="1349" r:id="rId23"/>
    <p:sldId id="1350" r:id="rId24"/>
    <p:sldId id="1338" r:id="rId25"/>
    <p:sldId id="1351" r:id="rId26"/>
    <p:sldId id="1353" r:id="rId27"/>
    <p:sldId id="1354" r:id="rId28"/>
    <p:sldId id="1355" r:id="rId29"/>
    <p:sldId id="1356" r:id="rId30"/>
    <p:sldId id="1357" r:id="rId31"/>
    <p:sldId id="130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5B"/>
    <a:srgbClr val="D6D6D6"/>
    <a:srgbClr val="000000"/>
    <a:srgbClr val="008CE6"/>
    <a:srgbClr val="FF9500"/>
    <a:srgbClr val="00B0F0"/>
    <a:srgbClr val="009193"/>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0"/>
    <p:restoredTop sz="86531"/>
  </p:normalViewPr>
  <p:slideViewPr>
    <p:cSldViewPr snapToGrid="0" snapToObjects="1">
      <p:cViewPr varScale="1">
        <p:scale>
          <a:sx n="110" d="100"/>
          <a:sy n="110" d="100"/>
        </p:scale>
        <p:origin x="1832" y="176"/>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23</a:t>
            </a:fld>
            <a:endParaRPr lang="en-US" altLang="x-none"/>
          </a:p>
        </p:txBody>
      </p:sp>
    </p:spTree>
    <p:extLst>
      <p:ext uri="{BB962C8B-B14F-4D97-AF65-F5344CB8AC3E}">
        <p14:creationId xmlns:p14="http://schemas.microsoft.com/office/powerpoint/2010/main" val="207281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4</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Illustrate what these hierarchies are – and then go into why they are important in next slide</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5476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is quite massive in nearly all scientific domains and in other realms of research.</a:t>
            </a:r>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14</a:t>
            </a:fld>
            <a:endParaRPr lang="en-US" altLang="x-none"/>
          </a:p>
        </p:txBody>
      </p:sp>
    </p:spTree>
    <p:extLst>
      <p:ext uri="{BB962C8B-B14F-4D97-AF65-F5344CB8AC3E}">
        <p14:creationId xmlns:p14="http://schemas.microsoft.com/office/powerpoint/2010/main" val="47690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Wondering </a:t>
            </a:r>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412743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287859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2/27/24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2/27/24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2/27/24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2/27/24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2/27/24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2/27/24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2/27/24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2/27/24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2/27/24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2/27/24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25/01/2023</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0.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 Id="rId6" Type="http://schemas.openxmlformats.org/officeDocument/2006/relationships/image" Target="../media/image59.png"/><Relationship Id="rId5" Type="http://schemas.openxmlformats.org/officeDocument/2006/relationships/image" Target="../media/image55.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0.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0.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0.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27.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0.xml"/><Relationship Id="rId6" Type="http://schemas.openxmlformats.org/officeDocument/2006/relationships/image" Target="../media/image89.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20.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562463" y="1792378"/>
            <a:ext cx="10486795" cy="397031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BAYESIAN HIERARCHICAL REGRESSION models</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150824FD-8206-9C50-19F5-9BC052699A9E}"/>
              </a:ext>
            </a:extLst>
          </p:cNvPr>
          <p:cNvSpPr/>
          <p:nvPr/>
        </p:nvSpPr>
        <p:spPr>
          <a:xfrm>
            <a:off x="9018117" y="1756826"/>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a:extLst>
              <a:ext uri="{FF2B5EF4-FFF2-40B4-BE49-F238E27FC236}">
                <a16:creationId xmlns:a16="http://schemas.microsoft.com/office/drawing/2014/main" id="{F13FA32D-A5D2-4C13-34A0-C0715CD69D36}"/>
              </a:ext>
            </a:extLst>
          </p:cNvPr>
          <p:cNvSpPr/>
          <p:nvPr/>
        </p:nvSpPr>
        <p:spPr>
          <a:xfrm>
            <a:off x="5826359"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extLst>
              <a:ext uri="{FF2B5EF4-FFF2-40B4-BE49-F238E27FC236}">
                <a16:creationId xmlns:a16="http://schemas.microsoft.com/office/drawing/2014/main" id="{0A9C0399-6AC6-C964-D674-92693D64B383}"/>
              </a:ext>
            </a:extLst>
          </p:cNvPr>
          <p:cNvSpPr/>
          <p:nvPr/>
        </p:nvSpPr>
        <p:spPr>
          <a:xfrm>
            <a:off x="3038656"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a:extLst>
              <a:ext uri="{FF2B5EF4-FFF2-40B4-BE49-F238E27FC236}">
                <a16:creationId xmlns:a16="http://schemas.microsoft.com/office/drawing/2014/main" id="{1F37A390-6F56-6674-752A-B337DC08700E}"/>
              </a:ext>
            </a:extLst>
          </p:cNvPr>
          <p:cNvSpPr/>
          <p:nvPr/>
        </p:nvSpPr>
        <p:spPr>
          <a:xfrm>
            <a:off x="287047"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1369A9DC-8791-8C03-718F-959B4AD75E76}"/>
              </a:ext>
            </a:extLst>
          </p:cNvPr>
          <p:cNvSpPr/>
          <p:nvPr/>
        </p:nvSpPr>
        <p:spPr>
          <a:xfrm>
            <a:off x="405979"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FC64DE39-3011-1F4F-CA48-982D773D742F}"/>
              </a:ext>
            </a:extLst>
          </p:cNvPr>
          <p:cNvSpPr/>
          <p:nvPr/>
        </p:nvSpPr>
        <p:spPr>
          <a:xfrm>
            <a:off x="955084"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9DDA4A4-04D6-B73E-C9FF-7C6EC63E1869}"/>
              </a:ext>
            </a:extLst>
          </p:cNvPr>
          <p:cNvSpPr/>
          <p:nvPr/>
        </p:nvSpPr>
        <p:spPr>
          <a:xfrm>
            <a:off x="1518145"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37E04E4-8FD6-19E0-53CE-35C271F48BAC}"/>
              </a:ext>
            </a:extLst>
          </p:cNvPr>
          <p:cNvSpPr/>
          <p:nvPr/>
        </p:nvSpPr>
        <p:spPr>
          <a:xfrm>
            <a:off x="2311556"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FD055E3-3C9E-F5A6-C3A5-89870679153B}"/>
              </a:ext>
            </a:extLst>
          </p:cNvPr>
          <p:cNvSpPr/>
          <p:nvPr/>
        </p:nvSpPr>
        <p:spPr>
          <a:xfrm>
            <a:off x="5940656"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3D398CC-5465-AD23-C873-6DF3CE09EBC3}"/>
              </a:ext>
            </a:extLst>
          </p:cNvPr>
          <p:cNvSpPr/>
          <p:nvPr/>
        </p:nvSpPr>
        <p:spPr>
          <a:xfrm>
            <a:off x="6503718"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7C9EB03-3064-576B-15DF-FDEF37926733}"/>
              </a:ext>
            </a:extLst>
          </p:cNvPr>
          <p:cNvSpPr/>
          <p:nvPr/>
        </p:nvSpPr>
        <p:spPr>
          <a:xfrm>
            <a:off x="7066779"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36F6D3C-7362-515D-04BD-1E48B98F8108}"/>
              </a:ext>
            </a:extLst>
          </p:cNvPr>
          <p:cNvSpPr/>
          <p:nvPr/>
        </p:nvSpPr>
        <p:spPr>
          <a:xfrm>
            <a:off x="7860190"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4604D68-3F1C-D7E1-26CF-FFFFCE1055BE}"/>
              </a:ext>
            </a:extLst>
          </p:cNvPr>
          <p:cNvSpPr/>
          <p:nvPr/>
        </p:nvSpPr>
        <p:spPr>
          <a:xfrm>
            <a:off x="911965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BC8EB9D-9774-F60E-C491-3F2623F82B96}"/>
              </a:ext>
            </a:extLst>
          </p:cNvPr>
          <p:cNvSpPr/>
          <p:nvPr/>
        </p:nvSpPr>
        <p:spPr>
          <a:xfrm>
            <a:off x="9668757"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7DE5E8F-CEF9-B571-FDCC-03F2BC67469E}"/>
              </a:ext>
            </a:extLst>
          </p:cNvPr>
          <p:cNvSpPr/>
          <p:nvPr/>
        </p:nvSpPr>
        <p:spPr>
          <a:xfrm>
            <a:off x="1021786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6AC9B8DB-8D60-1D51-7BF9-9518AB0A5383}"/>
              </a:ext>
            </a:extLst>
          </p:cNvPr>
          <p:cNvSpPr/>
          <p:nvPr/>
        </p:nvSpPr>
        <p:spPr>
          <a:xfrm>
            <a:off x="11025229"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CA51DB-3130-1B99-36C7-7D27730F8426}"/>
                  </a:ext>
                </a:extLst>
              </p:cNvPr>
              <p:cNvSpPr txBox="1"/>
              <p:nvPr/>
            </p:nvSpPr>
            <p:spPr>
              <a:xfrm>
                <a:off x="2031241" y="3500560"/>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D1CA51DB-3130-1B99-36C7-7D27730F8426}"/>
                  </a:ext>
                </a:extLst>
              </p:cNvPr>
              <p:cNvSpPr txBox="1">
                <a:spLocks noRot="1" noChangeAspect="1" noMove="1" noResize="1" noEditPoints="1" noAdjustHandles="1" noChangeArrowheads="1" noChangeShapeType="1" noTextEdit="1"/>
              </p:cNvSpPr>
              <p:nvPr/>
            </p:nvSpPr>
            <p:spPr>
              <a:xfrm>
                <a:off x="2031241" y="3500560"/>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2E6033-1BC5-C6ED-A8F6-61EEF3800341}"/>
                  </a:ext>
                </a:extLst>
              </p:cNvPr>
              <p:cNvSpPr txBox="1"/>
              <p:nvPr/>
            </p:nvSpPr>
            <p:spPr>
              <a:xfrm>
                <a:off x="7579875" y="350055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AF2E6033-1BC5-C6ED-A8F6-61EEF3800341}"/>
                  </a:ext>
                </a:extLst>
              </p:cNvPr>
              <p:cNvSpPr txBox="1">
                <a:spLocks noRot="1" noChangeAspect="1" noMove="1" noResize="1" noEditPoints="1" noAdjustHandles="1" noChangeArrowheads="1" noChangeShapeType="1" noTextEdit="1"/>
              </p:cNvSpPr>
              <p:nvPr/>
            </p:nvSpPr>
            <p:spPr>
              <a:xfrm>
                <a:off x="7579875" y="3500556"/>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80D49E-36E7-649B-9AB2-01C5D4B05298}"/>
                  </a:ext>
                </a:extLst>
              </p:cNvPr>
              <p:cNvSpPr txBox="1"/>
              <p:nvPr/>
            </p:nvSpPr>
            <p:spPr>
              <a:xfrm>
                <a:off x="10740817" y="351342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7B80D49E-36E7-649B-9AB2-01C5D4B05298}"/>
                  </a:ext>
                </a:extLst>
              </p:cNvPr>
              <p:cNvSpPr txBox="1">
                <a:spLocks noRot="1" noChangeAspect="1" noMove="1" noResize="1" noEditPoints="1" noAdjustHandles="1" noChangeArrowheads="1" noChangeShapeType="1" noTextEdit="1"/>
              </p:cNvSpPr>
              <p:nvPr/>
            </p:nvSpPr>
            <p:spPr>
              <a:xfrm>
                <a:off x="10740817" y="3513429"/>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6" name="TextBox 25">
            <a:extLst>
              <a:ext uri="{FF2B5EF4-FFF2-40B4-BE49-F238E27FC236}">
                <a16:creationId xmlns:a16="http://schemas.microsoft.com/office/drawing/2014/main" id="{947B9F5F-A634-483F-EE06-B73D2658F639}"/>
              </a:ext>
            </a:extLst>
          </p:cNvPr>
          <p:cNvSpPr txBox="1"/>
          <p:nvPr/>
        </p:nvSpPr>
        <p:spPr>
          <a:xfrm>
            <a:off x="487769" y="3454388"/>
            <a:ext cx="312906" cy="369332"/>
          </a:xfrm>
          <a:prstGeom prst="rect">
            <a:avLst/>
          </a:prstGeom>
          <a:noFill/>
        </p:spPr>
        <p:txBody>
          <a:bodyPr wrap="none" rtlCol="0">
            <a:spAutoFit/>
          </a:bodyPr>
          <a:lstStyle/>
          <a:p>
            <a:r>
              <a:rPr lang="en-GB" dirty="0">
                <a:latin typeface="Helvetica" pitchFamily="2" charset="0"/>
              </a:rPr>
              <a:t>1</a:t>
            </a:r>
          </a:p>
        </p:txBody>
      </p:sp>
      <p:sp>
        <p:nvSpPr>
          <p:cNvPr id="27" name="TextBox 26">
            <a:extLst>
              <a:ext uri="{FF2B5EF4-FFF2-40B4-BE49-F238E27FC236}">
                <a16:creationId xmlns:a16="http://schemas.microsoft.com/office/drawing/2014/main" id="{A20DFC30-89ED-0A22-9BC0-1CA37C3A4B24}"/>
              </a:ext>
            </a:extLst>
          </p:cNvPr>
          <p:cNvSpPr txBox="1"/>
          <p:nvPr/>
        </p:nvSpPr>
        <p:spPr>
          <a:xfrm>
            <a:off x="1052536" y="3454388"/>
            <a:ext cx="312906" cy="369332"/>
          </a:xfrm>
          <a:prstGeom prst="rect">
            <a:avLst/>
          </a:prstGeom>
          <a:noFill/>
        </p:spPr>
        <p:txBody>
          <a:bodyPr wrap="none" rtlCol="0">
            <a:spAutoFit/>
          </a:bodyPr>
          <a:lstStyle/>
          <a:p>
            <a:r>
              <a:rPr lang="en-GB" dirty="0">
                <a:latin typeface="Helvetica" pitchFamily="2" charset="0"/>
              </a:rPr>
              <a:t>2</a:t>
            </a:r>
          </a:p>
        </p:txBody>
      </p:sp>
      <p:sp>
        <p:nvSpPr>
          <p:cNvPr id="28" name="TextBox 27">
            <a:extLst>
              <a:ext uri="{FF2B5EF4-FFF2-40B4-BE49-F238E27FC236}">
                <a16:creationId xmlns:a16="http://schemas.microsoft.com/office/drawing/2014/main" id="{B37AFA7F-42D6-4542-AD26-3E852766306D}"/>
              </a:ext>
            </a:extLst>
          </p:cNvPr>
          <p:cNvSpPr txBox="1"/>
          <p:nvPr/>
        </p:nvSpPr>
        <p:spPr>
          <a:xfrm>
            <a:off x="1609862" y="3455002"/>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5EF773-A00B-1CE9-999A-7E5AAF024B46}"/>
                  </a:ext>
                </a:extLst>
              </p:cNvPr>
              <p:cNvSpPr txBox="1"/>
              <p:nvPr/>
            </p:nvSpPr>
            <p:spPr>
              <a:xfrm>
                <a:off x="2378175" y="3454388"/>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9" name="TextBox 28">
                <a:extLst>
                  <a:ext uri="{FF2B5EF4-FFF2-40B4-BE49-F238E27FC236}">
                    <a16:creationId xmlns:a16="http://schemas.microsoft.com/office/drawing/2014/main" id="{0F5EF773-A00B-1CE9-999A-7E5AAF024B46}"/>
                  </a:ext>
                </a:extLst>
              </p:cNvPr>
              <p:cNvSpPr txBox="1">
                <a:spLocks noRot="1" noChangeAspect="1" noMove="1" noResize="1" noEditPoints="1" noAdjustHandles="1" noChangeArrowheads="1" noChangeShapeType="1" noTextEdit="1"/>
              </p:cNvSpPr>
              <p:nvPr/>
            </p:nvSpPr>
            <p:spPr>
              <a:xfrm>
                <a:off x="2378175" y="3454388"/>
                <a:ext cx="329834" cy="369332"/>
              </a:xfrm>
              <a:prstGeom prst="rect">
                <a:avLst/>
              </a:prstGeom>
              <a:blipFill>
                <a:blip r:embed="rId3"/>
                <a:stretch>
                  <a:fillRect/>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10177812-2F43-3788-608D-1F6F720822AE}"/>
              </a:ext>
            </a:extLst>
          </p:cNvPr>
          <p:cNvSpPr txBox="1"/>
          <p:nvPr/>
        </p:nvSpPr>
        <p:spPr>
          <a:xfrm>
            <a:off x="6011678" y="3454386"/>
            <a:ext cx="312906" cy="369332"/>
          </a:xfrm>
          <a:prstGeom prst="rect">
            <a:avLst/>
          </a:prstGeom>
          <a:noFill/>
        </p:spPr>
        <p:txBody>
          <a:bodyPr wrap="none" rtlCol="0">
            <a:spAutoFit/>
          </a:bodyPr>
          <a:lstStyle/>
          <a:p>
            <a:r>
              <a:rPr lang="en-GB" dirty="0">
                <a:latin typeface="Helvetica" pitchFamily="2" charset="0"/>
              </a:rPr>
              <a:t>1</a:t>
            </a:r>
          </a:p>
        </p:txBody>
      </p:sp>
      <p:sp>
        <p:nvSpPr>
          <p:cNvPr id="31" name="TextBox 30">
            <a:extLst>
              <a:ext uri="{FF2B5EF4-FFF2-40B4-BE49-F238E27FC236}">
                <a16:creationId xmlns:a16="http://schemas.microsoft.com/office/drawing/2014/main" id="{48A3307B-90C9-212C-501B-0A8BDFC51EC5}"/>
              </a:ext>
            </a:extLst>
          </p:cNvPr>
          <p:cNvSpPr txBox="1"/>
          <p:nvPr/>
        </p:nvSpPr>
        <p:spPr>
          <a:xfrm>
            <a:off x="6576445" y="3454386"/>
            <a:ext cx="312906" cy="369332"/>
          </a:xfrm>
          <a:prstGeom prst="rect">
            <a:avLst/>
          </a:prstGeom>
          <a:noFill/>
        </p:spPr>
        <p:txBody>
          <a:bodyPr wrap="none" rtlCol="0">
            <a:spAutoFit/>
          </a:bodyPr>
          <a:lstStyle/>
          <a:p>
            <a:r>
              <a:rPr lang="en-GB" dirty="0">
                <a:latin typeface="Helvetica" pitchFamily="2" charset="0"/>
              </a:rPr>
              <a:t>2</a:t>
            </a:r>
          </a:p>
        </p:txBody>
      </p:sp>
      <p:sp>
        <p:nvSpPr>
          <p:cNvPr id="32" name="TextBox 31">
            <a:extLst>
              <a:ext uri="{FF2B5EF4-FFF2-40B4-BE49-F238E27FC236}">
                <a16:creationId xmlns:a16="http://schemas.microsoft.com/office/drawing/2014/main" id="{791299E8-97AC-2BFD-6457-CE090ACB2472}"/>
              </a:ext>
            </a:extLst>
          </p:cNvPr>
          <p:cNvSpPr txBox="1"/>
          <p:nvPr/>
        </p:nvSpPr>
        <p:spPr>
          <a:xfrm>
            <a:off x="7133771" y="345500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29679A-C100-6CD8-A486-63600DE658D6}"/>
                  </a:ext>
                </a:extLst>
              </p:cNvPr>
              <p:cNvSpPr txBox="1"/>
              <p:nvPr/>
            </p:nvSpPr>
            <p:spPr>
              <a:xfrm>
                <a:off x="7902084" y="345438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3" name="TextBox 32">
                <a:extLst>
                  <a:ext uri="{FF2B5EF4-FFF2-40B4-BE49-F238E27FC236}">
                    <a16:creationId xmlns:a16="http://schemas.microsoft.com/office/drawing/2014/main" id="{CD29679A-C100-6CD8-A486-63600DE658D6}"/>
                  </a:ext>
                </a:extLst>
              </p:cNvPr>
              <p:cNvSpPr txBox="1">
                <a:spLocks noRot="1" noChangeAspect="1" noMove="1" noResize="1" noEditPoints="1" noAdjustHandles="1" noChangeArrowheads="1" noChangeShapeType="1" noTextEdit="1"/>
              </p:cNvSpPr>
              <p:nvPr/>
            </p:nvSpPr>
            <p:spPr>
              <a:xfrm>
                <a:off x="7902084" y="3454386"/>
                <a:ext cx="329834" cy="369332"/>
              </a:xfrm>
              <a:prstGeom prst="rect">
                <a:avLst/>
              </a:prstGeom>
              <a:blipFill>
                <a:blip r:embed="rId4"/>
                <a:stretch>
                  <a:fillRect/>
                </a:stretch>
              </a:blipFill>
            </p:spPr>
            <p:txBody>
              <a:bodyPr/>
              <a:lstStyle/>
              <a:p>
                <a:r>
                  <a:rPr lang="en-GB">
                    <a:noFill/>
                  </a:rPr>
                  <a:t> </a:t>
                </a:r>
              </a:p>
            </p:txBody>
          </p:sp>
        </mc:Fallback>
      </mc:AlternateContent>
      <p:sp>
        <p:nvSpPr>
          <p:cNvPr id="34" name="TextBox 33">
            <a:extLst>
              <a:ext uri="{FF2B5EF4-FFF2-40B4-BE49-F238E27FC236}">
                <a16:creationId xmlns:a16="http://schemas.microsoft.com/office/drawing/2014/main" id="{30785CF6-328E-BD23-6838-05380EEBD9DC}"/>
              </a:ext>
            </a:extLst>
          </p:cNvPr>
          <p:cNvSpPr txBox="1"/>
          <p:nvPr/>
        </p:nvSpPr>
        <p:spPr>
          <a:xfrm>
            <a:off x="9190669" y="3452109"/>
            <a:ext cx="312906" cy="369332"/>
          </a:xfrm>
          <a:prstGeom prst="rect">
            <a:avLst/>
          </a:prstGeom>
          <a:noFill/>
        </p:spPr>
        <p:txBody>
          <a:bodyPr wrap="none" rtlCol="0">
            <a:spAutoFit/>
          </a:bodyPr>
          <a:lstStyle/>
          <a:p>
            <a:r>
              <a:rPr lang="en-GB" dirty="0">
                <a:latin typeface="Helvetica" pitchFamily="2" charset="0"/>
              </a:rPr>
              <a:t>1</a:t>
            </a:r>
          </a:p>
        </p:txBody>
      </p:sp>
      <p:sp>
        <p:nvSpPr>
          <p:cNvPr id="35" name="TextBox 34">
            <a:extLst>
              <a:ext uri="{FF2B5EF4-FFF2-40B4-BE49-F238E27FC236}">
                <a16:creationId xmlns:a16="http://schemas.microsoft.com/office/drawing/2014/main" id="{B251F6FD-DE66-8F35-5EB6-CCBDA611D1AA}"/>
              </a:ext>
            </a:extLst>
          </p:cNvPr>
          <p:cNvSpPr txBox="1"/>
          <p:nvPr/>
        </p:nvSpPr>
        <p:spPr>
          <a:xfrm>
            <a:off x="9755436" y="3452109"/>
            <a:ext cx="312906" cy="369332"/>
          </a:xfrm>
          <a:prstGeom prst="rect">
            <a:avLst/>
          </a:prstGeom>
          <a:noFill/>
        </p:spPr>
        <p:txBody>
          <a:bodyPr wrap="none" rtlCol="0">
            <a:spAutoFit/>
          </a:bodyPr>
          <a:lstStyle/>
          <a:p>
            <a:r>
              <a:rPr lang="en-GB" dirty="0">
                <a:latin typeface="Helvetica" pitchFamily="2" charset="0"/>
              </a:rPr>
              <a:t>2</a:t>
            </a:r>
          </a:p>
        </p:txBody>
      </p:sp>
      <p:sp>
        <p:nvSpPr>
          <p:cNvPr id="36" name="TextBox 35">
            <a:extLst>
              <a:ext uri="{FF2B5EF4-FFF2-40B4-BE49-F238E27FC236}">
                <a16:creationId xmlns:a16="http://schemas.microsoft.com/office/drawing/2014/main" id="{2E268FC4-9ACB-A6FE-7177-94F6556ED6C1}"/>
              </a:ext>
            </a:extLst>
          </p:cNvPr>
          <p:cNvSpPr txBox="1"/>
          <p:nvPr/>
        </p:nvSpPr>
        <p:spPr>
          <a:xfrm>
            <a:off x="10312762" y="3452723"/>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D319797-7491-3B55-5759-E06F68BEB55A}"/>
                  </a:ext>
                </a:extLst>
              </p:cNvPr>
              <p:cNvSpPr txBox="1"/>
              <p:nvPr/>
            </p:nvSpPr>
            <p:spPr>
              <a:xfrm>
                <a:off x="11081075" y="3452109"/>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7" name="TextBox 36">
                <a:extLst>
                  <a:ext uri="{FF2B5EF4-FFF2-40B4-BE49-F238E27FC236}">
                    <a16:creationId xmlns:a16="http://schemas.microsoft.com/office/drawing/2014/main" id="{8D319797-7491-3B55-5759-E06F68BEB55A}"/>
                  </a:ext>
                </a:extLst>
              </p:cNvPr>
              <p:cNvSpPr txBox="1">
                <a:spLocks noRot="1" noChangeAspect="1" noMove="1" noResize="1" noEditPoints="1" noAdjustHandles="1" noChangeArrowheads="1" noChangeShapeType="1" noTextEdit="1"/>
              </p:cNvSpPr>
              <p:nvPr/>
            </p:nvSpPr>
            <p:spPr>
              <a:xfrm>
                <a:off x="11081075" y="3452109"/>
                <a:ext cx="329834" cy="369332"/>
              </a:xfrm>
              <a:prstGeom prst="rect">
                <a:avLst/>
              </a:prstGeom>
              <a:blipFill>
                <a:blip r:embed="rId5"/>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612C787C-9685-14AF-ED97-FB1C54667536}"/>
              </a:ext>
            </a:extLst>
          </p:cNvPr>
          <p:cNvSpPr/>
          <p:nvPr/>
        </p:nvSpPr>
        <p:spPr>
          <a:xfrm>
            <a:off x="3142836"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C754B103-66BC-5280-CFA5-504625937773}"/>
              </a:ext>
            </a:extLst>
          </p:cNvPr>
          <p:cNvSpPr/>
          <p:nvPr/>
        </p:nvSpPr>
        <p:spPr>
          <a:xfrm>
            <a:off x="3691941"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4460C496-0C30-D1FB-DEC7-B35B7F6BD164}"/>
              </a:ext>
            </a:extLst>
          </p:cNvPr>
          <p:cNvSpPr/>
          <p:nvPr/>
        </p:nvSpPr>
        <p:spPr>
          <a:xfrm>
            <a:off x="4255002"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AE9976C-A072-A299-A977-D82187568C5A}"/>
              </a:ext>
            </a:extLst>
          </p:cNvPr>
          <p:cNvSpPr/>
          <p:nvPr/>
        </p:nvSpPr>
        <p:spPr>
          <a:xfrm>
            <a:off x="5048413"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672019E-CE19-36A8-CD0F-C219563F05E7}"/>
                  </a:ext>
                </a:extLst>
              </p:cNvPr>
              <p:cNvSpPr txBox="1"/>
              <p:nvPr/>
            </p:nvSpPr>
            <p:spPr>
              <a:xfrm>
                <a:off x="4768098" y="350055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2" name="TextBox 41">
                <a:extLst>
                  <a:ext uri="{FF2B5EF4-FFF2-40B4-BE49-F238E27FC236}">
                    <a16:creationId xmlns:a16="http://schemas.microsoft.com/office/drawing/2014/main" id="{0672019E-CE19-36A8-CD0F-C219563F05E7}"/>
                  </a:ext>
                </a:extLst>
              </p:cNvPr>
              <p:cNvSpPr txBox="1">
                <a:spLocks noRot="1" noChangeAspect="1" noMove="1" noResize="1" noEditPoints="1" noAdjustHandles="1" noChangeArrowheads="1" noChangeShapeType="1" noTextEdit="1"/>
              </p:cNvSpPr>
              <p:nvPr/>
            </p:nvSpPr>
            <p:spPr>
              <a:xfrm>
                <a:off x="4768098" y="3500559"/>
                <a:ext cx="250068" cy="276999"/>
              </a:xfrm>
              <a:prstGeom prst="rect">
                <a:avLst/>
              </a:prstGeom>
              <a:blipFill>
                <a:blip r:embed="rId6"/>
                <a:stretch>
                  <a:fillRect l="-4762"/>
                </a:stretch>
              </a:blipFill>
            </p:spPr>
            <p:txBody>
              <a:bodyPr/>
              <a:lstStyle/>
              <a:p>
                <a:r>
                  <a:rPr lang="en-GB">
                    <a:noFill/>
                  </a:rPr>
                  <a:t> </a:t>
                </a:r>
              </a:p>
            </p:txBody>
          </p:sp>
        </mc:Fallback>
      </mc:AlternateContent>
      <p:sp>
        <p:nvSpPr>
          <p:cNvPr id="43" name="TextBox 42">
            <a:extLst>
              <a:ext uri="{FF2B5EF4-FFF2-40B4-BE49-F238E27FC236}">
                <a16:creationId xmlns:a16="http://schemas.microsoft.com/office/drawing/2014/main" id="{8411C57F-99EA-2C24-46E1-DBACA00D8A88}"/>
              </a:ext>
            </a:extLst>
          </p:cNvPr>
          <p:cNvSpPr txBox="1"/>
          <p:nvPr/>
        </p:nvSpPr>
        <p:spPr>
          <a:xfrm>
            <a:off x="3224626" y="3454387"/>
            <a:ext cx="312906" cy="369332"/>
          </a:xfrm>
          <a:prstGeom prst="rect">
            <a:avLst/>
          </a:prstGeom>
          <a:noFill/>
        </p:spPr>
        <p:txBody>
          <a:bodyPr wrap="none" rtlCol="0">
            <a:spAutoFit/>
          </a:bodyPr>
          <a:lstStyle/>
          <a:p>
            <a:r>
              <a:rPr lang="en-GB" dirty="0">
                <a:latin typeface="Helvetica" pitchFamily="2" charset="0"/>
              </a:rPr>
              <a:t>1</a:t>
            </a:r>
          </a:p>
        </p:txBody>
      </p:sp>
      <p:sp>
        <p:nvSpPr>
          <p:cNvPr id="44" name="TextBox 43">
            <a:extLst>
              <a:ext uri="{FF2B5EF4-FFF2-40B4-BE49-F238E27FC236}">
                <a16:creationId xmlns:a16="http://schemas.microsoft.com/office/drawing/2014/main" id="{4221510D-4886-B6D8-0E82-97BB52B46F5F}"/>
              </a:ext>
            </a:extLst>
          </p:cNvPr>
          <p:cNvSpPr txBox="1"/>
          <p:nvPr/>
        </p:nvSpPr>
        <p:spPr>
          <a:xfrm>
            <a:off x="3789393" y="3454387"/>
            <a:ext cx="312906" cy="369332"/>
          </a:xfrm>
          <a:prstGeom prst="rect">
            <a:avLst/>
          </a:prstGeom>
          <a:noFill/>
        </p:spPr>
        <p:txBody>
          <a:bodyPr wrap="none" rtlCol="0">
            <a:spAutoFit/>
          </a:bodyPr>
          <a:lstStyle/>
          <a:p>
            <a:r>
              <a:rPr lang="en-GB" dirty="0">
                <a:latin typeface="Helvetica" pitchFamily="2" charset="0"/>
              </a:rPr>
              <a:t>2</a:t>
            </a:r>
          </a:p>
        </p:txBody>
      </p:sp>
      <p:sp>
        <p:nvSpPr>
          <p:cNvPr id="45" name="TextBox 44">
            <a:extLst>
              <a:ext uri="{FF2B5EF4-FFF2-40B4-BE49-F238E27FC236}">
                <a16:creationId xmlns:a16="http://schemas.microsoft.com/office/drawing/2014/main" id="{9F4E9A51-BF4B-D0B6-E163-04419FE32B05}"/>
              </a:ext>
            </a:extLst>
          </p:cNvPr>
          <p:cNvSpPr txBox="1"/>
          <p:nvPr/>
        </p:nvSpPr>
        <p:spPr>
          <a:xfrm>
            <a:off x="4346719" y="3455001"/>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076A95D-FE4A-9762-2586-190442B13B61}"/>
                  </a:ext>
                </a:extLst>
              </p:cNvPr>
              <p:cNvSpPr txBox="1"/>
              <p:nvPr/>
            </p:nvSpPr>
            <p:spPr>
              <a:xfrm>
                <a:off x="5115032" y="3454387"/>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6" name="TextBox 45">
                <a:extLst>
                  <a:ext uri="{FF2B5EF4-FFF2-40B4-BE49-F238E27FC236}">
                    <a16:creationId xmlns:a16="http://schemas.microsoft.com/office/drawing/2014/main" id="{D076A95D-FE4A-9762-2586-190442B13B61}"/>
                  </a:ext>
                </a:extLst>
              </p:cNvPr>
              <p:cNvSpPr txBox="1">
                <a:spLocks noRot="1" noChangeAspect="1" noMove="1" noResize="1" noEditPoints="1" noAdjustHandles="1" noChangeArrowheads="1" noChangeShapeType="1" noTextEdit="1"/>
              </p:cNvSpPr>
              <p:nvPr/>
            </p:nvSpPr>
            <p:spPr>
              <a:xfrm>
                <a:off x="5115032" y="3454387"/>
                <a:ext cx="329834" cy="369332"/>
              </a:xfrm>
              <a:prstGeom prst="rect">
                <a:avLst/>
              </a:prstGeom>
              <a:blipFill>
                <a:blip r:embed="rId7"/>
                <a:stretch>
                  <a:fillRect/>
                </a:stretch>
              </a:blipFill>
            </p:spPr>
            <p:txBody>
              <a:bodyPr/>
              <a:lstStyle/>
              <a:p>
                <a:r>
                  <a:rPr lang="en-GB">
                    <a:noFill/>
                  </a:rPr>
                  <a:t> </a:t>
                </a:r>
              </a:p>
            </p:txBody>
          </p:sp>
        </mc:Fallback>
      </mc:AlternateContent>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[1]</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41017" y="5752974"/>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41017" y="5752974"/>
                <a:ext cx="11272823" cy="830997"/>
              </a:xfrm>
              <a:prstGeom prst="rect">
                <a:avLst/>
              </a:prstGeom>
              <a:blipFill>
                <a:blip r:embed="rId8"/>
                <a:stretch>
                  <a:fillRect l="-225" t="-1493" b="-7463"/>
                </a:stretch>
              </a:blipFill>
              <a:ln>
                <a:solidFill>
                  <a:schemeClr val="accent1"/>
                </a:solidFill>
              </a:ln>
            </p:spPr>
            <p:txBody>
              <a:bodyPr/>
              <a:lstStyle/>
              <a:p>
                <a:r>
                  <a:rPr lang="en-GB">
                    <a:noFill/>
                  </a:rPr>
                  <a:t> </a:t>
                </a:r>
              </a:p>
            </p:txBody>
          </p:sp>
        </mc:Fallback>
      </mc:AlternateContent>
      <p:sp>
        <p:nvSpPr>
          <p:cNvPr id="53" name="TextBox 52">
            <a:extLst>
              <a:ext uri="{FF2B5EF4-FFF2-40B4-BE49-F238E27FC236}">
                <a16:creationId xmlns:a16="http://schemas.microsoft.com/office/drawing/2014/main" id="{5FA2740C-FF1C-0438-56F6-E0F0D559865E}"/>
              </a:ext>
            </a:extLst>
          </p:cNvPr>
          <p:cNvSpPr txBox="1"/>
          <p:nvPr/>
        </p:nvSpPr>
        <p:spPr>
          <a:xfrm>
            <a:off x="764581"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1</a:t>
            </a:r>
          </a:p>
        </p:txBody>
      </p:sp>
      <p:sp>
        <p:nvSpPr>
          <p:cNvPr id="54" name="TextBox 53">
            <a:extLst>
              <a:ext uri="{FF2B5EF4-FFF2-40B4-BE49-F238E27FC236}">
                <a16:creationId xmlns:a16="http://schemas.microsoft.com/office/drawing/2014/main" id="{A8B563AE-CE63-6164-4296-3BF8C20D052A}"/>
              </a:ext>
            </a:extLst>
          </p:cNvPr>
          <p:cNvSpPr txBox="1"/>
          <p:nvPr/>
        </p:nvSpPr>
        <p:spPr>
          <a:xfrm>
            <a:off x="3588056"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2</a:t>
            </a:r>
          </a:p>
        </p:txBody>
      </p:sp>
      <p:sp>
        <p:nvSpPr>
          <p:cNvPr id="55" name="TextBox 54">
            <a:extLst>
              <a:ext uri="{FF2B5EF4-FFF2-40B4-BE49-F238E27FC236}">
                <a16:creationId xmlns:a16="http://schemas.microsoft.com/office/drawing/2014/main" id="{7C04278A-250B-FBAB-F3A8-300F836B0615}"/>
              </a:ext>
            </a:extLst>
          </p:cNvPr>
          <p:cNvSpPr txBox="1"/>
          <p:nvPr/>
        </p:nvSpPr>
        <p:spPr>
          <a:xfrm>
            <a:off x="6381865"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3</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8FE05DF-CC39-0AB6-6867-2E430A85F195}"/>
                  </a:ext>
                </a:extLst>
              </p:cNvPr>
              <p:cNvSpPr txBox="1"/>
              <p:nvPr/>
            </p:nvSpPr>
            <p:spPr>
              <a:xfrm>
                <a:off x="8533051" y="2812856"/>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6" name="TextBox 55">
                <a:extLst>
                  <a:ext uri="{FF2B5EF4-FFF2-40B4-BE49-F238E27FC236}">
                    <a16:creationId xmlns:a16="http://schemas.microsoft.com/office/drawing/2014/main" id="{C8FE05DF-CC39-0AB6-6867-2E430A85F195}"/>
                  </a:ext>
                </a:extLst>
              </p:cNvPr>
              <p:cNvSpPr txBox="1">
                <a:spLocks noRot="1" noChangeAspect="1" noMove="1" noResize="1" noEditPoints="1" noAdjustHandles="1" noChangeArrowheads="1" noChangeShapeType="1" noTextEdit="1"/>
              </p:cNvSpPr>
              <p:nvPr/>
            </p:nvSpPr>
            <p:spPr>
              <a:xfrm>
                <a:off x="8533051" y="2812856"/>
                <a:ext cx="389530" cy="430887"/>
              </a:xfrm>
              <a:prstGeom prst="rect">
                <a:avLst/>
              </a:prstGeom>
              <a:blipFill>
                <a:blip r:embed="rId9"/>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D5A0564-12EF-D4E2-1A51-4E2EF9DE150E}"/>
                  </a:ext>
                </a:extLst>
              </p:cNvPr>
              <p:cNvSpPr txBox="1"/>
              <p:nvPr/>
            </p:nvSpPr>
            <p:spPr>
              <a:xfrm>
                <a:off x="9552044" y="1874604"/>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57" name="TextBox 56">
                <a:extLst>
                  <a:ext uri="{FF2B5EF4-FFF2-40B4-BE49-F238E27FC236}">
                    <a16:creationId xmlns:a16="http://schemas.microsoft.com/office/drawing/2014/main" id="{8D5A0564-12EF-D4E2-1A51-4E2EF9DE150E}"/>
                  </a:ext>
                </a:extLst>
              </p:cNvPr>
              <p:cNvSpPr txBox="1">
                <a:spLocks noRot="1" noChangeAspect="1" noMove="1" noResize="1" noEditPoints="1" noAdjustHandles="1" noChangeArrowheads="1" noChangeShapeType="1" noTextEdit="1"/>
              </p:cNvSpPr>
              <p:nvPr/>
            </p:nvSpPr>
            <p:spPr>
              <a:xfrm>
                <a:off x="9552044" y="1874604"/>
                <a:ext cx="1521436" cy="369332"/>
              </a:xfrm>
              <a:prstGeom prst="rect">
                <a:avLst/>
              </a:prstGeom>
              <a:blipFill>
                <a:blip r:embed="rId10"/>
                <a:stretch>
                  <a:fillRect t="-6667" b="-26667"/>
                </a:stretch>
              </a:blipFill>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9" name="Oval 58">
            <a:extLst>
              <a:ext uri="{FF2B5EF4-FFF2-40B4-BE49-F238E27FC236}">
                <a16:creationId xmlns:a16="http://schemas.microsoft.com/office/drawing/2014/main" id="{4FDB5EF9-B99B-750E-0678-D0A85C68762A}"/>
              </a:ext>
            </a:extLst>
          </p:cNvPr>
          <p:cNvSpPr/>
          <p:nvPr/>
        </p:nvSpPr>
        <p:spPr>
          <a:xfrm>
            <a:off x="439457" y="3748346"/>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Connector 60">
            <a:extLst>
              <a:ext uri="{FF2B5EF4-FFF2-40B4-BE49-F238E27FC236}">
                <a16:creationId xmlns:a16="http://schemas.microsoft.com/office/drawing/2014/main" id="{30E025C4-0086-1958-7782-161E1FB66C89}"/>
              </a:ext>
            </a:extLst>
          </p:cNvPr>
          <p:cNvCxnSpPr>
            <a:cxnSpLocks/>
          </p:cNvCxnSpPr>
          <p:nvPr/>
        </p:nvCxnSpPr>
        <p:spPr>
          <a:xfrm flipH="1">
            <a:off x="480947" y="3775595"/>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61BC2A1E-0815-F1F7-8E25-3D1E9E380ACB}"/>
              </a:ext>
            </a:extLst>
          </p:cNvPr>
          <p:cNvSpPr txBox="1"/>
          <p:nvPr/>
        </p:nvSpPr>
        <p:spPr>
          <a:xfrm>
            <a:off x="483219" y="4571996"/>
            <a:ext cx="2488055"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Student information (level-1)</a:t>
            </a:r>
          </a:p>
        </p:txBody>
      </p:sp>
      <p:sp>
        <p:nvSpPr>
          <p:cNvPr id="63" name="Oval 62">
            <a:extLst>
              <a:ext uri="{FF2B5EF4-FFF2-40B4-BE49-F238E27FC236}">
                <a16:creationId xmlns:a16="http://schemas.microsoft.com/office/drawing/2014/main" id="{CCEE802D-26AC-BBCD-CD5C-AF9352929E8C}"/>
              </a:ext>
            </a:extLst>
          </p:cNvPr>
          <p:cNvSpPr/>
          <p:nvPr/>
        </p:nvSpPr>
        <p:spPr>
          <a:xfrm>
            <a:off x="435793" y="196822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3BA93A0C-DF43-9253-E9B7-DD4C6692944C}"/>
              </a:ext>
            </a:extLst>
          </p:cNvPr>
          <p:cNvCxnSpPr>
            <a:cxnSpLocks/>
          </p:cNvCxnSpPr>
          <p:nvPr/>
        </p:nvCxnSpPr>
        <p:spPr>
          <a:xfrm>
            <a:off x="480947" y="1453880"/>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615B2CB6-276A-07A3-8C9B-8FB6688D036A}"/>
              </a:ext>
            </a:extLst>
          </p:cNvPr>
          <p:cNvSpPr txBox="1"/>
          <p:nvPr/>
        </p:nvSpPr>
        <p:spPr>
          <a:xfrm>
            <a:off x="480947" y="1145237"/>
            <a:ext cx="2385982"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School information (level-2)</a:t>
            </a:r>
          </a:p>
        </p:txBody>
      </p:sp>
      <p:sp>
        <p:nvSpPr>
          <p:cNvPr id="69" name="TextBox 68">
            <a:extLst>
              <a:ext uri="{FF2B5EF4-FFF2-40B4-BE49-F238E27FC236}">
                <a16:creationId xmlns:a16="http://schemas.microsoft.com/office/drawing/2014/main" id="{85F05373-D246-DD83-C229-7502F9014872}"/>
              </a:ext>
            </a:extLst>
          </p:cNvPr>
          <p:cNvSpPr txBox="1"/>
          <p:nvPr/>
        </p:nvSpPr>
        <p:spPr>
          <a:xfrm>
            <a:off x="4292387" y="4627651"/>
            <a:ext cx="7219394"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This is typically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structure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hierarchical regression </a:t>
            </a:r>
            <a:r>
              <a:rPr lang="en-GB" sz="14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4645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[2]</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63616" y="5801810"/>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63616" y="5801810"/>
                <a:ext cx="11272823" cy="830997"/>
              </a:xfrm>
              <a:prstGeom prst="rect">
                <a:avLst/>
              </a:prstGeom>
              <a:blipFill>
                <a:blip r:embed="rId3"/>
                <a:stretch>
                  <a:fillRect l="-225" t="-1493" b="-7463"/>
                </a:stretch>
              </a:blipFill>
              <a:ln>
                <a:solidFill>
                  <a:schemeClr val="accent1"/>
                </a:solidFill>
              </a:ln>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9" name="Picture 8" descr="Graphical user interface, diagram&#10;&#10;Description automatically generated">
            <a:extLst>
              <a:ext uri="{FF2B5EF4-FFF2-40B4-BE49-F238E27FC236}">
                <a16:creationId xmlns:a16="http://schemas.microsoft.com/office/drawing/2014/main" id="{EECB3EDD-3F41-3C3D-1300-F6FDA74F5C5D}"/>
              </a:ext>
            </a:extLst>
          </p:cNvPr>
          <p:cNvPicPr>
            <a:picLocks noChangeAspect="1"/>
          </p:cNvPicPr>
          <p:nvPr/>
        </p:nvPicPr>
        <p:blipFill>
          <a:blip r:embed="rId4"/>
          <a:stretch>
            <a:fillRect/>
          </a:stretch>
        </p:blipFill>
        <p:spPr>
          <a:xfrm>
            <a:off x="301702" y="3458080"/>
            <a:ext cx="3461237" cy="1183722"/>
          </a:xfrm>
          <a:prstGeom prst="rect">
            <a:avLst/>
          </a:prstGeom>
        </p:spPr>
      </p:pic>
      <p:pic>
        <p:nvPicPr>
          <p:cNvPr id="19" name="Picture 18" descr="Graphical user interface, diagram&#10;&#10;Description automatically generated">
            <a:extLst>
              <a:ext uri="{FF2B5EF4-FFF2-40B4-BE49-F238E27FC236}">
                <a16:creationId xmlns:a16="http://schemas.microsoft.com/office/drawing/2014/main" id="{864E55B3-C538-5264-4EBA-0F4CA1E16009}"/>
              </a:ext>
            </a:extLst>
          </p:cNvPr>
          <p:cNvPicPr>
            <a:picLocks noChangeAspect="1"/>
          </p:cNvPicPr>
          <p:nvPr/>
        </p:nvPicPr>
        <p:blipFill>
          <a:blip r:embed="rId4"/>
          <a:stretch>
            <a:fillRect/>
          </a:stretch>
        </p:blipFill>
        <p:spPr>
          <a:xfrm>
            <a:off x="4049233" y="3429001"/>
            <a:ext cx="3461237" cy="1183722"/>
          </a:xfrm>
          <a:prstGeom prst="rect">
            <a:avLst/>
          </a:prstGeom>
        </p:spPr>
      </p:pic>
      <p:pic>
        <p:nvPicPr>
          <p:cNvPr id="47" name="Picture 46" descr="Graphical user interface, diagram&#10;&#10;Description automatically generated">
            <a:extLst>
              <a:ext uri="{FF2B5EF4-FFF2-40B4-BE49-F238E27FC236}">
                <a16:creationId xmlns:a16="http://schemas.microsoft.com/office/drawing/2014/main" id="{4B243AD2-F280-67B9-7CA7-0D14E11C9C3A}"/>
              </a:ext>
            </a:extLst>
          </p:cNvPr>
          <p:cNvPicPr>
            <a:picLocks noChangeAspect="1"/>
          </p:cNvPicPr>
          <p:nvPr/>
        </p:nvPicPr>
        <p:blipFill>
          <a:blip r:embed="rId4"/>
          <a:stretch>
            <a:fillRect/>
          </a:stretch>
        </p:blipFill>
        <p:spPr>
          <a:xfrm>
            <a:off x="8123206" y="3429000"/>
            <a:ext cx="3461237" cy="1183722"/>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C27446-7573-2B99-5C37-D8C6712BB40A}"/>
                  </a:ext>
                </a:extLst>
              </p:cNvPr>
              <p:cNvSpPr txBox="1"/>
              <p:nvPr/>
            </p:nvSpPr>
            <p:spPr>
              <a:xfrm>
                <a:off x="7677275" y="299811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0" name="TextBox 49">
                <a:extLst>
                  <a:ext uri="{FF2B5EF4-FFF2-40B4-BE49-F238E27FC236}">
                    <a16:creationId xmlns:a16="http://schemas.microsoft.com/office/drawing/2014/main" id="{CAC27446-7573-2B99-5C37-D8C6712BB40A}"/>
                  </a:ext>
                </a:extLst>
              </p:cNvPr>
              <p:cNvSpPr txBox="1">
                <a:spLocks noRot="1" noChangeAspect="1" noMove="1" noResize="1" noEditPoints="1" noAdjustHandles="1" noChangeArrowheads="1" noChangeShapeType="1" noTextEdit="1"/>
              </p:cNvSpPr>
              <p:nvPr/>
            </p:nvSpPr>
            <p:spPr>
              <a:xfrm>
                <a:off x="7677275" y="2998113"/>
                <a:ext cx="389530" cy="430887"/>
              </a:xfrm>
              <a:prstGeom prst="rect">
                <a:avLst/>
              </a:prstGeom>
              <a:blipFill>
                <a:blip r:embed="rId5"/>
                <a:stretch>
                  <a:fillRect l="-6250" r="-3125"/>
                </a:stretch>
              </a:blipFill>
            </p:spPr>
            <p:txBody>
              <a:bodyPr/>
              <a:lstStyle/>
              <a:p>
                <a:r>
                  <a:rPr lang="en-GB">
                    <a:noFill/>
                  </a:rPr>
                  <a:t> </a:t>
                </a:r>
              </a:p>
            </p:txBody>
          </p:sp>
        </mc:Fallback>
      </mc:AlternateContent>
      <p:sp>
        <p:nvSpPr>
          <p:cNvPr id="51" name="Rectangle 50">
            <a:extLst>
              <a:ext uri="{FF2B5EF4-FFF2-40B4-BE49-F238E27FC236}">
                <a16:creationId xmlns:a16="http://schemas.microsoft.com/office/drawing/2014/main" id="{5A9D11A6-4098-974C-1330-4A96B144BBDE}"/>
              </a:ext>
            </a:extLst>
          </p:cNvPr>
          <p:cNvSpPr/>
          <p:nvPr/>
        </p:nvSpPr>
        <p:spPr>
          <a:xfrm>
            <a:off x="263616"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25AA0886-6544-D65E-7F50-ACEB90DF9B7A}"/>
              </a:ext>
            </a:extLst>
          </p:cNvPr>
          <p:cNvSpPr/>
          <p:nvPr/>
        </p:nvSpPr>
        <p:spPr>
          <a:xfrm>
            <a:off x="399529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621C2DB6-D663-4631-D991-14831E5A2021}"/>
              </a:ext>
            </a:extLst>
          </p:cNvPr>
          <p:cNvSpPr/>
          <p:nvPr/>
        </p:nvSpPr>
        <p:spPr>
          <a:xfrm>
            <a:off x="811985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9AD329B7-9625-679E-B860-9D76D48C3A8F}"/>
              </a:ext>
            </a:extLst>
          </p:cNvPr>
          <p:cNvSpPr txBox="1"/>
          <p:nvPr/>
        </p:nvSpPr>
        <p:spPr>
          <a:xfrm>
            <a:off x="1535634" y="1493020"/>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1</a:t>
            </a:r>
          </a:p>
        </p:txBody>
      </p:sp>
      <p:sp>
        <p:nvSpPr>
          <p:cNvPr id="68" name="TextBox 67">
            <a:extLst>
              <a:ext uri="{FF2B5EF4-FFF2-40B4-BE49-F238E27FC236}">
                <a16:creationId xmlns:a16="http://schemas.microsoft.com/office/drawing/2014/main" id="{7F3D1F44-FDAE-4FD6-F43F-3C70A9317752}"/>
              </a:ext>
            </a:extLst>
          </p:cNvPr>
          <p:cNvSpPr txBox="1"/>
          <p:nvPr/>
        </p:nvSpPr>
        <p:spPr>
          <a:xfrm>
            <a:off x="531067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2</a:t>
            </a:r>
          </a:p>
        </p:txBody>
      </p:sp>
      <p:sp>
        <p:nvSpPr>
          <p:cNvPr id="69" name="TextBox 68">
            <a:extLst>
              <a:ext uri="{FF2B5EF4-FFF2-40B4-BE49-F238E27FC236}">
                <a16:creationId xmlns:a16="http://schemas.microsoft.com/office/drawing/2014/main" id="{EC3F6FC7-E1A7-6A49-5AA7-FB0BD3C94EB0}"/>
              </a:ext>
            </a:extLst>
          </p:cNvPr>
          <p:cNvSpPr txBox="1"/>
          <p:nvPr/>
        </p:nvSpPr>
        <p:spPr>
          <a:xfrm>
            <a:off x="956042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3</a:t>
            </a:r>
          </a:p>
        </p:txBody>
      </p:sp>
      <p:sp>
        <p:nvSpPr>
          <p:cNvPr id="70" name="Oval 69">
            <a:extLst>
              <a:ext uri="{FF2B5EF4-FFF2-40B4-BE49-F238E27FC236}">
                <a16:creationId xmlns:a16="http://schemas.microsoft.com/office/drawing/2014/main" id="{5E818E42-2429-9944-7D57-2FE464BF0268}"/>
              </a:ext>
            </a:extLst>
          </p:cNvPr>
          <p:cNvSpPr/>
          <p:nvPr/>
        </p:nvSpPr>
        <p:spPr>
          <a:xfrm>
            <a:off x="398057" y="1769098"/>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id="{030B488D-2945-AA3D-F08E-A54233CDD56A}"/>
              </a:ext>
            </a:extLst>
          </p:cNvPr>
          <p:cNvCxnSpPr>
            <a:cxnSpLocks/>
          </p:cNvCxnSpPr>
          <p:nvPr/>
        </p:nvCxnSpPr>
        <p:spPr>
          <a:xfrm>
            <a:off x="443211" y="1254755"/>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60CB78FE-4BA0-E0D7-8C6D-3D119848A45A}"/>
              </a:ext>
            </a:extLst>
          </p:cNvPr>
          <p:cNvSpPr txBox="1"/>
          <p:nvPr/>
        </p:nvSpPr>
        <p:spPr>
          <a:xfrm>
            <a:off x="443210" y="946112"/>
            <a:ext cx="2688403"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Temporal information (level-3)</a:t>
            </a:r>
          </a:p>
        </p:txBody>
      </p:sp>
      <p:sp>
        <p:nvSpPr>
          <p:cNvPr id="73" name="TextBox 72">
            <a:extLst>
              <a:ext uri="{FF2B5EF4-FFF2-40B4-BE49-F238E27FC236}">
                <a16:creationId xmlns:a16="http://schemas.microsoft.com/office/drawing/2014/main" id="{293A6CEC-CC3C-48A8-04FC-DE9C2B480AD0}"/>
              </a:ext>
            </a:extLst>
          </p:cNvPr>
          <p:cNvSpPr txBox="1"/>
          <p:nvPr/>
        </p:nvSpPr>
        <p:spPr>
          <a:xfrm>
            <a:off x="263615" y="4886708"/>
            <a:ext cx="7360613" cy="646331"/>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where by the same individuals (from the same units) are repeated (i.e., longitudinal). This is typically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structure </a:t>
            </a:r>
            <a:r>
              <a:rPr lang="en-GB" sz="1200" dirty="0">
                <a:latin typeface="Helvetica Neue" panose="02000503000000020004" pitchFamily="2" charset="0"/>
                <a:ea typeface="Helvetica Neue" panose="02000503000000020004" pitchFamily="2" charset="0"/>
                <a:cs typeface="Helvetica Neue" panose="02000503000000020004" pitchFamily="2" charset="0"/>
              </a:rPr>
              <a:t>and so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hierarchical regression </a:t>
            </a:r>
            <a:r>
              <a:rPr lang="en-GB" sz="12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79318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p:sp>
        <p:nvSpPr>
          <p:cNvPr id="4" name="TextBox 3">
            <a:extLst>
              <a:ext uri="{FF2B5EF4-FFF2-40B4-BE49-F238E27FC236}">
                <a16:creationId xmlns:a16="http://schemas.microsoft.com/office/drawing/2014/main" id="{CF971522-061B-C3DE-F9EF-EBD602E27AD2}"/>
              </a:ext>
            </a:extLst>
          </p:cNvPr>
          <p:cNvSpPr txBox="1"/>
          <p:nvPr/>
        </p:nvSpPr>
        <p:spPr>
          <a:xfrm>
            <a:off x="222201" y="3533272"/>
            <a:ext cx="11740617" cy="255454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Why are hierarchical regression models important: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elegant way to model datasets that have varying scales in their measurements ( - this artefact is caused by the multilevel or hierarchical structure in the dataset)</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robust approach for accounting for </a:t>
            </a:r>
            <a:r>
              <a:rPr lang="en-GB" sz="1400" b="1" dirty="0">
                <a:latin typeface="Helvetica Neue Light" panose="02000403000000020004" pitchFamily="2" charset="0"/>
                <a:ea typeface="Helvetica Neue Light" panose="02000403000000020004" pitchFamily="2" charset="0"/>
              </a:rPr>
              <a:t>variations across individual units</a:t>
            </a:r>
            <a:r>
              <a:rPr lang="en-GB" sz="1400" dirty="0">
                <a:latin typeface="Helvetica Neue Light" panose="02000403000000020004" pitchFamily="2" charset="0"/>
                <a:ea typeface="Helvetica Neue Light" panose="02000403000000020004" pitchFamily="2" charset="0"/>
              </a:rPr>
              <a:t>, and at the same time, the “</a:t>
            </a:r>
            <a:r>
              <a:rPr lang="en-GB" sz="1400" b="1" dirty="0">
                <a:latin typeface="Helvetica Neue Light" panose="02000403000000020004" pitchFamily="2" charset="0"/>
                <a:ea typeface="Helvetica Neue Light" panose="02000403000000020004" pitchFamily="2" charset="0"/>
              </a:rPr>
              <a:t>within-group variations</a:t>
            </a:r>
            <a:r>
              <a:rPr lang="en-GB" sz="1400" dirty="0">
                <a:latin typeface="Helvetica Neue Light" panose="02000403000000020004" pitchFamily="2" charset="0"/>
                <a:ea typeface="Helvetica Neue Light" panose="02000403000000020004" pitchFamily="2" charset="0"/>
              </a:rPr>
              <a:t>” among groupings</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When we are modelling the direct relationship between the level-1 independent variables against the dependent variable, we can allow for direct interactions between level-1 and higher level independent variables that were measured at a group-level</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We can quantify group-specific differences as well as group-specific coefficients through the usage of “</a:t>
            </a:r>
            <a:r>
              <a:rPr lang="en-GB" sz="1400" b="1" dirty="0">
                <a:latin typeface="Helvetica Neue Light" panose="02000403000000020004" pitchFamily="2" charset="0"/>
                <a:ea typeface="Helvetica Neue Light" panose="02000403000000020004" pitchFamily="2" charset="0"/>
              </a:rPr>
              <a:t>varying-slopes</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varying-coefficients</a:t>
            </a:r>
            <a:r>
              <a:rPr lang="en-GB" sz="1400" dirty="0">
                <a:latin typeface="Helvetica Neue Light" panose="02000403000000020004" pitchFamily="2" charset="0"/>
                <a:ea typeface="Helvetica Neue Light" panose="02000403000000020004" pitchFamily="2" charset="0"/>
              </a:rPr>
              <a:t>”  </a:t>
            </a:r>
          </a:p>
        </p:txBody>
      </p:sp>
      <p:pic>
        <p:nvPicPr>
          <p:cNvPr id="5" name="Picture 4">
            <a:extLst>
              <a:ext uri="{FF2B5EF4-FFF2-40B4-BE49-F238E27FC236}">
                <a16:creationId xmlns:a16="http://schemas.microsoft.com/office/drawing/2014/main" id="{5AD9AF39-BE93-A6C9-FF3A-E9C6AEF1493A}"/>
              </a:ext>
            </a:extLst>
          </p:cNvPr>
          <p:cNvPicPr>
            <a:picLocks noChangeAspect="1"/>
          </p:cNvPicPr>
          <p:nvPr/>
        </p:nvPicPr>
        <p:blipFill>
          <a:blip r:embed="rId2"/>
          <a:stretch>
            <a:fillRect/>
          </a:stretch>
        </p:blipFill>
        <p:spPr>
          <a:xfrm>
            <a:off x="0" y="0"/>
            <a:ext cx="12192000" cy="970069"/>
          </a:xfrm>
          <a:prstGeom prst="rect">
            <a:avLst/>
          </a:prstGeom>
        </p:spPr>
      </p:pic>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6172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7961270" y="4247211"/>
            <a:ext cx="4230730"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49903"/>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3955943"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051998" y="-12879"/>
            <a:ext cx="3897199"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61270" y="-24307"/>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16618" y="4117262"/>
            <a:ext cx="3864305"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3993250" y="44290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7949195" y="4438887"/>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7949195" y="2060793"/>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051998" y="2049923"/>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79484"/>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4039301" y="4801941"/>
            <a:ext cx="3921969"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4018123" y="6493166"/>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7946726" y="648481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
        <p:nvSpPr>
          <p:cNvPr id="2" name="Slide Number Placeholder 3">
            <a:extLst>
              <a:ext uri="{FF2B5EF4-FFF2-40B4-BE49-F238E27FC236}">
                <a16:creationId xmlns:a16="http://schemas.microsoft.com/office/drawing/2014/main" id="{6B80C2D0-D5D6-E44C-EB7A-E49F7BDA52B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186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Components of a Hierarchical Regression Model</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09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838200" y="1236369"/>
            <a:ext cx="10515600" cy="714167"/>
          </a:xfrm>
        </p:spPr>
        <p:txBody>
          <a:bodyPr>
            <a:normAutofit/>
          </a:bodyPr>
          <a:lstStyle/>
          <a:p>
            <a:pPr algn="ctr"/>
            <a:r>
              <a:rPr lang="en-US" sz="2800" dirty="0">
                <a:latin typeface="Helvetica Neue Light" panose="02000403000000020004" pitchFamily="2" charset="0"/>
                <a:ea typeface="Helvetica Neue Light" panose="02000403000000020004" pitchFamily="2" charset="0"/>
              </a:rPr>
              <a:t>Recall the base model formula for a GLM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86651" y="3068380"/>
                <a:ext cx="11662348" cy="3404641"/>
              </a:xfrm>
              <a:solidFill>
                <a:schemeClr val="tx1"/>
              </a:solidFill>
              <a:ln>
                <a:solidFill>
                  <a:schemeClr val="tx1"/>
                </a:solidFill>
              </a:ln>
            </p:spPr>
            <p:txBody>
              <a:bodyPr>
                <a:normAutofit/>
              </a:bodyPr>
              <a:lstStyle/>
              <a:p>
                <a:pPr marL="0" indent="0">
                  <a:buNone/>
                </a:pPr>
                <a:r>
                  <a:rPr lang="en-US" sz="2000" b="1" dirty="0">
                    <a:latin typeface="Helvetica Neue Thin" panose="020B0403020202020204" pitchFamily="34" charset="0"/>
                    <a:ea typeface="Helvetica Neue Thin" panose="020B0403020202020204" pitchFamily="34" charset="0"/>
                  </a:rPr>
                  <a:t>Variables</a:t>
                </a:r>
              </a:p>
              <a:p>
                <a14:m>
                  <m:oMath xmlns:m="http://schemas.openxmlformats.org/officeDocument/2006/math">
                    <m:r>
                      <a:rPr lang="en-US" sz="2000" b="0" i="1" dirty="0" smtClean="0">
                        <a:latin typeface="Cambria Math" panose="02040503050406030204" pitchFamily="18" charset="0"/>
                        <a:ea typeface="Helvetica Neue Thin" panose="020B0403020202020204" pitchFamily="34" charset="0"/>
                      </a:rPr>
                      <m:t>𝑦</m:t>
                    </m:r>
                  </m:oMath>
                </a14:m>
                <a:r>
                  <a:rPr lang="en-US" sz="2000" dirty="0">
                    <a:latin typeface="Helvetica Neue Thin" panose="020B0403020202020204" pitchFamily="34" charset="0"/>
                    <a:ea typeface="Helvetica Neue Thin" panose="020B0403020202020204" pitchFamily="34" charset="0"/>
                  </a:rPr>
                  <a:t> is the dependent variable</a:t>
                </a:r>
              </a:p>
              <a:p>
                <a14:m>
                  <m:oMath xmlns:m="http://schemas.openxmlformats.org/officeDocument/2006/math">
                    <m:sSub>
                      <m:sSubPr>
                        <m:ctrlPr>
                          <a:rPr lang="en-US" sz="2000" i="1" dirty="0" smtClean="0">
                            <a:latin typeface="Cambria Math" panose="02040503050406030204" pitchFamily="18" charset="0"/>
                            <a:ea typeface="Helvetica Neue Thin" panose="020B0403020202020204" pitchFamily="34" charset="0"/>
                          </a:rPr>
                        </m:ctrlPr>
                      </m:sSubPr>
                      <m:e>
                        <m:r>
                          <a:rPr lang="en-GB" sz="2000" b="0" i="1" dirty="0" smtClean="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independent variables (which we have </a:t>
                </a:r>
                <a:r>
                  <a:rPr lang="en-US" sz="2000" b="1" i="1" dirty="0">
                    <a:latin typeface="Helvetica Neue Thin" panose="020B0403020202020204" pitchFamily="34" charset="0"/>
                    <a:ea typeface="Helvetica Neue Thin" panose="020B0403020202020204" pitchFamily="34" charset="0"/>
                  </a:rPr>
                  <a:t>k</a:t>
                </a:r>
                <a:r>
                  <a:rPr lang="en-US" sz="2000" dirty="0">
                    <a:latin typeface="Helvetica Neue Thin" panose="020B0403020202020204" pitchFamily="34" charset="0"/>
                    <a:ea typeface="Helvetica Neue Thin" panose="020B0403020202020204" pitchFamily="34" charset="0"/>
                  </a:rPr>
                  <a:t> number of them)</a:t>
                </a:r>
              </a:p>
              <a:p>
                <a:pPr marL="0" indent="0">
                  <a:buNone/>
                </a:pPr>
                <a:endParaRPr lang="en-US" sz="2200" dirty="0">
                  <a:latin typeface="Helvetica Neue Thin" panose="020B0403020202020204" pitchFamily="34" charset="0"/>
                  <a:ea typeface="Helvetica Neue Thin" panose="020B0403020202020204" pitchFamily="34" charset="0"/>
                </a:endParaRPr>
              </a:p>
              <a:p>
                <a:pPr marL="0" indent="0">
                  <a:buNone/>
                </a:pPr>
                <a:r>
                  <a:rPr lang="en-US" sz="2200" b="1" dirty="0">
                    <a:latin typeface="Helvetica Neue Thin" panose="020B0403020202020204" pitchFamily="34" charset="0"/>
                    <a:ea typeface="Helvetica Neue Thin" panose="020B0403020202020204" pitchFamily="34" charset="0"/>
                  </a:rPr>
                  <a:t>Parameters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rPr>
                          <m:t>0</m:t>
                        </m:r>
                      </m:sub>
                    </m:sSub>
                  </m:oMath>
                </a14:m>
                <a:r>
                  <a:rPr lang="en-US" sz="20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1</m:t>
                        </m:r>
                      </m:sub>
                    </m:sSub>
                    <m:r>
                      <a:rPr lang="en-GB"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2</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3</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Cambria Math" panose="02040503050406030204" pitchFamily="18" charset="0"/>
                          </a:rPr>
                          <m:t>𝑘</m:t>
                        </m:r>
                      </m:sub>
                    </m:sSub>
                  </m:oMath>
                </a14:m>
                <a:r>
                  <a:rPr lang="en-US" sz="2000" i="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slopes (or coefficients) for the corresponding variables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endParaRPr lang="en-US" sz="2000" dirty="0">
                  <a:latin typeface="Helvetica Neue Thin" panose="020B0403020202020204" pitchFamily="34" charset="0"/>
                  <a:ea typeface="Helvetica Neue Thin" panose="020B0403020202020204" pitchFamily="34" charset="0"/>
                </a:endParaRPr>
              </a:p>
              <a:p>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ε</m:t>
                    </m:r>
                  </m:oMath>
                </a14:m>
                <a:r>
                  <a:rPr lang="en-US" sz="2000" dirty="0">
                    <a:latin typeface="Helvetica Neue Thin" panose="020B0403020202020204" pitchFamily="34" charset="0"/>
                    <a:ea typeface="Helvetica Neue Thin" panose="020B0403020202020204" pitchFamily="34" charset="0"/>
                  </a:rPr>
                  <a:t> is the error term</a:t>
                </a:r>
              </a:p>
              <a:p>
                <a:endParaRPr lang="en-US"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86651" y="3068380"/>
                <a:ext cx="11662348" cy="3404641"/>
              </a:xfrm>
              <a:blipFill>
                <a:blip r:embed="rId2"/>
                <a:stretch>
                  <a:fillRect/>
                </a:stretch>
              </a:blipFill>
              <a:ln>
                <a:solidFill>
                  <a:schemeClr val="tx1"/>
                </a:solidFill>
              </a:ln>
            </p:spPr>
            <p:txBody>
              <a:bodyPr/>
              <a:lstStyle/>
              <a:p>
                <a:r>
                  <a:rPr lang="en-GB">
                    <a:noFill/>
                  </a:rPr>
                  <a:t> </a:t>
                </a:r>
              </a:p>
            </p:txBody>
          </p:sp>
        </mc:Fallback>
      </mc:AlternateContent>
      <p:pic>
        <p:nvPicPr>
          <p:cNvPr id="6" name="Picture 5">
            <a:extLst>
              <a:ext uri="{FF2B5EF4-FFF2-40B4-BE49-F238E27FC236}">
                <a16:creationId xmlns:a16="http://schemas.microsoft.com/office/drawing/2014/main" id="{D2D76733-D1ED-994F-8D38-D163976189F6}"/>
              </a:ext>
            </a:extLst>
          </p:cNvPr>
          <p:cNvPicPr>
            <a:picLocks noChangeAspect="1"/>
          </p:cNvPicPr>
          <p:nvPr/>
        </p:nvPicPr>
        <p:blipFill>
          <a:blip r:embed="rId3"/>
          <a:stretch>
            <a:fillRect/>
          </a:stretch>
        </p:blipFill>
        <p:spPr>
          <a:xfrm>
            <a:off x="0" y="0"/>
            <a:ext cx="12192000" cy="970069"/>
          </a:xfrm>
          <a:prstGeom prst="rect">
            <a:avLst/>
          </a:prstGeom>
        </p:spPr>
      </p:pic>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6C4FABEB-D6F9-577C-DD07-2C9F78687183}"/>
              </a:ext>
            </a:extLst>
          </p:cNvPr>
          <p:cNvSpPr txBox="1"/>
          <p:nvPr/>
        </p:nvSpPr>
        <p:spPr>
          <a:xfrm>
            <a:off x="5221154" y="6343830"/>
            <a:ext cx="6002931" cy="369332"/>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Let’s extend the above model into a hierarchical framework</a:t>
            </a:r>
          </a:p>
        </p:txBody>
      </p:sp>
      <p:sp>
        <p:nvSpPr>
          <p:cNvPr id="4" name="TextBox 3">
            <a:extLst>
              <a:ext uri="{FF2B5EF4-FFF2-40B4-BE49-F238E27FC236}">
                <a16:creationId xmlns:a16="http://schemas.microsoft.com/office/drawing/2014/main" id="{8F8CC0EB-80AF-6071-1715-FCE4CE3527C2}"/>
              </a:ext>
            </a:extLst>
          </p:cNvPr>
          <p:cNvSpPr txBox="1"/>
          <p:nvPr/>
        </p:nvSpPr>
        <p:spPr>
          <a:xfrm>
            <a:off x="9941670" y="2228743"/>
            <a:ext cx="2062264" cy="276999"/>
          </a:xfrm>
          <a:prstGeom prst="rect">
            <a:avLst/>
          </a:prstGeom>
          <a:noFill/>
        </p:spPr>
        <p:txBody>
          <a:bodyPr wrap="square" rtlCol="0">
            <a:spAutoFit/>
          </a:bodyPr>
          <a:lstStyle/>
          <a:p>
            <a:pPr algn="ctr"/>
            <a:r>
              <a:rPr lang="en-GB" sz="1200" b="1" dirty="0">
                <a:latin typeface="Helvetica Neue Light" panose="02000403000000020004" pitchFamily="2" charset="0"/>
                <a:ea typeface="Helvetica Neue Light" panose="02000403000000020004" pitchFamily="2" charset="0"/>
              </a:rPr>
              <a:t>See Week 2 and 3 notes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D66A5E-93C5-B8F5-5ABB-BF1367A35139}"/>
                  </a:ext>
                </a:extLst>
              </p:cNvPr>
              <p:cNvSpPr txBox="1"/>
              <p:nvPr/>
            </p:nvSpPr>
            <p:spPr>
              <a:xfrm>
                <a:off x="2449447" y="2105633"/>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𝑦</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𝜀</m:t>
                      </m:r>
                    </m:oMath>
                  </m:oMathPara>
                </a14:m>
                <a:endParaRPr lang="en-US" sz="28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F2D66A5E-93C5-B8F5-5ABB-BF1367A35139}"/>
                  </a:ext>
                </a:extLst>
              </p:cNvPr>
              <p:cNvSpPr txBox="1">
                <a:spLocks noRot="1" noChangeAspect="1" noMove="1" noResize="1" noEditPoints="1" noAdjustHandles="1" noChangeArrowheads="1" noChangeShapeType="1" noTextEdit="1"/>
              </p:cNvSpPr>
              <p:nvPr/>
            </p:nvSpPr>
            <p:spPr>
              <a:xfrm>
                <a:off x="2449447" y="2105633"/>
                <a:ext cx="7293106" cy="523220"/>
              </a:xfrm>
              <a:prstGeom prst="rect">
                <a:avLst/>
              </a:prstGeom>
              <a:blipFill>
                <a:blip r:embed="rId4"/>
                <a:stretch>
                  <a:fillRect b="-20930"/>
                </a:stretch>
              </a:blipFill>
              <a:ln>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14721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102344" y="81872"/>
            <a:ext cx="10897350" cy="417481"/>
          </a:xfrm>
        </p:spPr>
        <p:txBody>
          <a:bodyPr>
            <a:normAutofit fontScale="90000"/>
          </a:bodyPr>
          <a:lstStyle/>
          <a:p>
            <a:r>
              <a:rPr lang="en-US" sz="2800" dirty="0">
                <a:latin typeface="Helvetica Neue Light" panose="02000403000000020004" pitchFamily="2" charset="0"/>
                <a:ea typeface="Helvetica Neue Light" panose="02000403000000020004" pitchFamily="2" charset="0"/>
              </a:rPr>
              <a:t>Mathematical reformulation of the base GLM regression model using indexes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02343" y="3338481"/>
                <a:ext cx="6418597" cy="3320133"/>
              </a:xfrm>
              <a:solidFill>
                <a:schemeClr val="tx1"/>
              </a:solidFill>
              <a:ln>
                <a:solidFill>
                  <a:schemeClr val="tx1"/>
                </a:solidFill>
              </a:ln>
            </p:spPr>
            <p:txBody>
              <a:bodyPr>
                <a:noAutofit/>
              </a:bodyPr>
              <a:lstStyle/>
              <a:p>
                <a:pPr marL="0" indent="0">
                  <a:buNone/>
                </a:pPr>
                <a:r>
                  <a:rPr lang="en-US" sz="1400" b="1" dirty="0">
                    <a:latin typeface="Helvetica Neue Thin" panose="020B0403020202020204" pitchFamily="34" charset="0"/>
                    <a:ea typeface="Helvetica Neue Thin" panose="020B0403020202020204" pitchFamily="34" charset="0"/>
                  </a:rPr>
                  <a:t>Breakdown of the above statistical model</a:t>
                </a:r>
              </a:p>
              <a:p>
                <a:pPr marL="0" indent="0">
                  <a:buNone/>
                </a:pPr>
                <a:r>
                  <a:rPr lang="en-US" sz="1400" b="1" dirty="0">
                    <a:latin typeface="Helvetica Neue Thin" panose="020B0403020202020204" pitchFamily="34" charset="0"/>
                    <a:ea typeface="Helvetica Neue Thin" panose="020B0403020202020204" pitchFamily="34" charset="0"/>
                  </a:rPr>
                  <a:t>[1] Variables</a:t>
                </a:r>
              </a:p>
              <a:p>
                <a14:m>
                  <m:oMath xmlns:m="http://schemas.openxmlformats.org/officeDocument/2006/math">
                    <m:sSub>
                      <m:sSubPr>
                        <m:ctrlPr>
                          <a:rPr lang="en-US" sz="1400" i="1" smtClean="0">
                            <a:latin typeface="Cambria Math" panose="02040503050406030204" pitchFamily="18" charset="0"/>
                            <a:ea typeface="Helvetica Neue Thin" panose="020B0403020202020204" pitchFamily="34" charset="0"/>
                          </a:rPr>
                        </m:ctrlPr>
                      </m:sSubPr>
                      <m:e>
                        <m:r>
                          <a:rPr lang="en-GB" sz="1400" b="0" i="1" smtClean="0">
                            <a:latin typeface="Cambria Math" panose="02040503050406030204" pitchFamily="18" charset="0"/>
                            <a:ea typeface="Helvetica Neue Thin" panose="020B0403020202020204" pitchFamily="34" charset="0"/>
                          </a:rPr>
                          <m:t>𝑦</m:t>
                        </m:r>
                      </m:e>
                      <m:sub>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m:t>
                        </m:r>
                        <m:r>
                          <a:rPr lang="en-GB" sz="1400" b="0" i="1"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 </m:t>
                    </m:r>
                  </m:oMath>
                </a14:m>
                <a:r>
                  <a:rPr lang="en-US" sz="14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r>
                  <a:rPr lang="en-US" sz="1400" dirty="0">
                    <a:latin typeface="Helvetica Neue Thin" panose="020B0403020202020204" pitchFamily="34" charset="0"/>
                    <a:ea typeface="Helvetica Neue Thin" panose="020B0403020202020204" pitchFamily="34" charset="0"/>
                  </a:rPr>
                  <a:t> number independent variables</a:t>
                </a:r>
              </a:p>
              <a:p>
                <a:r>
                  <a:rPr lang="en-US" sz="1400" dirty="0">
                    <a:latin typeface="Helvetica Neue Thin" panose="020B0403020202020204" pitchFamily="34" charset="0"/>
                    <a:ea typeface="Helvetica Neue Thin" panose="020B0403020202020204" pitchFamily="34" charset="0"/>
                  </a:rPr>
                  <a:t>Notation </a:t>
                </a:r>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r>
                          <a:rPr lang="en-GB" sz="1400" b="0" i="1" dirty="0" smtClean="0">
                            <a:latin typeface="Cambria Math" panose="02040503050406030204" pitchFamily="18" charset="0"/>
                            <a:ea typeface="Helvetica Neue Thin" panose="020B0403020202020204" pitchFamily="34" charset="0"/>
                          </a:rPr>
                          <m:t>, </m:t>
                        </m:r>
                        <m:r>
                          <a:rPr lang="en-GB" sz="1400" b="0" i="1" dirty="0" smtClean="0">
                            <a:latin typeface="Cambria Math" panose="02040503050406030204" pitchFamily="18" charset="0"/>
                            <a:ea typeface="Helvetica Neue Thin" panose="020B0403020202020204" pitchFamily="34" charset="0"/>
                          </a:rPr>
                          <m:t>𝑖</m:t>
                        </m:r>
                        <m:r>
                          <a:rPr lang="en-GB" sz="1400" b="0" i="1" dirty="0" smtClean="0">
                            <a:latin typeface="Cambria Math" panose="02040503050406030204" pitchFamily="18" charset="0"/>
                            <a:ea typeface="Helvetica Neue Thin" panose="020B0403020202020204" pitchFamily="34" charset="0"/>
                          </a:rPr>
                          <m:t>,</m:t>
                        </m:r>
                        <m:r>
                          <a:rPr lang="en-GB" sz="1400" b="0" i="1" dirty="0"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actual observation. It means that its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oMath>
                </a14:m>
                <a:r>
                  <a:rPr lang="en-US" sz="1400" dirty="0">
                    <a:latin typeface="Helvetica Neue Thin" panose="020B0403020202020204" pitchFamily="34" charset="0"/>
                    <a:ea typeface="Helvetica Neue Thin" panose="020B0403020202020204" pitchFamily="34" charset="0"/>
                  </a:rPr>
                  <a:t> observation 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r>
                  <a:rPr lang="en-US" sz="1400" dirty="0">
                    <a:latin typeface="Helvetica Neue Thin" panose="020B0403020202020204" pitchFamily="34" charset="0"/>
                    <a:ea typeface="Helvetica Neue Thin" panose="020B0403020202020204" pitchFamily="34" charset="0"/>
                  </a:rPr>
                  <a:t> for the variable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endParaRPr lang="en-US" sz="1400" b="1" dirty="0">
                  <a:latin typeface="Helvetica Neue Thin" panose="020B0403020202020204" pitchFamily="34" charset="0"/>
                  <a:ea typeface="Helvetica Neue Thin" panose="020B0403020202020204" pitchFamily="34" charset="0"/>
                </a:endParaRPr>
              </a:p>
              <a:p>
                <a:pPr marL="0" indent="0">
                  <a:buNone/>
                </a:pPr>
                <a:r>
                  <a:rPr lang="en-US" sz="1400" b="1" dirty="0">
                    <a:latin typeface="Helvetica Neue Thin" panose="020B0403020202020204" pitchFamily="34" charset="0"/>
                    <a:ea typeface="Helvetica Neue Thin" panose="020B0403020202020204" pitchFamily="34" charset="0"/>
                  </a:rPr>
                  <a:t>[2] Parameters</a:t>
                </a:r>
              </a:p>
              <a:p>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rPr>
                          <m:t>0</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1</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smtClean="0">
                        <a:latin typeface="Cambria Math" panose="02040503050406030204" pitchFamily="18" charset="0"/>
                      </a:rPr>
                      <m:t>,</m:t>
                    </m:r>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2</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3</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𝐽</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corresponding to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ea typeface="Cambria Math" panose="02040503050406030204" pitchFamily="18" charset="0"/>
                          </a:rPr>
                          <m:t>𝑖</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an error term</a:t>
                </a:r>
              </a:p>
              <a:p>
                <a:endParaRPr lang="en-US" sz="1400"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02343" y="3338481"/>
                <a:ext cx="6418597" cy="3320133"/>
              </a:xfrm>
              <a:blipFill>
                <a:blip r:embed="rId3"/>
                <a:stretch>
                  <a:fillRect/>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B440EC-56E1-EE41-B2A7-B5C385947CB1}"/>
                  </a:ext>
                </a:extLst>
              </p:cNvPr>
              <p:cNvSpPr txBox="1"/>
              <p:nvPr/>
            </p:nvSpPr>
            <p:spPr>
              <a:xfrm>
                <a:off x="160710" y="2790749"/>
                <a:ext cx="5935290"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2,</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FEB440EC-56E1-EE41-B2A7-B5C385947CB1}"/>
                  </a:ext>
                </a:extLst>
              </p:cNvPr>
              <p:cNvSpPr txBox="1">
                <a:spLocks noRot="1" noChangeAspect="1" noMove="1" noResize="1" noEditPoints="1" noAdjustHandles="1" noChangeArrowheads="1" noChangeShapeType="1" noTextEdit="1"/>
              </p:cNvSpPr>
              <p:nvPr/>
            </p:nvSpPr>
            <p:spPr>
              <a:xfrm>
                <a:off x="160710" y="2790749"/>
                <a:ext cx="5935290" cy="358368"/>
              </a:xfrm>
              <a:prstGeom prst="rect">
                <a:avLst/>
              </a:prstGeom>
              <a:blipFill>
                <a:blip r:embed="rId4"/>
                <a:stretch>
                  <a:fillRect b="-6667"/>
                </a:stretch>
              </a:blipFill>
              <a:ln>
                <a:solidFill>
                  <a:schemeClr val="accent1"/>
                </a:solidFill>
              </a:ln>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8CC0EB-80AF-6071-1715-FCE4CE3527C2}"/>
                  </a:ext>
                </a:extLst>
              </p:cNvPr>
              <p:cNvSpPr txBox="1"/>
              <p:nvPr/>
            </p:nvSpPr>
            <p:spPr>
              <a:xfrm>
                <a:off x="102343" y="678248"/>
                <a:ext cx="5850985" cy="230832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When there is a hierarchical structure in the dataset, the base form of the GLM can be explicitly reformulated to show the hierarchies with indexes. For instance</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  Mathematical formulation of such scenario will be as follows:  </a:t>
                </a:r>
              </a:p>
              <a:p>
                <a:pPr marL="742950" lvl="1" indent="-285750">
                  <a:buFont typeface="Wingdings" pitchFamily="2" charset="2"/>
                  <a:buChar char="v"/>
                </a:pPr>
                <a:endParaRPr lang="en-GB" sz="1600" b="1"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8F8CC0EB-80AF-6071-1715-FCE4CE3527C2}"/>
                  </a:ext>
                </a:extLst>
              </p:cNvPr>
              <p:cNvSpPr txBox="1">
                <a:spLocks noRot="1" noChangeAspect="1" noMove="1" noResize="1" noEditPoints="1" noAdjustHandles="1" noChangeArrowheads="1" noChangeShapeType="1" noTextEdit="1"/>
              </p:cNvSpPr>
              <p:nvPr/>
            </p:nvSpPr>
            <p:spPr>
              <a:xfrm>
                <a:off x="102343" y="678248"/>
                <a:ext cx="5850985" cy="2308324"/>
              </a:xfrm>
              <a:prstGeom prst="rect">
                <a:avLst/>
              </a:prstGeom>
              <a:blipFill>
                <a:blip r:embed="rId5"/>
                <a:stretch>
                  <a:fillRect l="-434" t="-1093" r="-868"/>
                </a:stretch>
              </a:blipFill>
            </p:spPr>
            <p:txBody>
              <a:bodyPr/>
              <a:lstStyle/>
              <a:p>
                <a:r>
                  <a:rPr lang="en-GB">
                    <a:noFill/>
                  </a:rPr>
                  <a:t> </a:t>
                </a:r>
              </a:p>
            </p:txBody>
          </p:sp>
        </mc:Fallback>
      </mc:AlternateContent>
      <p:pic>
        <p:nvPicPr>
          <p:cNvPr id="8" name="Picture 7" descr="Diagram&#10;&#10;Description automatically generated">
            <a:extLst>
              <a:ext uri="{FF2B5EF4-FFF2-40B4-BE49-F238E27FC236}">
                <a16:creationId xmlns:a16="http://schemas.microsoft.com/office/drawing/2014/main" id="{23722D73-1533-CABA-F16D-C0D112FAA0C0}"/>
              </a:ext>
            </a:extLst>
          </p:cNvPr>
          <p:cNvPicPr>
            <a:picLocks noChangeAspect="1"/>
          </p:cNvPicPr>
          <p:nvPr/>
        </p:nvPicPr>
        <p:blipFill>
          <a:blip r:embed="rId6"/>
          <a:stretch>
            <a:fillRect/>
          </a:stretch>
        </p:blipFill>
        <p:spPr>
          <a:xfrm>
            <a:off x="6122240" y="1020006"/>
            <a:ext cx="5967273" cy="1408594"/>
          </a:xfrm>
          <a:prstGeom prst="rect">
            <a:avLst/>
          </a:prstGeom>
        </p:spPr>
      </p:pic>
      <p:sp>
        <p:nvSpPr>
          <p:cNvPr id="11" name="Rectangle 10">
            <a:extLst>
              <a:ext uri="{FF2B5EF4-FFF2-40B4-BE49-F238E27FC236}">
                <a16:creationId xmlns:a16="http://schemas.microsoft.com/office/drawing/2014/main" id="{A2E0F7E9-FADF-8A08-1512-D7BCA807A805}"/>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Table&#10;&#10;Description automatically generated">
            <a:extLst>
              <a:ext uri="{FF2B5EF4-FFF2-40B4-BE49-F238E27FC236}">
                <a16:creationId xmlns:a16="http://schemas.microsoft.com/office/drawing/2014/main" id="{FC0AF91E-D58C-F2F2-B5D1-710D3C13CBCF}"/>
              </a:ext>
            </a:extLst>
          </p:cNvPr>
          <p:cNvPicPr>
            <a:picLocks noChangeAspect="1"/>
          </p:cNvPicPr>
          <p:nvPr/>
        </p:nvPicPr>
        <p:blipFill>
          <a:blip r:embed="rId7"/>
          <a:stretch>
            <a:fillRect/>
          </a:stretch>
        </p:blipFill>
        <p:spPr>
          <a:xfrm>
            <a:off x="6728251" y="3142219"/>
            <a:ext cx="5361262" cy="3227839"/>
          </a:xfrm>
          <a:prstGeom prst="rect">
            <a:avLst/>
          </a:prstGeom>
        </p:spPr>
      </p:pic>
      <p:sp>
        <p:nvSpPr>
          <p:cNvPr id="10" name="TextBox 9">
            <a:extLst>
              <a:ext uri="{FF2B5EF4-FFF2-40B4-BE49-F238E27FC236}">
                <a16:creationId xmlns:a16="http://schemas.microsoft.com/office/drawing/2014/main" id="{1294AB7F-023E-4F88-A7D6-409CD89CED48}"/>
              </a:ext>
            </a:extLst>
          </p:cNvPr>
          <p:cNvSpPr txBox="1"/>
          <p:nvPr/>
        </p:nvSpPr>
        <p:spPr>
          <a:xfrm>
            <a:off x="6971324" y="2799485"/>
            <a:ext cx="529256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frame written in matrix algebraic form</a:t>
            </a:r>
          </a:p>
        </p:txBody>
      </p:sp>
      <p:sp>
        <p:nvSpPr>
          <p:cNvPr id="12" name="TextBox 11">
            <a:extLst>
              <a:ext uri="{FF2B5EF4-FFF2-40B4-BE49-F238E27FC236}">
                <a16:creationId xmlns:a16="http://schemas.microsoft.com/office/drawing/2014/main" id="{0F132D3E-DDFD-E85D-0E64-4D0E62009639}"/>
              </a:ext>
            </a:extLst>
          </p:cNvPr>
          <p:cNvSpPr txBox="1"/>
          <p:nvPr/>
        </p:nvSpPr>
        <p:spPr>
          <a:xfrm>
            <a:off x="7635589" y="712229"/>
            <a:ext cx="396403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drawn in picture form</a:t>
            </a:r>
          </a:p>
        </p:txBody>
      </p:sp>
    </p:spTree>
    <p:extLst>
      <p:ext uri="{BB962C8B-B14F-4D97-AF65-F5344CB8AC3E}">
        <p14:creationId xmlns:p14="http://schemas.microsoft.com/office/powerpoint/2010/main" val="282678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29E9917-4124-AB00-CB89-9DB9564AE79B}"/>
                  </a:ext>
                </a:extLst>
              </p:cNvPr>
              <p:cNvSpPr txBox="1">
                <a:spLocks/>
              </p:cNvSpPr>
              <p:nvPr/>
            </p:nvSpPr>
            <p:spPr>
              <a:xfrm>
                <a:off x="102344" y="81872"/>
                <a:ext cx="10515600" cy="417481"/>
              </a:xfr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Neue Light" panose="02000403000000020004" pitchFamily="2" charset="0"/>
                    <a:ea typeface="Helvetica Neue Light" panose="02000403000000020004" pitchFamily="2" charset="0"/>
                  </a:rPr>
                  <a:t>Notation for the intercept and coefficient i.e.,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0,</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and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𝑘</m:t>
                        </m:r>
                        <m:r>
                          <a:rPr lang="en-GB" sz="2000" b="0" i="1" smtClean="0">
                            <a:latin typeface="Cambria Math" panose="02040503050406030204" pitchFamily="18" charset="0"/>
                            <a:ea typeface="Helvetica Neue Light" panose="02000403000000020004" pitchFamily="2" charset="0"/>
                          </a:rPr>
                          <m:t>,</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 what are they?</a:t>
                </a:r>
              </a:p>
            </p:txBody>
          </p:sp>
        </mc:Choice>
        <mc:Fallback xmlns="">
          <p:sp>
            <p:nvSpPr>
              <p:cNvPr id="2" name="Title 1">
                <a:extLst>
                  <a:ext uri="{FF2B5EF4-FFF2-40B4-BE49-F238E27FC236}">
                    <a16:creationId xmlns:a16="http://schemas.microsoft.com/office/drawing/2014/main" id="{229E9917-4124-AB00-CB89-9DB9564AE79B}"/>
                  </a:ext>
                </a:extLst>
              </p:cNvPr>
              <p:cNvSpPr txBox="1">
                <a:spLocks noRot="1" noChangeAspect="1" noMove="1" noResize="1" noEditPoints="1" noAdjustHandles="1" noChangeArrowheads="1" noChangeShapeType="1" noTextEdit="1"/>
              </p:cNvSpPr>
              <p:nvPr/>
            </p:nvSpPr>
            <p:spPr>
              <a:xfrm>
                <a:off x="102344" y="81872"/>
                <a:ext cx="10515600" cy="417481"/>
              </a:xfrm>
              <a:blipFill>
                <a:blip r:embed="rId3"/>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EA9E167-C852-8EC8-C333-E74E1B72AB7F}"/>
              </a:ext>
            </a:extLst>
          </p:cNvPr>
          <p:cNvSpPr txBox="1"/>
          <p:nvPr/>
        </p:nvSpPr>
        <p:spPr>
          <a:xfrm>
            <a:off x="103339" y="982866"/>
            <a:ext cx="2948969" cy="307777"/>
          </a:xfrm>
          <a:prstGeom prst="rect">
            <a:avLst/>
          </a:prstGeom>
          <a:noFill/>
        </p:spPr>
        <p:txBody>
          <a:bodyPr wrap="square" rtlCol="0">
            <a:spAutoFit/>
          </a:bodyPr>
          <a:lstStyle/>
          <a:p>
            <a:r>
              <a:rPr lang="en-GB" sz="1400" b="1" dirty="0">
                <a:latin typeface="Helvetica Neue Light" panose="02000403000000020004" pitchFamily="2" charset="0"/>
                <a:ea typeface="Helvetica Neue Light" panose="02000403000000020004" pitchFamily="2" charset="0"/>
              </a:rPr>
              <a:t>GLM model (not-indexed)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931713-EFD4-F20E-7ADE-A1FA1AFBCE19}"/>
                  </a:ext>
                </a:extLst>
              </p:cNvPr>
              <p:cNvSpPr txBox="1"/>
              <p:nvPr/>
            </p:nvSpPr>
            <p:spPr>
              <a:xfrm>
                <a:off x="191796" y="1300550"/>
                <a:ext cx="5721025" cy="338554"/>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GB" sz="1600" b="0" i="1" smtClean="0">
                          <a:latin typeface="Cambria Math" panose="02040503050406030204" pitchFamily="18" charset="0"/>
                        </a:rPr>
                        <m:t>     </m:t>
                      </m:r>
                      <m:r>
                        <a:rPr lang="en-GB" sz="1600" i="1" smtClean="0">
                          <a:latin typeface="Cambria Math" panose="02040503050406030204" pitchFamily="18" charset="0"/>
                        </a:rPr>
                        <m:t>𝑦</m:t>
                      </m:r>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sub>
                      </m:sSub>
                      <m:r>
                        <a:rPr lang="en-GB" sz="1600" b="0" i="0" smtClean="0">
                          <a:latin typeface="Cambria Math" panose="02040503050406030204" pitchFamily="18" charset="0"/>
                        </a:rPr>
                        <m:t>+</m:t>
                      </m:r>
                      <m:r>
                        <a:rPr lang="el-GR" sz="1600" b="0" i="1" smtClean="0">
                          <a:latin typeface="Cambria Math" panose="02040503050406030204" pitchFamily="18" charset="0"/>
                          <a:ea typeface="Cambria Math" panose="02040503050406030204" pitchFamily="18" charset="0"/>
                        </a:rPr>
                        <m:t>𝜀</m:t>
                      </m:r>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5E931713-EFD4-F20E-7ADE-A1FA1AFBCE19}"/>
                  </a:ext>
                </a:extLst>
              </p:cNvPr>
              <p:cNvSpPr txBox="1">
                <a:spLocks noRot="1" noChangeAspect="1" noMove="1" noResize="1" noEditPoints="1" noAdjustHandles="1" noChangeArrowheads="1" noChangeShapeType="1" noTextEdit="1"/>
              </p:cNvSpPr>
              <p:nvPr/>
            </p:nvSpPr>
            <p:spPr>
              <a:xfrm>
                <a:off x="191796" y="1300550"/>
                <a:ext cx="5721025" cy="338554"/>
              </a:xfrm>
              <a:prstGeom prst="rect">
                <a:avLst/>
              </a:prstGeom>
              <a:blipFill>
                <a:blip r:embed="rId4"/>
                <a:stretch>
                  <a:fillRect b="-13793"/>
                </a:stretch>
              </a:blipFill>
              <a:ln>
                <a:solidFill>
                  <a:schemeClr val="accent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5DAF73F3-9E75-91C5-6D30-537A7C7EAC77}"/>
              </a:ext>
            </a:extLst>
          </p:cNvPr>
          <p:cNvSpPr txBox="1"/>
          <p:nvPr/>
        </p:nvSpPr>
        <p:spPr>
          <a:xfrm>
            <a:off x="6026042" y="965314"/>
            <a:ext cx="1831777" cy="307777"/>
          </a:xfrm>
          <a:prstGeom prst="rect">
            <a:avLst/>
          </a:prstGeom>
          <a:noFill/>
        </p:spPr>
        <p:txBody>
          <a:bodyPr wrap="square" rtlCol="0">
            <a:spAutoFit/>
          </a:bodyPr>
          <a:lstStyle/>
          <a:p>
            <a:pPr algn="ctr"/>
            <a:r>
              <a:rPr lang="en-GB" sz="1400" b="1" dirty="0">
                <a:latin typeface="Helvetica Neue Light" panose="02000403000000020004" pitchFamily="2" charset="0"/>
                <a:ea typeface="Helvetica Neue Light" panose="02000403000000020004" pitchFamily="2" charset="0"/>
              </a:rPr>
              <a:t>GLM model (indexed)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A21EC5-99EE-165A-B0B1-4D793D923F13}"/>
                  </a:ext>
                </a:extLst>
              </p:cNvPr>
              <p:cNvSpPr txBox="1"/>
              <p:nvPr/>
            </p:nvSpPr>
            <p:spPr>
              <a:xfrm>
                <a:off x="6105939" y="1290643"/>
                <a:ext cx="5754351"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2,</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6" name="TextBox 5">
                <a:extLst>
                  <a:ext uri="{FF2B5EF4-FFF2-40B4-BE49-F238E27FC236}">
                    <a16:creationId xmlns:a16="http://schemas.microsoft.com/office/drawing/2014/main" id="{B8A21EC5-99EE-165A-B0B1-4D793D923F13}"/>
                  </a:ext>
                </a:extLst>
              </p:cNvPr>
              <p:cNvSpPr txBox="1">
                <a:spLocks noRot="1" noChangeAspect="1" noMove="1" noResize="1" noEditPoints="1" noAdjustHandles="1" noChangeArrowheads="1" noChangeShapeType="1" noTextEdit="1"/>
              </p:cNvSpPr>
              <p:nvPr/>
            </p:nvSpPr>
            <p:spPr>
              <a:xfrm>
                <a:off x="6105939" y="1290643"/>
                <a:ext cx="5754351" cy="358368"/>
              </a:xfrm>
              <a:prstGeom prst="rect">
                <a:avLst/>
              </a:prstGeom>
              <a:blipFill>
                <a:blip r:embed="rId5"/>
                <a:stretch>
                  <a:fillRect b="-3333"/>
                </a:stretch>
              </a:blipFill>
              <a:ln>
                <a:solidFill>
                  <a:schemeClr val="accent1"/>
                </a:solidFill>
              </a:ln>
            </p:spPr>
            <p:txBody>
              <a:bodyPr/>
              <a:lstStyle/>
              <a:p>
                <a:r>
                  <a:rPr lang="en-GB">
                    <a:noFill/>
                  </a:rPr>
                  <a:t> </a:t>
                </a:r>
              </a:p>
            </p:txBody>
          </p:sp>
        </mc:Fallback>
      </mc:AlternateContent>
      <p:pic>
        <p:nvPicPr>
          <p:cNvPr id="10" name="Picture 9" descr="Chart, scatter chart&#10;&#10;Description automatically generated">
            <a:extLst>
              <a:ext uri="{FF2B5EF4-FFF2-40B4-BE49-F238E27FC236}">
                <a16:creationId xmlns:a16="http://schemas.microsoft.com/office/drawing/2014/main" id="{D841BF69-4137-A013-CF06-B24749D46D83}"/>
              </a:ext>
            </a:extLst>
          </p:cNvPr>
          <p:cNvPicPr>
            <a:picLocks noChangeAspect="1"/>
          </p:cNvPicPr>
          <p:nvPr/>
        </p:nvPicPr>
        <p:blipFill>
          <a:blip r:embed="rId6"/>
          <a:stretch>
            <a:fillRect/>
          </a:stretch>
        </p:blipFill>
        <p:spPr>
          <a:xfrm>
            <a:off x="6105939" y="1830475"/>
            <a:ext cx="5754351" cy="4026669"/>
          </a:xfrm>
          <a:prstGeom prst="rect">
            <a:avLst/>
          </a:prstGeom>
          <a:ln>
            <a:solidFill>
              <a:schemeClr val="tx1"/>
            </a:solidFill>
          </a:ln>
        </p:spPr>
      </p:pic>
      <p:pic>
        <p:nvPicPr>
          <p:cNvPr id="8" name="Picture 7" descr="Chart, scatter chart&#10;&#10;Description automatically generated">
            <a:extLst>
              <a:ext uri="{FF2B5EF4-FFF2-40B4-BE49-F238E27FC236}">
                <a16:creationId xmlns:a16="http://schemas.microsoft.com/office/drawing/2014/main" id="{197DFA9F-A014-0C92-2AE3-716EAAFA6494}"/>
              </a:ext>
            </a:extLst>
          </p:cNvPr>
          <p:cNvPicPr>
            <a:picLocks noChangeAspect="1"/>
          </p:cNvPicPr>
          <p:nvPr/>
        </p:nvPicPr>
        <p:blipFill>
          <a:blip r:embed="rId7"/>
          <a:stretch>
            <a:fillRect/>
          </a:stretch>
        </p:blipFill>
        <p:spPr>
          <a:xfrm>
            <a:off x="191796" y="1830475"/>
            <a:ext cx="5721026" cy="4026669"/>
          </a:xfrm>
          <a:prstGeom prst="rect">
            <a:avLst/>
          </a:prstGeom>
          <a:ln>
            <a:solidFill>
              <a:schemeClr val="tx1"/>
            </a:solidFill>
          </a:ln>
        </p:spPr>
      </p:pic>
      <p:sp>
        <p:nvSpPr>
          <p:cNvPr id="12" name="TextBox 11">
            <a:extLst>
              <a:ext uri="{FF2B5EF4-FFF2-40B4-BE49-F238E27FC236}">
                <a16:creationId xmlns:a16="http://schemas.microsoft.com/office/drawing/2014/main" id="{4C0644C7-36C7-E79A-246D-B184CE989793}"/>
              </a:ext>
            </a:extLst>
          </p:cNvPr>
          <p:cNvSpPr txBox="1"/>
          <p:nvPr/>
        </p:nvSpPr>
        <p:spPr>
          <a:xfrm>
            <a:off x="191795" y="552871"/>
            <a:ext cx="11668495"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Let us consider the following scenarios: 50 students in 4 classes, we are interested to know how </a:t>
            </a:r>
            <a:r>
              <a:rPr lang="en-GB" sz="1400" dirty="0">
                <a:highlight>
                  <a:srgbClr val="C0C0C0"/>
                </a:highlight>
                <a:latin typeface="Helvetica Neue Light" panose="02000403000000020004" pitchFamily="2" charset="0"/>
                <a:ea typeface="Helvetica Neue Light" panose="02000403000000020004" pitchFamily="2" charset="0"/>
              </a:rPr>
              <a:t>active learning </a:t>
            </a:r>
            <a:r>
              <a:rPr lang="en-GB" sz="1400" dirty="0">
                <a:latin typeface="Helvetica Neue Light" panose="02000403000000020004" pitchFamily="2" charset="0"/>
                <a:ea typeface="Helvetica Neue Light" panose="02000403000000020004" pitchFamily="2" charset="0"/>
              </a:rPr>
              <a:t>time impacts </a:t>
            </a:r>
            <a:r>
              <a:rPr lang="en-GB" sz="1400" dirty="0">
                <a:highlight>
                  <a:srgbClr val="C0C0C0"/>
                </a:highlight>
                <a:latin typeface="Helvetica Neue Light" panose="02000403000000020004" pitchFamily="2" charset="0"/>
                <a:ea typeface="Helvetica Neue Light" panose="02000403000000020004" pitchFamily="2" charset="0"/>
              </a:rPr>
              <a:t>maths score </a:t>
            </a:r>
          </a:p>
        </p:txBody>
      </p:sp>
      <p:sp>
        <p:nvSpPr>
          <p:cNvPr id="13" name="TextBox 12">
            <a:extLst>
              <a:ext uri="{FF2B5EF4-FFF2-40B4-BE49-F238E27FC236}">
                <a16:creationId xmlns:a16="http://schemas.microsoft.com/office/drawing/2014/main" id="{796C5DA6-13A4-CDA3-150F-881FEA48DE0B}"/>
              </a:ext>
            </a:extLst>
          </p:cNvPr>
          <p:cNvSpPr txBox="1"/>
          <p:nvPr/>
        </p:nvSpPr>
        <p:spPr>
          <a:xfrm>
            <a:off x="191795" y="5931464"/>
            <a:ext cx="5721026" cy="646331"/>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Here, we can see that if we use a statistical model analyse this data without regards for the group structure. We get a single intercept and a single coefficient. Here, we are assuming that this relationship between active times and maths are similar across all the 200 students regardless of the classrooms they are in. This is what we term as Fixed Effects scenario </a:t>
            </a:r>
            <a:endParaRPr lang="en-GB" sz="9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13">
            <a:extLst>
              <a:ext uri="{FF2B5EF4-FFF2-40B4-BE49-F238E27FC236}">
                <a16:creationId xmlns:a16="http://schemas.microsoft.com/office/drawing/2014/main" id="{DD170E8F-579C-5F5E-AA89-DD113CC1253F}"/>
              </a:ext>
            </a:extLst>
          </p:cNvPr>
          <p:cNvSpPr txBox="1"/>
          <p:nvPr/>
        </p:nvSpPr>
        <p:spPr>
          <a:xfrm>
            <a:off x="6096000" y="5926976"/>
            <a:ext cx="5721026" cy="923330"/>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However, we can see that this panel shows something different. Accounting for the classroom groups, </a:t>
            </a:r>
            <a:r>
              <a:rPr lang="en-GB" sz="900" b="1" dirty="0">
                <a:latin typeface="Helvetica Neue" panose="02000503000000020004" pitchFamily="2" charset="0"/>
                <a:ea typeface="Helvetica Neue" panose="02000503000000020004" pitchFamily="2" charset="0"/>
                <a:cs typeface="Helvetica Neue" panose="02000503000000020004" pitchFamily="2" charset="0"/>
              </a:rPr>
              <a:t>by fitting separate linear models </a:t>
            </a:r>
            <a:r>
              <a:rPr lang="en-GB" sz="900" dirty="0">
                <a:latin typeface="Helvetica Neue" panose="02000503000000020004" pitchFamily="2" charset="0"/>
                <a:ea typeface="Helvetica Neue" panose="02000503000000020004" pitchFamily="2" charset="0"/>
                <a:cs typeface="Helvetica Neue" panose="02000503000000020004" pitchFamily="2" charset="0"/>
              </a:rPr>
              <a:t>we get different intercepts (i.e., global mean) with different slope (or slope variation). There is an indication that some variation within the groups that’s causing this pattern. This variation is known as a </a:t>
            </a:r>
            <a:r>
              <a:rPr lang="en-GB" sz="900" b="1" dirty="0">
                <a:latin typeface="Helvetica Neue" panose="02000503000000020004" pitchFamily="2" charset="0"/>
                <a:ea typeface="Helvetica Neue" panose="02000503000000020004" pitchFamily="2" charset="0"/>
                <a:cs typeface="Helvetica Neue" panose="02000503000000020004" pitchFamily="2" charset="0"/>
              </a:rPr>
              <a:t>Random Effects</a:t>
            </a:r>
            <a:r>
              <a:rPr lang="en-GB" sz="900" dirty="0">
                <a:latin typeface="Helvetica Neue" panose="02000503000000020004" pitchFamily="2" charset="0"/>
                <a:ea typeface="Helvetica Neue" panose="02000503000000020004" pitchFamily="2" charset="0"/>
                <a:cs typeface="Helvetica Neue" panose="02000503000000020004" pitchFamily="2" charset="0"/>
              </a:rPr>
              <a:t>, and it acting on our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intercepts and slopes</a:t>
            </a:r>
            <a:r>
              <a:rPr lang="en-GB" sz="900" dirty="0">
                <a:latin typeface="Helvetica Neue" panose="02000503000000020004" pitchFamily="2" charset="0"/>
                <a:ea typeface="Helvetica Neue" panose="02000503000000020004" pitchFamily="2" charset="0"/>
                <a:cs typeface="Helvetica Neue" panose="02000503000000020004" pitchFamily="2" charset="0"/>
              </a:rPr>
              <a:t>. This random effect must be accounted for, and so doing this would mean reformulated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indexed model with the random effects into a true hierarchical equation!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084770-26A0-EAB4-515D-D190A570DF81}"/>
                  </a:ext>
                </a:extLst>
              </p:cNvPr>
              <p:cNvSpPr txBox="1"/>
              <p:nvPr/>
            </p:nvSpPr>
            <p:spPr>
              <a:xfrm>
                <a:off x="1358571" y="2284362"/>
                <a:ext cx="703269"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m:t>
                          </m:r>
                        </m:sub>
                      </m:sSub>
                      <m:r>
                        <a:rPr lang="en-GB" sz="1000" b="0" i="1" smtClean="0">
                          <a:latin typeface="Cambria Math" panose="02040503050406030204" pitchFamily="18" charset="0"/>
                        </a:rPr>
                        <m:t>=67.971</m:t>
                      </m:r>
                    </m:oMath>
                  </m:oMathPara>
                </a14:m>
                <a:endParaRPr lang="en-GB" sz="1000" dirty="0"/>
              </a:p>
            </p:txBody>
          </p:sp>
        </mc:Choice>
        <mc:Fallback xmlns="">
          <p:sp>
            <p:nvSpPr>
              <p:cNvPr id="15" name="TextBox 14">
                <a:extLst>
                  <a:ext uri="{FF2B5EF4-FFF2-40B4-BE49-F238E27FC236}">
                    <a16:creationId xmlns:a16="http://schemas.microsoft.com/office/drawing/2014/main" id="{0C084770-26A0-EAB4-515D-D190A570DF81}"/>
                  </a:ext>
                </a:extLst>
              </p:cNvPr>
              <p:cNvSpPr txBox="1">
                <a:spLocks noRot="1" noChangeAspect="1" noMove="1" noResize="1" noEditPoints="1" noAdjustHandles="1" noChangeArrowheads="1" noChangeShapeType="1" noTextEdit="1"/>
              </p:cNvSpPr>
              <p:nvPr/>
            </p:nvSpPr>
            <p:spPr>
              <a:xfrm>
                <a:off x="1358571" y="2284362"/>
                <a:ext cx="703269" cy="153888"/>
              </a:xfrm>
              <a:prstGeom prst="rect">
                <a:avLst/>
              </a:prstGeom>
              <a:blipFill>
                <a:blip r:embed="rId8"/>
                <a:stretch>
                  <a:fillRect l="-7143" t="-8333" r="-3571"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BCD10C-4C59-0E27-E4EA-EDA4E4AEBC01}"/>
                  </a:ext>
                </a:extLst>
              </p:cNvPr>
              <p:cNvSpPr txBox="1"/>
              <p:nvPr/>
            </p:nvSpPr>
            <p:spPr>
              <a:xfrm>
                <a:off x="2180155" y="2284362"/>
                <a:ext cx="700320"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1</m:t>
                          </m:r>
                        </m:sub>
                      </m:sSub>
                      <m:r>
                        <a:rPr lang="en-GB" sz="1000" b="0" i="1" smtClean="0">
                          <a:latin typeface="Cambria Math" panose="02040503050406030204" pitchFamily="18" charset="0"/>
                        </a:rPr>
                        <m:t>=11.167</m:t>
                      </m:r>
                    </m:oMath>
                  </m:oMathPara>
                </a14:m>
                <a:endParaRPr lang="en-GB" sz="1000" dirty="0"/>
              </a:p>
            </p:txBody>
          </p:sp>
        </mc:Choice>
        <mc:Fallback xmlns="">
          <p:sp>
            <p:nvSpPr>
              <p:cNvPr id="16" name="TextBox 15">
                <a:extLst>
                  <a:ext uri="{FF2B5EF4-FFF2-40B4-BE49-F238E27FC236}">
                    <a16:creationId xmlns:a16="http://schemas.microsoft.com/office/drawing/2014/main" id="{44BCD10C-4C59-0E27-E4EA-EDA4E4AEBC01}"/>
                  </a:ext>
                </a:extLst>
              </p:cNvPr>
              <p:cNvSpPr txBox="1">
                <a:spLocks noRot="1" noChangeAspect="1" noMove="1" noResize="1" noEditPoints="1" noAdjustHandles="1" noChangeArrowheads="1" noChangeShapeType="1" noTextEdit="1"/>
              </p:cNvSpPr>
              <p:nvPr/>
            </p:nvSpPr>
            <p:spPr>
              <a:xfrm>
                <a:off x="2180155" y="2284362"/>
                <a:ext cx="700320" cy="153888"/>
              </a:xfrm>
              <a:prstGeom prst="rect">
                <a:avLst/>
              </a:prstGeom>
              <a:blipFill>
                <a:blip r:embed="rId9"/>
                <a:stretch>
                  <a:fillRect l="-5263" t="-8333" r="-1754" b="-33333"/>
                </a:stretch>
              </a:blipFill>
            </p:spPr>
            <p:txBody>
              <a:bodyPr/>
              <a:lstStyle/>
              <a:p>
                <a:r>
                  <a:rPr lang="en-GB">
                    <a:noFill/>
                  </a:rPr>
                  <a:t> </a:t>
                </a:r>
              </a:p>
            </p:txBody>
          </p:sp>
        </mc:Fallback>
      </mc:AlternateContent>
      <p:sp>
        <p:nvSpPr>
          <p:cNvPr id="21" name="Rectangle 20">
            <a:extLst>
              <a:ext uri="{FF2B5EF4-FFF2-40B4-BE49-F238E27FC236}">
                <a16:creationId xmlns:a16="http://schemas.microsoft.com/office/drawing/2014/main" id="{9E007B9E-50EB-6B63-0DBD-C7EEBBF2417A}"/>
              </a:ext>
            </a:extLst>
          </p:cNvPr>
          <p:cNvSpPr/>
          <p:nvPr/>
        </p:nvSpPr>
        <p:spPr>
          <a:xfrm>
            <a:off x="7257147" y="2248221"/>
            <a:ext cx="3834923" cy="425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E6458C-A25B-BDA9-009B-3D09D1DA15C3}"/>
                  </a:ext>
                </a:extLst>
              </p:cNvPr>
              <p:cNvSpPr txBox="1"/>
              <p:nvPr/>
            </p:nvSpPr>
            <p:spPr>
              <a:xfrm>
                <a:off x="7262597" y="2248221"/>
                <a:ext cx="1491883"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0,1</m:t>
                          </m:r>
                        </m:sub>
                      </m:sSub>
                      <m:r>
                        <a:rPr lang="en-GB" sz="1000" b="0" i="1" smtClean="0">
                          <a:latin typeface="Cambria Math" panose="02040503050406030204" pitchFamily="18" charset="0"/>
                        </a:rPr>
                        <m:t>=79.88,</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,1</m:t>
                          </m:r>
                        </m:sub>
                      </m:sSub>
                      <m:r>
                        <a:rPr lang="en-GB" sz="1000" i="1">
                          <a:latin typeface="Cambria Math" panose="02040503050406030204" pitchFamily="18" charset="0"/>
                        </a:rPr>
                        <m:t>=</m:t>
                      </m:r>
                      <m:r>
                        <a:rPr lang="en-GB" sz="1000" b="0" i="1" smtClean="0">
                          <a:latin typeface="Cambria Math" panose="02040503050406030204" pitchFamily="18" charset="0"/>
                        </a:rPr>
                        <m:t>11</m:t>
                      </m:r>
                      <m:r>
                        <a:rPr lang="en-GB" sz="1000" i="1">
                          <a:latin typeface="Cambria Math" panose="02040503050406030204" pitchFamily="18" charset="0"/>
                        </a:rPr>
                        <m:t>.</m:t>
                      </m:r>
                      <m:r>
                        <a:rPr lang="en-GB" sz="1000" b="0" i="1" smtClean="0">
                          <a:latin typeface="Cambria Math" panose="02040503050406030204" pitchFamily="18" charset="0"/>
                        </a:rPr>
                        <m:t>551</m:t>
                      </m:r>
                    </m:oMath>
                  </m:oMathPara>
                </a14:m>
                <a:endParaRPr lang="en-GB" sz="1000" dirty="0"/>
              </a:p>
            </p:txBody>
          </p:sp>
        </mc:Choice>
        <mc:Fallback xmlns="">
          <p:sp>
            <p:nvSpPr>
              <p:cNvPr id="17" name="TextBox 16">
                <a:extLst>
                  <a:ext uri="{FF2B5EF4-FFF2-40B4-BE49-F238E27FC236}">
                    <a16:creationId xmlns:a16="http://schemas.microsoft.com/office/drawing/2014/main" id="{72E6458C-A25B-BDA9-009B-3D09D1DA15C3}"/>
                  </a:ext>
                </a:extLst>
              </p:cNvPr>
              <p:cNvSpPr txBox="1">
                <a:spLocks noRot="1" noChangeAspect="1" noMove="1" noResize="1" noEditPoints="1" noAdjustHandles="1" noChangeArrowheads="1" noChangeShapeType="1" noTextEdit="1"/>
              </p:cNvSpPr>
              <p:nvPr/>
            </p:nvSpPr>
            <p:spPr>
              <a:xfrm>
                <a:off x="7262597" y="2248221"/>
                <a:ext cx="1491883" cy="160685"/>
              </a:xfrm>
              <a:prstGeom prst="rect">
                <a:avLst/>
              </a:prstGeom>
              <a:blipFill>
                <a:blip r:embed="rId10"/>
                <a:stretch>
                  <a:fillRect l="-2521" t="-7692" r="-1681"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CADF911-69CB-1B24-6E83-9117EB790F0A}"/>
                  </a:ext>
                </a:extLst>
              </p:cNvPr>
              <p:cNvSpPr txBox="1"/>
              <p:nvPr/>
            </p:nvSpPr>
            <p:spPr>
              <a:xfrm>
                <a:off x="7257147" y="2438250"/>
                <a:ext cx="1491882"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0,2</m:t>
                          </m:r>
                        </m:sub>
                      </m:sSub>
                      <m:r>
                        <a:rPr lang="en-GB" sz="1000" b="0" i="1" smtClean="0">
                          <a:latin typeface="Cambria Math" panose="02040503050406030204" pitchFamily="18" charset="0"/>
                        </a:rPr>
                        <m:t>=71.17,</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2</m:t>
                          </m:r>
                        </m:sub>
                      </m:sSub>
                      <m:r>
                        <a:rPr lang="en-GB" sz="1000" i="1">
                          <a:latin typeface="Cambria Math" panose="02040503050406030204" pitchFamily="18" charset="0"/>
                        </a:rPr>
                        <m:t>=</m:t>
                      </m:r>
                      <m:r>
                        <a:rPr lang="en-GB" sz="1000" b="0" i="1" smtClean="0">
                          <a:latin typeface="Cambria Math" panose="02040503050406030204" pitchFamily="18" charset="0"/>
                        </a:rPr>
                        <m:t>13</m:t>
                      </m:r>
                      <m:r>
                        <a:rPr lang="en-GB" sz="1000" i="1">
                          <a:latin typeface="Cambria Math" panose="02040503050406030204" pitchFamily="18" charset="0"/>
                        </a:rPr>
                        <m:t>.</m:t>
                      </m:r>
                      <m:r>
                        <a:rPr lang="en-GB" sz="1000" b="0" i="1" smtClean="0">
                          <a:latin typeface="Cambria Math" panose="02040503050406030204" pitchFamily="18" charset="0"/>
                        </a:rPr>
                        <m:t>073</m:t>
                      </m:r>
                    </m:oMath>
                  </m:oMathPara>
                </a14:m>
                <a:endParaRPr lang="en-GB" sz="1000" dirty="0"/>
              </a:p>
            </p:txBody>
          </p:sp>
        </mc:Choice>
        <mc:Fallback xmlns="">
          <p:sp>
            <p:nvSpPr>
              <p:cNvPr id="18" name="TextBox 17">
                <a:extLst>
                  <a:ext uri="{FF2B5EF4-FFF2-40B4-BE49-F238E27FC236}">
                    <a16:creationId xmlns:a16="http://schemas.microsoft.com/office/drawing/2014/main" id="{5CADF911-69CB-1B24-6E83-9117EB790F0A}"/>
                  </a:ext>
                </a:extLst>
              </p:cNvPr>
              <p:cNvSpPr txBox="1">
                <a:spLocks noRot="1" noChangeAspect="1" noMove="1" noResize="1" noEditPoints="1" noAdjustHandles="1" noChangeArrowheads="1" noChangeShapeType="1" noTextEdit="1"/>
              </p:cNvSpPr>
              <p:nvPr/>
            </p:nvSpPr>
            <p:spPr>
              <a:xfrm>
                <a:off x="7257147" y="2438250"/>
                <a:ext cx="1491882" cy="160685"/>
              </a:xfrm>
              <a:prstGeom prst="rect">
                <a:avLst/>
              </a:prstGeom>
              <a:blipFill>
                <a:blip r:embed="rId11"/>
                <a:stretch>
                  <a:fillRect l="-2542" t="-7692" r="-1695"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09E1EAA-4918-4CFA-9EB0-C29914C4E515}"/>
                  </a:ext>
                </a:extLst>
              </p:cNvPr>
              <p:cNvSpPr txBox="1"/>
              <p:nvPr/>
            </p:nvSpPr>
            <p:spPr>
              <a:xfrm>
                <a:off x="8983114" y="2241596"/>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0,3</m:t>
                          </m:r>
                        </m:sub>
                      </m:sSub>
                      <m:r>
                        <a:rPr lang="en-GB" sz="1000" b="0" i="1" smtClean="0">
                          <a:latin typeface="Cambria Math" panose="02040503050406030204" pitchFamily="18" charset="0"/>
                        </a:rPr>
                        <m:t>=57.03,</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3</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299</m:t>
                      </m:r>
                    </m:oMath>
                  </m:oMathPara>
                </a14:m>
                <a:endParaRPr lang="en-GB" sz="1000" dirty="0"/>
              </a:p>
            </p:txBody>
          </p:sp>
        </mc:Choice>
        <mc:Fallback xmlns="">
          <p:sp>
            <p:nvSpPr>
              <p:cNvPr id="19" name="TextBox 18">
                <a:extLst>
                  <a:ext uri="{FF2B5EF4-FFF2-40B4-BE49-F238E27FC236}">
                    <a16:creationId xmlns:a16="http://schemas.microsoft.com/office/drawing/2014/main" id="{509E1EAA-4918-4CFA-9EB0-C29914C4E515}"/>
                  </a:ext>
                </a:extLst>
              </p:cNvPr>
              <p:cNvSpPr txBox="1">
                <a:spLocks noRot="1" noChangeAspect="1" noMove="1" noResize="1" noEditPoints="1" noAdjustHandles="1" noChangeArrowheads="1" noChangeShapeType="1" noTextEdit="1"/>
              </p:cNvSpPr>
              <p:nvPr/>
            </p:nvSpPr>
            <p:spPr>
              <a:xfrm>
                <a:off x="8983114" y="2241596"/>
                <a:ext cx="1498680" cy="160685"/>
              </a:xfrm>
              <a:prstGeom prst="rect">
                <a:avLst/>
              </a:prstGeom>
              <a:blipFill>
                <a:blip r:embed="rId12"/>
                <a:stretch>
                  <a:fillRect l="-2521" r="-1681" b="-2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8B5109E-360A-AA60-6CB0-4AA4DDBBB265}"/>
                  </a:ext>
                </a:extLst>
              </p:cNvPr>
              <p:cNvSpPr txBox="1"/>
              <p:nvPr/>
            </p:nvSpPr>
            <p:spPr>
              <a:xfrm>
                <a:off x="8983114" y="2438250"/>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0,4</m:t>
                          </m:r>
                        </m:sub>
                      </m:sSub>
                      <m:r>
                        <a:rPr lang="en-GB" sz="1000" b="0" i="1" smtClean="0">
                          <a:latin typeface="Cambria Math" panose="02040503050406030204" pitchFamily="18" charset="0"/>
                        </a:rPr>
                        <m:t>=63.67,</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4</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101</m:t>
                      </m:r>
                    </m:oMath>
                  </m:oMathPara>
                </a14:m>
                <a:endParaRPr lang="en-GB" sz="1000" dirty="0"/>
              </a:p>
            </p:txBody>
          </p:sp>
        </mc:Choice>
        <mc:Fallback xmlns="">
          <p:sp>
            <p:nvSpPr>
              <p:cNvPr id="20" name="TextBox 19">
                <a:extLst>
                  <a:ext uri="{FF2B5EF4-FFF2-40B4-BE49-F238E27FC236}">
                    <a16:creationId xmlns:a16="http://schemas.microsoft.com/office/drawing/2014/main" id="{18B5109E-360A-AA60-6CB0-4AA4DDBBB265}"/>
                  </a:ext>
                </a:extLst>
              </p:cNvPr>
              <p:cNvSpPr txBox="1">
                <a:spLocks noRot="1" noChangeAspect="1" noMove="1" noResize="1" noEditPoints="1" noAdjustHandles="1" noChangeArrowheads="1" noChangeShapeType="1" noTextEdit="1"/>
              </p:cNvSpPr>
              <p:nvPr/>
            </p:nvSpPr>
            <p:spPr>
              <a:xfrm>
                <a:off x="8983114" y="2438250"/>
                <a:ext cx="1498680" cy="160685"/>
              </a:xfrm>
              <a:prstGeom prst="rect">
                <a:avLst/>
              </a:prstGeom>
              <a:blipFill>
                <a:blip r:embed="rId13"/>
                <a:stretch>
                  <a:fillRect l="-2521" r="-1681" b="-30769"/>
                </a:stretch>
              </a:blipFill>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0EF01CAA-FF16-7130-090A-7D1E9130F54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Rectangle 22">
            <a:extLst>
              <a:ext uri="{FF2B5EF4-FFF2-40B4-BE49-F238E27FC236}">
                <a16:creationId xmlns:a16="http://schemas.microsoft.com/office/drawing/2014/main" id="{CB067DF5-3C25-C37B-13B4-88F516A0F518}"/>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9D9DAD5A-F580-E9F4-252F-5B51ED60FBCF}"/>
              </a:ext>
            </a:extLst>
          </p:cNvPr>
          <p:cNvCxnSpPr/>
          <p:nvPr/>
        </p:nvCxnSpPr>
        <p:spPr>
          <a:xfrm>
            <a:off x="3690026" y="1649011"/>
            <a:ext cx="1102468" cy="1723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6C33A9C-CF79-596E-EB92-DA4F55215A54}"/>
              </a:ext>
            </a:extLst>
          </p:cNvPr>
          <p:cNvCxnSpPr>
            <a:cxnSpLocks/>
          </p:cNvCxnSpPr>
          <p:nvPr/>
        </p:nvCxnSpPr>
        <p:spPr>
          <a:xfrm>
            <a:off x="4869511" y="1639104"/>
            <a:ext cx="1772449" cy="645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713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29C5-5318-4509-E878-80E85455E8A9}"/>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[1]</a:t>
            </a:r>
          </a:p>
        </p:txBody>
      </p:sp>
      <p:sp>
        <p:nvSpPr>
          <p:cNvPr id="3" name="Rectangle 2">
            <a:extLst>
              <a:ext uri="{FF2B5EF4-FFF2-40B4-BE49-F238E27FC236}">
                <a16:creationId xmlns:a16="http://schemas.microsoft.com/office/drawing/2014/main" id="{DE620DC7-2878-12F0-B4A2-D387CF664B39}"/>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C66461-E2D2-947A-8C37-BAEE0F5D2B20}"/>
                  </a:ext>
                </a:extLst>
              </p:cNvPr>
              <p:cNvSpPr txBox="1"/>
              <p:nvPr/>
            </p:nvSpPr>
            <p:spPr>
              <a:xfrm>
                <a:off x="155643" y="485189"/>
                <a:ext cx="11296873" cy="1200329"/>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Remember, we are </a:t>
                </a:r>
                <a:r>
                  <a:rPr lang="en-GB" sz="1200" b="1" dirty="0">
                    <a:latin typeface="Helvetica Neue Light" panose="02000403000000020004" pitchFamily="2" charset="0"/>
                    <a:ea typeface="Helvetica Neue Light" panose="02000403000000020004" pitchFamily="2" charset="0"/>
                  </a:rPr>
                  <a:t>strictly</a:t>
                </a:r>
                <a:r>
                  <a:rPr lang="en-GB" sz="1200" dirty="0">
                    <a:latin typeface="Helvetica Neue Light" panose="02000403000000020004" pitchFamily="2" charset="0"/>
                    <a:ea typeface="Helvetica Neue Light" panose="02000403000000020004" pitchFamily="2" charset="0"/>
                  </a:rPr>
                  <a:t> using a simple case of the 2-level model scenario</a:t>
                </a:r>
              </a:p>
              <a:p>
                <a:endParaRPr lang="en-GB" sz="12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  Mathematical formulation of such scenario will be as follows:</a:t>
                </a:r>
              </a:p>
            </p:txBody>
          </p:sp>
        </mc:Choice>
        <mc:Fallback xmlns="">
          <p:sp>
            <p:nvSpPr>
              <p:cNvPr id="4" name="TextBox 3">
                <a:extLst>
                  <a:ext uri="{FF2B5EF4-FFF2-40B4-BE49-F238E27FC236}">
                    <a16:creationId xmlns:a16="http://schemas.microsoft.com/office/drawing/2014/main" id="{21C66461-E2D2-947A-8C37-BAEE0F5D2B20}"/>
                  </a:ext>
                </a:extLst>
              </p:cNvPr>
              <p:cNvSpPr txBox="1">
                <a:spLocks noRot="1" noChangeAspect="1" noMove="1" noResize="1" noEditPoints="1" noAdjustHandles="1" noChangeArrowheads="1" noChangeShapeType="1" noTextEdit="1"/>
              </p:cNvSpPr>
              <p:nvPr/>
            </p:nvSpPr>
            <p:spPr>
              <a:xfrm>
                <a:off x="155643" y="485189"/>
                <a:ext cx="11296873" cy="1200329"/>
              </a:xfrm>
              <a:prstGeom prst="rect">
                <a:avLst/>
              </a:prstGeom>
              <a:blipFill>
                <a:blip r:embed="rId2"/>
                <a:stretch>
                  <a:fillRect t="-1053" b="-31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779BD5-793B-D081-4BC2-613F921D9A12}"/>
                  </a:ext>
                </a:extLst>
              </p:cNvPr>
              <p:cNvSpPr txBox="1"/>
              <p:nvPr/>
            </p:nvSpPr>
            <p:spPr>
              <a:xfrm>
                <a:off x="469135" y="1716747"/>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B3779BD5-793B-D081-4BC2-613F921D9A12}"/>
                  </a:ext>
                </a:extLst>
              </p:cNvPr>
              <p:cNvSpPr txBox="1">
                <a:spLocks noRot="1" noChangeAspect="1" noMove="1" noResize="1" noEditPoints="1" noAdjustHandles="1" noChangeArrowheads="1" noChangeShapeType="1" noTextEdit="1"/>
              </p:cNvSpPr>
              <p:nvPr/>
            </p:nvSpPr>
            <p:spPr>
              <a:xfrm>
                <a:off x="469135" y="1716747"/>
                <a:ext cx="4727915" cy="325089"/>
              </a:xfrm>
              <a:prstGeom prst="rect">
                <a:avLst/>
              </a:prstGeom>
              <a:blipFill>
                <a:blip r:embed="rId3"/>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658B2F-05B2-DA4E-675E-D0527EE9584C}"/>
                  </a:ext>
                </a:extLst>
              </p:cNvPr>
              <p:cNvSpPr txBox="1"/>
              <p:nvPr/>
            </p:nvSpPr>
            <p:spPr>
              <a:xfrm>
                <a:off x="180229" y="2199802"/>
                <a:ext cx="10933889" cy="4857740"/>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For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some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Let us introduce some random effect (or random deviation) </a:t>
                </a: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Helvetica Neue Light" panose="02000403000000020004" pitchFamily="2" charset="0"/>
                          </a:rPr>
                          <m:t>𝑘</m:t>
                        </m:r>
                        <m:r>
                          <a:rPr lang="en-GB" sz="1200" b="0" i="1" smtClean="0">
                            <a:latin typeface="Cambria Math" panose="02040503050406030204" pitchFamily="18" charset="0"/>
                            <a:ea typeface="Helvetica Neue Light" panose="02000403000000020004" pitchFamily="2" charset="0"/>
                          </a:rPr>
                          <m:t>,</m:t>
                        </m:r>
                        <m:r>
                          <a:rPr lang="en-GB" sz="1200" b="0" i="1" smtClean="0">
                            <a:latin typeface="Cambria Math" panose="02040503050406030204" pitchFamily="18" charset="0"/>
                            <a:ea typeface="Helvetica Neue Light" panose="02000403000000020004" pitchFamily="2" charset="0"/>
                          </a:rPr>
                          <m:t>𝑗</m:t>
                        </m:r>
                      </m:sub>
                    </m:sSub>
                  </m:oMath>
                </a14:m>
                <a:r>
                  <a:rPr lang="en-GB" sz="1200" dirty="0">
                    <a:latin typeface="Helvetica Neue Light" panose="02000403000000020004" pitchFamily="2" charset="0"/>
                    <a:ea typeface="Helvetica Neue Light" panose="02000403000000020004" pitchFamily="2" charset="0"/>
                  </a:rPr>
                  <a:t> which causes this global intercept and slope coefficient to vary across some groups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and incorporate them to the indexed model. We would have these new equations specifically for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the coefficients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from the indexed model:</a:t>
                </a:r>
              </a:p>
              <a:p>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[1] Breakdown of components for the level 1 equation (individual units)</a:t>
                </a:r>
              </a:p>
              <a:p>
                <a:pPr marL="285750" indent="-2857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ea typeface="Helvetica Neue Thin" panose="020B0403020202020204" pitchFamily="34" charset="0"/>
                          </a:rPr>
                        </m:ctrlPr>
                      </m:sSubPr>
                      <m:e>
                        <m:r>
                          <a:rPr lang="en-GB" sz="1200" b="0" i="1" smtClean="0">
                            <a:latin typeface="Cambria Math" panose="02040503050406030204" pitchFamily="18" charset="0"/>
                            <a:ea typeface="Helvetica Neue Thin" panose="020B0403020202020204" pitchFamily="34" charset="0"/>
                          </a:rPr>
                          <m:t>𝑦</m:t>
                        </m:r>
                      </m:e>
                      <m:sub>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m:t>
                        </m:r>
                        <m:r>
                          <a:rPr lang="en-GB" sz="1200" b="0" i="1" smtClean="0">
                            <a:latin typeface="Cambria Math" panose="02040503050406030204" pitchFamily="18" charset="0"/>
                            <a:ea typeface="Helvetica Neue Thin" panose="020B0403020202020204" pitchFamily="34" charset="0"/>
                          </a:rPr>
                          <m:t>𝑗</m:t>
                        </m:r>
                      </m:sub>
                    </m:sSub>
                  </m:oMath>
                </a14:m>
                <a:r>
                  <a:rPr lang="en-US" sz="12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 </m:t>
                    </m:r>
                  </m:oMath>
                </a14:m>
                <a:r>
                  <a:rPr lang="en-US" sz="12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𝑗</m:t>
                    </m:r>
                  </m:oMath>
                </a14:m>
                <a:endParaRPr lang="en-GB" sz="12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the intercept</a:t>
                </a:r>
              </a:p>
              <a:p>
                <a:pPr marL="285750" indent="-2857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r>
                  <a:rPr lang="en-US" sz="1200" i="1" dirty="0">
                    <a:latin typeface="Helvetica Neue Thin" panose="020B0403020202020204" pitchFamily="34" charset="0"/>
                    <a:ea typeface="Helvetica Neue Thin" panose="020B0403020202020204" pitchFamily="34" charset="0"/>
                  </a:rPr>
                  <a:t> </a:t>
                </a:r>
                <a:r>
                  <a:rPr lang="en-US" sz="1200" dirty="0">
                    <a:latin typeface="Helvetica Neue Thin" panose="020B0403020202020204" pitchFamily="34" charset="0"/>
                    <a:ea typeface="Helvetica Neue Thin" panose="020B0403020202020204" pitchFamily="34" charset="0"/>
                  </a:rPr>
                  <a:t>are the coefficients that correspond to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1</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2</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3</m:t>
                        </m:r>
                      </m:sub>
                    </m:sSub>
                  </m:oMath>
                </a14:m>
                <a:r>
                  <a:rPr lang="en-US" sz="12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𝑘</m:t>
                        </m:r>
                      </m:sub>
                    </m:sSub>
                  </m:oMath>
                </a14:m>
                <a:endParaRPr lang="en-GB" sz="12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𝜀</m:t>
                        </m:r>
                      </m:e>
                      <m:sub>
                        <m:r>
                          <a:rPr lang="en-GB" sz="1200" i="1">
                            <a:latin typeface="Cambria Math" panose="02040503050406030204" pitchFamily="18" charset="0"/>
                          </a:rPr>
                          <m:t>𝑖</m:t>
                        </m:r>
                        <m:r>
                          <a:rPr lang="en-GB" sz="1200" i="1">
                            <a:latin typeface="Cambria Math" panose="02040503050406030204" pitchFamily="18" charset="0"/>
                          </a:rPr>
                          <m:t>,</m:t>
                        </m:r>
                        <m:r>
                          <a:rPr lang="en-GB" sz="1200" i="1">
                            <a:latin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residual term</a:t>
                </a: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[2] Breakdown of the components of level 2 equation (group units)</a:t>
                </a:r>
                <a:endParaRPr lang="en-GB" sz="14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Helvetica Neue Light" panose="02000403000000020004" pitchFamily="2" charset="0"/>
                          </a:rPr>
                          <m:t>00</m:t>
                        </m:r>
                      </m:sub>
                    </m:sSub>
                  </m:oMath>
                </a14:m>
                <a:r>
                  <a:rPr lang="en-GB" sz="1200" dirty="0">
                    <a:latin typeface="Helvetica Neue Light" panose="02000403000000020004" pitchFamily="2" charset="0"/>
                    <a:ea typeface="Helvetica Neue Light" panose="02000403000000020004" pitchFamily="2" charset="0"/>
                  </a:rPr>
                  <a:t> is a </a:t>
                </a:r>
                <a:r>
                  <a:rPr lang="en-GB" sz="1200" b="1" dirty="0">
                    <a:latin typeface="Helvetica Neue Light" panose="02000403000000020004" pitchFamily="2" charset="0"/>
                    <a:ea typeface="Helvetica Neue Light" panose="02000403000000020004" pitchFamily="2" charset="0"/>
                  </a:rPr>
                  <a:t>fixed effect </a:t>
                </a:r>
                <a:r>
                  <a:rPr lang="en-GB" sz="1200" dirty="0">
                    <a:latin typeface="Helvetica Neue Light" panose="02000403000000020004" pitchFamily="2" charset="0"/>
                    <a:ea typeface="Helvetica Neue Light" panose="02000403000000020004" pitchFamily="2" charset="0"/>
                  </a:rPr>
                  <a:t>(i.e., a constant term) associated with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fixed effects </a:t>
                </a:r>
                <a:r>
                  <a:rPr lang="en-GB" sz="1200" dirty="0">
                    <a:latin typeface="Helvetica Neue Light" panose="02000403000000020004" pitchFamily="2" charset="0"/>
                    <a:ea typeface="Helvetica Neue Light" panose="02000403000000020004" pitchFamily="2" charset="0"/>
                  </a:rPr>
                  <a:t>(i.e., constant terms) for the associated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dirty="0">
                  <a:latin typeface="Helvetica Neue Thin" panose="020B0403020202020204" pitchFamily="34"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rPr>
                        </m:ctrlPr>
                      </m:sSubPr>
                      <m:e>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b="1" dirty="0">
                    <a:latin typeface="Helvetica Neue Light" panose="02000403000000020004" pitchFamily="2" charset="0"/>
                    <a:ea typeface="Helvetica Neue Light" panose="02000403000000020004" pitchFamily="2" charset="0"/>
                  </a:rPr>
                  <a:t> </a:t>
                </a:r>
                <a:r>
                  <a:rPr lang="en-GB" sz="1200" dirty="0">
                    <a:latin typeface="Helvetica Neue Light" panose="02000403000000020004" pitchFamily="2" charset="0"/>
                    <a:ea typeface="Helvetica Neue Light" panose="02000403000000020004" pitchFamily="2" charset="0"/>
                  </a:rPr>
                  <a:t>is the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(random variation caused by the groupings) on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2,</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𝑘</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(i.e., random variation caused by the groupings) on the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endParaRPr lang="en-GB" sz="1200" b="1"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E3658B2F-05B2-DA4E-675E-D0527EE9584C}"/>
                  </a:ext>
                </a:extLst>
              </p:cNvPr>
              <p:cNvSpPr txBox="1">
                <a:spLocks noRot="1" noChangeAspect="1" noMove="1" noResize="1" noEditPoints="1" noAdjustHandles="1" noChangeArrowheads="1" noChangeShapeType="1" noTextEdit="1"/>
              </p:cNvSpPr>
              <p:nvPr/>
            </p:nvSpPr>
            <p:spPr>
              <a:xfrm>
                <a:off x="180229" y="2199802"/>
                <a:ext cx="10933889" cy="4857740"/>
              </a:xfrm>
              <a:prstGeom prst="rect">
                <a:avLst/>
              </a:prstGeom>
              <a:blipFill>
                <a:blip r:embed="rId4"/>
                <a:stretch>
                  <a:fillRect l="-116" r="-232"/>
                </a:stretch>
              </a:blipFill>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17D34A89-D1E0-3D21-7F21-B517453E26C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785F83F-F5AB-BD36-1859-9420EBCEE33C}"/>
                  </a:ext>
                </a:extLst>
              </p:cNvPr>
              <p:cNvSpPr txBox="1"/>
              <p:nvPr/>
            </p:nvSpPr>
            <p:spPr>
              <a:xfrm flipH="1">
                <a:off x="559588" y="303077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6" name="TextBox 15">
                <a:extLst>
                  <a:ext uri="{FF2B5EF4-FFF2-40B4-BE49-F238E27FC236}">
                    <a16:creationId xmlns:a16="http://schemas.microsoft.com/office/drawing/2014/main" id="{F785F83F-F5AB-BD36-1859-9420EBCEE33C}"/>
                  </a:ext>
                </a:extLst>
              </p:cNvPr>
              <p:cNvSpPr txBox="1">
                <a:spLocks noRot="1" noChangeAspect="1" noMove="1" noResize="1" noEditPoints="1" noAdjustHandles="1" noChangeArrowheads="1" noChangeShapeType="1" noTextEdit="1"/>
              </p:cNvSpPr>
              <p:nvPr/>
            </p:nvSpPr>
            <p:spPr>
              <a:xfrm flipH="1">
                <a:off x="559588" y="3030776"/>
                <a:ext cx="2343843" cy="1454244"/>
              </a:xfrm>
              <a:prstGeom prst="rect">
                <a:avLst/>
              </a:prstGeom>
              <a:blipFill>
                <a:blip r:embed="rId5"/>
                <a:stretch>
                  <a:fillRect/>
                </a:stretch>
              </a:blipFill>
              <a:ln>
                <a:solidFill>
                  <a:schemeClr val="accent1">
                    <a:lumMod val="75000"/>
                  </a:schemeClr>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B92D5B-2063-5D02-9851-802F73997E5F}"/>
                  </a:ext>
                </a:extLst>
              </p:cNvPr>
              <p:cNvSpPr txBox="1"/>
              <p:nvPr/>
            </p:nvSpPr>
            <p:spPr>
              <a:xfrm>
                <a:off x="1039741"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04B92D5B-2063-5D02-9851-802F73997E5F}"/>
                  </a:ext>
                </a:extLst>
              </p:cNvPr>
              <p:cNvSpPr txBox="1">
                <a:spLocks noRot="1" noChangeAspect="1" noMove="1" noResize="1" noEditPoints="1" noAdjustHandles="1" noChangeArrowheads="1" noChangeShapeType="1" noTextEdit="1"/>
              </p:cNvSpPr>
              <p:nvPr/>
            </p:nvSpPr>
            <p:spPr>
              <a:xfrm>
                <a:off x="1039741"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480E10-706D-8806-4776-F7672B29BD53}"/>
                  </a:ext>
                </a:extLst>
              </p:cNvPr>
              <p:cNvSpPr txBox="1"/>
              <p:nvPr/>
            </p:nvSpPr>
            <p:spPr>
              <a:xfrm>
                <a:off x="1498024"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64480E10-706D-8806-4776-F7672B29BD53}"/>
                  </a:ext>
                </a:extLst>
              </p:cNvPr>
              <p:cNvSpPr txBox="1">
                <a:spLocks noRot="1" noChangeAspect="1" noMove="1" noResize="1" noEditPoints="1" noAdjustHandles="1" noChangeArrowheads="1" noChangeShapeType="1" noTextEdit="1"/>
              </p:cNvSpPr>
              <p:nvPr/>
            </p:nvSpPr>
            <p:spPr>
              <a:xfrm>
                <a:off x="1498024"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E7060E7-D7F6-3377-1AC9-90E1AB620FAA}"/>
                  </a:ext>
                </a:extLst>
              </p:cNvPr>
              <p:cNvSpPr txBox="1"/>
              <p:nvPr/>
            </p:nvSpPr>
            <p:spPr>
              <a:xfrm>
                <a:off x="1942519"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7E7060E7-D7F6-3377-1AC9-90E1AB620FAA}"/>
                  </a:ext>
                </a:extLst>
              </p:cNvPr>
              <p:cNvSpPr txBox="1">
                <a:spLocks noRot="1" noChangeAspect="1" noMove="1" noResize="1" noEditPoints="1" noAdjustHandles="1" noChangeArrowheads="1" noChangeShapeType="1" noTextEdit="1"/>
              </p:cNvSpPr>
              <p:nvPr/>
            </p:nvSpPr>
            <p:spPr>
              <a:xfrm>
                <a:off x="1942519" y="3818191"/>
                <a:ext cx="448235" cy="369332"/>
              </a:xfrm>
              <a:prstGeom prst="rect">
                <a:avLst/>
              </a:prstGeom>
              <a:blipFill>
                <a:blip r:embed="rId6"/>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BA4EC278-6B46-3361-64F5-F76611CFF05D}"/>
              </a:ext>
            </a:extLst>
          </p:cNvPr>
          <p:cNvSpPr txBox="1"/>
          <p:nvPr/>
        </p:nvSpPr>
        <p:spPr>
          <a:xfrm>
            <a:off x="5360144" y="1702370"/>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18" name="TextBox 17">
            <a:extLst>
              <a:ext uri="{FF2B5EF4-FFF2-40B4-BE49-F238E27FC236}">
                <a16:creationId xmlns:a16="http://schemas.microsoft.com/office/drawing/2014/main" id="{3CE0A041-77A3-FAD4-12BA-B2AD9AB6C5C1}"/>
              </a:ext>
            </a:extLst>
          </p:cNvPr>
          <p:cNvSpPr txBox="1"/>
          <p:nvPr/>
        </p:nvSpPr>
        <p:spPr>
          <a:xfrm>
            <a:off x="3383584" y="3573232"/>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19" name="Right Brace 18">
            <a:extLst>
              <a:ext uri="{FF2B5EF4-FFF2-40B4-BE49-F238E27FC236}">
                <a16:creationId xmlns:a16="http://schemas.microsoft.com/office/drawing/2014/main" id="{0B37ECB2-B246-B675-C391-8B4E1FBE1039}"/>
              </a:ext>
            </a:extLst>
          </p:cNvPr>
          <p:cNvSpPr/>
          <p:nvPr/>
        </p:nvSpPr>
        <p:spPr>
          <a:xfrm>
            <a:off x="3044651" y="303077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130C515-A387-8E03-D7FD-36E1D05B1EE7}"/>
              </a:ext>
            </a:extLst>
          </p:cNvPr>
          <p:cNvSpPr txBox="1"/>
          <p:nvPr/>
        </p:nvSpPr>
        <p:spPr>
          <a:xfrm>
            <a:off x="7912145" y="2953220"/>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1: The above level 1 equation is a normal regression that we know. We makes it a hierarchical regression model is when we incorporate these random effects by nesting these level 2 equations to the intercept and coefficients in the level 1 equation.</a:t>
            </a:r>
          </a:p>
        </p:txBody>
      </p:sp>
      <p:sp>
        <p:nvSpPr>
          <p:cNvPr id="21" name="TextBox 20">
            <a:extLst>
              <a:ext uri="{FF2B5EF4-FFF2-40B4-BE49-F238E27FC236}">
                <a16:creationId xmlns:a16="http://schemas.microsoft.com/office/drawing/2014/main" id="{455E6578-162B-E71C-763D-39D1EE9FC619}"/>
              </a:ext>
            </a:extLst>
          </p:cNvPr>
          <p:cNvSpPr txBox="1"/>
          <p:nvPr/>
        </p:nvSpPr>
        <p:spPr>
          <a:xfrm>
            <a:off x="7912145" y="4291326"/>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2: Notice how the intercept and slopes in level 1 equation are indeed a function of the components of the level 2 counterparts? To get the hierarchical regression in its full form, we simply substitute the level 2 equation into level 1</a:t>
            </a:r>
          </a:p>
        </p:txBody>
      </p:sp>
    </p:spTree>
    <p:extLst>
      <p:ext uri="{BB962C8B-B14F-4D97-AF65-F5344CB8AC3E}">
        <p14:creationId xmlns:p14="http://schemas.microsoft.com/office/powerpoint/2010/main" val="316223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2618-885E-EAD8-E877-10D1F953747C}"/>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[2]</a:t>
            </a:r>
          </a:p>
        </p:txBody>
      </p:sp>
      <p:sp>
        <p:nvSpPr>
          <p:cNvPr id="3" name="Rectangle 2">
            <a:extLst>
              <a:ext uri="{FF2B5EF4-FFF2-40B4-BE49-F238E27FC236}">
                <a16:creationId xmlns:a16="http://schemas.microsoft.com/office/drawing/2014/main" id="{9550AE1B-2021-C9F7-206B-D519B5BF8297}"/>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611E16-A2F2-CAA5-AA2A-046DFC414C4E}"/>
                  </a:ext>
                </a:extLst>
              </p:cNvPr>
              <p:cNvSpPr txBox="1"/>
              <p:nvPr/>
            </p:nvSpPr>
            <p:spPr>
              <a:xfrm>
                <a:off x="318410" y="752105"/>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28611E16-A2F2-CAA5-AA2A-046DFC414C4E}"/>
                  </a:ext>
                </a:extLst>
              </p:cNvPr>
              <p:cNvSpPr txBox="1">
                <a:spLocks noRot="1" noChangeAspect="1" noMove="1" noResize="1" noEditPoints="1" noAdjustHandles="1" noChangeArrowheads="1" noChangeShapeType="1" noTextEdit="1"/>
              </p:cNvSpPr>
              <p:nvPr/>
            </p:nvSpPr>
            <p:spPr>
              <a:xfrm>
                <a:off x="318410" y="752105"/>
                <a:ext cx="4727915" cy="325089"/>
              </a:xfrm>
              <a:prstGeom prst="rect">
                <a:avLst/>
              </a:prstGeom>
              <a:blipFill>
                <a:blip r:embed="rId2"/>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9E657-EC04-1DA2-0736-FA68171CA1FB}"/>
                  </a:ext>
                </a:extLst>
              </p:cNvPr>
              <p:cNvSpPr txBox="1"/>
              <p:nvPr/>
            </p:nvSpPr>
            <p:spPr>
              <a:xfrm flipH="1">
                <a:off x="318410" y="132994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5" name="TextBox 4">
                <a:extLst>
                  <a:ext uri="{FF2B5EF4-FFF2-40B4-BE49-F238E27FC236}">
                    <a16:creationId xmlns:a16="http://schemas.microsoft.com/office/drawing/2014/main" id="{A8F9E657-EC04-1DA2-0736-FA68171CA1FB}"/>
                  </a:ext>
                </a:extLst>
              </p:cNvPr>
              <p:cNvSpPr txBox="1">
                <a:spLocks noRot="1" noChangeAspect="1" noMove="1" noResize="1" noEditPoints="1" noAdjustHandles="1" noChangeArrowheads="1" noChangeShapeType="1" noTextEdit="1"/>
              </p:cNvSpPr>
              <p:nvPr/>
            </p:nvSpPr>
            <p:spPr>
              <a:xfrm flipH="1">
                <a:off x="318410" y="1329946"/>
                <a:ext cx="2343843" cy="1454244"/>
              </a:xfrm>
              <a:prstGeom prst="rect">
                <a:avLst/>
              </a:prstGeom>
              <a:blipFill>
                <a:blip r:embed="rId3"/>
                <a:stretch>
                  <a:fillRect/>
                </a:stretch>
              </a:blipFill>
              <a:ln>
                <a:solidFill>
                  <a:schemeClr val="accent1">
                    <a:lumMod val="75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06576E82-B6D9-886F-CCEF-FA94DB356916}"/>
              </a:ext>
            </a:extLst>
          </p:cNvPr>
          <p:cNvSpPr txBox="1"/>
          <p:nvPr/>
        </p:nvSpPr>
        <p:spPr>
          <a:xfrm>
            <a:off x="5319949" y="737728"/>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7" name="TextBox 6">
            <a:extLst>
              <a:ext uri="{FF2B5EF4-FFF2-40B4-BE49-F238E27FC236}">
                <a16:creationId xmlns:a16="http://schemas.microsoft.com/office/drawing/2014/main" id="{160E41F4-A507-634F-B2C5-8C147603F9D8}"/>
              </a:ext>
            </a:extLst>
          </p:cNvPr>
          <p:cNvSpPr txBox="1"/>
          <p:nvPr/>
        </p:nvSpPr>
        <p:spPr>
          <a:xfrm>
            <a:off x="5319947" y="1781967"/>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C4A08A16-C930-4DAC-FD34-46CA27EFB842}"/>
              </a:ext>
            </a:extLst>
          </p:cNvPr>
          <p:cNvSpPr/>
          <p:nvPr/>
        </p:nvSpPr>
        <p:spPr>
          <a:xfrm>
            <a:off x="4950870" y="1239511"/>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68CDB5-15D5-3D27-EC92-6C9105F01518}"/>
                  </a:ext>
                </a:extLst>
              </p:cNvPr>
              <p:cNvSpPr txBox="1"/>
              <p:nvPr/>
            </p:nvSpPr>
            <p:spPr>
              <a:xfrm>
                <a:off x="318410" y="3539163"/>
                <a:ext cx="6924777"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9" name="TextBox 8">
                <a:extLst>
                  <a:ext uri="{FF2B5EF4-FFF2-40B4-BE49-F238E27FC236}">
                    <a16:creationId xmlns:a16="http://schemas.microsoft.com/office/drawing/2014/main" id="{E268CDB5-15D5-3D27-EC92-6C9105F01518}"/>
                  </a:ext>
                </a:extLst>
              </p:cNvPr>
              <p:cNvSpPr txBox="1">
                <a:spLocks noRot="1" noChangeAspect="1" noMove="1" noResize="1" noEditPoints="1" noAdjustHandles="1" noChangeArrowheads="1" noChangeShapeType="1" noTextEdit="1"/>
              </p:cNvSpPr>
              <p:nvPr/>
            </p:nvSpPr>
            <p:spPr>
              <a:xfrm>
                <a:off x="318410" y="3539163"/>
                <a:ext cx="6924777" cy="340478"/>
              </a:xfrm>
              <a:prstGeom prst="rect">
                <a:avLst/>
              </a:prstGeom>
              <a:blipFill>
                <a:blip r:embed="rId4"/>
                <a:stretch>
                  <a:fillRect b="-7143"/>
                </a:stretch>
              </a:blipFill>
              <a:ln>
                <a:noFill/>
              </a:ln>
            </p:spPr>
            <p:txBody>
              <a:bodyPr/>
              <a:lstStyle/>
              <a:p>
                <a:r>
                  <a:rPr lang="en-GB">
                    <a:noFill/>
                  </a:rPr>
                  <a:t> </a:t>
                </a:r>
              </a:p>
            </p:txBody>
          </p:sp>
        </mc:Fallback>
      </mc:AlternateContent>
      <p:sp>
        <p:nvSpPr>
          <p:cNvPr id="10" name="TextBox 9">
            <a:extLst>
              <a:ext uri="{FF2B5EF4-FFF2-40B4-BE49-F238E27FC236}">
                <a16:creationId xmlns:a16="http://schemas.microsoft.com/office/drawing/2014/main" id="{02B01189-BC17-A81A-C8AD-48C78A83D4D6}"/>
              </a:ext>
            </a:extLst>
          </p:cNvPr>
          <p:cNvSpPr txBox="1"/>
          <p:nvPr/>
        </p:nvSpPr>
        <p:spPr>
          <a:xfrm>
            <a:off x="318409" y="3036942"/>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into the level 1 model equation: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B35C5B-115E-E852-466F-B9A24024F45F}"/>
                  </a:ext>
                </a:extLst>
              </p:cNvPr>
              <p:cNvSpPr txBox="1"/>
              <p:nvPr/>
            </p:nvSpPr>
            <p:spPr>
              <a:xfrm>
                <a:off x="318409" y="4440062"/>
                <a:ext cx="8745204" cy="325089"/>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D0B35C5B-115E-E852-466F-B9A24024F45F}"/>
                  </a:ext>
                </a:extLst>
              </p:cNvPr>
              <p:cNvSpPr txBox="1">
                <a:spLocks noRot="1" noChangeAspect="1" noMove="1" noResize="1" noEditPoints="1" noAdjustHandles="1" noChangeArrowheads="1" noChangeShapeType="1" noTextEdit="1"/>
              </p:cNvSpPr>
              <p:nvPr/>
            </p:nvSpPr>
            <p:spPr>
              <a:xfrm>
                <a:off x="318409" y="4440062"/>
                <a:ext cx="8745204" cy="325089"/>
              </a:xfrm>
              <a:prstGeom prst="rect">
                <a:avLst/>
              </a:prstGeom>
              <a:blipFill>
                <a:blip r:embed="rId5"/>
                <a:stretch>
                  <a:fillRect b="-3704"/>
                </a:stretch>
              </a:blipFill>
              <a:ln>
                <a:noFill/>
              </a:ln>
            </p:spPr>
            <p:txBody>
              <a:bodyPr/>
              <a:lstStyle/>
              <a:p>
                <a:r>
                  <a:rPr lang="en-GB">
                    <a:noFill/>
                  </a:rPr>
                  <a:t> </a:t>
                </a:r>
              </a:p>
            </p:txBody>
          </p:sp>
        </mc:Fallback>
      </mc:AlternateContent>
      <p:sp>
        <p:nvSpPr>
          <p:cNvPr id="12" name="TextBox 11">
            <a:extLst>
              <a:ext uri="{FF2B5EF4-FFF2-40B4-BE49-F238E27FC236}">
                <a16:creationId xmlns:a16="http://schemas.microsoft.com/office/drawing/2014/main" id="{4E80383A-7D8A-7BE2-430D-E7CCF7F0F06A}"/>
              </a:ext>
            </a:extLst>
          </p:cNvPr>
          <p:cNvSpPr txBox="1"/>
          <p:nvPr/>
        </p:nvSpPr>
        <p:spPr>
          <a:xfrm>
            <a:off x="318408" y="396669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14" name="Right Brace 13">
            <a:extLst>
              <a:ext uri="{FF2B5EF4-FFF2-40B4-BE49-F238E27FC236}">
                <a16:creationId xmlns:a16="http://schemas.microsoft.com/office/drawing/2014/main" id="{4BE8D578-DE79-64AD-899D-8AA7286750E3}"/>
              </a:ext>
            </a:extLst>
          </p:cNvPr>
          <p:cNvSpPr/>
          <p:nvPr/>
        </p:nvSpPr>
        <p:spPr>
          <a:xfrm rot="5400000">
            <a:off x="2391324" y="3375846"/>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Right Brace 15">
            <a:extLst>
              <a:ext uri="{FF2B5EF4-FFF2-40B4-BE49-F238E27FC236}">
                <a16:creationId xmlns:a16="http://schemas.microsoft.com/office/drawing/2014/main" id="{97FC53E3-D472-DFA2-1FF1-E1BAF24A7E98}"/>
              </a:ext>
            </a:extLst>
          </p:cNvPr>
          <p:cNvSpPr/>
          <p:nvPr/>
        </p:nvSpPr>
        <p:spPr>
          <a:xfrm rot="5400000">
            <a:off x="5933455" y="3130855"/>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8BDCA8DD-7E12-8433-2ADF-953464A89243}"/>
              </a:ext>
            </a:extLst>
          </p:cNvPr>
          <p:cNvSpPr txBox="1"/>
          <p:nvPr/>
        </p:nvSpPr>
        <p:spPr>
          <a:xfrm>
            <a:off x="1162170"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8" name="TextBox 17">
            <a:extLst>
              <a:ext uri="{FF2B5EF4-FFF2-40B4-BE49-F238E27FC236}">
                <a16:creationId xmlns:a16="http://schemas.microsoft.com/office/drawing/2014/main" id="{864F562E-4899-9453-4353-6D7291736628}"/>
              </a:ext>
            </a:extLst>
          </p:cNvPr>
          <p:cNvSpPr txBox="1"/>
          <p:nvPr/>
        </p:nvSpPr>
        <p:spPr>
          <a:xfrm>
            <a:off x="4689616"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9" name="TextBox 18">
            <a:extLst>
              <a:ext uri="{FF2B5EF4-FFF2-40B4-BE49-F238E27FC236}">
                <a16:creationId xmlns:a16="http://schemas.microsoft.com/office/drawing/2014/main" id="{900C832C-246A-F3F5-C993-7F84C9862A02}"/>
              </a:ext>
            </a:extLst>
          </p:cNvPr>
          <p:cNvSpPr txBox="1"/>
          <p:nvPr/>
        </p:nvSpPr>
        <p:spPr>
          <a:xfrm>
            <a:off x="8420517" y="4417940"/>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3954395-1D88-0FB0-39DC-BC4FACD3D904}"/>
                  </a:ext>
                </a:extLst>
              </p:cNvPr>
              <p:cNvSpPr txBox="1"/>
              <p:nvPr/>
            </p:nvSpPr>
            <p:spPr>
              <a:xfrm>
                <a:off x="239696" y="5937155"/>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from the fixed part of the model we want to report now</a:t>
                </a:r>
              </a:p>
            </p:txBody>
          </p:sp>
        </mc:Choice>
        <mc:Fallback xmlns="">
          <p:sp>
            <p:nvSpPr>
              <p:cNvPr id="20" name="TextBox 19">
                <a:extLst>
                  <a:ext uri="{FF2B5EF4-FFF2-40B4-BE49-F238E27FC236}">
                    <a16:creationId xmlns:a16="http://schemas.microsoft.com/office/drawing/2014/main" id="{93954395-1D88-0FB0-39DC-BC4FACD3D904}"/>
                  </a:ext>
                </a:extLst>
              </p:cNvPr>
              <p:cNvSpPr txBox="1">
                <a:spLocks noRot="1" noChangeAspect="1" noMove="1" noResize="1" noEditPoints="1" noAdjustHandles="1" noChangeArrowheads="1" noChangeShapeType="1" noTextEdit="1"/>
              </p:cNvSpPr>
              <p:nvPr/>
            </p:nvSpPr>
            <p:spPr>
              <a:xfrm>
                <a:off x="239696" y="5937155"/>
                <a:ext cx="8745204" cy="307777"/>
              </a:xfrm>
              <a:prstGeom prst="rect">
                <a:avLst/>
              </a:prstGeom>
              <a:blipFill>
                <a:blip r:embed="rId6"/>
                <a:stretch>
                  <a:fillRect l="-145" t="-4000" b="-2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6C9AEA-F775-82E2-188A-FA63B5F30D79}"/>
                  </a:ext>
                </a:extLst>
              </p:cNvPr>
              <p:cNvSpPr txBox="1"/>
              <p:nvPr/>
            </p:nvSpPr>
            <p:spPr>
              <a:xfrm>
                <a:off x="239696" y="6280851"/>
                <a:ext cx="9346431" cy="325089"/>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as well as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 </m:t>
                    </m:r>
                  </m:oMath>
                </a14:m>
                <a:r>
                  <a:rPr lang="en-US" sz="1400" dirty="0">
                    <a:latin typeface="Helvetica Neue Thin" panose="020B0403020202020204" pitchFamily="34" charset="0"/>
                    <a:ea typeface="Helvetica Neue Thin" panose="020B0403020202020204" pitchFamily="34" charset="0"/>
                  </a:rPr>
                  <a:t>the</a:t>
                </a:r>
                <a:r>
                  <a:rPr lang="en-US" sz="1400" i="1" dirty="0">
                    <a:latin typeface="Helvetica Neue Thin" panose="020B0403020202020204" pitchFamily="34" charset="0"/>
                    <a:ea typeface="Helvetica Neue Thin" panose="020B0403020202020204" pitchFamily="34" charset="0"/>
                  </a:rPr>
                  <a:t>y</a:t>
                </a:r>
                <a:r>
                  <a:rPr lang="en-US" sz="1400" dirty="0">
                    <a:latin typeface="Helvetica Neue Thin" panose="020B0403020202020204" pitchFamily="34" charset="0"/>
                    <a:ea typeface="Helvetica Neue Thin" panose="020B0403020202020204" pitchFamily="34" charset="0"/>
                  </a:rPr>
                  <a:t> have variances for random part of the model we want to report</a:t>
                </a:r>
              </a:p>
            </p:txBody>
          </p:sp>
        </mc:Choice>
        <mc:Fallback xmlns="">
          <p:sp>
            <p:nvSpPr>
              <p:cNvPr id="21" name="TextBox 20">
                <a:extLst>
                  <a:ext uri="{FF2B5EF4-FFF2-40B4-BE49-F238E27FC236}">
                    <a16:creationId xmlns:a16="http://schemas.microsoft.com/office/drawing/2014/main" id="{3F6C9AEA-F775-82E2-188A-FA63B5F30D79}"/>
                  </a:ext>
                </a:extLst>
              </p:cNvPr>
              <p:cNvSpPr txBox="1">
                <a:spLocks noRot="1" noChangeAspect="1" noMove="1" noResize="1" noEditPoints="1" noAdjustHandles="1" noChangeArrowheads="1" noChangeShapeType="1" noTextEdit="1"/>
              </p:cNvSpPr>
              <p:nvPr/>
            </p:nvSpPr>
            <p:spPr>
              <a:xfrm>
                <a:off x="239696" y="6280851"/>
                <a:ext cx="9346431" cy="325089"/>
              </a:xfrm>
              <a:prstGeom prst="rect">
                <a:avLst/>
              </a:prstGeom>
              <a:blipFill>
                <a:blip r:embed="rId7"/>
                <a:stretch>
                  <a:fillRect l="-136" t="-7407" b="-7407"/>
                </a:stretch>
              </a:blipFill>
              <a:ln>
                <a:noFill/>
              </a:ln>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574DEAF0-4FD6-2034-C6EF-CB512CB3203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6DA0C455-F093-CB36-9BDD-C6C7169B78C3}"/>
              </a:ext>
            </a:extLst>
          </p:cNvPr>
          <p:cNvSpPr txBox="1"/>
          <p:nvPr/>
        </p:nvSpPr>
        <p:spPr>
          <a:xfrm>
            <a:off x="2682037" y="1358679"/>
            <a:ext cx="2527052" cy="261610"/>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1st equation is a random-intercept</a:t>
            </a:r>
          </a:p>
        </p:txBody>
      </p:sp>
      <p:sp>
        <p:nvSpPr>
          <p:cNvPr id="25" name="TextBox 24">
            <a:extLst>
              <a:ext uri="{FF2B5EF4-FFF2-40B4-BE49-F238E27FC236}">
                <a16:creationId xmlns:a16="http://schemas.microsoft.com/office/drawing/2014/main" id="{3C6D51B2-87D0-8FC9-717F-98B345A29E8E}"/>
              </a:ext>
            </a:extLst>
          </p:cNvPr>
          <p:cNvSpPr txBox="1"/>
          <p:nvPr/>
        </p:nvSpPr>
        <p:spPr>
          <a:xfrm>
            <a:off x="2682037" y="1679246"/>
            <a:ext cx="2527052" cy="430887"/>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2</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nd</a:t>
            </a:r>
            <a:r>
              <a:rPr lang="en-GB" sz="1100" dirty="0">
                <a:latin typeface="Helvetica Neue" panose="02000503000000020004" pitchFamily="2" charset="0"/>
                <a:ea typeface="Helvetica Neue" panose="02000503000000020004" pitchFamily="2" charset="0"/>
                <a:cs typeface="Helvetica Neue" panose="02000503000000020004" pitchFamily="2" charset="0"/>
              </a:rPr>
              <a:t>, 3</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rd</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4</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th</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so on equations are random-slopes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E699D5-922F-334F-400A-5C68EF7FE248}"/>
                  </a:ext>
                </a:extLst>
              </p:cNvPr>
              <p:cNvSpPr txBox="1"/>
              <p:nvPr/>
            </p:nvSpPr>
            <p:spPr>
              <a:xfrm>
                <a:off x="239696" y="5617677"/>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0</m:t>
                        </m:r>
                      </m:sub>
                    </m:sSub>
                  </m:oMath>
                </a14:m>
                <a:r>
                  <a:rPr lang="en-US" sz="1400" dirty="0">
                    <a:latin typeface="Helvetica Neue Thin" panose="020B0403020202020204" pitchFamily="34" charset="0"/>
                    <a:ea typeface="Helvetica Neue Thin" panose="020B0403020202020204" pitchFamily="34" charset="0"/>
                  </a:rPr>
                  <a:t> is the global intercept from the fixed part of the model we want to report</a:t>
                </a:r>
              </a:p>
            </p:txBody>
          </p:sp>
        </mc:Choice>
        <mc:Fallback xmlns="">
          <p:sp>
            <p:nvSpPr>
              <p:cNvPr id="26" name="TextBox 25">
                <a:extLst>
                  <a:ext uri="{FF2B5EF4-FFF2-40B4-BE49-F238E27FC236}">
                    <a16:creationId xmlns:a16="http://schemas.microsoft.com/office/drawing/2014/main" id="{C5E699D5-922F-334F-400A-5C68EF7FE248}"/>
                  </a:ext>
                </a:extLst>
              </p:cNvPr>
              <p:cNvSpPr txBox="1">
                <a:spLocks noRot="1" noChangeAspect="1" noMove="1" noResize="1" noEditPoints="1" noAdjustHandles="1" noChangeArrowheads="1" noChangeShapeType="1" noTextEdit="1"/>
              </p:cNvSpPr>
              <p:nvPr/>
            </p:nvSpPr>
            <p:spPr>
              <a:xfrm>
                <a:off x="239696" y="5617677"/>
                <a:ext cx="8745204" cy="307777"/>
              </a:xfrm>
              <a:prstGeom prst="rect">
                <a:avLst/>
              </a:prstGeom>
              <a:blipFill>
                <a:blip r:embed="rId8"/>
                <a:stretch>
                  <a:fillRect l="-145" t="-4000" b="-20000"/>
                </a:stretch>
              </a:blipFill>
              <a:ln>
                <a:no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B41D7783-3709-9D15-3467-74DAF07584B8}"/>
              </a:ext>
            </a:extLst>
          </p:cNvPr>
          <p:cNvSpPr txBox="1"/>
          <p:nvPr/>
        </p:nvSpPr>
        <p:spPr>
          <a:xfrm>
            <a:off x="8455886" y="5234089"/>
            <a:ext cx="3321916" cy="369332"/>
          </a:xfrm>
          <a:prstGeom prst="rect">
            <a:avLst/>
          </a:prstGeom>
          <a:noFill/>
        </p:spPr>
        <p:txBody>
          <a:bodyPr wrap="square" rtlCol="0">
            <a:spAutoFit/>
          </a:bodyPr>
          <a:lstStyle/>
          <a:p>
            <a:r>
              <a:rPr lang="en-GB" dirty="0"/>
              <a:t>Note: There are model scenarios</a:t>
            </a:r>
          </a:p>
        </p:txBody>
      </p:sp>
      <p:sp>
        <p:nvSpPr>
          <p:cNvPr id="28" name="TextBox 27">
            <a:extLst>
              <a:ext uri="{FF2B5EF4-FFF2-40B4-BE49-F238E27FC236}">
                <a16:creationId xmlns:a16="http://schemas.microsoft.com/office/drawing/2014/main" id="{88E5147A-484B-16EE-94B1-912EA2746414}"/>
              </a:ext>
            </a:extLst>
          </p:cNvPr>
          <p:cNvSpPr txBox="1"/>
          <p:nvPr/>
        </p:nvSpPr>
        <p:spPr>
          <a:xfrm>
            <a:off x="2682037" y="2091057"/>
            <a:ext cx="2527052"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Note that these equation does not have a two-level independent variable that impacts the outcome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057DA07-360E-3088-FD9F-15983BF4B355}"/>
                  </a:ext>
                </a:extLst>
              </p:cNvPr>
              <p:cNvSpPr txBox="1"/>
              <p:nvPr/>
            </p:nvSpPr>
            <p:spPr>
              <a:xfrm>
                <a:off x="778484"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9" name="TextBox 28">
                <a:extLst>
                  <a:ext uri="{FF2B5EF4-FFF2-40B4-BE49-F238E27FC236}">
                    <a16:creationId xmlns:a16="http://schemas.microsoft.com/office/drawing/2014/main" id="{C057DA07-360E-3088-FD9F-15983BF4B355}"/>
                  </a:ext>
                </a:extLst>
              </p:cNvPr>
              <p:cNvSpPr txBox="1">
                <a:spLocks noRot="1" noChangeAspect="1" noMove="1" noResize="1" noEditPoints="1" noAdjustHandles="1" noChangeArrowheads="1" noChangeShapeType="1" noTextEdit="1"/>
              </p:cNvSpPr>
              <p:nvPr/>
            </p:nvSpPr>
            <p:spPr>
              <a:xfrm>
                <a:off x="778484"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6FBF037-1412-522A-56DD-78911AD6302E}"/>
                  </a:ext>
                </a:extLst>
              </p:cNvPr>
              <p:cNvSpPr txBox="1"/>
              <p:nvPr/>
            </p:nvSpPr>
            <p:spPr>
              <a:xfrm>
                <a:off x="1236767"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76FBF037-1412-522A-56DD-78911AD6302E}"/>
                  </a:ext>
                </a:extLst>
              </p:cNvPr>
              <p:cNvSpPr txBox="1">
                <a:spLocks noRot="1" noChangeAspect="1" noMove="1" noResize="1" noEditPoints="1" noAdjustHandles="1" noChangeArrowheads="1" noChangeShapeType="1" noTextEdit="1"/>
              </p:cNvSpPr>
              <p:nvPr/>
            </p:nvSpPr>
            <p:spPr>
              <a:xfrm>
                <a:off x="1236767"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4127C20-67AE-FDBA-D31F-F50E85D277B6}"/>
                  </a:ext>
                </a:extLst>
              </p:cNvPr>
              <p:cNvSpPr txBox="1"/>
              <p:nvPr/>
            </p:nvSpPr>
            <p:spPr>
              <a:xfrm>
                <a:off x="1681262"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54127C20-67AE-FDBA-D31F-F50E85D277B6}"/>
                  </a:ext>
                </a:extLst>
              </p:cNvPr>
              <p:cNvSpPr txBox="1">
                <a:spLocks noRot="1" noChangeAspect="1" noMove="1" noResize="1" noEditPoints="1" noAdjustHandles="1" noChangeArrowheads="1" noChangeShapeType="1" noTextEdit="1"/>
              </p:cNvSpPr>
              <p:nvPr/>
            </p:nvSpPr>
            <p:spPr>
              <a:xfrm>
                <a:off x="1681262" y="2129009"/>
                <a:ext cx="448235" cy="369332"/>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1135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175186" y="1943233"/>
            <a:ext cx="7474976" cy="478555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Hierarchical Regression Models?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Usage for exploring relationships with complex data structures (hierarchies, nesting, repeated measures, temporality etc.,)</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Importance and why we use them to account for a specific data artefact</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Wide applications of this specialized technique to other scientific domains</a:t>
            </a:r>
          </a:p>
          <a:p>
            <a:pPr lvl="1" eaLnBrk="0" fontAlgn="base" hangingPunct="0">
              <a:lnSpc>
                <a:spcPct val="100000"/>
              </a:lnSpc>
              <a:spcBef>
                <a:spcPct val="20000"/>
              </a:spcBef>
              <a:spcAft>
                <a:spcPct val="0"/>
              </a:spcAft>
              <a:buFont typeface="Wingdings" pitchFamily="2" charset="2"/>
              <a:buChar char="§"/>
            </a:pP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eaLnBrk="0" fontAlgn="base" hangingPunct="0">
              <a:lnSpc>
                <a:spcPct val="100000"/>
              </a:lnSpc>
              <a:spcBef>
                <a:spcPct val="20000"/>
              </a:spcBef>
              <a:spcAft>
                <a:spcPct val="0"/>
              </a:spcAft>
              <a:buFont typeface="Arial" panose="020B0604020202020204" pitchFamily="34" charset="0"/>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Components of a hierarchical model</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Statistical formulation</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Random intercepts and Random slopes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types: Intercept-only, Random slope-only or both</a:t>
            </a:r>
          </a:p>
          <a:p>
            <a:pPr marL="457200" lvl="1" indent="0" eaLnBrk="0" fontAlgn="base" hangingPunct="0">
              <a:lnSpc>
                <a:spcPct val="100000"/>
              </a:lnSpc>
              <a:spcBef>
                <a:spcPct val="20000"/>
              </a:spcBef>
              <a:spcAft>
                <a:spcPct val="0"/>
              </a:spcAft>
              <a:buNone/>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t>
            </a: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Examples and interpretation</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68011" y="113109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8008369" y="1456651"/>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C877DFDA-D0E8-133E-6FBF-B3A8136E4D6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a:t>
            </a:r>
            <a:r>
              <a:rPr lang="en-US" sz="2800" dirty="0">
                <a:highlight>
                  <a:srgbClr val="D6D6D6"/>
                </a:highlight>
                <a:latin typeface="Helvetica Neue Light" panose="02000403000000020004" pitchFamily="2" charset="0"/>
                <a:ea typeface="Helvetica Neue Light" panose="02000403000000020004" pitchFamily="2" charset="0"/>
              </a:rPr>
              <a:t>Random-slopes</a:t>
            </a:r>
            <a:r>
              <a:rPr lang="en-US" sz="2800" dirty="0">
                <a:latin typeface="Helvetica Neue Light" panose="02000403000000020004" pitchFamily="2" charset="0"/>
                <a:ea typeface="Helvetica Neue Light" panose="02000403000000020004" pitchFamily="2" charset="0"/>
              </a:rPr>
              <a:t> &amp; Random coefficient 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102345" y="1289753"/>
                <a:ext cx="2343843" cy="1454244"/>
              </a:xfrm>
              <a:prstGeom prst="rect">
                <a:avLst/>
              </a:prstGeom>
              <a:solidFill>
                <a:schemeClr val="bg1"/>
              </a:solidFill>
              <a:ln>
                <a:no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102345" y="1289753"/>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2446187" y="1872402"/>
            <a:ext cx="226359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7175" y="3102485"/>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7175" y="3102485"/>
                <a:ext cx="8745204" cy="325089"/>
              </a:xfrm>
              <a:prstGeom prst="rect">
                <a:avLst/>
              </a:prstGeom>
              <a:blipFill>
                <a:blip r:embed="rId4"/>
                <a:stretch>
                  <a:fillRect b="-7692"/>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46105" y="3786669"/>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488236" y="3826862"/>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1998869" y="132994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175259" y="2049731"/>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5717389" y="1814499"/>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7906351" y="3225749"/>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754326"/>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random-slope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includes both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a 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a:t>
            </a:r>
            <a:r>
              <a:rPr lang="en-GB" dirty="0">
                <a:highlight>
                  <a:srgbClr val="00FF00"/>
                </a:highlight>
                <a:latin typeface="Helvetica Neue" panose="02000503000000020004" pitchFamily="2" charset="0"/>
                <a:ea typeface="Helvetica Neue" panose="02000503000000020004" pitchFamily="2" charset="0"/>
                <a:cs typeface="Helvetica Neue" panose="02000503000000020004" pitchFamily="2" charset="0"/>
              </a:rPr>
              <a:t>random-slopes</a:t>
            </a:r>
            <a:r>
              <a:rPr lang="en-GB" dirty="0">
                <a:latin typeface="Helvetica Neue" panose="02000503000000020004" pitchFamily="2" charset="0"/>
                <a:ea typeface="Helvetica Neue" panose="02000503000000020004" pitchFamily="2" charset="0"/>
                <a:cs typeface="Helvetica Neue" panose="02000503000000020004" pitchFamily="2" charset="0"/>
              </a:rPr>
              <a:t>. This means there group structures causes variation in the means across groups (i.e., intercepts) and slopes </a:t>
            </a:r>
          </a:p>
        </p:txBody>
      </p:sp>
      <p:sp>
        <p:nvSpPr>
          <p:cNvPr id="18" name="Rectangle 17">
            <a:extLst>
              <a:ext uri="{FF2B5EF4-FFF2-40B4-BE49-F238E27FC236}">
                <a16:creationId xmlns:a16="http://schemas.microsoft.com/office/drawing/2014/main" id="{AF4EFB84-AE7B-2B0D-2D6A-939A34B8C2A8}"/>
              </a:ext>
            </a:extLst>
          </p:cNvPr>
          <p:cNvSpPr/>
          <p:nvPr/>
        </p:nvSpPr>
        <p:spPr>
          <a:xfrm>
            <a:off x="411982" y="1337416"/>
            <a:ext cx="1586887" cy="23240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06E7890-E1DD-B36B-60F2-1BD99E197979}"/>
              </a:ext>
            </a:extLst>
          </p:cNvPr>
          <p:cNvSpPr/>
          <p:nvPr/>
        </p:nvSpPr>
        <p:spPr>
          <a:xfrm>
            <a:off x="411982" y="1608829"/>
            <a:ext cx="1586887" cy="11351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51BDEFA3-A3B8-1AE2-5623-F504B740F592}"/>
              </a:ext>
            </a:extLst>
          </p:cNvPr>
          <p:cNvCxnSpPr>
            <a:cxnSpLocks/>
          </p:cNvCxnSpPr>
          <p:nvPr/>
        </p:nvCxnSpPr>
        <p:spPr>
          <a:xfrm flipV="1">
            <a:off x="1998869" y="2008671"/>
            <a:ext cx="7245615" cy="73532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1B5165-AEE2-FEE2-F7D2-2B30BDFA6F96}"/>
              </a:ext>
            </a:extLst>
          </p:cNvPr>
          <p:cNvCxnSpPr>
            <a:cxnSpLocks/>
          </p:cNvCxnSpPr>
          <p:nvPr/>
        </p:nvCxnSpPr>
        <p:spPr>
          <a:xfrm>
            <a:off x="1998869" y="1337416"/>
            <a:ext cx="5778555" cy="42094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38681" y="5011668"/>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p:nvPr/>
        </p:nvCxnSpPr>
        <p:spPr>
          <a:xfrm flipV="1">
            <a:off x="8048730" y="4011528"/>
            <a:ext cx="1436914" cy="165876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p:nvPr/>
        </p:nvCxnSpPr>
        <p:spPr>
          <a:xfrm flipV="1">
            <a:off x="8030367" y="5553248"/>
            <a:ext cx="3575479" cy="2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p:nvPr/>
        </p:nvCxnSpPr>
        <p:spPr>
          <a:xfrm flipV="1">
            <a:off x="8661679" y="3927553"/>
            <a:ext cx="1497205" cy="2352667"/>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8352654" y="3905432"/>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9789568" y="3634642"/>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0698090" y="46759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39890" y="5569689"/>
            <a:ext cx="943748" cy="369332"/>
          </a:xfrm>
          <a:prstGeom prst="rect">
            <a:avLst/>
          </a:prstGeom>
          <a:noFill/>
        </p:spPr>
        <p:txBody>
          <a:bodyPr wrap="square" rtlCol="0">
            <a:spAutoFit/>
          </a:bodyPr>
          <a:lstStyle/>
          <a:p>
            <a:r>
              <a:rPr lang="en-GB" dirty="0"/>
              <a:t>Group 4</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56BC7D3-F96D-11BE-1018-62CB730B06F1}"/>
                  </a:ext>
                </a:extLst>
              </p:cNvPr>
              <p:cNvSpPr txBox="1"/>
              <p:nvPr/>
            </p:nvSpPr>
            <p:spPr>
              <a:xfrm>
                <a:off x="539470"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A56BC7D3-F96D-11BE-1018-62CB730B06F1}"/>
                  </a:ext>
                </a:extLst>
              </p:cNvPr>
              <p:cNvSpPr txBox="1">
                <a:spLocks noRot="1" noChangeAspect="1" noMove="1" noResize="1" noEditPoints="1" noAdjustHandles="1" noChangeArrowheads="1" noChangeShapeType="1" noTextEdit="1"/>
              </p:cNvSpPr>
              <p:nvPr/>
            </p:nvSpPr>
            <p:spPr>
              <a:xfrm>
                <a:off x="539470" y="2086607"/>
                <a:ext cx="448235"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718B88B-08D2-BBFE-5552-EA05385F01EB}"/>
                  </a:ext>
                </a:extLst>
              </p:cNvPr>
              <p:cNvSpPr txBox="1"/>
              <p:nvPr/>
            </p:nvSpPr>
            <p:spPr>
              <a:xfrm>
                <a:off x="997753"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0718B88B-08D2-BBFE-5552-EA05385F01EB}"/>
                  </a:ext>
                </a:extLst>
              </p:cNvPr>
              <p:cNvSpPr txBox="1">
                <a:spLocks noRot="1" noChangeAspect="1" noMove="1" noResize="1" noEditPoints="1" noAdjustHandles="1" noChangeArrowheads="1" noChangeShapeType="1" noTextEdit="1"/>
              </p:cNvSpPr>
              <p:nvPr/>
            </p:nvSpPr>
            <p:spPr>
              <a:xfrm>
                <a:off x="997753" y="2086607"/>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10E25FC-7D77-C62F-F65C-7AD41600485A}"/>
                  </a:ext>
                </a:extLst>
              </p:cNvPr>
              <p:cNvSpPr txBox="1"/>
              <p:nvPr/>
            </p:nvSpPr>
            <p:spPr>
              <a:xfrm>
                <a:off x="1442248"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B10E25FC-7D77-C62F-F65C-7AD41600485A}"/>
                  </a:ext>
                </a:extLst>
              </p:cNvPr>
              <p:cNvSpPr txBox="1">
                <a:spLocks noRot="1" noChangeAspect="1" noMove="1" noResize="1" noEditPoints="1" noAdjustHandles="1" noChangeArrowheads="1" noChangeShapeType="1" noTextEdit="1"/>
              </p:cNvSpPr>
              <p:nvPr/>
            </p:nvSpPr>
            <p:spPr>
              <a:xfrm>
                <a:off x="1442248" y="2086607"/>
                <a:ext cx="448235"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0229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highlight>
                  <a:srgbClr val="D6D6D6"/>
                </a:highlight>
                <a:latin typeface="Helvetica Neue Light" panose="02000403000000020004" pitchFamily="2" charset="0"/>
                <a:ea typeface="Helvetica Neue Light" panose="02000403000000020004" pitchFamily="2" charset="0"/>
              </a:rPr>
              <a:t>Random-intercept-only</a:t>
            </a:r>
            <a:r>
              <a:rPr lang="en-US" sz="2800" dirty="0">
                <a:latin typeface="Helvetica Neue Light" panose="02000403000000020004" pitchFamily="2" charset="0"/>
                <a:ea typeface="Helvetica Neue Light" panose="02000403000000020004" pitchFamily="2" charset="0"/>
              </a:rPr>
              <a:t>, Random-slopes &amp; Random coefficient scenarios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334945" y="1232487"/>
                <a:ext cx="197952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334945" y="1232487"/>
                <a:ext cx="1979525" cy="325089"/>
              </a:xfrm>
              <a:prstGeom prst="rect">
                <a:avLst/>
              </a:prstGeom>
              <a:blipFill>
                <a:blip r:embed="rId3"/>
                <a:stretch>
                  <a:fillRect b="-3704"/>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581367" y="1210366"/>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4945" y="2439366"/>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4945" y="2439366"/>
                <a:ext cx="8745204" cy="325089"/>
              </a:xfrm>
              <a:prstGeom prst="rect">
                <a:avLst/>
              </a:prstGeom>
              <a:blipFill>
                <a:blip r:embed="rId4"/>
                <a:stretch>
                  <a:fillRect b="-3846"/>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59762" y="3143914"/>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064247" y="3132196"/>
            <a:ext cx="1082354" cy="276999"/>
          </a:xfrm>
          <a:prstGeom prst="rect">
            <a:avLst/>
          </a:prstGeom>
          <a:solidFill>
            <a:schemeClr val="bg2"/>
          </a:solidFill>
          <a:ln>
            <a:noFill/>
          </a:ln>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303758" y="1392743"/>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4404915" y="2496170"/>
            <a:ext cx="325089" cy="81294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5146602" y="2456276"/>
            <a:ext cx="1847052" cy="307777"/>
          </a:xfrm>
          <a:prstGeom prst="rect">
            <a:avLst/>
          </a:prstGeom>
          <a:solidFill>
            <a:schemeClr val="bg2"/>
          </a:solidFill>
        </p:spPr>
        <p:txBody>
          <a:bodyPr wrap="square" rtlCol="0">
            <a:spAutoFit/>
          </a:bodyPr>
          <a:lstStyle/>
          <a:p>
            <a:pPr algn="ctr"/>
            <a:r>
              <a:rPr lang="en-GB" sz="1400"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2031325"/>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only includes a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excludes the random-slopes. This means that the group structure causes variation on the means (i.e., group-specific intercepts) but not on slopes </a:t>
            </a:r>
          </a:p>
        </p:txBody>
      </p: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89340" y="4938917"/>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a:cxnSpLocks/>
          </p:cNvCxnSpPr>
          <p:nvPr/>
        </p:nvCxnSpPr>
        <p:spPr>
          <a:xfrm flipV="1">
            <a:off x="8036329" y="4037386"/>
            <a:ext cx="3133635" cy="113243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a:cxnSpLocks/>
          </p:cNvCxnSpPr>
          <p:nvPr/>
        </p:nvCxnSpPr>
        <p:spPr>
          <a:xfrm flipV="1">
            <a:off x="7894840" y="5430696"/>
            <a:ext cx="3125037" cy="958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a:cxnSpLocks/>
          </p:cNvCxnSpPr>
          <p:nvPr/>
        </p:nvCxnSpPr>
        <p:spPr>
          <a:xfrm flipV="1">
            <a:off x="8194224" y="4476533"/>
            <a:ext cx="2995657" cy="1078419"/>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11041632" y="3744566"/>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11026740" y="4170690"/>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1150990" y="46423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80642" y="5256800"/>
            <a:ext cx="943748" cy="369332"/>
          </a:xfrm>
          <a:prstGeom prst="rect">
            <a:avLst/>
          </a:prstGeom>
          <a:noFill/>
        </p:spPr>
        <p:txBody>
          <a:bodyPr wrap="square" rtlCol="0">
            <a:spAutoFit/>
          </a:bodyPr>
          <a:lstStyle/>
          <a:p>
            <a:r>
              <a:rPr lang="en-GB" dirty="0"/>
              <a:t>Group 4</a:t>
            </a:r>
          </a:p>
        </p:txBody>
      </p:sp>
      <p:sp>
        <p:nvSpPr>
          <p:cNvPr id="20" name="TextBox 19">
            <a:extLst>
              <a:ext uri="{FF2B5EF4-FFF2-40B4-BE49-F238E27FC236}">
                <a16:creationId xmlns:a16="http://schemas.microsoft.com/office/drawing/2014/main" id="{47B44E28-0B7D-31EF-2446-24F1E59D4014}"/>
              </a:ext>
            </a:extLst>
          </p:cNvPr>
          <p:cNvSpPr txBox="1"/>
          <p:nvPr/>
        </p:nvSpPr>
        <p:spPr>
          <a:xfrm>
            <a:off x="334945" y="1905732"/>
            <a:ext cx="3684396"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the model is much simpler:</a:t>
            </a:r>
          </a:p>
        </p:txBody>
      </p:sp>
      <p:sp>
        <p:nvSpPr>
          <p:cNvPr id="27" name="Slide Number Placeholder 3">
            <a:extLst>
              <a:ext uri="{FF2B5EF4-FFF2-40B4-BE49-F238E27FC236}">
                <a16:creationId xmlns:a16="http://schemas.microsoft.com/office/drawing/2014/main" id="{6CCC5990-0640-10D5-AC87-132CFDD0C59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523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Random-slopes &amp; </a:t>
            </a:r>
            <a:r>
              <a:rPr lang="en-US" sz="2800" dirty="0">
                <a:highlight>
                  <a:srgbClr val="D6D6D6"/>
                </a:highlight>
                <a:latin typeface="Helvetica Neue Light" panose="02000403000000020004" pitchFamily="2" charset="0"/>
                <a:ea typeface="Helvetica Neue Light" panose="02000403000000020004" pitchFamily="2" charset="0"/>
              </a:rPr>
              <a:t>Random coefficient </a:t>
            </a:r>
            <a:r>
              <a:rPr lang="en-US" sz="2800" dirty="0">
                <a:latin typeface="Helvetica Neue Light" panose="02000403000000020004" pitchFamily="2" charset="0"/>
                <a:ea typeface="Helvetica Neue Light" panose="02000403000000020004" pitchFamily="2" charset="0"/>
              </a:rPr>
              <a:t>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257396" y="738446"/>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257396" y="738446"/>
                <a:ext cx="4727915" cy="325089"/>
              </a:xfrm>
              <a:prstGeom prst="rect">
                <a:avLst/>
              </a:prstGeom>
              <a:blipFill>
                <a:blip r:embed="rId2"/>
                <a:stretch>
                  <a:fillRect b="-3846"/>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446976" y="1156194"/>
                <a:ext cx="2343843" cy="1454244"/>
              </a:xfrm>
              <a:prstGeom prst="rect">
                <a:avLst/>
              </a:prstGeom>
              <a:solidFill>
                <a:schemeClr val="bg1"/>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endParaRPr lang="en-GB" sz="1400" dirty="0"/>
              </a:p>
              <a:p>
                <a:endParaRPr lang="en-GB" sz="1400" dirty="0"/>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446976" y="1156194"/>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890169" y="728134"/>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890169" y="1597662"/>
            <a:ext cx="212358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2621353" y="1114114"/>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have an independent variable measure on the group-level impacting our outcome on the individual-level. </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14D7A8-CC23-2966-0D10-D6AE46B66AD8}"/>
                  </a:ext>
                </a:extLst>
              </p:cNvPr>
              <p:cNvSpPr txBox="1"/>
              <p:nvPr/>
            </p:nvSpPr>
            <p:spPr>
              <a:xfrm>
                <a:off x="612809"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9714D7A8-CC23-2966-0D10-D6AE46B66AD8}"/>
                  </a:ext>
                </a:extLst>
              </p:cNvPr>
              <p:cNvSpPr txBox="1">
                <a:spLocks noRot="1" noChangeAspect="1" noMove="1" noResize="1" noEditPoints="1" noAdjustHandles="1" noChangeArrowheads="1" noChangeShapeType="1" noTextEdit="1"/>
              </p:cNvSpPr>
              <p:nvPr/>
            </p:nvSpPr>
            <p:spPr>
              <a:xfrm>
                <a:off x="612809"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2B68B6C-2BEA-FC2C-3B3A-041E3BC716AA}"/>
                  </a:ext>
                </a:extLst>
              </p:cNvPr>
              <p:cNvSpPr txBox="1"/>
              <p:nvPr/>
            </p:nvSpPr>
            <p:spPr>
              <a:xfrm>
                <a:off x="1071092"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2" name="TextBox 21">
                <a:extLst>
                  <a:ext uri="{FF2B5EF4-FFF2-40B4-BE49-F238E27FC236}">
                    <a16:creationId xmlns:a16="http://schemas.microsoft.com/office/drawing/2014/main" id="{22B68B6C-2BEA-FC2C-3B3A-041E3BC716AA}"/>
                  </a:ext>
                </a:extLst>
              </p:cNvPr>
              <p:cNvSpPr txBox="1">
                <a:spLocks noRot="1" noChangeAspect="1" noMove="1" noResize="1" noEditPoints="1" noAdjustHandles="1" noChangeArrowheads="1" noChangeShapeType="1" noTextEdit="1"/>
              </p:cNvSpPr>
              <p:nvPr/>
            </p:nvSpPr>
            <p:spPr>
              <a:xfrm>
                <a:off x="1071092"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E5BC1AD-5B45-F7A3-60CF-75E522251A6C}"/>
                  </a:ext>
                </a:extLst>
              </p:cNvPr>
              <p:cNvSpPr txBox="1"/>
              <p:nvPr/>
            </p:nvSpPr>
            <p:spPr>
              <a:xfrm>
                <a:off x="1515587"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4" name="TextBox 23">
                <a:extLst>
                  <a:ext uri="{FF2B5EF4-FFF2-40B4-BE49-F238E27FC236}">
                    <a16:creationId xmlns:a16="http://schemas.microsoft.com/office/drawing/2014/main" id="{4E5BC1AD-5B45-F7A3-60CF-75E522251A6C}"/>
                  </a:ext>
                </a:extLst>
              </p:cNvPr>
              <p:cNvSpPr txBox="1">
                <a:spLocks noRot="1" noChangeAspect="1" noMove="1" noResize="1" noEditPoints="1" noAdjustHandles="1" noChangeArrowheads="1" noChangeShapeType="1" noTextEdit="1"/>
              </p:cNvSpPr>
              <p:nvPr/>
            </p:nvSpPr>
            <p:spPr>
              <a:xfrm>
                <a:off x="1515587"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9DEC7-1A90-DDA7-A912-658379E09ECD}"/>
                  </a:ext>
                </a:extLst>
              </p:cNvPr>
              <p:cNvSpPr txBox="1"/>
              <p:nvPr/>
            </p:nvSpPr>
            <p:spPr>
              <a:xfrm>
                <a:off x="2113683"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2CC9DEC7-1A90-DDA7-A912-658379E09ECD}"/>
                  </a:ext>
                </a:extLst>
              </p:cNvPr>
              <p:cNvSpPr txBox="1">
                <a:spLocks noRot="1" noChangeAspect="1" noMove="1" noResize="1" noEditPoints="1" noAdjustHandles="1" noChangeArrowheads="1" noChangeShapeType="1" noTextEdit="1"/>
              </p:cNvSpPr>
              <p:nvPr/>
            </p:nvSpPr>
            <p:spPr>
              <a:xfrm>
                <a:off x="2113683" y="1929200"/>
                <a:ext cx="448235" cy="369332"/>
              </a:xfrm>
              <a:prstGeom prst="rect">
                <a:avLst/>
              </a:prstGeom>
              <a:blipFill>
                <a:blip r:embed="rId4"/>
                <a:stretch>
                  <a:fillRect/>
                </a:stretch>
              </a:blipFill>
            </p:spPr>
            <p:txBody>
              <a:bodyPr/>
              <a:lstStyle/>
              <a:p>
                <a:r>
                  <a:rPr lang="en-GB">
                    <a:noFill/>
                  </a:rPr>
                  <a:t> </a:t>
                </a:r>
              </a:p>
            </p:txBody>
          </p:sp>
        </mc:Fallback>
      </mc:AlternateContent>
      <p:sp>
        <p:nvSpPr>
          <p:cNvPr id="26" name="Rectangle 25">
            <a:extLst>
              <a:ext uri="{FF2B5EF4-FFF2-40B4-BE49-F238E27FC236}">
                <a16:creationId xmlns:a16="http://schemas.microsoft.com/office/drawing/2014/main" id="{8319E0FF-A5A6-49E0-3621-58F9B7C5897B}"/>
              </a:ext>
            </a:extLst>
          </p:cNvPr>
          <p:cNvSpPr/>
          <p:nvPr/>
        </p:nvSpPr>
        <p:spPr>
          <a:xfrm>
            <a:off x="1598858" y="1149621"/>
            <a:ext cx="534921" cy="1460817"/>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F3F9EAC-4B0C-D5F1-137D-DF2027543375}"/>
                  </a:ext>
                </a:extLst>
              </p:cNvPr>
              <p:cNvSpPr txBox="1"/>
              <p:nvPr/>
            </p:nvSpPr>
            <p:spPr>
              <a:xfrm>
                <a:off x="257398" y="3389093"/>
                <a:ext cx="9449310"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𝐼</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1</m:t>
                              </m:r>
                            </m:sub>
                          </m:sSub>
                          <m:r>
                            <a:rPr lang="en-GB" sz="1400" i="1" smtClean="0">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7" name="TextBox 26">
                <a:extLst>
                  <a:ext uri="{FF2B5EF4-FFF2-40B4-BE49-F238E27FC236}">
                    <a16:creationId xmlns:a16="http://schemas.microsoft.com/office/drawing/2014/main" id="{9F3F9EAC-4B0C-D5F1-137D-DF2027543375}"/>
                  </a:ext>
                </a:extLst>
              </p:cNvPr>
              <p:cNvSpPr txBox="1">
                <a:spLocks noRot="1" noChangeAspect="1" noMove="1" noResize="1" noEditPoints="1" noAdjustHandles="1" noChangeArrowheads="1" noChangeShapeType="1" noTextEdit="1"/>
              </p:cNvSpPr>
              <p:nvPr/>
            </p:nvSpPr>
            <p:spPr>
              <a:xfrm>
                <a:off x="257398" y="3389093"/>
                <a:ext cx="9449310" cy="340478"/>
              </a:xfrm>
              <a:prstGeom prst="rect">
                <a:avLst/>
              </a:prstGeom>
              <a:blipFill>
                <a:blip r:embed="rId5"/>
                <a:stretch>
                  <a:fillRect b="-7143"/>
                </a:stretch>
              </a:blipFill>
              <a:ln>
                <a:noFill/>
              </a:ln>
            </p:spPr>
            <p:txBody>
              <a:bodyPr/>
              <a:lstStyle/>
              <a:p>
                <a:r>
                  <a:rPr lang="en-GB">
                    <a:noFill/>
                  </a:rPr>
                  <a:t> </a:t>
                </a:r>
              </a:p>
            </p:txBody>
          </p:sp>
        </mc:Fallback>
      </mc:AlternateContent>
      <p:sp>
        <p:nvSpPr>
          <p:cNvPr id="28" name="TextBox 27">
            <a:extLst>
              <a:ext uri="{FF2B5EF4-FFF2-40B4-BE49-F238E27FC236}">
                <a16:creationId xmlns:a16="http://schemas.microsoft.com/office/drawing/2014/main" id="{E9A343F4-3164-32D6-49FC-8F49A3CD82F5}"/>
              </a:ext>
            </a:extLst>
          </p:cNvPr>
          <p:cNvSpPr txBox="1"/>
          <p:nvPr/>
        </p:nvSpPr>
        <p:spPr>
          <a:xfrm>
            <a:off x="257397" y="2886872"/>
            <a:ext cx="9961777"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with the variables into the level 1 model equation: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EE0AD24-3433-AA12-A79F-3F9C286A95DE}"/>
                  </a:ext>
                </a:extLst>
              </p:cNvPr>
              <p:cNvSpPr txBox="1"/>
              <p:nvPr/>
            </p:nvSpPr>
            <p:spPr>
              <a:xfrm>
                <a:off x="257396" y="4289992"/>
                <a:ext cx="7309013" cy="1023357"/>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oMath>
                </a14:m>
                <a:r>
                  <a:rPr lang="en-GB" sz="1400" i="1" dirty="0">
                    <a:latin typeface="Cambria Math" panose="02040503050406030204" pitchFamily="18" charset="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endParaRPr lang="en-GB" sz="1400" dirty="0">
                  <a:ea typeface="Cambria Math" panose="02040503050406030204" pitchFamily="18" charset="0"/>
                </a:endParaRP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rPr>
                        </m:ctrlPr>
                      </m:sSubPr>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𝑍</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9" name="TextBox 28">
                <a:extLst>
                  <a:ext uri="{FF2B5EF4-FFF2-40B4-BE49-F238E27FC236}">
                    <a16:creationId xmlns:a16="http://schemas.microsoft.com/office/drawing/2014/main" id="{2EE0AD24-3433-AA12-A79F-3F9C286A95DE}"/>
                  </a:ext>
                </a:extLst>
              </p:cNvPr>
              <p:cNvSpPr txBox="1">
                <a:spLocks noRot="1" noChangeAspect="1" noMove="1" noResize="1" noEditPoints="1" noAdjustHandles="1" noChangeArrowheads="1" noChangeShapeType="1" noTextEdit="1"/>
              </p:cNvSpPr>
              <p:nvPr/>
            </p:nvSpPr>
            <p:spPr>
              <a:xfrm>
                <a:off x="257396" y="4289992"/>
                <a:ext cx="7309013" cy="1023357"/>
              </a:xfrm>
              <a:prstGeom prst="rect">
                <a:avLst/>
              </a:prstGeom>
              <a:blipFill>
                <a:blip r:embed="rId6"/>
                <a:stretch>
                  <a:fillRect b="-1220"/>
                </a:stretch>
              </a:blipFill>
              <a:ln>
                <a:noFill/>
              </a:ln>
            </p:spPr>
            <p:txBody>
              <a:bodyPr/>
              <a:lstStyle/>
              <a:p>
                <a:r>
                  <a:rPr lang="en-GB">
                    <a:noFill/>
                  </a:rPr>
                  <a:t> </a:t>
                </a:r>
              </a:p>
            </p:txBody>
          </p:sp>
        </mc:Fallback>
      </mc:AlternateContent>
      <p:sp>
        <p:nvSpPr>
          <p:cNvPr id="30" name="TextBox 29">
            <a:extLst>
              <a:ext uri="{FF2B5EF4-FFF2-40B4-BE49-F238E27FC236}">
                <a16:creationId xmlns:a16="http://schemas.microsoft.com/office/drawing/2014/main" id="{FB28FCC6-4ACF-7F95-028C-01724334FFDB}"/>
              </a:ext>
            </a:extLst>
          </p:cNvPr>
          <p:cNvSpPr txBox="1"/>
          <p:nvPr/>
        </p:nvSpPr>
        <p:spPr>
          <a:xfrm>
            <a:off x="257396" y="381662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32" name="Rectangle 31">
            <a:extLst>
              <a:ext uri="{FF2B5EF4-FFF2-40B4-BE49-F238E27FC236}">
                <a16:creationId xmlns:a16="http://schemas.microsoft.com/office/drawing/2014/main" id="{6937262B-750F-CD9E-85B4-717A1E781B1E}"/>
              </a:ext>
            </a:extLst>
          </p:cNvPr>
          <p:cNvSpPr/>
          <p:nvPr/>
        </p:nvSpPr>
        <p:spPr>
          <a:xfrm>
            <a:off x="1408805" y="4349192"/>
            <a:ext cx="534921" cy="213140"/>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04F1F56-A0D6-3862-594B-153F73CF0713}"/>
                  </a:ext>
                </a:extLst>
              </p:cNvPr>
              <p:cNvSpPr txBox="1"/>
              <p:nvPr/>
            </p:nvSpPr>
            <p:spPr>
              <a:xfrm>
                <a:off x="8424614" y="4467643"/>
                <a:ext cx="3509989" cy="307777"/>
              </a:xfrm>
              <a:prstGeom prst="rect">
                <a:avLst/>
              </a:prstGeom>
              <a:solidFill>
                <a:srgbClr val="FF655B">
                  <a:alpha val="34902"/>
                </a:srgb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random coefficient for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oMath>
                </a14:m>
                <a:r>
                  <a:rPr lang="en-GB" sz="1400" dirty="0"/>
                  <a:t> </a:t>
                </a:r>
              </a:p>
            </p:txBody>
          </p:sp>
        </mc:Choice>
        <mc:Fallback xmlns="">
          <p:sp>
            <p:nvSpPr>
              <p:cNvPr id="33" name="TextBox 32">
                <a:extLst>
                  <a:ext uri="{FF2B5EF4-FFF2-40B4-BE49-F238E27FC236}">
                    <a16:creationId xmlns:a16="http://schemas.microsoft.com/office/drawing/2014/main" id="{404F1F56-A0D6-3862-594B-153F73CF0713}"/>
                  </a:ext>
                </a:extLst>
              </p:cNvPr>
              <p:cNvSpPr txBox="1">
                <a:spLocks noRot="1" noChangeAspect="1" noMove="1" noResize="1" noEditPoints="1" noAdjustHandles="1" noChangeArrowheads="1" noChangeShapeType="1" noTextEdit="1"/>
              </p:cNvSpPr>
              <p:nvPr/>
            </p:nvSpPr>
            <p:spPr>
              <a:xfrm>
                <a:off x="8424614" y="4467643"/>
                <a:ext cx="3509989" cy="307777"/>
              </a:xfrm>
              <a:prstGeom prst="rect">
                <a:avLst/>
              </a:prstGeom>
              <a:blipFill>
                <a:blip r:embed="rId7"/>
                <a:stretch>
                  <a:fillRect t="-8000" b="-20000"/>
                </a:stretch>
              </a:blipFill>
            </p:spPr>
            <p:txBody>
              <a:bodyPr/>
              <a:lstStyle/>
              <a:p>
                <a:r>
                  <a:rPr lang="en-GB">
                    <a:noFill/>
                  </a:rPr>
                  <a:t> </a:t>
                </a:r>
              </a:p>
            </p:txBody>
          </p:sp>
        </mc:Fallback>
      </mc:AlternateContent>
      <p:sp>
        <p:nvSpPr>
          <p:cNvPr id="50" name="Rectangle 49">
            <a:extLst>
              <a:ext uri="{FF2B5EF4-FFF2-40B4-BE49-F238E27FC236}">
                <a16:creationId xmlns:a16="http://schemas.microsoft.com/office/drawing/2014/main" id="{9E2A31B8-4CFE-DF19-85BD-5F5915780529}"/>
              </a:ext>
            </a:extLst>
          </p:cNvPr>
          <p:cNvSpPr/>
          <p:nvPr/>
        </p:nvSpPr>
        <p:spPr>
          <a:xfrm>
            <a:off x="1204783" y="4621532"/>
            <a:ext cx="2648733" cy="213140"/>
          </a:xfrm>
          <a:prstGeom prst="rect">
            <a:avLst/>
          </a:prstGeom>
          <a:solidFill>
            <a:srgbClr val="FFC000">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B40300E0-3042-F7D1-6ADB-A4290DE18C6C}"/>
              </a:ext>
            </a:extLst>
          </p:cNvPr>
          <p:cNvSpPr txBox="1"/>
          <p:nvPr/>
        </p:nvSpPr>
        <p:spPr>
          <a:xfrm>
            <a:off x="8424614" y="4834672"/>
            <a:ext cx="3509990" cy="523220"/>
          </a:xfrm>
          <a:prstGeom prst="rect">
            <a:avLst/>
          </a:prstGeom>
          <a:solidFill>
            <a:srgbClr val="FFC000">
              <a:alpha val="34902"/>
            </a:srgb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fixed effects coefficients for the variables in the level 1 equation </a:t>
            </a:r>
          </a:p>
        </p:txBody>
      </p:sp>
      <p:sp>
        <p:nvSpPr>
          <p:cNvPr id="52" name="Rectangle 51">
            <a:extLst>
              <a:ext uri="{FF2B5EF4-FFF2-40B4-BE49-F238E27FC236}">
                <a16:creationId xmlns:a16="http://schemas.microsoft.com/office/drawing/2014/main" id="{A5429C95-E78B-D42C-4FD1-346F15E5DBA3}"/>
              </a:ext>
            </a:extLst>
          </p:cNvPr>
          <p:cNvSpPr/>
          <p:nvPr/>
        </p:nvSpPr>
        <p:spPr>
          <a:xfrm>
            <a:off x="2133779" y="4857810"/>
            <a:ext cx="3181799" cy="187800"/>
          </a:xfrm>
          <a:prstGeom prst="rect">
            <a:avLst/>
          </a:prstGeom>
          <a:solidFill>
            <a:schemeClr val="accent6">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685DBEB6-A209-7E19-9588-CDFE79741AAC}"/>
              </a:ext>
            </a:extLst>
          </p:cNvPr>
          <p:cNvSpPr txBox="1"/>
          <p:nvPr/>
        </p:nvSpPr>
        <p:spPr>
          <a:xfrm>
            <a:off x="8412010" y="5446769"/>
            <a:ext cx="3509990" cy="738664"/>
          </a:xfrm>
          <a:prstGeom prst="rect">
            <a:avLst/>
          </a:prstGeom>
          <a:solidFill>
            <a:schemeClr val="accent6">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random coefficients for the interacting variables from the level 1 &amp; 2 equation </a:t>
            </a:r>
          </a:p>
        </p:txBody>
      </p:sp>
      <p:sp>
        <p:nvSpPr>
          <p:cNvPr id="54" name="Rectangle 53">
            <a:extLst>
              <a:ext uri="{FF2B5EF4-FFF2-40B4-BE49-F238E27FC236}">
                <a16:creationId xmlns:a16="http://schemas.microsoft.com/office/drawing/2014/main" id="{5A6A189F-5C2D-754F-2CCC-BEF54D89AB4A}"/>
              </a:ext>
            </a:extLst>
          </p:cNvPr>
          <p:cNvSpPr/>
          <p:nvPr/>
        </p:nvSpPr>
        <p:spPr>
          <a:xfrm>
            <a:off x="3059902" y="5078959"/>
            <a:ext cx="3612203" cy="152299"/>
          </a:xfrm>
          <a:prstGeom prst="rect">
            <a:avLst/>
          </a:prstGeom>
          <a:solidFill>
            <a:schemeClr val="accent1">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BBB3E7BC-D9C9-B8E0-9869-06B515996EDA}"/>
              </a:ext>
            </a:extLst>
          </p:cNvPr>
          <p:cNvSpPr txBox="1"/>
          <p:nvPr/>
        </p:nvSpPr>
        <p:spPr>
          <a:xfrm>
            <a:off x="8412010" y="6227724"/>
            <a:ext cx="3509990" cy="307777"/>
          </a:xfrm>
          <a:prstGeom prst="rect">
            <a:avLst/>
          </a:prstGeom>
          <a:solidFill>
            <a:schemeClr val="accent1">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the random effects</a:t>
            </a:r>
          </a:p>
        </p:txBody>
      </p:sp>
      <p:sp>
        <p:nvSpPr>
          <p:cNvPr id="56" name="Rectangle 55">
            <a:extLst>
              <a:ext uri="{FF2B5EF4-FFF2-40B4-BE49-F238E27FC236}">
                <a16:creationId xmlns:a16="http://schemas.microsoft.com/office/drawing/2014/main" id="{8B2C14B2-D410-04BB-0A34-56DC202B6AD6}"/>
              </a:ext>
            </a:extLst>
          </p:cNvPr>
          <p:cNvSpPr/>
          <p:nvPr/>
        </p:nvSpPr>
        <p:spPr>
          <a:xfrm>
            <a:off x="980667" y="4349192"/>
            <a:ext cx="356152" cy="213140"/>
          </a:xfrm>
          <a:prstGeom prst="rect">
            <a:avLst/>
          </a:prstGeom>
          <a:solidFill>
            <a:schemeClr val="accent3">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01E6AA8-FEC9-7E03-BFD8-34012B4BD397}"/>
                  </a:ext>
                </a:extLst>
              </p:cNvPr>
              <p:cNvSpPr txBox="1"/>
              <p:nvPr/>
            </p:nvSpPr>
            <p:spPr>
              <a:xfrm>
                <a:off x="8412010" y="4128233"/>
                <a:ext cx="3509989" cy="307777"/>
              </a:xfrm>
              <a:prstGeom prst="rect">
                <a:avLst/>
              </a:prstGeom>
              <a:solidFill>
                <a:schemeClr val="accent3">
                  <a:alpha val="34902"/>
                </a:scheme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0</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global or population mean</a:t>
                </a:r>
                <a:endParaRPr lang="en-GB" sz="1400" dirty="0"/>
              </a:p>
            </p:txBody>
          </p:sp>
        </mc:Choice>
        <mc:Fallback xmlns="">
          <p:sp>
            <p:nvSpPr>
              <p:cNvPr id="57" name="TextBox 56">
                <a:extLst>
                  <a:ext uri="{FF2B5EF4-FFF2-40B4-BE49-F238E27FC236}">
                    <a16:creationId xmlns:a16="http://schemas.microsoft.com/office/drawing/2014/main" id="{D01E6AA8-FEC9-7E03-BFD8-34012B4BD397}"/>
                  </a:ext>
                </a:extLst>
              </p:cNvPr>
              <p:cNvSpPr txBox="1">
                <a:spLocks noRot="1" noChangeAspect="1" noMove="1" noResize="1" noEditPoints="1" noAdjustHandles="1" noChangeArrowheads="1" noChangeShapeType="1" noTextEdit="1"/>
              </p:cNvSpPr>
              <p:nvPr/>
            </p:nvSpPr>
            <p:spPr>
              <a:xfrm>
                <a:off x="8412010" y="4128233"/>
                <a:ext cx="3509989" cy="307777"/>
              </a:xfrm>
              <a:prstGeom prst="rect">
                <a:avLst/>
              </a:prstGeom>
              <a:blipFill>
                <a:blip r:embed="rId8"/>
                <a:stretch>
                  <a:fillRect t="-3846" b="-15385"/>
                </a:stretch>
              </a:blipFill>
            </p:spPr>
            <p:txBody>
              <a:bodyPr/>
              <a:lstStyle/>
              <a:p>
                <a:r>
                  <a:rPr lang="en-GB">
                    <a:noFill/>
                  </a:rPr>
                  <a:t> </a:t>
                </a:r>
              </a:p>
            </p:txBody>
          </p:sp>
        </mc:Fallback>
      </mc:AlternateContent>
      <p:sp>
        <p:nvSpPr>
          <p:cNvPr id="58" name="TextBox 57">
            <a:extLst>
              <a:ext uri="{FF2B5EF4-FFF2-40B4-BE49-F238E27FC236}">
                <a16:creationId xmlns:a16="http://schemas.microsoft.com/office/drawing/2014/main" id="{CDD1C04E-79AB-FEE1-495A-5095CDEC02C1}"/>
              </a:ext>
            </a:extLst>
          </p:cNvPr>
          <p:cNvSpPr txBox="1"/>
          <p:nvPr/>
        </p:nvSpPr>
        <p:spPr>
          <a:xfrm>
            <a:off x="96689" y="6191353"/>
            <a:ext cx="7765515" cy="584775"/>
          </a:xfrm>
          <a:prstGeom prst="rect">
            <a:avLst/>
          </a:prstGeom>
          <a:solidFill>
            <a:srgbClr val="FF0000"/>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Advice – make life easy for yourself and use the random-intercept-only model. If you have a level-2 variable as you won’t have to deal with any interactions!</a:t>
            </a:r>
          </a:p>
        </p:txBody>
      </p:sp>
      <p:sp>
        <p:nvSpPr>
          <p:cNvPr id="59" name="TextBox 58">
            <a:extLst>
              <a:ext uri="{FF2B5EF4-FFF2-40B4-BE49-F238E27FC236}">
                <a16:creationId xmlns:a16="http://schemas.microsoft.com/office/drawing/2014/main" id="{2F134209-9F5D-64AB-D81F-7F3413C4F197}"/>
              </a:ext>
            </a:extLst>
          </p:cNvPr>
          <p:cNvSpPr txBox="1"/>
          <p:nvPr/>
        </p:nvSpPr>
        <p:spPr>
          <a:xfrm>
            <a:off x="2621353" y="5709935"/>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60" name="Right Brace 59">
            <a:extLst>
              <a:ext uri="{FF2B5EF4-FFF2-40B4-BE49-F238E27FC236}">
                <a16:creationId xmlns:a16="http://schemas.microsoft.com/office/drawing/2014/main" id="{720C5CC9-7275-54C8-DC6B-9391208F496B}"/>
              </a:ext>
            </a:extLst>
          </p:cNvPr>
          <p:cNvSpPr/>
          <p:nvPr/>
        </p:nvSpPr>
        <p:spPr>
          <a:xfrm rot="5400000">
            <a:off x="3885128" y="2344284"/>
            <a:ext cx="396948" cy="6205871"/>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1503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An example and Interpretation</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621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7148-1442-2127-8C2E-8010D42C2C06}"/>
              </a:ext>
            </a:extLst>
          </p:cNvPr>
          <p:cNvSpPr txBox="1"/>
          <p:nvPr/>
        </p:nvSpPr>
        <p:spPr>
          <a:xfrm>
            <a:off x="218661" y="107059"/>
            <a:ext cx="10999242"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Maths scores and active learning study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F633E94-D224-458B-BB45-A7E56214F81E}"/>
                  </a:ext>
                </a:extLst>
              </p:cNvPr>
              <p:cNvSpPr txBox="1"/>
              <p:nvPr/>
            </p:nvSpPr>
            <p:spPr>
              <a:xfrm>
                <a:off x="163995" y="2693859"/>
                <a:ext cx="5362597" cy="1614288"/>
              </a:xfrm>
              <a:prstGeom prst="rect">
                <a:avLst/>
              </a:prstGeom>
              <a:noFill/>
            </p:spPr>
            <p:txBody>
              <a:bodyPr wrap="square" rtlCol="0">
                <a:spAutoFit/>
              </a:bodyPr>
              <a:lstStyle/>
              <a:p>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𝑖</m:t>
                        </m:r>
                        <m:r>
                          <a:rPr lang="en-GB" sz="1200" b="0" i="1" smtClean="0">
                            <a:latin typeface="Cambria Math" panose="02040503050406030204" pitchFamily="18" charset="0"/>
                          </a:rPr>
                          <m:t>,</m:t>
                        </m:r>
                        <m:r>
                          <a:rPr lang="en-GB" sz="1200" b="0" i="1" smtClean="0">
                            <a:latin typeface="Cambria Math" panose="02040503050406030204" pitchFamily="18" charset="0"/>
                          </a:rPr>
                          <m:t>𝑗</m:t>
                        </m:r>
                      </m:sub>
                    </m:sSub>
                    <m:r>
                      <a:rPr lang="en-GB" sz="1200" b="0" i="1" smtClean="0">
                        <a:latin typeface="Cambria Math" panose="02040503050406030204" pitchFamily="18" charset="0"/>
                      </a:rPr>
                      <m:t>  =</m:t>
                    </m:r>
                  </m:oMath>
                </a14:m>
                <a:r>
                  <a:rPr lang="en-GB" sz="1200" dirty="0"/>
                  <a:t> </a:t>
                </a:r>
                <a:r>
                  <a:rPr lang="en-GB" sz="1200" dirty="0">
                    <a:latin typeface="Helvetica Neue" panose="02000503000000020004" pitchFamily="2" charset="0"/>
                    <a:ea typeface="Helvetica Neue" panose="02000503000000020004" pitchFamily="2" charset="0"/>
                    <a:cs typeface="Helvetica Neue" panose="02000503000000020004" pitchFamily="2" charset="0"/>
                  </a:rPr>
                  <a:t>Maths scores attained by the student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class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of active time spend studying by student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class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Measure of feeling of support the student feels s/he receives</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The students are clustered into 4 different classroom settings. For simplicity, here assume that the differences in classroom settings will cause the scores to vary from each other. Hence, we will use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sz="1200" dirty="0">
                    <a:latin typeface="Helvetica Neue" panose="02000503000000020004" pitchFamily="2" charset="0"/>
                    <a:ea typeface="Helvetica Neue" panose="02000503000000020004" pitchFamily="2" charset="0"/>
                    <a:cs typeface="Helvetica Neue" panose="02000503000000020004" pitchFamily="2" charset="0"/>
                  </a:rPr>
                  <a:t>to account for this</a:t>
                </a:r>
              </a:p>
            </p:txBody>
          </p:sp>
        </mc:Choice>
        <mc:Fallback xmlns="">
          <p:sp>
            <p:nvSpPr>
              <p:cNvPr id="3" name="TextBox 2">
                <a:extLst>
                  <a:ext uri="{FF2B5EF4-FFF2-40B4-BE49-F238E27FC236}">
                    <a16:creationId xmlns:a16="http://schemas.microsoft.com/office/drawing/2014/main" id="{AF633E94-D224-458B-BB45-A7E56214F81E}"/>
                  </a:ext>
                </a:extLst>
              </p:cNvPr>
              <p:cNvSpPr txBox="1">
                <a:spLocks noRot="1" noChangeAspect="1" noMove="1" noResize="1" noEditPoints="1" noAdjustHandles="1" noChangeArrowheads="1" noChangeShapeType="1" noTextEdit="1"/>
              </p:cNvSpPr>
              <p:nvPr/>
            </p:nvSpPr>
            <p:spPr>
              <a:xfrm>
                <a:off x="163995" y="2693859"/>
                <a:ext cx="5362597" cy="1614288"/>
              </a:xfrm>
              <a:prstGeom prst="rect">
                <a:avLst/>
              </a:prstGeom>
              <a:blipFill>
                <a:blip r:embed="rId2"/>
                <a:stretch>
                  <a:fillRect b="-1563"/>
                </a:stretch>
              </a:blipFill>
            </p:spPr>
            <p:txBody>
              <a:bodyPr/>
              <a:lstStyle/>
              <a:p>
                <a:r>
                  <a:rPr lang="en-GB">
                    <a:noFill/>
                  </a:rPr>
                  <a:t> </a:t>
                </a:r>
              </a:p>
            </p:txBody>
          </p:sp>
        </mc:Fallback>
      </mc:AlternateContent>
      <p:sp>
        <p:nvSpPr>
          <p:cNvPr id="23" name="Slide Number Placeholder 3">
            <a:extLst>
              <a:ext uri="{FF2B5EF4-FFF2-40B4-BE49-F238E27FC236}">
                <a16:creationId xmlns:a16="http://schemas.microsoft.com/office/drawing/2014/main" id="{53CB6F84-5FA1-DCAF-4F63-81914EC99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6389BC-432E-8F04-E2C0-3303A8775C90}"/>
                  </a:ext>
                </a:extLst>
              </p:cNvPr>
              <p:cNvSpPr txBox="1"/>
              <p:nvPr/>
            </p:nvSpPr>
            <p:spPr>
              <a:xfrm>
                <a:off x="5785137" y="1715448"/>
                <a:ext cx="6242867" cy="624402"/>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𝑦</m:t>
                        </m:r>
                      </m:e>
                      <m:sub>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ea typeface="Cambria Math" panose="02040503050406030204" pitchFamily="18" charset="0"/>
                          </a:rPr>
                          <m:t>0,</m:t>
                        </m:r>
                        <m:r>
                          <a:rPr lang="en-GB" sz="1600" i="1">
                            <a:latin typeface="Cambria Math" panose="02040503050406030204" pitchFamily="18" charset="0"/>
                            <a:ea typeface="Cambria Math" panose="02040503050406030204" pitchFamily="18" charset="0"/>
                          </a:rPr>
                          <m:t>𝑗</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1,</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2,</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2,</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𝜀</m:t>
                        </m:r>
                      </m:e>
                      <m:sub>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oMath>
                </a14:m>
                <a:r>
                  <a:rPr lang="en-US" sz="1600" dirty="0">
                    <a:latin typeface="Helvetica Neue Thin" panose="020B0403020202020204" pitchFamily="34" charset="0"/>
                    <a:ea typeface="Helvetica Neue Thin" panose="020B0403020202020204" pitchFamily="34" charset="0"/>
                  </a:rPr>
                  <a:t> 	(level-1 [students])</a:t>
                </a:r>
              </a:p>
              <a:p>
                <a14:m>
                  <m:oMath xmlns:m="http://schemas.openxmlformats.org/officeDocument/2006/math">
                    <m:sSub>
                      <m:sSubPr>
                        <m:ctrlPr>
                          <a:rPr lang="en-GB" sz="1600" i="1" smtClean="0">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ea typeface="Cambria Math" panose="02040503050406030204" pitchFamily="18" charset="0"/>
                          </a:rPr>
                          <m:t>0,</m:t>
                        </m:r>
                        <m:r>
                          <a:rPr lang="en-GB" sz="1600" i="1">
                            <a:latin typeface="Cambria Math" panose="02040503050406030204" pitchFamily="18" charset="0"/>
                            <a:ea typeface="Cambria Math" panose="02040503050406030204" pitchFamily="18" charset="0"/>
                          </a:rPr>
                          <m:t>𝑗</m:t>
                        </m:r>
                      </m:sub>
                    </m:sSub>
                    <m:r>
                      <a:rPr lang="en-GB" sz="1600" b="0" i="1" smtClean="0">
                        <a:latin typeface="Cambria Math" panose="02040503050406030204" pitchFamily="18" charset="0"/>
                        <a:ea typeface="Cambria Math" panose="02040503050406030204" pitchFamily="18" charset="0"/>
                      </a:rPr>
                      <m:t>= </m:t>
                    </m:r>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𝛾</m:t>
                        </m:r>
                      </m:e>
                      <m:sub>
                        <m:r>
                          <a:rPr lang="en-GB" sz="1600" b="0" i="1" smtClean="0">
                            <a:latin typeface="Cambria Math" panose="02040503050406030204" pitchFamily="18" charset="0"/>
                            <a:ea typeface="Cambria Math" panose="02040503050406030204" pitchFamily="18" charset="0"/>
                          </a:rPr>
                          <m:t>00</m:t>
                        </m:r>
                      </m:sub>
                    </m:sSub>
                    <m:r>
                      <a:rPr lang="en-GB" sz="1600" b="0" i="1" smtClean="0">
                        <a:latin typeface="Cambria Math" panose="02040503050406030204" pitchFamily="18" charset="0"/>
                        <a:ea typeface="Cambria Math" panose="02040503050406030204" pitchFamily="18" charset="0"/>
                      </a:rPr>
                      <m:t>+</m:t>
                    </m:r>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𝑢</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oMath>
                </a14:m>
                <a:r>
                  <a:rPr lang="en-US" sz="1600" dirty="0">
                    <a:latin typeface="Helvetica Neue Thin" panose="020B0403020202020204" pitchFamily="34" charset="0"/>
                    <a:ea typeface="Helvetica Neue Thin" panose="020B0403020202020204" pitchFamily="34" charset="0"/>
                  </a:rPr>
                  <a:t> 			(level-2 [classroom])</a:t>
                </a:r>
              </a:p>
            </p:txBody>
          </p:sp>
        </mc:Choice>
        <mc:Fallback xmlns="">
          <p:sp>
            <p:nvSpPr>
              <p:cNvPr id="24" name="TextBox 23">
                <a:extLst>
                  <a:ext uri="{FF2B5EF4-FFF2-40B4-BE49-F238E27FC236}">
                    <a16:creationId xmlns:a16="http://schemas.microsoft.com/office/drawing/2014/main" id="{7D6389BC-432E-8F04-E2C0-3303A8775C90}"/>
                  </a:ext>
                </a:extLst>
              </p:cNvPr>
              <p:cNvSpPr txBox="1">
                <a:spLocks noRot="1" noChangeAspect="1" noMove="1" noResize="1" noEditPoints="1" noAdjustHandles="1" noChangeArrowheads="1" noChangeShapeType="1" noTextEdit="1"/>
              </p:cNvSpPr>
              <p:nvPr/>
            </p:nvSpPr>
            <p:spPr>
              <a:xfrm>
                <a:off x="5785137" y="1715448"/>
                <a:ext cx="6242867" cy="624402"/>
              </a:xfrm>
              <a:prstGeom prst="rect">
                <a:avLst/>
              </a:prstGeom>
              <a:blipFill>
                <a:blip r:embed="rId3"/>
                <a:stretch>
                  <a:fillRect t="-3922" b="-5882"/>
                </a:stretch>
              </a:blipFill>
              <a:ln>
                <a:solidFill>
                  <a:schemeClr val="accent1">
                    <a:lumMod val="60000"/>
                    <a:lumOff val="40000"/>
                  </a:schemeClr>
                </a:solidFill>
              </a:ln>
            </p:spPr>
            <p:txBody>
              <a:bodyPr/>
              <a:lstStyle/>
              <a:p>
                <a:r>
                  <a:rPr lang="en-GB">
                    <a:noFill/>
                  </a:rPr>
                  <a:t> </a:t>
                </a:r>
              </a:p>
            </p:txBody>
          </p:sp>
        </mc:Fallback>
      </mc:AlternateContent>
      <p:sp>
        <p:nvSpPr>
          <p:cNvPr id="25" name="TextBox 24">
            <a:extLst>
              <a:ext uri="{FF2B5EF4-FFF2-40B4-BE49-F238E27FC236}">
                <a16:creationId xmlns:a16="http://schemas.microsoft.com/office/drawing/2014/main" id="{F1C15E17-3E48-0759-1B96-CC68D0C20CCD}"/>
              </a:ext>
            </a:extLst>
          </p:cNvPr>
          <p:cNvSpPr txBox="1"/>
          <p:nvPr/>
        </p:nvSpPr>
        <p:spPr>
          <a:xfrm>
            <a:off x="5447204" y="1300495"/>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Using a 2-level hierarchical model (random-intercept-only</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BBB4E99-D2B2-865A-1423-64374CB566C8}"/>
                  </a:ext>
                </a:extLst>
              </p:cNvPr>
              <p:cNvSpPr txBox="1"/>
              <p:nvPr/>
            </p:nvSpPr>
            <p:spPr>
              <a:xfrm>
                <a:off x="5785137" y="3110699"/>
                <a:ext cx="5953539" cy="713657"/>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r>
                          <a:rPr lang="en-GB" sz="1400" b="0" i="1" smtClean="0">
                            <a:latin typeface="Cambria Math" panose="02040503050406030204" pitchFamily="18" charset="0"/>
                          </a:rPr>
                          <m:t> </m:t>
                        </m:r>
                      </m:sub>
                    </m:sSub>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𝜇</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𝜀</m:t>
                            </m:r>
                          </m:sub>
                        </m:sSub>
                      </m:e>
                    </m:d>
                  </m:oMath>
                </a14:m>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US" sz="1400" i="1" dirty="0" smtClean="0">
                            <a:latin typeface="Cambria Math" panose="02040503050406030204" pitchFamily="18" charset="0"/>
                            <a:ea typeface="Cambria Math" panose="02040503050406030204" pitchFamily="18" charset="0"/>
                          </a:rPr>
                          <m:t>𝜇</m:t>
                        </m:r>
                      </m:e>
                      <m:sub>
                        <m:r>
                          <a:rPr lang="en-GB" sz="1400" b="0" i="1" dirty="0" smtClean="0">
                            <a:latin typeface="Cambria Math" panose="02040503050406030204" pitchFamily="18" charset="0"/>
                            <a:ea typeface="Cambria Math" panose="02040503050406030204" pitchFamily="18" charset="0"/>
                          </a:rPr>
                          <m:t>𝑖</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𝑗</m:t>
                        </m:r>
                      </m:sub>
                    </m:sSub>
                    <m:r>
                      <a:rPr lang="en-GB" sz="1400" b="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GB" sz="1400" dirty="0"/>
              </a:p>
              <a:p>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a14:m>
                <a:endParaRPr lang="en-GB" sz="1400" dirty="0"/>
              </a:p>
            </p:txBody>
          </p:sp>
        </mc:Choice>
        <mc:Fallback xmlns="">
          <p:sp>
            <p:nvSpPr>
              <p:cNvPr id="26" name="TextBox 25">
                <a:extLst>
                  <a:ext uri="{FF2B5EF4-FFF2-40B4-BE49-F238E27FC236}">
                    <a16:creationId xmlns:a16="http://schemas.microsoft.com/office/drawing/2014/main" id="{DBBB4E99-D2B2-865A-1423-64374CB566C8}"/>
                  </a:ext>
                </a:extLst>
              </p:cNvPr>
              <p:cNvSpPr txBox="1">
                <a:spLocks noRot="1" noChangeAspect="1" noMove="1" noResize="1" noEditPoints="1" noAdjustHandles="1" noChangeArrowheads="1" noChangeShapeType="1" noTextEdit="1"/>
              </p:cNvSpPr>
              <p:nvPr/>
            </p:nvSpPr>
            <p:spPr>
              <a:xfrm>
                <a:off x="5785137" y="3110699"/>
                <a:ext cx="5953539" cy="713657"/>
              </a:xfrm>
              <a:prstGeom prst="rect">
                <a:avLst/>
              </a:prstGeom>
              <a:blipFill>
                <a:blip r:embed="rId4"/>
                <a:stretch>
                  <a:fillRect l="-851" b="-8621"/>
                </a:stretch>
              </a:blipFill>
              <a:ln>
                <a:solidFill>
                  <a:schemeClr val="accent1">
                    <a:lumMod val="60000"/>
                    <a:lumOff val="40000"/>
                  </a:schemeClr>
                </a:solid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5A687F91-700E-9558-7FE4-862833A207A4}"/>
              </a:ext>
            </a:extLst>
          </p:cNvPr>
          <p:cNvSpPr txBox="1"/>
          <p:nvPr/>
        </p:nvSpPr>
        <p:spPr>
          <a:xfrm>
            <a:off x="5417388" y="854764"/>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p:sp>
        <p:nvSpPr>
          <p:cNvPr id="28" name="TextBox 27">
            <a:extLst>
              <a:ext uri="{FF2B5EF4-FFF2-40B4-BE49-F238E27FC236}">
                <a16:creationId xmlns:a16="http://schemas.microsoft.com/office/drawing/2014/main" id="{DCFAE329-D72B-6F45-EA01-304333CD44B7}"/>
              </a:ext>
            </a:extLst>
          </p:cNvPr>
          <p:cNvSpPr txBox="1"/>
          <p:nvPr/>
        </p:nvSpPr>
        <p:spPr>
          <a:xfrm>
            <a:off x="5417388" y="2476550"/>
            <a:ext cx="6580800" cy="584775"/>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continuous – thus it normal (so no link function is need here).   </a:t>
            </a:r>
          </a:p>
        </p:txBody>
      </p:sp>
      <p:sp>
        <p:nvSpPr>
          <p:cNvPr id="29" name="TextBox 28">
            <a:extLst>
              <a:ext uri="{FF2B5EF4-FFF2-40B4-BE49-F238E27FC236}">
                <a16:creationId xmlns:a16="http://schemas.microsoft.com/office/drawing/2014/main" id="{2AAE7657-EEEB-B934-2803-C6FD56583B1F}"/>
              </a:ext>
            </a:extLst>
          </p:cNvPr>
          <p:cNvSpPr txBox="1"/>
          <p:nvPr/>
        </p:nvSpPr>
        <p:spPr>
          <a:xfrm>
            <a:off x="5363489" y="5686463"/>
            <a:ext cx="6688597"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89A9A3F-8F28-A6C9-EA38-2DD7AF412512}"/>
                  </a:ext>
                </a:extLst>
              </p:cNvPr>
              <p:cNvSpPr txBox="1"/>
              <p:nvPr/>
            </p:nvSpPr>
            <p:spPr>
              <a:xfrm>
                <a:off x="5648606" y="6058946"/>
                <a:ext cx="5335661" cy="338554"/>
              </a:xfrm>
              <a:prstGeom prst="rect">
                <a:avLst/>
              </a:prstGeom>
              <a:noFill/>
            </p:spPr>
            <p:txBody>
              <a:bodyPr wrap="square" rtlCol="0">
                <a:spAutoFit/>
              </a:bodyPr>
              <a:lstStyle/>
              <a:p>
                <a:r>
                  <a:rPr lang="en-GB" sz="1600"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sz="1600" b="0" dirty="0"/>
                  <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𝜃</m:t>
                        </m:r>
                      </m:e>
                      <m:e>
                        <m:r>
                          <a:rPr lang="en-GB" sz="1600" b="0" i="1" smtClean="0">
                            <a:latin typeface="Cambria Math" panose="02040503050406030204" pitchFamily="18" charset="0"/>
                            <a:ea typeface="Cambria Math" panose="02040503050406030204" pitchFamily="18" charset="0"/>
                          </a:rPr>
                          <m:t>𝑌</m:t>
                        </m:r>
                      </m:e>
                    </m:d>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𝑃</m:t>
                    </m:r>
                    <m:d>
                      <m:dPr>
                        <m:ctrlPr>
                          <a:rPr lang="en-GB" sz="1600" b="0" i="1" smtClean="0">
                            <a:latin typeface="Cambria Math" panose="02040503050406030204" pitchFamily="18" charset="0"/>
                            <a:ea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𝑌</m:t>
                        </m:r>
                      </m:e>
                      <m:e>
                        <m:r>
                          <a:rPr lang="en-GB" sz="1600" b="0" i="1" smtClean="0">
                            <a:latin typeface="Cambria Math" panose="02040503050406030204" pitchFamily="18" charset="0"/>
                            <a:ea typeface="Cambria Math" panose="02040503050406030204" pitchFamily="18" charset="0"/>
                          </a:rPr>
                          <m:t>𝜃</m:t>
                        </m:r>
                      </m:e>
                    </m:d>
                    <m:r>
                      <a:rPr lang="en-GB" sz="1600" b="0" i="1" smtClean="0">
                        <a:latin typeface="Cambria Math" panose="02040503050406030204" pitchFamily="18" charset="0"/>
                        <a:ea typeface="Cambria Math" panose="02040503050406030204" pitchFamily="18" charset="0"/>
                      </a:rPr>
                      <m:t>𝑃</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𝜃</m:t>
                    </m:r>
                    <m:r>
                      <a:rPr lang="en-GB" sz="1600" b="0" i="1" smtClean="0">
                        <a:latin typeface="Cambria Math" panose="02040503050406030204" pitchFamily="18" charset="0"/>
                        <a:ea typeface="Cambria Math" panose="02040503050406030204" pitchFamily="18" charset="0"/>
                      </a:rPr>
                      <m:t>)</m:t>
                    </m:r>
                  </m:oMath>
                </a14:m>
                <a:endParaRPr lang="en-GB" sz="1600" dirty="0"/>
              </a:p>
            </p:txBody>
          </p:sp>
        </mc:Choice>
        <mc:Fallback xmlns="">
          <p:sp>
            <p:nvSpPr>
              <p:cNvPr id="30" name="TextBox 29">
                <a:extLst>
                  <a:ext uri="{FF2B5EF4-FFF2-40B4-BE49-F238E27FC236}">
                    <a16:creationId xmlns:a16="http://schemas.microsoft.com/office/drawing/2014/main" id="{189A9A3F-8F28-A6C9-EA38-2DD7AF412512}"/>
                  </a:ext>
                </a:extLst>
              </p:cNvPr>
              <p:cNvSpPr txBox="1">
                <a:spLocks noRot="1" noChangeAspect="1" noMove="1" noResize="1" noEditPoints="1" noAdjustHandles="1" noChangeArrowheads="1" noChangeShapeType="1" noTextEdit="1"/>
              </p:cNvSpPr>
              <p:nvPr/>
            </p:nvSpPr>
            <p:spPr>
              <a:xfrm>
                <a:off x="5648606" y="6058946"/>
                <a:ext cx="5335661" cy="338554"/>
              </a:xfrm>
              <a:prstGeom prst="rect">
                <a:avLst/>
              </a:prstGeom>
              <a:blipFill>
                <a:blip r:embed="rId5"/>
                <a:stretch>
                  <a:fillRect l="-475" t="-11111"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63B631-E121-C1D8-6F19-A5F3020167D2}"/>
                  </a:ext>
                </a:extLst>
              </p:cNvPr>
              <p:cNvSpPr txBox="1"/>
              <p:nvPr/>
            </p:nvSpPr>
            <p:spPr>
              <a:xfrm>
                <a:off x="5648606" y="6431429"/>
                <a:ext cx="5858189" cy="305084"/>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200" b="0" i="1" smtClean="0">
                          <a:latin typeface="Cambria Math" panose="02040503050406030204" pitchFamily="18" charset="0"/>
                        </a:rPr>
                        <m:t>𝑃</m:t>
                      </m:r>
                      <m:d>
                        <m:dPr>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r>
                                <a:rPr lang="en-GB" sz="1200" i="1">
                                  <a:latin typeface="Cambria Math" panose="02040503050406030204" pitchFamily="18" charset="0"/>
                                </a:rPr>
                                <m:t>𝑢</m:t>
                              </m:r>
                            </m:e>
                            <m:sub>
                              <m:r>
                                <a:rPr lang="en-GB" sz="1200">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r>
                            <a:rPr lang="en-GB" sz="1200" i="1" smtClean="0">
                              <a:latin typeface="Cambria Math" panose="02040503050406030204" pitchFamily="18" charset="0"/>
                            </a:rPr>
                            <m:t> </m:t>
                          </m:r>
                        </m:e>
                        <m:e>
                          <m:sSub>
                            <m:sSubPr>
                              <m:ctrlPr>
                                <a:rPr lang="en-GB" sz="1200" b="0" i="1" smtClean="0">
                                  <a:latin typeface="Cambria Math" panose="02040503050406030204" pitchFamily="18" charset="0"/>
                                  <a:ea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𝜇</m:t>
                              </m:r>
                            </m:e>
                            <m:sub>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e>
                      </m:d>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ea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𝜇</m:t>
                              </m:r>
                            </m:e>
                            <m:sub>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r>
                            <a:rPr lang="en-GB" sz="1200" b="0" i="1" smtClean="0">
                              <a:latin typeface="Cambria Math" panose="02040503050406030204" pitchFamily="18" charset="0"/>
                              <a:ea typeface="Cambria Math" panose="02040503050406030204" pitchFamily="18" charset="0"/>
                            </a:rPr>
                            <m:t> </m:t>
                          </m:r>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2</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r>
                                <a:rPr lang="en-GB" sz="1200" i="1">
                                  <a:latin typeface="Cambria Math" panose="02040503050406030204" pitchFamily="18" charset="0"/>
                                </a:rPr>
                                <m:t>𝑢</m:t>
                              </m:r>
                            </m:e>
                            <m:sub>
                              <m:r>
                                <a:rPr lang="en-GB" sz="1200">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e>
                      </m:d>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r>
                        <a:rPr lang="en-GB" sz="1200" b="0" i="1" smtClean="0">
                          <a:latin typeface="Cambria Math" panose="02040503050406030204" pitchFamily="18" charset="0"/>
                          <a:ea typeface="Cambria Math" panose="02040503050406030204" pitchFamily="18" charset="0"/>
                        </a:rPr>
                        <m:t>(</m:t>
                      </m:r>
                      <m:sSub>
                        <m:sSubPr>
                          <m:ctrlPr>
                            <a:rPr lang="en-GB" sz="1200" b="0" i="1" smtClean="0">
                              <a:latin typeface="Cambria Math" panose="02040503050406030204" pitchFamily="18" charset="0"/>
                              <a:ea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𝑢</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31" name="TextBox 30">
                <a:extLst>
                  <a:ext uri="{FF2B5EF4-FFF2-40B4-BE49-F238E27FC236}">
                    <a16:creationId xmlns:a16="http://schemas.microsoft.com/office/drawing/2014/main" id="{8763B631-E121-C1D8-6F19-A5F3020167D2}"/>
                  </a:ext>
                </a:extLst>
              </p:cNvPr>
              <p:cNvSpPr txBox="1">
                <a:spLocks noRot="1" noChangeAspect="1" noMove="1" noResize="1" noEditPoints="1" noAdjustHandles="1" noChangeArrowheads="1" noChangeShapeType="1" noTextEdit="1"/>
              </p:cNvSpPr>
              <p:nvPr/>
            </p:nvSpPr>
            <p:spPr>
              <a:xfrm>
                <a:off x="5648606" y="6431429"/>
                <a:ext cx="5858189" cy="305084"/>
              </a:xfrm>
              <a:prstGeom prst="rect">
                <a:avLst/>
              </a:prstGeom>
              <a:blipFill>
                <a:blip r:embed="rId6"/>
                <a:stretch>
                  <a:fillRect/>
                </a:stretch>
              </a:blipFill>
              <a:ln>
                <a:solidFill>
                  <a:schemeClr val="accent1"/>
                </a:solidFill>
              </a:ln>
            </p:spPr>
            <p:txBody>
              <a:bodyPr/>
              <a:lstStyle/>
              <a:p>
                <a:r>
                  <a:rPr lang="en-GB">
                    <a:noFill/>
                  </a:rPr>
                  <a:t> </a:t>
                </a:r>
              </a:p>
            </p:txBody>
          </p:sp>
        </mc:Fallback>
      </mc:AlternateContent>
      <p:sp>
        <p:nvSpPr>
          <p:cNvPr id="33" name="TextBox 32">
            <a:extLst>
              <a:ext uri="{FF2B5EF4-FFF2-40B4-BE49-F238E27FC236}">
                <a16:creationId xmlns:a16="http://schemas.microsoft.com/office/drawing/2014/main" id="{17B93852-EDCE-0D1A-53C1-BBC74044B698}"/>
              </a:ext>
            </a:extLst>
          </p:cNvPr>
          <p:cNvSpPr txBox="1"/>
          <p:nvPr/>
        </p:nvSpPr>
        <p:spPr>
          <a:xfrm>
            <a:off x="163996" y="923405"/>
            <a:ext cx="4227443" cy="1477328"/>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Assessing the impact of active learning on examine scores on mathematics among 200 school children total in 4 different class settings</a:t>
            </a:r>
          </a:p>
        </p:txBody>
      </p:sp>
      <p:sp>
        <p:nvSpPr>
          <p:cNvPr id="4" name="TextBox 3">
            <a:extLst>
              <a:ext uri="{FF2B5EF4-FFF2-40B4-BE49-F238E27FC236}">
                <a16:creationId xmlns:a16="http://schemas.microsoft.com/office/drawing/2014/main" id="{ADBC9418-89AC-B3F8-1E28-EB25A7A8CD13}"/>
              </a:ext>
            </a:extLst>
          </p:cNvPr>
          <p:cNvSpPr txBox="1"/>
          <p:nvPr/>
        </p:nvSpPr>
        <p:spPr>
          <a:xfrm>
            <a:off x="5447204" y="3966960"/>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coefficients and random effects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CE23D2-C674-4D7F-A9E2-5A0C69E56751}"/>
                  </a:ext>
                </a:extLst>
              </p:cNvPr>
              <p:cNvSpPr txBox="1"/>
              <p:nvPr/>
            </p:nvSpPr>
            <p:spPr>
              <a:xfrm>
                <a:off x="5785137" y="4366537"/>
                <a:ext cx="5953539" cy="1179169"/>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0</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2</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b="0" i="1" smtClean="0">
                            <a:latin typeface="Cambria Math" panose="02040503050406030204" pitchFamily="18" charset="0"/>
                          </a:rPr>
                          <m:t>𝑢</m:t>
                        </m:r>
                      </m:e>
                      <m:sub>
                        <m:r>
                          <a:rPr lang="en-GB" sz="1400" b="0" i="0" smtClean="0">
                            <a:latin typeface="Cambria Math" panose="02040503050406030204" pitchFamily="18" charset="0"/>
                            <a:ea typeface="Cambria Math" panose="02040503050406030204" pitchFamily="18" charset="0"/>
                          </a:rPr>
                          <m:t>0</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𝑗</m:t>
                            </m:r>
                          </m:sub>
                        </m:sSub>
                      </m:e>
                    </m:d>
                  </m:oMath>
                </a14:m>
                <a:endParaRPr lang="en-GB" sz="1400" dirty="0"/>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ea typeface="Cambria Math" panose="02040503050406030204" pitchFamily="18" charset="0"/>
                        </a:rPr>
                        <m:t>Uniform</m:t>
                      </m:r>
                      <m:r>
                        <a:rPr lang="en-GB" sz="1400" b="0" i="0" smtClean="0">
                          <a:latin typeface="Cambria Math" panose="02040503050406030204" pitchFamily="18" charset="0"/>
                          <a:ea typeface="Cambria Math" panose="02040503050406030204" pitchFamily="18" charset="0"/>
                        </a:rPr>
                        <m:t>()</m:t>
                      </m:r>
                    </m:oMath>
                  </m:oMathPara>
                </a14:m>
                <a:endParaRPr lang="en-GB" sz="1400" dirty="0"/>
              </a:p>
            </p:txBody>
          </p:sp>
        </mc:Choice>
        <mc:Fallback xmlns="">
          <p:sp>
            <p:nvSpPr>
              <p:cNvPr id="5" name="TextBox 4">
                <a:extLst>
                  <a:ext uri="{FF2B5EF4-FFF2-40B4-BE49-F238E27FC236}">
                    <a16:creationId xmlns:a16="http://schemas.microsoft.com/office/drawing/2014/main" id="{03CE23D2-C674-4D7F-A9E2-5A0C69E56751}"/>
                  </a:ext>
                </a:extLst>
              </p:cNvPr>
              <p:cNvSpPr txBox="1">
                <a:spLocks noRot="1" noChangeAspect="1" noMove="1" noResize="1" noEditPoints="1" noAdjustHandles="1" noChangeArrowheads="1" noChangeShapeType="1" noTextEdit="1"/>
              </p:cNvSpPr>
              <p:nvPr/>
            </p:nvSpPr>
            <p:spPr>
              <a:xfrm>
                <a:off x="5785137" y="4366537"/>
                <a:ext cx="5953539" cy="1179169"/>
              </a:xfrm>
              <a:prstGeom prst="rect">
                <a:avLst/>
              </a:prstGeom>
              <a:blipFill>
                <a:blip r:embed="rId7"/>
                <a:stretch>
                  <a:fillRect l="-1489" t="-1053" b="-4211"/>
                </a:stretch>
              </a:blipFill>
              <a:ln>
                <a:solidFill>
                  <a:schemeClr val="accent1">
                    <a:lumMod val="60000"/>
                    <a:lumOff val="40000"/>
                  </a:schemeClr>
                </a:solidFill>
              </a:ln>
            </p:spPr>
            <p:txBody>
              <a:bodyPr/>
              <a:lstStyle/>
              <a:p>
                <a:r>
                  <a:rPr lang="en-GB">
                    <a:noFill/>
                  </a:rPr>
                  <a:t> </a:t>
                </a:r>
              </a:p>
            </p:txBody>
          </p:sp>
        </mc:Fallback>
      </mc:AlternateContent>
    </p:spTree>
    <p:extLst>
      <p:ext uri="{BB962C8B-B14F-4D97-AF65-F5344CB8AC3E}">
        <p14:creationId xmlns:p14="http://schemas.microsoft.com/office/powerpoint/2010/main" val="1595343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7148-1442-2127-8C2E-8010D42C2C06}"/>
              </a:ext>
            </a:extLst>
          </p:cNvPr>
          <p:cNvSpPr txBox="1"/>
          <p:nvPr/>
        </p:nvSpPr>
        <p:spPr>
          <a:xfrm>
            <a:off x="218661" y="107059"/>
            <a:ext cx="10999242"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Maths scores and active learning study [2]</a:t>
            </a:r>
          </a:p>
        </p:txBody>
      </p:sp>
      <p:sp>
        <p:nvSpPr>
          <p:cNvPr id="23" name="Slide Number Placeholder 3">
            <a:extLst>
              <a:ext uri="{FF2B5EF4-FFF2-40B4-BE49-F238E27FC236}">
                <a16:creationId xmlns:a16="http://schemas.microsoft.com/office/drawing/2014/main" id="{53CB6F84-5FA1-DCAF-4F63-81914EC99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CA6F4D42-8C37-A0C6-7601-23DC107BEC60}"/>
              </a:ext>
            </a:extLst>
          </p:cNvPr>
          <p:cNvSpPr txBox="1"/>
          <p:nvPr/>
        </p:nvSpPr>
        <p:spPr>
          <a:xfrm>
            <a:off x="218662" y="1244401"/>
            <a:ext cx="5629480" cy="5078313"/>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data {</a:t>
            </a:r>
          </a:p>
          <a:p>
            <a:pPr algn="l"/>
            <a:r>
              <a:rPr lang="en-GB" sz="1200" dirty="0">
                <a:latin typeface="Helvetica Neue Light" panose="02000403000000020004" pitchFamily="2" charset="0"/>
                <a:ea typeface="Helvetica Neue Light" panose="02000403000000020004" pitchFamily="2" charset="0"/>
              </a:rPr>
              <a:t>int&lt;lower = 0&gt; N;</a:t>
            </a:r>
          </a:p>
          <a:p>
            <a:pPr algn="l"/>
            <a:r>
              <a:rPr lang="en-GB" sz="1200" dirty="0">
                <a:latin typeface="Helvetica Neue Light" panose="02000403000000020004" pitchFamily="2" charset="0"/>
                <a:ea typeface="Helvetica Neue Light" panose="02000403000000020004" pitchFamily="2" charset="0"/>
              </a:rPr>
              <a:t>int&lt;lower = 0&gt; CL;</a:t>
            </a:r>
          </a:p>
          <a:p>
            <a:pPr algn="l"/>
            <a:r>
              <a:rPr lang="en-GB" sz="1200" dirty="0">
                <a:latin typeface="Helvetica Neue Light" panose="02000403000000020004" pitchFamily="2" charset="0"/>
                <a:ea typeface="Helvetica Neue Light" panose="02000403000000020004" pitchFamily="2" charset="0"/>
              </a:rPr>
              <a:t>int&lt;lower = 0, upper = CL&gt; </a:t>
            </a:r>
            <a:r>
              <a:rPr lang="en-GB" sz="1200" dirty="0" err="1">
                <a:latin typeface="Helvetica Neue Light" panose="02000403000000020004" pitchFamily="2" charset="0"/>
                <a:ea typeface="Helvetica Neue Light" panose="02000403000000020004" pitchFamily="2" charset="0"/>
              </a:rPr>
              <a:t>ClassroomID</a:t>
            </a:r>
            <a:r>
              <a:rPr lang="en-GB" sz="1200" dirty="0">
                <a:latin typeface="Helvetica Neue Light" panose="02000403000000020004" pitchFamily="2" charset="0"/>
                <a:ea typeface="Helvetica Neue Light" panose="02000403000000020004" pitchFamily="2" charset="0"/>
              </a:rPr>
              <a:t>[N];</a:t>
            </a:r>
          </a:p>
          <a:p>
            <a:pPr algn="l"/>
            <a:r>
              <a:rPr lang="en-GB" sz="1200" dirty="0">
                <a:latin typeface="Helvetica Neue Light" panose="02000403000000020004" pitchFamily="2" charset="0"/>
                <a:ea typeface="Helvetica Neue Light" panose="02000403000000020004" pitchFamily="2" charset="0"/>
              </a:rPr>
              <a:t>int&lt;lower = 0&gt; k;</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ActiveTime</a:t>
            </a:r>
            <a:r>
              <a:rPr lang="en-GB" sz="1200" dirty="0">
                <a:latin typeface="Helvetica Neue Light" panose="02000403000000020004" pitchFamily="2" charset="0"/>
                <a:ea typeface="Helvetica Neue Light" panose="02000403000000020004" pitchFamily="2" charset="0"/>
              </a:rPr>
              <a:t>[N];</a:t>
            </a:r>
          </a:p>
          <a:p>
            <a:pPr algn="l"/>
            <a:r>
              <a:rPr lang="en-GB" sz="1200" dirty="0">
                <a:latin typeface="Helvetica Neue Light" panose="02000403000000020004" pitchFamily="2" charset="0"/>
                <a:ea typeface="Helvetica Neue Light" panose="02000403000000020004" pitchFamily="2" charset="0"/>
              </a:rPr>
              <a:t>real&lt;lower = 0&gt; Supportive[N];</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MathScore</a:t>
            </a:r>
            <a:r>
              <a:rPr lang="en-GB" sz="1200" dirty="0">
                <a:latin typeface="Helvetica Neue Light" panose="02000403000000020004" pitchFamily="2" charset="0"/>
                <a:ea typeface="Helvetica Neue Light" panose="02000403000000020004" pitchFamily="2" charset="0"/>
              </a:rPr>
              <a:t>[N];</a:t>
            </a:r>
          </a:p>
          <a:p>
            <a:pPr algn="l"/>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parameters {</a:t>
            </a:r>
          </a:p>
          <a:p>
            <a:pPr algn="l"/>
            <a:r>
              <a:rPr lang="en-GB" sz="1200" dirty="0">
                <a:latin typeface="Helvetica Neue Light" panose="02000403000000020004" pitchFamily="2" charset="0"/>
                <a:ea typeface="Helvetica Neue Light" panose="02000403000000020004" pitchFamily="2" charset="0"/>
              </a:rPr>
              <a:t>real gamma00;</a:t>
            </a:r>
          </a:p>
          <a:p>
            <a:pPr algn="l"/>
            <a:r>
              <a:rPr lang="en-GB" sz="1200" dirty="0">
                <a:latin typeface="Helvetica Neue Light" panose="02000403000000020004" pitchFamily="2" charset="0"/>
                <a:ea typeface="Helvetica Neue Light" panose="02000403000000020004" pitchFamily="2" charset="0"/>
              </a:rPr>
              <a:t>vector[k] beta;</a:t>
            </a:r>
          </a:p>
          <a:p>
            <a:pPr algn="l"/>
            <a:r>
              <a:rPr lang="en-GB" sz="1200" dirty="0">
                <a:latin typeface="Helvetica Neue Light" panose="02000403000000020004" pitchFamily="2" charset="0"/>
                <a:ea typeface="Helvetica Neue Light" panose="02000403000000020004" pitchFamily="2" charset="0"/>
              </a:rPr>
              <a:t>vector[CL] u;</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sigma_error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group_error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model {</a:t>
            </a:r>
          </a:p>
          <a:p>
            <a:pPr algn="l"/>
            <a:r>
              <a:rPr lang="en-GB" sz="1200" dirty="0">
                <a:latin typeface="Helvetica Neue Light" panose="02000403000000020004" pitchFamily="2" charset="0"/>
                <a:ea typeface="Helvetica Neue Light" panose="02000403000000020004" pitchFamily="2" charset="0"/>
              </a:rPr>
              <a:t>real mu;</a:t>
            </a:r>
          </a:p>
          <a:p>
            <a:pPr algn="l"/>
            <a:r>
              <a:rPr lang="en-GB" sz="1200" dirty="0">
                <a:latin typeface="Helvetica Neue Light" panose="02000403000000020004" pitchFamily="2" charset="0"/>
                <a:ea typeface="Helvetica Neue Light" panose="02000403000000020004" pitchFamily="2" charset="0"/>
              </a:rPr>
              <a:t>u ~ normal(0, </a:t>
            </a:r>
            <a:r>
              <a:rPr lang="en-GB" sz="1200" dirty="0" err="1">
                <a:latin typeface="Helvetica Neue Light" panose="02000403000000020004" pitchFamily="2" charset="0"/>
                <a:ea typeface="Helvetica Neue Light" panose="02000403000000020004" pitchFamily="2" charset="0"/>
              </a:rPr>
              <a:t>group_error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gamma00 ~ normal(0, 20);</a:t>
            </a:r>
          </a:p>
          <a:p>
            <a:pPr algn="l"/>
            <a:r>
              <a:rPr lang="en-GB" sz="1200" dirty="0">
                <a:latin typeface="Helvetica Neue Light" panose="02000403000000020004" pitchFamily="2" charset="0"/>
                <a:ea typeface="Helvetica Neue Light" panose="02000403000000020004" pitchFamily="2" charset="0"/>
              </a:rPr>
              <a:t>beta ~ normal(0, 20);</a:t>
            </a:r>
          </a:p>
          <a:p>
            <a:pPr algn="l"/>
            <a:r>
              <a:rPr lang="en-GB" sz="1200" dirty="0">
                <a:latin typeface="Helvetica Neue Light" panose="02000403000000020004" pitchFamily="2" charset="0"/>
                <a:ea typeface="Helvetica Neue Light" panose="02000403000000020004" pitchFamily="2" charset="0"/>
              </a:rPr>
              <a:t>	</a:t>
            </a:r>
          </a:p>
          <a:p>
            <a:pPr algn="l"/>
            <a:r>
              <a:rPr lang="en-GB" sz="1200" dirty="0">
                <a:latin typeface="Helvetica Neue Light" panose="02000403000000020004" pitchFamily="2" charset="0"/>
                <a:ea typeface="Helvetica Neue Light" panose="02000403000000020004" pitchFamily="2" charset="0"/>
              </a:rPr>
              <a:t>for (</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in 1:N) {</a:t>
            </a:r>
          </a:p>
          <a:p>
            <a:pPr algn="l"/>
            <a:r>
              <a:rPr lang="en-GB" sz="1200" dirty="0">
                <a:latin typeface="Helvetica Neue Light" panose="02000403000000020004" pitchFamily="2" charset="0"/>
                <a:ea typeface="Helvetica Neue Light" panose="02000403000000020004" pitchFamily="2" charset="0"/>
              </a:rPr>
              <a:t>mu = gamma00 + u[</a:t>
            </a:r>
            <a:r>
              <a:rPr lang="en-GB" sz="1200" dirty="0" err="1">
                <a:latin typeface="Helvetica Neue Light" panose="02000403000000020004" pitchFamily="2" charset="0"/>
                <a:ea typeface="Helvetica Neue Light" panose="02000403000000020004" pitchFamily="2" charset="0"/>
              </a:rPr>
              <a:t>ClassroomID</a:t>
            </a:r>
            <a:r>
              <a:rPr lang="en-GB" sz="1200" dirty="0">
                <a:latin typeface="Helvetica Neue Light" panose="02000403000000020004" pitchFamily="2" charset="0"/>
                <a:ea typeface="Helvetica Neue Light" panose="02000403000000020004" pitchFamily="2" charset="0"/>
              </a:rPr>
              <a:t>[</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 beta[1]*</a:t>
            </a:r>
            <a:r>
              <a:rPr lang="en-GB" sz="1200" dirty="0" err="1">
                <a:latin typeface="Helvetica Neue Light" panose="02000403000000020004" pitchFamily="2" charset="0"/>
                <a:ea typeface="Helvetica Neue Light" panose="02000403000000020004" pitchFamily="2" charset="0"/>
              </a:rPr>
              <a:t>ActiveTime</a:t>
            </a:r>
            <a:r>
              <a:rPr lang="en-GB" sz="1200" dirty="0">
                <a:latin typeface="Helvetica Neue Light" panose="02000403000000020004" pitchFamily="2" charset="0"/>
                <a:ea typeface="Helvetica Neue Light" panose="02000403000000020004" pitchFamily="2" charset="0"/>
              </a:rPr>
              <a:t>[</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 beta[2]*Supportive[</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a:t>
            </a:r>
          </a:p>
          <a:p>
            <a:pPr algn="l"/>
            <a:r>
              <a:rPr lang="en-GB" sz="1200" dirty="0" err="1">
                <a:latin typeface="Helvetica Neue Light" panose="02000403000000020004" pitchFamily="2" charset="0"/>
                <a:ea typeface="Helvetica Neue Light" panose="02000403000000020004" pitchFamily="2" charset="0"/>
              </a:rPr>
              <a:t>MathScore</a:t>
            </a:r>
            <a:r>
              <a:rPr lang="en-GB" sz="1200" dirty="0">
                <a:latin typeface="Helvetica Neue Light" panose="02000403000000020004" pitchFamily="2" charset="0"/>
                <a:ea typeface="Helvetica Neue Light" panose="02000403000000020004" pitchFamily="2" charset="0"/>
              </a:rPr>
              <a:t>[</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 normal(mu, </a:t>
            </a:r>
            <a:r>
              <a:rPr lang="en-GB" sz="1200" dirty="0" err="1">
                <a:latin typeface="Helvetica Neue Light" panose="02000403000000020004" pitchFamily="2" charset="0"/>
                <a:ea typeface="Helvetica Neue Light" panose="02000403000000020004" pitchFamily="2" charset="0"/>
              </a:rPr>
              <a:t>sigma_error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	}</a:t>
            </a:r>
          </a:p>
          <a:p>
            <a:pPr algn="l"/>
            <a:r>
              <a:rPr lang="en-GB" sz="1200" dirty="0">
                <a:latin typeface="Helvetica Neue Light" panose="02000403000000020004" pitchFamily="2" charset="0"/>
                <a:ea typeface="Helvetica Neue Light" panose="02000403000000020004" pitchFamily="2" charset="0"/>
              </a:rPr>
              <a:t>}</a:t>
            </a:r>
          </a:p>
        </p:txBody>
      </p:sp>
      <p:sp>
        <p:nvSpPr>
          <p:cNvPr id="7" name="TextBox 6">
            <a:extLst>
              <a:ext uri="{FF2B5EF4-FFF2-40B4-BE49-F238E27FC236}">
                <a16:creationId xmlns:a16="http://schemas.microsoft.com/office/drawing/2014/main" id="{ACD5C5A9-537A-A4A1-0960-2397C56D57B5}"/>
              </a:ext>
            </a:extLst>
          </p:cNvPr>
          <p:cNvSpPr txBox="1"/>
          <p:nvPr/>
        </p:nvSpPr>
        <p:spPr>
          <a:xfrm>
            <a:off x="218661" y="733530"/>
            <a:ext cx="4313146"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Stan code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8E754C-8EB1-C44C-96AB-5249006AE263}"/>
                  </a:ext>
                </a:extLst>
              </p:cNvPr>
              <p:cNvSpPr txBox="1"/>
              <p:nvPr/>
            </p:nvSpPr>
            <p:spPr>
              <a:xfrm>
                <a:off x="6095999" y="722700"/>
                <a:ext cx="5877339" cy="4027641"/>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Results (Random-intercept-only model)</a:t>
                </a:r>
              </a:p>
              <a:p>
                <a:pPr algn="l"/>
                <a:endParaRPr lang="en-GB" b="1" dirty="0">
                  <a:latin typeface="Helvetica Neue Light" panose="02000403000000020004" pitchFamily="2" charset="0"/>
                  <a:ea typeface="Helvetica Neue Light" panose="02000403000000020004" pitchFamily="2" charset="0"/>
                </a:endParaRPr>
              </a:p>
              <a:p>
                <a:pPr algn="l"/>
                <a:r>
                  <a:rPr lang="en-GB" b="1" dirty="0">
                    <a:latin typeface="Helvetica Neue Light" panose="02000403000000020004" pitchFamily="2" charset="0"/>
                    <a:ea typeface="Helvetica Neue Light" panose="02000403000000020004" pitchFamily="2" charset="0"/>
                  </a:rPr>
                  <a:t>Fixed effects</a:t>
                </a:r>
              </a:p>
              <a:p>
                <a:pPr algn="l"/>
                <a:r>
                  <a:rPr lang="en-GB" sz="1600" dirty="0">
                    <a:latin typeface="Helvetica Neue Light" panose="02000403000000020004" pitchFamily="2" charset="0"/>
                    <a:ea typeface="Helvetica Neue Light" panose="02000403000000020004" pitchFamily="2" charset="0"/>
                  </a:rPr>
                  <a:t>Intercept    (</a:t>
                </a: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Cambria Math" panose="02040503050406030204" pitchFamily="18" charset="0"/>
                          </a:rPr>
                          <m:t>𝛾</m:t>
                        </m:r>
                      </m:e>
                      <m:sub>
                        <m:r>
                          <a:rPr lang="en-GB" sz="1600" b="0" i="1" smtClean="0">
                            <a:latin typeface="Cambria Math" panose="02040503050406030204" pitchFamily="18" charset="0"/>
                            <a:ea typeface="Helvetica Neue Light" panose="02000403000000020004" pitchFamily="2" charset="0"/>
                          </a:rPr>
                          <m:t>00</m:t>
                        </m:r>
                      </m:sub>
                    </m:sSub>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33.24 (95% </a:t>
                </a:r>
                <a:r>
                  <a:rPr lang="en-GB" sz="1600" dirty="0" err="1">
                    <a:latin typeface="Helvetica Neue Light" panose="02000403000000020004" pitchFamily="2" charset="0"/>
                    <a:ea typeface="Helvetica Neue Light" panose="02000403000000020004" pitchFamily="2" charset="0"/>
                  </a:rPr>
                  <a:t>CrI</a:t>
                </a:r>
                <a:r>
                  <a:rPr lang="en-GB" sz="1600" dirty="0">
                    <a:latin typeface="Helvetica Neue Light" panose="02000403000000020004" pitchFamily="2" charset="0"/>
                    <a:ea typeface="Helvetica Neue Light" panose="02000403000000020004" pitchFamily="2" charset="0"/>
                  </a:rPr>
                  <a:t>: -18.18 to 68.28)</a:t>
                </a:r>
              </a:p>
              <a:p>
                <a:r>
                  <a:rPr lang="en-GB" sz="1600" dirty="0">
                    <a:latin typeface="Helvetica Neue Light" panose="02000403000000020004" pitchFamily="2" charset="0"/>
                    <a:ea typeface="Helvetica Neue Light" panose="02000403000000020004" pitchFamily="2" charset="0"/>
                  </a:rPr>
                  <a:t>Active time (</a:t>
                </a: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11.44 (95% </a:t>
                </a:r>
                <a:r>
                  <a:rPr lang="en-GB" sz="1600" dirty="0" err="1">
                    <a:latin typeface="Helvetica Neue Light" panose="02000403000000020004" pitchFamily="2" charset="0"/>
                    <a:ea typeface="Helvetica Neue Light" panose="02000403000000020004" pitchFamily="2" charset="0"/>
                  </a:rPr>
                  <a:t>CrI</a:t>
                </a:r>
                <a:r>
                  <a:rPr lang="en-GB" sz="1600" dirty="0">
                    <a:latin typeface="Helvetica Neue Light" panose="02000403000000020004" pitchFamily="2" charset="0"/>
                    <a:ea typeface="Helvetica Neue Light" panose="02000403000000020004" pitchFamily="2" charset="0"/>
                  </a:rPr>
                  <a:t>: 9.90 to 12.98)</a:t>
                </a:r>
              </a:p>
              <a:p>
                <a:r>
                  <a:rPr lang="en-GB" sz="1600" dirty="0">
                    <a:latin typeface="Helvetica Neue Light" panose="02000403000000020004" pitchFamily="2" charset="0"/>
                    <a:ea typeface="Helvetica Neue Light" panose="02000403000000020004" pitchFamily="2" charset="0"/>
                  </a:rPr>
                  <a:t>Supportive (</a:t>
                </a: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3.18   (95% </a:t>
                </a:r>
                <a:r>
                  <a:rPr lang="en-GB" sz="1600" dirty="0" err="1">
                    <a:latin typeface="Helvetica Neue Light" panose="02000403000000020004" pitchFamily="2" charset="0"/>
                    <a:ea typeface="Helvetica Neue Light" panose="02000403000000020004" pitchFamily="2" charset="0"/>
                  </a:rPr>
                  <a:t>CrI</a:t>
                </a:r>
                <a:r>
                  <a:rPr lang="en-GB" sz="1600" dirty="0">
                    <a:latin typeface="Helvetica Neue Light" panose="02000403000000020004" pitchFamily="2" charset="0"/>
                    <a:ea typeface="Helvetica Neue Light" panose="02000403000000020004" pitchFamily="2" charset="0"/>
                  </a:rPr>
                  <a:t>: 1.57 to 4.82)</a:t>
                </a:r>
              </a:p>
              <a:p>
                <a:endParaRPr lang="en-GB" sz="1600" dirty="0">
                  <a:latin typeface="Helvetica Neue Light" panose="02000403000000020004" pitchFamily="2" charset="0"/>
                  <a:ea typeface="Helvetica Neue Light" panose="02000403000000020004" pitchFamily="2" charset="0"/>
                </a:endParaRPr>
              </a:p>
              <a:p>
                <a:pPr algn="l"/>
                <a:r>
                  <a:rPr lang="en-GB" b="1" dirty="0">
                    <a:latin typeface="Helvetica Neue Light" panose="02000403000000020004" pitchFamily="2" charset="0"/>
                    <a:ea typeface="Helvetica Neue Light" panose="02000403000000020004" pitchFamily="2" charset="0"/>
                  </a:rPr>
                  <a:t>Random effects</a:t>
                </a:r>
              </a:p>
              <a:p>
                <a:pPr algn="l"/>
                <a14:m>
                  <m:oMath xmlns:m="http://schemas.openxmlformats.org/officeDocument/2006/math">
                    <m:sSubSup>
                      <m:sSubSupPr>
                        <m:ctrlPr>
                          <a:rPr lang="en-GB" sz="1600" i="1" smtClean="0">
                            <a:latin typeface="Cambria Math" panose="02040503050406030204" pitchFamily="18" charset="0"/>
                            <a:ea typeface="Helvetica Neue Light" panose="02000403000000020004" pitchFamily="2" charset="0"/>
                          </a:rPr>
                        </m:ctrlPr>
                      </m:sSubSupPr>
                      <m:e>
                        <m:r>
                          <a:rPr lang="en-GB" sz="1600" i="1" smtClean="0">
                            <a:latin typeface="Cambria Math" panose="02040503050406030204" pitchFamily="18" charset="0"/>
                            <a:ea typeface="Cambria Math" panose="02040503050406030204" pitchFamily="18" charset="0"/>
                          </a:rPr>
                          <m:t>𝜎</m:t>
                        </m:r>
                      </m:e>
                      <m:sub>
                        <m:r>
                          <a:rPr lang="en-GB" sz="1600" b="0" i="1" smtClean="0">
                            <a:latin typeface="Cambria Math" panose="02040503050406030204" pitchFamily="18" charset="0"/>
                            <a:ea typeface="Helvetica Neue Light" panose="02000403000000020004" pitchFamily="2" charset="0"/>
                          </a:rPr>
                          <m:t>𝑒</m:t>
                        </m:r>
                      </m:sub>
                      <m:sup>
                        <m:r>
                          <a:rPr lang="en-GB" sz="1600" b="0" i="1" smtClean="0">
                            <a:latin typeface="Cambria Math" panose="02040503050406030204" pitchFamily="18" charset="0"/>
                            <a:ea typeface="Helvetica Neue Light" panose="02000403000000020004" pitchFamily="2" charset="0"/>
                          </a:rPr>
                          <m:t>2</m:t>
                        </m:r>
                      </m:sup>
                    </m:sSubSup>
                  </m:oMath>
                </a14:m>
                <a:r>
                  <a:rPr lang="en-GB" sz="1600" dirty="0">
                    <a:latin typeface="Helvetica Neue Light" panose="02000403000000020004" pitchFamily="2" charset="0"/>
                    <a:ea typeface="Helvetica Neue Light" panose="02000403000000020004" pitchFamily="2" charset="0"/>
                  </a:rPr>
                  <a:t>    (sigma error</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3.34</a:t>
                </a:r>
              </a:p>
              <a:p>
                <a14:m>
                  <m:oMath xmlns:m="http://schemas.openxmlformats.org/officeDocument/2006/math">
                    <m:sSubSup>
                      <m:sSubSupPr>
                        <m:ctrlPr>
                          <a:rPr lang="en-GB" sz="1600" i="1">
                            <a:latin typeface="Cambria Math" panose="02040503050406030204" pitchFamily="18" charset="0"/>
                            <a:ea typeface="Helvetica Neue Light" panose="02000403000000020004" pitchFamily="2" charset="0"/>
                          </a:rPr>
                        </m:ctrlPr>
                      </m:sSubSupPr>
                      <m:e>
                        <m:r>
                          <a:rPr lang="en-GB" sz="1600" i="1">
                            <a:latin typeface="Cambria Math" panose="02040503050406030204" pitchFamily="18" charset="0"/>
                            <a:ea typeface="Cambria Math" panose="02040503050406030204" pitchFamily="18" charset="0"/>
                          </a:rPr>
                          <m:t>𝜎</m:t>
                        </m:r>
                      </m:e>
                      <m:sub>
                        <m:r>
                          <a:rPr lang="en-GB" sz="1600" b="0" i="1" smtClean="0">
                            <a:latin typeface="Cambria Math" panose="02040503050406030204" pitchFamily="18" charset="0"/>
                            <a:ea typeface="Helvetica Neue Light" panose="02000403000000020004" pitchFamily="2" charset="0"/>
                          </a:rPr>
                          <m:t>𝑢</m:t>
                        </m:r>
                      </m:sub>
                      <m:sup>
                        <m:r>
                          <a:rPr lang="en-GB" sz="1600" b="0" i="1" smtClean="0">
                            <a:latin typeface="Cambria Math" panose="02040503050406030204" pitchFamily="18" charset="0"/>
                            <a:ea typeface="Helvetica Neue Light" panose="02000403000000020004" pitchFamily="2" charset="0"/>
                          </a:rPr>
                          <m:t>2</m:t>
                        </m:r>
                      </m:sup>
                    </m:sSubSup>
                  </m:oMath>
                </a14:m>
                <a:r>
                  <a:rPr lang="en-GB" sz="1600" dirty="0">
                    <a:latin typeface="Helvetica Neue Light" panose="02000403000000020004" pitchFamily="2" charset="0"/>
                    <a:ea typeface="Helvetica Neue Light" panose="02000403000000020004" pitchFamily="2" charset="0"/>
                  </a:rPr>
                  <a:t>    (group error</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56.16 </a:t>
                </a:r>
              </a:p>
              <a:p>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1,</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1) 44.92</a:t>
                </a:r>
              </a:p>
              <a:p>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2,</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2) 37.23</a:t>
                </a:r>
              </a:p>
              <a:p>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3,</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3) 21.59</a:t>
                </a:r>
              </a:p>
              <a:p>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4,</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4) 28.08</a:t>
                </a:r>
              </a:p>
              <a:p>
                <a:endParaRPr lang="en-GB" sz="1600" dirty="0">
                  <a:latin typeface="Helvetica Neue Light" panose="02000403000000020004" pitchFamily="2" charset="0"/>
                  <a:ea typeface="Helvetica Neue Light" panose="02000403000000020004" pitchFamily="2" charset="0"/>
                </a:endParaRPr>
              </a:p>
            </p:txBody>
          </p:sp>
        </mc:Choice>
        <mc:Fallback xmlns="">
          <p:sp>
            <p:nvSpPr>
              <p:cNvPr id="8" name="TextBox 7">
                <a:extLst>
                  <a:ext uri="{FF2B5EF4-FFF2-40B4-BE49-F238E27FC236}">
                    <a16:creationId xmlns:a16="http://schemas.microsoft.com/office/drawing/2014/main" id="{618E754C-8EB1-C44C-96AB-5249006AE263}"/>
                  </a:ext>
                </a:extLst>
              </p:cNvPr>
              <p:cNvSpPr txBox="1">
                <a:spLocks noRot="1" noChangeAspect="1" noMove="1" noResize="1" noEditPoints="1" noAdjustHandles="1" noChangeArrowheads="1" noChangeShapeType="1" noTextEdit="1"/>
              </p:cNvSpPr>
              <p:nvPr/>
            </p:nvSpPr>
            <p:spPr>
              <a:xfrm>
                <a:off x="6095999" y="722700"/>
                <a:ext cx="5877339" cy="4027641"/>
              </a:xfrm>
              <a:prstGeom prst="rect">
                <a:avLst/>
              </a:prstGeom>
              <a:blipFill>
                <a:blip r:embed="rId2"/>
                <a:stretch>
                  <a:fillRect l="-864" t="-946"/>
                </a:stretch>
              </a:blipFill>
            </p:spPr>
            <p:txBody>
              <a:bodyPr/>
              <a:lstStyle/>
              <a:p>
                <a:r>
                  <a:rPr lang="en-GB">
                    <a:noFill/>
                  </a:rPr>
                  <a:t> </a:t>
                </a:r>
              </a:p>
            </p:txBody>
          </p:sp>
        </mc:Fallback>
      </mc:AlternateContent>
    </p:spTree>
    <p:extLst>
      <p:ext uri="{BB962C8B-B14F-4D97-AF65-F5344CB8AC3E}">
        <p14:creationId xmlns:p14="http://schemas.microsoft.com/office/powerpoint/2010/main" val="261818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93B45-8139-5FC9-06A1-CD4429E9F218}"/>
              </a:ext>
            </a:extLst>
          </p:cNvPr>
          <p:cNvSpPr txBox="1"/>
          <p:nvPr/>
        </p:nvSpPr>
        <p:spPr>
          <a:xfrm>
            <a:off x="218661" y="107059"/>
            <a:ext cx="10999242" cy="954107"/>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Assessing the impact of water and sanitation provision on Cholera burden in Sub-Saharan Africa [1]</a:t>
            </a:r>
          </a:p>
        </p:txBody>
      </p:sp>
      <p:sp>
        <p:nvSpPr>
          <p:cNvPr id="3" name="TextBox 2">
            <a:extLst>
              <a:ext uri="{FF2B5EF4-FFF2-40B4-BE49-F238E27FC236}">
                <a16:creationId xmlns:a16="http://schemas.microsoft.com/office/drawing/2014/main" id="{984DB066-C1BC-E142-DDF8-AA1D1A7F98DF}"/>
              </a:ext>
            </a:extLst>
          </p:cNvPr>
          <p:cNvSpPr txBox="1"/>
          <p:nvPr/>
        </p:nvSpPr>
        <p:spPr>
          <a:xfrm>
            <a:off x="218661" y="1267831"/>
            <a:ext cx="4376488" cy="1200329"/>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Find the association between limited water and sanitation services (%) with incident Cholera (2000-2017) across 13 countries</a:t>
            </a:r>
          </a:p>
        </p:txBody>
      </p:sp>
      <p:sp>
        <p:nvSpPr>
          <p:cNvPr id="4" name="Rounded Rectangle 3">
            <a:extLst>
              <a:ext uri="{FF2B5EF4-FFF2-40B4-BE49-F238E27FC236}">
                <a16:creationId xmlns:a16="http://schemas.microsoft.com/office/drawing/2014/main" id="{EE0A8602-C7DE-D1B4-BD96-F85A2E3504AE}"/>
              </a:ext>
            </a:extLst>
          </p:cNvPr>
          <p:cNvSpPr/>
          <p:nvPr/>
        </p:nvSpPr>
        <p:spPr>
          <a:xfrm>
            <a:off x="8949731" y="3354133"/>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a:extLst>
              <a:ext uri="{FF2B5EF4-FFF2-40B4-BE49-F238E27FC236}">
                <a16:creationId xmlns:a16="http://schemas.microsoft.com/office/drawing/2014/main" id="{88561312-D9E9-D28A-E26E-D12CADD09404}"/>
              </a:ext>
            </a:extLst>
          </p:cNvPr>
          <p:cNvSpPr/>
          <p:nvPr/>
        </p:nvSpPr>
        <p:spPr>
          <a:xfrm>
            <a:off x="5757973"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extLst>
              <a:ext uri="{FF2B5EF4-FFF2-40B4-BE49-F238E27FC236}">
                <a16:creationId xmlns:a16="http://schemas.microsoft.com/office/drawing/2014/main" id="{7182CEDC-4FE6-B108-C577-932AC0B3F5BB}"/>
              </a:ext>
            </a:extLst>
          </p:cNvPr>
          <p:cNvSpPr/>
          <p:nvPr/>
        </p:nvSpPr>
        <p:spPr>
          <a:xfrm>
            <a:off x="2970270"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D96A852C-E925-952D-D6D2-A8D79015C792}"/>
              </a:ext>
            </a:extLst>
          </p:cNvPr>
          <p:cNvSpPr/>
          <p:nvPr/>
        </p:nvSpPr>
        <p:spPr>
          <a:xfrm>
            <a:off x="218661"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D54254A-DF94-4517-5113-AAC2245F2514}"/>
              </a:ext>
            </a:extLst>
          </p:cNvPr>
          <p:cNvSpPr/>
          <p:nvPr/>
        </p:nvSpPr>
        <p:spPr>
          <a:xfrm>
            <a:off x="337593"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D4DAB39-31A7-9970-7A9C-6762EF2B5445}"/>
              </a:ext>
            </a:extLst>
          </p:cNvPr>
          <p:cNvSpPr/>
          <p:nvPr/>
        </p:nvSpPr>
        <p:spPr>
          <a:xfrm>
            <a:off x="886698"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11D4784-24CC-BF6B-48F8-F2918EF74299}"/>
              </a:ext>
            </a:extLst>
          </p:cNvPr>
          <p:cNvSpPr/>
          <p:nvPr/>
        </p:nvSpPr>
        <p:spPr>
          <a:xfrm>
            <a:off x="1449759"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CD2099C-B08D-B1D2-45C1-F62CF4399182}"/>
              </a:ext>
            </a:extLst>
          </p:cNvPr>
          <p:cNvSpPr/>
          <p:nvPr/>
        </p:nvSpPr>
        <p:spPr>
          <a:xfrm>
            <a:off x="2243170"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CDDD5FC-9DE0-C7F4-E276-E32C1953EA29}"/>
              </a:ext>
            </a:extLst>
          </p:cNvPr>
          <p:cNvSpPr/>
          <p:nvPr/>
        </p:nvSpPr>
        <p:spPr>
          <a:xfrm>
            <a:off x="5872270"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36914FA-4907-DF9D-5805-9C722846285C}"/>
              </a:ext>
            </a:extLst>
          </p:cNvPr>
          <p:cNvSpPr/>
          <p:nvPr/>
        </p:nvSpPr>
        <p:spPr>
          <a:xfrm>
            <a:off x="6435332"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E9F33D-C74F-A62A-EC71-5AD8845F468B}"/>
              </a:ext>
            </a:extLst>
          </p:cNvPr>
          <p:cNvSpPr/>
          <p:nvPr/>
        </p:nvSpPr>
        <p:spPr>
          <a:xfrm>
            <a:off x="6998393"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4E8AAF3-AD1E-CDCC-C5E4-8C7C1E4C4E14}"/>
              </a:ext>
            </a:extLst>
          </p:cNvPr>
          <p:cNvSpPr/>
          <p:nvPr/>
        </p:nvSpPr>
        <p:spPr>
          <a:xfrm>
            <a:off x="7791804"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4F5D73B3-095B-4D0E-D992-FE6F917706A8}"/>
              </a:ext>
            </a:extLst>
          </p:cNvPr>
          <p:cNvSpPr/>
          <p:nvPr/>
        </p:nvSpPr>
        <p:spPr>
          <a:xfrm>
            <a:off x="9051266" y="501540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5C2BAD5-BE20-360E-22D7-28EAF62F4E0D}"/>
              </a:ext>
            </a:extLst>
          </p:cNvPr>
          <p:cNvSpPr/>
          <p:nvPr/>
        </p:nvSpPr>
        <p:spPr>
          <a:xfrm>
            <a:off x="9600371" y="501540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F77E916-8500-57A2-8589-D9AC94316740}"/>
              </a:ext>
            </a:extLst>
          </p:cNvPr>
          <p:cNvSpPr/>
          <p:nvPr/>
        </p:nvSpPr>
        <p:spPr>
          <a:xfrm>
            <a:off x="10149476" y="501540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C148479-66FE-0328-8865-F8F9875302CB}"/>
              </a:ext>
            </a:extLst>
          </p:cNvPr>
          <p:cNvSpPr/>
          <p:nvPr/>
        </p:nvSpPr>
        <p:spPr>
          <a:xfrm>
            <a:off x="10956843" y="501540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2966DEB-2800-0AA4-193B-29F66C69083E}"/>
                  </a:ext>
                </a:extLst>
              </p:cNvPr>
              <p:cNvSpPr txBox="1"/>
              <p:nvPr/>
            </p:nvSpPr>
            <p:spPr>
              <a:xfrm>
                <a:off x="1962855" y="5097867"/>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20" name="TextBox 19">
                <a:extLst>
                  <a:ext uri="{FF2B5EF4-FFF2-40B4-BE49-F238E27FC236}">
                    <a16:creationId xmlns:a16="http://schemas.microsoft.com/office/drawing/2014/main" id="{92966DEB-2800-0AA4-193B-29F66C69083E}"/>
                  </a:ext>
                </a:extLst>
              </p:cNvPr>
              <p:cNvSpPr txBox="1">
                <a:spLocks noRot="1" noChangeAspect="1" noMove="1" noResize="1" noEditPoints="1" noAdjustHandles="1" noChangeArrowheads="1" noChangeShapeType="1" noTextEdit="1"/>
              </p:cNvSpPr>
              <p:nvPr/>
            </p:nvSpPr>
            <p:spPr>
              <a:xfrm>
                <a:off x="1962855" y="5097867"/>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FF8265C-AE16-9DEC-E018-FBF12CFC2977}"/>
                  </a:ext>
                </a:extLst>
              </p:cNvPr>
              <p:cNvSpPr txBox="1"/>
              <p:nvPr/>
            </p:nvSpPr>
            <p:spPr>
              <a:xfrm>
                <a:off x="7511489" y="5097863"/>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21" name="TextBox 20">
                <a:extLst>
                  <a:ext uri="{FF2B5EF4-FFF2-40B4-BE49-F238E27FC236}">
                    <a16:creationId xmlns:a16="http://schemas.microsoft.com/office/drawing/2014/main" id="{5FF8265C-AE16-9DEC-E018-FBF12CFC2977}"/>
                  </a:ext>
                </a:extLst>
              </p:cNvPr>
              <p:cNvSpPr txBox="1">
                <a:spLocks noRot="1" noChangeAspect="1" noMove="1" noResize="1" noEditPoints="1" noAdjustHandles="1" noChangeArrowheads="1" noChangeShapeType="1" noTextEdit="1"/>
              </p:cNvSpPr>
              <p:nvPr/>
            </p:nvSpPr>
            <p:spPr>
              <a:xfrm>
                <a:off x="7511489" y="5097863"/>
                <a:ext cx="250068" cy="276999"/>
              </a:xfrm>
              <a:prstGeom prst="rect">
                <a:avLst/>
              </a:prstGeom>
              <a:blipFill>
                <a:blip r:embed="rId3"/>
                <a:stretch>
                  <a:fillRect l="-476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62E248D2-85C8-7EA5-7602-5BA80ACEA101}"/>
                  </a:ext>
                </a:extLst>
              </p:cNvPr>
              <p:cNvSpPr txBox="1"/>
              <p:nvPr/>
            </p:nvSpPr>
            <p:spPr>
              <a:xfrm>
                <a:off x="10672431" y="511073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22" name="TextBox 21">
                <a:extLst>
                  <a:ext uri="{FF2B5EF4-FFF2-40B4-BE49-F238E27FC236}">
                    <a16:creationId xmlns:a16="http://schemas.microsoft.com/office/drawing/2014/main" id="{62E248D2-85C8-7EA5-7602-5BA80ACEA101}"/>
                  </a:ext>
                </a:extLst>
              </p:cNvPr>
              <p:cNvSpPr txBox="1">
                <a:spLocks noRot="1" noChangeAspect="1" noMove="1" noResize="1" noEditPoints="1" noAdjustHandles="1" noChangeArrowheads="1" noChangeShapeType="1" noTextEdit="1"/>
              </p:cNvSpPr>
              <p:nvPr/>
            </p:nvSpPr>
            <p:spPr>
              <a:xfrm>
                <a:off x="10672431" y="5110736"/>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3" name="TextBox 22">
            <a:extLst>
              <a:ext uri="{FF2B5EF4-FFF2-40B4-BE49-F238E27FC236}">
                <a16:creationId xmlns:a16="http://schemas.microsoft.com/office/drawing/2014/main" id="{120398F5-7337-AAB3-4194-C1C10B6957CA}"/>
              </a:ext>
            </a:extLst>
          </p:cNvPr>
          <p:cNvSpPr txBox="1"/>
          <p:nvPr/>
        </p:nvSpPr>
        <p:spPr>
          <a:xfrm>
            <a:off x="419383" y="5051695"/>
            <a:ext cx="312906" cy="369332"/>
          </a:xfrm>
          <a:prstGeom prst="rect">
            <a:avLst/>
          </a:prstGeom>
          <a:noFill/>
        </p:spPr>
        <p:txBody>
          <a:bodyPr wrap="none" rtlCol="0">
            <a:spAutoFit/>
          </a:bodyPr>
          <a:lstStyle/>
          <a:p>
            <a:r>
              <a:rPr lang="en-GB" dirty="0">
                <a:latin typeface="Helvetica" pitchFamily="2" charset="0"/>
              </a:rPr>
              <a:t>1</a:t>
            </a:r>
          </a:p>
        </p:txBody>
      </p:sp>
      <p:sp>
        <p:nvSpPr>
          <p:cNvPr id="24" name="TextBox 23">
            <a:extLst>
              <a:ext uri="{FF2B5EF4-FFF2-40B4-BE49-F238E27FC236}">
                <a16:creationId xmlns:a16="http://schemas.microsoft.com/office/drawing/2014/main" id="{DB8F7C87-6044-1F07-9C4B-4356730475C0}"/>
              </a:ext>
            </a:extLst>
          </p:cNvPr>
          <p:cNvSpPr txBox="1"/>
          <p:nvPr/>
        </p:nvSpPr>
        <p:spPr>
          <a:xfrm>
            <a:off x="984150" y="5051695"/>
            <a:ext cx="312906" cy="369332"/>
          </a:xfrm>
          <a:prstGeom prst="rect">
            <a:avLst/>
          </a:prstGeom>
          <a:noFill/>
        </p:spPr>
        <p:txBody>
          <a:bodyPr wrap="none" rtlCol="0">
            <a:spAutoFit/>
          </a:bodyPr>
          <a:lstStyle/>
          <a:p>
            <a:r>
              <a:rPr lang="en-GB" dirty="0">
                <a:latin typeface="Helvetica" pitchFamily="2" charset="0"/>
              </a:rPr>
              <a:t>2</a:t>
            </a:r>
          </a:p>
        </p:txBody>
      </p:sp>
      <p:sp>
        <p:nvSpPr>
          <p:cNvPr id="25" name="TextBox 24">
            <a:extLst>
              <a:ext uri="{FF2B5EF4-FFF2-40B4-BE49-F238E27FC236}">
                <a16:creationId xmlns:a16="http://schemas.microsoft.com/office/drawing/2014/main" id="{F9823D43-2529-C0F6-EBAD-E4E9C03CC980}"/>
              </a:ext>
            </a:extLst>
          </p:cNvPr>
          <p:cNvSpPr txBox="1"/>
          <p:nvPr/>
        </p:nvSpPr>
        <p:spPr>
          <a:xfrm>
            <a:off x="1541476" y="5052309"/>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E7AE017-5569-F0E9-EB2C-4C5F9D59EECB}"/>
                  </a:ext>
                </a:extLst>
              </p:cNvPr>
              <p:cNvSpPr txBox="1"/>
              <p:nvPr/>
            </p:nvSpPr>
            <p:spPr>
              <a:xfrm>
                <a:off x="2309789" y="5051695"/>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p:sp>
            <p:nvSpPr>
              <p:cNvPr id="26" name="TextBox 25">
                <a:extLst>
                  <a:ext uri="{FF2B5EF4-FFF2-40B4-BE49-F238E27FC236}">
                    <a16:creationId xmlns:a16="http://schemas.microsoft.com/office/drawing/2014/main" id="{AE7AE017-5569-F0E9-EB2C-4C5F9D59EECB}"/>
                  </a:ext>
                </a:extLst>
              </p:cNvPr>
              <p:cNvSpPr txBox="1">
                <a:spLocks noRot="1" noChangeAspect="1" noMove="1" noResize="1" noEditPoints="1" noAdjustHandles="1" noChangeArrowheads="1" noChangeShapeType="1" noTextEdit="1"/>
              </p:cNvSpPr>
              <p:nvPr/>
            </p:nvSpPr>
            <p:spPr>
              <a:xfrm>
                <a:off x="2309789" y="5051695"/>
                <a:ext cx="329834" cy="369332"/>
              </a:xfrm>
              <a:prstGeom prst="rect">
                <a:avLst/>
              </a:prstGeom>
              <a:blipFill>
                <a:blip r:embed="rId4"/>
                <a:stretch>
                  <a:fillRect/>
                </a:stretch>
              </a:blipFill>
            </p:spPr>
            <p:txBody>
              <a:bodyPr/>
              <a:lstStyle/>
              <a:p>
                <a:r>
                  <a:rPr lang="en-GB">
                    <a:noFill/>
                  </a:rPr>
                  <a:t> </a:t>
                </a:r>
              </a:p>
            </p:txBody>
          </p:sp>
        </mc:Fallback>
      </mc:AlternateContent>
      <p:sp>
        <p:nvSpPr>
          <p:cNvPr id="27" name="TextBox 26">
            <a:extLst>
              <a:ext uri="{FF2B5EF4-FFF2-40B4-BE49-F238E27FC236}">
                <a16:creationId xmlns:a16="http://schemas.microsoft.com/office/drawing/2014/main" id="{CCB8B1F4-7146-F1C4-F08D-2734FF7C1552}"/>
              </a:ext>
            </a:extLst>
          </p:cNvPr>
          <p:cNvSpPr txBox="1"/>
          <p:nvPr/>
        </p:nvSpPr>
        <p:spPr>
          <a:xfrm>
            <a:off x="5943292" y="5051693"/>
            <a:ext cx="312906" cy="369332"/>
          </a:xfrm>
          <a:prstGeom prst="rect">
            <a:avLst/>
          </a:prstGeom>
          <a:noFill/>
        </p:spPr>
        <p:txBody>
          <a:bodyPr wrap="none" rtlCol="0">
            <a:spAutoFit/>
          </a:bodyPr>
          <a:lstStyle/>
          <a:p>
            <a:r>
              <a:rPr lang="en-GB" dirty="0">
                <a:latin typeface="Helvetica" pitchFamily="2" charset="0"/>
              </a:rPr>
              <a:t>1</a:t>
            </a:r>
          </a:p>
        </p:txBody>
      </p:sp>
      <p:sp>
        <p:nvSpPr>
          <p:cNvPr id="28" name="TextBox 27">
            <a:extLst>
              <a:ext uri="{FF2B5EF4-FFF2-40B4-BE49-F238E27FC236}">
                <a16:creationId xmlns:a16="http://schemas.microsoft.com/office/drawing/2014/main" id="{2274E8CF-3750-54AA-F5DE-9585F45194D5}"/>
              </a:ext>
            </a:extLst>
          </p:cNvPr>
          <p:cNvSpPr txBox="1"/>
          <p:nvPr/>
        </p:nvSpPr>
        <p:spPr>
          <a:xfrm>
            <a:off x="6508059" y="5051693"/>
            <a:ext cx="312906" cy="369332"/>
          </a:xfrm>
          <a:prstGeom prst="rect">
            <a:avLst/>
          </a:prstGeom>
          <a:noFill/>
        </p:spPr>
        <p:txBody>
          <a:bodyPr wrap="none" rtlCol="0">
            <a:spAutoFit/>
          </a:bodyPr>
          <a:lstStyle/>
          <a:p>
            <a:r>
              <a:rPr lang="en-GB" dirty="0">
                <a:latin typeface="Helvetica" pitchFamily="2" charset="0"/>
              </a:rPr>
              <a:t>2</a:t>
            </a:r>
          </a:p>
        </p:txBody>
      </p:sp>
      <p:sp>
        <p:nvSpPr>
          <p:cNvPr id="29" name="TextBox 28">
            <a:extLst>
              <a:ext uri="{FF2B5EF4-FFF2-40B4-BE49-F238E27FC236}">
                <a16:creationId xmlns:a16="http://schemas.microsoft.com/office/drawing/2014/main" id="{BF3E2C01-9D3D-8E09-E896-F7764E97EAF0}"/>
              </a:ext>
            </a:extLst>
          </p:cNvPr>
          <p:cNvSpPr txBox="1"/>
          <p:nvPr/>
        </p:nvSpPr>
        <p:spPr>
          <a:xfrm>
            <a:off x="7065385" y="5052307"/>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352D505E-820B-D4C0-2E15-A3E0E1459795}"/>
                  </a:ext>
                </a:extLst>
              </p:cNvPr>
              <p:cNvSpPr txBox="1"/>
              <p:nvPr/>
            </p:nvSpPr>
            <p:spPr>
              <a:xfrm>
                <a:off x="7833698" y="5051693"/>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p:sp>
            <p:nvSpPr>
              <p:cNvPr id="30" name="TextBox 29">
                <a:extLst>
                  <a:ext uri="{FF2B5EF4-FFF2-40B4-BE49-F238E27FC236}">
                    <a16:creationId xmlns:a16="http://schemas.microsoft.com/office/drawing/2014/main" id="{352D505E-820B-D4C0-2E15-A3E0E1459795}"/>
                  </a:ext>
                </a:extLst>
              </p:cNvPr>
              <p:cNvSpPr txBox="1">
                <a:spLocks noRot="1" noChangeAspect="1" noMove="1" noResize="1" noEditPoints="1" noAdjustHandles="1" noChangeArrowheads="1" noChangeShapeType="1" noTextEdit="1"/>
              </p:cNvSpPr>
              <p:nvPr/>
            </p:nvSpPr>
            <p:spPr>
              <a:xfrm>
                <a:off x="7833698" y="5051693"/>
                <a:ext cx="329834" cy="369332"/>
              </a:xfrm>
              <a:prstGeom prst="rect">
                <a:avLst/>
              </a:prstGeom>
              <a:blipFill>
                <a:blip r:embed="rId4"/>
                <a:stretch>
                  <a:fillRect/>
                </a:stretch>
              </a:blipFill>
            </p:spPr>
            <p:txBody>
              <a:bodyPr/>
              <a:lstStyle/>
              <a:p>
                <a:r>
                  <a:rPr lang="en-GB">
                    <a:noFill/>
                  </a:rPr>
                  <a:t> </a:t>
                </a:r>
              </a:p>
            </p:txBody>
          </p:sp>
        </mc:Fallback>
      </mc:AlternateContent>
      <p:sp>
        <p:nvSpPr>
          <p:cNvPr id="31" name="TextBox 30">
            <a:extLst>
              <a:ext uri="{FF2B5EF4-FFF2-40B4-BE49-F238E27FC236}">
                <a16:creationId xmlns:a16="http://schemas.microsoft.com/office/drawing/2014/main" id="{3828CAD2-9C96-817A-22C4-162E9778B593}"/>
              </a:ext>
            </a:extLst>
          </p:cNvPr>
          <p:cNvSpPr txBox="1"/>
          <p:nvPr/>
        </p:nvSpPr>
        <p:spPr>
          <a:xfrm>
            <a:off x="9122283" y="5049416"/>
            <a:ext cx="312906" cy="369332"/>
          </a:xfrm>
          <a:prstGeom prst="rect">
            <a:avLst/>
          </a:prstGeom>
          <a:noFill/>
        </p:spPr>
        <p:txBody>
          <a:bodyPr wrap="none" rtlCol="0">
            <a:spAutoFit/>
          </a:bodyPr>
          <a:lstStyle/>
          <a:p>
            <a:r>
              <a:rPr lang="en-GB" dirty="0">
                <a:latin typeface="Helvetica" pitchFamily="2" charset="0"/>
              </a:rPr>
              <a:t>1</a:t>
            </a:r>
          </a:p>
        </p:txBody>
      </p:sp>
      <p:sp>
        <p:nvSpPr>
          <p:cNvPr id="32" name="TextBox 31">
            <a:extLst>
              <a:ext uri="{FF2B5EF4-FFF2-40B4-BE49-F238E27FC236}">
                <a16:creationId xmlns:a16="http://schemas.microsoft.com/office/drawing/2014/main" id="{1C520833-AB67-E34C-2A31-02484D23E854}"/>
              </a:ext>
            </a:extLst>
          </p:cNvPr>
          <p:cNvSpPr txBox="1"/>
          <p:nvPr/>
        </p:nvSpPr>
        <p:spPr>
          <a:xfrm>
            <a:off x="9687050" y="5049416"/>
            <a:ext cx="312906" cy="369332"/>
          </a:xfrm>
          <a:prstGeom prst="rect">
            <a:avLst/>
          </a:prstGeom>
          <a:noFill/>
        </p:spPr>
        <p:txBody>
          <a:bodyPr wrap="none" rtlCol="0">
            <a:spAutoFit/>
          </a:bodyPr>
          <a:lstStyle/>
          <a:p>
            <a:r>
              <a:rPr lang="en-GB" dirty="0">
                <a:latin typeface="Helvetica" pitchFamily="2" charset="0"/>
              </a:rPr>
              <a:t>2</a:t>
            </a:r>
          </a:p>
        </p:txBody>
      </p:sp>
      <p:sp>
        <p:nvSpPr>
          <p:cNvPr id="33" name="TextBox 32">
            <a:extLst>
              <a:ext uri="{FF2B5EF4-FFF2-40B4-BE49-F238E27FC236}">
                <a16:creationId xmlns:a16="http://schemas.microsoft.com/office/drawing/2014/main" id="{02341486-B37D-F636-74AB-9D4C58B41AEC}"/>
              </a:ext>
            </a:extLst>
          </p:cNvPr>
          <p:cNvSpPr txBox="1"/>
          <p:nvPr/>
        </p:nvSpPr>
        <p:spPr>
          <a:xfrm>
            <a:off x="10244376" y="505003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7A8E71CC-A42E-6DDE-F0F1-1A4CE451FCA7}"/>
                  </a:ext>
                </a:extLst>
              </p:cNvPr>
              <p:cNvSpPr txBox="1"/>
              <p:nvPr/>
            </p:nvSpPr>
            <p:spPr>
              <a:xfrm>
                <a:off x="11012689" y="504941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p:sp>
            <p:nvSpPr>
              <p:cNvPr id="34" name="TextBox 33">
                <a:extLst>
                  <a:ext uri="{FF2B5EF4-FFF2-40B4-BE49-F238E27FC236}">
                    <a16:creationId xmlns:a16="http://schemas.microsoft.com/office/drawing/2014/main" id="{7A8E71CC-A42E-6DDE-F0F1-1A4CE451FCA7}"/>
                  </a:ext>
                </a:extLst>
              </p:cNvPr>
              <p:cNvSpPr txBox="1">
                <a:spLocks noRot="1" noChangeAspect="1" noMove="1" noResize="1" noEditPoints="1" noAdjustHandles="1" noChangeArrowheads="1" noChangeShapeType="1" noTextEdit="1"/>
              </p:cNvSpPr>
              <p:nvPr/>
            </p:nvSpPr>
            <p:spPr>
              <a:xfrm>
                <a:off x="11012689" y="5049416"/>
                <a:ext cx="329834" cy="369332"/>
              </a:xfrm>
              <a:prstGeom prst="rect">
                <a:avLst/>
              </a:prstGeom>
              <a:blipFill>
                <a:blip r:embed="rId5"/>
                <a:stretch>
                  <a:fillRect/>
                </a:stretch>
              </a:blipFill>
            </p:spPr>
            <p:txBody>
              <a:bodyPr/>
              <a:lstStyle/>
              <a:p>
                <a:r>
                  <a:rPr lang="en-GB">
                    <a:noFill/>
                  </a:rPr>
                  <a:t> </a:t>
                </a:r>
              </a:p>
            </p:txBody>
          </p:sp>
        </mc:Fallback>
      </mc:AlternateContent>
      <p:sp>
        <p:nvSpPr>
          <p:cNvPr id="35" name="Rectangle 34">
            <a:extLst>
              <a:ext uri="{FF2B5EF4-FFF2-40B4-BE49-F238E27FC236}">
                <a16:creationId xmlns:a16="http://schemas.microsoft.com/office/drawing/2014/main" id="{936FF1D2-2AAB-FA89-EAAD-396883B2850A}"/>
              </a:ext>
            </a:extLst>
          </p:cNvPr>
          <p:cNvSpPr/>
          <p:nvPr/>
        </p:nvSpPr>
        <p:spPr>
          <a:xfrm>
            <a:off x="3074450"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9D88871-F0D8-C97C-CB30-5E01EE808DF5}"/>
              </a:ext>
            </a:extLst>
          </p:cNvPr>
          <p:cNvSpPr/>
          <p:nvPr/>
        </p:nvSpPr>
        <p:spPr>
          <a:xfrm>
            <a:off x="3623555"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1146E973-5E21-0BD8-52C4-D4B768577F8D}"/>
              </a:ext>
            </a:extLst>
          </p:cNvPr>
          <p:cNvSpPr/>
          <p:nvPr/>
        </p:nvSpPr>
        <p:spPr>
          <a:xfrm>
            <a:off x="4186616"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54CD7ECB-F5F5-09FD-7DD4-C1504A410AFD}"/>
              </a:ext>
            </a:extLst>
          </p:cNvPr>
          <p:cNvSpPr/>
          <p:nvPr/>
        </p:nvSpPr>
        <p:spPr>
          <a:xfrm>
            <a:off x="4980027"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D97F9120-7920-821E-5DB6-E4AC0186C869}"/>
                  </a:ext>
                </a:extLst>
              </p:cNvPr>
              <p:cNvSpPr txBox="1"/>
              <p:nvPr/>
            </p:nvSpPr>
            <p:spPr>
              <a:xfrm>
                <a:off x="4699712" y="509786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39" name="TextBox 38">
                <a:extLst>
                  <a:ext uri="{FF2B5EF4-FFF2-40B4-BE49-F238E27FC236}">
                    <a16:creationId xmlns:a16="http://schemas.microsoft.com/office/drawing/2014/main" id="{D97F9120-7920-821E-5DB6-E4AC0186C869}"/>
                  </a:ext>
                </a:extLst>
              </p:cNvPr>
              <p:cNvSpPr txBox="1">
                <a:spLocks noRot="1" noChangeAspect="1" noMove="1" noResize="1" noEditPoints="1" noAdjustHandles="1" noChangeArrowheads="1" noChangeShapeType="1" noTextEdit="1"/>
              </p:cNvSpPr>
              <p:nvPr/>
            </p:nvSpPr>
            <p:spPr>
              <a:xfrm>
                <a:off x="4699712" y="5097866"/>
                <a:ext cx="250068" cy="276999"/>
              </a:xfrm>
              <a:prstGeom prst="rect">
                <a:avLst/>
              </a:prstGeom>
              <a:blipFill>
                <a:blip r:embed="rId6"/>
                <a:stretch>
                  <a:fillRect l="-5000" r="-5000"/>
                </a:stretch>
              </a:blipFill>
            </p:spPr>
            <p:txBody>
              <a:bodyPr/>
              <a:lstStyle/>
              <a:p>
                <a:r>
                  <a:rPr lang="en-GB">
                    <a:noFill/>
                  </a:rPr>
                  <a:t> </a:t>
                </a:r>
              </a:p>
            </p:txBody>
          </p:sp>
        </mc:Fallback>
      </mc:AlternateContent>
      <p:sp>
        <p:nvSpPr>
          <p:cNvPr id="40" name="TextBox 39">
            <a:extLst>
              <a:ext uri="{FF2B5EF4-FFF2-40B4-BE49-F238E27FC236}">
                <a16:creationId xmlns:a16="http://schemas.microsoft.com/office/drawing/2014/main" id="{49E1D569-E904-0F02-8B0B-4183AFA6EC3A}"/>
              </a:ext>
            </a:extLst>
          </p:cNvPr>
          <p:cNvSpPr txBox="1"/>
          <p:nvPr/>
        </p:nvSpPr>
        <p:spPr>
          <a:xfrm>
            <a:off x="3156240" y="5051694"/>
            <a:ext cx="312906" cy="369332"/>
          </a:xfrm>
          <a:prstGeom prst="rect">
            <a:avLst/>
          </a:prstGeom>
          <a:noFill/>
        </p:spPr>
        <p:txBody>
          <a:bodyPr wrap="none" rtlCol="0">
            <a:spAutoFit/>
          </a:bodyPr>
          <a:lstStyle/>
          <a:p>
            <a:r>
              <a:rPr lang="en-GB" dirty="0">
                <a:latin typeface="Helvetica" pitchFamily="2" charset="0"/>
              </a:rPr>
              <a:t>1</a:t>
            </a:r>
          </a:p>
        </p:txBody>
      </p:sp>
      <p:sp>
        <p:nvSpPr>
          <p:cNvPr id="41" name="TextBox 40">
            <a:extLst>
              <a:ext uri="{FF2B5EF4-FFF2-40B4-BE49-F238E27FC236}">
                <a16:creationId xmlns:a16="http://schemas.microsoft.com/office/drawing/2014/main" id="{63F2DEEC-B52D-9763-D759-748204675C37}"/>
              </a:ext>
            </a:extLst>
          </p:cNvPr>
          <p:cNvSpPr txBox="1"/>
          <p:nvPr/>
        </p:nvSpPr>
        <p:spPr>
          <a:xfrm>
            <a:off x="3721007" y="5051694"/>
            <a:ext cx="312906" cy="369332"/>
          </a:xfrm>
          <a:prstGeom prst="rect">
            <a:avLst/>
          </a:prstGeom>
          <a:noFill/>
        </p:spPr>
        <p:txBody>
          <a:bodyPr wrap="none" rtlCol="0">
            <a:spAutoFit/>
          </a:bodyPr>
          <a:lstStyle/>
          <a:p>
            <a:r>
              <a:rPr lang="en-GB" dirty="0">
                <a:latin typeface="Helvetica" pitchFamily="2" charset="0"/>
              </a:rPr>
              <a:t>2</a:t>
            </a:r>
          </a:p>
        </p:txBody>
      </p:sp>
      <p:sp>
        <p:nvSpPr>
          <p:cNvPr id="42" name="TextBox 41">
            <a:extLst>
              <a:ext uri="{FF2B5EF4-FFF2-40B4-BE49-F238E27FC236}">
                <a16:creationId xmlns:a16="http://schemas.microsoft.com/office/drawing/2014/main" id="{FA95E576-02F1-3E0F-ABB3-4452977D4C7E}"/>
              </a:ext>
            </a:extLst>
          </p:cNvPr>
          <p:cNvSpPr txBox="1"/>
          <p:nvPr/>
        </p:nvSpPr>
        <p:spPr>
          <a:xfrm>
            <a:off x="4278333" y="5052308"/>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D2A479F0-0F5A-E265-65B3-535AA0226EDB}"/>
                  </a:ext>
                </a:extLst>
              </p:cNvPr>
              <p:cNvSpPr txBox="1"/>
              <p:nvPr/>
            </p:nvSpPr>
            <p:spPr>
              <a:xfrm>
                <a:off x="5046646" y="5051694"/>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p:sp>
            <p:nvSpPr>
              <p:cNvPr id="43" name="TextBox 42">
                <a:extLst>
                  <a:ext uri="{FF2B5EF4-FFF2-40B4-BE49-F238E27FC236}">
                    <a16:creationId xmlns:a16="http://schemas.microsoft.com/office/drawing/2014/main" id="{D2A479F0-0F5A-E265-65B3-535AA0226EDB}"/>
                  </a:ext>
                </a:extLst>
              </p:cNvPr>
              <p:cNvSpPr txBox="1">
                <a:spLocks noRot="1" noChangeAspect="1" noMove="1" noResize="1" noEditPoints="1" noAdjustHandles="1" noChangeArrowheads="1" noChangeShapeType="1" noTextEdit="1"/>
              </p:cNvSpPr>
              <p:nvPr/>
            </p:nvSpPr>
            <p:spPr>
              <a:xfrm>
                <a:off x="5046646" y="5051694"/>
                <a:ext cx="329834" cy="369332"/>
              </a:xfrm>
              <a:prstGeom prst="rect">
                <a:avLst/>
              </a:prstGeom>
              <a:blipFill>
                <a:blip r:embed="rId7"/>
                <a:stretch>
                  <a:fillRect/>
                </a:stretch>
              </a:blipFill>
            </p:spPr>
            <p:txBody>
              <a:bodyPr/>
              <a:lstStyle/>
              <a:p>
                <a:r>
                  <a:rPr lang="en-GB">
                    <a:noFill/>
                  </a:rPr>
                  <a:t> </a:t>
                </a:r>
              </a:p>
            </p:txBody>
          </p:sp>
        </mc:Fallback>
      </mc:AlternateContent>
      <p:sp>
        <p:nvSpPr>
          <p:cNvPr id="44" name="TextBox 43">
            <a:extLst>
              <a:ext uri="{FF2B5EF4-FFF2-40B4-BE49-F238E27FC236}">
                <a16:creationId xmlns:a16="http://schemas.microsoft.com/office/drawing/2014/main" id="{A3B3AA97-0BDB-EA38-B4EF-6AE16EF2B9DC}"/>
              </a:ext>
            </a:extLst>
          </p:cNvPr>
          <p:cNvSpPr txBox="1"/>
          <p:nvPr/>
        </p:nvSpPr>
        <p:spPr>
          <a:xfrm>
            <a:off x="696195"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1</a:t>
            </a:r>
          </a:p>
        </p:txBody>
      </p:sp>
      <p:sp>
        <p:nvSpPr>
          <p:cNvPr id="45" name="TextBox 44">
            <a:extLst>
              <a:ext uri="{FF2B5EF4-FFF2-40B4-BE49-F238E27FC236}">
                <a16:creationId xmlns:a16="http://schemas.microsoft.com/office/drawing/2014/main" id="{9B235C3B-3FD7-3E45-B34E-A7C5E91A527B}"/>
              </a:ext>
            </a:extLst>
          </p:cNvPr>
          <p:cNvSpPr txBox="1"/>
          <p:nvPr/>
        </p:nvSpPr>
        <p:spPr>
          <a:xfrm>
            <a:off x="3519670"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2</a:t>
            </a:r>
          </a:p>
        </p:txBody>
      </p:sp>
      <p:sp>
        <p:nvSpPr>
          <p:cNvPr id="46" name="TextBox 45">
            <a:extLst>
              <a:ext uri="{FF2B5EF4-FFF2-40B4-BE49-F238E27FC236}">
                <a16:creationId xmlns:a16="http://schemas.microsoft.com/office/drawing/2014/main" id="{4B177EC8-9DD0-4AED-CCDA-96B4DA4E1178}"/>
              </a:ext>
            </a:extLst>
          </p:cNvPr>
          <p:cNvSpPr txBox="1"/>
          <p:nvPr/>
        </p:nvSpPr>
        <p:spPr>
          <a:xfrm>
            <a:off x="6313479"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3</a:t>
            </a:r>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868AAC8C-E5D9-AE55-94C4-182F9D025C94}"/>
                  </a:ext>
                </a:extLst>
              </p:cNvPr>
              <p:cNvSpPr txBox="1"/>
              <p:nvPr/>
            </p:nvSpPr>
            <p:spPr>
              <a:xfrm>
                <a:off x="8464665" y="441016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p:sp>
            <p:nvSpPr>
              <p:cNvPr id="47" name="TextBox 46">
                <a:extLst>
                  <a:ext uri="{FF2B5EF4-FFF2-40B4-BE49-F238E27FC236}">
                    <a16:creationId xmlns:a16="http://schemas.microsoft.com/office/drawing/2014/main" id="{868AAC8C-E5D9-AE55-94C4-182F9D025C94}"/>
                  </a:ext>
                </a:extLst>
              </p:cNvPr>
              <p:cNvSpPr txBox="1">
                <a:spLocks noRot="1" noChangeAspect="1" noMove="1" noResize="1" noEditPoints="1" noAdjustHandles="1" noChangeArrowheads="1" noChangeShapeType="1" noTextEdit="1"/>
              </p:cNvSpPr>
              <p:nvPr/>
            </p:nvSpPr>
            <p:spPr>
              <a:xfrm>
                <a:off x="8464665" y="4410163"/>
                <a:ext cx="389530" cy="430887"/>
              </a:xfrm>
              <a:prstGeom prst="rect">
                <a:avLst/>
              </a:prstGeom>
              <a:blipFill>
                <a:blip r:embed="rId8"/>
                <a:stretch>
                  <a:fillRect l="-6452" r="-645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A7896613-E845-E91C-ADF0-B2B32DA22459}"/>
                  </a:ext>
                </a:extLst>
              </p:cNvPr>
              <p:cNvSpPr txBox="1"/>
              <p:nvPr/>
            </p:nvSpPr>
            <p:spPr>
              <a:xfrm>
                <a:off x="9483658" y="3471911"/>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p:sp>
            <p:nvSpPr>
              <p:cNvPr id="48" name="TextBox 47">
                <a:extLst>
                  <a:ext uri="{FF2B5EF4-FFF2-40B4-BE49-F238E27FC236}">
                    <a16:creationId xmlns:a16="http://schemas.microsoft.com/office/drawing/2014/main" id="{A7896613-E845-E91C-ADF0-B2B32DA22459}"/>
                  </a:ext>
                </a:extLst>
              </p:cNvPr>
              <p:cNvSpPr txBox="1">
                <a:spLocks noRot="1" noChangeAspect="1" noMove="1" noResize="1" noEditPoints="1" noAdjustHandles="1" noChangeArrowheads="1" noChangeShapeType="1" noTextEdit="1"/>
              </p:cNvSpPr>
              <p:nvPr/>
            </p:nvSpPr>
            <p:spPr>
              <a:xfrm>
                <a:off x="9483658" y="3471911"/>
                <a:ext cx="1521436" cy="369332"/>
              </a:xfrm>
              <a:prstGeom prst="rect">
                <a:avLst/>
              </a:prstGeom>
              <a:blipFill>
                <a:blip r:embed="rId9"/>
                <a:stretch>
                  <a:fillRect t="-6667" b="-26667"/>
                </a:stretch>
              </a:blipFill>
            </p:spPr>
            <p:txBody>
              <a:bodyPr/>
              <a:lstStyle/>
              <a:p>
                <a:r>
                  <a:rPr lang="en-GB">
                    <a:noFill/>
                  </a:rPr>
                  <a:t> </a:t>
                </a:r>
              </a:p>
            </p:txBody>
          </p:sp>
        </mc:Fallback>
      </mc:AlternateContent>
      <p:sp>
        <p:nvSpPr>
          <p:cNvPr id="49" name="Oval 48">
            <a:extLst>
              <a:ext uri="{FF2B5EF4-FFF2-40B4-BE49-F238E27FC236}">
                <a16:creationId xmlns:a16="http://schemas.microsoft.com/office/drawing/2014/main" id="{9827F6BB-48EF-47B2-9D85-3CDE29919986}"/>
              </a:ext>
            </a:extLst>
          </p:cNvPr>
          <p:cNvSpPr/>
          <p:nvPr/>
        </p:nvSpPr>
        <p:spPr>
          <a:xfrm>
            <a:off x="371071" y="534565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45CC3112-3DC4-ED6A-5BAF-9388AE897F5C}"/>
              </a:ext>
            </a:extLst>
          </p:cNvPr>
          <p:cNvCxnSpPr>
            <a:cxnSpLocks/>
          </p:cNvCxnSpPr>
          <p:nvPr/>
        </p:nvCxnSpPr>
        <p:spPr>
          <a:xfrm flipH="1">
            <a:off x="412561" y="5372902"/>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335B0797-EE76-7AB7-7C7F-28C9E850A157}"/>
              </a:ext>
            </a:extLst>
          </p:cNvPr>
          <p:cNvSpPr txBox="1"/>
          <p:nvPr/>
        </p:nvSpPr>
        <p:spPr>
          <a:xfrm>
            <a:off x="414833" y="6169303"/>
            <a:ext cx="3612264"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WHO Reporting year information (level-1)</a:t>
            </a:r>
          </a:p>
        </p:txBody>
      </p:sp>
      <p:sp>
        <p:nvSpPr>
          <p:cNvPr id="52" name="Oval 51">
            <a:extLst>
              <a:ext uri="{FF2B5EF4-FFF2-40B4-BE49-F238E27FC236}">
                <a16:creationId xmlns:a16="http://schemas.microsoft.com/office/drawing/2014/main" id="{797A36BE-7092-B6E8-E485-210C9A600A6B}"/>
              </a:ext>
            </a:extLst>
          </p:cNvPr>
          <p:cNvSpPr/>
          <p:nvPr/>
        </p:nvSpPr>
        <p:spPr>
          <a:xfrm>
            <a:off x="367407" y="3565530"/>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a:extLst>
              <a:ext uri="{FF2B5EF4-FFF2-40B4-BE49-F238E27FC236}">
                <a16:creationId xmlns:a16="http://schemas.microsoft.com/office/drawing/2014/main" id="{F940CC45-26D7-F548-088F-305E723F04CB}"/>
              </a:ext>
            </a:extLst>
          </p:cNvPr>
          <p:cNvCxnSpPr>
            <a:cxnSpLocks/>
          </p:cNvCxnSpPr>
          <p:nvPr/>
        </p:nvCxnSpPr>
        <p:spPr>
          <a:xfrm>
            <a:off x="412561" y="3051187"/>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F1C0391-4D44-D693-14BF-F0F977CDC96D}"/>
              </a:ext>
            </a:extLst>
          </p:cNvPr>
          <p:cNvSpPr txBox="1"/>
          <p:nvPr/>
        </p:nvSpPr>
        <p:spPr>
          <a:xfrm>
            <a:off x="412560" y="2742544"/>
            <a:ext cx="2592247"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Country information (level-2)</a:t>
            </a: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3AC721CF-B166-4D5C-CFFA-BF75995953EF}"/>
                  </a:ext>
                </a:extLst>
              </p:cNvPr>
              <p:cNvSpPr txBox="1"/>
              <p:nvPr/>
            </p:nvSpPr>
            <p:spPr>
              <a:xfrm>
                <a:off x="5415065" y="1359951"/>
                <a:ext cx="6412375" cy="1614288"/>
              </a:xfrm>
              <a:prstGeom prst="rect">
                <a:avLst/>
              </a:prstGeom>
              <a:noFill/>
            </p:spPr>
            <p:txBody>
              <a:bodyPr wrap="square" rtlCol="0">
                <a:spAutoFit/>
              </a:bodyPr>
              <a:lstStyle/>
              <a:p>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𝑖</m:t>
                        </m:r>
                        <m:r>
                          <a:rPr lang="en-GB" sz="1200" b="0" i="1" smtClean="0">
                            <a:latin typeface="Cambria Math" panose="02040503050406030204" pitchFamily="18" charset="0"/>
                          </a:rPr>
                          <m:t>,</m:t>
                        </m:r>
                        <m:r>
                          <a:rPr lang="en-GB" sz="1200" b="0" i="1" smtClean="0">
                            <a:latin typeface="Cambria Math" panose="02040503050406030204" pitchFamily="18" charset="0"/>
                          </a:rPr>
                          <m:t>𝑗</m:t>
                        </m:r>
                      </m:sub>
                    </m:sSub>
                    <m:r>
                      <a:rPr lang="en-GB" sz="1200" b="0" i="1" smtClean="0">
                        <a:latin typeface="Cambria Math" panose="02040503050406030204" pitchFamily="18" charset="0"/>
                      </a:rPr>
                      <m:t>  =</m:t>
                    </m:r>
                  </m:oMath>
                </a14:m>
                <a:r>
                  <a:rPr lang="en-GB" sz="1200" dirty="0"/>
                  <a:t> </a:t>
                </a:r>
                <a:r>
                  <a:rPr lang="en-GB" sz="1200" dirty="0">
                    <a:latin typeface="Helvetica" pitchFamily="2" charset="0"/>
                  </a:rPr>
                  <a:t>Incident Cholera reported in the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year in country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water service in year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sanitation services in year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The 17 reporting years are clustered into 13 different countries. We want to know two things: the overall association between the cholera and these two variables. But we want the risk to varying across countries. Hence, we will use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random-intercept and slope model </a:t>
                </a:r>
                <a:r>
                  <a:rPr lang="en-GB" sz="1200" dirty="0">
                    <a:latin typeface="Helvetica Neue" panose="02000503000000020004" pitchFamily="2" charset="0"/>
                    <a:ea typeface="Helvetica Neue" panose="02000503000000020004" pitchFamily="2" charset="0"/>
                    <a:cs typeface="Helvetica Neue" panose="02000503000000020004" pitchFamily="2" charset="0"/>
                  </a:rPr>
                  <a:t>to account for this</a:t>
                </a:r>
              </a:p>
            </p:txBody>
          </p:sp>
        </mc:Choice>
        <mc:Fallback>
          <p:sp>
            <p:nvSpPr>
              <p:cNvPr id="55" name="TextBox 54">
                <a:extLst>
                  <a:ext uri="{FF2B5EF4-FFF2-40B4-BE49-F238E27FC236}">
                    <a16:creationId xmlns:a16="http://schemas.microsoft.com/office/drawing/2014/main" id="{3AC721CF-B166-4D5C-CFFA-BF75995953EF}"/>
                  </a:ext>
                </a:extLst>
              </p:cNvPr>
              <p:cNvSpPr txBox="1">
                <a:spLocks noRot="1" noChangeAspect="1" noMove="1" noResize="1" noEditPoints="1" noAdjustHandles="1" noChangeArrowheads="1" noChangeShapeType="1" noTextEdit="1"/>
              </p:cNvSpPr>
              <p:nvPr/>
            </p:nvSpPr>
            <p:spPr>
              <a:xfrm>
                <a:off x="5415065" y="1359951"/>
                <a:ext cx="6412375" cy="1614288"/>
              </a:xfrm>
              <a:prstGeom prst="rect">
                <a:avLst/>
              </a:prstGeom>
              <a:blipFill>
                <a:blip r:embed="rId10"/>
                <a:stretch>
                  <a:fillRect b="-2344"/>
                </a:stretch>
              </a:blipFill>
            </p:spPr>
            <p:txBody>
              <a:bodyPr/>
              <a:lstStyle/>
              <a:p>
                <a:r>
                  <a:rPr lang="en-GB">
                    <a:noFill/>
                  </a:rPr>
                  <a:t> </a:t>
                </a:r>
              </a:p>
            </p:txBody>
          </p:sp>
        </mc:Fallback>
      </mc:AlternateContent>
    </p:spTree>
    <p:extLst>
      <p:ext uri="{BB962C8B-B14F-4D97-AF65-F5344CB8AC3E}">
        <p14:creationId xmlns:p14="http://schemas.microsoft.com/office/powerpoint/2010/main" val="3783611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AC4CA4-C2B6-3B41-A555-4C5A553FF527}"/>
              </a:ext>
            </a:extLst>
          </p:cNvPr>
          <p:cNvSpPr/>
          <p:nvPr/>
        </p:nvSpPr>
        <p:spPr>
          <a:xfrm>
            <a:off x="5808287" y="1031145"/>
            <a:ext cx="5953539" cy="1441641"/>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9148F8F-B98A-71F1-8E70-0007D3D3B90E}"/>
              </a:ext>
            </a:extLst>
          </p:cNvPr>
          <p:cNvSpPr txBox="1"/>
          <p:nvPr/>
        </p:nvSpPr>
        <p:spPr>
          <a:xfrm>
            <a:off x="5470354" y="617588"/>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Using a 2-level hierarchical model (random-intercept-only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564424A-34AF-4889-2858-B8CAC136DFD5}"/>
                  </a:ext>
                </a:extLst>
              </p:cNvPr>
              <p:cNvSpPr txBox="1"/>
              <p:nvPr/>
            </p:nvSpPr>
            <p:spPr>
              <a:xfrm>
                <a:off x="5808287" y="3106935"/>
                <a:ext cx="5953539" cy="496290"/>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r>
                          <a:rPr lang="en-GB" sz="1400" b="0" i="1" smtClean="0">
                            <a:latin typeface="Cambria Math" panose="02040503050406030204" pitchFamily="18" charset="0"/>
                          </a:rPr>
                          <m:t> </m:t>
                        </m:r>
                      </m:sub>
                    </m:sSub>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m:t>
                    </m:r>
                    <m:r>
                      <m:rPr>
                        <m:sty m:val="p"/>
                      </m:rPr>
                      <a:rPr lang="en-GB" sz="1400" b="0" i="0" smtClean="0">
                        <a:latin typeface="Cambria Math" panose="02040503050406030204" pitchFamily="18" charset="0"/>
                      </a:rPr>
                      <m:t>egbin</m:t>
                    </m:r>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𝜇</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𝜅</m:t>
                        </m:r>
                      </m:e>
                    </m:d>
                  </m:oMath>
                </a14:m>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US" sz="1400" i="1" dirty="0" smtClean="0">
                            <a:latin typeface="Cambria Math" panose="02040503050406030204" pitchFamily="18" charset="0"/>
                            <a:ea typeface="Cambria Math" panose="02040503050406030204" pitchFamily="18" charset="0"/>
                          </a:rPr>
                          <m:t>𝜇</m:t>
                        </m:r>
                      </m:e>
                      <m:sub>
                        <m:r>
                          <a:rPr lang="en-GB" sz="1400" b="0" i="1" dirty="0" smtClean="0">
                            <a:latin typeface="Cambria Math" panose="02040503050406030204" pitchFamily="18" charset="0"/>
                            <a:ea typeface="Cambria Math" panose="02040503050406030204" pitchFamily="18" charset="0"/>
                          </a:rPr>
                          <m:t>𝑖</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𝑗</m:t>
                        </m:r>
                      </m:sub>
                    </m:sSub>
                    <m:r>
                      <a:rPr lang="en-GB" sz="1400" b="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r>
                  <a:rPr lang="en-GB" sz="1400" dirty="0"/>
                  <a:t> </a:t>
                </a:r>
                <a14:m>
                  <m:oMath xmlns:m="http://schemas.openxmlformats.org/officeDocument/2006/math">
                    <m:r>
                      <a:rPr lang="en-GB" sz="1400">
                        <a:latin typeface="Cambria Math" panose="02040503050406030204" pitchFamily="18" charset="0"/>
                      </a:rPr>
                      <m:t>+</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log</m:t>
                        </m:r>
                      </m:fName>
                      <m:e>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𝑝</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e>
                        </m:d>
                      </m:e>
                    </m:func>
                  </m:oMath>
                </a14:m>
                <a:endParaRPr lang="en-GB" sz="1400" dirty="0"/>
              </a:p>
            </p:txBody>
          </p:sp>
        </mc:Choice>
        <mc:Fallback>
          <p:sp>
            <p:nvSpPr>
              <p:cNvPr id="5" name="TextBox 4">
                <a:extLst>
                  <a:ext uri="{FF2B5EF4-FFF2-40B4-BE49-F238E27FC236}">
                    <a16:creationId xmlns:a16="http://schemas.microsoft.com/office/drawing/2014/main" id="{9564424A-34AF-4889-2858-B8CAC136DFD5}"/>
                  </a:ext>
                </a:extLst>
              </p:cNvPr>
              <p:cNvSpPr txBox="1">
                <a:spLocks noRot="1" noChangeAspect="1" noMove="1" noResize="1" noEditPoints="1" noAdjustHandles="1" noChangeArrowheads="1" noChangeShapeType="1" noTextEdit="1"/>
              </p:cNvSpPr>
              <p:nvPr/>
            </p:nvSpPr>
            <p:spPr>
              <a:xfrm>
                <a:off x="5808287" y="3106935"/>
                <a:ext cx="5953539" cy="496290"/>
              </a:xfrm>
              <a:prstGeom prst="rect">
                <a:avLst/>
              </a:prstGeom>
              <a:blipFill>
                <a:blip r:embed="rId2"/>
                <a:stretch>
                  <a:fillRect b="-9756"/>
                </a:stretch>
              </a:blipFill>
              <a:ln>
                <a:solidFill>
                  <a:schemeClr val="accent1">
                    <a:lumMod val="60000"/>
                    <a:lumOff val="40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5CDF0B03-2E21-C301-66ED-9DEFDA9D28E5}"/>
              </a:ext>
            </a:extLst>
          </p:cNvPr>
          <p:cNvSpPr txBox="1"/>
          <p:nvPr/>
        </p:nvSpPr>
        <p:spPr>
          <a:xfrm>
            <a:off x="5440538" y="171857"/>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p:sp>
        <p:nvSpPr>
          <p:cNvPr id="7" name="TextBox 6">
            <a:extLst>
              <a:ext uri="{FF2B5EF4-FFF2-40B4-BE49-F238E27FC236}">
                <a16:creationId xmlns:a16="http://schemas.microsoft.com/office/drawing/2014/main" id="{961A2215-A8D0-F32A-32D3-60D6FB9AF26B}"/>
              </a:ext>
            </a:extLst>
          </p:cNvPr>
          <p:cNvSpPr txBox="1"/>
          <p:nvPr/>
        </p:nvSpPr>
        <p:spPr>
          <a:xfrm>
            <a:off x="5440538" y="2472786"/>
            <a:ext cx="6580800" cy="584775"/>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continuous – thus it normal (so no link function is need here).   </a:t>
            </a:r>
          </a:p>
        </p:txBody>
      </p:sp>
      <p:sp>
        <p:nvSpPr>
          <p:cNvPr id="8" name="TextBox 7">
            <a:extLst>
              <a:ext uri="{FF2B5EF4-FFF2-40B4-BE49-F238E27FC236}">
                <a16:creationId xmlns:a16="http://schemas.microsoft.com/office/drawing/2014/main" id="{C3B5665D-7EAD-C880-5C97-451B28C59EB1}"/>
              </a:ext>
            </a:extLst>
          </p:cNvPr>
          <p:cNvSpPr txBox="1"/>
          <p:nvPr/>
        </p:nvSpPr>
        <p:spPr>
          <a:xfrm>
            <a:off x="5386639" y="5764162"/>
            <a:ext cx="6688597"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5E5A476-A29E-33F0-01E1-B3BD7D8E8741}"/>
                  </a:ext>
                </a:extLst>
              </p:cNvPr>
              <p:cNvSpPr txBox="1"/>
              <p:nvPr/>
            </p:nvSpPr>
            <p:spPr>
              <a:xfrm>
                <a:off x="5671756" y="6055182"/>
                <a:ext cx="5335661" cy="338554"/>
              </a:xfrm>
              <a:prstGeom prst="rect">
                <a:avLst/>
              </a:prstGeom>
              <a:noFill/>
            </p:spPr>
            <p:txBody>
              <a:bodyPr wrap="square" rtlCol="0">
                <a:spAutoFit/>
              </a:bodyPr>
              <a:lstStyle/>
              <a:p>
                <a:r>
                  <a:rPr lang="en-GB" sz="1600"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sz="1600" b="0" dirty="0"/>
                  <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𝜃</m:t>
                        </m:r>
                      </m:e>
                      <m:e>
                        <m:r>
                          <a:rPr lang="en-GB" sz="1600" b="0" i="1" smtClean="0">
                            <a:latin typeface="Cambria Math" panose="02040503050406030204" pitchFamily="18" charset="0"/>
                            <a:ea typeface="Cambria Math" panose="02040503050406030204" pitchFamily="18" charset="0"/>
                          </a:rPr>
                          <m:t>𝑌</m:t>
                        </m:r>
                      </m:e>
                    </m:d>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𝑃</m:t>
                    </m:r>
                    <m:d>
                      <m:dPr>
                        <m:ctrlPr>
                          <a:rPr lang="en-GB" sz="1600" b="0" i="1" smtClean="0">
                            <a:latin typeface="Cambria Math" panose="02040503050406030204" pitchFamily="18" charset="0"/>
                            <a:ea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𝑌</m:t>
                        </m:r>
                      </m:e>
                      <m:e>
                        <m:r>
                          <a:rPr lang="en-GB" sz="1600" b="0" i="1" smtClean="0">
                            <a:latin typeface="Cambria Math" panose="02040503050406030204" pitchFamily="18" charset="0"/>
                            <a:ea typeface="Cambria Math" panose="02040503050406030204" pitchFamily="18" charset="0"/>
                          </a:rPr>
                          <m:t>𝜃</m:t>
                        </m:r>
                      </m:e>
                    </m:d>
                    <m:r>
                      <a:rPr lang="en-GB" sz="1600" b="0" i="1" smtClean="0">
                        <a:latin typeface="Cambria Math" panose="02040503050406030204" pitchFamily="18" charset="0"/>
                        <a:ea typeface="Cambria Math" panose="02040503050406030204" pitchFamily="18" charset="0"/>
                      </a:rPr>
                      <m:t>𝑃</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𝜃</m:t>
                    </m:r>
                    <m:r>
                      <a:rPr lang="en-GB" sz="1600" b="0" i="1" smtClean="0">
                        <a:latin typeface="Cambria Math" panose="02040503050406030204" pitchFamily="18" charset="0"/>
                        <a:ea typeface="Cambria Math" panose="02040503050406030204" pitchFamily="18" charset="0"/>
                      </a:rPr>
                      <m:t>)</m:t>
                    </m:r>
                  </m:oMath>
                </a14:m>
                <a:endParaRPr lang="en-GB" sz="1600" dirty="0"/>
              </a:p>
            </p:txBody>
          </p:sp>
        </mc:Choice>
        <mc:Fallback>
          <p:sp>
            <p:nvSpPr>
              <p:cNvPr id="9" name="TextBox 8">
                <a:extLst>
                  <a:ext uri="{FF2B5EF4-FFF2-40B4-BE49-F238E27FC236}">
                    <a16:creationId xmlns:a16="http://schemas.microsoft.com/office/drawing/2014/main" id="{65E5A476-A29E-33F0-01E1-B3BD7D8E8741}"/>
                  </a:ext>
                </a:extLst>
              </p:cNvPr>
              <p:cNvSpPr txBox="1">
                <a:spLocks noRot="1" noChangeAspect="1" noMove="1" noResize="1" noEditPoints="1" noAdjustHandles="1" noChangeArrowheads="1" noChangeShapeType="1" noTextEdit="1"/>
              </p:cNvSpPr>
              <p:nvPr/>
            </p:nvSpPr>
            <p:spPr>
              <a:xfrm>
                <a:off x="5671756" y="6055182"/>
                <a:ext cx="5335661" cy="338554"/>
              </a:xfrm>
              <a:prstGeom prst="rect">
                <a:avLst/>
              </a:prstGeom>
              <a:blipFill>
                <a:blip r:embed="rId3"/>
                <a:stretch>
                  <a:fillRect l="-475" t="-7143" b="-2142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CF1167C-58A4-DB63-A17C-76E072391120}"/>
                  </a:ext>
                </a:extLst>
              </p:cNvPr>
              <p:cNvSpPr txBox="1"/>
              <p:nvPr/>
            </p:nvSpPr>
            <p:spPr>
              <a:xfrm>
                <a:off x="5671756" y="6427665"/>
                <a:ext cx="5858189" cy="305084"/>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200" b="0" i="1" smtClean="0">
                          <a:latin typeface="Cambria Math" panose="02040503050406030204" pitchFamily="18" charset="0"/>
                        </a:rPr>
                        <m:t>𝑃</m:t>
                      </m:r>
                      <m:d>
                        <m:dPr>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r>
                                <a:rPr lang="en-GB" sz="1200" i="1">
                                  <a:latin typeface="Cambria Math" panose="02040503050406030204" pitchFamily="18" charset="0"/>
                                </a:rPr>
                                <m:t>𝑢</m:t>
                              </m:r>
                            </m:e>
                            <m:sub>
                              <m:r>
                                <a:rPr lang="en-GB" sz="1200">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r>
                            <a:rPr lang="en-GB" sz="1200" i="1" smtClean="0">
                              <a:latin typeface="Cambria Math" panose="02040503050406030204" pitchFamily="18" charset="0"/>
                            </a:rPr>
                            <m:t> </m:t>
                          </m:r>
                        </m:e>
                        <m:e>
                          <m:sSub>
                            <m:sSubPr>
                              <m:ctrlPr>
                                <a:rPr lang="en-GB" sz="1200" b="0" i="1" smtClean="0">
                                  <a:latin typeface="Cambria Math" panose="02040503050406030204" pitchFamily="18" charset="0"/>
                                  <a:ea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𝜇</m:t>
                              </m:r>
                            </m:e>
                            <m:sub>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e>
                      </m:d>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ea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𝜇</m:t>
                              </m:r>
                            </m:e>
                            <m:sub>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r>
                            <a:rPr lang="en-GB" sz="1200" b="0" i="1" smtClean="0">
                              <a:latin typeface="Cambria Math" panose="02040503050406030204" pitchFamily="18" charset="0"/>
                              <a:ea typeface="Cambria Math" panose="02040503050406030204" pitchFamily="18" charset="0"/>
                            </a:rPr>
                            <m:t> </m:t>
                          </m:r>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2</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r>
                                <a:rPr lang="en-GB" sz="1200" i="1">
                                  <a:latin typeface="Cambria Math" panose="02040503050406030204" pitchFamily="18" charset="0"/>
                                </a:rPr>
                                <m:t>𝑢</m:t>
                              </m:r>
                            </m:e>
                            <m:sub>
                              <m:r>
                                <a:rPr lang="en-GB" sz="1200">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e>
                      </m:d>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r>
                        <a:rPr lang="en-GB" sz="1200" b="0" i="1" smtClean="0">
                          <a:latin typeface="Cambria Math" panose="02040503050406030204" pitchFamily="18" charset="0"/>
                          <a:ea typeface="Cambria Math" panose="02040503050406030204" pitchFamily="18" charset="0"/>
                        </a:rPr>
                        <m:t>(</m:t>
                      </m:r>
                      <m:sSub>
                        <m:sSubPr>
                          <m:ctrlPr>
                            <a:rPr lang="en-GB" sz="1200" b="0" i="1" smtClean="0">
                              <a:latin typeface="Cambria Math" panose="02040503050406030204" pitchFamily="18" charset="0"/>
                              <a:ea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𝑢</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p:sp>
            <p:nvSpPr>
              <p:cNvPr id="10" name="TextBox 9">
                <a:extLst>
                  <a:ext uri="{FF2B5EF4-FFF2-40B4-BE49-F238E27FC236}">
                    <a16:creationId xmlns:a16="http://schemas.microsoft.com/office/drawing/2014/main" id="{3CF1167C-58A4-DB63-A17C-76E072391120}"/>
                  </a:ext>
                </a:extLst>
              </p:cNvPr>
              <p:cNvSpPr txBox="1">
                <a:spLocks noRot="1" noChangeAspect="1" noMove="1" noResize="1" noEditPoints="1" noAdjustHandles="1" noChangeArrowheads="1" noChangeShapeType="1" noTextEdit="1"/>
              </p:cNvSpPr>
              <p:nvPr/>
            </p:nvSpPr>
            <p:spPr>
              <a:xfrm>
                <a:off x="5671756" y="6427665"/>
                <a:ext cx="5858189" cy="305084"/>
              </a:xfrm>
              <a:prstGeom prst="rect">
                <a:avLst/>
              </a:prstGeom>
              <a:blipFill>
                <a:blip r:embed="rId4"/>
                <a:stretch>
                  <a:fillRect/>
                </a:stretch>
              </a:blipFill>
              <a:ln>
                <a:solidFill>
                  <a:schemeClr val="accent1"/>
                </a:solidFill>
              </a:ln>
            </p:spPr>
            <p:txBody>
              <a:bodyPr/>
              <a:lstStyle/>
              <a:p>
                <a:r>
                  <a:rPr lang="en-GB">
                    <a:noFill/>
                  </a:rPr>
                  <a:t> </a:t>
                </a:r>
              </a:p>
            </p:txBody>
          </p:sp>
        </mc:Fallback>
      </mc:AlternateContent>
      <p:sp>
        <p:nvSpPr>
          <p:cNvPr id="11" name="TextBox 10">
            <a:extLst>
              <a:ext uri="{FF2B5EF4-FFF2-40B4-BE49-F238E27FC236}">
                <a16:creationId xmlns:a16="http://schemas.microsoft.com/office/drawing/2014/main" id="{623770A7-DE82-A8CF-8F6A-479465F60B26}"/>
              </a:ext>
            </a:extLst>
          </p:cNvPr>
          <p:cNvSpPr txBox="1"/>
          <p:nvPr/>
        </p:nvSpPr>
        <p:spPr>
          <a:xfrm>
            <a:off x="5470354" y="3787084"/>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coefficients and random effects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9479C84-CD55-4543-76F6-031013D6D72B}"/>
                  </a:ext>
                </a:extLst>
              </p:cNvPr>
              <p:cNvSpPr txBox="1"/>
              <p:nvPr/>
            </p:nvSpPr>
            <p:spPr>
              <a:xfrm>
                <a:off x="5808287" y="4171418"/>
                <a:ext cx="5953539" cy="1558119"/>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𝛾</m:t>
                          </m:r>
                        </m:e>
                        <m:sub>
                          <m:r>
                            <a:rPr lang="en-GB" sz="1400" b="0" i="0" smtClean="0">
                              <a:latin typeface="Cambria Math" panose="02040503050406030204" pitchFamily="18" charset="0"/>
                              <a:ea typeface="Cambria Math" panose="02040503050406030204" pitchFamily="18" charset="0"/>
                            </a:rPr>
                            <m:t>0</m:t>
                          </m:r>
                          <m:r>
                            <a:rPr lang="en-GB" sz="1400" b="0" i="0" smtClean="0">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m:t>
                          </m:r>
                          <m:r>
                            <a:rPr lang="en-GB" sz="1400" b="0" i="1" smtClean="0">
                              <a:latin typeface="Cambria Math" panose="02040503050406030204" pitchFamily="18" charset="0"/>
                            </a:rPr>
                            <m:t>1</m:t>
                          </m:r>
                        </m:e>
                      </m:d>
                    </m:oMath>
                  </m:oMathPara>
                </a14:m>
                <a:endParaRPr lang="en-GB"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𝛾</m:t>
                          </m:r>
                        </m:e>
                        <m:sub>
                          <m:r>
                            <a:rPr lang="en-GB" sz="140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m:t>
                          </m:r>
                          <m:r>
                            <a:rPr lang="en-GB" sz="1400" b="0" i="1" smtClean="0">
                              <a:latin typeface="Cambria Math" panose="02040503050406030204" pitchFamily="18" charset="0"/>
                            </a:rPr>
                            <m:t>1</m:t>
                          </m:r>
                        </m:e>
                      </m:d>
                    </m:oMath>
                  </m:oMathPara>
                </a14:m>
                <a:endParaRPr lang="en-GB" sz="1400"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𝛾</m:t>
                          </m:r>
                        </m:e>
                        <m:sub>
                          <m:r>
                            <a:rPr lang="en-GB" sz="140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m:t>
                          </m:r>
                          <m:r>
                            <a:rPr lang="en-GB" sz="1400" b="0" i="1" smtClean="0">
                              <a:latin typeface="Cambria Math" panose="02040503050406030204" pitchFamily="18" charset="0"/>
                            </a:rPr>
                            <m:t>1</m:t>
                          </m:r>
                        </m:e>
                      </m:d>
                    </m:oMath>
                  </m:oMathPara>
                </a14:m>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b="0" i="1" smtClean="0">
                            <a:latin typeface="Cambria Math" panose="02040503050406030204" pitchFamily="18" charset="0"/>
                          </a:rPr>
                          <m:t>𝑢</m:t>
                        </m:r>
                      </m:e>
                      <m:sub>
                        <m:r>
                          <a:rPr lang="en-GB" sz="1400" b="0" i="0" smtClean="0">
                            <a:latin typeface="Cambria Math" panose="02040503050406030204" pitchFamily="18" charset="0"/>
                            <a:ea typeface="Cambria Math" panose="02040503050406030204" pitchFamily="18" charset="0"/>
                          </a:rPr>
                          <m:t>0</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d>
                      <m:dPr>
                        <m:begChr m:val="|"/>
                        <m:endChr m:val="|"/>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rPr>
                            </m:ctrlPr>
                          </m:sSubPr>
                          <m:e>
                            <m:r>
                              <a:rPr lang="en-GB" sz="1400" i="1">
                                <a:latin typeface="Cambria Math" panose="02040503050406030204" pitchFamily="18" charset="0"/>
                              </a:rPr>
                              <m:t>  </m:t>
                            </m:r>
                            <m:r>
                              <a:rPr lang="en-GB" sz="1400" i="1">
                                <a:latin typeface="Cambria Math" panose="02040503050406030204" pitchFamily="18" charset="0"/>
                              </a:rPr>
                              <m:t>𝑢</m:t>
                            </m:r>
                          </m:e>
                          <m:sub>
                            <m:r>
                              <a:rPr lang="en-GB" sz="1400" b="0" i="0" smtClean="0">
                                <a:latin typeface="Cambria Math" panose="02040503050406030204" pitchFamily="18" charset="0"/>
                              </a:rPr>
                              <m:t>1</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e>
                    </m:d>
                    <m:sSub>
                      <m:sSubPr>
                        <m:ctrlPr>
                          <a:rPr lang="en-GB" sz="1400" i="1">
                            <a:latin typeface="Cambria Math" panose="02040503050406030204" pitchFamily="18" charset="0"/>
                          </a:rPr>
                        </m:ctrlPr>
                      </m:sSubPr>
                      <m:e>
                        <m:r>
                          <a:rPr lang="en-GB" sz="1400" i="1">
                            <a:latin typeface="Cambria Math" panose="02040503050406030204" pitchFamily="18" charset="0"/>
                          </a:rPr>
                          <m:t>  </m:t>
                        </m:r>
                        <m:r>
                          <a:rPr lang="en-GB" sz="1400" i="1">
                            <a:latin typeface="Cambria Math" panose="02040503050406030204" pitchFamily="18" charset="0"/>
                          </a:rPr>
                          <m:t>𝑢</m:t>
                        </m:r>
                      </m:e>
                      <m:sub>
                        <m:r>
                          <a:rPr lang="en-GB" sz="1400" b="0" i="0" smtClean="0">
                            <a:latin typeface="Cambria Math" panose="02040503050406030204" pitchFamily="18" charset="0"/>
                          </a:rPr>
                          <m:t>2</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𝑗</m:t>
                            </m:r>
                          </m:sub>
                        </m:sSub>
                      </m:e>
                    </m:d>
                  </m:oMath>
                </a14:m>
                <a:endParaRPr lang="en-GB" sz="1400" dirty="0"/>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ea typeface="Cambria Math" panose="02040503050406030204" pitchFamily="18" charset="0"/>
                        </a:rPr>
                        <m:t>Cauchy</m:t>
                      </m:r>
                      <m:r>
                        <a:rPr lang="en-GB" sz="1400" b="0" i="0" smtClean="0">
                          <a:latin typeface="Cambria Math" panose="02040503050406030204" pitchFamily="18" charset="0"/>
                          <a:ea typeface="Cambria Math" panose="02040503050406030204" pitchFamily="18" charset="0"/>
                        </a:rPr>
                        <m:t>(</m:t>
                      </m:r>
                      <m:r>
                        <a:rPr lang="en-GB" sz="1400" b="0" i="0" smtClean="0">
                          <a:latin typeface="Cambria Math" panose="02040503050406030204" pitchFamily="18" charset="0"/>
                          <a:ea typeface="Cambria Math" panose="02040503050406030204" pitchFamily="18" charset="0"/>
                        </a:rPr>
                        <m:t>0, 0.5</m:t>
                      </m:r>
                      <m:r>
                        <a:rPr lang="en-GB" sz="1400" b="0" i="0" smtClean="0">
                          <a:latin typeface="Cambria Math" panose="02040503050406030204" pitchFamily="18" charset="0"/>
                          <a:ea typeface="Cambria Math" panose="02040503050406030204" pitchFamily="18" charset="0"/>
                        </a:rPr>
                        <m:t>)</m:t>
                      </m:r>
                    </m:oMath>
                  </m:oMathPara>
                </a14:m>
                <a:endParaRPr lang="en-GB" sz="1400" dirty="0"/>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𝑒</m:t>
                          </m:r>
                        </m:sub>
                      </m:sSub>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ea typeface="Cambria Math" panose="02040503050406030204" pitchFamily="18" charset="0"/>
                        </a:rPr>
                        <m:t>Cauchy</m:t>
                      </m:r>
                      <m:r>
                        <a:rPr lang="en-GB" sz="1400" b="0" i="0" smtClean="0">
                          <a:latin typeface="Cambria Math" panose="02040503050406030204" pitchFamily="18" charset="0"/>
                          <a:ea typeface="Cambria Math" panose="02040503050406030204" pitchFamily="18" charset="0"/>
                        </a:rPr>
                        <m:t>(0, 0.5)</m:t>
                      </m:r>
                    </m:oMath>
                  </m:oMathPara>
                </a14:m>
                <a:endParaRPr lang="en-GB" sz="1400" dirty="0"/>
              </a:p>
              <a:p>
                <a:pPr/>
                <a:r>
                  <a:rPr lang="en-GB" sz="1400" dirty="0">
                    <a:ea typeface="Cambria Math" panose="02040503050406030204" pitchFamily="18" charset="0"/>
                  </a:rPr>
                  <a:t>   1/</a:t>
                </a:r>
                <a14:m>
                  <m:oMath xmlns:m="http://schemas.openxmlformats.org/officeDocument/2006/math">
                    <m:r>
                      <m:rPr>
                        <m:sty m:val="p"/>
                      </m:rPr>
                      <a:rPr lang="el-GR" sz="1400" i="1">
                        <a:latin typeface="Cambria Math" panose="02040503050406030204" pitchFamily="18" charset="0"/>
                        <a:ea typeface="Cambria Math" panose="02040503050406030204" pitchFamily="18" charset="0"/>
                      </a:rPr>
                      <m:t>κ</m:t>
                    </m:r>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 </m:t>
                    </m:r>
                    <m:r>
                      <m:rPr>
                        <m:sty m:val="p"/>
                      </m:rPr>
                      <a:rPr lang="en-GB" sz="1400" b="0" i="0" smtClean="0">
                        <a:latin typeface="Cambria Math" panose="02040503050406030204" pitchFamily="18" charset="0"/>
                        <a:ea typeface="Cambria Math" panose="02040503050406030204" pitchFamily="18" charset="0"/>
                      </a:rPr>
                      <m:t>Cauchy</m:t>
                    </m:r>
                    <m:r>
                      <a:rPr lang="en-GB" sz="1400" b="0" i="0" smtClean="0">
                        <a:latin typeface="Cambria Math" panose="02040503050406030204" pitchFamily="18" charset="0"/>
                        <a:ea typeface="Cambria Math" panose="02040503050406030204" pitchFamily="18" charset="0"/>
                      </a:rPr>
                      <m:t>(0,</m:t>
                    </m:r>
                    <m:r>
                      <m:rPr>
                        <m:sty m:val="p"/>
                      </m:rPr>
                      <a:rPr lang="el-GR" sz="1400" i="1">
                        <a:latin typeface="Cambria Math" panose="02040503050406030204" pitchFamily="18" charset="0"/>
                        <a:ea typeface="Cambria Math" panose="02040503050406030204" pitchFamily="18" charset="0"/>
                      </a:rPr>
                      <m:t>κ</m:t>
                    </m:r>
                    <m:r>
                      <a:rPr lang="en-GB" sz="1400" b="0" i="0" smtClean="0">
                        <a:latin typeface="Cambria Math" panose="02040503050406030204" pitchFamily="18" charset="0"/>
                        <a:ea typeface="Cambria Math" panose="02040503050406030204" pitchFamily="18" charset="0"/>
                      </a:rPr>
                      <m:t>)</m:t>
                    </m:r>
                  </m:oMath>
                </a14:m>
                <a:endParaRPr lang="en-GB" sz="1400" dirty="0"/>
              </a:p>
            </p:txBody>
          </p:sp>
        </mc:Choice>
        <mc:Fallback>
          <p:sp>
            <p:nvSpPr>
              <p:cNvPr id="12" name="TextBox 11">
                <a:extLst>
                  <a:ext uri="{FF2B5EF4-FFF2-40B4-BE49-F238E27FC236}">
                    <a16:creationId xmlns:a16="http://schemas.microsoft.com/office/drawing/2014/main" id="{49479C84-CD55-4543-76F6-031013D6D72B}"/>
                  </a:ext>
                </a:extLst>
              </p:cNvPr>
              <p:cNvSpPr txBox="1">
                <a:spLocks noRot="1" noChangeAspect="1" noMove="1" noResize="1" noEditPoints="1" noAdjustHandles="1" noChangeArrowheads="1" noChangeShapeType="1" noTextEdit="1"/>
              </p:cNvSpPr>
              <p:nvPr/>
            </p:nvSpPr>
            <p:spPr>
              <a:xfrm>
                <a:off x="5808287" y="4171418"/>
                <a:ext cx="5953539" cy="1558119"/>
              </a:xfrm>
              <a:prstGeom prst="rect">
                <a:avLst/>
              </a:prstGeom>
              <a:blipFill>
                <a:blip r:embed="rId5"/>
                <a:stretch>
                  <a:fillRect l="-1274" t="-800" b="-6400"/>
                </a:stretch>
              </a:blipFill>
              <a:ln>
                <a:solidFill>
                  <a:schemeClr val="accent1">
                    <a:lumMod val="60000"/>
                    <a:lumOff val="40000"/>
                  </a:schemeClr>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F7273E5-4E16-60EF-84CC-AD6562F6994F}"/>
                  </a:ext>
                </a:extLst>
              </p:cNvPr>
              <p:cNvSpPr txBox="1"/>
              <p:nvPr/>
            </p:nvSpPr>
            <p:spPr>
              <a:xfrm>
                <a:off x="5926238" y="1121735"/>
                <a:ext cx="4611135" cy="34047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log</m:t>
                          </m:r>
                        </m:fName>
                        <m:e>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𝑝</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e>
                          </m:d>
                        </m:e>
                      </m:func>
                    </m:oMath>
                  </m:oMathPara>
                </a14:m>
                <a:endParaRPr lang="en-GB" sz="1400" i="1" dirty="0">
                  <a:latin typeface="Cambria Math" panose="02040503050406030204" pitchFamily="18" charset="0"/>
                </a:endParaRPr>
              </a:p>
            </p:txBody>
          </p:sp>
        </mc:Choice>
        <mc:Fallback>
          <p:sp>
            <p:nvSpPr>
              <p:cNvPr id="14" name="TextBox 13">
                <a:extLst>
                  <a:ext uri="{FF2B5EF4-FFF2-40B4-BE49-F238E27FC236}">
                    <a16:creationId xmlns:a16="http://schemas.microsoft.com/office/drawing/2014/main" id="{8F7273E5-4E16-60EF-84CC-AD6562F6994F}"/>
                  </a:ext>
                </a:extLst>
              </p:cNvPr>
              <p:cNvSpPr txBox="1">
                <a:spLocks noRot="1" noChangeAspect="1" noMove="1" noResize="1" noEditPoints="1" noAdjustHandles="1" noChangeArrowheads="1" noChangeShapeType="1" noTextEdit="1"/>
              </p:cNvSpPr>
              <p:nvPr/>
            </p:nvSpPr>
            <p:spPr>
              <a:xfrm>
                <a:off x="5926238" y="1121735"/>
                <a:ext cx="4611135" cy="340478"/>
              </a:xfrm>
              <a:prstGeom prst="rect">
                <a:avLst/>
              </a:prstGeom>
              <a:blipFill>
                <a:blip r:embed="rId6"/>
                <a:stretch>
                  <a:fillRect b="-714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5EF0881-8380-2B75-B764-808A3A12C00B}"/>
                  </a:ext>
                </a:extLst>
              </p:cNvPr>
              <p:cNvSpPr txBox="1"/>
              <p:nvPr/>
            </p:nvSpPr>
            <p:spPr>
              <a:xfrm>
                <a:off x="5926238" y="1446824"/>
                <a:ext cx="3530279"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15" name="TextBox 14">
                <a:extLst>
                  <a:ext uri="{FF2B5EF4-FFF2-40B4-BE49-F238E27FC236}">
                    <a16:creationId xmlns:a16="http://schemas.microsoft.com/office/drawing/2014/main" id="{05EF0881-8380-2B75-B764-808A3A12C00B}"/>
                  </a:ext>
                </a:extLst>
              </p:cNvPr>
              <p:cNvSpPr txBox="1">
                <a:spLocks noRot="1" noChangeAspect="1" noMove="1" noResize="1" noEditPoints="1" noAdjustHandles="1" noChangeArrowheads="1" noChangeShapeType="1" noTextEdit="1"/>
              </p:cNvSpPr>
              <p:nvPr/>
            </p:nvSpPr>
            <p:spPr>
              <a:xfrm>
                <a:off x="5926238" y="1446824"/>
                <a:ext cx="3530279" cy="325089"/>
              </a:xfrm>
              <a:prstGeom prst="rect">
                <a:avLst/>
              </a:prstGeom>
              <a:blipFill>
                <a:blip r:embed="rId7"/>
                <a:stretch>
                  <a:fillRect b="-370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0792EE9-7F1A-0501-8810-2807CD5E040A}"/>
                  </a:ext>
                </a:extLst>
              </p:cNvPr>
              <p:cNvSpPr txBox="1"/>
              <p:nvPr/>
            </p:nvSpPr>
            <p:spPr>
              <a:xfrm>
                <a:off x="5926238" y="1771913"/>
                <a:ext cx="2523281"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16" name="TextBox 15">
                <a:extLst>
                  <a:ext uri="{FF2B5EF4-FFF2-40B4-BE49-F238E27FC236}">
                    <a16:creationId xmlns:a16="http://schemas.microsoft.com/office/drawing/2014/main" id="{A0792EE9-7F1A-0501-8810-2807CD5E040A}"/>
                  </a:ext>
                </a:extLst>
              </p:cNvPr>
              <p:cNvSpPr txBox="1">
                <a:spLocks noRot="1" noChangeAspect="1" noMove="1" noResize="1" noEditPoints="1" noAdjustHandles="1" noChangeArrowheads="1" noChangeShapeType="1" noTextEdit="1"/>
              </p:cNvSpPr>
              <p:nvPr/>
            </p:nvSpPr>
            <p:spPr>
              <a:xfrm>
                <a:off x="5926238" y="1771913"/>
                <a:ext cx="2523281" cy="325089"/>
              </a:xfrm>
              <a:prstGeom prst="rect">
                <a:avLst/>
              </a:prstGeom>
              <a:blipFill>
                <a:blip r:embed="rId8"/>
                <a:stretch>
                  <a:fillRect b="-370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B4BE320-B85C-4424-04BD-FEB6A88599EA}"/>
                  </a:ext>
                </a:extLst>
              </p:cNvPr>
              <p:cNvSpPr txBox="1"/>
              <p:nvPr/>
            </p:nvSpPr>
            <p:spPr>
              <a:xfrm>
                <a:off x="5926238" y="2097002"/>
                <a:ext cx="2523281"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17" name="TextBox 16">
                <a:extLst>
                  <a:ext uri="{FF2B5EF4-FFF2-40B4-BE49-F238E27FC236}">
                    <a16:creationId xmlns:a16="http://schemas.microsoft.com/office/drawing/2014/main" id="{DB4BE320-B85C-4424-04BD-FEB6A88599EA}"/>
                  </a:ext>
                </a:extLst>
              </p:cNvPr>
              <p:cNvSpPr txBox="1">
                <a:spLocks noRot="1" noChangeAspect="1" noMove="1" noResize="1" noEditPoints="1" noAdjustHandles="1" noChangeArrowheads="1" noChangeShapeType="1" noTextEdit="1"/>
              </p:cNvSpPr>
              <p:nvPr/>
            </p:nvSpPr>
            <p:spPr>
              <a:xfrm>
                <a:off x="5926238" y="2097002"/>
                <a:ext cx="2523281" cy="325089"/>
              </a:xfrm>
              <a:prstGeom prst="rect">
                <a:avLst/>
              </a:prstGeom>
              <a:blipFill>
                <a:blip r:embed="rId9"/>
                <a:stretch>
                  <a:fillRect b="-384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99B6F5C-850B-71B4-32D5-1DA0C1EC74A3}"/>
                  </a:ext>
                </a:extLst>
              </p:cNvPr>
              <p:cNvSpPr txBox="1"/>
              <p:nvPr/>
            </p:nvSpPr>
            <p:spPr>
              <a:xfrm>
                <a:off x="351868" y="968715"/>
                <a:ext cx="4634463" cy="2945037"/>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oMath>
                </a14:m>
                <a:r>
                  <a:rPr lang="en-GB" sz="1400" dirty="0"/>
                  <a:t> </a:t>
                </a:r>
                <a:r>
                  <a:rPr lang="en-GB" sz="1400" dirty="0">
                    <a:latin typeface="Helvetica" pitchFamily="2" charset="0"/>
                  </a:rPr>
                  <a:t>Incident Cholera reported in the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year in country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water service in year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sanitation services in year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The 17 reporting years are clustered into 13 different countries. We want to know two things: the overall association between the cholera and these two variables. But we want the risk to varying across countries. Hence, we will use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random-intercept and slope model </a:t>
                </a:r>
                <a:r>
                  <a:rPr lang="en-GB" sz="1400" dirty="0">
                    <a:latin typeface="Helvetica Neue" panose="02000503000000020004" pitchFamily="2" charset="0"/>
                    <a:ea typeface="Helvetica Neue" panose="02000503000000020004" pitchFamily="2" charset="0"/>
                    <a:cs typeface="Helvetica Neue" panose="02000503000000020004" pitchFamily="2" charset="0"/>
                  </a:rPr>
                  <a:t>to account for this</a:t>
                </a:r>
              </a:p>
            </p:txBody>
          </p:sp>
        </mc:Choice>
        <mc:Fallback>
          <p:sp>
            <p:nvSpPr>
              <p:cNvPr id="19" name="TextBox 18">
                <a:extLst>
                  <a:ext uri="{FF2B5EF4-FFF2-40B4-BE49-F238E27FC236}">
                    <a16:creationId xmlns:a16="http://schemas.microsoft.com/office/drawing/2014/main" id="{F99B6F5C-850B-71B4-32D5-1DA0C1EC74A3}"/>
                  </a:ext>
                </a:extLst>
              </p:cNvPr>
              <p:cNvSpPr txBox="1">
                <a:spLocks noRot="1" noChangeAspect="1" noMove="1" noResize="1" noEditPoints="1" noAdjustHandles="1" noChangeArrowheads="1" noChangeShapeType="1" noTextEdit="1"/>
              </p:cNvSpPr>
              <p:nvPr/>
            </p:nvSpPr>
            <p:spPr>
              <a:xfrm>
                <a:off x="351868" y="968715"/>
                <a:ext cx="4634463" cy="2945037"/>
              </a:xfrm>
              <a:prstGeom prst="rect">
                <a:avLst/>
              </a:prstGeom>
              <a:blipFill>
                <a:blip r:embed="rId10"/>
                <a:stretch>
                  <a:fillRect l="-273" t="-858" b="-858"/>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0FF64FF1-578B-0A52-FA53-E6748433107F}"/>
              </a:ext>
            </a:extLst>
          </p:cNvPr>
          <p:cNvSpPr txBox="1"/>
          <p:nvPr/>
        </p:nvSpPr>
        <p:spPr>
          <a:xfrm>
            <a:off x="7806051" y="1828088"/>
            <a:ext cx="3741464" cy="307777"/>
          </a:xfrm>
          <a:prstGeom prst="rect">
            <a:avLst/>
          </a:prstGeom>
          <a:noFill/>
        </p:spPr>
        <p:txBody>
          <a:bodyPr wrap="square" rtlCol="0">
            <a:spAutoFit/>
          </a:bodyPr>
          <a:lstStyle/>
          <a:p>
            <a:r>
              <a:rPr lang="en-GB" sz="1400" dirty="0">
                <a:latin typeface="Helvetica" pitchFamily="2" charset="0"/>
              </a:rPr>
              <a:t>water varies across countries (level-2)</a:t>
            </a:r>
          </a:p>
        </p:txBody>
      </p:sp>
      <p:sp>
        <p:nvSpPr>
          <p:cNvPr id="21" name="TextBox 20">
            <a:extLst>
              <a:ext uri="{FF2B5EF4-FFF2-40B4-BE49-F238E27FC236}">
                <a16:creationId xmlns:a16="http://schemas.microsoft.com/office/drawing/2014/main" id="{283C065A-2676-7983-07E4-14CAC55E30D5}"/>
              </a:ext>
            </a:extLst>
          </p:cNvPr>
          <p:cNvSpPr txBox="1"/>
          <p:nvPr/>
        </p:nvSpPr>
        <p:spPr>
          <a:xfrm>
            <a:off x="7806051" y="2070842"/>
            <a:ext cx="3741464" cy="307777"/>
          </a:xfrm>
          <a:prstGeom prst="rect">
            <a:avLst/>
          </a:prstGeom>
          <a:noFill/>
        </p:spPr>
        <p:txBody>
          <a:bodyPr wrap="square" rtlCol="0">
            <a:spAutoFit/>
          </a:bodyPr>
          <a:lstStyle/>
          <a:p>
            <a:r>
              <a:rPr lang="en-GB" sz="1400" dirty="0">
                <a:latin typeface="Helvetica" pitchFamily="2" charset="0"/>
              </a:rPr>
              <a:t>sanitation varies across countries (level-2)</a:t>
            </a:r>
          </a:p>
        </p:txBody>
      </p:sp>
      <p:sp>
        <p:nvSpPr>
          <p:cNvPr id="22" name="TextBox 21">
            <a:extLst>
              <a:ext uri="{FF2B5EF4-FFF2-40B4-BE49-F238E27FC236}">
                <a16:creationId xmlns:a16="http://schemas.microsoft.com/office/drawing/2014/main" id="{8B5A0916-2E63-FE93-9F35-524E135D66C9}"/>
              </a:ext>
            </a:extLst>
          </p:cNvPr>
          <p:cNvSpPr txBox="1"/>
          <p:nvPr/>
        </p:nvSpPr>
        <p:spPr>
          <a:xfrm>
            <a:off x="7803681" y="1531595"/>
            <a:ext cx="3741464" cy="307777"/>
          </a:xfrm>
          <a:prstGeom prst="rect">
            <a:avLst/>
          </a:prstGeom>
          <a:noFill/>
        </p:spPr>
        <p:txBody>
          <a:bodyPr wrap="square" rtlCol="0">
            <a:spAutoFit/>
          </a:bodyPr>
          <a:lstStyle/>
          <a:p>
            <a:r>
              <a:rPr lang="en-GB" sz="1400" dirty="0">
                <a:latin typeface="Helvetica" pitchFamily="2" charset="0"/>
              </a:rPr>
              <a:t>intercept varies across countries (level-2)</a:t>
            </a:r>
          </a:p>
        </p:txBody>
      </p:sp>
      <p:sp>
        <p:nvSpPr>
          <p:cNvPr id="24" name="TextBox 23">
            <a:extLst>
              <a:ext uri="{FF2B5EF4-FFF2-40B4-BE49-F238E27FC236}">
                <a16:creationId xmlns:a16="http://schemas.microsoft.com/office/drawing/2014/main" id="{4D5F1BC8-5BCA-F197-F4A4-808442D21FB2}"/>
              </a:ext>
            </a:extLst>
          </p:cNvPr>
          <p:cNvSpPr txBox="1"/>
          <p:nvPr/>
        </p:nvSpPr>
        <p:spPr>
          <a:xfrm>
            <a:off x="444465" y="181668"/>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Information</a:t>
            </a:r>
          </a:p>
        </p:txBody>
      </p:sp>
    </p:spTree>
    <p:extLst>
      <p:ext uri="{BB962C8B-B14F-4D97-AF65-F5344CB8AC3E}">
        <p14:creationId xmlns:p14="http://schemas.microsoft.com/office/powerpoint/2010/main" val="2313164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1A2A6-4AFA-0991-C297-6782B7CC4D5F}"/>
              </a:ext>
            </a:extLst>
          </p:cNvPr>
          <p:cNvSpPr txBox="1"/>
          <p:nvPr/>
        </p:nvSpPr>
        <p:spPr>
          <a:xfrm>
            <a:off x="138896" y="340955"/>
            <a:ext cx="5405378" cy="1631216"/>
          </a:xfrm>
          <a:prstGeom prst="rect">
            <a:avLst/>
          </a:prstGeom>
          <a:noFill/>
        </p:spPr>
        <p:txBody>
          <a:bodyPr wrap="square" rtlCol="0">
            <a:spAutoFit/>
          </a:bodyPr>
          <a:lstStyle/>
          <a:p>
            <a:r>
              <a:rPr lang="en-GB" sz="1000" dirty="0">
                <a:latin typeface="Arial" panose="020B0604020202020204" pitchFamily="34" charset="0"/>
                <a:cs typeface="Arial" panose="020B0604020202020204" pitchFamily="34" charset="0"/>
              </a:rPr>
              <a:t>data {</a:t>
            </a:r>
          </a:p>
          <a:p>
            <a:r>
              <a:rPr lang="en-GB" sz="1000" dirty="0">
                <a:latin typeface="Arial" panose="020B0604020202020204" pitchFamily="34" charset="0"/>
                <a:cs typeface="Arial" panose="020B0604020202020204" pitchFamily="34" charset="0"/>
              </a:rPr>
              <a:t>int&lt;lower=0&gt; N;</a:t>
            </a:r>
          </a:p>
          <a:p>
            <a:r>
              <a:rPr lang="en-GB" sz="1000" dirty="0">
                <a:latin typeface="Arial" panose="020B0604020202020204" pitchFamily="34" charset="0"/>
                <a:cs typeface="Arial" panose="020B0604020202020204" pitchFamily="34" charset="0"/>
              </a:rPr>
              <a:t>int&lt;lower=0&gt; Country;</a:t>
            </a:r>
          </a:p>
          <a:p>
            <a:r>
              <a:rPr lang="en-GB" sz="1000" dirty="0">
                <a:latin typeface="Arial" panose="020B0604020202020204" pitchFamily="34" charset="0"/>
                <a:cs typeface="Arial" panose="020B0604020202020204" pitchFamily="34" charset="0"/>
              </a:rPr>
              <a:t>int&lt;lower=0, upper=Country&gt; </a:t>
            </a:r>
            <a:r>
              <a:rPr lang="en-GB" sz="1000" dirty="0" err="1">
                <a:latin typeface="Arial" panose="020B0604020202020204" pitchFamily="34" charset="0"/>
                <a:cs typeface="Arial" panose="020B0604020202020204" pitchFamily="34" charset="0"/>
              </a:rPr>
              <a:t>CountryID</a:t>
            </a:r>
            <a:r>
              <a:rPr lang="en-GB" sz="1000" dirty="0">
                <a:latin typeface="Arial" panose="020B0604020202020204" pitchFamily="34" charset="0"/>
                <a:cs typeface="Arial" panose="020B0604020202020204" pitchFamily="34" charset="0"/>
              </a:rPr>
              <a:t>[N];</a:t>
            </a:r>
          </a:p>
          <a:p>
            <a:r>
              <a:rPr lang="en-GB" sz="1000" dirty="0">
                <a:latin typeface="Arial" panose="020B0604020202020204" pitchFamily="34" charset="0"/>
                <a:cs typeface="Arial" panose="020B0604020202020204" pitchFamily="34" charset="0"/>
              </a:rPr>
              <a:t>int&lt;lower=0&gt; Cholera[N];</a:t>
            </a:r>
          </a:p>
          <a:p>
            <a:r>
              <a:rPr lang="en-GB" sz="1000" dirty="0">
                <a:latin typeface="Arial" panose="020B0604020202020204" pitchFamily="34" charset="0"/>
                <a:cs typeface="Arial" panose="020B0604020202020204" pitchFamily="34" charset="0"/>
              </a:rPr>
              <a:t>real Water[N];</a:t>
            </a:r>
          </a:p>
          <a:p>
            <a:r>
              <a:rPr lang="en-GB" sz="1000" dirty="0">
                <a:latin typeface="Arial" panose="020B0604020202020204" pitchFamily="34" charset="0"/>
                <a:cs typeface="Arial" panose="020B0604020202020204" pitchFamily="34" charset="0"/>
              </a:rPr>
              <a:t>real Sanitation[N];</a:t>
            </a:r>
          </a:p>
          <a:p>
            <a:r>
              <a:rPr lang="en-GB" sz="1000" dirty="0">
                <a:latin typeface="Arial" panose="020B0604020202020204" pitchFamily="34" charset="0"/>
                <a:cs typeface="Arial" panose="020B0604020202020204" pitchFamily="34" charset="0"/>
              </a:rPr>
              <a:t>real Population[N];</a:t>
            </a:r>
          </a:p>
          <a:p>
            <a:r>
              <a:rPr lang="en-GB" sz="1000" dirty="0">
                <a:latin typeface="Arial" panose="020B0604020202020204" pitchFamily="34" charset="0"/>
                <a:cs typeface="Arial" panose="020B0604020202020204" pitchFamily="34" charset="0"/>
              </a:rPr>
              <a:t>real Kappa;    // Overdispersion value = 0.4</a:t>
            </a:r>
          </a:p>
          <a:p>
            <a:r>
              <a:rPr lang="en-GB" sz="1000" dirty="0">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D2259726-7D31-F7D2-F1EA-082827E542FE}"/>
              </a:ext>
            </a:extLst>
          </p:cNvPr>
          <p:cNvSpPr txBox="1"/>
          <p:nvPr/>
        </p:nvSpPr>
        <p:spPr>
          <a:xfrm>
            <a:off x="138896" y="1972171"/>
            <a:ext cx="4502552" cy="1631216"/>
          </a:xfrm>
          <a:prstGeom prst="rect">
            <a:avLst/>
          </a:prstGeom>
          <a:noFill/>
        </p:spPr>
        <p:txBody>
          <a:bodyPr wrap="square" rtlCol="0">
            <a:spAutoFit/>
          </a:bodyPr>
          <a:lstStyle/>
          <a:p>
            <a:r>
              <a:rPr lang="en-GB" sz="1000" dirty="0">
                <a:latin typeface="Arial" panose="020B0604020202020204" pitchFamily="34" charset="0"/>
                <a:cs typeface="Arial" panose="020B0604020202020204" pitchFamily="34" charset="0"/>
              </a:rPr>
              <a:t>parameters {</a:t>
            </a:r>
          </a:p>
          <a:p>
            <a:r>
              <a:rPr lang="en-GB" sz="1000" dirty="0">
                <a:latin typeface="Arial" panose="020B0604020202020204" pitchFamily="34" charset="0"/>
                <a:cs typeface="Arial" panose="020B0604020202020204" pitchFamily="34" charset="0"/>
              </a:rPr>
              <a:t>real gamma00;                     // overall intercept</a:t>
            </a:r>
          </a:p>
          <a:p>
            <a:r>
              <a:rPr lang="en-GB" sz="1000" dirty="0">
                <a:latin typeface="Arial" panose="020B0604020202020204" pitchFamily="34" charset="0"/>
                <a:cs typeface="Arial" panose="020B0604020202020204" pitchFamily="34" charset="0"/>
              </a:rPr>
              <a:t>real gamma01;                     // overall relationship with water</a:t>
            </a:r>
          </a:p>
          <a:p>
            <a:r>
              <a:rPr lang="en-GB" sz="1000" dirty="0">
                <a:latin typeface="Arial" panose="020B0604020202020204" pitchFamily="34" charset="0"/>
                <a:cs typeface="Arial" panose="020B0604020202020204" pitchFamily="34" charset="0"/>
              </a:rPr>
              <a:t>real gamma02;                     // overall relationship with sanitation</a:t>
            </a:r>
          </a:p>
          <a:p>
            <a:r>
              <a:rPr lang="en-GB" sz="1000" dirty="0">
                <a:latin typeface="Arial" panose="020B0604020202020204" pitchFamily="34" charset="0"/>
                <a:cs typeface="Arial" panose="020B0604020202020204" pitchFamily="34" charset="0"/>
              </a:rPr>
              <a:t>real </a:t>
            </a:r>
            <a:r>
              <a:rPr lang="en-GB" sz="1000" dirty="0" err="1">
                <a:latin typeface="Arial" panose="020B0604020202020204" pitchFamily="34" charset="0"/>
                <a:cs typeface="Arial" panose="020B0604020202020204" pitchFamily="34" charset="0"/>
              </a:rPr>
              <a:t>random_effect</a:t>
            </a:r>
            <a:r>
              <a:rPr lang="en-GB" sz="1000" dirty="0">
                <a:latin typeface="Arial" panose="020B0604020202020204" pitchFamily="34" charset="0"/>
                <a:cs typeface="Arial" panose="020B0604020202020204" pitchFamily="34" charset="0"/>
              </a:rPr>
              <a:t>[Country]; </a:t>
            </a:r>
          </a:p>
          <a:p>
            <a:r>
              <a:rPr lang="en-GB" sz="1000" dirty="0">
                <a:latin typeface="Arial" panose="020B0604020202020204" pitchFamily="34" charset="0"/>
                <a:cs typeface="Arial" panose="020B0604020202020204" pitchFamily="34" charset="0"/>
              </a:rPr>
              <a:t>real&lt;lower=0&gt; </a:t>
            </a:r>
            <a:r>
              <a:rPr lang="en-GB" sz="1000" dirty="0" err="1">
                <a:latin typeface="Arial" panose="020B0604020202020204" pitchFamily="34" charset="0"/>
                <a:cs typeface="Arial" panose="020B0604020202020204" pitchFamily="34" charset="0"/>
              </a:rPr>
              <a:t>sigma_error</a:t>
            </a:r>
            <a:r>
              <a:rPr lang="en-GB" sz="1000" dirty="0">
                <a:latin typeface="Arial" panose="020B0604020202020204" pitchFamily="34" charset="0"/>
                <a:cs typeface="Arial" panose="020B0604020202020204" pitchFamily="34" charset="0"/>
              </a:rPr>
              <a:t>; </a:t>
            </a:r>
          </a:p>
          <a:p>
            <a:r>
              <a:rPr lang="en-GB" sz="1000" dirty="0">
                <a:latin typeface="Arial" panose="020B0604020202020204" pitchFamily="34" charset="0"/>
                <a:cs typeface="Arial" panose="020B0604020202020204" pitchFamily="34" charset="0"/>
              </a:rPr>
              <a:t>real&lt;lower=0&gt; </a:t>
            </a:r>
            <a:r>
              <a:rPr lang="en-GB" sz="1000" dirty="0" err="1">
                <a:latin typeface="Arial" panose="020B0604020202020204" pitchFamily="34" charset="0"/>
                <a:cs typeface="Arial" panose="020B0604020202020204" pitchFamily="34" charset="0"/>
              </a:rPr>
              <a:t>group_error</a:t>
            </a:r>
            <a:r>
              <a:rPr lang="en-GB" sz="1000" dirty="0">
                <a:latin typeface="Arial" panose="020B0604020202020204" pitchFamily="34" charset="0"/>
                <a:cs typeface="Arial" panose="020B0604020202020204" pitchFamily="34" charset="0"/>
              </a:rPr>
              <a:t>; </a:t>
            </a:r>
          </a:p>
          <a:p>
            <a:r>
              <a:rPr lang="en-GB" sz="1000" dirty="0">
                <a:latin typeface="Arial" panose="020B0604020202020204" pitchFamily="34" charset="0"/>
                <a:cs typeface="Arial" panose="020B0604020202020204" pitchFamily="34" charset="0"/>
              </a:rPr>
              <a:t>real </a:t>
            </a:r>
            <a:r>
              <a:rPr lang="en-GB" sz="1000" dirty="0" err="1">
                <a:latin typeface="Arial" panose="020B0604020202020204" pitchFamily="34" charset="0"/>
                <a:cs typeface="Arial" panose="020B0604020202020204" pitchFamily="34" charset="0"/>
              </a:rPr>
              <a:t>reciporcal_phi</a:t>
            </a:r>
            <a:r>
              <a:rPr lang="en-GB" sz="1000" dirty="0">
                <a:latin typeface="Arial" panose="020B0604020202020204" pitchFamily="34" charset="0"/>
                <a:cs typeface="Arial" panose="020B0604020202020204" pitchFamily="34" charset="0"/>
              </a:rPr>
              <a:t>;</a:t>
            </a:r>
          </a:p>
          <a:p>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00EEB078-D84A-033F-BA4C-4909AAA2A979}"/>
              </a:ext>
            </a:extLst>
          </p:cNvPr>
          <p:cNvSpPr txBox="1"/>
          <p:nvPr/>
        </p:nvSpPr>
        <p:spPr>
          <a:xfrm>
            <a:off x="138896" y="3603387"/>
            <a:ext cx="4815068" cy="3170099"/>
          </a:xfrm>
          <a:prstGeom prst="rect">
            <a:avLst/>
          </a:prstGeom>
          <a:noFill/>
        </p:spPr>
        <p:txBody>
          <a:bodyPr wrap="square">
            <a:spAutoFit/>
          </a:bodyPr>
          <a:lstStyle/>
          <a:p>
            <a:r>
              <a:rPr lang="en-GB" sz="1000" dirty="0">
                <a:latin typeface="Arial" panose="020B0604020202020204" pitchFamily="34" charset="0"/>
                <a:cs typeface="Arial" panose="020B0604020202020204" pitchFamily="34" charset="0"/>
              </a:rPr>
              <a:t>transformed parameters {	</a:t>
            </a:r>
          </a:p>
          <a:p>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real beta00[Country];</a:t>
            </a:r>
          </a:p>
          <a:p>
            <a:r>
              <a:rPr lang="en-GB" sz="1000" dirty="0">
                <a:latin typeface="Arial" panose="020B0604020202020204" pitchFamily="34" charset="0"/>
                <a:cs typeface="Arial" panose="020B0604020202020204" pitchFamily="34" charset="0"/>
              </a:rPr>
              <a:t>for (j in 1:Country) {</a:t>
            </a:r>
          </a:p>
          <a:p>
            <a:r>
              <a:rPr lang="en-GB" sz="1000" dirty="0">
                <a:latin typeface="Arial" panose="020B0604020202020204" pitchFamily="34" charset="0"/>
                <a:cs typeface="Arial" panose="020B0604020202020204" pitchFamily="34" charset="0"/>
              </a:rPr>
              <a:t>beta00[j] = gamma00 + </a:t>
            </a:r>
            <a:r>
              <a:rPr lang="en-GB" sz="1000" dirty="0" err="1">
                <a:latin typeface="Arial" panose="020B0604020202020204" pitchFamily="34" charset="0"/>
                <a:cs typeface="Arial" panose="020B0604020202020204" pitchFamily="34" charset="0"/>
              </a:rPr>
              <a:t>random_effect</a:t>
            </a:r>
            <a:r>
              <a:rPr lang="en-GB" sz="1000" dirty="0">
                <a:latin typeface="Arial" panose="020B0604020202020204" pitchFamily="34" charset="0"/>
                <a:cs typeface="Arial" panose="020B0604020202020204" pitchFamily="34" charset="0"/>
              </a:rPr>
              <a:t>[j];</a:t>
            </a:r>
          </a:p>
          <a:p>
            <a:r>
              <a:rPr lang="en-GB" sz="1000" dirty="0">
                <a:latin typeface="Arial" panose="020B0604020202020204" pitchFamily="34" charset="0"/>
                <a:cs typeface="Arial" panose="020B0604020202020204" pitchFamily="34" charset="0"/>
              </a:rPr>
              <a:t>}</a:t>
            </a:r>
          </a:p>
          <a:p>
            <a:r>
              <a:rPr lang="en-GB" sz="1000" dirty="0">
                <a:latin typeface="Arial" panose="020B0604020202020204" pitchFamily="34" charset="0"/>
                <a:cs typeface="Arial" panose="020B0604020202020204" pitchFamily="34" charset="0"/>
              </a:rPr>
              <a:t>	</a:t>
            </a:r>
          </a:p>
          <a:p>
            <a:r>
              <a:rPr lang="en-GB" sz="1000" dirty="0">
                <a:latin typeface="Arial" panose="020B0604020202020204" pitchFamily="34" charset="0"/>
                <a:cs typeface="Arial" panose="020B0604020202020204" pitchFamily="34" charset="0"/>
              </a:rPr>
              <a:t>real beta01[Country];</a:t>
            </a:r>
          </a:p>
          <a:p>
            <a:r>
              <a:rPr lang="en-GB" sz="1000" dirty="0">
                <a:latin typeface="Arial" panose="020B0604020202020204" pitchFamily="34" charset="0"/>
                <a:cs typeface="Arial" panose="020B0604020202020204" pitchFamily="34" charset="0"/>
              </a:rPr>
              <a:t>for (j in 1:Country){</a:t>
            </a:r>
          </a:p>
          <a:p>
            <a:r>
              <a:rPr lang="en-GB" sz="1000" dirty="0">
                <a:latin typeface="Arial" panose="020B0604020202020204" pitchFamily="34" charset="0"/>
                <a:cs typeface="Arial" panose="020B0604020202020204" pitchFamily="34" charset="0"/>
              </a:rPr>
              <a:t>beta01[j] = gamma01 + </a:t>
            </a:r>
            <a:r>
              <a:rPr lang="en-GB" sz="1000" dirty="0" err="1">
                <a:latin typeface="Arial" panose="020B0604020202020204" pitchFamily="34" charset="0"/>
                <a:cs typeface="Arial" panose="020B0604020202020204" pitchFamily="34" charset="0"/>
              </a:rPr>
              <a:t>random_effect</a:t>
            </a:r>
            <a:r>
              <a:rPr lang="en-GB" sz="1000" dirty="0">
                <a:latin typeface="Arial" panose="020B0604020202020204" pitchFamily="34" charset="0"/>
                <a:cs typeface="Arial" panose="020B0604020202020204" pitchFamily="34" charset="0"/>
              </a:rPr>
              <a:t>[j];</a:t>
            </a:r>
          </a:p>
          <a:p>
            <a:r>
              <a:rPr lang="en-GB" sz="1000" dirty="0">
                <a:latin typeface="Arial" panose="020B0604020202020204" pitchFamily="34" charset="0"/>
                <a:cs typeface="Arial" panose="020B0604020202020204" pitchFamily="34" charset="0"/>
              </a:rPr>
              <a:t>}</a:t>
            </a:r>
          </a:p>
          <a:p>
            <a:r>
              <a:rPr lang="en-GB" sz="1000" dirty="0">
                <a:latin typeface="Arial" panose="020B0604020202020204" pitchFamily="34" charset="0"/>
                <a:cs typeface="Arial" panose="020B0604020202020204" pitchFamily="34" charset="0"/>
              </a:rPr>
              <a:t>	</a:t>
            </a:r>
          </a:p>
          <a:p>
            <a:r>
              <a:rPr lang="en-GB" sz="1000" dirty="0">
                <a:latin typeface="Arial" panose="020B0604020202020204" pitchFamily="34" charset="0"/>
                <a:cs typeface="Arial" panose="020B0604020202020204" pitchFamily="34" charset="0"/>
              </a:rPr>
              <a:t>real beta02[Country];</a:t>
            </a:r>
          </a:p>
          <a:p>
            <a:r>
              <a:rPr lang="en-GB" sz="1000" dirty="0">
                <a:latin typeface="Arial" panose="020B0604020202020204" pitchFamily="34" charset="0"/>
                <a:cs typeface="Arial" panose="020B0604020202020204" pitchFamily="34" charset="0"/>
              </a:rPr>
              <a:t>for (j in 1:Country){</a:t>
            </a:r>
          </a:p>
          <a:p>
            <a:r>
              <a:rPr lang="en-GB" sz="1000" dirty="0">
                <a:latin typeface="Arial" panose="020B0604020202020204" pitchFamily="34" charset="0"/>
                <a:cs typeface="Arial" panose="020B0604020202020204" pitchFamily="34" charset="0"/>
              </a:rPr>
              <a:t>beta02[j] = gamma02 + </a:t>
            </a:r>
            <a:r>
              <a:rPr lang="en-GB" sz="1000" dirty="0" err="1">
                <a:latin typeface="Arial" panose="020B0604020202020204" pitchFamily="34" charset="0"/>
                <a:cs typeface="Arial" panose="020B0604020202020204" pitchFamily="34" charset="0"/>
              </a:rPr>
              <a:t>random_effect</a:t>
            </a:r>
            <a:r>
              <a:rPr lang="en-GB" sz="1000" dirty="0">
                <a:latin typeface="Arial" panose="020B0604020202020204" pitchFamily="34" charset="0"/>
                <a:cs typeface="Arial" panose="020B0604020202020204" pitchFamily="34" charset="0"/>
              </a:rPr>
              <a:t>[j];     </a:t>
            </a:r>
          </a:p>
          <a:p>
            <a:r>
              <a:rPr lang="en-GB" sz="1000" dirty="0">
                <a:latin typeface="Arial" panose="020B0604020202020204" pitchFamily="34" charset="0"/>
                <a:cs typeface="Arial" panose="020B0604020202020204" pitchFamily="34" charset="0"/>
              </a:rPr>
              <a:t>}</a:t>
            </a:r>
          </a:p>
          <a:p>
            <a:r>
              <a:rPr lang="en-GB" sz="1000" dirty="0">
                <a:latin typeface="Arial" panose="020B0604020202020204" pitchFamily="34" charset="0"/>
                <a:cs typeface="Arial" panose="020B0604020202020204" pitchFamily="34" charset="0"/>
              </a:rPr>
              <a:t>	</a:t>
            </a:r>
          </a:p>
          <a:p>
            <a:r>
              <a:rPr lang="en-GB" sz="1000" dirty="0">
                <a:latin typeface="Arial" panose="020B0604020202020204" pitchFamily="34" charset="0"/>
                <a:cs typeface="Arial" panose="020B0604020202020204" pitchFamily="34" charset="0"/>
              </a:rPr>
              <a:t>real phi;</a:t>
            </a:r>
          </a:p>
          <a:p>
            <a:r>
              <a:rPr lang="en-GB" sz="1000" dirty="0">
                <a:latin typeface="Arial" panose="020B0604020202020204" pitchFamily="34" charset="0"/>
                <a:cs typeface="Arial" panose="020B0604020202020204" pitchFamily="34" charset="0"/>
              </a:rPr>
              <a:t>phi = 1./</a:t>
            </a:r>
            <a:r>
              <a:rPr lang="en-GB" sz="1000" dirty="0" err="1">
                <a:latin typeface="Arial" panose="020B0604020202020204" pitchFamily="34" charset="0"/>
                <a:cs typeface="Arial" panose="020B0604020202020204" pitchFamily="34" charset="0"/>
              </a:rPr>
              <a:t>reciporcal_phi</a:t>
            </a:r>
            <a:r>
              <a:rPr lang="en-GB" sz="1000" dirty="0">
                <a:latin typeface="Arial" panose="020B0604020202020204" pitchFamily="34" charset="0"/>
                <a:cs typeface="Arial" panose="020B0604020202020204" pitchFamily="34" charset="0"/>
              </a:rPr>
              <a:t>; 	</a:t>
            </a:r>
          </a:p>
          <a:p>
            <a:r>
              <a:rPr lang="en-GB" sz="1000"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E9759A33-EFA0-09C4-2055-526DEE8A2E94}"/>
              </a:ext>
            </a:extLst>
          </p:cNvPr>
          <p:cNvSpPr txBox="1"/>
          <p:nvPr/>
        </p:nvSpPr>
        <p:spPr>
          <a:xfrm>
            <a:off x="138896" y="0"/>
            <a:ext cx="1585731" cy="369332"/>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Part 1</a:t>
            </a:r>
          </a:p>
        </p:txBody>
      </p:sp>
      <p:sp>
        <p:nvSpPr>
          <p:cNvPr id="7" name="TextBox 6">
            <a:extLst>
              <a:ext uri="{FF2B5EF4-FFF2-40B4-BE49-F238E27FC236}">
                <a16:creationId xmlns:a16="http://schemas.microsoft.com/office/drawing/2014/main" id="{E0B3E15E-53DE-FCCC-9882-C796212DCC53}"/>
              </a:ext>
            </a:extLst>
          </p:cNvPr>
          <p:cNvSpPr txBox="1"/>
          <p:nvPr/>
        </p:nvSpPr>
        <p:spPr>
          <a:xfrm>
            <a:off x="4201610" y="-14188"/>
            <a:ext cx="1585731" cy="369332"/>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Part 2</a:t>
            </a:r>
          </a:p>
        </p:txBody>
      </p:sp>
      <p:sp>
        <p:nvSpPr>
          <p:cNvPr id="8" name="TextBox 7">
            <a:extLst>
              <a:ext uri="{FF2B5EF4-FFF2-40B4-BE49-F238E27FC236}">
                <a16:creationId xmlns:a16="http://schemas.microsoft.com/office/drawing/2014/main" id="{5DDCAD99-4200-7DB0-687C-EFDC4B56ED41}"/>
              </a:ext>
            </a:extLst>
          </p:cNvPr>
          <p:cNvSpPr txBox="1"/>
          <p:nvPr/>
        </p:nvSpPr>
        <p:spPr>
          <a:xfrm>
            <a:off x="4201610" y="337284"/>
            <a:ext cx="8310621" cy="2092881"/>
          </a:xfrm>
          <a:prstGeom prst="rect">
            <a:avLst/>
          </a:prstGeom>
          <a:noFill/>
        </p:spPr>
        <p:txBody>
          <a:bodyPr wrap="square" rtlCol="0">
            <a:spAutoFit/>
          </a:bodyPr>
          <a:lstStyle/>
          <a:p>
            <a:r>
              <a:rPr lang="en-GB" sz="1000" dirty="0">
                <a:latin typeface="Arial" panose="020B0604020202020204" pitchFamily="34" charset="0"/>
                <a:cs typeface="Arial" panose="020B0604020202020204" pitchFamily="34" charset="0"/>
              </a:rPr>
              <a:t>model {	</a:t>
            </a:r>
          </a:p>
          <a:p>
            <a:r>
              <a:rPr lang="en-GB" sz="1000" dirty="0" err="1">
                <a:latin typeface="Arial" panose="020B0604020202020204" pitchFamily="34" charset="0"/>
                <a:cs typeface="Arial" panose="020B0604020202020204" pitchFamily="34" charset="0"/>
              </a:rPr>
              <a:t>random_effect</a:t>
            </a:r>
            <a:r>
              <a:rPr lang="en-GB" sz="1000" dirty="0">
                <a:latin typeface="Arial" panose="020B0604020202020204" pitchFamily="34" charset="0"/>
                <a:cs typeface="Arial" panose="020B0604020202020204" pitchFamily="34" charset="0"/>
              </a:rPr>
              <a:t> ~ normal(0, </a:t>
            </a:r>
            <a:r>
              <a:rPr lang="en-GB" sz="1000" dirty="0" err="1">
                <a:latin typeface="Arial" panose="020B0604020202020204" pitchFamily="34" charset="0"/>
                <a:cs typeface="Arial" panose="020B0604020202020204" pitchFamily="34" charset="0"/>
              </a:rPr>
              <a:t>group_error</a:t>
            </a:r>
            <a:r>
              <a:rPr lang="en-GB" sz="1000" dirty="0">
                <a:latin typeface="Arial" panose="020B0604020202020204" pitchFamily="34" charset="0"/>
                <a:cs typeface="Arial" panose="020B0604020202020204" pitchFamily="34" charset="0"/>
              </a:rPr>
              <a:t>);</a:t>
            </a:r>
          </a:p>
          <a:p>
            <a:r>
              <a:rPr lang="en-GB" sz="1000" dirty="0">
                <a:latin typeface="Arial" panose="020B0604020202020204" pitchFamily="34" charset="0"/>
                <a:cs typeface="Arial" panose="020B0604020202020204" pitchFamily="34" charset="0"/>
              </a:rPr>
              <a:t>gamma00 ~ normal(0, 1);</a:t>
            </a:r>
          </a:p>
          <a:p>
            <a:r>
              <a:rPr lang="en-GB" sz="1000" dirty="0">
                <a:latin typeface="Arial" panose="020B0604020202020204" pitchFamily="34" charset="0"/>
                <a:cs typeface="Arial" panose="020B0604020202020204" pitchFamily="34" charset="0"/>
              </a:rPr>
              <a:t>gamma01 ~ normal(0, 1);</a:t>
            </a:r>
          </a:p>
          <a:p>
            <a:r>
              <a:rPr lang="en-GB" sz="1000" dirty="0">
                <a:latin typeface="Arial" panose="020B0604020202020204" pitchFamily="34" charset="0"/>
                <a:cs typeface="Arial" panose="020B0604020202020204" pitchFamily="34" charset="0"/>
              </a:rPr>
              <a:t>gamma02 ~ normal(0, 1);</a:t>
            </a:r>
          </a:p>
          <a:p>
            <a:r>
              <a:rPr lang="en-GB" sz="1000" dirty="0" err="1">
                <a:latin typeface="Arial" panose="020B0604020202020204" pitchFamily="34" charset="0"/>
                <a:cs typeface="Arial" panose="020B0604020202020204" pitchFamily="34" charset="0"/>
              </a:rPr>
              <a:t>group_error</a:t>
            </a:r>
            <a:r>
              <a:rPr lang="en-GB" sz="1000" dirty="0">
                <a:latin typeface="Arial" panose="020B0604020202020204" pitchFamily="34" charset="0"/>
                <a:cs typeface="Arial" panose="020B0604020202020204" pitchFamily="34" charset="0"/>
              </a:rPr>
              <a:t> ~ </a:t>
            </a:r>
            <a:r>
              <a:rPr lang="en-GB" sz="1000" dirty="0" err="1">
                <a:latin typeface="Arial" panose="020B0604020202020204" pitchFamily="34" charset="0"/>
                <a:cs typeface="Arial" panose="020B0604020202020204" pitchFamily="34" charset="0"/>
              </a:rPr>
              <a:t>cauchy</a:t>
            </a:r>
            <a:r>
              <a:rPr lang="en-GB" sz="1000" dirty="0">
                <a:latin typeface="Arial" panose="020B0604020202020204" pitchFamily="34" charset="0"/>
                <a:cs typeface="Arial" panose="020B0604020202020204" pitchFamily="34" charset="0"/>
              </a:rPr>
              <a:t>(0, 0.5);</a:t>
            </a:r>
          </a:p>
          <a:p>
            <a:r>
              <a:rPr lang="en-GB" sz="1000" dirty="0" err="1">
                <a:latin typeface="Arial" panose="020B0604020202020204" pitchFamily="34" charset="0"/>
                <a:cs typeface="Arial" panose="020B0604020202020204" pitchFamily="34" charset="0"/>
              </a:rPr>
              <a:t>sigma_error</a:t>
            </a:r>
            <a:r>
              <a:rPr lang="en-GB" sz="1000" dirty="0">
                <a:latin typeface="Arial" panose="020B0604020202020204" pitchFamily="34" charset="0"/>
                <a:cs typeface="Arial" panose="020B0604020202020204" pitchFamily="34" charset="0"/>
              </a:rPr>
              <a:t> ~ </a:t>
            </a:r>
            <a:r>
              <a:rPr lang="en-GB" sz="1000" dirty="0" err="1">
                <a:latin typeface="Arial" panose="020B0604020202020204" pitchFamily="34" charset="0"/>
                <a:cs typeface="Arial" panose="020B0604020202020204" pitchFamily="34" charset="0"/>
              </a:rPr>
              <a:t>cauchy</a:t>
            </a:r>
            <a:r>
              <a:rPr lang="en-GB" sz="1000" dirty="0">
                <a:latin typeface="Arial" panose="020B0604020202020204" pitchFamily="34" charset="0"/>
                <a:cs typeface="Arial" panose="020B0604020202020204" pitchFamily="34" charset="0"/>
              </a:rPr>
              <a:t>(0, 0.5);</a:t>
            </a:r>
          </a:p>
          <a:p>
            <a:r>
              <a:rPr lang="en-GB" sz="1000" dirty="0" err="1">
                <a:latin typeface="Arial" panose="020B0604020202020204" pitchFamily="34" charset="0"/>
                <a:cs typeface="Arial" panose="020B0604020202020204" pitchFamily="34" charset="0"/>
              </a:rPr>
              <a:t>reciporcal_phi</a:t>
            </a:r>
            <a:r>
              <a:rPr lang="en-GB" sz="1000" dirty="0">
                <a:latin typeface="Arial" panose="020B0604020202020204" pitchFamily="34" charset="0"/>
                <a:cs typeface="Arial" panose="020B0604020202020204" pitchFamily="34" charset="0"/>
              </a:rPr>
              <a:t> ~ </a:t>
            </a:r>
            <a:r>
              <a:rPr lang="en-GB" sz="1000" dirty="0" err="1">
                <a:latin typeface="Arial" panose="020B0604020202020204" pitchFamily="34" charset="0"/>
                <a:cs typeface="Arial" panose="020B0604020202020204" pitchFamily="34" charset="0"/>
              </a:rPr>
              <a:t>cauchy</a:t>
            </a:r>
            <a:r>
              <a:rPr lang="en-GB" sz="1000" dirty="0">
                <a:latin typeface="Arial" panose="020B0604020202020204" pitchFamily="34" charset="0"/>
                <a:cs typeface="Arial" panose="020B0604020202020204" pitchFamily="34" charset="0"/>
              </a:rPr>
              <a:t>(0, Kappa);</a:t>
            </a:r>
          </a:p>
          <a:p>
            <a:r>
              <a:rPr lang="en-GB" sz="1000" dirty="0">
                <a:latin typeface="Arial" panose="020B0604020202020204" pitchFamily="34" charset="0"/>
                <a:cs typeface="Arial" panose="020B0604020202020204" pitchFamily="34" charset="0"/>
              </a:rPr>
              <a:t>	</a:t>
            </a:r>
          </a:p>
          <a:p>
            <a:r>
              <a:rPr lang="en-GB" sz="1000" dirty="0">
                <a:latin typeface="Arial" panose="020B0604020202020204" pitchFamily="34" charset="0"/>
                <a:cs typeface="Arial" panose="020B0604020202020204" pitchFamily="34" charset="0"/>
              </a:rPr>
              <a:t>for (</a:t>
            </a:r>
            <a:r>
              <a:rPr lang="en-GB" sz="1000" dirty="0" err="1">
                <a:latin typeface="Arial" panose="020B0604020202020204" pitchFamily="34" charset="0"/>
                <a:cs typeface="Arial" panose="020B0604020202020204" pitchFamily="34" charset="0"/>
              </a:rPr>
              <a:t>i</a:t>
            </a:r>
            <a:r>
              <a:rPr lang="en-GB" sz="1000" dirty="0">
                <a:latin typeface="Arial" panose="020B0604020202020204" pitchFamily="34" charset="0"/>
                <a:cs typeface="Arial" panose="020B0604020202020204" pitchFamily="34" charset="0"/>
              </a:rPr>
              <a:t> in 1:N){</a:t>
            </a:r>
          </a:p>
          <a:p>
            <a:r>
              <a:rPr lang="en-GB" sz="1000" dirty="0">
                <a:latin typeface="Arial" panose="020B0604020202020204" pitchFamily="34" charset="0"/>
                <a:cs typeface="Arial" panose="020B0604020202020204" pitchFamily="34" charset="0"/>
              </a:rPr>
              <a:t>Cholera[</a:t>
            </a:r>
            <a:r>
              <a:rPr lang="en-GB" sz="1000" dirty="0" err="1">
                <a:latin typeface="Arial" panose="020B0604020202020204" pitchFamily="34" charset="0"/>
                <a:cs typeface="Arial" panose="020B0604020202020204" pitchFamily="34" charset="0"/>
              </a:rPr>
              <a:t>i</a:t>
            </a:r>
            <a:r>
              <a:rPr lang="en-GB" sz="1000" dirty="0">
                <a:latin typeface="Arial" panose="020B0604020202020204" pitchFamily="34" charset="0"/>
                <a:cs typeface="Arial" panose="020B0604020202020204" pitchFamily="34" charset="0"/>
              </a:rPr>
              <a:t>] ~ neg_binomial_2_log(beta00[</a:t>
            </a:r>
            <a:r>
              <a:rPr lang="en-GB" sz="1000" dirty="0" err="1">
                <a:latin typeface="Arial" panose="020B0604020202020204" pitchFamily="34" charset="0"/>
                <a:cs typeface="Arial" panose="020B0604020202020204" pitchFamily="34" charset="0"/>
              </a:rPr>
              <a:t>CountryID</a:t>
            </a:r>
            <a:r>
              <a:rPr lang="en-GB" sz="1000" dirty="0">
                <a:latin typeface="Arial" panose="020B0604020202020204" pitchFamily="34" charset="0"/>
                <a:cs typeface="Arial" panose="020B0604020202020204" pitchFamily="34" charset="0"/>
              </a:rPr>
              <a:t>[</a:t>
            </a:r>
            <a:r>
              <a:rPr lang="en-GB" sz="1000" dirty="0" err="1">
                <a:latin typeface="Arial" panose="020B0604020202020204" pitchFamily="34" charset="0"/>
                <a:cs typeface="Arial" panose="020B0604020202020204" pitchFamily="34" charset="0"/>
              </a:rPr>
              <a:t>i</a:t>
            </a:r>
            <a:r>
              <a:rPr lang="en-GB" sz="1000" dirty="0">
                <a:latin typeface="Arial" panose="020B0604020202020204" pitchFamily="34" charset="0"/>
                <a:cs typeface="Arial" panose="020B0604020202020204" pitchFamily="34" charset="0"/>
              </a:rPr>
              <a:t>]] + beta01[</a:t>
            </a:r>
            <a:r>
              <a:rPr lang="en-GB" sz="1000" dirty="0" err="1">
                <a:latin typeface="Arial" panose="020B0604020202020204" pitchFamily="34" charset="0"/>
                <a:cs typeface="Arial" panose="020B0604020202020204" pitchFamily="34" charset="0"/>
              </a:rPr>
              <a:t>CountryID</a:t>
            </a:r>
            <a:r>
              <a:rPr lang="en-GB" sz="1000" dirty="0">
                <a:latin typeface="Arial" panose="020B0604020202020204" pitchFamily="34" charset="0"/>
                <a:cs typeface="Arial" panose="020B0604020202020204" pitchFamily="34" charset="0"/>
              </a:rPr>
              <a:t>[</a:t>
            </a:r>
            <a:r>
              <a:rPr lang="en-GB" sz="1000" dirty="0" err="1">
                <a:latin typeface="Arial" panose="020B0604020202020204" pitchFamily="34" charset="0"/>
                <a:cs typeface="Arial" panose="020B0604020202020204" pitchFamily="34" charset="0"/>
              </a:rPr>
              <a:t>i</a:t>
            </a:r>
            <a:r>
              <a:rPr lang="en-GB" sz="1000" dirty="0">
                <a:latin typeface="Arial" panose="020B0604020202020204" pitchFamily="34" charset="0"/>
                <a:cs typeface="Arial" panose="020B0604020202020204" pitchFamily="34" charset="0"/>
              </a:rPr>
              <a:t>]]*Water[</a:t>
            </a:r>
            <a:r>
              <a:rPr lang="en-GB" sz="1000" dirty="0" err="1">
                <a:latin typeface="Arial" panose="020B0604020202020204" pitchFamily="34" charset="0"/>
                <a:cs typeface="Arial" panose="020B0604020202020204" pitchFamily="34" charset="0"/>
              </a:rPr>
              <a:t>i</a:t>
            </a:r>
            <a:r>
              <a:rPr lang="en-GB" sz="1000" dirty="0">
                <a:latin typeface="Arial" panose="020B0604020202020204" pitchFamily="34" charset="0"/>
                <a:cs typeface="Arial" panose="020B0604020202020204" pitchFamily="34" charset="0"/>
              </a:rPr>
              <a:t>] + beta02[</a:t>
            </a:r>
            <a:r>
              <a:rPr lang="en-GB" sz="1000" dirty="0" err="1">
                <a:latin typeface="Arial" panose="020B0604020202020204" pitchFamily="34" charset="0"/>
                <a:cs typeface="Arial" panose="020B0604020202020204" pitchFamily="34" charset="0"/>
              </a:rPr>
              <a:t>CountryID</a:t>
            </a:r>
            <a:r>
              <a:rPr lang="en-GB" sz="1000" dirty="0">
                <a:latin typeface="Arial" panose="020B0604020202020204" pitchFamily="34" charset="0"/>
                <a:cs typeface="Arial" panose="020B0604020202020204" pitchFamily="34" charset="0"/>
              </a:rPr>
              <a:t>[</a:t>
            </a:r>
            <a:r>
              <a:rPr lang="en-GB" sz="1000" dirty="0" err="1">
                <a:latin typeface="Arial" panose="020B0604020202020204" pitchFamily="34" charset="0"/>
                <a:cs typeface="Arial" panose="020B0604020202020204" pitchFamily="34" charset="0"/>
              </a:rPr>
              <a:t>i</a:t>
            </a:r>
            <a:r>
              <a:rPr lang="en-GB" sz="1000" dirty="0">
                <a:latin typeface="Arial" panose="020B0604020202020204" pitchFamily="34" charset="0"/>
                <a:cs typeface="Arial" panose="020B0604020202020204" pitchFamily="34" charset="0"/>
              </a:rPr>
              <a:t>]]*Sanitation[</a:t>
            </a:r>
            <a:r>
              <a:rPr lang="en-GB" sz="1000" dirty="0" err="1">
                <a:latin typeface="Arial" panose="020B0604020202020204" pitchFamily="34" charset="0"/>
                <a:cs typeface="Arial" panose="020B0604020202020204" pitchFamily="34" charset="0"/>
              </a:rPr>
              <a:t>i</a:t>
            </a:r>
            <a:r>
              <a:rPr lang="en-GB" sz="1000" dirty="0">
                <a:latin typeface="Arial" panose="020B0604020202020204" pitchFamily="34" charset="0"/>
                <a:cs typeface="Arial" panose="020B0604020202020204" pitchFamily="34" charset="0"/>
              </a:rPr>
              <a:t>] + Population[</a:t>
            </a:r>
            <a:r>
              <a:rPr lang="en-GB" sz="1000" dirty="0" err="1">
                <a:latin typeface="Arial" panose="020B0604020202020204" pitchFamily="34" charset="0"/>
                <a:cs typeface="Arial" panose="020B0604020202020204" pitchFamily="34" charset="0"/>
              </a:rPr>
              <a:t>i</a:t>
            </a:r>
            <a:r>
              <a:rPr lang="en-GB" sz="1000" dirty="0">
                <a:latin typeface="Arial" panose="020B0604020202020204" pitchFamily="34" charset="0"/>
                <a:cs typeface="Arial" panose="020B0604020202020204" pitchFamily="34" charset="0"/>
              </a:rPr>
              <a:t>], phi);</a:t>
            </a:r>
          </a:p>
          <a:p>
            <a:r>
              <a:rPr lang="en-GB" sz="1000" dirty="0">
                <a:latin typeface="Arial" panose="020B0604020202020204" pitchFamily="34" charset="0"/>
                <a:cs typeface="Arial" panose="020B0604020202020204" pitchFamily="34" charset="0"/>
              </a:rPr>
              <a:t>	}	</a:t>
            </a:r>
          </a:p>
          <a:p>
            <a:r>
              <a:rPr lang="en-GB" sz="1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7716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and white text with black text&#10;&#10;Description automatically generated">
            <a:extLst>
              <a:ext uri="{FF2B5EF4-FFF2-40B4-BE49-F238E27FC236}">
                <a16:creationId xmlns:a16="http://schemas.microsoft.com/office/drawing/2014/main" id="{B8656934-ACE3-85EF-5F80-8B78A3EB72E3}"/>
              </a:ext>
            </a:extLst>
          </p:cNvPr>
          <p:cNvPicPr>
            <a:picLocks noChangeAspect="1"/>
          </p:cNvPicPr>
          <p:nvPr/>
        </p:nvPicPr>
        <p:blipFill>
          <a:blip r:embed="rId2"/>
          <a:stretch>
            <a:fillRect/>
          </a:stretch>
        </p:blipFill>
        <p:spPr>
          <a:xfrm>
            <a:off x="143959" y="156502"/>
            <a:ext cx="7399455" cy="2164466"/>
          </a:xfrm>
          <a:prstGeom prst="rect">
            <a:avLst/>
          </a:prstGeom>
        </p:spPr>
      </p:pic>
      <p:pic>
        <p:nvPicPr>
          <p:cNvPr id="5" name="Picture 4" descr="A table with numbers and a number of objects&#10;&#10;Description automatically generated with medium confidence">
            <a:extLst>
              <a:ext uri="{FF2B5EF4-FFF2-40B4-BE49-F238E27FC236}">
                <a16:creationId xmlns:a16="http://schemas.microsoft.com/office/drawing/2014/main" id="{38DEF390-2CDE-A075-7878-9B9822F1E9B8}"/>
              </a:ext>
            </a:extLst>
          </p:cNvPr>
          <p:cNvPicPr>
            <a:picLocks noChangeAspect="1"/>
          </p:cNvPicPr>
          <p:nvPr/>
        </p:nvPicPr>
        <p:blipFill>
          <a:blip r:embed="rId3"/>
          <a:stretch>
            <a:fillRect/>
          </a:stretch>
        </p:blipFill>
        <p:spPr>
          <a:xfrm>
            <a:off x="143959" y="2725034"/>
            <a:ext cx="7772400" cy="3688958"/>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7ACB041-B675-0AE3-4B52-84033B1BE168}"/>
                  </a:ext>
                </a:extLst>
              </p:cNvPr>
              <p:cNvSpPr txBox="1"/>
              <p:nvPr/>
            </p:nvSpPr>
            <p:spPr>
              <a:xfrm>
                <a:off x="7543414" y="921245"/>
                <a:ext cx="77260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rPr>
                            <m:t>   </m:t>
                          </m:r>
                          <m:r>
                            <a:rPr lang="en-GB" sz="1800" i="1">
                              <a:latin typeface="Cambria Math" panose="02040503050406030204" pitchFamily="18" charset="0"/>
                              <a:ea typeface="Cambria Math" panose="02040503050406030204" pitchFamily="18" charset="0"/>
                            </a:rPr>
                            <m:t>𝛾</m:t>
                          </m:r>
                        </m:e>
                        <m:sub>
                          <m:r>
                            <a:rPr lang="en-GB" sz="1800">
                              <a:latin typeface="Cambria Math" panose="02040503050406030204" pitchFamily="18" charset="0"/>
                              <a:ea typeface="Cambria Math" panose="02040503050406030204" pitchFamily="18" charset="0"/>
                            </a:rPr>
                            <m:t>0</m:t>
                          </m:r>
                          <m:r>
                            <a:rPr lang="en-GB" sz="1800" b="0" i="1" smtClean="0">
                              <a:latin typeface="Cambria Math" panose="02040503050406030204" pitchFamily="18" charset="0"/>
                              <a:ea typeface="Cambria Math" panose="02040503050406030204" pitchFamily="18" charset="0"/>
                            </a:rPr>
                            <m:t>1</m:t>
                          </m:r>
                        </m:sub>
                      </m:sSub>
                    </m:oMath>
                  </m:oMathPara>
                </a14:m>
                <a:endParaRPr lang="en-GB" dirty="0"/>
              </a:p>
            </p:txBody>
          </p:sp>
        </mc:Choice>
        <mc:Fallback>
          <p:sp>
            <p:nvSpPr>
              <p:cNvPr id="8" name="TextBox 7">
                <a:extLst>
                  <a:ext uri="{FF2B5EF4-FFF2-40B4-BE49-F238E27FC236}">
                    <a16:creationId xmlns:a16="http://schemas.microsoft.com/office/drawing/2014/main" id="{57ACB041-B675-0AE3-4B52-84033B1BE168}"/>
                  </a:ext>
                </a:extLst>
              </p:cNvPr>
              <p:cNvSpPr txBox="1">
                <a:spLocks noRot="1" noChangeAspect="1" noMove="1" noResize="1" noEditPoints="1" noAdjustHandles="1" noChangeArrowheads="1" noChangeShapeType="1" noTextEdit="1"/>
              </p:cNvSpPr>
              <p:nvPr/>
            </p:nvSpPr>
            <p:spPr>
              <a:xfrm>
                <a:off x="7543414" y="921245"/>
                <a:ext cx="772609" cy="369332"/>
              </a:xfrm>
              <a:prstGeom prst="rect">
                <a:avLst/>
              </a:prstGeom>
              <a:blipFill>
                <a:blip r:embed="rId4"/>
                <a:stretch>
                  <a:fillRect b="-1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06A2FB1-2C7F-0D2E-AC46-587B40395C90}"/>
                  </a:ext>
                </a:extLst>
              </p:cNvPr>
              <p:cNvSpPr txBox="1"/>
              <p:nvPr/>
            </p:nvSpPr>
            <p:spPr>
              <a:xfrm>
                <a:off x="7543414" y="1189392"/>
                <a:ext cx="77260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rPr>
                            <m:t>   </m:t>
                          </m:r>
                          <m:r>
                            <a:rPr lang="en-GB" sz="1800" i="1">
                              <a:latin typeface="Cambria Math" panose="02040503050406030204" pitchFamily="18" charset="0"/>
                              <a:ea typeface="Cambria Math" panose="02040503050406030204" pitchFamily="18" charset="0"/>
                            </a:rPr>
                            <m:t>𝛾</m:t>
                          </m:r>
                        </m:e>
                        <m:sub>
                          <m:r>
                            <a:rPr lang="en-GB" sz="1800">
                              <a:latin typeface="Cambria Math" panose="02040503050406030204" pitchFamily="18" charset="0"/>
                              <a:ea typeface="Cambria Math" panose="02040503050406030204" pitchFamily="18" charset="0"/>
                            </a:rPr>
                            <m:t>0</m:t>
                          </m:r>
                          <m:r>
                            <a:rPr lang="en-GB" sz="1800" b="0" i="1" smtClean="0">
                              <a:latin typeface="Cambria Math" panose="02040503050406030204" pitchFamily="18" charset="0"/>
                              <a:ea typeface="Cambria Math" panose="02040503050406030204" pitchFamily="18" charset="0"/>
                            </a:rPr>
                            <m:t>2</m:t>
                          </m:r>
                        </m:sub>
                      </m:sSub>
                    </m:oMath>
                  </m:oMathPara>
                </a14:m>
                <a:endParaRPr lang="en-GB" dirty="0"/>
              </a:p>
            </p:txBody>
          </p:sp>
        </mc:Choice>
        <mc:Fallback>
          <p:sp>
            <p:nvSpPr>
              <p:cNvPr id="9" name="TextBox 8">
                <a:extLst>
                  <a:ext uri="{FF2B5EF4-FFF2-40B4-BE49-F238E27FC236}">
                    <a16:creationId xmlns:a16="http://schemas.microsoft.com/office/drawing/2014/main" id="{806A2FB1-2C7F-0D2E-AC46-587B40395C90}"/>
                  </a:ext>
                </a:extLst>
              </p:cNvPr>
              <p:cNvSpPr txBox="1">
                <a:spLocks noRot="1" noChangeAspect="1" noMove="1" noResize="1" noEditPoints="1" noAdjustHandles="1" noChangeArrowheads="1" noChangeShapeType="1" noTextEdit="1"/>
              </p:cNvSpPr>
              <p:nvPr/>
            </p:nvSpPr>
            <p:spPr>
              <a:xfrm>
                <a:off x="7543414" y="1189392"/>
                <a:ext cx="772609" cy="369332"/>
              </a:xfrm>
              <a:prstGeom prst="rect">
                <a:avLst/>
              </a:prstGeom>
              <a:blipFill>
                <a:blip r:embed="rId5"/>
                <a:stretch>
                  <a:fillRect b="-1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AC18990-8B96-28CE-B9B3-8487574D1189}"/>
                  </a:ext>
                </a:extLst>
              </p:cNvPr>
              <p:cNvSpPr txBox="1"/>
              <p:nvPr/>
            </p:nvSpPr>
            <p:spPr>
              <a:xfrm>
                <a:off x="2364130" y="6374570"/>
                <a:ext cx="71473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a:latin typeface="Cambria Math" panose="02040503050406030204" pitchFamily="18" charset="0"/>
                              <a:ea typeface="Cambria Math" panose="02040503050406030204" pitchFamily="18" charset="0"/>
                            </a:rPr>
                            <m:t>1,</m:t>
                          </m:r>
                          <m:r>
                            <a:rPr lang="en-GB" sz="1800" i="1">
                              <a:latin typeface="Cambria Math" panose="02040503050406030204" pitchFamily="18" charset="0"/>
                              <a:ea typeface="Cambria Math" panose="02040503050406030204" pitchFamily="18" charset="0"/>
                            </a:rPr>
                            <m:t>𝑗</m:t>
                          </m:r>
                        </m:sub>
                      </m:sSub>
                    </m:oMath>
                  </m:oMathPara>
                </a14:m>
                <a:endParaRPr lang="en-GB" dirty="0"/>
              </a:p>
            </p:txBody>
          </p:sp>
        </mc:Choice>
        <mc:Fallback>
          <p:sp>
            <p:nvSpPr>
              <p:cNvPr id="11" name="TextBox 10">
                <a:extLst>
                  <a:ext uri="{FF2B5EF4-FFF2-40B4-BE49-F238E27FC236}">
                    <a16:creationId xmlns:a16="http://schemas.microsoft.com/office/drawing/2014/main" id="{3AC18990-8B96-28CE-B9B3-8487574D1189}"/>
                  </a:ext>
                </a:extLst>
              </p:cNvPr>
              <p:cNvSpPr txBox="1">
                <a:spLocks noRot="1" noChangeAspect="1" noMove="1" noResize="1" noEditPoints="1" noAdjustHandles="1" noChangeArrowheads="1" noChangeShapeType="1" noTextEdit="1"/>
              </p:cNvSpPr>
              <p:nvPr/>
            </p:nvSpPr>
            <p:spPr>
              <a:xfrm>
                <a:off x="2364130" y="6374570"/>
                <a:ext cx="714736" cy="391646"/>
              </a:xfrm>
              <a:prstGeom prst="rect">
                <a:avLst/>
              </a:prstGeom>
              <a:blipFill>
                <a:blip r:embed="rId6"/>
                <a:stretch>
                  <a:fillRect b="-967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88FDB0D-3A16-A90F-3BF4-7BD56CD0F913}"/>
                  </a:ext>
                </a:extLst>
              </p:cNvPr>
              <p:cNvSpPr txBox="1"/>
              <p:nvPr/>
            </p:nvSpPr>
            <p:spPr>
              <a:xfrm>
                <a:off x="5653270" y="6361906"/>
                <a:ext cx="71473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0" smtClean="0">
                              <a:latin typeface="Cambria Math" panose="02040503050406030204" pitchFamily="18" charset="0"/>
                              <a:ea typeface="Cambria Math" panose="02040503050406030204" pitchFamily="18" charset="0"/>
                            </a:rPr>
                            <m:t>2</m:t>
                          </m:r>
                          <m:r>
                            <a:rPr lang="en-GB" sz="1800">
                              <a:latin typeface="Cambria Math" panose="02040503050406030204" pitchFamily="18" charset="0"/>
                              <a:ea typeface="Cambria Math" panose="02040503050406030204" pitchFamily="18" charset="0"/>
                            </a:rPr>
                            <m:t>,</m:t>
                          </m:r>
                          <m:r>
                            <a:rPr lang="en-GB" sz="1800" i="1">
                              <a:latin typeface="Cambria Math" panose="02040503050406030204" pitchFamily="18" charset="0"/>
                              <a:ea typeface="Cambria Math" panose="02040503050406030204" pitchFamily="18" charset="0"/>
                            </a:rPr>
                            <m:t>𝑗</m:t>
                          </m:r>
                        </m:sub>
                      </m:sSub>
                    </m:oMath>
                  </m:oMathPara>
                </a14:m>
                <a:endParaRPr lang="en-GB" dirty="0"/>
              </a:p>
            </p:txBody>
          </p:sp>
        </mc:Choice>
        <mc:Fallback>
          <p:sp>
            <p:nvSpPr>
              <p:cNvPr id="12" name="TextBox 11">
                <a:extLst>
                  <a:ext uri="{FF2B5EF4-FFF2-40B4-BE49-F238E27FC236}">
                    <a16:creationId xmlns:a16="http://schemas.microsoft.com/office/drawing/2014/main" id="{188FDB0D-3A16-A90F-3BF4-7BD56CD0F913}"/>
                  </a:ext>
                </a:extLst>
              </p:cNvPr>
              <p:cNvSpPr txBox="1">
                <a:spLocks noRot="1" noChangeAspect="1" noMove="1" noResize="1" noEditPoints="1" noAdjustHandles="1" noChangeArrowheads="1" noChangeShapeType="1" noTextEdit="1"/>
              </p:cNvSpPr>
              <p:nvPr/>
            </p:nvSpPr>
            <p:spPr>
              <a:xfrm>
                <a:off x="5653270" y="6361906"/>
                <a:ext cx="714736" cy="391646"/>
              </a:xfrm>
              <a:prstGeom prst="rect">
                <a:avLst/>
              </a:prstGeom>
              <a:blipFill>
                <a:blip r:embed="rId7"/>
                <a:stretch>
                  <a:fillRect b="-9677"/>
                </a:stretch>
              </a:blipFill>
            </p:spPr>
            <p:txBody>
              <a:bodyPr/>
              <a:lstStyle/>
              <a:p>
                <a:r>
                  <a:rPr lang="en-GB">
                    <a:noFill/>
                  </a:rPr>
                  <a:t> </a:t>
                </a:r>
              </a:p>
            </p:txBody>
          </p:sp>
        </mc:Fallback>
      </mc:AlternateContent>
    </p:spTree>
    <p:extLst>
      <p:ext uri="{BB962C8B-B14F-4D97-AF65-F5344CB8AC3E}">
        <p14:creationId xmlns:p14="http://schemas.microsoft.com/office/powerpoint/2010/main" val="23917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Hierarchical Regression Models?</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30</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8C2FD82C-A558-7573-9193-13B87BE70467}"/>
              </a:ext>
            </a:extLst>
          </p:cNvPr>
          <p:cNvPicPr>
            <a:picLocks noChangeAspect="1"/>
          </p:cNvPicPr>
          <p:nvPr/>
        </p:nvPicPr>
        <p:blipFill rotWithShape="1">
          <a:blip r:embed="rId2"/>
          <a:srcRect l="78750"/>
          <a:stretch/>
        </p:blipFill>
        <p:spPr>
          <a:xfrm>
            <a:off x="4408572" y="4240033"/>
            <a:ext cx="2959883" cy="110826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1487213128"/>
              </p:ext>
            </p:extLst>
          </p:nvPr>
        </p:nvGraphicFramePr>
        <p:xfrm>
          <a:off x="165463" y="769925"/>
          <a:ext cx="8743406" cy="4016621"/>
        </p:xfrm>
        <a:graphic>
          <a:graphicData uri="http://schemas.openxmlformats.org/drawingml/2006/table">
            <a:tbl>
              <a:tblPr firstRow="1" bandRow="1">
                <a:tableStyleId>{2D5ABB26-0587-4C30-8999-92F81FD0307C}</a:tableStyleId>
              </a:tblPr>
              <a:tblGrid>
                <a:gridCol w="4338454">
                  <a:extLst>
                    <a:ext uri="{9D8B030D-6E8A-4147-A177-3AD203B41FA5}">
                      <a16:colId xmlns:a16="http://schemas.microsoft.com/office/drawing/2014/main" val="2740342776"/>
                    </a:ext>
                  </a:extLst>
                </a:gridCol>
                <a:gridCol w="4404952">
                  <a:extLst>
                    <a:ext uri="{9D8B030D-6E8A-4147-A177-3AD203B41FA5}">
                      <a16:colId xmlns:a16="http://schemas.microsoft.com/office/drawing/2014/main" val="4096845816"/>
                    </a:ext>
                  </a:extLst>
                </a:gridCol>
              </a:tblGrid>
              <a:tr h="450461">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Suitable Model (GLM or GAM)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8" name="TextBox 7">
            <a:extLst>
              <a:ext uri="{FF2B5EF4-FFF2-40B4-BE49-F238E27FC236}">
                <a16:creationId xmlns:a16="http://schemas.microsoft.com/office/drawing/2014/main" id="{25BBE5DB-7229-2733-4DFC-196282D83A4E}"/>
              </a:ext>
            </a:extLst>
          </p:cNvPr>
          <p:cNvSpPr txBox="1"/>
          <p:nvPr/>
        </p:nvSpPr>
        <p:spPr>
          <a:xfrm>
            <a:off x="165463" y="200297"/>
            <a:ext cx="10458994"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Recall in Week 2 and 3, we have extensively covered these various types of regression models  </a:t>
            </a:r>
          </a:p>
        </p:txBody>
      </p:sp>
      <p:sp>
        <p:nvSpPr>
          <p:cNvPr id="9" name="TextBox 8">
            <a:extLst>
              <a:ext uri="{FF2B5EF4-FFF2-40B4-BE49-F238E27FC236}">
                <a16:creationId xmlns:a16="http://schemas.microsoft.com/office/drawing/2014/main" id="{0341CA69-73C6-13C7-4D05-5C0495D335B6}"/>
              </a:ext>
            </a:extLst>
          </p:cNvPr>
          <p:cNvSpPr txBox="1"/>
          <p:nvPr/>
        </p:nvSpPr>
        <p:spPr>
          <a:xfrm>
            <a:off x="9218022" y="769925"/>
            <a:ext cx="2812869" cy="1815882"/>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Note 1: The models listed in this table assumes there is a “linear” relationship between the outcome and some independent variable(s).</a:t>
            </a:r>
          </a:p>
          <a:p>
            <a:pPr algn="l"/>
            <a:endParaRPr lang="en-GB" sz="1400" dirty="0">
              <a:latin typeface="Helvetica Neue Light" panose="02000403000000020004" pitchFamily="2" charset="0"/>
              <a:ea typeface="Helvetica Neue Light" panose="02000403000000020004" pitchFamily="2" charset="0"/>
            </a:endParaRPr>
          </a:p>
          <a:p>
            <a:pPr algn="l"/>
            <a:r>
              <a:rPr lang="en-GB" sz="1400" dirty="0">
                <a:latin typeface="Helvetica Neue Light" panose="02000403000000020004" pitchFamily="2" charset="0"/>
                <a:ea typeface="Helvetica Neue Light" panose="02000403000000020004" pitchFamily="2" charset="0"/>
              </a:rPr>
              <a:t>These models are typically used within a generalised linear modelling framework. </a:t>
            </a:r>
          </a:p>
        </p:txBody>
      </p:sp>
      <p:sp>
        <p:nvSpPr>
          <p:cNvPr id="10" name="TextBox 9">
            <a:extLst>
              <a:ext uri="{FF2B5EF4-FFF2-40B4-BE49-F238E27FC236}">
                <a16:creationId xmlns:a16="http://schemas.microsoft.com/office/drawing/2014/main" id="{18BDA3A8-9CB4-9020-105D-5948DF0200D0}"/>
              </a:ext>
            </a:extLst>
          </p:cNvPr>
          <p:cNvSpPr txBox="1"/>
          <p:nvPr/>
        </p:nvSpPr>
        <p:spPr>
          <a:xfrm>
            <a:off x="9213668" y="3186108"/>
            <a:ext cx="2812869" cy="1600438"/>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Note 2: The models listed in this table have alternative versions; when the relationship between the outcome and some independent variable(s) are “non-linear”, they can be used within a generalised additive modelling framework.  </a:t>
            </a:r>
          </a:p>
        </p:txBody>
      </p:sp>
      <p:sp>
        <p:nvSpPr>
          <p:cNvPr id="12" name="Slide Number Placeholder 3">
            <a:extLst>
              <a:ext uri="{FF2B5EF4-FFF2-40B4-BE49-F238E27FC236}">
                <a16:creationId xmlns:a16="http://schemas.microsoft.com/office/drawing/2014/main" id="{12A49C04-AECA-F0B2-2ADE-D8EC9F426A2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Box 12">
            <a:extLst>
              <a:ext uri="{FF2B5EF4-FFF2-40B4-BE49-F238E27FC236}">
                <a16:creationId xmlns:a16="http://schemas.microsoft.com/office/drawing/2014/main" id="{A8A28593-A3CB-405E-D95F-EAAD7499627F}"/>
              </a:ext>
            </a:extLst>
          </p:cNvPr>
          <p:cNvSpPr txBox="1"/>
          <p:nvPr/>
        </p:nvSpPr>
        <p:spPr>
          <a:xfrm>
            <a:off x="165463" y="5154486"/>
            <a:ext cx="11861074" cy="1200329"/>
          </a:xfrm>
          <a:prstGeom prst="rect">
            <a:avLst/>
          </a:prstGeom>
          <a:solidFill>
            <a:schemeClr val="accent1">
              <a:lumMod val="40000"/>
              <a:lumOff val="60000"/>
            </a:schemeClr>
          </a:solidFill>
          <a:ln>
            <a:solidFill>
              <a:schemeClr val="accent1"/>
            </a:solidFill>
          </a:ln>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Typically, the data structure or scenario we have been applying these models to are single row records or unit observations (i.e., for an individual, or a geographical unit etc.,)</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What about data structures with repeated measurements, or unit observation within a group, or temporal datasets? </a:t>
            </a:r>
          </a:p>
        </p:txBody>
      </p:sp>
    </p:spTree>
    <p:extLst>
      <p:ext uri="{BB962C8B-B14F-4D97-AF65-F5344CB8AC3E}">
        <p14:creationId xmlns:p14="http://schemas.microsoft.com/office/powerpoint/2010/main" val="399808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177624861"/>
              </p:ext>
            </p:extLst>
          </p:nvPr>
        </p:nvGraphicFramePr>
        <p:xfrm>
          <a:off x="278674" y="1521374"/>
          <a:ext cx="8499566" cy="4383039"/>
        </p:xfrm>
        <a:graphic>
          <a:graphicData uri="http://schemas.openxmlformats.org/drawingml/2006/table">
            <a:tbl>
              <a:tblPr firstRow="1" bandRow="1">
                <a:tableStyleId>{5940675A-B579-460E-94D1-54222C63F5DA}</a:tableStyleId>
              </a:tblPr>
              <a:tblGrid>
                <a:gridCol w="1058736">
                  <a:extLst>
                    <a:ext uri="{9D8B030D-6E8A-4147-A177-3AD203B41FA5}">
                      <a16:colId xmlns:a16="http://schemas.microsoft.com/office/drawing/2014/main" val="3499932197"/>
                    </a:ext>
                  </a:extLst>
                </a:gridCol>
                <a:gridCol w="2520487">
                  <a:extLst>
                    <a:ext uri="{9D8B030D-6E8A-4147-A177-3AD203B41FA5}">
                      <a16:colId xmlns:a16="http://schemas.microsoft.com/office/drawing/2014/main" val="3276823223"/>
                    </a:ext>
                  </a:extLst>
                </a:gridCol>
                <a:gridCol w="2327925">
                  <a:extLst>
                    <a:ext uri="{9D8B030D-6E8A-4147-A177-3AD203B41FA5}">
                      <a16:colId xmlns:a16="http://schemas.microsoft.com/office/drawing/2014/main" val="2351972412"/>
                    </a:ext>
                  </a:extLst>
                </a:gridCol>
                <a:gridCol w="1297841">
                  <a:extLst>
                    <a:ext uri="{9D8B030D-6E8A-4147-A177-3AD203B41FA5}">
                      <a16:colId xmlns:a16="http://schemas.microsoft.com/office/drawing/2014/main" val="2769541450"/>
                    </a:ext>
                  </a:extLst>
                </a:gridCol>
                <a:gridCol w="1294577">
                  <a:extLst>
                    <a:ext uri="{9D8B030D-6E8A-4147-A177-3AD203B41FA5}">
                      <a16:colId xmlns:a16="http://schemas.microsoft.com/office/drawing/2014/main" val="2291276390"/>
                    </a:ext>
                  </a:extLst>
                </a:gridCol>
              </a:tblGrid>
              <a:tr h="435783">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84438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79713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2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6811958"/>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574295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696772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26986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941433"/>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82072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3796976"/>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[1]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Imagine we have some dataset containing information on an individual-level.</a:t>
            </a:r>
          </a:p>
        </p:txBody>
      </p:sp>
      <p:sp>
        <p:nvSpPr>
          <p:cNvPr id="8" name="TextBox 7">
            <a:extLst>
              <a:ext uri="{FF2B5EF4-FFF2-40B4-BE49-F238E27FC236}">
                <a16:creationId xmlns:a16="http://schemas.microsoft.com/office/drawing/2014/main" id="{EEFAAC67-DC84-BE65-FC00-5791DEB4DBB3}"/>
              </a:ext>
            </a:extLst>
          </p:cNvPr>
          <p:cNvSpPr txBox="1"/>
          <p:nvPr/>
        </p:nvSpPr>
        <p:spPr>
          <a:xfrm>
            <a:off x="8943704" y="1536174"/>
            <a:ext cx="3153510" cy="2677656"/>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1: This dataset contain details for individual schools in Ealing Borough (inside London). Information on the overall maths performance of a school and the maths teacher-student ratio in a class.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We want to understand what historical and sociodemographic factors have an impact on a school’s performance when it comes to mathematics.</a:t>
            </a:r>
          </a:p>
        </p:txBody>
      </p:sp>
      <p:sp>
        <p:nvSpPr>
          <p:cNvPr id="10" name="TextBox 9">
            <a:extLst>
              <a:ext uri="{FF2B5EF4-FFF2-40B4-BE49-F238E27FC236}">
                <a16:creationId xmlns:a16="http://schemas.microsoft.com/office/drawing/2014/main" id="{15CB9466-3E9F-EAEE-3B20-D62FBB557997}"/>
              </a:ext>
            </a:extLst>
          </p:cNvPr>
          <p:cNvSpPr txBox="1"/>
          <p:nvPr/>
        </p:nvSpPr>
        <p:spPr>
          <a:xfrm>
            <a:off x="8943704" y="4555405"/>
            <a:ext cx="3145809" cy="1169551"/>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2: We would typically fit a linear regression model if we wanted to see how just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TSR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t>
            </a:r>
            <a:r>
              <a:rPr lang="en-GB" sz="1400" b="1" dirty="0">
                <a:latin typeface="Helvetica Neue" panose="02000503000000020004" pitchFamily="2" charset="0"/>
                <a:ea typeface="Helvetica Neue" panose="02000503000000020004" pitchFamily="2" charset="0"/>
                <a:cs typeface="Helvetica Neue" panose="02000503000000020004" pitchFamily="2" charset="0"/>
              </a:rPr>
              <a:t>OFSTED Grade </a:t>
            </a:r>
            <a:r>
              <a:rPr lang="en-GB" sz="1400" dirty="0">
                <a:latin typeface="Helvetica Neue" panose="02000503000000020004" pitchFamily="2" charset="0"/>
                <a:ea typeface="Helvetica Neue" panose="02000503000000020004" pitchFamily="2" charset="0"/>
                <a:cs typeface="Helvetica Neue" panose="02000503000000020004" pitchFamily="2" charset="0"/>
              </a:rPr>
              <a:t>are linked with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Performance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variable.</a:t>
            </a:r>
          </a:p>
        </p:txBody>
      </p:sp>
    </p:spTree>
    <p:extLst>
      <p:ext uri="{BB962C8B-B14F-4D97-AF65-F5344CB8AC3E}">
        <p14:creationId xmlns:p14="http://schemas.microsoft.com/office/powerpoint/2010/main" val="338098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919977"/>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1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[2] </a:t>
            </a:r>
          </a:p>
        </p:txBody>
      </p:sp>
      <p:sp>
        <p:nvSpPr>
          <p:cNvPr id="6" name="TextBox 5">
            <a:extLst>
              <a:ext uri="{FF2B5EF4-FFF2-40B4-BE49-F238E27FC236}">
                <a16:creationId xmlns:a16="http://schemas.microsoft.com/office/drawing/2014/main" id="{C77A1012-A80E-1759-921F-44B039FB9B0A}"/>
              </a:ext>
            </a:extLst>
          </p:cNvPr>
          <p:cNvSpPr txBox="1"/>
          <p:nvPr/>
        </p:nvSpPr>
        <p:spPr>
          <a:xfrm>
            <a:off x="165463" y="802085"/>
            <a:ext cx="1181083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want to consider broader risk factors, not measured at an individual-level but at a group-level…</a:t>
            </a:r>
          </a:p>
        </p:txBody>
      </p:sp>
      <p:sp>
        <p:nvSpPr>
          <p:cNvPr id="7" name="TextBox 6">
            <a:extLst>
              <a:ext uri="{FF2B5EF4-FFF2-40B4-BE49-F238E27FC236}">
                <a16:creationId xmlns:a16="http://schemas.microsoft.com/office/drawing/2014/main" id="{369F0B28-4AD9-CD5C-CEB5-7C7582D8559C}"/>
              </a:ext>
            </a:extLst>
          </p:cNvPr>
          <p:cNvSpPr txBox="1"/>
          <p:nvPr/>
        </p:nvSpPr>
        <p:spPr>
          <a:xfrm>
            <a:off x="111161" y="5904504"/>
            <a:ext cx="11865139"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For instance, other broader factors that might either be on an environmental, geopolitical, societal-level e.g., LSOA IMD public resource allocation for schools and average income scores. We have altered the structure of our dataset and made it far more complex…</a:t>
            </a:r>
          </a:p>
        </p:txBody>
      </p:sp>
    </p:spTree>
    <p:extLst>
      <p:ext uri="{BB962C8B-B14F-4D97-AF65-F5344CB8AC3E}">
        <p14:creationId xmlns:p14="http://schemas.microsoft.com/office/powerpoint/2010/main" val="182635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672495721"/>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1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[3]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A hierarchical or multi-level structure in the dataset is formed</a:t>
            </a:r>
          </a:p>
        </p:txBody>
      </p:sp>
      <p:sp>
        <p:nvSpPr>
          <p:cNvPr id="8" name="TextBox 7">
            <a:extLst>
              <a:ext uri="{FF2B5EF4-FFF2-40B4-BE49-F238E27FC236}">
                <a16:creationId xmlns:a16="http://schemas.microsoft.com/office/drawing/2014/main" id="{A1481563-4D16-AB95-9657-D2758CA022AA}"/>
              </a:ext>
            </a:extLst>
          </p:cNvPr>
          <p:cNvSpPr txBox="1"/>
          <p:nvPr/>
        </p:nvSpPr>
        <p:spPr>
          <a:xfrm>
            <a:off x="165463" y="5899202"/>
            <a:ext cx="3065417" cy="861774"/>
          </a:xfrm>
          <a:prstGeom prst="rect">
            <a:avLst/>
          </a:prstGeom>
          <a:noFill/>
        </p:spPr>
        <p:txBody>
          <a:bodyPr wrap="squar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an hierarchy…</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spTree>
    <p:extLst>
      <p:ext uri="{BB962C8B-B14F-4D97-AF65-F5344CB8AC3E}">
        <p14:creationId xmlns:p14="http://schemas.microsoft.com/office/powerpoint/2010/main" val="30114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[4] </a:t>
            </a:r>
          </a:p>
        </p:txBody>
      </p:sp>
      <p:sp>
        <p:nvSpPr>
          <p:cNvPr id="8" name="TextBox 7">
            <a:extLst>
              <a:ext uri="{FF2B5EF4-FFF2-40B4-BE49-F238E27FC236}">
                <a16:creationId xmlns:a16="http://schemas.microsoft.com/office/drawing/2014/main" id="{A1481563-4D16-AB95-9657-D2758CA022AA}"/>
              </a:ext>
            </a:extLst>
          </p:cNvPr>
          <p:cNvSpPr txBox="1"/>
          <p:nvPr/>
        </p:nvSpPr>
        <p:spPr>
          <a:xfrm>
            <a:off x="187040" y="4742543"/>
            <a:ext cx="3871154" cy="120032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an hierarchy…</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pic>
        <p:nvPicPr>
          <p:cNvPr id="11" name="Picture 10" descr="Table&#10;&#10;Description automatically generated">
            <a:extLst>
              <a:ext uri="{FF2B5EF4-FFF2-40B4-BE49-F238E27FC236}">
                <a16:creationId xmlns:a16="http://schemas.microsoft.com/office/drawing/2014/main" id="{EA4F8135-01B8-A8B8-25AA-3135933E4797}"/>
              </a:ext>
            </a:extLst>
          </p:cNvPr>
          <p:cNvPicPr>
            <a:picLocks noChangeAspect="1"/>
          </p:cNvPicPr>
          <p:nvPr/>
        </p:nvPicPr>
        <p:blipFill>
          <a:blip r:embed="rId2"/>
          <a:stretch>
            <a:fillRect/>
          </a:stretch>
        </p:blipFill>
        <p:spPr>
          <a:xfrm>
            <a:off x="187040" y="1515292"/>
            <a:ext cx="6087680" cy="3181778"/>
          </a:xfrm>
          <a:prstGeom prst="rect">
            <a:avLst/>
          </a:prstGeom>
        </p:spPr>
      </p:pic>
      <p:sp>
        <p:nvSpPr>
          <p:cNvPr id="12" name="TextBox 11">
            <a:extLst>
              <a:ext uri="{FF2B5EF4-FFF2-40B4-BE49-F238E27FC236}">
                <a16:creationId xmlns:a16="http://schemas.microsoft.com/office/drawing/2014/main" id="{278D7B70-F5B1-E36C-202B-463DF33D9CE8}"/>
              </a:ext>
            </a:extLst>
          </p:cNvPr>
          <p:cNvSpPr txBox="1"/>
          <p:nvPr/>
        </p:nvSpPr>
        <p:spPr>
          <a:xfrm>
            <a:off x="187040" y="1049667"/>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Individual-level data</a:t>
            </a:r>
          </a:p>
        </p:txBody>
      </p:sp>
      <p:sp>
        <p:nvSpPr>
          <p:cNvPr id="13" name="TextBox 12">
            <a:extLst>
              <a:ext uri="{FF2B5EF4-FFF2-40B4-BE49-F238E27FC236}">
                <a16:creationId xmlns:a16="http://schemas.microsoft.com/office/drawing/2014/main" id="{CA82EA42-58E9-BC34-6C0B-1F996CC4D4CC}"/>
              </a:ext>
            </a:extLst>
          </p:cNvPr>
          <p:cNvSpPr txBox="1"/>
          <p:nvPr/>
        </p:nvSpPr>
        <p:spPr>
          <a:xfrm>
            <a:off x="7463245" y="1034212"/>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Group-level data</a:t>
            </a:r>
          </a:p>
        </p:txBody>
      </p:sp>
      <p:graphicFrame>
        <p:nvGraphicFramePr>
          <p:cNvPr id="14" name="Table 4">
            <a:extLst>
              <a:ext uri="{FF2B5EF4-FFF2-40B4-BE49-F238E27FC236}">
                <a16:creationId xmlns:a16="http://schemas.microsoft.com/office/drawing/2014/main" id="{2FC37F7C-A457-346E-427C-0199A0AD4D0E}"/>
              </a:ext>
            </a:extLst>
          </p:cNvPr>
          <p:cNvGraphicFramePr>
            <a:graphicFrameLocks noGrp="1"/>
          </p:cNvGraphicFramePr>
          <p:nvPr>
            <p:extLst>
              <p:ext uri="{D42A27DB-BD31-4B8C-83A1-F6EECF244321}">
                <p14:modId xmlns:p14="http://schemas.microsoft.com/office/powerpoint/2010/main" val="2969595455"/>
              </p:ext>
            </p:extLst>
          </p:nvPr>
        </p:nvGraphicFramePr>
        <p:xfrm>
          <a:off x="7541206" y="1911208"/>
          <a:ext cx="4463754" cy="2190119"/>
        </p:xfrm>
        <a:graphic>
          <a:graphicData uri="http://schemas.openxmlformats.org/drawingml/2006/table">
            <a:tbl>
              <a:tblPr firstRow="1" bandRow="1">
                <a:tableStyleId>{5940675A-B579-460E-94D1-54222C63F5DA}</a:tableStyleId>
              </a:tblPr>
              <a:tblGrid>
                <a:gridCol w="1369434">
                  <a:extLst>
                    <a:ext uri="{9D8B030D-6E8A-4147-A177-3AD203B41FA5}">
                      <a16:colId xmlns:a16="http://schemas.microsoft.com/office/drawing/2014/main" val="2848825145"/>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507304"/>
                  </a:ext>
                </a:extLst>
              </a:tr>
            </a:tbl>
          </a:graphicData>
        </a:graphic>
      </p:graphicFrame>
      <p:cxnSp>
        <p:nvCxnSpPr>
          <p:cNvPr id="16" name="Straight Connector 15">
            <a:extLst>
              <a:ext uri="{FF2B5EF4-FFF2-40B4-BE49-F238E27FC236}">
                <a16:creationId xmlns:a16="http://schemas.microsoft.com/office/drawing/2014/main" id="{A095A4F7-F940-9F21-14A9-855245B79B3F}"/>
              </a:ext>
            </a:extLst>
          </p:cNvPr>
          <p:cNvCxnSpPr>
            <a:cxnSpLocks/>
          </p:cNvCxnSpPr>
          <p:nvPr/>
        </p:nvCxnSpPr>
        <p:spPr>
          <a:xfrm>
            <a:off x="6209211" y="2011680"/>
            <a:ext cx="1331995" cy="50637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87B6DF4-224E-1C2B-3D42-9378C8131CD9}"/>
              </a:ext>
            </a:extLst>
          </p:cNvPr>
          <p:cNvCxnSpPr>
            <a:cxnSpLocks/>
          </p:cNvCxnSpPr>
          <p:nvPr/>
        </p:nvCxnSpPr>
        <p:spPr>
          <a:xfrm>
            <a:off x="6241966" y="2307904"/>
            <a:ext cx="1299240" cy="21015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B4CB544-16CD-F6D3-930C-BF6DC7C31F2B}"/>
              </a:ext>
            </a:extLst>
          </p:cNvPr>
          <p:cNvCxnSpPr>
            <a:cxnSpLocks/>
          </p:cNvCxnSpPr>
          <p:nvPr/>
        </p:nvCxnSpPr>
        <p:spPr>
          <a:xfrm flipV="1">
            <a:off x="6225588" y="2518056"/>
            <a:ext cx="1315618" cy="10069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48FE8E-8265-9E6A-01B4-9B065631D157}"/>
              </a:ext>
            </a:extLst>
          </p:cNvPr>
          <p:cNvCxnSpPr>
            <a:cxnSpLocks/>
            <a:endCxn id="14" idx="1"/>
          </p:cNvCxnSpPr>
          <p:nvPr/>
        </p:nvCxnSpPr>
        <p:spPr>
          <a:xfrm>
            <a:off x="6225588" y="2932298"/>
            <a:ext cx="1315618" cy="7396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1C9B8A-9AE6-21E5-6670-21F8924BADAA}"/>
              </a:ext>
            </a:extLst>
          </p:cNvPr>
          <p:cNvCxnSpPr>
            <a:cxnSpLocks/>
            <a:endCxn id="14" idx="1"/>
          </p:cNvCxnSpPr>
          <p:nvPr/>
        </p:nvCxnSpPr>
        <p:spPr>
          <a:xfrm flipV="1">
            <a:off x="6225588" y="3006267"/>
            <a:ext cx="1315618" cy="23597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4B5968B-1643-58BC-5D47-1328B83A382B}"/>
              </a:ext>
            </a:extLst>
          </p:cNvPr>
          <p:cNvCxnSpPr>
            <a:cxnSpLocks/>
          </p:cNvCxnSpPr>
          <p:nvPr/>
        </p:nvCxnSpPr>
        <p:spPr>
          <a:xfrm flipV="1">
            <a:off x="6225588" y="3895686"/>
            <a:ext cx="1315618" cy="62982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D7FBE27-271A-7024-374D-3FFA354E9E79}"/>
              </a:ext>
            </a:extLst>
          </p:cNvPr>
          <p:cNvCxnSpPr>
            <a:cxnSpLocks/>
          </p:cNvCxnSpPr>
          <p:nvPr/>
        </p:nvCxnSpPr>
        <p:spPr>
          <a:xfrm flipV="1">
            <a:off x="6225588" y="3395052"/>
            <a:ext cx="1315618" cy="13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27DC929-9456-2000-945D-021B635F7897}"/>
              </a:ext>
            </a:extLst>
          </p:cNvPr>
          <p:cNvCxnSpPr>
            <a:cxnSpLocks/>
          </p:cNvCxnSpPr>
          <p:nvPr/>
        </p:nvCxnSpPr>
        <p:spPr>
          <a:xfrm flipV="1">
            <a:off x="6225588" y="3395052"/>
            <a:ext cx="1315618" cy="48593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72F7310-AF0C-E9F4-D30B-7A683B70327E}"/>
              </a:ext>
            </a:extLst>
          </p:cNvPr>
          <p:cNvCxnSpPr>
            <a:cxnSpLocks/>
          </p:cNvCxnSpPr>
          <p:nvPr/>
        </p:nvCxnSpPr>
        <p:spPr>
          <a:xfrm flipV="1">
            <a:off x="6225588" y="3380348"/>
            <a:ext cx="1315618" cy="784937"/>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0F971C99-A9E9-F9A0-86BA-7A71ECC2FBD5}"/>
              </a:ext>
            </a:extLst>
          </p:cNvPr>
          <p:cNvSpPr txBox="1"/>
          <p:nvPr/>
        </p:nvSpPr>
        <p:spPr>
          <a:xfrm>
            <a:off x="3766720" y="4981685"/>
            <a:ext cx="8238240" cy="1107996"/>
          </a:xfrm>
          <a:prstGeom prst="rect">
            <a:avLst/>
          </a:prstGeom>
          <a:solidFill>
            <a:schemeClr val="accent1">
              <a:lumMod val="40000"/>
              <a:lumOff val="60000"/>
            </a:schemeClr>
          </a:solidFill>
          <a:ln>
            <a:solidFill>
              <a:schemeClr val="accent1"/>
            </a:solidFill>
          </a:ln>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A typical linear regression model would be severely inadequate for this problem due to the hierarchical structure that is formed in this dataset. </a:t>
            </a:r>
          </a:p>
          <a:p>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We would need a model that not only takes into account how the records are nested within a group; but one that would allow us to model the “within-group” variations formed in each group, as well as the “across-group” variations. Lastly, we will need a model that will let us fitted both individual-level and group-level variables, this is called a </a:t>
            </a:r>
            <a:r>
              <a:rPr lang="en-GB" sz="1100" b="1" dirty="0">
                <a:latin typeface="Helvetica Neue" panose="02000503000000020004" pitchFamily="2" charset="0"/>
                <a:ea typeface="Helvetica Neue" panose="02000503000000020004" pitchFamily="2" charset="0"/>
                <a:cs typeface="Helvetica Neue" panose="02000503000000020004" pitchFamily="2" charset="0"/>
              </a:rPr>
              <a:t>hierarchical regression model</a:t>
            </a:r>
            <a:r>
              <a:rPr lang="en-GB" sz="11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72143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971522-061B-C3DE-F9EF-EBD602E27AD2}"/>
                  </a:ext>
                </a:extLst>
              </p:cNvPr>
              <p:cNvSpPr txBox="1"/>
              <p:nvPr/>
            </p:nvSpPr>
            <p:spPr>
              <a:xfrm>
                <a:off x="229181" y="3429000"/>
                <a:ext cx="11740617" cy="335476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Key characteristics of the hierarchical regression model:</a:t>
                </a:r>
              </a:p>
              <a:p>
                <a:pPr algn="l"/>
                <a:endParaRPr lang="en-GB"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While it is commonly known as </a:t>
                </a:r>
                <a:r>
                  <a:rPr lang="en-GB" sz="1600" b="1" dirty="0">
                    <a:latin typeface="Helvetica Neue Light" panose="02000403000000020004" pitchFamily="2" charset="0"/>
                    <a:ea typeface="Helvetica Neue Light" panose="02000403000000020004" pitchFamily="2" charset="0"/>
                  </a:rPr>
                  <a:t>hierarchical models</a:t>
                </a:r>
                <a:r>
                  <a:rPr lang="en-GB" sz="1600" dirty="0">
                    <a:latin typeface="Helvetica Neue Light" panose="02000403000000020004" pitchFamily="2" charset="0"/>
                    <a:ea typeface="Helvetica Neue Light" panose="02000403000000020004" pitchFamily="2" charset="0"/>
                  </a:rPr>
                  <a:t>, it is also commonly interchangeable with the terms: </a:t>
                </a:r>
                <a:r>
                  <a:rPr lang="en-GB" sz="1600" b="1" dirty="0">
                    <a:latin typeface="Helvetica Neue Light" panose="02000403000000020004" pitchFamily="2" charset="0"/>
                    <a:ea typeface="Helvetica Neue Light" panose="02000403000000020004" pitchFamily="2" charset="0"/>
                  </a:rPr>
                  <a:t>Multilevel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Mixed-effect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Nested data model </a:t>
                </a:r>
                <a:r>
                  <a:rPr lang="en-GB" sz="1600" dirty="0">
                    <a:latin typeface="Helvetica Neue Light" panose="02000403000000020004" pitchFamily="2" charset="0"/>
                    <a:ea typeface="Helvetica Neue Light" panose="02000403000000020004" pitchFamily="2" charset="0"/>
                  </a:rPr>
                  <a:t>or even </a:t>
                </a:r>
                <a:r>
                  <a:rPr lang="en-GB" sz="1600" b="1" dirty="0">
                    <a:latin typeface="Helvetica Neue Light" panose="02000403000000020004" pitchFamily="2" charset="0"/>
                    <a:ea typeface="Helvetica Neue Light" panose="02000403000000020004" pitchFamily="2" charset="0"/>
                  </a:rPr>
                  <a:t>Random-effects models</a:t>
                </a:r>
                <a:r>
                  <a:rPr lang="en-GB" sz="1600" dirty="0">
                    <a:latin typeface="Helvetica Neue Light" panose="02000403000000020004" pitchFamily="2" charset="0"/>
                    <a:ea typeface="Helvetica Neue Light" panose="02000403000000020004" pitchFamily="2" charset="0"/>
                  </a:rPr>
                  <a: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hierarchies formed by the natural structure of the dataset are treated as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in the hierarchical model. There. can be more than one-level formed in the hierarchical regression model. A </a:t>
                </a:r>
                <a:r>
                  <a:rPr lang="en-GB" sz="1600" b="1" dirty="0">
                    <a:latin typeface="Helvetica Neue Light" panose="02000403000000020004" pitchFamily="2" charset="0"/>
                    <a:ea typeface="Helvetica Neue Light" panose="02000403000000020004" pitchFamily="2" charset="0"/>
                  </a:rPr>
                  <a:t>two- or three-level hierarchical regression models </a:t>
                </a:r>
                <a:r>
                  <a:rPr lang="en-GB" sz="1600" dirty="0">
                    <a:latin typeface="Helvetica Neue Light" panose="02000403000000020004" pitchFamily="2" charset="0"/>
                    <a:ea typeface="Helvetica Neue Light" panose="02000403000000020004" pitchFamily="2" charset="0"/>
                  </a:rPr>
                  <a:t>are often used a lot in research; however, more and more levels beyond 3 makes the regression incredibly complexed.</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model structure is based on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 the lowest level always correspond to individual units; while higher levels are the groupings. For example,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p>
            </p:txBody>
          </p:sp>
        </mc:Choice>
        <mc:Fallback xmlns="">
          <p:sp>
            <p:nvSpPr>
              <p:cNvPr id="4" name="TextBox 3">
                <a:extLst>
                  <a:ext uri="{FF2B5EF4-FFF2-40B4-BE49-F238E27FC236}">
                    <a16:creationId xmlns:a16="http://schemas.microsoft.com/office/drawing/2014/main" id="{CF971522-061B-C3DE-F9EF-EBD602E27AD2}"/>
                  </a:ext>
                </a:extLst>
              </p:cNvPr>
              <p:cNvSpPr txBox="1">
                <a:spLocks noRot="1" noChangeAspect="1" noMove="1" noResize="1" noEditPoints="1" noAdjustHandles="1" noChangeArrowheads="1" noChangeShapeType="1" noTextEdit="1"/>
              </p:cNvSpPr>
              <p:nvPr/>
            </p:nvSpPr>
            <p:spPr>
              <a:xfrm>
                <a:off x="229181" y="3429000"/>
                <a:ext cx="11740617" cy="3354765"/>
              </a:xfrm>
              <a:prstGeom prst="rect">
                <a:avLst/>
              </a:prstGeom>
              <a:blipFill>
                <a:blip r:embed="rId2"/>
                <a:stretch>
                  <a:fillRect l="-541" t="-1132" r="-432" b="-113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5AD9AF39-BE93-A6C9-FF3A-E9C6AEF1493A}"/>
              </a:ext>
            </a:extLst>
          </p:cNvPr>
          <p:cNvPicPr>
            <a:picLocks noChangeAspect="1"/>
          </p:cNvPicPr>
          <p:nvPr/>
        </p:nvPicPr>
        <p:blipFill>
          <a:blip r:embed="rId3"/>
          <a:stretch>
            <a:fillRect/>
          </a:stretch>
        </p:blipFill>
        <p:spPr>
          <a:xfrm>
            <a:off x="0" y="0"/>
            <a:ext cx="12192000" cy="970069"/>
          </a:xfrm>
          <a:prstGeom prst="rect">
            <a:avLst/>
          </a:prstGeom>
        </p:spPr>
      </p:pic>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8489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30876</TotalTime>
  <Words>5185</Words>
  <Application>Microsoft Macintosh PowerPoint</Application>
  <PresentationFormat>Widescreen</PresentationFormat>
  <Paragraphs>782</Paragraphs>
  <Slides>30</Slides>
  <Notes>10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30</vt:i4>
      </vt:variant>
    </vt:vector>
  </HeadingPairs>
  <TitlesOfParts>
    <vt:vector size="44" baseType="lpstr">
      <vt:lpstr>ＭＳ Ｐゴシック</vt:lpstr>
      <vt:lpstr>Arial</vt:lpstr>
      <vt:lpstr>Calibri</vt:lpstr>
      <vt:lpstr>Cambria Math</vt:lpstr>
      <vt:lpstr>Century</vt:lpstr>
      <vt:lpstr>Helvetica</vt:lpstr>
      <vt:lpstr>Helvetica Neue</vt:lpstr>
      <vt:lpstr>Helvetica Neue Condensed Black</vt:lpstr>
      <vt:lpstr>Helvetica Neue Light</vt:lpstr>
      <vt:lpstr>Helvetica Neue Thin</vt:lpstr>
      <vt:lpstr>Helvetica Neue Thin</vt:lpstr>
      <vt:lpstr>Wingdings</vt:lpstr>
      <vt:lpstr>Office Theme</vt:lpstr>
      <vt:lpstr>Custom Design</vt:lpstr>
      <vt:lpstr>PowerPoint Presentation</vt:lpstr>
      <vt:lpstr>PowerPoint Presentation</vt:lpstr>
      <vt:lpstr>What are Hierarchical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of a Hierarchical Regression Model</vt:lpstr>
      <vt:lpstr>Recall the base model formula for a GLM</vt:lpstr>
      <vt:lpstr>Mathematical reformulation of the base GLM regression model using indexes</vt:lpstr>
      <vt:lpstr>PowerPoint Presentation</vt:lpstr>
      <vt:lpstr>PowerPoint Presentation</vt:lpstr>
      <vt:lpstr>PowerPoint Presentation</vt:lpstr>
      <vt:lpstr>PowerPoint Presentation</vt:lpstr>
      <vt:lpstr>PowerPoint Presentation</vt:lpstr>
      <vt:lpstr>PowerPoint Presentation</vt:lpstr>
      <vt:lpstr>An example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350</cp:revision>
  <dcterms:created xsi:type="dcterms:W3CDTF">2020-11-19T14:47:11Z</dcterms:created>
  <dcterms:modified xsi:type="dcterms:W3CDTF">2024-02-27T08:20:36Z</dcterms:modified>
</cp:coreProperties>
</file>