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7"/>
  </p:notesMasterIdLst>
  <p:sldIdLst>
    <p:sldId id="420" r:id="rId3"/>
    <p:sldId id="986" r:id="rId4"/>
    <p:sldId id="981" r:id="rId5"/>
    <p:sldId id="499" r:id="rId6"/>
    <p:sldId id="466" r:id="rId7"/>
    <p:sldId id="1308" r:id="rId8"/>
    <p:sldId id="1307" r:id="rId9"/>
    <p:sldId id="1085" r:id="rId10"/>
    <p:sldId id="1309" r:id="rId11"/>
    <p:sldId id="1310" r:id="rId12"/>
    <p:sldId id="1311" r:id="rId13"/>
    <p:sldId id="1312" r:id="rId14"/>
    <p:sldId id="387" r:id="rId15"/>
    <p:sldId id="1313" r:id="rId16"/>
    <p:sldId id="1314" r:id="rId17"/>
    <p:sldId id="1315" r:id="rId18"/>
    <p:sldId id="1316" r:id="rId19"/>
    <p:sldId id="1317" r:id="rId20"/>
    <p:sldId id="1318" r:id="rId21"/>
    <p:sldId id="1319" r:id="rId22"/>
    <p:sldId id="1322" r:id="rId23"/>
    <p:sldId id="1323" r:id="rId24"/>
    <p:sldId id="1321" r:id="rId25"/>
    <p:sldId id="1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CE6"/>
    <a:srgbClr val="FF9500"/>
    <a:srgbClr val="00B0F0"/>
    <a:srgbClr val="009193"/>
    <a:srgbClr val="D6D6D6"/>
    <a:srgbClr val="385723"/>
    <a:srgbClr val="92D050"/>
    <a:srgbClr val="F6E316"/>
    <a:srgbClr val="FF3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p:restoredTop sz="79456"/>
  </p:normalViewPr>
  <p:slideViewPr>
    <p:cSldViewPr snapToGrid="0" snapToObjects="1">
      <p:cViewPr varScale="1">
        <p:scale>
          <a:sx n="100" d="100"/>
          <a:sy n="100" d="100"/>
        </p:scale>
        <p:origin x="1448" y="176"/>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3491100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1389209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2280144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276312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5</a:t>
            </a:fld>
            <a:endParaRPr lang="en-US"/>
          </a:p>
        </p:txBody>
      </p:sp>
    </p:spTree>
    <p:extLst>
      <p:ext uri="{BB962C8B-B14F-4D97-AF65-F5344CB8AC3E}">
        <p14:creationId xmlns:p14="http://schemas.microsoft.com/office/powerpoint/2010/main" val="155799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for binary and discrete measures, and so this is where generalized linear regression modelling comes to play. [Turn to next slide]</a:t>
            </a:r>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7</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110689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358583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33035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0250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1/16/24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Stephen Law</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14/12/2021</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ehp.niehs.nih.gov/doi/pdf/10.1289/ehp.1103534" TargetMode="External"/><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50.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sciencedirect.com/science/article/pii/S0143622818311949?casa_token=8cJ1HVpfuDMAAAAA:1DZkPWNHOnaHVCo9EW8dMyr3KbtsdJLOCgCrqU535IF30douKzrntNSe0OzpHoOTKniDrb2QaA"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1.xml"/><Relationship Id="rId6"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2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BAYESIAN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GeneraliSed</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linear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modelS</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(GLM)</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F078AE1C-7497-1869-36A2-0A01CDDAD618}"/>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a:t>
            </a:fld>
            <a:endParaRPr lang="en-US" dirty="0">
              <a:solidFill>
                <a:srgbClr val="000000"/>
              </a:solidFill>
              <a:cs typeface="ＭＳ Ｐゴシック" charset="0"/>
            </a:endParaRPr>
          </a:p>
        </p:txBody>
      </p:sp>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What is a link function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r>
                  <a:rPr lang="en-US" altLang="en-US" sz="3600" dirty="0">
                    <a:latin typeface="Helvetica Neue Light" panose="02000403000000020004" pitchFamily="2" charset="0"/>
                    <a:ea typeface="Helvetica Neue Light" panose="02000403000000020004" pitchFamily="2" charset="0"/>
                  </a:rPr>
                  <a:t>? [2]</a:t>
                </a: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p:graphicFrame>
        <p:nvGraphicFramePr>
          <p:cNvPr id="10" name="Table 3">
            <a:extLst>
              <a:ext uri="{FF2B5EF4-FFF2-40B4-BE49-F238E27FC236}">
                <a16:creationId xmlns:a16="http://schemas.microsoft.com/office/drawing/2014/main" id="{BCD48C88-955B-A94B-87B8-41E1C1C58226}"/>
              </a:ext>
            </a:extLst>
          </p:cNvPr>
          <p:cNvGraphicFramePr>
            <a:graphicFrameLocks noGrp="1"/>
          </p:cNvGraphicFramePr>
          <p:nvPr>
            <p:extLst>
              <p:ext uri="{D42A27DB-BD31-4B8C-83A1-F6EECF244321}">
                <p14:modId xmlns:p14="http://schemas.microsoft.com/office/powerpoint/2010/main" val="4007381838"/>
              </p:ext>
            </p:extLst>
          </p:nvPr>
        </p:nvGraphicFramePr>
        <p:xfrm>
          <a:off x="214312" y="2553816"/>
          <a:ext cx="11763375" cy="3578831"/>
        </p:xfrm>
        <a:graphic>
          <a:graphicData uri="http://schemas.openxmlformats.org/drawingml/2006/table">
            <a:tbl>
              <a:tblPr firstRow="1" bandRow="1">
                <a:tableStyleId>{2D5ABB26-0587-4C30-8999-92F81FD0307C}</a:tableStyleId>
              </a:tblPr>
              <a:tblGrid>
                <a:gridCol w="2918508">
                  <a:extLst>
                    <a:ext uri="{9D8B030D-6E8A-4147-A177-3AD203B41FA5}">
                      <a16:colId xmlns:a16="http://schemas.microsoft.com/office/drawing/2014/main" val="2740342776"/>
                    </a:ext>
                  </a:extLst>
                </a:gridCol>
                <a:gridCol w="2948289">
                  <a:extLst>
                    <a:ext uri="{9D8B030D-6E8A-4147-A177-3AD203B41FA5}">
                      <a16:colId xmlns:a16="http://schemas.microsoft.com/office/drawing/2014/main" val="1420787425"/>
                    </a:ext>
                  </a:extLst>
                </a:gridCol>
                <a:gridCol w="2948289">
                  <a:extLst>
                    <a:ext uri="{9D8B030D-6E8A-4147-A177-3AD203B41FA5}">
                      <a16:colId xmlns:a16="http://schemas.microsoft.com/office/drawing/2014/main" val="166375594"/>
                    </a:ext>
                  </a:extLst>
                </a:gridCol>
                <a:gridCol w="2948289">
                  <a:extLst>
                    <a:ext uri="{9D8B030D-6E8A-4147-A177-3AD203B41FA5}">
                      <a16:colId xmlns:a16="http://schemas.microsoft.com/office/drawing/2014/main" val="4096845816"/>
                    </a:ext>
                  </a:extLst>
                </a:gridCol>
              </a:tblGrid>
              <a:tr h="450461">
                <a:tc>
                  <a:txBody>
                    <a:bodyPr/>
                    <a:lstStyle/>
                    <a:p>
                      <a:pPr algn="ctr"/>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Exponential Family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Link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200" b="0" i="0" dirty="0">
                          <a:latin typeface="Helvetica Light" panose="020B0403020202020204" pitchFamily="34" charset="0"/>
                        </a:rPr>
                        <a:t>Continuous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Normal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Identity (we’ve been using this all this 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200" b="0" i="0" dirty="0">
                          <a:latin typeface="Helvetica Light" panose="020B0403020202020204" pitchFamily="34" charset="0"/>
                        </a:rPr>
                        <a:t>Binary measures (1 = “present” or 0 = “absent”)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Bernoulli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200" b="0" i="0" dirty="0">
                          <a:latin typeface="Helvetica Light" panose="020B0403020202020204" pitchFamily="34" charset="0"/>
                        </a:rPr>
                        <a:t>Binomial measure (or 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Binomial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function on aggregated outcome for successful and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200" b="0" i="0" dirty="0">
                          <a:latin typeface="Helvetica Light" panose="020B0403020202020204" pitchFamily="34" charset="0"/>
                        </a:rPr>
                        <a:t>Counts or discrete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 or 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3" name="TextBox 2">
            <a:extLst>
              <a:ext uri="{FF2B5EF4-FFF2-40B4-BE49-F238E27FC236}">
                <a16:creationId xmlns:a16="http://schemas.microsoft.com/office/drawing/2014/main" id="{96EA71A4-CC92-2B49-8833-6C06388EF1B8}"/>
              </a:ext>
            </a:extLst>
          </p:cNvPr>
          <p:cNvSpPr txBox="1"/>
          <p:nvPr/>
        </p:nvSpPr>
        <p:spPr>
          <a:xfrm>
            <a:off x="214312" y="1950127"/>
            <a:ext cx="7246214" cy="369332"/>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Here are the most frequent examples which you will certainly encounter</a:t>
            </a:r>
          </a:p>
        </p:txBody>
      </p:sp>
      <p:pic>
        <p:nvPicPr>
          <p:cNvPr id="7" name="Picture 6">
            <a:extLst>
              <a:ext uri="{FF2B5EF4-FFF2-40B4-BE49-F238E27FC236}">
                <a16:creationId xmlns:a16="http://schemas.microsoft.com/office/drawing/2014/main" id="{76FAD96D-C3B0-6840-83DA-EF333ECAB5F9}"/>
              </a:ext>
            </a:extLst>
          </p:cNvPr>
          <p:cNvPicPr>
            <a:picLocks noChangeAspect="1"/>
          </p:cNvPicPr>
          <p:nvPr/>
        </p:nvPicPr>
        <p:blipFill>
          <a:blip r:embed="rId5"/>
          <a:stretch>
            <a:fillRect/>
          </a:stretch>
        </p:blipFill>
        <p:spPr>
          <a:xfrm>
            <a:off x="11090471" y="1170344"/>
            <a:ext cx="887216" cy="1333249"/>
          </a:xfrm>
          <a:prstGeom prst="rect">
            <a:avLst/>
          </a:prstGeom>
        </p:spPr>
      </p:pic>
      <p:sp>
        <p:nvSpPr>
          <p:cNvPr id="2" name="Slide Number Placeholder 3">
            <a:extLst>
              <a:ext uri="{FF2B5EF4-FFF2-40B4-BE49-F238E27FC236}">
                <a16:creationId xmlns:a16="http://schemas.microsoft.com/office/drawing/2014/main" id="{C36A14A0-4B2D-1437-CE11-68364CECB4E2}"/>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spTree>
    <p:extLst>
      <p:ext uri="{BB962C8B-B14F-4D97-AF65-F5344CB8AC3E}">
        <p14:creationId xmlns:p14="http://schemas.microsoft.com/office/powerpoint/2010/main" val="80546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Logistic Regression [1]</a:t>
            </a:r>
            <a:endParaRPr lang="en-US" altLang="en-US" sz="3600" dirty="0">
              <a:latin typeface="Helvetica Neue Light" panose="02000403000000020004" pitchFamily="2" charset="0"/>
              <a:ea typeface="Helvetica Neue Light" panose="02000403000000020004" pitchFamily="2" charset="0"/>
            </a:endParaRP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p:sp>
        <p:nvSpPr>
          <p:cNvPr id="3" name="TextBox 2">
            <a:extLst>
              <a:ext uri="{FF2B5EF4-FFF2-40B4-BE49-F238E27FC236}">
                <a16:creationId xmlns:a16="http://schemas.microsoft.com/office/drawing/2014/main" id="{96EA71A4-CC92-2B49-8833-6C06388EF1B8}"/>
              </a:ext>
            </a:extLst>
          </p:cNvPr>
          <p:cNvSpPr txBox="1"/>
          <p:nvPr/>
        </p:nvSpPr>
        <p:spPr>
          <a:xfrm>
            <a:off x="278656" y="1917232"/>
            <a:ext cx="11634687" cy="3023535"/>
          </a:xfrm>
          <a:prstGeom prst="rect">
            <a:avLst/>
          </a:prstGeom>
          <a:noFill/>
        </p:spPr>
        <p:txBody>
          <a:bodyPr wrap="square" rtlCol="0" anchor="ctr" anchorCtr="0">
            <a:no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This model allows the user to model binary outcomes linearly with other independent variables</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Examples of such outcomes can be from </a:t>
            </a:r>
            <a:r>
              <a:rPr lang="en-GB" b="1" dirty="0">
                <a:latin typeface="Helvetica Neue Light" panose="02000403000000020004" pitchFamily="2" charset="0"/>
                <a:ea typeface="Helvetica Neue Light" panose="02000403000000020004" pitchFamily="2" charset="0"/>
              </a:rPr>
              <a:t>Bernoulli distribution </a:t>
            </a:r>
            <a:r>
              <a:rPr lang="en-GB" dirty="0">
                <a:latin typeface="Helvetica Neue Light" panose="02000403000000020004" pitchFamily="2" charset="0"/>
                <a:ea typeface="Helvetica Neue Light" panose="02000403000000020004" pitchFamily="2" charset="0"/>
              </a:rPr>
              <a:t>e.g., disease status: no disease = 0 or disease = 1; Victimisation status: not burgled = 0 or burgled = 1; etc.,  </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Other examples can also be from a </a:t>
            </a:r>
            <a:r>
              <a:rPr lang="en-GB" b="1" dirty="0">
                <a:latin typeface="Helvetica Neue Light" panose="02000403000000020004" pitchFamily="2" charset="0"/>
                <a:ea typeface="Helvetica Neue Light" panose="02000403000000020004" pitchFamily="2" charset="0"/>
              </a:rPr>
              <a:t>Binomial distribution</a:t>
            </a:r>
            <a:r>
              <a:rPr lang="en-GB" dirty="0">
                <a:latin typeface="Helvetica Neue Light" panose="02000403000000020004" pitchFamily="2" charset="0"/>
                <a:ea typeface="Helvetica Neue Light" panose="02000403000000020004" pitchFamily="2" charset="0"/>
              </a:rPr>
              <a:t> where binary responses are aggregated: e.g. total number of individual surveyed in a village (</a:t>
            </a:r>
            <a:r>
              <a:rPr lang="en-GB" i="1" dirty="0">
                <a:latin typeface="Helvetica Neue Light" panose="02000403000000020004" pitchFamily="2" charset="0"/>
                <a:ea typeface="Helvetica Neue Light" panose="02000403000000020004" pitchFamily="2" charset="0"/>
              </a:rPr>
              <a:t>N</a:t>
            </a:r>
            <a:r>
              <a:rPr lang="en-GB" dirty="0">
                <a:latin typeface="Helvetica Neue Light" panose="02000403000000020004" pitchFamily="2" charset="0"/>
                <a:ea typeface="Helvetica Neue Light" panose="02000403000000020004" pitchFamily="2" charset="0"/>
              </a:rPr>
              <a:t>) and number people detected to be positive (</a:t>
            </a:r>
            <a:r>
              <a:rPr lang="en-GB" i="1" dirty="0">
                <a:latin typeface="Helvetica Neue Light" panose="02000403000000020004" pitchFamily="2" charset="0"/>
                <a:ea typeface="Helvetica Neue Light" panose="02000403000000020004" pitchFamily="2" charset="0"/>
              </a:rPr>
              <a:t>n</a:t>
            </a:r>
            <a:r>
              <a:rPr lang="en-GB" dirty="0">
                <a:latin typeface="Helvetica Neue Light" panose="02000403000000020004" pitchFamily="2" charset="0"/>
                <a:ea typeface="Helvetica Neue Light" panose="02000403000000020004" pitchFamily="2" charset="0"/>
              </a:rPr>
              <a:t>)</a:t>
            </a:r>
          </a:p>
          <a:p>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Link function:</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p:txBody>
      </p:sp>
      <p:sp>
        <p:nvSpPr>
          <p:cNvPr id="8" name="TextBox 7">
            <a:extLst>
              <a:ext uri="{FF2B5EF4-FFF2-40B4-BE49-F238E27FC236}">
                <a16:creationId xmlns:a16="http://schemas.microsoft.com/office/drawing/2014/main" id="{8141FE2B-45A2-AA4D-8F4F-4E809AD28134}"/>
              </a:ext>
            </a:extLst>
          </p:cNvPr>
          <p:cNvSpPr txBox="1"/>
          <p:nvPr/>
        </p:nvSpPr>
        <p:spPr>
          <a:xfrm>
            <a:off x="9140231" y="4231040"/>
            <a:ext cx="2861001" cy="430887"/>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With binary outcomes, we are dealing with probabilities and not averages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3F4CFB-BFE6-5344-9DA6-59D80B678104}"/>
                  </a:ext>
                </a:extLst>
              </p:cNvPr>
              <p:cNvSpPr txBox="1"/>
              <p:nvPr/>
            </p:nvSpPr>
            <p:spPr>
              <a:xfrm>
                <a:off x="645683" y="4661927"/>
                <a:ext cx="7293106" cy="1609800"/>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logit(p), where p is a probability</a:t>
                </a:r>
              </a:p>
              <a:p>
                <a:endParaRPr lang="en-GB" sz="160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i="1">
                        <a:latin typeface="Cambria Math" panose="02040503050406030204" pitchFamily="18" charset="0"/>
                        <a:ea typeface="Cambria Math" panose="02040503050406030204" pitchFamily="18" charset="0"/>
                      </a:rPr>
                      <m:t>l</m:t>
                    </m:r>
                    <m:r>
                      <m:rPr>
                        <m:sty m:val="p"/>
                      </m:rPr>
                      <a:rPr lang="en-GB" sz="1600" b="0" i="0" smtClean="0">
                        <a:latin typeface="Cambria Math" panose="02040503050406030204" pitchFamily="18" charset="0"/>
                        <a:ea typeface="Cambria Math" panose="02040503050406030204" pitchFamily="18" charset="0"/>
                      </a:rPr>
                      <m:t>ogit</m:t>
                    </m:r>
                    <m:d>
                      <m:dPr>
                        <m:ctrlPr>
                          <a:rPr lang="en-GB" sz="1600" b="0" i="1" smtClean="0">
                            <a:latin typeface="Cambria Math" panose="02040503050406030204" pitchFamily="18" charset="0"/>
                            <a:ea typeface="Cambria Math" panose="02040503050406030204" pitchFamily="18" charset="0"/>
                          </a:rPr>
                        </m:ctrlPr>
                      </m:dPr>
                      <m:e>
                        <m:r>
                          <m:rPr>
                            <m:sty m:val="p"/>
                          </m:rPr>
                          <a:rPr lang="en-GB" sz="1600" b="0" i="0" smtClean="0">
                            <a:latin typeface="Cambria Math" panose="02040503050406030204" pitchFamily="18" charset="0"/>
                            <a:ea typeface="Cambria Math" panose="02040503050406030204" pitchFamily="18" charset="0"/>
                          </a:rPr>
                          <m:t>p</m:t>
                        </m:r>
                      </m:e>
                    </m:d>
                    <m:r>
                      <a:rPr lang="en-GB" sz="1600">
                        <a:latin typeface="Cambria Math" panose="02040503050406030204" pitchFamily="18" charset="0"/>
                      </a:rPr>
                      <m:t>=</m:t>
                    </m:r>
                    <m:r>
                      <m:rPr>
                        <m:sty m:val="p"/>
                      </m:rPr>
                      <a:rPr lang="en-GB" sz="1600" b="0" i="0" smtClean="0">
                        <a:latin typeface="Cambria Math" panose="02040503050406030204" pitchFamily="18" charset="0"/>
                      </a:rPr>
                      <m:t>ln</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𝑝</m:t>
                            </m:r>
                          </m:num>
                          <m:den>
                            <m:r>
                              <a:rPr lang="en-GB" sz="1600" b="0" i="1" smtClean="0">
                                <a:latin typeface="Cambria Math" panose="02040503050406030204" pitchFamily="18" charset="0"/>
                              </a:rPr>
                              <m:t>1−</m:t>
                            </m:r>
                            <m:r>
                              <a:rPr lang="en-GB" sz="1600" b="0" i="1" smtClean="0">
                                <a:latin typeface="Cambria Math" panose="02040503050406030204" pitchFamily="18" charset="0"/>
                              </a:rPr>
                              <m:t>𝑝</m:t>
                            </m:r>
                          </m:den>
                        </m:f>
                      </m:e>
                    </m:d>
                  </m:oMath>
                </a14:m>
                <a:r>
                  <a:rPr lang="en-GB" sz="1600" b="0" i="0" dirty="0">
                    <a:latin typeface="Cambria Math" panose="02040503050406030204" pitchFamily="18" charset="0"/>
                    <a:ea typeface="Cambria Math" panose="02040503050406030204" pitchFamily="18" charset="0"/>
                  </a:rPr>
                  <a:t>  is what we called the “log-odds”</a:t>
                </a:r>
              </a:p>
              <a:p>
                <a:endParaRPr lang="en-GB" sz="1600" b="0" i="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a:latin typeface="Cambria Math" panose="02040503050406030204" pitchFamily="18" charset="0"/>
                      </a:rPr>
                      <m:t>ln</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1−</m:t>
                            </m:r>
                            <m:r>
                              <a:rPr lang="en-GB" sz="1600" i="1">
                                <a:latin typeface="Cambria Math" panose="02040503050406030204" pitchFamily="18" charset="0"/>
                              </a:rPr>
                              <m:t>𝑝</m:t>
                            </m:r>
                          </m:den>
                        </m:f>
                      </m:e>
                    </m:d>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6C3F4CFB-BFE6-5344-9DA6-59D80B678104}"/>
                  </a:ext>
                </a:extLst>
              </p:cNvPr>
              <p:cNvSpPr txBox="1">
                <a:spLocks noRot="1" noChangeAspect="1" noMove="1" noResize="1" noEditPoints="1" noAdjustHandles="1" noChangeArrowheads="1" noChangeShapeType="1" noTextEdit="1"/>
              </p:cNvSpPr>
              <p:nvPr/>
            </p:nvSpPr>
            <p:spPr>
              <a:xfrm>
                <a:off x="645683" y="4661927"/>
                <a:ext cx="7293106" cy="1609800"/>
              </a:xfrm>
              <a:prstGeom prst="rect">
                <a:avLst/>
              </a:prstGeom>
              <a:blipFill>
                <a:blip r:embed="rId4"/>
                <a:stretch>
                  <a:fillRect t="-775"/>
                </a:stretch>
              </a:blipFill>
              <a:ln>
                <a:solidFill>
                  <a:schemeClr val="accent1"/>
                </a:solidFill>
              </a:ln>
            </p:spPr>
            <p:txBody>
              <a:bodyPr/>
              <a:lstStyle/>
              <a:p>
                <a:r>
                  <a:rPr lang="en-GB">
                    <a:noFill/>
                  </a:rPr>
                  <a:t> </a:t>
                </a:r>
              </a:p>
            </p:txBody>
          </p:sp>
        </mc:Fallback>
      </mc:AlternateContent>
      <p:sp>
        <p:nvSpPr>
          <p:cNvPr id="2" name="Slide Number Placeholder 3">
            <a:extLst>
              <a:ext uri="{FF2B5EF4-FFF2-40B4-BE49-F238E27FC236}">
                <a16:creationId xmlns:a16="http://schemas.microsoft.com/office/drawing/2014/main" id="{0278C77A-3EB5-1660-EE12-076A86EE35E2}"/>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44101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Logistic Regression [2]</a:t>
            </a:r>
            <a:endParaRPr lang="en-US" altLang="en-US" sz="3600" dirty="0">
              <a:latin typeface="Helvetica Neue Light" panose="02000403000000020004" pitchFamily="2" charset="0"/>
              <a:ea typeface="Helvetica Neue Light" panose="02000403000000020004" pitchFamily="2" charset="0"/>
            </a:endParaRP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C3F4CFB-BFE6-5344-9DA6-59D80B678104}"/>
                  </a:ext>
                </a:extLst>
              </p:cNvPr>
              <p:cNvSpPr txBox="1"/>
              <p:nvPr/>
            </p:nvSpPr>
            <p:spPr>
              <a:xfrm>
                <a:off x="271109" y="2014965"/>
                <a:ext cx="7293106" cy="1609800"/>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logit(p), where p is a probability</a:t>
                </a:r>
              </a:p>
              <a:p>
                <a:endParaRPr lang="en-GB" sz="160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i="1">
                        <a:latin typeface="Cambria Math" panose="02040503050406030204" pitchFamily="18" charset="0"/>
                        <a:ea typeface="Cambria Math" panose="02040503050406030204" pitchFamily="18" charset="0"/>
                      </a:rPr>
                      <m:t>l</m:t>
                    </m:r>
                    <m:r>
                      <m:rPr>
                        <m:sty m:val="p"/>
                      </m:rPr>
                      <a:rPr lang="en-GB" sz="1600" b="0" i="0" smtClean="0">
                        <a:latin typeface="Cambria Math" panose="02040503050406030204" pitchFamily="18" charset="0"/>
                        <a:ea typeface="Cambria Math" panose="02040503050406030204" pitchFamily="18" charset="0"/>
                      </a:rPr>
                      <m:t>ogit</m:t>
                    </m:r>
                    <m:d>
                      <m:dPr>
                        <m:ctrlPr>
                          <a:rPr lang="en-GB" sz="1600" b="0" i="1" smtClean="0">
                            <a:latin typeface="Cambria Math" panose="02040503050406030204" pitchFamily="18" charset="0"/>
                            <a:ea typeface="Cambria Math" panose="02040503050406030204" pitchFamily="18" charset="0"/>
                          </a:rPr>
                        </m:ctrlPr>
                      </m:dPr>
                      <m:e>
                        <m:r>
                          <m:rPr>
                            <m:sty m:val="p"/>
                          </m:rPr>
                          <a:rPr lang="en-GB" sz="1600" b="0" i="0" smtClean="0">
                            <a:latin typeface="Cambria Math" panose="02040503050406030204" pitchFamily="18" charset="0"/>
                            <a:ea typeface="Cambria Math" panose="02040503050406030204" pitchFamily="18" charset="0"/>
                          </a:rPr>
                          <m:t>p</m:t>
                        </m:r>
                      </m:e>
                    </m:d>
                    <m:r>
                      <a:rPr lang="en-GB" sz="1600">
                        <a:latin typeface="Cambria Math" panose="02040503050406030204" pitchFamily="18" charset="0"/>
                      </a:rPr>
                      <m:t>=</m:t>
                    </m:r>
                    <m:r>
                      <m:rPr>
                        <m:sty m:val="p"/>
                      </m:rPr>
                      <a:rPr lang="en-GB" sz="1600" b="0" i="0" smtClean="0">
                        <a:latin typeface="Cambria Math" panose="02040503050406030204" pitchFamily="18" charset="0"/>
                      </a:rPr>
                      <m:t>ln</m:t>
                    </m:r>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𝑝</m:t>
                            </m:r>
                          </m:num>
                          <m:den>
                            <m:r>
                              <a:rPr lang="en-GB" sz="1600" b="0" i="1" smtClean="0">
                                <a:latin typeface="Cambria Math" panose="02040503050406030204" pitchFamily="18" charset="0"/>
                              </a:rPr>
                              <m:t>1−</m:t>
                            </m:r>
                            <m:r>
                              <a:rPr lang="en-GB" sz="1600" b="0" i="1" smtClean="0">
                                <a:latin typeface="Cambria Math" panose="02040503050406030204" pitchFamily="18" charset="0"/>
                              </a:rPr>
                              <m:t>𝑝</m:t>
                            </m:r>
                          </m:den>
                        </m:f>
                      </m:e>
                    </m:d>
                  </m:oMath>
                </a14:m>
                <a:r>
                  <a:rPr lang="en-GB" sz="1600" b="0" i="0" dirty="0">
                    <a:latin typeface="Cambria Math" panose="02040503050406030204" pitchFamily="18" charset="0"/>
                    <a:ea typeface="Cambria Math" panose="02040503050406030204" pitchFamily="18" charset="0"/>
                  </a:rPr>
                  <a:t>  is what we called the “log-odds”</a:t>
                </a:r>
              </a:p>
              <a:p>
                <a:endParaRPr lang="en-GB" sz="1600" b="0" i="0" dirty="0">
                  <a:latin typeface="Cambria Math" panose="02040503050406030204" pitchFamily="18" charset="0"/>
                  <a:ea typeface="Cambria Math" panose="02040503050406030204" pitchFamily="18" charset="0"/>
                </a:endParaRPr>
              </a:p>
              <a:p>
                <a14:m>
                  <m:oMath xmlns:m="http://schemas.openxmlformats.org/officeDocument/2006/math">
                    <m:r>
                      <m:rPr>
                        <m:sty m:val="p"/>
                      </m:rPr>
                      <a:rPr lang="en-GB" sz="1600">
                        <a:latin typeface="Cambria Math" panose="02040503050406030204" pitchFamily="18" charset="0"/>
                      </a:rPr>
                      <m:t>ln</m:t>
                    </m:r>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1−</m:t>
                            </m:r>
                            <m:r>
                              <a:rPr lang="en-GB" sz="1600" i="1">
                                <a:latin typeface="Cambria Math" panose="02040503050406030204" pitchFamily="18" charset="0"/>
                              </a:rPr>
                              <m:t>𝑝</m:t>
                            </m:r>
                          </m:den>
                        </m:f>
                      </m:e>
                    </m:d>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6C3F4CFB-BFE6-5344-9DA6-59D80B678104}"/>
                  </a:ext>
                </a:extLst>
              </p:cNvPr>
              <p:cNvSpPr txBox="1">
                <a:spLocks noRot="1" noChangeAspect="1" noMove="1" noResize="1" noEditPoints="1" noAdjustHandles="1" noChangeArrowheads="1" noChangeShapeType="1" noTextEdit="1"/>
              </p:cNvSpPr>
              <p:nvPr/>
            </p:nvSpPr>
            <p:spPr>
              <a:xfrm>
                <a:off x="271109" y="2014965"/>
                <a:ext cx="7293106" cy="1609800"/>
              </a:xfrm>
              <a:prstGeom prst="rect">
                <a:avLst/>
              </a:prstGeom>
              <a:blipFill>
                <a:blip r:embed="rId4"/>
                <a:stretch>
                  <a:fillRect t="-775"/>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F592195-E657-2A4F-A0AB-AC552225ACEF}"/>
                  </a:ext>
                </a:extLst>
              </p:cNvPr>
              <p:cNvSpPr txBox="1"/>
              <p:nvPr/>
            </p:nvSpPr>
            <p:spPr>
              <a:xfrm>
                <a:off x="396606" y="3866920"/>
                <a:ext cx="10344839"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estimate our coefficients i.e.,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which shows the linear relationship between the binary or binomial response variable with independent variable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 they are always on the log-odds scale.</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For interpretability: we always take the exponential of our coefficient i.e., exp(</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to convert in onto the scale of </a:t>
                </a:r>
                <a:r>
                  <a:rPr lang="en-GB" b="1" dirty="0">
                    <a:latin typeface="Helvetica Neue Light" panose="02000403000000020004" pitchFamily="2" charset="0"/>
                    <a:ea typeface="Helvetica Neue Light" panose="02000403000000020004" pitchFamily="2" charset="0"/>
                  </a:rPr>
                  <a:t>odds ratios (OR) </a:t>
                </a:r>
              </a:p>
            </p:txBody>
          </p:sp>
        </mc:Choice>
        <mc:Fallback xmlns="">
          <p:sp>
            <p:nvSpPr>
              <p:cNvPr id="2" name="TextBox 1">
                <a:extLst>
                  <a:ext uri="{FF2B5EF4-FFF2-40B4-BE49-F238E27FC236}">
                    <a16:creationId xmlns:a16="http://schemas.microsoft.com/office/drawing/2014/main" id="{9F592195-E657-2A4F-A0AB-AC552225ACEF}"/>
                  </a:ext>
                </a:extLst>
              </p:cNvPr>
              <p:cNvSpPr txBox="1">
                <a:spLocks noRot="1" noChangeAspect="1" noMove="1" noResize="1" noEditPoints="1" noAdjustHandles="1" noChangeArrowheads="1" noChangeShapeType="1" noTextEdit="1"/>
              </p:cNvSpPr>
              <p:nvPr/>
            </p:nvSpPr>
            <p:spPr>
              <a:xfrm>
                <a:off x="396606" y="3866920"/>
                <a:ext cx="10344839" cy="1477328"/>
              </a:xfrm>
              <a:prstGeom prst="rect">
                <a:avLst/>
              </a:prstGeom>
              <a:blipFill>
                <a:blip r:embed="rId5"/>
                <a:stretch>
                  <a:fillRect l="-368" t="-1709" b="-5983"/>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E3436CF3-CE0A-2742-935F-BDE07E66402C}"/>
              </a:ext>
            </a:extLst>
          </p:cNvPr>
          <p:cNvSpPr txBox="1"/>
          <p:nvPr/>
        </p:nvSpPr>
        <p:spPr>
          <a:xfrm>
            <a:off x="694061" y="5659440"/>
            <a:ext cx="10179586" cy="646331"/>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This is the quantity i.e., </a:t>
            </a:r>
            <a:r>
              <a:rPr lang="en-GB" b="1" dirty="0">
                <a:latin typeface="Helvetica Neue Light" panose="02000403000000020004" pitchFamily="2" charset="0"/>
                <a:ea typeface="Helvetica Neue Light" panose="02000403000000020004" pitchFamily="2" charset="0"/>
              </a:rPr>
              <a:t>Odds Ratios (OR)</a:t>
            </a:r>
            <a:r>
              <a:rPr lang="en-GB" dirty="0">
                <a:latin typeface="Helvetica Neue Light" panose="02000403000000020004" pitchFamily="2" charset="0"/>
                <a:ea typeface="Helvetica Neue Light" panose="02000403000000020004" pitchFamily="2" charset="0"/>
              </a:rPr>
              <a:t>, we want to estimate and interpret from our logistic regression</a:t>
            </a:r>
          </a:p>
        </p:txBody>
      </p:sp>
      <p:sp>
        <p:nvSpPr>
          <p:cNvPr id="3" name="Slide Number Placeholder 3">
            <a:extLst>
              <a:ext uri="{FF2B5EF4-FFF2-40B4-BE49-F238E27FC236}">
                <a16:creationId xmlns:a16="http://schemas.microsoft.com/office/drawing/2014/main" id="{BCEDB2FE-A595-08C1-94FD-B97C9271038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12</a:t>
            </a:fld>
            <a:endParaRPr lang="en-US" dirty="0">
              <a:solidFill>
                <a:srgbClr val="000000"/>
              </a:solidFill>
              <a:cs typeface="ＭＳ Ｐゴシック" charset="0"/>
            </a:endParaRPr>
          </a:p>
        </p:txBody>
      </p:sp>
    </p:spTree>
    <p:extLst>
      <p:ext uri="{BB962C8B-B14F-4D97-AF65-F5344CB8AC3E}">
        <p14:creationId xmlns:p14="http://schemas.microsoft.com/office/powerpoint/2010/main" val="4258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7" y="2489656"/>
            <a:ext cx="11248222" cy="2554545"/>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OR </a:t>
            </a:r>
            <a:r>
              <a:rPr lang="en-GB" sz="2000" b="1" dirty="0">
                <a:latin typeface="HELVETICA NEUE THIN" panose="020B0403020202020204" pitchFamily="34" charset="0"/>
                <a:ea typeface="HELVETICA NEUE THIN" panose="020B0403020202020204" pitchFamily="34" charset="0"/>
              </a:rPr>
              <a:t>= 1 (null value), it means that independent variable has no effect on the </a:t>
            </a:r>
            <a:r>
              <a:rPr lang="en-GB" sz="2000" b="1" dirty="0">
                <a:latin typeface="Helvetica Neue Thin" panose="020B0403020202020204" pitchFamily="34" charset="0"/>
                <a:ea typeface="Helvetica Neue Thin" panose="020B0403020202020204" pitchFamily="34" charset="0"/>
              </a:rPr>
              <a:t>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OR &lt; 1,  the independent variable has an impact on the outcome – in this case, its reduced effect, or reduced risk on the 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OR </a:t>
            </a:r>
            <a:r>
              <a:rPr lang="en-GB" sz="2000" b="1" dirty="0">
                <a:latin typeface="HELVETICA NEUE THIN" panose="020B0403020202020204" pitchFamily="34" charset="0"/>
                <a:ea typeface="HELVETICA NEUE THIN" panose="020B0403020202020204" pitchFamily="34" charset="0"/>
              </a:rPr>
              <a:t>&gt; 1, the independent variable has an impact on the outcome – and so, in this case, its increased effect, or increased risk on the outcome</a:t>
            </a: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Interpretation of Odds Ratios (OR)</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6" name="TextBox 5">
            <a:extLst>
              <a:ext uri="{FF2B5EF4-FFF2-40B4-BE49-F238E27FC236}">
                <a16:creationId xmlns:a16="http://schemas.microsoft.com/office/drawing/2014/main" id="{0350BB1E-C712-A349-BCB9-A74260D3D26E}"/>
              </a:ext>
            </a:extLst>
          </p:cNvPr>
          <p:cNvSpPr txBox="1"/>
          <p:nvPr/>
        </p:nvSpPr>
        <p:spPr>
          <a:xfrm>
            <a:off x="5392927" y="5309375"/>
            <a:ext cx="2861001" cy="1107996"/>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In the Frequentist approach, we use p-values and 95% CIs to deem whether the odd ratios are statistically significant or not. The Bayesian framework, only 95 credibility intervals are needed for significance.</a:t>
            </a:r>
          </a:p>
        </p:txBody>
      </p:sp>
      <p:sp>
        <p:nvSpPr>
          <p:cNvPr id="7" name="TextBox 6">
            <a:extLst>
              <a:ext uri="{FF2B5EF4-FFF2-40B4-BE49-F238E27FC236}">
                <a16:creationId xmlns:a16="http://schemas.microsoft.com/office/drawing/2014/main" id="{54A1AF55-FB98-0A40-B1E2-73BC72FC1E0C}"/>
              </a:ext>
            </a:extLst>
          </p:cNvPr>
          <p:cNvSpPr txBox="1"/>
          <p:nvPr/>
        </p:nvSpPr>
        <p:spPr>
          <a:xfrm>
            <a:off x="8394194" y="5309375"/>
            <a:ext cx="2861001" cy="938719"/>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2: If you want to do a risk assessment and your study design is a either a cross-sectional or case-control study design with some binary outcome, use a logistic regression model.</a:t>
            </a:r>
          </a:p>
        </p:txBody>
      </p:sp>
      <p:sp>
        <p:nvSpPr>
          <p:cNvPr id="3" name="Slide Number Placeholder 3">
            <a:extLst>
              <a:ext uri="{FF2B5EF4-FFF2-40B4-BE49-F238E27FC236}">
                <a16:creationId xmlns:a16="http://schemas.microsoft.com/office/drawing/2014/main" id="{D9E3774C-8747-84A1-5B21-8B56F394179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13</a:t>
            </a:fld>
            <a:endParaRPr lang="en-US" dirty="0">
              <a:solidFill>
                <a:srgbClr val="000000"/>
              </a:solidFill>
              <a:cs typeface="ＭＳ Ｐゴシック" charset="0"/>
            </a:endParaRPr>
          </a:p>
        </p:txBody>
      </p:sp>
    </p:spTree>
    <p:extLst>
      <p:ext uri="{BB962C8B-B14F-4D97-AF65-F5344CB8AC3E}">
        <p14:creationId xmlns:p14="http://schemas.microsoft.com/office/powerpoint/2010/main" val="20123464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FAFCD-3556-9645-A568-10B876F9D883}"/>
              </a:ext>
            </a:extLst>
          </p:cNvPr>
          <p:cNvPicPr>
            <a:picLocks noChangeAspect="1"/>
          </p:cNvPicPr>
          <p:nvPr/>
        </p:nvPicPr>
        <p:blipFill>
          <a:blip r:embed="rId2"/>
          <a:stretch>
            <a:fillRect/>
          </a:stretch>
        </p:blipFill>
        <p:spPr>
          <a:xfrm>
            <a:off x="341523" y="323823"/>
            <a:ext cx="9385926" cy="5906215"/>
          </a:xfrm>
          <a:prstGeom prst="rect">
            <a:avLst/>
          </a:prstGeom>
        </p:spPr>
      </p:pic>
      <p:sp>
        <p:nvSpPr>
          <p:cNvPr id="4" name="TextBox 3">
            <a:extLst>
              <a:ext uri="{FF2B5EF4-FFF2-40B4-BE49-F238E27FC236}">
                <a16:creationId xmlns:a16="http://schemas.microsoft.com/office/drawing/2014/main" id="{CE01351E-097F-554F-AA81-CB812AF52B2E}"/>
              </a:ext>
            </a:extLst>
          </p:cNvPr>
          <p:cNvSpPr txBox="1"/>
          <p:nvPr/>
        </p:nvSpPr>
        <p:spPr>
          <a:xfrm>
            <a:off x="9904164" y="235688"/>
            <a:ext cx="2144172" cy="1785104"/>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An example of logistic regression model, applied to health risk assessment study determining the impacts of arsenic exposure (biomarkers) and skin cancer risk in Eastern Europe.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Interpretation for independent variable that is categorical</a:t>
            </a:r>
          </a:p>
        </p:txBody>
      </p:sp>
      <p:sp>
        <p:nvSpPr>
          <p:cNvPr id="5" name="TextBox 4">
            <a:extLst>
              <a:ext uri="{FF2B5EF4-FFF2-40B4-BE49-F238E27FC236}">
                <a16:creationId xmlns:a16="http://schemas.microsoft.com/office/drawing/2014/main" id="{F2DABDCC-A0EF-6443-9E80-51797A613EDE}"/>
              </a:ext>
            </a:extLst>
          </p:cNvPr>
          <p:cNvSpPr txBox="1"/>
          <p:nvPr/>
        </p:nvSpPr>
        <p:spPr>
          <a:xfrm>
            <a:off x="249281" y="6349511"/>
            <a:ext cx="298556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Giovanni et al. 2012 [</a:t>
            </a:r>
            <a:r>
              <a:rPr lang="en-GB" dirty="0">
                <a:latin typeface="Helvetica Neue Thin" panose="020B0403020202020204" pitchFamily="34" charset="0"/>
                <a:ea typeface="Helvetica Neue Thin" panose="020B0403020202020204" pitchFamily="34" charset="0"/>
                <a:hlinkClick r:id="rId3"/>
              </a:rPr>
              <a:t>Source</a:t>
            </a:r>
            <a:r>
              <a:rPr lang="en-GB" dirty="0">
                <a:latin typeface="Helvetica Neue Thin" panose="020B0403020202020204" pitchFamily="34" charset="0"/>
                <a:ea typeface="Helvetica Neue Thin" panose="020B0403020202020204" pitchFamily="34" charset="0"/>
              </a:rPr>
              <a:t>]</a:t>
            </a:r>
          </a:p>
        </p:txBody>
      </p:sp>
      <p:sp>
        <p:nvSpPr>
          <p:cNvPr id="2" name="Slide Number Placeholder 3">
            <a:extLst>
              <a:ext uri="{FF2B5EF4-FFF2-40B4-BE49-F238E27FC236}">
                <a16:creationId xmlns:a16="http://schemas.microsoft.com/office/drawing/2014/main" id="{4B64FF08-2083-98B1-5EEC-337C65A2C7A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14</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5202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Poisson Regression [1]</a:t>
            </a:r>
            <a:endParaRPr lang="en-US" altLang="en-US" sz="3600" dirty="0">
              <a:latin typeface="Helvetica Neue Light" panose="02000403000000020004" pitchFamily="2" charset="0"/>
              <a:ea typeface="Helvetica Neue Light" panose="02000403000000020004" pitchFamily="2" charset="0"/>
            </a:endParaRPr>
          </a:p>
        </p:txBody>
      </p:sp>
      <p:sp>
        <p:nvSpPr>
          <p:cNvPr id="15" name="Slide Number Placeholder 3">
            <a:extLst>
              <a:ext uri="{FF2B5EF4-FFF2-40B4-BE49-F238E27FC236}">
                <a16:creationId xmlns:a16="http://schemas.microsoft.com/office/drawing/2014/main" id="{F971971C-839B-A945-8833-A8B2181FE762}"/>
              </a:ext>
            </a:extLst>
          </p:cNvPr>
          <p:cNvSpPr>
            <a:spLocks noGrp="1"/>
          </p:cNvSpPr>
          <p:nvPr>
            <p:ph type="sldNum" sz="quarter" idx="10"/>
          </p:nvPr>
        </p:nvSpPr>
        <p:spPr>
          <a:xfrm>
            <a:off x="11308999" y="6473021"/>
            <a:ext cx="540000" cy="144000"/>
          </a:xfrm>
        </p:spPr>
        <p:txBody>
          <a:bodyPr/>
          <a:lstStyle/>
          <a:p>
            <a:fld id="{6C21D7B2-F6DF-4749-BE48-6DFE0A2356E7}" type="slidenum">
              <a:rPr lang="en-US" altLang="x-none" smtClean="0"/>
              <a:pPr/>
              <a:t>15</a:t>
            </a:fld>
            <a:endParaRPr lang="en-US" altLang="x-none" dirty="0"/>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p:sp>
        <p:nvSpPr>
          <p:cNvPr id="3" name="TextBox 2">
            <a:extLst>
              <a:ext uri="{FF2B5EF4-FFF2-40B4-BE49-F238E27FC236}">
                <a16:creationId xmlns:a16="http://schemas.microsoft.com/office/drawing/2014/main" id="{96EA71A4-CC92-2B49-8833-6C06388EF1B8}"/>
              </a:ext>
            </a:extLst>
          </p:cNvPr>
          <p:cNvSpPr txBox="1"/>
          <p:nvPr/>
        </p:nvSpPr>
        <p:spPr>
          <a:xfrm>
            <a:off x="278656" y="1917232"/>
            <a:ext cx="11634687" cy="3023535"/>
          </a:xfrm>
          <a:prstGeom prst="rect">
            <a:avLst/>
          </a:prstGeom>
          <a:noFill/>
        </p:spPr>
        <p:txBody>
          <a:bodyPr wrap="square" rtlCol="0" anchor="ctr" anchorCtr="0">
            <a:no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This model allows the user to model count or discrete outcomes linearly with other independent variables</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Examples of such outcomes can be from </a:t>
            </a:r>
            <a:r>
              <a:rPr lang="en-GB" b="1" dirty="0">
                <a:latin typeface="Helvetica Neue Light" panose="02000403000000020004" pitchFamily="2" charset="0"/>
                <a:ea typeface="Helvetica Neue Light" panose="02000403000000020004" pitchFamily="2" charset="0"/>
              </a:rPr>
              <a:t>Poisson distribution </a:t>
            </a:r>
            <a:r>
              <a:rPr lang="en-GB" dirty="0">
                <a:latin typeface="Helvetica Neue Light" panose="02000403000000020004" pitchFamily="2" charset="0"/>
                <a:ea typeface="Helvetica Neue Light" panose="02000403000000020004" pitchFamily="2" charset="0"/>
              </a:rPr>
              <a:t>e.g., number of COVID cases in postcodes across London; Number of houses on street segments that were victims to burglary etc.  </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With particular scenario we are dealing with aggregated units and its either </a:t>
            </a:r>
            <a:r>
              <a:rPr lang="en-GB" b="1" dirty="0">
                <a:latin typeface="Helvetica Neue Light" panose="02000403000000020004" pitchFamily="2" charset="0"/>
                <a:ea typeface="Helvetica Neue Light" panose="02000403000000020004" pitchFamily="2" charset="0"/>
              </a:rPr>
              <a:t>counts</a:t>
            </a:r>
            <a:r>
              <a:rPr lang="en-GB" dirty="0">
                <a:latin typeface="Helvetica Neue Light" panose="02000403000000020004" pitchFamily="2" charset="0"/>
                <a:ea typeface="Helvetica Neue Light" panose="02000403000000020004" pitchFamily="2" charset="0"/>
              </a:rPr>
              <a:t> or </a:t>
            </a:r>
            <a:r>
              <a:rPr lang="en-GB" b="1" dirty="0">
                <a:latin typeface="Helvetica Neue Light" panose="02000403000000020004" pitchFamily="2" charset="0"/>
                <a:ea typeface="Helvetica Neue Light" panose="02000403000000020004" pitchFamily="2" charset="0"/>
              </a:rPr>
              <a:t>rates</a:t>
            </a:r>
            <a:r>
              <a:rPr lang="en-GB" dirty="0">
                <a:latin typeface="Helvetica Neue Light" panose="02000403000000020004" pitchFamily="2" charset="0"/>
                <a:ea typeface="Helvetica Neue Light" panose="02000403000000020004" pitchFamily="2" charset="0"/>
              </a:rPr>
              <a:t> </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Link function:</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E0BCBC1-C9CC-04F7-0BB7-DCC3814E4DBD}"/>
                  </a:ext>
                </a:extLst>
              </p:cNvPr>
              <p:cNvSpPr txBox="1"/>
              <p:nvPr/>
            </p:nvSpPr>
            <p:spPr>
              <a:xfrm>
                <a:off x="278656" y="4694978"/>
                <a:ext cx="7293106" cy="1815882"/>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ln(</a:t>
                </a:r>
                <a14:m>
                  <m:oMath xmlns:m="http://schemas.openxmlformats.org/officeDocument/2006/math">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𝜆</m:t>
                        </m:r>
                      </m:e>
                      <m:sub>
                        <m:r>
                          <a:rPr lang="en-GB" sz="1600" b="0" i="1" smtClean="0">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 i.e., log-link function (log of some mean rate </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a:t>
                </a:r>
              </a:p>
              <a:p>
                <a:endParaRPr lang="en-GB" sz="1600" b="0" i="0" dirty="0">
                  <a:latin typeface="Cambria Math" panose="02040503050406030204" pitchFamily="18" charset="0"/>
                  <a:ea typeface="Cambria Math" panose="02040503050406030204" pitchFamily="18" charset="0"/>
                </a:endParaRPr>
              </a:p>
              <a:p>
                <a:r>
                  <a:rPr lang="en-GB" sz="1600" dirty="0">
                    <a:latin typeface="Cambria Math" panose="02040503050406030204" pitchFamily="18" charset="0"/>
                    <a:ea typeface="Cambria Math" panose="02040503050406030204" pitchFamily="18" charset="0"/>
                  </a:rPr>
                  <a:t>ln(</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a:p>
                <a:endParaRPr lang="en-US" sz="1600" dirty="0">
                  <a:latin typeface="Helvetica Neue Thin" panose="020B0403020202020204" pitchFamily="34" charset="0"/>
                  <a:ea typeface="Helvetica Neue Thin" panose="020B0403020202020204" pitchFamily="34" charset="0"/>
                </a:endParaRPr>
              </a:p>
              <a:p>
                <a:r>
                  <a:rPr lang="en-US" sz="1600" dirty="0">
                    <a:latin typeface="Helvetica Neue Thin" panose="020B0403020202020204" pitchFamily="34" charset="0"/>
                    <a:ea typeface="Helvetica Neue Thin" panose="020B0403020202020204" pitchFamily="34" charset="0"/>
                  </a:rPr>
                  <a:t>OR </a:t>
                </a:r>
              </a:p>
              <a:p>
                <a:endParaRPr lang="en-US" sz="1600" dirty="0">
                  <a:latin typeface="Helvetica Neue Thin" panose="020B0403020202020204" pitchFamily="34" charset="0"/>
                  <a:ea typeface="Helvetica Neue Thin" panose="020B0403020202020204" pitchFamily="34" charset="0"/>
                </a:endParaRPr>
              </a:p>
              <a:p>
                <a:r>
                  <a:rPr lang="en-GB" sz="1600" dirty="0">
                    <a:latin typeface="Cambria Math" panose="02040503050406030204" pitchFamily="18" charset="0"/>
                    <a:ea typeface="Cambria Math" panose="02040503050406030204" pitchFamily="18" charset="0"/>
                  </a:rPr>
                  <a:t>ln(</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r>
                  <a:rPr lang="en-US" sz="1600" dirty="0">
                    <a:latin typeface="Helvetica Neue Thin" panose="020B0403020202020204" pitchFamily="34" charset="0"/>
                    <a:ea typeface="Helvetica Neue Thin" panose="020B0403020202020204" pitchFamily="34" charset="0"/>
                  </a:rPr>
                  <a:t> + offset</a:t>
                </a:r>
              </a:p>
            </p:txBody>
          </p:sp>
        </mc:Choice>
        <mc:Fallback>
          <p:sp>
            <p:nvSpPr>
              <p:cNvPr id="2" name="TextBox 1">
                <a:extLst>
                  <a:ext uri="{FF2B5EF4-FFF2-40B4-BE49-F238E27FC236}">
                    <a16:creationId xmlns:a16="http://schemas.microsoft.com/office/drawing/2014/main" id="{3E0BCBC1-C9CC-04F7-0BB7-DCC3814E4DBD}"/>
                  </a:ext>
                </a:extLst>
              </p:cNvPr>
              <p:cNvSpPr txBox="1">
                <a:spLocks noRot="1" noChangeAspect="1" noMove="1" noResize="1" noEditPoints="1" noAdjustHandles="1" noChangeArrowheads="1" noChangeShapeType="1" noTextEdit="1"/>
              </p:cNvSpPr>
              <p:nvPr/>
            </p:nvSpPr>
            <p:spPr>
              <a:xfrm>
                <a:off x="278656" y="4694978"/>
                <a:ext cx="7293106" cy="1815882"/>
              </a:xfrm>
              <a:prstGeom prst="rect">
                <a:avLst/>
              </a:prstGeom>
              <a:blipFill>
                <a:blip r:embed="rId4"/>
                <a:stretch>
                  <a:fillRect l="-347" t="-690" b="-2069"/>
                </a:stretch>
              </a:blipFill>
              <a:ln>
                <a:solidFill>
                  <a:schemeClr val="accent1"/>
                </a:solidFill>
              </a:ln>
            </p:spPr>
            <p:txBody>
              <a:bodyPr/>
              <a:lstStyle/>
              <a:p>
                <a:r>
                  <a:rPr lang="en-GB">
                    <a:noFill/>
                  </a:rPr>
                  <a:t> </a:t>
                </a:r>
              </a:p>
            </p:txBody>
          </p:sp>
        </mc:Fallback>
      </mc:AlternateContent>
      <p:sp>
        <p:nvSpPr>
          <p:cNvPr id="4" name="TextBox 3">
            <a:extLst>
              <a:ext uri="{FF2B5EF4-FFF2-40B4-BE49-F238E27FC236}">
                <a16:creationId xmlns:a16="http://schemas.microsoft.com/office/drawing/2014/main" id="{14B9DB42-E3FA-5CFB-C657-F2A4B91624DD}"/>
              </a:ext>
            </a:extLst>
          </p:cNvPr>
          <p:cNvSpPr txBox="1"/>
          <p:nvPr/>
        </p:nvSpPr>
        <p:spPr>
          <a:xfrm>
            <a:off x="7687457" y="5864529"/>
            <a:ext cx="3858491"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Often an offset is included to adjust for denominators if the outcome was measured as a rate.</a:t>
            </a:r>
          </a:p>
        </p:txBody>
      </p:sp>
    </p:spTree>
    <p:extLst>
      <p:ext uri="{BB962C8B-B14F-4D97-AF65-F5344CB8AC3E}">
        <p14:creationId xmlns:p14="http://schemas.microsoft.com/office/powerpoint/2010/main" val="396003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600" dirty="0">
                <a:latin typeface="Helvetica Neue Light" panose="02000403000000020004" pitchFamily="2" charset="0"/>
                <a:ea typeface="Helvetica Neue Light" panose="02000403000000020004" pitchFamily="2" charset="0"/>
              </a:rPr>
              <a:t>Poisson Regression [2]</a:t>
            </a:r>
            <a:endParaRPr lang="en-US" altLang="en-US" sz="3600" dirty="0">
              <a:latin typeface="Helvetica Neue Light" panose="02000403000000020004" pitchFamily="2" charset="0"/>
              <a:ea typeface="Helvetica Neue Light" panose="02000403000000020004" pitchFamily="2" charset="0"/>
            </a:endParaRP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F592195-E657-2A4F-A0AB-AC552225ACEF}"/>
                  </a:ext>
                </a:extLst>
              </p:cNvPr>
              <p:cNvSpPr txBox="1"/>
              <p:nvPr/>
            </p:nvSpPr>
            <p:spPr>
              <a:xfrm>
                <a:off x="396606" y="3317289"/>
                <a:ext cx="10344839"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we estimate our coefficients i.e., </a:t>
                </a: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which shows the linear relationship between the counts or discrete response variable with independent variable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𝑥</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 they are always on the log-scale.</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For interpretability: we always take the exponential of our coefficient i.e., exp(</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to convert it onto the scale of </a:t>
                </a:r>
                <a:r>
                  <a:rPr lang="en-GB" b="1" dirty="0">
                    <a:latin typeface="Helvetica Neue Light" panose="02000403000000020004" pitchFamily="2" charset="0"/>
                    <a:ea typeface="Helvetica Neue Light" panose="02000403000000020004" pitchFamily="2" charset="0"/>
                  </a:rPr>
                  <a:t>risk ratios (RR) </a:t>
                </a:r>
              </a:p>
            </p:txBody>
          </p:sp>
        </mc:Choice>
        <mc:Fallback xmlns="">
          <p:sp>
            <p:nvSpPr>
              <p:cNvPr id="2" name="TextBox 1">
                <a:extLst>
                  <a:ext uri="{FF2B5EF4-FFF2-40B4-BE49-F238E27FC236}">
                    <a16:creationId xmlns:a16="http://schemas.microsoft.com/office/drawing/2014/main" id="{9F592195-E657-2A4F-A0AB-AC552225ACEF}"/>
                  </a:ext>
                </a:extLst>
              </p:cNvPr>
              <p:cNvSpPr txBox="1">
                <a:spLocks noRot="1" noChangeAspect="1" noMove="1" noResize="1" noEditPoints="1" noAdjustHandles="1" noChangeArrowheads="1" noChangeShapeType="1" noTextEdit="1"/>
              </p:cNvSpPr>
              <p:nvPr/>
            </p:nvSpPr>
            <p:spPr>
              <a:xfrm>
                <a:off x="396606" y="3317289"/>
                <a:ext cx="10344839" cy="1477328"/>
              </a:xfrm>
              <a:prstGeom prst="rect">
                <a:avLst/>
              </a:prstGeom>
              <a:blipFill>
                <a:blip r:embed="rId4"/>
                <a:stretch>
                  <a:fillRect l="-368" t="-1709" r="-1104" b="-5128"/>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E3436CF3-CE0A-2742-935F-BDE07E66402C}"/>
              </a:ext>
            </a:extLst>
          </p:cNvPr>
          <p:cNvSpPr txBox="1"/>
          <p:nvPr/>
        </p:nvSpPr>
        <p:spPr>
          <a:xfrm>
            <a:off x="649994" y="5164996"/>
            <a:ext cx="10179586" cy="646331"/>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This is the quantity i.e., </a:t>
            </a:r>
            <a:r>
              <a:rPr lang="en-GB" b="1" dirty="0">
                <a:latin typeface="Helvetica Neue Light" panose="02000403000000020004" pitchFamily="2" charset="0"/>
                <a:ea typeface="Helvetica Neue Light" panose="02000403000000020004" pitchFamily="2" charset="0"/>
              </a:rPr>
              <a:t>Risk Ratios (RR) (interchangeable with Relative Risk)</a:t>
            </a:r>
            <a:r>
              <a:rPr lang="en-GB" dirty="0">
                <a:latin typeface="Helvetica Neue Light" panose="02000403000000020004" pitchFamily="2" charset="0"/>
                <a:ea typeface="Helvetica Neue Light" panose="02000403000000020004" pitchFamily="2" charset="0"/>
              </a:rPr>
              <a:t>, we want to estimate and interpret from our Poisson regression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632EBC-A861-9C44-B27D-369FE2708897}"/>
                  </a:ext>
                </a:extLst>
              </p:cNvPr>
              <p:cNvSpPr txBox="1"/>
              <p:nvPr/>
            </p:nvSpPr>
            <p:spPr>
              <a:xfrm>
                <a:off x="396606" y="2100815"/>
                <a:ext cx="7293106" cy="830997"/>
              </a:xfrm>
              <a:prstGeom prst="rect">
                <a:avLst/>
              </a:prstGeom>
              <a:solidFill>
                <a:schemeClr val="accent1">
                  <a:lumMod val="40000"/>
                  <a:lumOff val="60000"/>
                </a:schemeClr>
              </a:solidFill>
              <a:ln>
                <a:solidFill>
                  <a:schemeClr val="accent1"/>
                </a:solidFill>
              </a:ln>
            </p:spPr>
            <p:txBody>
              <a:bodyPr wrap="square" rtlCol="0">
                <a:spAutoFit/>
              </a:bodyPr>
              <a:lstStyle/>
              <a:p>
                <a14:m>
                  <m:oMath xmlns:m="http://schemas.openxmlformats.org/officeDocument/2006/math">
                    <m:r>
                      <m:rPr>
                        <m:sty m:val="p"/>
                      </m:rPr>
                      <a:rPr lang="en-GB" sz="1600" smtClean="0">
                        <a:latin typeface="Cambria Math" panose="02040503050406030204" pitchFamily="18" charset="0"/>
                        <a:ea typeface="Cambria Math" panose="02040503050406030204" pitchFamily="18" charset="0"/>
                      </a:rPr>
                      <m:t>g</m:t>
                    </m:r>
                    <m:r>
                      <a:rPr lang="en-GB" sz="1600" i="1">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𝜂</m:t>
                    </m:r>
                    <m:r>
                      <a:rPr lang="en-GB" sz="1600" i="1">
                        <a:latin typeface="Cambria Math" panose="02040503050406030204" pitchFamily="18" charset="0"/>
                        <a:ea typeface="Cambria Math" panose="02040503050406030204" pitchFamily="18" charset="0"/>
                      </a:rPr>
                      <m:t>)</m:t>
                    </m:r>
                    <m:r>
                      <a:rPr lang="en-GB" sz="1600">
                        <a:latin typeface="Cambria Math" panose="02040503050406030204" pitchFamily="18" charset="0"/>
                      </a:rPr>
                      <m:t>=</m:t>
                    </m:r>
                  </m:oMath>
                </a14:m>
                <a:r>
                  <a:rPr lang="en-GB" sz="1600" b="0" i="0" dirty="0">
                    <a:latin typeface="Cambria Math" panose="02040503050406030204" pitchFamily="18" charset="0"/>
                    <a:ea typeface="Cambria Math" panose="02040503050406030204" pitchFamily="18" charset="0"/>
                  </a:rPr>
                  <a:t> ln(</a:t>
                </a:r>
                <a14:m>
                  <m:oMath xmlns:m="http://schemas.openxmlformats.org/officeDocument/2006/math">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𝜆</m:t>
                        </m:r>
                      </m:e>
                      <m:sub>
                        <m:r>
                          <a:rPr lang="en-GB" sz="1600" b="0" i="1" smtClean="0">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 i.e., log-link function (log of some mean rate </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b="0" i="0" dirty="0">
                    <a:latin typeface="Cambria Math" panose="02040503050406030204" pitchFamily="18" charset="0"/>
                    <a:ea typeface="Cambria Math" panose="02040503050406030204" pitchFamily="18" charset="0"/>
                  </a:rPr>
                  <a:t>).</a:t>
                </a:r>
              </a:p>
              <a:p>
                <a:endParaRPr lang="en-GB" sz="1600" b="0" i="0" dirty="0">
                  <a:latin typeface="Cambria Math" panose="02040503050406030204" pitchFamily="18" charset="0"/>
                  <a:ea typeface="Cambria Math" panose="02040503050406030204" pitchFamily="18" charset="0"/>
                </a:endParaRPr>
              </a:p>
              <a:p>
                <a:r>
                  <a:rPr lang="en-GB" sz="1600" dirty="0">
                    <a:latin typeface="Cambria Math" panose="02040503050406030204" pitchFamily="18" charset="0"/>
                    <a:ea typeface="Cambria Math" panose="02040503050406030204" pitchFamily="18" charset="0"/>
                  </a:rPr>
                  <a:t>ln(</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𝜆</m:t>
                        </m:r>
                      </m:e>
                      <m:sub>
                        <m:r>
                          <a:rPr lang="en-GB" sz="1600" i="1">
                            <a:latin typeface="Cambria Math" panose="02040503050406030204" pitchFamily="18" charset="0"/>
                            <a:ea typeface="Cambria Math" panose="02040503050406030204" pitchFamily="18" charset="0"/>
                          </a:rPr>
                          <m:t>𝑖</m:t>
                        </m:r>
                      </m:sub>
                    </m:sSub>
                  </m:oMath>
                </a14:m>
                <a:r>
                  <a:rPr lang="en-GB" sz="1600" dirty="0">
                    <a:latin typeface="Cambria Math" panose="02040503050406030204" pitchFamily="18" charset="0"/>
                    <a:ea typeface="Cambria Math" panose="02040503050406030204" pitchFamily="18" charset="0"/>
                  </a:rPr>
                  <a:t>) </a:t>
                </a:r>
                <a14:m>
                  <m:oMath xmlns:m="http://schemas.openxmlformats.org/officeDocument/2006/math">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m:rPr>
                            <m:sty m:val="p"/>
                          </m:rPr>
                          <a:rPr lang="en-GB" sz="1600" b="0" i="0">
                            <a:latin typeface="Cambria Math" panose="02040503050406030204" pitchFamily="18" charset="0"/>
                            <a:ea typeface="Cambria Math" panose="02040503050406030204" pitchFamily="18" charset="0"/>
                          </a:rPr>
                          <m:t>β</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m:rPr>
                            <m:sty m:val="p"/>
                          </m:rPr>
                          <a:rPr lang="en-GB" sz="1600" b="0" i="0">
                            <a:latin typeface="Cambria Math" panose="02040503050406030204" pitchFamily="18" charset="0"/>
                          </a:rPr>
                          <m:t>x</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r>
                      <m:rPr>
                        <m:sty m:val="p"/>
                      </m:rPr>
                      <a:rPr lang="el-GR" sz="1600" b="0" i="0" smtClean="0">
                        <a:latin typeface="Cambria Math" panose="02040503050406030204" pitchFamily="18" charset="0"/>
                        <a:ea typeface="Cambria Math" panose="02040503050406030204" pitchFamily="18" charset="0"/>
                      </a:rPr>
                      <m:t>ε</m:t>
                    </m:r>
                  </m:oMath>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B8632EBC-A861-9C44-B27D-369FE2708897}"/>
                  </a:ext>
                </a:extLst>
              </p:cNvPr>
              <p:cNvSpPr txBox="1">
                <a:spLocks noRot="1" noChangeAspect="1" noMove="1" noResize="1" noEditPoints="1" noAdjustHandles="1" noChangeArrowheads="1" noChangeShapeType="1" noTextEdit="1"/>
              </p:cNvSpPr>
              <p:nvPr/>
            </p:nvSpPr>
            <p:spPr>
              <a:xfrm>
                <a:off x="396606" y="2100815"/>
                <a:ext cx="7293106" cy="830997"/>
              </a:xfrm>
              <a:prstGeom prst="rect">
                <a:avLst/>
              </a:prstGeom>
              <a:blipFill>
                <a:blip r:embed="rId5"/>
                <a:stretch>
                  <a:fillRect l="-347" t="-1493" b="-7463"/>
                </a:stretch>
              </a:blipFill>
              <a:ln>
                <a:solidFill>
                  <a:schemeClr val="accent1"/>
                </a:solidFill>
              </a:ln>
            </p:spPr>
            <p:txBody>
              <a:bodyPr/>
              <a:lstStyle/>
              <a:p>
                <a:r>
                  <a:rPr lang="en-GB">
                    <a:noFill/>
                  </a:rPr>
                  <a:t> </a:t>
                </a:r>
              </a:p>
            </p:txBody>
          </p:sp>
        </mc:Fallback>
      </mc:AlternateContent>
      <p:sp>
        <p:nvSpPr>
          <p:cNvPr id="3" name="Slide Number Placeholder 3">
            <a:extLst>
              <a:ext uri="{FF2B5EF4-FFF2-40B4-BE49-F238E27FC236}">
                <a16:creationId xmlns:a16="http://schemas.microsoft.com/office/drawing/2014/main" id="{C6670B3A-ECB9-7C6F-EFB7-120598B1FA3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16</a:t>
            </a:fld>
            <a:endParaRPr lang="en-US" dirty="0">
              <a:solidFill>
                <a:srgbClr val="000000"/>
              </a:solidFill>
              <a:cs typeface="ＭＳ Ｐゴシック" charset="0"/>
            </a:endParaRPr>
          </a:p>
        </p:txBody>
      </p:sp>
    </p:spTree>
    <p:extLst>
      <p:ext uri="{BB962C8B-B14F-4D97-AF65-F5344CB8AC3E}">
        <p14:creationId xmlns:p14="http://schemas.microsoft.com/office/powerpoint/2010/main" val="2221434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6" y="2304935"/>
            <a:ext cx="11248222" cy="2554545"/>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RR</a:t>
            </a:r>
            <a:r>
              <a:rPr lang="en-GB" sz="2000" b="1" dirty="0">
                <a:latin typeface="HELVETICA NEUE THIN" panose="020B0403020202020204" pitchFamily="34" charset="0"/>
                <a:ea typeface="HELVETICA NEUE THIN" panose="020B0403020202020204" pitchFamily="34" charset="0"/>
              </a:rPr>
              <a:t>= 1 (null value), it means that independent variable has no effect on the </a:t>
            </a:r>
            <a:r>
              <a:rPr lang="en-GB" sz="2000" b="1" dirty="0">
                <a:latin typeface="Helvetica Neue Thin" panose="020B0403020202020204" pitchFamily="34" charset="0"/>
                <a:ea typeface="Helvetica Neue Thin" panose="020B0403020202020204" pitchFamily="34" charset="0"/>
              </a:rPr>
              <a:t>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RR &lt; 1,  the independent variable has an impact on the outcome – in this case, its reduced effect, or reduced risk on the 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RR </a:t>
            </a:r>
            <a:r>
              <a:rPr lang="en-GB" sz="2000" b="1" dirty="0">
                <a:latin typeface="HELVETICA NEUE THIN" panose="020B0403020202020204" pitchFamily="34" charset="0"/>
                <a:ea typeface="HELVETICA NEUE THIN" panose="020B0403020202020204" pitchFamily="34" charset="0"/>
              </a:rPr>
              <a:t>&gt; 1, the independent variable has an impact on the outcome – and so, in this case, its increased effect, or increased risk on the outcome</a:t>
            </a: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Interpretation of Risk Ratios (RR)</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6" name="TextBox 5">
            <a:extLst>
              <a:ext uri="{FF2B5EF4-FFF2-40B4-BE49-F238E27FC236}">
                <a16:creationId xmlns:a16="http://schemas.microsoft.com/office/drawing/2014/main" id="{0350BB1E-C712-A349-BCB9-A74260D3D26E}"/>
              </a:ext>
            </a:extLst>
          </p:cNvPr>
          <p:cNvSpPr txBox="1"/>
          <p:nvPr/>
        </p:nvSpPr>
        <p:spPr>
          <a:xfrm>
            <a:off x="4848968" y="4994631"/>
            <a:ext cx="2861001" cy="1107996"/>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From the Frequentist approach, We use p-values and 95% CIs to deem whether the risk ratios are statistically significant or not. In the Bayesian, we don’t deal with p-values, only 95% credibility intervals</a:t>
            </a:r>
          </a:p>
        </p:txBody>
      </p:sp>
      <p:sp>
        <p:nvSpPr>
          <p:cNvPr id="7" name="TextBox 6">
            <a:extLst>
              <a:ext uri="{FF2B5EF4-FFF2-40B4-BE49-F238E27FC236}">
                <a16:creationId xmlns:a16="http://schemas.microsoft.com/office/drawing/2014/main" id="{54A1AF55-FB98-0A40-B1E2-73BC72FC1E0C}"/>
              </a:ext>
            </a:extLst>
          </p:cNvPr>
          <p:cNvSpPr txBox="1"/>
          <p:nvPr/>
        </p:nvSpPr>
        <p:spPr>
          <a:xfrm>
            <a:off x="7845556" y="4994631"/>
            <a:ext cx="2861001" cy="1107996"/>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2: If you want to do a risk assessment and you study design is an either an ecological study design where you have counts and denominators for rates, and also for cohort study when following groups of participants prospectively</a:t>
            </a:r>
          </a:p>
        </p:txBody>
      </p:sp>
      <p:sp>
        <p:nvSpPr>
          <p:cNvPr id="3" name="Slide Number Placeholder 3">
            <a:extLst>
              <a:ext uri="{FF2B5EF4-FFF2-40B4-BE49-F238E27FC236}">
                <a16:creationId xmlns:a16="http://schemas.microsoft.com/office/drawing/2014/main" id="{A9C2B42E-761A-D5A6-7883-71A7C72351EF}"/>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17</a:t>
            </a:fld>
            <a:endParaRPr lang="en-US" dirty="0">
              <a:solidFill>
                <a:srgbClr val="000000"/>
              </a:solidFill>
              <a:cs typeface="ＭＳ Ｐゴシック" charset="0"/>
            </a:endParaRPr>
          </a:p>
        </p:txBody>
      </p:sp>
    </p:spTree>
    <p:extLst>
      <p:ext uri="{BB962C8B-B14F-4D97-AF65-F5344CB8AC3E}">
        <p14:creationId xmlns:p14="http://schemas.microsoft.com/office/powerpoint/2010/main" val="35749261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01351E-097F-554F-AA81-CB812AF52B2E}"/>
              </a:ext>
            </a:extLst>
          </p:cNvPr>
          <p:cNvSpPr txBox="1"/>
          <p:nvPr/>
        </p:nvSpPr>
        <p:spPr>
          <a:xfrm>
            <a:off x="7583553" y="301789"/>
            <a:ext cx="3268061" cy="195438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An example of Poisson-based regression model, applied to crime victimisation study to determine the impacts of various environmental and society society risk factor (quantified on a street-level) and burglary risk in Nigeria.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Interpretation for independent variable that are continuous as well as those that are categorical</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Risk ratio which has been operationalised and termed as Crime risk ratio (CRR)</a:t>
            </a:r>
          </a:p>
        </p:txBody>
      </p:sp>
      <p:sp>
        <p:nvSpPr>
          <p:cNvPr id="5" name="TextBox 4">
            <a:extLst>
              <a:ext uri="{FF2B5EF4-FFF2-40B4-BE49-F238E27FC236}">
                <a16:creationId xmlns:a16="http://schemas.microsoft.com/office/drawing/2014/main" id="{F2DABDCC-A0EF-6443-9E80-51797A613EDE}"/>
              </a:ext>
            </a:extLst>
          </p:cNvPr>
          <p:cNvSpPr txBox="1"/>
          <p:nvPr/>
        </p:nvSpPr>
        <p:spPr>
          <a:xfrm>
            <a:off x="319994" y="6467859"/>
            <a:ext cx="3032806" cy="369332"/>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Musah et al. 2020 [</a:t>
            </a:r>
            <a:r>
              <a:rPr lang="en-GB" dirty="0">
                <a:latin typeface="Helvetica Neue Thin" panose="020B0403020202020204" pitchFamily="34" charset="0"/>
                <a:ea typeface="Helvetica Neue Thin" panose="020B0403020202020204" pitchFamily="34" charset="0"/>
                <a:hlinkClick r:id="rId2"/>
              </a:rPr>
              <a:t>Source</a:t>
            </a:r>
            <a:r>
              <a:rPr lang="en-GB" dirty="0">
                <a:latin typeface="Helvetica Neue Thin" panose="020B0403020202020204" pitchFamily="34" charset="0"/>
                <a:ea typeface="Helvetica Neue Thin" panose="020B0403020202020204" pitchFamily="34" charset="0"/>
              </a:rPr>
              <a:t>]</a:t>
            </a:r>
          </a:p>
        </p:txBody>
      </p:sp>
      <p:pic>
        <p:nvPicPr>
          <p:cNvPr id="6" name="Picture 5" descr="Table&#10;&#10;Description automatically generated">
            <a:extLst>
              <a:ext uri="{FF2B5EF4-FFF2-40B4-BE49-F238E27FC236}">
                <a16:creationId xmlns:a16="http://schemas.microsoft.com/office/drawing/2014/main" id="{E3209CE8-D459-2348-B927-3198823D1B69}"/>
              </a:ext>
            </a:extLst>
          </p:cNvPr>
          <p:cNvPicPr>
            <a:picLocks noChangeAspect="1"/>
          </p:cNvPicPr>
          <p:nvPr/>
        </p:nvPicPr>
        <p:blipFill>
          <a:blip r:embed="rId3"/>
          <a:stretch>
            <a:fillRect/>
          </a:stretch>
        </p:blipFill>
        <p:spPr>
          <a:xfrm>
            <a:off x="1340386" y="106471"/>
            <a:ext cx="5294021" cy="6284270"/>
          </a:xfrm>
          <a:prstGeom prst="rect">
            <a:avLst/>
          </a:prstGeom>
        </p:spPr>
      </p:pic>
      <p:sp>
        <p:nvSpPr>
          <p:cNvPr id="2" name="Rectangle 1">
            <a:extLst>
              <a:ext uri="{FF2B5EF4-FFF2-40B4-BE49-F238E27FC236}">
                <a16:creationId xmlns:a16="http://schemas.microsoft.com/office/drawing/2014/main" id="{34CA124A-89BD-6F7A-EF07-EAB5DB101655}"/>
              </a:ext>
            </a:extLst>
          </p:cNvPr>
          <p:cNvSpPr/>
          <p:nvPr/>
        </p:nvSpPr>
        <p:spPr>
          <a:xfrm>
            <a:off x="5613400" y="2256170"/>
            <a:ext cx="139700" cy="26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5771D13-3FB6-6F48-1E1A-031EBD8A2B46}"/>
              </a:ext>
            </a:extLst>
          </p:cNvPr>
          <p:cNvSpPr/>
          <p:nvPr/>
        </p:nvSpPr>
        <p:spPr>
          <a:xfrm>
            <a:off x="5613400" y="4068430"/>
            <a:ext cx="139700" cy="3765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3">
            <a:extLst>
              <a:ext uri="{FF2B5EF4-FFF2-40B4-BE49-F238E27FC236}">
                <a16:creationId xmlns:a16="http://schemas.microsoft.com/office/drawing/2014/main" id="{EB00EB16-D1E9-7067-BE59-FDF863F4AFC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18</a:t>
            </a:fld>
            <a:endParaRPr lang="en-US" dirty="0">
              <a:solidFill>
                <a:srgbClr val="000000"/>
              </a:solidFill>
              <a:cs typeface="ＭＳ Ｐゴシック" charset="0"/>
            </a:endParaRPr>
          </a:p>
        </p:txBody>
      </p:sp>
    </p:spTree>
    <p:extLst>
      <p:ext uri="{BB962C8B-B14F-4D97-AF65-F5344CB8AC3E}">
        <p14:creationId xmlns:p14="http://schemas.microsoft.com/office/powerpoint/2010/main" val="2461231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684D-6D5C-3D40-B79A-1ED16611A0E2}"/>
              </a:ext>
            </a:extLst>
          </p:cNvPr>
          <p:cNvSpPr txBox="1">
            <a:spLocks noChangeArrowheads="1"/>
          </p:cNvSpPr>
          <p:nvPr/>
        </p:nvSpPr>
        <p:spPr>
          <a:xfrm>
            <a:off x="1851025" y="130774"/>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altLang="en-US" sz="3600" dirty="0">
                <a:latin typeface="Helvetica Neue Light" panose="02000403000000020004" pitchFamily="2" charset="0"/>
                <a:ea typeface="Helvetica Neue Light" panose="02000403000000020004" pitchFamily="2" charset="0"/>
              </a:rPr>
              <a:t>Types of Poisson Regression</a:t>
            </a:r>
            <a:endParaRPr lang="en-US" altLang="en-US" sz="3600" dirty="0">
              <a:latin typeface="Helvetica Neue Light" panose="02000403000000020004" pitchFamily="2" charset="0"/>
              <a:ea typeface="Helvetica Neue Light" panose="02000403000000020004" pitchFamily="2" charset="0"/>
            </a:endParaRPr>
          </a:p>
        </p:txBody>
      </p:sp>
      <p:pic>
        <p:nvPicPr>
          <p:cNvPr id="4" name="Picture 3" descr="Chart, histogram&#10;&#10;Description automatically generated">
            <a:extLst>
              <a:ext uri="{FF2B5EF4-FFF2-40B4-BE49-F238E27FC236}">
                <a16:creationId xmlns:a16="http://schemas.microsoft.com/office/drawing/2014/main" id="{2023EF61-899A-2644-A35B-8D16E047ADBB}"/>
              </a:ext>
            </a:extLst>
          </p:cNvPr>
          <p:cNvPicPr>
            <a:picLocks noChangeAspect="1"/>
          </p:cNvPicPr>
          <p:nvPr/>
        </p:nvPicPr>
        <p:blipFill rotWithShape="1">
          <a:blip r:embed="rId2"/>
          <a:srcRect l="4864" r="49890" b="55259"/>
          <a:stretch/>
        </p:blipFill>
        <p:spPr>
          <a:xfrm>
            <a:off x="195549" y="2205311"/>
            <a:ext cx="3434539" cy="2587575"/>
          </a:xfrm>
          <a:prstGeom prst="rect">
            <a:avLst/>
          </a:prstGeom>
          <a:ln>
            <a:solidFill>
              <a:schemeClr val="tx1"/>
            </a:solidFill>
          </a:ln>
        </p:spPr>
      </p:pic>
      <p:pic>
        <p:nvPicPr>
          <p:cNvPr id="5" name="Picture 4" descr="Chart, histogram&#10;&#10;Description automatically generated">
            <a:extLst>
              <a:ext uri="{FF2B5EF4-FFF2-40B4-BE49-F238E27FC236}">
                <a16:creationId xmlns:a16="http://schemas.microsoft.com/office/drawing/2014/main" id="{A3D7F3FC-9D8B-0644-B6B4-FC77C2E0B032}"/>
              </a:ext>
            </a:extLst>
          </p:cNvPr>
          <p:cNvPicPr>
            <a:picLocks noChangeAspect="1"/>
          </p:cNvPicPr>
          <p:nvPr/>
        </p:nvPicPr>
        <p:blipFill rotWithShape="1">
          <a:blip r:embed="rId2"/>
          <a:srcRect l="4864" t="49981" r="49890" b="4410"/>
          <a:stretch/>
        </p:blipFill>
        <p:spPr>
          <a:xfrm>
            <a:off x="7976212" y="2205312"/>
            <a:ext cx="3358308" cy="2579215"/>
          </a:xfrm>
          <a:prstGeom prst="rect">
            <a:avLst/>
          </a:prstGeom>
          <a:ln>
            <a:solidFill>
              <a:schemeClr val="tx1"/>
            </a:solidFill>
          </a:ln>
        </p:spPr>
      </p:pic>
      <p:pic>
        <p:nvPicPr>
          <p:cNvPr id="6" name="Picture 5" descr="Chart, histogram&#10;&#10;Description automatically generated">
            <a:extLst>
              <a:ext uri="{FF2B5EF4-FFF2-40B4-BE49-F238E27FC236}">
                <a16:creationId xmlns:a16="http://schemas.microsoft.com/office/drawing/2014/main" id="{23832539-D139-3B45-896A-43C7FE5C4F13}"/>
              </a:ext>
            </a:extLst>
          </p:cNvPr>
          <p:cNvPicPr>
            <a:picLocks noChangeAspect="1"/>
          </p:cNvPicPr>
          <p:nvPr/>
        </p:nvPicPr>
        <p:blipFill rotWithShape="1">
          <a:blip r:embed="rId2"/>
          <a:srcRect l="54754" b="55404"/>
          <a:stretch/>
        </p:blipFill>
        <p:spPr>
          <a:xfrm>
            <a:off x="4139557" y="2205312"/>
            <a:ext cx="3434539" cy="2579215"/>
          </a:xfrm>
          <a:prstGeom prst="rect">
            <a:avLst/>
          </a:prstGeom>
          <a:ln>
            <a:solidFill>
              <a:schemeClr val="tx1"/>
            </a:solidFill>
          </a:ln>
        </p:spPr>
      </p:pic>
      <p:sp>
        <p:nvSpPr>
          <p:cNvPr id="7" name="TextBox 6">
            <a:extLst>
              <a:ext uri="{FF2B5EF4-FFF2-40B4-BE49-F238E27FC236}">
                <a16:creationId xmlns:a16="http://schemas.microsoft.com/office/drawing/2014/main" id="{74D1FDD5-285D-7740-8E0E-8C4D0AA8F27F}"/>
              </a:ext>
            </a:extLst>
          </p:cNvPr>
          <p:cNvSpPr txBox="1"/>
          <p:nvPr/>
        </p:nvSpPr>
        <p:spPr>
          <a:xfrm>
            <a:off x="195549" y="4974210"/>
            <a:ext cx="3402377" cy="646331"/>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Scenario 1: Little to no dispersion</a:t>
            </a:r>
          </a:p>
          <a:p>
            <a:pPr algn="ctr"/>
            <a:endParaRPr lang="en-GB" sz="1200" b="1" dirty="0">
              <a:latin typeface="HELVETICA NEUE LIGHT" panose="02000403000000020004" pitchFamily="2" charset="0"/>
              <a:ea typeface="HELVETICA NEUE LIGHT" panose="02000403000000020004" pitchFamily="2" charset="0"/>
            </a:endParaRPr>
          </a:p>
          <a:p>
            <a:pPr algn="ctr"/>
            <a:r>
              <a:rPr lang="en-GB" sz="1200" b="1" dirty="0">
                <a:latin typeface="HELVETICA NEUE LIGHT" panose="02000403000000020004" pitchFamily="2" charset="0"/>
                <a:ea typeface="HELVETICA NEUE LIGHT" panose="02000403000000020004" pitchFamily="2" charset="0"/>
              </a:rPr>
              <a:t>Use: regression Poisson model</a:t>
            </a:r>
          </a:p>
        </p:txBody>
      </p:sp>
      <p:sp>
        <p:nvSpPr>
          <p:cNvPr id="8" name="TextBox 7">
            <a:extLst>
              <a:ext uri="{FF2B5EF4-FFF2-40B4-BE49-F238E27FC236}">
                <a16:creationId xmlns:a16="http://schemas.microsoft.com/office/drawing/2014/main" id="{200641F1-D802-3640-ACB4-59097396F77D}"/>
              </a:ext>
            </a:extLst>
          </p:cNvPr>
          <p:cNvSpPr txBox="1"/>
          <p:nvPr/>
        </p:nvSpPr>
        <p:spPr>
          <a:xfrm>
            <a:off x="4139557" y="4974399"/>
            <a:ext cx="3434539" cy="646331"/>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Scenario 2: Over dispersed</a:t>
            </a:r>
          </a:p>
          <a:p>
            <a:pPr algn="ctr"/>
            <a:endParaRPr lang="en-GB" sz="1200" b="1" dirty="0">
              <a:latin typeface="HELVETICA NEUE LIGHT" panose="02000403000000020004" pitchFamily="2" charset="0"/>
              <a:ea typeface="HELVETICA NEUE LIGHT" panose="02000403000000020004" pitchFamily="2" charset="0"/>
            </a:endParaRPr>
          </a:p>
          <a:p>
            <a:pPr algn="ctr"/>
            <a:r>
              <a:rPr lang="en-GB" sz="1200" b="1" dirty="0">
                <a:latin typeface="HELVETICA NEUE LIGHT" panose="02000403000000020004" pitchFamily="2" charset="0"/>
                <a:ea typeface="HELVETICA NEUE LIGHT" panose="02000403000000020004" pitchFamily="2" charset="0"/>
              </a:rPr>
              <a:t>Use: Negative Binomial Poisson model</a:t>
            </a:r>
          </a:p>
        </p:txBody>
      </p:sp>
      <p:sp>
        <p:nvSpPr>
          <p:cNvPr id="9" name="TextBox 8">
            <a:extLst>
              <a:ext uri="{FF2B5EF4-FFF2-40B4-BE49-F238E27FC236}">
                <a16:creationId xmlns:a16="http://schemas.microsoft.com/office/drawing/2014/main" id="{4B5CEBA2-64C5-3E41-BB80-66CC4798D821}"/>
              </a:ext>
            </a:extLst>
          </p:cNvPr>
          <p:cNvSpPr txBox="1"/>
          <p:nvPr/>
        </p:nvSpPr>
        <p:spPr>
          <a:xfrm>
            <a:off x="7976212" y="4974210"/>
            <a:ext cx="3358309" cy="646331"/>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Scenario 3: Strong over-dispersed response</a:t>
            </a:r>
          </a:p>
          <a:p>
            <a:pPr algn="ctr"/>
            <a:endParaRPr lang="en-GB" sz="1200" b="1" dirty="0">
              <a:latin typeface="HELVETICA NEUE LIGHT" panose="02000403000000020004" pitchFamily="2" charset="0"/>
              <a:ea typeface="HELVETICA NEUE LIGHT" panose="02000403000000020004" pitchFamily="2" charset="0"/>
            </a:endParaRPr>
          </a:p>
          <a:p>
            <a:pPr algn="ctr"/>
            <a:r>
              <a:rPr lang="en-GB" sz="1200" b="1" dirty="0">
                <a:latin typeface="HELVETICA NEUE LIGHT" panose="02000403000000020004" pitchFamily="2" charset="0"/>
                <a:ea typeface="HELVETICA NEUE LIGHT" panose="02000403000000020004" pitchFamily="2" charset="0"/>
              </a:rPr>
              <a:t>Use: Zero-inflated Poisson model</a:t>
            </a:r>
          </a:p>
        </p:txBody>
      </p:sp>
      <p:sp>
        <p:nvSpPr>
          <p:cNvPr id="10" name="TextBox 9">
            <a:extLst>
              <a:ext uri="{FF2B5EF4-FFF2-40B4-BE49-F238E27FC236}">
                <a16:creationId xmlns:a16="http://schemas.microsoft.com/office/drawing/2014/main" id="{22B48EED-0873-564B-8E8A-264CE0058F42}"/>
              </a:ext>
            </a:extLst>
          </p:cNvPr>
          <p:cNvSpPr txBox="1"/>
          <p:nvPr/>
        </p:nvSpPr>
        <p:spPr>
          <a:xfrm>
            <a:off x="3257779" y="1364617"/>
            <a:ext cx="5676442" cy="369332"/>
          </a:xfrm>
          <a:prstGeom prst="rect">
            <a:avLst/>
          </a:prstGeom>
          <a:noFill/>
        </p:spPr>
        <p:txBody>
          <a:bodyPr wrap="square" rtlCol="0">
            <a:spAutoFit/>
          </a:bodyPr>
          <a:lstStyle/>
          <a:p>
            <a:r>
              <a:rPr lang="en-GB" b="1" dirty="0">
                <a:latin typeface="HELVETICA NEUE THIN" panose="020B0403020202020204" pitchFamily="34" charset="0"/>
                <a:ea typeface="HELVETICA NEUE THIN" panose="020B0403020202020204" pitchFamily="34" charset="0"/>
              </a:rPr>
              <a:t>Examine the frequency distribution of the count response </a:t>
            </a:r>
          </a:p>
        </p:txBody>
      </p:sp>
      <p:sp>
        <p:nvSpPr>
          <p:cNvPr id="12" name="TextBox 11">
            <a:extLst>
              <a:ext uri="{FF2B5EF4-FFF2-40B4-BE49-F238E27FC236}">
                <a16:creationId xmlns:a16="http://schemas.microsoft.com/office/drawing/2014/main" id="{3EA9C24E-B386-4D4A-BEF8-065E01B632CD}"/>
              </a:ext>
            </a:extLst>
          </p:cNvPr>
          <p:cNvSpPr txBox="1"/>
          <p:nvPr/>
        </p:nvSpPr>
        <p:spPr>
          <a:xfrm>
            <a:off x="7976212" y="5761822"/>
            <a:ext cx="3358308" cy="523220"/>
          </a:xfrm>
          <a:prstGeom prst="rect">
            <a:avLst/>
          </a:prstGeom>
          <a:noFill/>
        </p:spPr>
        <p:txBody>
          <a:bodyPr wrap="square" rtlCol="0">
            <a:spAutoFit/>
          </a:bodyPr>
          <a:lstStyle/>
          <a:p>
            <a:r>
              <a:rPr lang="en-GB" sz="1400" dirty="0">
                <a:latin typeface="Helvetica Neue Light" panose="02000403000000020004" pitchFamily="2" charset="0"/>
                <a:ea typeface="Helvetica Neue Light" panose="02000403000000020004" pitchFamily="2" charset="0"/>
              </a:rPr>
              <a:t>Use as last restore if scenario is gives you unstable results.</a:t>
            </a:r>
          </a:p>
        </p:txBody>
      </p:sp>
      <p:sp>
        <p:nvSpPr>
          <p:cNvPr id="3" name="Slide Number Placeholder 3">
            <a:extLst>
              <a:ext uri="{FF2B5EF4-FFF2-40B4-BE49-F238E27FC236}">
                <a16:creationId xmlns:a16="http://schemas.microsoft.com/office/drawing/2014/main" id="{3528E63F-CA00-88ED-80B3-06C319B94688}"/>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19</a:t>
            </a:fld>
            <a:endParaRPr lang="en-US" dirty="0">
              <a:solidFill>
                <a:srgbClr val="000000"/>
              </a:solidFill>
              <a:cs typeface="ＭＳ Ｐゴシック" charset="0"/>
            </a:endParaRPr>
          </a:p>
        </p:txBody>
      </p:sp>
    </p:spTree>
    <p:extLst>
      <p:ext uri="{BB962C8B-B14F-4D97-AF65-F5344CB8AC3E}">
        <p14:creationId xmlns:p14="http://schemas.microsoft.com/office/powerpoint/2010/main" val="92771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660400" y="2655364"/>
            <a:ext cx="6570283" cy="397679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Generalized Linear Models (GLMs)?</a:t>
            </a:r>
          </a:p>
          <a:p>
            <a:pPr lvl="1" eaLnBrk="0" fontAlgn="base" hangingPunct="0">
              <a:lnSpc>
                <a:spcPct val="100000"/>
              </a:lnSpc>
              <a:spcBef>
                <a:spcPct val="20000"/>
              </a:spcBef>
              <a:spcAft>
                <a:spcPct val="0"/>
              </a:spcAft>
              <a:buFont typeface="Wingdings" pitchFamily="2" charset="2"/>
              <a:buChar char="Ø"/>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Link functions</a:t>
            </a: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Selecting the appropriate type of statistical model</a:t>
            </a:r>
          </a:p>
          <a:p>
            <a:pPr lvl="1" eaLnBrk="0" fontAlgn="base" hangingPunct="0">
              <a:lnSpc>
                <a:spcPct val="100000"/>
              </a:lnSpc>
              <a:spcBef>
                <a:spcPct val="20000"/>
              </a:spcBef>
              <a:spcAft>
                <a:spcPct val="0"/>
              </a:spcAft>
              <a:buFont typeface="Wingdings" pitchFamily="2" charset="2"/>
              <a:buChar char="Ø"/>
            </a:pPr>
            <a:r>
              <a:rPr lang="en-US" sz="12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Linear regression model</a:t>
            </a:r>
          </a:p>
          <a:p>
            <a:pPr lvl="1" eaLnBrk="0" fontAlgn="base" hangingPunct="0">
              <a:lnSpc>
                <a:spcPct val="100000"/>
              </a:lnSpc>
              <a:spcBef>
                <a:spcPct val="20000"/>
              </a:spcBef>
              <a:spcAft>
                <a:spcPct val="0"/>
              </a:spcAft>
              <a:buFont typeface="Wingdings" pitchFamily="2" charset="2"/>
              <a:buChar char="Ø"/>
            </a:pPr>
            <a:r>
              <a:rPr lang="en-US" sz="12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Logistic regression model for Bernoulli OR Binomial</a:t>
            </a:r>
          </a:p>
          <a:p>
            <a:pPr lvl="1" eaLnBrk="0" fontAlgn="base" hangingPunct="0">
              <a:lnSpc>
                <a:spcPct val="100000"/>
              </a:lnSpc>
              <a:spcBef>
                <a:spcPct val="20000"/>
              </a:spcBef>
              <a:spcAft>
                <a:spcPct val="0"/>
              </a:spcAft>
              <a:buFont typeface="Wingdings" pitchFamily="2" charset="2"/>
              <a:buChar char="Ø"/>
            </a:pPr>
            <a:r>
              <a:rPr lang="en-US" sz="12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Poisson-based regression models (Normal, Negative Binomial &amp; Zero-Inflated)</a:t>
            </a: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does each statistical model do?</a:t>
            </a: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800100" lvl="1" indent="-342900" eaLnBrk="0" fontAlgn="base" hangingPunct="0">
              <a:lnSpc>
                <a:spcPct val="100000"/>
              </a:lnSpc>
              <a:spcBef>
                <a:spcPct val="20000"/>
              </a:spcBef>
              <a:spcAft>
                <a:spcPct val="0"/>
              </a:spcAft>
              <a:buFontTx/>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Linear relationships</a:t>
            </a:r>
          </a:p>
          <a:p>
            <a:pPr marL="800100" lvl="1" indent="-342900" eaLnBrk="0" fontAlgn="base" hangingPunct="0">
              <a:lnSpc>
                <a:spcPct val="100000"/>
              </a:lnSpc>
              <a:spcBef>
                <a:spcPct val="20000"/>
              </a:spcBef>
              <a:spcAft>
                <a:spcPct val="0"/>
              </a:spcAft>
              <a:buFontTx/>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Log-odds and Odd Ratios (ORs)</a:t>
            </a:r>
          </a:p>
          <a:p>
            <a:pPr marL="800100" lvl="1" indent="-342900" eaLnBrk="0" fontAlgn="base" hangingPunct="0">
              <a:lnSpc>
                <a:spcPct val="100000"/>
              </a:lnSpc>
              <a:spcBef>
                <a:spcPct val="20000"/>
              </a:spcBef>
              <a:spcAft>
                <a:spcPct val="0"/>
              </a:spcAft>
              <a:buFontTx/>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Relative risk ratios (RRs) </a:t>
            </a:r>
          </a:p>
          <a:p>
            <a:pPr marL="342900" lvl="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Interpretation of coefficients</a:t>
            </a:r>
          </a:p>
          <a:p>
            <a:pPr marL="342900" lvl="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587375"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5B4F194E-5349-6BD7-6E66-B612F7A2B2D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a:t>
            </a:fld>
            <a:endParaRPr lang="en-US" dirty="0">
              <a:solidFill>
                <a:srgbClr val="000000"/>
              </a:solidFill>
              <a:cs typeface="ＭＳ Ｐゴシック"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6" y="2304935"/>
            <a:ext cx="11503294" cy="1938992"/>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Light" panose="020B0403020202020204" pitchFamily="34" charset="0"/>
              </a:rPr>
              <a:t>Specifications for model block</a:t>
            </a:r>
            <a:r>
              <a:rPr lang="en-GB" sz="2000" dirty="0">
                <a:latin typeface="Helvetica Light" panose="020B0403020202020204" pitchFamily="34" charset="0"/>
              </a:rPr>
              <a:t>:</a:t>
            </a:r>
          </a:p>
          <a:p>
            <a:endParaRPr lang="en-GB" sz="2000" dirty="0">
              <a:latin typeface="Helvetica Light" panose="020B0403020202020204" pitchFamily="34" charset="0"/>
            </a:endParaRPr>
          </a:p>
          <a:p>
            <a:pPr marL="342900" indent="-342900">
              <a:buFont typeface="Arial" panose="020B0604020202020204" pitchFamily="34" charset="0"/>
              <a:buChar char="•"/>
            </a:pPr>
            <a:r>
              <a:rPr lang="en-GB" sz="2000" dirty="0">
                <a:latin typeface="Helvetica Light" panose="020B0403020202020204" pitchFamily="34" charset="0"/>
              </a:rPr>
              <a:t>Logistic regression (y =1 or 0): </a:t>
            </a:r>
            <a:r>
              <a:rPr lang="en-GB" sz="2000" b="1" dirty="0" err="1">
                <a:latin typeface="Helvetica Light" panose="020B0403020202020204" pitchFamily="34" charset="0"/>
              </a:rPr>
              <a:t>bernoulli_logit</a:t>
            </a:r>
            <a:r>
              <a:rPr lang="en-GB" sz="2000" b="1" dirty="0">
                <a:latin typeface="Helvetica Light" panose="020B0403020202020204" pitchFamily="34" charset="0"/>
              </a:rPr>
              <a:t>()</a:t>
            </a:r>
          </a:p>
          <a:p>
            <a:pPr marL="342900" indent="-342900">
              <a:buFont typeface="Arial" panose="020B0604020202020204" pitchFamily="34" charset="0"/>
              <a:buChar char="•"/>
            </a:pPr>
            <a:r>
              <a:rPr lang="en-GB" sz="2000" dirty="0">
                <a:latin typeface="Helvetica Light" panose="020B0403020202020204" pitchFamily="34" charset="0"/>
              </a:rPr>
              <a:t>Logistic regression (y = numerator &amp; denominators): </a:t>
            </a:r>
            <a:r>
              <a:rPr lang="en-GB" sz="2000" b="1" dirty="0" err="1">
                <a:latin typeface="Helvetica Light" panose="020B0403020202020204" pitchFamily="34" charset="0"/>
              </a:rPr>
              <a:t>binomial_logit</a:t>
            </a:r>
            <a:r>
              <a:rPr lang="en-GB" sz="2000" b="1" dirty="0">
                <a:latin typeface="Helvetica Light" panose="020B0403020202020204" pitchFamily="34" charset="0"/>
              </a:rPr>
              <a:t>()</a:t>
            </a:r>
          </a:p>
          <a:p>
            <a:pPr marL="342900" indent="-342900">
              <a:buFont typeface="Arial" panose="020B0604020202020204" pitchFamily="34" charset="0"/>
              <a:buChar char="•"/>
            </a:pPr>
            <a:r>
              <a:rPr lang="en-GB" sz="2000" dirty="0">
                <a:latin typeface="Helvetica Light" panose="020B0403020202020204" pitchFamily="34" charset="0"/>
              </a:rPr>
              <a:t>Poisson regression (y = counts or rates; normal): </a:t>
            </a:r>
            <a:r>
              <a:rPr lang="en-GB" sz="2000" b="1" dirty="0" err="1">
                <a:latin typeface="Helvetica Light" panose="020B0403020202020204" pitchFamily="34" charset="0"/>
              </a:rPr>
              <a:t>poisson_log</a:t>
            </a:r>
            <a:r>
              <a:rPr lang="en-GB" sz="2000" b="1" dirty="0">
                <a:latin typeface="Helvetica Light" panose="020B0403020202020204" pitchFamily="34" charset="0"/>
              </a:rPr>
              <a:t>()</a:t>
            </a:r>
          </a:p>
          <a:p>
            <a:pPr marL="342900" indent="-342900">
              <a:buFont typeface="Arial" panose="020B0604020202020204" pitchFamily="34" charset="0"/>
              <a:buChar char="•"/>
            </a:pPr>
            <a:r>
              <a:rPr lang="en-GB" sz="2000" dirty="0">
                <a:latin typeface="Helvetica Light" panose="020B0403020202020204" pitchFamily="34" charset="0"/>
              </a:rPr>
              <a:t>Poisson regression (y = counts or rates; over-dispersed or zero-inflated): </a:t>
            </a:r>
            <a:r>
              <a:rPr lang="en-GB" sz="2000" b="1" dirty="0">
                <a:latin typeface="Helvetica Light" panose="020B0403020202020204" pitchFamily="34" charset="0"/>
              </a:rPr>
              <a:t>neg_binomial_2_log()</a:t>
            </a:r>
          </a:p>
        </p:txBody>
      </p:sp>
      <p:sp>
        <p:nvSpPr>
          <p:cNvPr id="4" name="TextBox 3">
            <a:extLst>
              <a:ext uri="{FF2B5EF4-FFF2-40B4-BE49-F238E27FC236}">
                <a16:creationId xmlns:a16="http://schemas.microsoft.com/office/drawing/2014/main" id="{1ACCA0DA-A953-3A4F-B920-C1741B06A917}"/>
              </a:ext>
            </a:extLst>
          </p:cNvPr>
          <p:cNvSpPr txBox="1"/>
          <p:nvPr/>
        </p:nvSpPr>
        <p:spPr>
          <a:xfrm>
            <a:off x="1584340" y="1208875"/>
            <a:ext cx="9177553" cy="584775"/>
          </a:xfrm>
          <a:prstGeom prst="rect">
            <a:avLst/>
          </a:prstGeom>
          <a:noFill/>
        </p:spPr>
        <p:txBody>
          <a:bodyPr wrap="square" rtlCol="0">
            <a:spAutoFit/>
          </a:bodyPr>
          <a:lstStyle/>
          <a:p>
            <a:pPr algn="ctr"/>
            <a:r>
              <a:rPr lang="en-US" sz="3200" b="1" dirty="0">
                <a:latin typeface="HELVETICA LIGHT" panose="020B0403020202020204" pitchFamily="34" charset="0"/>
              </a:rPr>
              <a:t>How do you code a Bayesian GLM in RStudio?</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6" name="TextBox 5">
            <a:extLst>
              <a:ext uri="{FF2B5EF4-FFF2-40B4-BE49-F238E27FC236}">
                <a16:creationId xmlns:a16="http://schemas.microsoft.com/office/drawing/2014/main" id="{F98991C1-D037-6228-09D5-D05DB9C05425}"/>
              </a:ext>
            </a:extLst>
          </p:cNvPr>
          <p:cNvSpPr txBox="1"/>
          <p:nvPr/>
        </p:nvSpPr>
        <p:spPr>
          <a:xfrm>
            <a:off x="1958706" y="4980067"/>
            <a:ext cx="8226694" cy="461665"/>
          </a:xfrm>
          <a:prstGeom prst="rect">
            <a:avLst/>
          </a:prstGeom>
          <a:noFill/>
        </p:spPr>
        <p:txBody>
          <a:bodyPr wrap="squar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Let’s look at a simple linear regression case</a:t>
            </a:r>
          </a:p>
        </p:txBody>
      </p:sp>
      <p:sp>
        <p:nvSpPr>
          <p:cNvPr id="7" name="Slide Number Placeholder 3">
            <a:extLst>
              <a:ext uri="{FF2B5EF4-FFF2-40B4-BE49-F238E27FC236}">
                <a16:creationId xmlns:a16="http://schemas.microsoft.com/office/drawing/2014/main" id="{48130FB9-BB31-F614-30B1-0183B7935B52}"/>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20</a:t>
            </a:fld>
            <a:endParaRPr lang="en-US" dirty="0">
              <a:solidFill>
                <a:srgbClr val="000000"/>
              </a:solidFill>
              <a:cs typeface="ＭＳ Ｐゴシック" charset="0"/>
            </a:endParaRPr>
          </a:p>
        </p:txBody>
      </p:sp>
    </p:spTree>
    <p:extLst>
      <p:ext uri="{BB962C8B-B14F-4D97-AF65-F5344CB8AC3E}">
        <p14:creationId xmlns:p14="http://schemas.microsoft.com/office/powerpoint/2010/main" val="11541279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E1369E9-31A8-C47A-5FE1-B1F7CD336347}"/>
                  </a:ext>
                </a:extLst>
              </p:cNvPr>
              <p:cNvSpPr txBox="1"/>
              <p:nvPr/>
            </p:nvSpPr>
            <p:spPr>
              <a:xfrm>
                <a:off x="5774252" y="2055300"/>
                <a:ext cx="5953539" cy="338554"/>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GB" sz="1600" b="0" i="0" smtClean="0">
                          <a:latin typeface="Cambria Math" panose="02040503050406030204" pitchFamily="18" charset="0"/>
                        </a:rPr>
                        <m:t>y</m:t>
                      </m:r>
                      <m:r>
                        <a:rPr lang="en-GB" sz="1600" b="0" i="0" smtClean="0">
                          <a:latin typeface="Cambria Math" panose="02040503050406030204" pitchFamily="18" charset="0"/>
                        </a:rPr>
                        <m:t> =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sub>
                      </m:sSub>
                      <m:r>
                        <a:rPr lang="en-GB" sz="1600">
                          <a:latin typeface="Cambria Math" panose="02040503050406030204" pitchFamily="18" charset="0"/>
                        </a:rPr>
                        <m:t>+</m:t>
                      </m:r>
                      <m:r>
                        <a:rPr lang="en-GB" sz="1600" b="0" i="1" smtClean="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3</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3</m:t>
                          </m:r>
                        </m:sub>
                      </m:sSub>
                      <m:r>
                        <a:rPr lang="en-GB" sz="1600">
                          <a:latin typeface="Cambria Math" panose="02040503050406030204" pitchFamily="18" charset="0"/>
                        </a:rPr>
                        <m:t>+</m:t>
                      </m:r>
                      <m:r>
                        <m:rPr>
                          <m:sty m:val="p"/>
                        </m:rPr>
                        <a:rPr lang="el-GR" sz="1600" i="1" smtClean="0">
                          <a:latin typeface="Cambria Math" panose="02040503050406030204" pitchFamily="18" charset="0"/>
                          <a:ea typeface="Cambria Math" panose="02040503050406030204" pitchFamily="18" charset="0"/>
                        </a:rPr>
                        <m:t>ε</m:t>
                      </m:r>
                    </m:oMath>
                  </m:oMathPara>
                </a14:m>
                <a:endParaRPr lang="en-US" sz="1600" dirty="0">
                  <a:latin typeface="Helvetica Neue Thin" panose="020B0403020202020204" pitchFamily="34" charset="0"/>
                  <a:ea typeface="Helvetica Neue Thin" panose="020B0403020202020204" pitchFamily="34" charset="0"/>
                </a:endParaRPr>
              </a:p>
            </p:txBody>
          </p:sp>
        </mc:Choice>
        <mc:Fallback>
          <p:sp>
            <p:nvSpPr>
              <p:cNvPr id="6" name="TextBox 5">
                <a:extLst>
                  <a:ext uri="{FF2B5EF4-FFF2-40B4-BE49-F238E27FC236}">
                    <a16:creationId xmlns:a16="http://schemas.microsoft.com/office/drawing/2014/main" id="{9E1369E9-31A8-C47A-5FE1-B1F7CD336347}"/>
                  </a:ext>
                </a:extLst>
              </p:cNvPr>
              <p:cNvSpPr txBox="1">
                <a:spLocks noRot="1" noChangeAspect="1" noMove="1" noResize="1" noEditPoints="1" noAdjustHandles="1" noChangeArrowheads="1" noChangeShapeType="1" noTextEdit="1"/>
              </p:cNvSpPr>
              <p:nvPr/>
            </p:nvSpPr>
            <p:spPr>
              <a:xfrm>
                <a:off x="5774252" y="2055300"/>
                <a:ext cx="5953539" cy="338554"/>
              </a:xfrm>
              <a:prstGeom prst="rect">
                <a:avLst/>
              </a:prstGeom>
              <a:blipFill>
                <a:blip r:embed="rId2"/>
                <a:stretch>
                  <a:fillRect b="-13793"/>
                </a:stretch>
              </a:blipFill>
              <a:ln>
                <a:solidFill>
                  <a:schemeClr val="accent1">
                    <a:lumMod val="60000"/>
                    <a:lumOff val="40000"/>
                  </a:schemeClr>
                </a:solidFill>
              </a:ln>
            </p:spPr>
            <p:txBody>
              <a:bodyPr/>
              <a:lstStyle/>
              <a:p>
                <a:r>
                  <a:rPr lang="en-GB">
                    <a:noFill/>
                  </a:rPr>
                  <a:t> </a:t>
                </a:r>
              </a:p>
            </p:txBody>
          </p:sp>
        </mc:Fallback>
      </mc:AlternateContent>
      <p:sp>
        <p:nvSpPr>
          <p:cNvPr id="7" name="TextBox 6">
            <a:extLst>
              <a:ext uri="{FF2B5EF4-FFF2-40B4-BE49-F238E27FC236}">
                <a16:creationId xmlns:a16="http://schemas.microsoft.com/office/drawing/2014/main" id="{62938120-CDA9-E175-F5D0-00B06687E9C0}"/>
              </a:ext>
            </a:extLst>
          </p:cNvPr>
          <p:cNvSpPr txBox="1"/>
          <p:nvPr/>
        </p:nvSpPr>
        <p:spPr>
          <a:xfrm>
            <a:off x="5436319" y="1716584"/>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Simple GLM (Linear case)</a:t>
            </a:r>
          </a:p>
        </p:txBody>
      </p:sp>
      <p:sp>
        <p:nvSpPr>
          <p:cNvPr id="8" name="TextBox 7">
            <a:extLst>
              <a:ext uri="{FF2B5EF4-FFF2-40B4-BE49-F238E27FC236}">
                <a16:creationId xmlns:a16="http://schemas.microsoft.com/office/drawing/2014/main" id="{7DFA39E9-760C-F3C6-C03E-45B71F2163EC}"/>
              </a:ext>
            </a:extLst>
          </p:cNvPr>
          <p:cNvSpPr txBox="1"/>
          <p:nvPr/>
        </p:nvSpPr>
        <p:spPr>
          <a:xfrm>
            <a:off x="5460621" y="1349391"/>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9" name="TextBox 8">
            <a:extLst>
              <a:ext uri="{FF2B5EF4-FFF2-40B4-BE49-F238E27FC236}">
                <a16:creationId xmlns:a16="http://schemas.microsoft.com/office/drawing/2014/main" id="{9A62C09C-13E2-BD7C-38B8-7151090AA3A8}"/>
              </a:ext>
            </a:extLst>
          </p:cNvPr>
          <p:cNvSpPr txBox="1"/>
          <p:nvPr/>
        </p:nvSpPr>
        <p:spPr>
          <a:xfrm>
            <a:off x="5436319" y="2442687"/>
            <a:ext cx="6580800"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continuous – thus it normal (so no link function is need here).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A40DEF1-9AE7-38F0-B1A6-2E9ACA1A1CCE}"/>
                  </a:ext>
                </a:extLst>
              </p:cNvPr>
              <p:cNvSpPr txBox="1"/>
              <p:nvPr/>
            </p:nvSpPr>
            <p:spPr>
              <a:xfrm>
                <a:off x="5774252" y="3073192"/>
                <a:ext cx="5953539" cy="492443"/>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1600" b="0" i="0" smtClean="0">
                          <a:latin typeface="Cambria Math" panose="02040503050406030204" pitchFamily="18" charset="0"/>
                        </a:rPr>
                        <m:t> </m:t>
                      </m:r>
                      <m:r>
                        <m:rPr>
                          <m:sty m:val="p"/>
                        </m:rPr>
                        <a:rPr lang="en-GB" sz="1600" b="0" i="0" smtClean="0">
                          <a:latin typeface="Cambria Math" panose="02040503050406030204" pitchFamily="18" charset="0"/>
                        </a:rPr>
                        <m:t>y</m:t>
                      </m:r>
                      <m:r>
                        <a:rPr lang="en-GB" sz="1600" b="0" i="1" smtClean="0">
                          <a:latin typeface="Cambria Math" panose="02040503050406030204" pitchFamily="18" charset="0"/>
                        </a:rPr>
                        <m:t> ~ </m:t>
                      </m:r>
                      <m:r>
                        <a:rPr lang="en-GB" sz="1600" b="1" i="0" smtClean="0">
                          <a:latin typeface="Cambria Math" panose="02040503050406030204" pitchFamily="18" charset="0"/>
                        </a:rPr>
                        <m:t>𝐧𝐨𝐫𝐦</m:t>
                      </m:r>
                      <m:d>
                        <m:dPr>
                          <m:ctrlPr>
                            <a:rPr lang="en-GB" sz="1600" b="1" i="1" smtClean="0">
                              <a:latin typeface="Cambria Math" panose="02040503050406030204" pitchFamily="18" charset="0"/>
                            </a:rPr>
                          </m:ctrlPr>
                        </m:dPr>
                        <m:e>
                          <m:r>
                            <a:rPr lang="en-GB" sz="1600" b="1" i="1" smtClean="0">
                              <a:latin typeface="Cambria Math" panose="02040503050406030204" pitchFamily="18" charset="0"/>
                              <a:ea typeface="Cambria Math" panose="02040503050406030204" pitchFamily="18" charset="0"/>
                            </a:rPr>
                            <m:t>𝝁</m:t>
                          </m:r>
                          <m:r>
                            <a:rPr lang="en-GB" sz="1600" b="1" i="1" smtClean="0">
                              <a:latin typeface="Cambria Math" panose="02040503050406030204" pitchFamily="18" charset="0"/>
                            </a:rPr>
                            <m:t>, </m:t>
                          </m:r>
                          <m:r>
                            <a:rPr lang="en-GB" sz="1600" b="1" i="1" smtClean="0">
                              <a:latin typeface="Cambria Math" panose="02040503050406030204" pitchFamily="18" charset="0"/>
                              <a:ea typeface="Cambria Math" panose="02040503050406030204" pitchFamily="18" charset="0"/>
                            </a:rPr>
                            <m:t>𝝈</m:t>
                          </m:r>
                        </m:e>
                      </m:d>
                    </m:oMath>
                  </m:oMathPara>
                </a14:m>
                <a:endParaRPr lang="en-GB" sz="1600" b="1"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ea typeface="Cambria Math" panose="02040503050406030204" pitchFamily="18" charset="0"/>
                        </a:rPr>
                        <m:t> </m:t>
                      </m:r>
                      <m:r>
                        <a:rPr lang="en-GB" sz="1600" i="1">
                          <a:latin typeface="Cambria Math" panose="02040503050406030204" pitchFamily="18" charset="0"/>
                          <a:ea typeface="Cambria Math" panose="02040503050406030204" pitchFamily="18" charset="0"/>
                        </a:rPr>
                        <m:t>𝜇</m:t>
                      </m:r>
                      <m:r>
                        <a:rPr lang="en-GB" sz="1600" b="0" i="0" smtClean="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3</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3</m:t>
                          </m:r>
                        </m:sub>
                      </m:sSub>
                    </m:oMath>
                  </m:oMathPara>
                </a14:m>
                <a:endParaRPr lang="en-US" sz="1600" dirty="0">
                  <a:latin typeface="Helvetica Neue Thin" panose="020B0403020202020204" pitchFamily="34" charset="0"/>
                  <a:ea typeface="Helvetica Neue Thin" panose="020B0403020202020204" pitchFamily="34" charset="0"/>
                </a:endParaRPr>
              </a:p>
            </p:txBody>
          </p:sp>
        </mc:Choice>
        <mc:Fallback>
          <p:sp>
            <p:nvSpPr>
              <p:cNvPr id="10" name="TextBox 9">
                <a:extLst>
                  <a:ext uri="{FF2B5EF4-FFF2-40B4-BE49-F238E27FC236}">
                    <a16:creationId xmlns:a16="http://schemas.microsoft.com/office/drawing/2014/main" id="{DA40DEF1-9AE7-38F0-B1A6-2E9ACA1A1CCE}"/>
                  </a:ext>
                </a:extLst>
              </p:cNvPr>
              <p:cNvSpPr txBox="1">
                <a:spLocks noRot="1" noChangeAspect="1" noMove="1" noResize="1" noEditPoints="1" noAdjustHandles="1" noChangeArrowheads="1" noChangeShapeType="1" noTextEdit="1"/>
              </p:cNvSpPr>
              <p:nvPr/>
            </p:nvSpPr>
            <p:spPr>
              <a:xfrm>
                <a:off x="5774252" y="3073192"/>
                <a:ext cx="5953539" cy="492443"/>
              </a:xfrm>
              <a:prstGeom prst="rect">
                <a:avLst/>
              </a:prstGeom>
              <a:blipFill>
                <a:blip r:embed="rId3"/>
                <a:stretch>
                  <a:fillRect l="-1699" t="-2439" b="-17073"/>
                </a:stretch>
              </a:blipFill>
              <a:ln>
                <a:solidFill>
                  <a:schemeClr val="accent1">
                    <a:lumMod val="60000"/>
                    <a:lumOff val="40000"/>
                  </a:schemeClr>
                </a:solidFill>
              </a:ln>
            </p:spPr>
            <p:txBody>
              <a:bodyPr/>
              <a:lstStyle/>
              <a:p>
                <a:r>
                  <a:rPr lang="en-GB">
                    <a:noFill/>
                  </a:rPr>
                  <a:t> </a:t>
                </a:r>
              </a:p>
            </p:txBody>
          </p:sp>
        </mc:Fallback>
      </mc:AlternateContent>
      <p:sp>
        <p:nvSpPr>
          <p:cNvPr id="11" name="TextBox 10">
            <a:extLst>
              <a:ext uri="{FF2B5EF4-FFF2-40B4-BE49-F238E27FC236}">
                <a16:creationId xmlns:a16="http://schemas.microsoft.com/office/drawing/2014/main" id="{EE0465AD-97FD-55AD-79D0-103D77E5ABFB}"/>
              </a:ext>
            </a:extLst>
          </p:cNvPr>
          <p:cNvSpPr txBox="1"/>
          <p:nvPr/>
        </p:nvSpPr>
        <p:spPr>
          <a:xfrm>
            <a:off x="5460621" y="3611365"/>
            <a:ext cx="6580800"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other parameters, e.g., standard deviation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ED8ABB3-B8FA-97E3-334B-36A51E5B5D9C}"/>
                  </a:ext>
                </a:extLst>
              </p:cNvPr>
              <p:cNvSpPr txBox="1"/>
              <p:nvPr/>
            </p:nvSpPr>
            <p:spPr>
              <a:xfrm>
                <a:off x="5774252" y="4309314"/>
                <a:ext cx="5953539" cy="1077218"/>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m:oMathPara>
                </a14:m>
                <a:endParaRPr lang="en-GB" sz="14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m:oMathPara>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3</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m:oMathPara>
                </a14:m>
                <a:endParaRPr lang="en-GB" sz="1400" dirty="0"/>
              </a:p>
              <a:p>
                <a:pP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cauchy</m:t>
                      </m:r>
                      <m:r>
                        <a:rPr lang="en-GB" sz="1400" b="0" i="0" smtClean="0">
                          <a:latin typeface="Cambria Math" panose="02040503050406030204" pitchFamily="18" charset="0"/>
                          <a:ea typeface="Cambria Math" panose="02040503050406030204" pitchFamily="18" charset="0"/>
                        </a:rPr>
                        <m:t>(0, 2.5)</m:t>
                      </m:r>
                    </m:oMath>
                  </m:oMathPara>
                </a14:m>
                <a:endParaRPr lang="en-GB" sz="1400" dirty="0"/>
              </a:p>
            </p:txBody>
          </p:sp>
        </mc:Choice>
        <mc:Fallback>
          <p:sp>
            <p:nvSpPr>
              <p:cNvPr id="12" name="TextBox 11">
                <a:extLst>
                  <a:ext uri="{FF2B5EF4-FFF2-40B4-BE49-F238E27FC236}">
                    <a16:creationId xmlns:a16="http://schemas.microsoft.com/office/drawing/2014/main" id="{3ED8ABB3-B8FA-97E3-334B-36A51E5B5D9C}"/>
                  </a:ext>
                </a:extLst>
              </p:cNvPr>
              <p:cNvSpPr txBox="1">
                <a:spLocks noRot="1" noChangeAspect="1" noMove="1" noResize="1" noEditPoints="1" noAdjustHandles="1" noChangeArrowheads="1" noChangeShapeType="1" noTextEdit="1"/>
              </p:cNvSpPr>
              <p:nvPr/>
            </p:nvSpPr>
            <p:spPr>
              <a:xfrm>
                <a:off x="5774252" y="4309314"/>
                <a:ext cx="5953539" cy="1077218"/>
              </a:xfrm>
              <a:prstGeom prst="rect">
                <a:avLst/>
              </a:prstGeom>
              <a:blipFill>
                <a:blip r:embed="rId4"/>
                <a:stretch>
                  <a:fillRect l="-1486" t="-1149" b="-5747"/>
                </a:stretch>
              </a:blipFill>
              <a:ln>
                <a:solidFill>
                  <a:schemeClr val="accent1">
                    <a:lumMod val="60000"/>
                    <a:lumOff val="40000"/>
                  </a:schemeClr>
                </a:solidFill>
              </a:ln>
            </p:spPr>
            <p:txBody>
              <a:bodyPr/>
              <a:lstStyle/>
              <a:p>
                <a:r>
                  <a:rPr lang="en-GB">
                    <a:noFill/>
                  </a:rPr>
                  <a:t> </a:t>
                </a:r>
              </a:p>
            </p:txBody>
          </p:sp>
        </mc:Fallback>
      </mc:AlternateContent>
      <p:sp>
        <p:nvSpPr>
          <p:cNvPr id="13" name="TextBox 12">
            <a:extLst>
              <a:ext uri="{FF2B5EF4-FFF2-40B4-BE49-F238E27FC236}">
                <a16:creationId xmlns:a16="http://schemas.microsoft.com/office/drawing/2014/main" id="{72DC3157-253E-083D-0C1F-D266841C9D11}"/>
              </a:ext>
            </a:extLst>
          </p:cNvPr>
          <p:cNvSpPr txBox="1"/>
          <p:nvPr/>
        </p:nvSpPr>
        <p:spPr>
          <a:xfrm>
            <a:off x="5363489" y="5359891"/>
            <a:ext cx="6688597"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CF0CB0-247F-0064-D9AC-AB86DADCB165}"/>
                  </a:ext>
                </a:extLst>
              </p:cNvPr>
              <p:cNvSpPr txBox="1"/>
              <p:nvPr/>
            </p:nvSpPr>
            <p:spPr>
              <a:xfrm>
                <a:off x="5648606" y="5732374"/>
                <a:ext cx="5335661" cy="338554"/>
              </a:xfrm>
              <a:prstGeom prst="rect">
                <a:avLst/>
              </a:prstGeom>
              <a:noFill/>
            </p:spPr>
            <p:txBody>
              <a:bodyPr wrap="square" rtlCol="0">
                <a:spAutoFit/>
              </a:bodyPr>
              <a:lstStyle/>
              <a:p>
                <a:r>
                  <a:rPr lang="en-GB" sz="16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600" b="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𝜃</m:t>
                        </m:r>
                      </m:e>
                      <m:e>
                        <m:r>
                          <a:rPr lang="en-GB" sz="1600" b="0" i="1" smtClean="0">
                            <a:latin typeface="Cambria Math" panose="02040503050406030204" pitchFamily="18" charset="0"/>
                            <a:ea typeface="Cambria Math" panose="02040503050406030204" pitchFamily="18" charset="0"/>
                          </a:rPr>
                          <m:t>𝑌</m:t>
                        </m:r>
                      </m:e>
                    </m:d>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𝑃</m:t>
                    </m:r>
                    <m:d>
                      <m:dPr>
                        <m:ctrlPr>
                          <a:rPr lang="en-GB" sz="1600" b="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𝑌</m:t>
                        </m:r>
                      </m:e>
                      <m:e>
                        <m:r>
                          <a:rPr lang="en-GB" sz="1600" b="0" i="1" smtClean="0">
                            <a:latin typeface="Cambria Math" panose="02040503050406030204" pitchFamily="18" charset="0"/>
                            <a:ea typeface="Cambria Math" panose="02040503050406030204" pitchFamily="18" charset="0"/>
                          </a:rPr>
                          <m:t>𝜃</m:t>
                        </m:r>
                      </m:e>
                    </m:d>
                    <m:r>
                      <a:rPr lang="en-GB" sz="1600" b="0" i="1" smtClean="0">
                        <a:latin typeface="Cambria Math" panose="02040503050406030204" pitchFamily="18" charset="0"/>
                        <a:ea typeface="Cambria Math" panose="02040503050406030204" pitchFamily="18" charset="0"/>
                      </a:rPr>
                      <m:t>𝑃</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𝜃</m:t>
                    </m:r>
                    <m:r>
                      <a:rPr lang="en-GB" sz="1600" b="0" i="1" smtClean="0">
                        <a:latin typeface="Cambria Math" panose="02040503050406030204" pitchFamily="18" charset="0"/>
                        <a:ea typeface="Cambria Math" panose="02040503050406030204" pitchFamily="18" charset="0"/>
                      </a:rPr>
                      <m:t>)</m:t>
                    </m:r>
                  </m:oMath>
                </a14:m>
                <a:endParaRPr lang="en-GB" sz="1600" dirty="0"/>
              </a:p>
            </p:txBody>
          </p:sp>
        </mc:Choice>
        <mc:Fallback xmlns="">
          <p:sp>
            <p:nvSpPr>
              <p:cNvPr id="14" name="TextBox 13">
                <a:extLst>
                  <a:ext uri="{FF2B5EF4-FFF2-40B4-BE49-F238E27FC236}">
                    <a16:creationId xmlns:a16="http://schemas.microsoft.com/office/drawing/2014/main" id="{95CF0CB0-247F-0064-D9AC-AB86DADCB165}"/>
                  </a:ext>
                </a:extLst>
              </p:cNvPr>
              <p:cNvSpPr txBox="1">
                <a:spLocks noRot="1" noChangeAspect="1" noMove="1" noResize="1" noEditPoints="1" noAdjustHandles="1" noChangeArrowheads="1" noChangeShapeType="1" noTextEdit="1"/>
              </p:cNvSpPr>
              <p:nvPr/>
            </p:nvSpPr>
            <p:spPr>
              <a:xfrm>
                <a:off x="5648606" y="5732374"/>
                <a:ext cx="5335661" cy="338554"/>
              </a:xfrm>
              <a:prstGeom prst="rect">
                <a:avLst/>
              </a:prstGeom>
              <a:blipFill>
                <a:blip r:embed="rId6"/>
                <a:stretch>
                  <a:fillRect l="-475" t="-10714" b="-1785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C387B02-3789-3E9E-08AE-0A9002A06EBE}"/>
                  </a:ext>
                </a:extLst>
              </p:cNvPr>
              <p:cNvSpPr txBox="1"/>
              <p:nvPr/>
            </p:nvSpPr>
            <p:spPr>
              <a:xfrm>
                <a:off x="5648606" y="6128841"/>
                <a:ext cx="5858189" cy="305084"/>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sub>
                              </m:sSub>
                              <m:r>
                                <a:rPr lang="en-GB" sz="1200" i="1">
                                  <a:latin typeface="Cambria Math" panose="02040503050406030204" pitchFamily="18" charset="0"/>
                                </a:rPr>
                                <m:t>,</m:t>
                              </m:r>
                              <m:r>
                                <a:rPr lang="en-GB" sz="1200" i="1" smtClean="0">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𝜎</m:t>
                              </m:r>
                            </m:e>
                            <m:sub>
                              <m:r>
                                <a:rPr lang="en-GB" sz="1200" b="0" i="1" smtClean="0">
                                  <a:latin typeface="Cambria Math" panose="02040503050406030204" pitchFamily="18" charset="0"/>
                                </a:rPr>
                                <m:t> </m:t>
                              </m:r>
                            </m:sub>
                          </m:sSub>
                        </m:e>
                        <m:e>
                          <m:r>
                            <a:rPr lang="en-GB" sz="1200" i="1" smtClean="0">
                              <a:latin typeface="Cambria Math" panose="02040503050406030204" pitchFamily="18" charset="0"/>
                              <a:ea typeface="Cambria Math" panose="02040503050406030204" pitchFamily="18" charset="0"/>
                            </a:rPr>
                            <m:t>𝜇</m:t>
                          </m:r>
                        </m:e>
                      </m:d>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r>
                            <a:rPr lang="en-GB" sz="1200" i="1">
                              <a:latin typeface="Cambria Math" panose="02040503050406030204" pitchFamily="18" charset="0"/>
                              <a:ea typeface="Cambria Math" panose="02040503050406030204" pitchFamily="18" charset="0"/>
                            </a:rPr>
                            <m:t>𝜇</m:t>
                          </m:r>
                        </m:e>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2</m:t>
                              </m:r>
                            </m:sub>
                          </m:sSub>
                          <m:r>
                            <a:rPr lang="en-GB" sz="1200" b="0" i="1" smtClean="0">
                              <a:latin typeface="Cambria Math" panose="02040503050406030204" pitchFamily="18" charset="0"/>
                            </a:rPr>
                            <m:t>,</m:t>
                          </m:r>
                          <m:r>
                            <a:rPr lang="en-GB" sz="1200" i="1">
                              <a:latin typeface="Cambria Math" panose="02040503050406030204" pitchFamily="18" charset="0"/>
                              <a:ea typeface="Cambria Math" panose="02040503050406030204" pitchFamily="18" charset="0"/>
                            </a:rPr>
                            <m:t>𝜎</m:t>
                          </m:r>
                        </m:e>
                      </m:d>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0,</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3</m:t>
                              </m:r>
                            </m:sub>
                          </m:sSub>
                        </m:e>
                      </m:d>
                      <m:r>
                        <a:rPr lang="en-GB" sz="1200" i="1">
                          <a:latin typeface="Cambria Math" panose="02040503050406030204" pitchFamily="18" charset="0"/>
                          <a:ea typeface="Cambria Math" panose="02040503050406030204" pitchFamily="18" charset="0"/>
                        </a:rPr>
                        <m:t>𝑃</m:t>
                      </m:r>
                      <m:r>
                        <a:rPr lang="en-GB" sz="1200" b="0" i="1" smtClean="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𝜎</m:t>
                      </m:r>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p:sp>
            <p:nvSpPr>
              <p:cNvPr id="15" name="TextBox 14">
                <a:extLst>
                  <a:ext uri="{FF2B5EF4-FFF2-40B4-BE49-F238E27FC236}">
                    <a16:creationId xmlns:a16="http://schemas.microsoft.com/office/drawing/2014/main" id="{8C387B02-3789-3E9E-08AE-0A9002A06EBE}"/>
                  </a:ext>
                </a:extLst>
              </p:cNvPr>
              <p:cNvSpPr txBox="1">
                <a:spLocks noRot="1" noChangeAspect="1" noMove="1" noResize="1" noEditPoints="1" noAdjustHandles="1" noChangeArrowheads="1" noChangeShapeType="1" noTextEdit="1"/>
              </p:cNvSpPr>
              <p:nvPr/>
            </p:nvSpPr>
            <p:spPr>
              <a:xfrm>
                <a:off x="5648606" y="6128841"/>
                <a:ext cx="5858189" cy="305084"/>
              </a:xfrm>
              <a:prstGeom prst="rect">
                <a:avLst/>
              </a:prstGeom>
              <a:blipFill>
                <a:blip r:embed="rId7"/>
                <a:stretch>
                  <a:fillRect b="-3846"/>
                </a:stretch>
              </a:blipFill>
              <a:ln>
                <a:solidFill>
                  <a:schemeClr val="accent1"/>
                </a:solidFill>
              </a:ln>
            </p:spPr>
            <p:txBody>
              <a:bodyPr/>
              <a:lstStyle/>
              <a:p>
                <a:r>
                  <a:rPr lang="en-GB">
                    <a:noFill/>
                  </a:rPr>
                  <a:t> </a:t>
                </a:r>
              </a:p>
            </p:txBody>
          </p:sp>
        </mc:Fallback>
      </mc:AlternateContent>
      <p:sp>
        <p:nvSpPr>
          <p:cNvPr id="16" name="TextBox 15">
            <a:extLst>
              <a:ext uri="{FF2B5EF4-FFF2-40B4-BE49-F238E27FC236}">
                <a16:creationId xmlns:a16="http://schemas.microsoft.com/office/drawing/2014/main" id="{4AC0727F-5D9A-F49A-AFB2-0EBCD06087CF}"/>
              </a:ext>
            </a:extLst>
          </p:cNvPr>
          <p:cNvSpPr txBox="1"/>
          <p:nvPr/>
        </p:nvSpPr>
        <p:spPr>
          <a:xfrm>
            <a:off x="24996" y="1732651"/>
            <a:ext cx="5749256" cy="4524315"/>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data {</a:t>
            </a:r>
          </a:p>
          <a:p>
            <a:r>
              <a:rPr lang="en-GB" sz="1200" dirty="0">
                <a:latin typeface="Courier New" panose="02070309020205020404" pitchFamily="49" charset="0"/>
                <a:cs typeface="Courier New" panose="02070309020205020404" pitchFamily="49" charset="0"/>
              </a:rPr>
              <a:t>  int&lt;lower=0&gt; N;        // sample size N</a:t>
            </a:r>
          </a:p>
          <a:p>
            <a:r>
              <a:rPr lang="en-GB" sz="1200" dirty="0">
                <a:latin typeface="Courier New" panose="02070309020205020404" pitchFamily="49" charset="0"/>
                <a:cs typeface="Courier New" panose="02070309020205020404" pitchFamily="49" charset="0"/>
              </a:rPr>
              <a:t>  int&lt;lower=0&gt; k;        // number of variables 3</a:t>
            </a:r>
          </a:p>
          <a:p>
            <a:r>
              <a:rPr lang="en-GB" sz="1200" dirty="0">
                <a:latin typeface="Courier New" panose="02070309020205020404" pitchFamily="49" charset="0"/>
                <a:cs typeface="Courier New" panose="02070309020205020404" pitchFamily="49" charset="0"/>
              </a:rPr>
              <a:t>  matrix[N, k] X;        // matrix: independent variables</a:t>
            </a:r>
          </a:p>
          <a:p>
            <a:r>
              <a:rPr lang="en-GB" sz="1200" dirty="0">
                <a:latin typeface="Courier New" panose="02070309020205020404" pitchFamily="49" charset="0"/>
                <a:cs typeface="Courier New" panose="02070309020205020404" pitchFamily="49" charset="0"/>
              </a:rPr>
              <a:t>  vector[N] y;           // vector/array for outcome</a:t>
            </a:r>
          </a:p>
          <a:p>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parameters {</a:t>
            </a:r>
          </a:p>
          <a:p>
            <a:r>
              <a:rPr lang="en-GB" sz="1200" dirty="0">
                <a:latin typeface="Courier New" panose="02070309020205020404" pitchFamily="49" charset="0"/>
                <a:cs typeface="Courier New" panose="02070309020205020404" pitchFamily="49" charset="0"/>
              </a:rPr>
              <a:t>  real beta0;             // Intercept</a:t>
            </a:r>
          </a:p>
          <a:p>
            <a:r>
              <a:rPr lang="en-GB" sz="1200" dirty="0">
                <a:latin typeface="Courier New" panose="02070309020205020404" pitchFamily="49" charset="0"/>
                <a:cs typeface="Courier New" panose="02070309020205020404" pitchFamily="49" charset="0"/>
              </a:rPr>
              <a:t>  vector[k] beta;         // beta coefficients</a:t>
            </a:r>
          </a:p>
          <a:p>
            <a:r>
              <a:rPr lang="en-GB" sz="1200" dirty="0">
                <a:latin typeface="Courier New" panose="02070309020205020404" pitchFamily="49" charset="0"/>
                <a:cs typeface="Courier New" panose="02070309020205020404" pitchFamily="49" charset="0"/>
              </a:rPr>
              <a:t>  real&lt;lower=0&gt; sigma;    // standard deviation</a:t>
            </a:r>
          </a:p>
          <a:p>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transformed parameters {</a:t>
            </a:r>
          </a:p>
          <a:p>
            <a:r>
              <a:rPr lang="en-GB" sz="1200" dirty="0">
                <a:latin typeface="Courier New" panose="02070309020205020404" pitchFamily="49" charset="0"/>
                <a:cs typeface="Courier New" panose="02070309020205020404" pitchFamily="49" charset="0"/>
              </a:rPr>
              <a:t>   vector[N] mu;</a:t>
            </a:r>
          </a:p>
          <a:p>
            <a:r>
              <a:rPr lang="en-GB" sz="1200" dirty="0">
                <a:latin typeface="Courier New" panose="02070309020205020404" pitchFamily="49" charset="0"/>
                <a:cs typeface="Courier New" panose="02070309020205020404" pitchFamily="49" charset="0"/>
              </a:rPr>
              <a:t>   mu = beta0 + X*beta;</a:t>
            </a:r>
          </a:p>
          <a:p>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model {</a:t>
            </a:r>
          </a:p>
          <a:p>
            <a:r>
              <a:rPr lang="en-GB" sz="1200" dirty="0">
                <a:latin typeface="Courier New" panose="02070309020205020404" pitchFamily="49" charset="0"/>
                <a:cs typeface="Courier New" panose="02070309020205020404" pitchFamily="49" charset="0"/>
              </a:rPr>
              <a:t>  beta0 ~ normal(0, 20);  // Prior for beta0</a:t>
            </a:r>
          </a:p>
          <a:p>
            <a:r>
              <a:rPr lang="en-GB" sz="1200" dirty="0">
                <a:latin typeface="Courier New" panose="02070309020205020404" pitchFamily="49" charset="0"/>
                <a:cs typeface="Courier New" panose="02070309020205020404" pitchFamily="49" charset="0"/>
              </a:rPr>
              <a:t>  beta ~ normal(0, 5);   // Prior for beta1, 2 and 3</a:t>
            </a:r>
          </a:p>
          <a:p>
            <a:r>
              <a:rPr lang="en-GB" sz="1200" dirty="0">
                <a:latin typeface="Courier New" panose="02070309020205020404" pitchFamily="49" charset="0"/>
                <a:cs typeface="Courier New" panose="02070309020205020404" pitchFamily="49" charset="0"/>
              </a:rPr>
              <a:t>  sigma ~ </a:t>
            </a:r>
            <a:r>
              <a:rPr lang="en-GB" sz="1200" dirty="0" err="1">
                <a:latin typeface="Courier New" panose="02070309020205020404" pitchFamily="49" charset="0"/>
                <a:cs typeface="Courier New" panose="02070309020205020404" pitchFamily="49" charset="0"/>
              </a:rPr>
              <a:t>cauchy</a:t>
            </a:r>
            <a:r>
              <a:rPr lang="en-GB" sz="1200" dirty="0">
                <a:latin typeface="Courier New" panose="02070309020205020404" pitchFamily="49" charset="0"/>
                <a:cs typeface="Courier New" panose="02070309020205020404" pitchFamily="49" charset="0"/>
              </a:rPr>
              <a:t>(0, 2.5);  // Prior for sigma</a:t>
            </a:r>
          </a:p>
          <a:p>
            <a:r>
              <a:rPr lang="en-GB" sz="1200" dirty="0">
                <a:latin typeface="Courier New" panose="02070309020205020404" pitchFamily="49" charset="0"/>
                <a:cs typeface="Courier New" panose="02070309020205020404" pitchFamily="49" charset="0"/>
              </a:rPr>
              <a:t>  y ~ normal(mu, sigma);  // Likelihood function</a:t>
            </a:r>
          </a:p>
          <a:p>
            <a:r>
              <a:rPr lang="en-GB" sz="1200" dirty="0">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2C6B9F39-8125-48AF-A2C5-A2E7FD7ABAAF}"/>
              </a:ext>
            </a:extLst>
          </p:cNvPr>
          <p:cNvSpPr txBox="1"/>
          <p:nvPr/>
        </p:nvSpPr>
        <p:spPr>
          <a:xfrm>
            <a:off x="51794" y="1347252"/>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Stan code</a:t>
            </a:r>
          </a:p>
        </p:txBody>
      </p:sp>
      <p:sp>
        <p:nvSpPr>
          <p:cNvPr id="18" name="Slide Number Placeholder 3">
            <a:extLst>
              <a:ext uri="{FF2B5EF4-FFF2-40B4-BE49-F238E27FC236}">
                <a16:creationId xmlns:a16="http://schemas.microsoft.com/office/drawing/2014/main" id="{A0A2C550-FF4A-F11B-2176-56FCF2AE48EF}"/>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pic>
        <p:nvPicPr>
          <p:cNvPr id="2" name="Picture 1">
            <a:extLst>
              <a:ext uri="{FF2B5EF4-FFF2-40B4-BE49-F238E27FC236}">
                <a16:creationId xmlns:a16="http://schemas.microsoft.com/office/drawing/2014/main" id="{7C2B1466-0600-E6FB-D4A3-A0365E26BADD}"/>
              </a:ext>
            </a:extLst>
          </p:cNvPr>
          <p:cNvPicPr>
            <a:picLocks noChangeAspect="1"/>
          </p:cNvPicPr>
          <p:nvPr/>
        </p:nvPicPr>
        <p:blipFill>
          <a:blip r:embed="rId8"/>
          <a:stretch>
            <a:fillRect/>
          </a:stretch>
        </p:blipFill>
        <p:spPr>
          <a:xfrm>
            <a:off x="0" y="0"/>
            <a:ext cx="12192000" cy="970069"/>
          </a:xfrm>
          <a:prstGeom prst="rect">
            <a:avLst/>
          </a:prstGeom>
        </p:spPr>
      </p:pic>
    </p:spTree>
    <p:extLst>
      <p:ext uri="{BB962C8B-B14F-4D97-AF65-F5344CB8AC3E}">
        <p14:creationId xmlns:p14="http://schemas.microsoft.com/office/powerpoint/2010/main" val="295389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CC20DFF-76D0-7E5B-F925-E4627BBFFB95}"/>
                  </a:ext>
                </a:extLst>
              </p:cNvPr>
              <p:cNvSpPr txBox="1"/>
              <p:nvPr/>
            </p:nvSpPr>
            <p:spPr>
              <a:xfrm>
                <a:off x="304800" y="573111"/>
                <a:ext cx="2754086" cy="738664"/>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GB" sz="1600" b="0" i="0" smtClean="0">
                          <a:latin typeface="Cambria Math" panose="02040503050406030204" pitchFamily="18" charset="0"/>
                        </a:rPr>
                        <m:t> </m:t>
                      </m:r>
                      <m:r>
                        <m:rPr>
                          <m:sty m:val="p"/>
                        </m:rPr>
                        <a:rPr lang="en-GB" sz="1600" b="0" i="0" smtClean="0">
                          <a:latin typeface="Cambria Math" panose="02040503050406030204" pitchFamily="18" charset="0"/>
                        </a:rPr>
                        <m:t>y</m:t>
                      </m:r>
                      <m:r>
                        <a:rPr lang="en-GB" sz="1600" b="0" i="1" smtClean="0">
                          <a:latin typeface="Cambria Math" panose="02040503050406030204" pitchFamily="18" charset="0"/>
                        </a:rPr>
                        <m:t> ~ </m:t>
                      </m:r>
                      <m:r>
                        <a:rPr lang="en-GB" sz="1600" b="1" i="0" smtClean="0">
                          <a:latin typeface="Cambria Math" panose="02040503050406030204" pitchFamily="18" charset="0"/>
                        </a:rPr>
                        <m:t>𝐧𝐨𝐫𝐦</m:t>
                      </m:r>
                      <m:d>
                        <m:dPr>
                          <m:ctrlPr>
                            <a:rPr lang="en-GB" sz="1600" b="1" i="1" smtClean="0">
                              <a:latin typeface="Cambria Math" panose="02040503050406030204" pitchFamily="18" charset="0"/>
                            </a:rPr>
                          </m:ctrlPr>
                        </m:dPr>
                        <m:e>
                          <m:r>
                            <a:rPr lang="en-GB" sz="1600" b="1" i="1" smtClean="0">
                              <a:latin typeface="Cambria Math" panose="02040503050406030204" pitchFamily="18" charset="0"/>
                              <a:ea typeface="Cambria Math" panose="02040503050406030204" pitchFamily="18" charset="0"/>
                            </a:rPr>
                            <m:t>𝝁</m:t>
                          </m:r>
                          <m:r>
                            <a:rPr lang="en-GB" sz="1600" b="1" i="1" smtClean="0">
                              <a:latin typeface="Cambria Math" panose="02040503050406030204" pitchFamily="18" charset="0"/>
                            </a:rPr>
                            <m:t>, </m:t>
                          </m:r>
                          <m:r>
                            <a:rPr lang="en-GB" sz="1600" b="1" i="1" smtClean="0">
                              <a:latin typeface="Cambria Math" panose="02040503050406030204" pitchFamily="18" charset="0"/>
                              <a:ea typeface="Cambria Math" panose="02040503050406030204" pitchFamily="18" charset="0"/>
                            </a:rPr>
                            <m:t>𝝈</m:t>
                          </m:r>
                        </m:e>
                      </m:d>
                    </m:oMath>
                  </m:oMathPara>
                </a14:m>
                <a:endParaRPr lang="en-GB" sz="1600" b="1" i="1" dirty="0">
                  <a:latin typeface="Cambria Math" panose="02040503050406030204" pitchFamily="18" charset="0"/>
                  <a:ea typeface="Helvetica Neue Thin" panose="020B0403020202020204" pitchFamily="34" charset="0"/>
                </a:endParaRPr>
              </a:p>
              <a:p>
                <a:endParaRPr lang="en-GB" sz="1600" b="1"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ea typeface="Cambria Math" panose="02040503050406030204" pitchFamily="18" charset="0"/>
                        </a:rPr>
                        <m:t> </m:t>
                      </m:r>
                      <m:r>
                        <a:rPr lang="en-GB" sz="1600" i="1">
                          <a:latin typeface="Cambria Math" panose="02040503050406030204" pitchFamily="18" charset="0"/>
                          <a:ea typeface="Cambria Math" panose="02040503050406030204" pitchFamily="18" charset="0"/>
                        </a:rPr>
                        <m:t>𝜇</m:t>
                      </m:r>
                      <m:r>
                        <a:rPr lang="en-GB" sz="1600" b="0" i="0" smtClean="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sub>
                      </m:sSub>
                    </m:oMath>
                  </m:oMathPara>
                </a14:m>
                <a:endParaRPr lang="en-US" sz="1600"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2CC20DFF-76D0-7E5B-F925-E4627BBFFB95}"/>
                  </a:ext>
                </a:extLst>
              </p:cNvPr>
              <p:cNvSpPr txBox="1">
                <a:spLocks noRot="1" noChangeAspect="1" noMove="1" noResize="1" noEditPoints="1" noAdjustHandles="1" noChangeArrowheads="1" noChangeShapeType="1" noTextEdit="1"/>
              </p:cNvSpPr>
              <p:nvPr/>
            </p:nvSpPr>
            <p:spPr>
              <a:xfrm>
                <a:off x="304800" y="573111"/>
                <a:ext cx="2754086" cy="738664"/>
              </a:xfrm>
              <a:prstGeom prst="rect">
                <a:avLst/>
              </a:prstGeom>
              <a:blipFill>
                <a:blip r:embed="rId2"/>
                <a:stretch>
                  <a:fillRect l="-3653" t="-1667" b="-11667"/>
                </a:stretch>
              </a:blipFill>
              <a:ln>
                <a:solidFill>
                  <a:schemeClr val="accent1">
                    <a:lumMod val="60000"/>
                    <a:lumOff val="4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8842A8A-E2B8-9236-B7B5-330E5C667CBD}"/>
                  </a:ext>
                </a:extLst>
              </p:cNvPr>
              <p:cNvSpPr txBox="1"/>
              <p:nvPr/>
            </p:nvSpPr>
            <p:spPr>
              <a:xfrm>
                <a:off x="4243243" y="558692"/>
                <a:ext cx="5953539" cy="1077218"/>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m:oMathPara>
                </a14:m>
                <a:endParaRPr lang="en-GB" sz="14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2</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m:oMathPara>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3</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m:oMathPara>
                </a14:m>
                <a:endParaRPr lang="en-GB" sz="1400" dirty="0"/>
              </a:p>
              <a:p>
                <a:pP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cauchy</m:t>
                      </m:r>
                      <m:r>
                        <a:rPr lang="en-GB" sz="1400" b="0" i="0" smtClean="0">
                          <a:latin typeface="Cambria Math" panose="02040503050406030204" pitchFamily="18" charset="0"/>
                          <a:ea typeface="Cambria Math" panose="02040503050406030204" pitchFamily="18" charset="0"/>
                        </a:rPr>
                        <m:t>(0, 2.5)</m:t>
                      </m:r>
                    </m:oMath>
                  </m:oMathPara>
                </a14:m>
                <a:endParaRPr lang="en-GB" sz="1400" dirty="0"/>
              </a:p>
            </p:txBody>
          </p:sp>
        </mc:Choice>
        <mc:Fallback>
          <p:sp>
            <p:nvSpPr>
              <p:cNvPr id="3" name="TextBox 2">
                <a:extLst>
                  <a:ext uri="{FF2B5EF4-FFF2-40B4-BE49-F238E27FC236}">
                    <a16:creationId xmlns:a16="http://schemas.microsoft.com/office/drawing/2014/main" id="{28842A8A-E2B8-9236-B7B5-330E5C667CBD}"/>
                  </a:ext>
                </a:extLst>
              </p:cNvPr>
              <p:cNvSpPr txBox="1">
                <a:spLocks noRot="1" noChangeAspect="1" noMove="1" noResize="1" noEditPoints="1" noAdjustHandles="1" noChangeArrowheads="1" noChangeShapeType="1" noTextEdit="1"/>
              </p:cNvSpPr>
              <p:nvPr/>
            </p:nvSpPr>
            <p:spPr>
              <a:xfrm>
                <a:off x="4243243" y="558692"/>
                <a:ext cx="5953539" cy="1077218"/>
              </a:xfrm>
              <a:prstGeom prst="rect">
                <a:avLst/>
              </a:prstGeom>
              <a:blipFill>
                <a:blip r:embed="rId3"/>
                <a:stretch>
                  <a:fillRect l="-1486" t="-1149" b="-5747"/>
                </a:stretch>
              </a:blipFill>
              <a:ln>
                <a:solidFill>
                  <a:schemeClr val="accent1">
                    <a:lumMod val="60000"/>
                    <a:lumOff val="40000"/>
                  </a:schemeClr>
                </a:solid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9968603A-0341-8C8D-B93B-E523FA7F7016}"/>
              </a:ext>
            </a:extLst>
          </p:cNvPr>
          <p:cNvSpPr txBox="1"/>
          <p:nvPr/>
        </p:nvSpPr>
        <p:spPr>
          <a:xfrm>
            <a:off x="266700" y="127878"/>
            <a:ext cx="275408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my model</a:t>
            </a:r>
          </a:p>
        </p:txBody>
      </p:sp>
      <p:sp>
        <p:nvSpPr>
          <p:cNvPr id="13" name="TextBox 12">
            <a:extLst>
              <a:ext uri="{FF2B5EF4-FFF2-40B4-BE49-F238E27FC236}">
                <a16:creationId xmlns:a16="http://schemas.microsoft.com/office/drawing/2014/main" id="{EDE6155E-8CCA-6F92-07D2-DF8C35DB3402}"/>
              </a:ext>
            </a:extLst>
          </p:cNvPr>
          <p:cNvSpPr txBox="1"/>
          <p:nvPr/>
        </p:nvSpPr>
        <p:spPr>
          <a:xfrm>
            <a:off x="4123500" y="103342"/>
            <a:ext cx="695815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These are my priors for the coefficients and standard deviation</a:t>
            </a:r>
          </a:p>
        </p:txBody>
      </p:sp>
      <p:pic>
        <p:nvPicPr>
          <p:cNvPr id="15" name="Picture 14" descr="A graph of normal distribution&#10;&#10;Description automatically generated">
            <a:extLst>
              <a:ext uri="{FF2B5EF4-FFF2-40B4-BE49-F238E27FC236}">
                <a16:creationId xmlns:a16="http://schemas.microsoft.com/office/drawing/2014/main" id="{D867CC0A-1843-3947-E605-974C544808DE}"/>
              </a:ext>
            </a:extLst>
          </p:cNvPr>
          <p:cNvPicPr>
            <a:picLocks noChangeAspect="1"/>
          </p:cNvPicPr>
          <p:nvPr/>
        </p:nvPicPr>
        <p:blipFill>
          <a:blip r:embed="rId4"/>
          <a:stretch>
            <a:fillRect/>
          </a:stretch>
        </p:blipFill>
        <p:spPr>
          <a:xfrm>
            <a:off x="191694" y="2266823"/>
            <a:ext cx="2463801" cy="1955801"/>
          </a:xfrm>
          <a:prstGeom prst="rect">
            <a:avLst/>
          </a:prstGeom>
        </p:spPr>
      </p:pic>
      <p:sp>
        <p:nvSpPr>
          <p:cNvPr id="16" name="TextBox 15">
            <a:extLst>
              <a:ext uri="{FF2B5EF4-FFF2-40B4-BE49-F238E27FC236}">
                <a16:creationId xmlns:a16="http://schemas.microsoft.com/office/drawing/2014/main" id="{C4D187C8-9F36-5A61-CDDB-2909771836A6}"/>
              </a:ext>
            </a:extLst>
          </p:cNvPr>
          <p:cNvSpPr txBox="1"/>
          <p:nvPr/>
        </p:nvSpPr>
        <p:spPr>
          <a:xfrm>
            <a:off x="1196809" y="3396342"/>
            <a:ext cx="500743" cy="1121229"/>
          </a:xfrm>
          <a:prstGeom prst="rect">
            <a:avLst/>
          </a:prstGeom>
          <a:solidFill>
            <a:schemeClr val="bg1"/>
          </a:solidFill>
        </p:spPr>
        <p:txBody>
          <a:bodyPr wrap="square" rtlCol="0">
            <a:spAutoFit/>
          </a:bodyPr>
          <a:lstStyle/>
          <a:p>
            <a:endParaRPr lang="en-GB"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19DF53-70B3-6EAF-73FE-111548F4C811}"/>
                  </a:ext>
                </a:extLst>
              </p:cNvPr>
              <p:cNvSpPr txBox="1"/>
              <p:nvPr/>
            </p:nvSpPr>
            <p:spPr>
              <a:xfrm>
                <a:off x="119124" y="2361036"/>
                <a:ext cx="2939762" cy="400110"/>
              </a:xfrm>
              <a:prstGeom prst="rect">
                <a:avLst/>
              </a:prstGeom>
              <a:solidFill>
                <a:schemeClr val="bg1"/>
              </a:solidFill>
            </p:spPr>
            <p:txBody>
              <a:bodyPr wrap="square" rtlCol="0">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0</m:t>
                        </m:r>
                      </m:sub>
                    </m:sSub>
                    <m:r>
                      <a:rPr lang="en-GB" sz="2000" b="0" i="1" smtClean="0">
                        <a:latin typeface="Cambria Math" panose="02040503050406030204" pitchFamily="18" charset="0"/>
                        <a:ea typeface="Cambria Math" panose="02040503050406030204" pitchFamily="18" charset="0"/>
                      </a:rPr>
                      <m:t> </m:t>
                    </m:r>
                    <m:r>
                      <a:rPr lang="en-GB" sz="2000" b="0" i="1" smtClean="0">
                        <a:latin typeface="Cambria Math" panose="02040503050406030204" pitchFamily="18" charset="0"/>
                      </a:rPr>
                      <m:t>~ </m:t>
                    </m:r>
                  </m:oMath>
                </a14:m>
                <a:r>
                  <a:rPr lang="en-GB" sz="2000" dirty="0">
                    <a:latin typeface="Cambria Math" panose="02040503050406030204" pitchFamily="18" charset="0"/>
                    <a:ea typeface="Cambria Math" panose="02040503050406030204" pitchFamily="18" charset="0"/>
                  </a:rPr>
                  <a:t>norm(0, 20)</a:t>
                </a:r>
              </a:p>
            </p:txBody>
          </p:sp>
        </mc:Choice>
        <mc:Fallback xmlns="">
          <p:sp>
            <p:nvSpPr>
              <p:cNvPr id="17" name="TextBox 16">
                <a:extLst>
                  <a:ext uri="{FF2B5EF4-FFF2-40B4-BE49-F238E27FC236}">
                    <a16:creationId xmlns:a16="http://schemas.microsoft.com/office/drawing/2014/main" id="{5B19DF53-70B3-6EAF-73FE-111548F4C811}"/>
                  </a:ext>
                </a:extLst>
              </p:cNvPr>
              <p:cNvSpPr txBox="1">
                <a:spLocks noRot="1" noChangeAspect="1" noMove="1" noResize="1" noEditPoints="1" noAdjustHandles="1" noChangeArrowheads="1" noChangeShapeType="1" noTextEdit="1"/>
              </p:cNvSpPr>
              <p:nvPr/>
            </p:nvSpPr>
            <p:spPr>
              <a:xfrm>
                <a:off x="119124" y="2361036"/>
                <a:ext cx="2939762" cy="400110"/>
              </a:xfrm>
              <a:prstGeom prst="rect">
                <a:avLst/>
              </a:prstGeom>
              <a:blipFill>
                <a:blip r:embed="rId5"/>
                <a:stretch>
                  <a:fillRect l="-1293" t="-6061" b="-24242"/>
                </a:stretch>
              </a:blipFill>
            </p:spPr>
            <p:txBody>
              <a:bodyPr/>
              <a:lstStyle/>
              <a:p>
                <a:r>
                  <a:rPr lang="en-GB">
                    <a:noFill/>
                  </a:rPr>
                  <a:t> </a:t>
                </a:r>
              </a:p>
            </p:txBody>
          </p:sp>
        </mc:Fallback>
      </mc:AlternateContent>
      <p:sp>
        <p:nvSpPr>
          <p:cNvPr id="18" name="TextBox 17">
            <a:extLst>
              <a:ext uri="{FF2B5EF4-FFF2-40B4-BE49-F238E27FC236}">
                <a16:creationId xmlns:a16="http://schemas.microsoft.com/office/drawing/2014/main" id="{DDF3FB13-FBEC-C59D-C376-DE079F37FCB2}"/>
              </a:ext>
            </a:extLst>
          </p:cNvPr>
          <p:cNvSpPr txBox="1"/>
          <p:nvPr/>
        </p:nvSpPr>
        <p:spPr>
          <a:xfrm>
            <a:off x="690933" y="1904939"/>
            <a:ext cx="1796143" cy="369332"/>
          </a:xfrm>
          <a:prstGeom prst="rect">
            <a:avLst/>
          </a:prstGeom>
          <a:noFill/>
        </p:spPr>
        <p:txBody>
          <a:bodyPr wrap="square" rtlCol="0">
            <a:spAutoFit/>
          </a:bodyPr>
          <a:lstStyle/>
          <a:p>
            <a:r>
              <a:rPr lang="en-GB" b="1" u="sng" dirty="0">
                <a:latin typeface="Helvetica Neue" panose="02000503000000020004" pitchFamily="2" charset="0"/>
                <a:ea typeface="Helvetica Neue" panose="02000503000000020004" pitchFamily="2" charset="0"/>
                <a:cs typeface="Helvetica Neue" panose="02000503000000020004" pitchFamily="2" charset="0"/>
              </a:rPr>
              <a:t>Intercept</a:t>
            </a:r>
          </a:p>
        </p:txBody>
      </p:sp>
      <p:sp>
        <p:nvSpPr>
          <p:cNvPr id="19" name="TextBox 18">
            <a:extLst>
              <a:ext uri="{FF2B5EF4-FFF2-40B4-BE49-F238E27FC236}">
                <a16:creationId xmlns:a16="http://schemas.microsoft.com/office/drawing/2014/main" id="{0BC74F38-21A2-EEE6-5A12-1B6B2DD99440}"/>
              </a:ext>
            </a:extLst>
          </p:cNvPr>
          <p:cNvSpPr txBox="1"/>
          <p:nvPr/>
        </p:nvSpPr>
        <p:spPr>
          <a:xfrm>
            <a:off x="3086264" y="1918482"/>
            <a:ext cx="2753138" cy="338554"/>
          </a:xfrm>
          <a:prstGeom prst="rect">
            <a:avLst/>
          </a:prstGeom>
          <a:noFill/>
        </p:spPr>
        <p:txBody>
          <a:bodyPr wrap="square" rtlCol="0">
            <a:spAutoFit/>
          </a:bodyPr>
          <a:lstStyle/>
          <a:p>
            <a:r>
              <a:rPr lang="en-GB" sz="1600" b="1" u="sng" dirty="0">
                <a:latin typeface="Helvetica Neue" panose="02000503000000020004" pitchFamily="2" charset="0"/>
                <a:ea typeface="Helvetica Neue" panose="02000503000000020004" pitchFamily="2" charset="0"/>
                <a:cs typeface="Helvetica Neue" panose="02000503000000020004" pitchFamily="2" charset="0"/>
              </a:rPr>
              <a:t>Coefficient for variable 1</a:t>
            </a:r>
          </a:p>
        </p:txBody>
      </p:sp>
      <p:sp>
        <p:nvSpPr>
          <p:cNvPr id="20" name="TextBox 19">
            <a:extLst>
              <a:ext uri="{FF2B5EF4-FFF2-40B4-BE49-F238E27FC236}">
                <a16:creationId xmlns:a16="http://schemas.microsoft.com/office/drawing/2014/main" id="{DF6972A0-2B20-C6E7-48F3-FBAC93BC81B7}"/>
              </a:ext>
            </a:extLst>
          </p:cNvPr>
          <p:cNvSpPr txBox="1"/>
          <p:nvPr/>
        </p:nvSpPr>
        <p:spPr>
          <a:xfrm>
            <a:off x="6089464" y="1896650"/>
            <a:ext cx="2753138" cy="338554"/>
          </a:xfrm>
          <a:prstGeom prst="rect">
            <a:avLst/>
          </a:prstGeom>
          <a:noFill/>
        </p:spPr>
        <p:txBody>
          <a:bodyPr wrap="square" rtlCol="0">
            <a:spAutoFit/>
          </a:bodyPr>
          <a:lstStyle/>
          <a:p>
            <a:r>
              <a:rPr lang="en-GB" sz="1600" b="1" u="sng" dirty="0">
                <a:latin typeface="Helvetica Neue" panose="02000503000000020004" pitchFamily="2" charset="0"/>
                <a:ea typeface="Helvetica Neue" panose="02000503000000020004" pitchFamily="2" charset="0"/>
                <a:cs typeface="Helvetica Neue" panose="02000503000000020004" pitchFamily="2" charset="0"/>
              </a:rPr>
              <a:t>Coefficient for variable 2</a:t>
            </a:r>
          </a:p>
        </p:txBody>
      </p:sp>
      <p:sp>
        <p:nvSpPr>
          <p:cNvPr id="21" name="TextBox 20">
            <a:extLst>
              <a:ext uri="{FF2B5EF4-FFF2-40B4-BE49-F238E27FC236}">
                <a16:creationId xmlns:a16="http://schemas.microsoft.com/office/drawing/2014/main" id="{3EF772C2-65A3-31AF-F406-6915D1CA981E}"/>
              </a:ext>
            </a:extLst>
          </p:cNvPr>
          <p:cNvSpPr txBox="1"/>
          <p:nvPr/>
        </p:nvSpPr>
        <p:spPr>
          <a:xfrm>
            <a:off x="9501082" y="1990510"/>
            <a:ext cx="2753138" cy="338554"/>
          </a:xfrm>
          <a:prstGeom prst="rect">
            <a:avLst/>
          </a:prstGeom>
          <a:noFill/>
        </p:spPr>
        <p:txBody>
          <a:bodyPr wrap="square" rtlCol="0">
            <a:spAutoFit/>
          </a:bodyPr>
          <a:lstStyle/>
          <a:p>
            <a:r>
              <a:rPr lang="en-GB" sz="1600" b="1" u="sng" dirty="0">
                <a:latin typeface="Helvetica Neue" panose="02000503000000020004" pitchFamily="2" charset="0"/>
                <a:ea typeface="Helvetica Neue" panose="02000503000000020004" pitchFamily="2" charset="0"/>
                <a:cs typeface="Helvetica Neue" panose="02000503000000020004" pitchFamily="2" charset="0"/>
              </a:rPr>
              <a:t>Standard deviation</a:t>
            </a:r>
          </a:p>
        </p:txBody>
      </p:sp>
      <p:cxnSp>
        <p:nvCxnSpPr>
          <p:cNvPr id="23" name="Straight Connector 22">
            <a:extLst>
              <a:ext uri="{FF2B5EF4-FFF2-40B4-BE49-F238E27FC236}">
                <a16:creationId xmlns:a16="http://schemas.microsoft.com/office/drawing/2014/main" id="{63750477-A4BA-7B76-6337-240254E96ED8}"/>
              </a:ext>
            </a:extLst>
          </p:cNvPr>
          <p:cNvCxnSpPr/>
          <p:nvPr/>
        </p:nvCxnSpPr>
        <p:spPr>
          <a:xfrm>
            <a:off x="1364918" y="2761146"/>
            <a:ext cx="0" cy="14298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7E68568-B443-8BD2-7A53-D5D0B2ACBAA5}"/>
                  </a:ext>
                </a:extLst>
              </p:cNvPr>
              <p:cNvSpPr txBox="1"/>
              <p:nvPr/>
            </p:nvSpPr>
            <p:spPr>
              <a:xfrm>
                <a:off x="119124" y="4622734"/>
                <a:ext cx="2754086" cy="830997"/>
              </a:xfrm>
              <a:prstGeom prst="rect">
                <a:avLst/>
              </a:prstGeom>
              <a:noFill/>
            </p:spPr>
            <p:txBody>
              <a:bodyPr wrap="square">
                <a:spAutoFit/>
              </a:bodyPr>
              <a:lstStyle/>
              <a:p>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0</m:t>
                        </m:r>
                      </m:sub>
                    </m:sSub>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is centred at 0 but it’s distribution or value can vary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20</m:t>
                    </m:r>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24" name="TextBox 23">
                <a:extLst>
                  <a:ext uri="{FF2B5EF4-FFF2-40B4-BE49-F238E27FC236}">
                    <a16:creationId xmlns:a16="http://schemas.microsoft.com/office/drawing/2014/main" id="{97E68568-B443-8BD2-7A53-D5D0B2ACBAA5}"/>
                  </a:ext>
                </a:extLst>
              </p:cNvPr>
              <p:cNvSpPr txBox="1">
                <a:spLocks noRot="1" noChangeAspect="1" noMove="1" noResize="1" noEditPoints="1" noAdjustHandles="1" noChangeArrowheads="1" noChangeShapeType="1" noTextEdit="1"/>
              </p:cNvSpPr>
              <p:nvPr/>
            </p:nvSpPr>
            <p:spPr>
              <a:xfrm>
                <a:off x="119124" y="4622734"/>
                <a:ext cx="2754086" cy="830997"/>
              </a:xfrm>
              <a:prstGeom prst="rect">
                <a:avLst/>
              </a:prstGeom>
              <a:blipFill>
                <a:blip r:embed="rId6"/>
                <a:stretch>
                  <a:fillRect l="-1376" t="-1493" b="-8955"/>
                </a:stretch>
              </a:blipFill>
            </p:spPr>
            <p:txBody>
              <a:bodyPr/>
              <a:lstStyle/>
              <a:p>
                <a:r>
                  <a:rPr lang="en-GB">
                    <a:noFill/>
                  </a:rPr>
                  <a:t> </a:t>
                </a:r>
              </a:p>
            </p:txBody>
          </p:sp>
        </mc:Fallback>
      </mc:AlternateContent>
      <p:sp>
        <p:nvSpPr>
          <p:cNvPr id="25" name="TextBox 24">
            <a:extLst>
              <a:ext uri="{FF2B5EF4-FFF2-40B4-BE49-F238E27FC236}">
                <a16:creationId xmlns:a16="http://schemas.microsoft.com/office/drawing/2014/main" id="{43B74748-E2A7-8D3F-5DBB-5B76CFEB4C8A}"/>
              </a:ext>
            </a:extLst>
          </p:cNvPr>
          <p:cNvSpPr txBox="1"/>
          <p:nvPr/>
        </p:nvSpPr>
        <p:spPr>
          <a:xfrm>
            <a:off x="1218270" y="4148239"/>
            <a:ext cx="25824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0</a:t>
            </a:r>
          </a:p>
        </p:txBody>
      </p:sp>
      <p:pic>
        <p:nvPicPr>
          <p:cNvPr id="26" name="Picture 25" descr="A graph of normal distribution&#10;&#10;Description automatically generated">
            <a:extLst>
              <a:ext uri="{FF2B5EF4-FFF2-40B4-BE49-F238E27FC236}">
                <a16:creationId xmlns:a16="http://schemas.microsoft.com/office/drawing/2014/main" id="{C23EC5BF-880D-9F4F-8A73-CF647D695F00}"/>
              </a:ext>
            </a:extLst>
          </p:cNvPr>
          <p:cNvPicPr>
            <a:picLocks noChangeAspect="1"/>
          </p:cNvPicPr>
          <p:nvPr/>
        </p:nvPicPr>
        <p:blipFill>
          <a:blip r:embed="rId4"/>
          <a:stretch>
            <a:fillRect/>
          </a:stretch>
        </p:blipFill>
        <p:spPr>
          <a:xfrm>
            <a:off x="3281999" y="2266823"/>
            <a:ext cx="2463801" cy="1955801"/>
          </a:xfrm>
          <a:prstGeom prst="rect">
            <a:avLst/>
          </a:prstGeom>
        </p:spPr>
      </p:pic>
      <p:sp>
        <p:nvSpPr>
          <p:cNvPr id="27" name="TextBox 26">
            <a:extLst>
              <a:ext uri="{FF2B5EF4-FFF2-40B4-BE49-F238E27FC236}">
                <a16:creationId xmlns:a16="http://schemas.microsoft.com/office/drawing/2014/main" id="{B9419828-090A-AC8C-C562-3586C2978A58}"/>
              </a:ext>
            </a:extLst>
          </p:cNvPr>
          <p:cNvSpPr txBox="1"/>
          <p:nvPr/>
        </p:nvSpPr>
        <p:spPr>
          <a:xfrm>
            <a:off x="4287114" y="3396342"/>
            <a:ext cx="500743" cy="1121229"/>
          </a:xfrm>
          <a:prstGeom prst="rect">
            <a:avLst/>
          </a:prstGeom>
          <a:solidFill>
            <a:schemeClr val="bg1"/>
          </a:solidFill>
        </p:spPr>
        <p:txBody>
          <a:bodyPr wrap="square" rtlCol="0">
            <a:spAutoFit/>
          </a:bodyPr>
          <a:lstStyle/>
          <a:p>
            <a:endParaRPr lang="en-GB"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0492A77-D6EE-14B2-2BF2-D41991909F4C}"/>
                  </a:ext>
                </a:extLst>
              </p:cNvPr>
              <p:cNvSpPr txBox="1"/>
              <p:nvPr/>
            </p:nvSpPr>
            <p:spPr>
              <a:xfrm>
                <a:off x="3209429" y="2361036"/>
                <a:ext cx="2939762" cy="400110"/>
              </a:xfrm>
              <a:prstGeom prst="rect">
                <a:avLst/>
              </a:prstGeom>
              <a:solidFill>
                <a:schemeClr val="bg1"/>
              </a:solidFill>
            </p:spPr>
            <p:txBody>
              <a:bodyPr wrap="square" rtlCol="0">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1" smtClean="0">
                        <a:latin typeface="Cambria Math" panose="02040503050406030204" pitchFamily="18" charset="0"/>
                        <a:ea typeface="Cambria Math" panose="02040503050406030204" pitchFamily="18" charset="0"/>
                      </a:rPr>
                      <m:t> </m:t>
                    </m:r>
                    <m:r>
                      <a:rPr lang="en-GB" sz="2000" b="0" i="1" smtClean="0">
                        <a:latin typeface="Cambria Math" panose="02040503050406030204" pitchFamily="18" charset="0"/>
                      </a:rPr>
                      <m:t>~ </m:t>
                    </m:r>
                  </m:oMath>
                </a14:m>
                <a:r>
                  <a:rPr lang="en-GB" sz="2000" dirty="0">
                    <a:latin typeface="Cambria Math" panose="02040503050406030204" pitchFamily="18" charset="0"/>
                    <a:ea typeface="Cambria Math" panose="02040503050406030204" pitchFamily="18" charset="0"/>
                  </a:rPr>
                  <a:t>norm(0, 5)</a:t>
                </a:r>
              </a:p>
            </p:txBody>
          </p:sp>
        </mc:Choice>
        <mc:Fallback xmlns="">
          <p:sp>
            <p:nvSpPr>
              <p:cNvPr id="28" name="TextBox 27">
                <a:extLst>
                  <a:ext uri="{FF2B5EF4-FFF2-40B4-BE49-F238E27FC236}">
                    <a16:creationId xmlns:a16="http://schemas.microsoft.com/office/drawing/2014/main" id="{00492A77-D6EE-14B2-2BF2-D41991909F4C}"/>
                  </a:ext>
                </a:extLst>
              </p:cNvPr>
              <p:cNvSpPr txBox="1">
                <a:spLocks noRot="1" noChangeAspect="1" noMove="1" noResize="1" noEditPoints="1" noAdjustHandles="1" noChangeArrowheads="1" noChangeShapeType="1" noTextEdit="1"/>
              </p:cNvSpPr>
              <p:nvPr/>
            </p:nvSpPr>
            <p:spPr>
              <a:xfrm>
                <a:off x="3209429" y="2361036"/>
                <a:ext cx="2939762" cy="400110"/>
              </a:xfrm>
              <a:prstGeom prst="rect">
                <a:avLst/>
              </a:prstGeom>
              <a:blipFill>
                <a:blip r:embed="rId7"/>
                <a:stretch>
                  <a:fillRect l="-1288" t="-6061" b="-24242"/>
                </a:stretch>
              </a:blipFill>
            </p:spPr>
            <p:txBody>
              <a:bodyPr/>
              <a:lstStyle/>
              <a:p>
                <a:r>
                  <a:rPr lang="en-GB">
                    <a:noFill/>
                  </a:rPr>
                  <a:t> </a:t>
                </a:r>
              </a:p>
            </p:txBody>
          </p:sp>
        </mc:Fallback>
      </mc:AlternateContent>
      <p:cxnSp>
        <p:nvCxnSpPr>
          <p:cNvPr id="29" name="Straight Connector 28">
            <a:extLst>
              <a:ext uri="{FF2B5EF4-FFF2-40B4-BE49-F238E27FC236}">
                <a16:creationId xmlns:a16="http://schemas.microsoft.com/office/drawing/2014/main" id="{A4E9DD4D-6135-9D79-D1E2-DA9A220A4185}"/>
              </a:ext>
            </a:extLst>
          </p:cNvPr>
          <p:cNvCxnSpPr/>
          <p:nvPr/>
        </p:nvCxnSpPr>
        <p:spPr>
          <a:xfrm>
            <a:off x="4455223" y="2761146"/>
            <a:ext cx="0" cy="14298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D974BF5-FBDB-E862-1DD4-5B37793EB1DA}"/>
                  </a:ext>
                </a:extLst>
              </p:cNvPr>
              <p:cNvSpPr txBox="1"/>
              <p:nvPr/>
            </p:nvSpPr>
            <p:spPr>
              <a:xfrm>
                <a:off x="3209429" y="4622734"/>
                <a:ext cx="2754086" cy="830997"/>
              </a:xfrm>
              <a:prstGeom prst="rect">
                <a:avLst/>
              </a:prstGeom>
              <a:noFill/>
            </p:spPr>
            <p:txBody>
              <a:bodyPr wrap="square">
                <a:spAutoFit/>
              </a:bodyPr>
              <a:lstStyle/>
              <a:p>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is centred at 0 but it’s distribution or value can vary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5</m:t>
                    </m:r>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30" name="TextBox 29">
                <a:extLst>
                  <a:ext uri="{FF2B5EF4-FFF2-40B4-BE49-F238E27FC236}">
                    <a16:creationId xmlns:a16="http://schemas.microsoft.com/office/drawing/2014/main" id="{CD974BF5-FBDB-E862-1DD4-5B37793EB1DA}"/>
                  </a:ext>
                </a:extLst>
              </p:cNvPr>
              <p:cNvSpPr txBox="1">
                <a:spLocks noRot="1" noChangeAspect="1" noMove="1" noResize="1" noEditPoints="1" noAdjustHandles="1" noChangeArrowheads="1" noChangeShapeType="1" noTextEdit="1"/>
              </p:cNvSpPr>
              <p:nvPr/>
            </p:nvSpPr>
            <p:spPr>
              <a:xfrm>
                <a:off x="3209429" y="4622734"/>
                <a:ext cx="2754086" cy="830997"/>
              </a:xfrm>
              <a:prstGeom prst="rect">
                <a:avLst/>
              </a:prstGeom>
              <a:blipFill>
                <a:blip r:embed="rId8"/>
                <a:stretch>
                  <a:fillRect l="-917" t="-1493" b="-8955"/>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C1B20543-0561-1252-E10C-BBB52B7132F2}"/>
              </a:ext>
            </a:extLst>
          </p:cNvPr>
          <p:cNvSpPr txBox="1"/>
          <p:nvPr/>
        </p:nvSpPr>
        <p:spPr>
          <a:xfrm>
            <a:off x="4308575" y="4148239"/>
            <a:ext cx="25824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0</a:t>
            </a:r>
          </a:p>
        </p:txBody>
      </p:sp>
      <p:pic>
        <p:nvPicPr>
          <p:cNvPr id="32" name="Picture 31" descr="A graph of normal distribution&#10;&#10;Description automatically generated">
            <a:extLst>
              <a:ext uri="{FF2B5EF4-FFF2-40B4-BE49-F238E27FC236}">
                <a16:creationId xmlns:a16="http://schemas.microsoft.com/office/drawing/2014/main" id="{88245063-0485-8AA4-CAC0-F118D12DFE56}"/>
              </a:ext>
            </a:extLst>
          </p:cNvPr>
          <p:cNvPicPr>
            <a:picLocks noChangeAspect="1"/>
          </p:cNvPicPr>
          <p:nvPr/>
        </p:nvPicPr>
        <p:blipFill>
          <a:blip r:embed="rId4"/>
          <a:stretch>
            <a:fillRect/>
          </a:stretch>
        </p:blipFill>
        <p:spPr>
          <a:xfrm>
            <a:off x="6285218" y="2274271"/>
            <a:ext cx="2463801" cy="1955801"/>
          </a:xfrm>
          <a:prstGeom prst="rect">
            <a:avLst/>
          </a:prstGeom>
        </p:spPr>
      </p:pic>
      <p:sp>
        <p:nvSpPr>
          <p:cNvPr id="33" name="TextBox 32">
            <a:extLst>
              <a:ext uri="{FF2B5EF4-FFF2-40B4-BE49-F238E27FC236}">
                <a16:creationId xmlns:a16="http://schemas.microsoft.com/office/drawing/2014/main" id="{E62D3C38-C0B1-922E-6851-56976484645E}"/>
              </a:ext>
            </a:extLst>
          </p:cNvPr>
          <p:cNvSpPr txBox="1"/>
          <p:nvPr/>
        </p:nvSpPr>
        <p:spPr>
          <a:xfrm>
            <a:off x="7290333" y="3403790"/>
            <a:ext cx="500743" cy="1121229"/>
          </a:xfrm>
          <a:prstGeom prst="rect">
            <a:avLst/>
          </a:prstGeom>
          <a:solidFill>
            <a:schemeClr val="bg1"/>
          </a:solidFill>
        </p:spPr>
        <p:txBody>
          <a:bodyPr wrap="square" rtlCol="0">
            <a:spAutoFit/>
          </a:bodyPr>
          <a:lstStyle/>
          <a:p>
            <a:endParaRPr lang="en-GB"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56F1EA7-267B-F214-C1FE-44363DAE879D}"/>
                  </a:ext>
                </a:extLst>
              </p:cNvPr>
              <p:cNvSpPr txBox="1"/>
              <p:nvPr/>
            </p:nvSpPr>
            <p:spPr>
              <a:xfrm>
                <a:off x="6212648" y="2368484"/>
                <a:ext cx="2939762" cy="400110"/>
              </a:xfrm>
              <a:prstGeom prst="rect">
                <a:avLst/>
              </a:prstGeom>
              <a:solidFill>
                <a:schemeClr val="bg1"/>
              </a:solidFill>
            </p:spPr>
            <p:txBody>
              <a:bodyPr wrap="square" rtlCol="0">
                <a:spAutoFit/>
              </a:bodyPr>
              <a:lstStyle/>
              <a:p>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r>
                      <a:rPr lang="en-GB" sz="2000" b="0" i="1" smtClean="0">
                        <a:latin typeface="Cambria Math" panose="02040503050406030204" pitchFamily="18" charset="0"/>
                        <a:ea typeface="Cambria Math" panose="02040503050406030204" pitchFamily="18" charset="0"/>
                      </a:rPr>
                      <m:t> </m:t>
                    </m:r>
                    <m:r>
                      <a:rPr lang="en-GB" sz="2000" b="0" i="1" smtClean="0">
                        <a:latin typeface="Cambria Math" panose="02040503050406030204" pitchFamily="18" charset="0"/>
                      </a:rPr>
                      <m:t>~ </m:t>
                    </m:r>
                  </m:oMath>
                </a14:m>
                <a:r>
                  <a:rPr lang="en-GB" sz="2000" dirty="0">
                    <a:latin typeface="Cambria Math" panose="02040503050406030204" pitchFamily="18" charset="0"/>
                    <a:ea typeface="Cambria Math" panose="02040503050406030204" pitchFamily="18" charset="0"/>
                  </a:rPr>
                  <a:t>norm(0, 5)</a:t>
                </a:r>
              </a:p>
            </p:txBody>
          </p:sp>
        </mc:Choice>
        <mc:Fallback xmlns="">
          <p:sp>
            <p:nvSpPr>
              <p:cNvPr id="34" name="TextBox 33">
                <a:extLst>
                  <a:ext uri="{FF2B5EF4-FFF2-40B4-BE49-F238E27FC236}">
                    <a16:creationId xmlns:a16="http://schemas.microsoft.com/office/drawing/2014/main" id="{356F1EA7-267B-F214-C1FE-44363DAE879D}"/>
                  </a:ext>
                </a:extLst>
              </p:cNvPr>
              <p:cNvSpPr txBox="1">
                <a:spLocks noRot="1" noChangeAspect="1" noMove="1" noResize="1" noEditPoints="1" noAdjustHandles="1" noChangeArrowheads="1" noChangeShapeType="1" noTextEdit="1"/>
              </p:cNvSpPr>
              <p:nvPr/>
            </p:nvSpPr>
            <p:spPr>
              <a:xfrm>
                <a:off x="6212648" y="2368484"/>
                <a:ext cx="2939762" cy="400110"/>
              </a:xfrm>
              <a:prstGeom prst="rect">
                <a:avLst/>
              </a:prstGeom>
              <a:blipFill>
                <a:blip r:embed="rId9"/>
                <a:stretch>
                  <a:fillRect l="-1293" t="-9375" b="-28125"/>
                </a:stretch>
              </a:blipFill>
            </p:spPr>
            <p:txBody>
              <a:bodyPr/>
              <a:lstStyle/>
              <a:p>
                <a:r>
                  <a:rPr lang="en-GB">
                    <a:noFill/>
                  </a:rPr>
                  <a:t> </a:t>
                </a:r>
              </a:p>
            </p:txBody>
          </p:sp>
        </mc:Fallback>
      </mc:AlternateContent>
      <p:cxnSp>
        <p:nvCxnSpPr>
          <p:cNvPr id="35" name="Straight Connector 34">
            <a:extLst>
              <a:ext uri="{FF2B5EF4-FFF2-40B4-BE49-F238E27FC236}">
                <a16:creationId xmlns:a16="http://schemas.microsoft.com/office/drawing/2014/main" id="{8CE22A47-BB83-88AA-89C0-E328436D3866}"/>
              </a:ext>
            </a:extLst>
          </p:cNvPr>
          <p:cNvCxnSpPr/>
          <p:nvPr/>
        </p:nvCxnSpPr>
        <p:spPr>
          <a:xfrm>
            <a:off x="7458442" y="2768594"/>
            <a:ext cx="0" cy="14298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9C39A20-2189-DBE3-DF7F-D63716D9A8E7}"/>
                  </a:ext>
                </a:extLst>
              </p:cNvPr>
              <p:cNvSpPr txBox="1"/>
              <p:nvPr/>
            </p:nvSpPr>
            <p:spPr>
              <a:xfrm>
                <a:off x="6212648" y="4630182"/>
                <a:ext cx="2754086" cy="830997"/>
              </a:xfrm>
              <a:prstGeom prst="rect">
                <a:avLst/>
              </a:prstGeom>
              <a:noFill/>
            </p:spPr>
            <p:txBody>
              <a:bodyPr wrap="square">
                <a:spAutoFit/>
              </a:bodyPr>
              <a:lstStyle/>
              <a:p>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sub>
                    </m:sSub>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is centred at 0 but it’s distribution or value can vary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5</m:t>
                    </m:r>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xmlns="">
          <p:sp>
            <p:nvSpPr>
              <p:cNvPr id="36" name="TextBox 35">
                <a:extLst>
                  <a:ext uri="{FF2B5EF4-FFF2-40B4-BE49-F238E27FC236}">
                    <a16:creationId xmlns:a16="http://schemas.microsoft.com/office/drawing/2014/main" id="{B9C39A20-2189-DBE3-DF7F-D63716D9A8E7}"/>
                  </a:ext>
                </a:extLst>
              </p:cNvPr>
              <p:cNvSpPr txBox="1">
                <a:spLocks noRot="1" noChangeAspect="1" noMove="1" noResize="1" noEditPoints="1" noAdjustHandles="1" noChangeArrowheads="1" noChangeShapeType="1" noTextEdit="1"/>
              </p:cNvSpPr>
              <p:nvPr/>
            </p:nvSpPr>
            <p:spPr>
              <a:xfrm>
                <a:off x="6212648" y="4630182"/>
                <a:ext cx="2754086" cy="830997"/>
              </a:xfrm>
              <a:prstGeom prst="rect">
                <a:avLst/>
              </a:prstGeom>
              <a:blipFill>
                <a:blip r:embed="rId10"/>
                <a:stretch>
                  <a:fillRect l="-1376" t="-1493" b="-7463"/>
                </a:stretch>
              </a:blipFill>
            </p:spPr>
            <p:txBody>
              <a:bodyPr/>
              <a:lstStyle/>
              <a:p>
                <a:r>
                  <a:rPr lang="en-GB">
                    <a:noFill/>
                  </a:rPr>
                  <a:t> </a:t>
                </a:r>
              </a:p>
            </p:txBody>
          </p:sp>
        </mc:Fallback>
      </mc:AlternateContent>
      <p:sp>
        <p:nvSpPr>
          <p:cNvPr id="37" name="TextBox 36">
            <a:extLst>
              <a:ext uri="{FF2B5EF4-FFF2-40B4-BE49-F238E27FC236}">
                <a16:creationId xmlns:a16="http://schemas.microsoft.com/office/drawing/2014/main" id="{F9FB3C82-187D-7DB6-723E-18096670130A}"/>
              </a:ext>
            </a:extLst>
          </p:cNvPr>
          <p:cNvSpPr txBox="1"/>
          <p:nvPr/>
        </p:nvSpPr>
        <p:spPr>
          <a:xfrm>
            <a:off x="7311794" y="4155687"/>
            <a:ext cx="25824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0</a:t>
            </a:r>
          </a:p>
        </p:txBody>
      </p:sp>
      <p:cxnSp>
        <p:nvCxnSpPr>
          <p:cNvPr id="39" name="Straight Arrow Connector 38">
            <a:extLst>
              <a:ext uri="{FF2B5EF4-FFF2-40B4-BE49-F238E27FC236}">
                <a16:creationId xmlns:a16="http://schemas.microsoft.com/office/drawing/2014/main" id="{7C79BF97-4678-E368-0B27-4C739550F983}"/>
              </a:ext>
            </a:extLst>
          </p:cNvPr>
          <p:cNvCxnSpPr/>
          <p:nvPr/>
        </p:nvCxnSpPr>
        <p:spPr>
          <a:xfrm flipV="1">
            <a:off x="191694" y="4132172"/>
            <a:ext cx="2295382" cy="23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A6B583BB-D03A-BE82-8048-89F1E7FECF58}"/>
              </a:ext>
            </a:extLst>
          </p:cNvPr>
          <p:cNvSpPr txBox="1"/>
          <p:nvPr/>
        </p:nvSpPr>
        <p:spPr>
          <a:xfrm>
            <a:off x="2145036" y="4124723"/>
            <a:ext cx="591173"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+20</a:t>
            </a:r>
          </a:p>
        </p:txBody>
      </p:sp>
      <p:sp>
        <p:nvSpPr>
          <p:cNvPr id="41" name="TextBox 40">
            <a:extLst>
              <a:ext uri="{FF2B5EF4-FFF2-40B4-BE49-F238E27FC236}">
                <a16:creationId xmlns:a16="http://schemas.microsoft.com/office/drawing/2014/main" id="{E1BE768D-C042-6A87-B752-5DE509953F4B}"/>
              </a:ext>
            </a:extLst>
          </p:cNvPr>
          <p:cNvSpPr txBox="1"/>
          <p:nvPr/>
        </p:nvSpPr>
        <p:spPr>
          <a:xfrm>
            <a:off x="119124" y="4137353"/>
            <a:ext cx="55972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-20</a:t>
            </a:r>
          </a:p>
        </p:txBody>
      </p:sp>
      <p:sp>
        <p:nvSpPr>
          <p:cNvPr id="42" name="TextBox 41">
            <a:extLst>
              <a:ext uri="{FF2B5EF4-FFF2-40B4-BE49-F238E27FC236}">
                <a16:creationId xmlns:a16="http://schemas.microsoft.com/office/drawing/2014/main" id="{53327847-A575-99A4-B755-9219A3658F91}"/>
              </a:ext>
            </a:extLst>
          </p:cNvPr>
          <p:cNvSpPr txBox="1"/>
          <p:nvPr/>
        </p:nvSpPr>
        <p:spPr>
          <a:xfrm>
            <a:off x="5231091" y="4071389"/>
            <a:ext cx="45403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+5</a:t>
            </a:r>
          </a:p>
        </p:txBody>
      </p:sp>
      <p:sp>
        <p:nvSpPr>
          <p:cNvPr id="43" name="TextBox 42">
            <a:extLst>
              <a:ext uri="{FF2B5EF4-FFF2-40B4-BE49-F238E27FC236}">
                <a16:creationId xmlns:a16="http://schemas.microsoft.com/office/drawing/2014/main" id="{3DC9CAB0-3748-5625-92C3-E7E52A735AD9}"/>
              </a:ext>
            </a:extLst>
          </p:cNvPr>
          <p:cNvSpPr txBox="1"/>
          <p:nvPr/>
        </p:nvSpPr>
        <p:spPr>
          <a:xfrm>
            <a:off x="3205179" y="4084019"/>
            <a:ext cx="45403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-5</a:t>
            </a:r>
          </a:p>
        </p:txBody>
      </p:sp>
      <p:cxnSp>
        <p:nvCxnSpPr>
          <p:cNvPr id="44" name="Straight Arrow Connector 43">
            <a:extLst>
              <a:ext uri="{FF2B5EF4-FFF2-40B4-BE49-F238E27FC236}">
                <a16:creationId xmlns:a16="http://schemas.microsoft.com/office/drawing/2014/main" id="{69840B4B-C89D-9F67-87F9-972223BA290C}"/>
              </a:ext>
            </a:extLst>
          </p:cNvPr>
          <p:cNvCxnSpPr/>
          <p:nvPr/>
        </p:nvCxnSpPr>
        <p:spPr>
          <a:xfrm flipV="1">
            <a:off x="3291252" y="4112010"/>
            <a:ext cx="2295382" cy="23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85FE0A5-400C-A114-98DB-9017E1B3942F}"/>
              </a:ext>
            </a:extLst>
          </p:cNvPr>
          <p:cNvCxnSpPr/>
          <p:nvPr/>
        </p:nvCxnSpPr>
        <p:spPr>
          <a:xfrm flipV="1">
            <a:off x="6310751" y="4132172"/>
            <a:ext cx="2295382" cy="23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582E157E-8576-6DA7-9BDA-22EE0E9DB752}"/>
              </a:ext>
            </a:extLst>
          </p:cNvPr>
          <p:cNvSpPr txBox="1"/>
          <p:nvPr/>
        </p:nvSpPr>
        <p:spPr>
          <a:xfrm>
            <a:off x="8259487" y="4112010"/>
            <a:ext cx="45403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+5</a:t>
            </a:r>
          </a:p>
        </p:txBody>
      </p:sp>
      <p:sp>
        <p:nvSpPr>
          <p:cNvPr id="47" name="TextBox 46">
            <a:extLst>
              <a:ext uri="{FF2B5EF4-FFF2-40B4-BE49-F238E27FC236}">
                <a16:creationId xmlns:a16="http://schemas.microsoft.com/office/drawing/2014/main" id="{6BBE00F9-8159-6871-1010-B958B9A3EEF5}"/>
              </a:ext>
            </a:extLst>
          </p:cNvPr>
          <p:cNvSpPr txBox="1"/>
          <p:nvPr/>
        </p:nvSpPr>
        <p:spPr>
          <a:xfrm>
            <a:off x="6233575" y="4124640"/>
            <a:ext cx="45403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-5</a:t>
            </a:r>
          </a:p>
        </p:txBody>
      </p:sp>
      <p:sp>
        <p:nvSpPr>
          <p:cNvPr id="48" name="TextBox 47">
            <a:extLst>
              <a:ext uri="{FF2B5EF4-FFF2-40B4-BE49-F238E27FC236}">
                <a16:creationId xmlns:a16="http://schemas.microsoft.com/office/drawing/2014/main" id="{4D2557C0-50A1-E091-3F0E-2BD85A6487B2}"/>
              </a:ext>
            </a:extLst>
          </p:cNvPr>
          <p:cNvSpPr txBox="1"/>
          <p:nvPr/>
        </p:nvSpPr>
        <p:spPr>
          <a:xfrm>
            <a:off x="323850" y="1423691"/>
            <a:ext cx="271598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are we saying?</a:t>
            </a:r>
          </a:p>
        </p:txBody>
      </p:sp>
      <p:sp>
        <p:nvSpPr>
          <p:cNvPr id="49" name="Slide Number Placeholder 3">
            <a:extLst>
              <a:ext uri="{FF2B5EF4-FFF2-40B4-BE49-F238E27FC236}">
                <a16:creationId xmlns:a16="http://schemas.microsoft.com/office/drawing/2014/main" id="{4462D6A2-B6E3-2DC9-8304-B33CD993AB65}"/>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pic>
        <p:nvPicPr>
          <p:cNvPr id="52" name="Picture 51" descr="A graph of normal distribution&#10;&#10;Description automatically generated">
            <a:extLst>
              <a:ext uri="{FF2B5EF4-FFF2-40B4-BE49-F238E27FC236}">
                <a16:creationId xmlns:a16="http://schemas.microsoft.com/office/drawing/2014/main" id="{C5C4D7DB-1BE9-D940-16F5-CC24BA6039CE}"/>
              </a:ext>
            </a:extLst>
          </p:cNvPr>
          <p:cNvPicPr>
            <a:picLocks noChangeAspect="1"/>
          </p:cNvPicPr>
          <p:nvPr/>
        </p:nvPicPr>
        <p:blipFill>
          <a:blip r:embed="rId4"/>
          <a:stretch>
            <a:fillRect/>
          </a:stretch>
        </p:blipFill>
        <p:spPr>
          <a:xfrm>
            <a:off x="9351740" y="2368484"/>
            <a:ext cx="2463801" cy="1955801"/>
          </a:xfrm>
          <a:prstGeom prst="rect">
            <a:avLst/>
          </a:prstGeom>
        </p:spPr>
      </p:pic>
      <p:sp>
        <p:nvSpPr>
          <p:cNvPr id="53" name="TextBox 52">
            <a:extLst>
              <a:ext uri="{FF2B5EF4-FFF2-40B4-BE49-F238E27FC236}">
                <a16:creationId xmlns:a16="http://schemas.microsoft.com/office/drawing/2014/main" id="{2FA54DC1-3EC3-9322-CEDA-25007B5309E8}"/>
              </a:ext>
            </a:extLst>
          </p:cNvPr>
          <p:cNvSpPr txBox="1"/>
          <p:nvPr/>
        </p:nvSpPr>
        <p:spPr>
          <a:xfrm>
            <a:off x="10356855" y="3498003"/>
            <a:ext cx="500743" cy="1121229"/>
          </a:xfrm>
          <a:prstGeom prst="rect">
            <a:avLst/>
          </a:prstGeom>
          <a:solidFill>
            <a:schemeClr val="bg1"/>
          </a:solidFill>
        </p:spPr>
        <p:txBody>
          <a:bodyPr wrap="square" rtlCol="0">
            <a:spAutoFit/>
          </a:bodyPr>
          <a:lstStyle/>
          <a:p>
            <a:endParaRPr lang="en-GB" dirty="0"/>
          </a:p>
        </p:txBody>
      </p:sp>
      <p:cxnSp>
        <p:nvCxnSpPr>
          <p:cNvPr id="55" name="Straight Connector 54">
            <a:extLst>
              <a:ext uri="{FF2B5EF4-FFF2-40B4-BE49-F238E27FC236}">
                <a16:creationId xmlns:a16="http://schemas.microsoft.com/office/drawing/2014/main" id="{9A522725-1907-F3C9-DCC7-4AF65219DF30}"/>
              </a:ext>
            </a:extLst>
          </p:cNvPr>
          <p:cNvCxnSpPr/>
          <p:nvPr/>
        </p:nvCxnSpPr>
        <p:spPr>
          <a:xfrm>
            <a:off x="10524964" y="2862807"/>
            <a:ext cx="0" cy="142985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1C4DFB3-34EC-3391-3F9E-389A87CF6021}"/>
                  </a:ext>
                </a:extLst>
              </p:cNvPr>
              <p:cNvSpPr txBox="1"/>
              <p:nvPr/>
            </p:nvSpPr>
            <p:spPr>
              <a:xfrm>
                <a:off x="9279170" y="4724395"/>
                <a:ext cx="2754086" cy="1323439"/>
              </a:xfrm>
              <a:prstGeom prst="rect">
                <a:avLst/>
              </a:prstGeom>
              <a:noFill/>
            </p:spPr>
            <p:txBody>
              <a:bodyPr wrap="square">
                <a:spAutoFit/>
              </a:bodyPr>
              <a:lstStyle/>
              <a:p>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σ</m:t>
                    </m:r>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is small and can only take positive values from 0 to 2.5. Always use a half-Cauchy for the SD. Else, throw-in a uniform.</a:t>
                </a:r>
              </a:p>
            </p:txBody>
          </p:sp>
        </mc:Choice>
        <mc:Fallback xmlns="">
          <p:sp>
            <p:nvSpPr>
              <p:cNvPr id="56" name="TextBox 55">
                <a:extLst>
                  <a:ext uri="{FF2B5EF4-FFF2-40B4-BE49-F238E27FC236}">
                    <a16:creationId xmlns:a16="http://schemas.microsoft.com/office/drawing/2014/main" id="{11C4DFB3-34EC-3391-3F9E-389A87CF6021}"/>
                  </a:ext>
                </a:extLst>
              </p:cNvPr>
              <p:cNvSpPr txBox="1">
                <a:spLocks noRot="1" noChangeAspect="1" noMove="1" noResize="1" noEditPoints="1" noAdjustHandles="1" noChangeArrowheads="1" noChangeShapeType="1" noTextEdit="1"/>
              </p:cNvSpPr>
              <p:nvPr/>
            </p:nvSpPr>
            <p:spPr>
              <a:xfrm>
                <a:off x="9279170" y="4724395"/>
                <a:ext cx="2754086" cy="1323439"/>
              </a:xfrm>
              <a:prstGeom prst="rect">
                <a:avLst/>
              </a:prstGeom>
              <a:blipFill>
                <a:blip r:embed="rId11"/>
                <a:stretch>
                  <a:fillRect l="-917" t="-1905" r="-917" b="-4762"/>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156476C2-7371-2376-66A2-EEC75848E788}"/>
              </a:ext>
            </a:extLst>
          </p:cNvPr>
          <p:cNvSpPr txBox="1"/>
          <p:nvPr/>
        </p:nvSpPr>
        <p:spPr>
          <a:xfrm>
            <a:off x="10378316" y="4249900"/>
            <a:ext cx="25824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0</a:t>
            </a:r>
          </a:p>
        </p:txBody>
      </p:sp>
      <p:cxnSp>
        <p:nvCxnSpPr>
          <p:cNvPr id="58" name="Straight Arrow Connector 57">
            <a:extLst>
              <a:ext uri="{FF2B5EF4-FFF2-40B4-BE49-F238E27FC236}">
                <a16:creationId xmlns:a16="http://schemas.microsoft.com/office/drawing/2014/main" id="{5BDB8488-ED9D-5FE7-A19A-39F7003404EB}"/>
              </a:ext>
            </a:extLst>
          </p:cNvPr>
          <p:cNvCxnSpPr/>
          <p:nvPr/>
        </p:nvCxnSpPr>
        <p:spPr>
          <a:xfrm flipV="1">
            <a:off x="9377273" y="4226385"/>
            <a:ext cx="2295382" cy="23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D6D52462-05B7-83D8-A7E9-0E54A70143CF}"/>
              </a:ext>
            </a:extLst>
          </p:cNvPr>
          <p:cNvSpPr txBox="1"/>
          <p:nvPr/>
        </p:nvSpPr>
        <p:spPr>
          <a:xfrm>
            <a:off x="11326009" y="4206223"/>
            <a:ext cx="67429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+2.5</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3236E7-92C3-7E01-DB21-2CED7D046BD2}"/>
                  </a:ext>
                </a:extLst>
              </p:cNvPr>
              <p:cNvSpPr txBox="1"/>
              <p:nvPr/>
            </p:nvSpPr>
            <p:spPr>
              <a:xfrm>
                <a:off x="9233216" y="2419425"/>
                <a:ext cx="2845994" cy="4001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ea typeface="Cambria Math" panose="02040503050406030204" pitchFamily="18" charset="0"/>
                        </a:rPr>
                        <m:t>𝜎</m:t>
                      </m:r>
                      <m:r>
                        <a:rPr lang="en-GB" sz="2000" b="0" i="1" smtClean="0">
                          <a:latin typeface="Cambria Math" panose="02040503050406030204" pitchFamily="18" charset="0"/>
                          <a:ea typeface="Cambria Math" panose="02040503050406030204" pitchFamily="18" charset="0"/>
                        </a:rPr>
                        <m:t> ~ </m:t>
                      </m:r>
                      <m:r>
                        <m:rPr>
                          <m:sty m:val="p"/>
                        </m:rPr>
                        <a:rPr lang="en-GB" sz="2000" b="0" i="0" smtClean="0">
                          <a:latin typeface="Cambria Math" panose="02040503050406030204" pitchFamily="18" charset="0"/>
                          <a:ea typeface="Cambria Math" panose="02040503050406030204" pitchFamily="18" charset="0"/>
                        </a:rPr>
                        <m:t>cauchy</m:t>
                      </m:r>
                      <m:r>
                        <a:rPr lang="en-GB" sz="2000" b="0" i="0" smtClean="0">
                          <a:latin typeface="Cambria Math" panose="02040503050406030204" pitchFamily="18" charset="0"/>
                          <a:ea typeface="Cambria Math" panose="02040503050406030204" pitchFamily="18" charset="0"/>
                        </a:rPr>
                        <m:t>(0, 2.5)</m:t>
                      </m:r>
                    </m:oMath>
                  </m:oMathPara>
                </a14:m>
                <a:endParaRPr lang="en-GB" sz="2000" dirty="0"/>
              </a:p>
            </p:txBody>
          </p:sp>
        </mc:Choice>
        <mc:Fallback xmlns="">
          <p:sp>
            <p:nvSpPr>
              <p:cNvPr id="11" name="TextBox 10">
                <a:extLst>
                  <a:ext uri="{FF2B5EF4-FFF2-40B4-BE49-F238E27FC236}">
                    <a16:creationId xmlns:a16="http://schemas.microsoft.com/office/drawing/2014/main" id="{593236E7-92C3-7E01-DB21-2CED7D046BD2}"/>
                  </a:ext>
                </a:extLst>
              </p:cNvPr>
              <p:cNvSpPr txBox="1">
                <a:spLocks noRot="1" noChangeAspect="1" noMove="1" noResize="1" noEditPoints="1" noAdjustHandles="1" noChangeArrowheads="1" noChangeShapeType="1" noTextEdit="1"/>
              </p:cNvSpPr>
              <p:nvPr/>
            </p:nvSpPr>
            <p:spPr>
              <a:xfrm>
                <a:off x="9233216" y="2419425"/>
                <a:ext cx="2845994" cy="400110"/>
              </a:xfrm>
              <a:prstGeom prst="rect">
                <a:avLst/>
              </a:prstGeom>
              <a:blipFill>
                <a:blip r:embed="rId12"/>
                <a:stretch>
                  <a:fillRect b="-18182"/>
                </a:stretch>
              </a:blipFill>
            </p:spPr>
            <p:txBody>
              <a:bodyPr/>
              <a:lstStyle/>
              <a:p>
                <a:r>
                  <a:rPr lang="en-GB">
                    <a:noFill/>
                  </a:rPr>
                  <a:t> </a:t>
                </a:r>
              </a:p>
            </p:txBody>
          </p:sp>
        </mc:Fallback>
      </mc:AlternateContent>
      <p:sp>
        <p:nvSpPr>
          <p:cNvPr id="61" name="Rectangle 60">
            <a:extLst>
              <a:ext uri="{FF2B5EF4-FFF2-40B4-BE49-F238E27FC236}">
                <a16:creationId xmlns:a16="http://schemas.microsoft.com/office/drawing/2014/main" id="{7F1DFD7D-032F-85F7-03B9-A408B9FF2508}"/>
              </a:ext>
            </a:extLst>
          </p:cNvPr>
          <p:cNvSpPr/>
          <p:nvPr/>
        </p:nvSpPr>
        <p:spPr>
          <a:xfrm>
            <a:off x="9324706" y="2768595"/>
            <a:ext cx="1178993" cy="14298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4ECF6A4-4EB8-00C7-5D2B-6D5466270600}"/>
                  </a:ext>
                </a:extLst>
              </p:cNvPr>
              <p:cNvSpPr txBox="1"/>
              <p:nvPr/>
            </p:nvSpPr>
            <p:spPr>
              <a:xfrm>
                <a:off x="119124" y="5940144"/>
                <a:ext cx="3752898" cy="830997"/>
              </a:xfrm>
              <a:prstGeom prst="rect">
                <a:avLst/>
              </a:prstGeom>
              <a:noFill/>
            </p:spPr>
            <p:txBody>
              <a:bodyPr wrap="square">
                <a:spAutoFit/>
              </a:bodyPr>
              <a:lstStyle/>
              <a:p>
                <a:r>
                  <a:rPr lang="en-GB" sz="1600" dirty="0"/>
                  <a:t>Note: </a:t>
                </a:r>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3</m:t>
                        </m:r>
                      </m:sub>
                    </m:sSub>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is normal and also centred at 0 but it’s distribution or value can vary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5</m:t>
                    </m:r>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 </a:t>
                </a:r>
              </a:p>
            </p:txBody>
          </p:sp>
        </mc:Choice>
        <mc:Fallback>
          <p:sp>
            <p:nvSpPr>
              <p:cNvPr id="5" name="TextBox 4">
                <a:extLst>
                  <a:ext uri="{FF2B5EF4-FFF2-40B4-BE49-F238E27FC236}">
                    <a16:creationId xmlns:a16="http://schemas.microsoft.com/office/drawing/2014/main" id="{04ECF6A4-4EB8-00C7-5D2B-6D5466270600}"/>
                  </a:ext>
                </a:extLst>
              </p:cNvPr>
              <p:cNvSpPr txBox="1">
                <a:spLocks noRot="1" noChangeAspect="1" noMove="1" noResize="1" noEditPoints="1" noAdjustHandles="1" noChangeArrowheads="1" noChangeShapeType="1" noTextEdit="1"/>
              </p:cNvSpPr>
              <p:nvPr/>
            </p:nvSpPr>
            <p:spPr>
              <a:xfrm>
                <a:off x="119124" y="5940144"/>
                <a:ext cx="3752898" cy="830997"/>
              </a:xfrm>
              <a:prstGeom prst="rect">
                <a:avLst/>
              </a:prstGeom>
              <a:blipFill>
                <a:blip r:embed="rId13"/>
                <a:stretch>
                  <a:fillRect l="-1014" t="-2985" b="-1493"/>
                </a:stretch>
              </a:blipFill>
            </p:spPr>
            <p:txBody>
              <a:bodyPr/>
              <a:lstStyle/>
              <a:p>
                <a:r>
                  <a:rPr lang="en-GB">
                    <a:noFill/>
                  </a:rPr>
                  <a:t> </a:t>
                </a:r>
              </a:p>
            </p:txBody>
          </p:sp>
        </mc:Fallback>
      </mc:AlternateContent>
    </p:spTree>
    <p:extLst>
      <p:ext uri="{BB962C8B-B14F-4D97-AF65-F5344CB8AC3E}">
        <p14:creationId xmlns:p14="http://schemas.microsoft.com/office/powerpoint/2010/main" val="703234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99FD-2764-FB0E-0922-0B30C960FEF6}"/>
              </a:ext>
            </a:extLst>
          </p:cNvPr>
          <p:cNvSpPr txBox="1">
            <a:spLocks noChangeArrowheads="1"/>
          </p:cNvSpPr>
          <p:nvPr/>
        </p:nvSpPr>
        <p:spPr>
          <a:xfrm>
            <a:off x="187325" y="184714"/>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400" dirty="0">
                <a:latin typeface="Helvetica Neue Light" panose="02000403000000020004" pitchFamily="2" charset="0"/>
                <a:ea typeface="Helvetica Neue Light" panose="02000403000000020004" pitchFamily="2" charset="0"/>
              </a:rPr>
              <a:t>Example with exceedance probabilities</a:t>
            </a:r>
            <a:endParaRPr lang="en-US" altLang="en-US" sz="2400" dirty="0">
              <a:latin typeface="Helvetica Neue Light" panose="02000403000000020004" pitchFamily="2" charset="0"/>
              <a:ea typeface="Helvetica Neue Light" panose="02000403000000020004" pitchFamily="2" charset="0"/>
            </a:endParaRPr>
          </a:p>
        </p:txBody>
      </p:sp>
      <p:pic>
        <p:nvPicPr>
          <p:cNvPr id="6" name="Picture 5" descr="A screenshot of a graph&#10;&#10;Description automatically generated">
            <a:extLst>
              <a:ext uri="{FF2B5EF4-FFF2-40B4-BE49-F238E27FC236}">
                <a16:creationId xmlns:a16="http://schemas.microsoft.com/office/drawing/2014/main" id="{BC8A0435-0855-0CEE-B6AB-D84692D38DA0}"/>
              </a:ext>
            </a:extLst>
          </p:cNvPr>
          <p:cNvPicPr>
            <a:picLocks noChangeAspect="1"/>
          </p:cNvPicPr>
          <p:nvPr/>
        </p:nvPicPr>
        <p:blipFill>
          <a:blip r:embed="rId2"/>
          <a:stretch>
            <a:fillRect/>
          </a:stretch>
        </p:blipFill>
        <p:spPr>
          <a:xfrm>
            <a:off x="187325" y="716986"/>
            <a:ext cx="10116129" cy="5956300"/>
          </a:xfrm>
          <a:prstGeom prst="rect">
            <a:avLst/>
          </a:prstGeom>
        </p:spPr>
      </p:pic>
      <p:sp>
        <p:nvSpPr>
          <p:cNvPr id="7" name="TextBox 6">
            <a:extLst>
              <a:ext uri="{FF2B5EF4-FFF2-40B4-BE49-F238E27FC236}">
                <a16:creationId xmlns:a16="http://schemas.microsoft.com/office/drawing/2014/main" id="{DE13481A-D858-A87E-268B-DCAE24AADD50}"/>
              </a:ext>
            </a:extLst>
          </p:cNvPr>
          <p:cNvSpPr txBox="1"/>
          <p:nvPr/>
        </p:nvSpPr>
        <p:spPr>
          <a:xfrm>
            <a:off x="10303454" y="96131"/>
            <a:ext cx="1701221"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Linear model</a:t>
            </a:r>
          </a:p>
        </p:txBody>
      </p:sp>
      <p:sp>
        <p:nvSpPr>
          <p:cNvPr id="9" name="Slide Number Placeholder 3">
            <a:extLst>
              <a:ext uri="{FF2B5EF4-FFF2-40B4-BE49-F238E27FC236}">
                <a16:creationId xmlns:a16="http://schemas.microsoft.com/office/drawing/2014/main" id="{1574A598-C010-E4DC-23B9-5326CE3706C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40022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1B71524E-9122-7C0C-A56B-E809EEFFC640}"/>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chemeClr val="bg2">
              <a:lumMod val="75000"/>
            </a:schemeClr>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46857"/>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Remember in Term 1…</a:t>
            </a:r>
            <a:br>
              <a:rPr lang="en-US" sz="3600" b="1" dirty="0">
                <a:solidFill>
                  <a:schemeClr val="bg1"/>
                </a:solidFill>
                <a:latin typeface="Helvetica Neue Light" panose="02000403000000020004" pitchFamily="2" charset="0"/>
                <a:ea typeface="Helvetica Neue Light" panose="02000403000000020004" pitchFamily="2" charset="0"/>
              </a:rPr>
            </a:br>
            <a:r>
              <a:rPr lang="en-US" sz="3600" b="1" dirty="0">
                <a:solidFill>
                  <a:schemeClr val="bg1"/>
                </a:solidFill>
                <a:latin typeface="Helvetica Neue Light" panose="02000403000000020004" pitchFamily="2" charset="0"/>
                <a:ea typeface="Helvetica Neue Light" panose="02000403000000020004" pitchFamily="2" charset="0"/>
              </a:rPr>
              <a:t>In Week 9’s PSA lecture, we said…</a:t>
            </a:r>
          </a:p>
        </p:txBody>
      </p:sp>
      <p:sp>
        <p:nvSpPr>
          <p:cNvPr id="3" name="Slide Number Placeholder 3">
            <a:extLst>
              <a:ext uri="{FF2B5EF4-FFF2-40B4-BE49-F238E27FC236}">
                <a16:creationId xmlns:a16="http://schemas.microsoft.com/office/drawing/2014/main" id="{A4C1F00C-37BE-F5C3-BD80-E30A906DB66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a:t>
            </a:fld>
            <a:endParaRPr lang="en-US" dirty="0">
              <a:solidFill>
                <a:srgbClr val="000000"/>
              </a:solidFill>
              <a:cs typeface="ＭＳ Ｐゴシック" charset="0"/>
            </a:endParaRPr>
          </a:p>
        </p:txBody>
      </p:sp>
    </p:spTree>
    <p:extLst>
      <p:ext uri="{BB962C8B-B14F-4D97-AF65-F5344CB8AC3E}">
        <p14:creationId xmlns:p14="http://schemas.microsoft.com/office/powerpoint/2010/main" val="36467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57256"/>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Multivariable Linear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79882" y="3086100"/>
                <a:ext cx="11662348" cy="3404641"/>
              </a:xfrm>
            </p:spPr>
            <p:txBody>
              <a:bodyPr>
                <a:normAutofit fontScale="70000" lnSpcReduction="20000"/>
              </a:bodyPr>
              <a:lstStyle/>
              <a:p>
                <a:pPr marL="0" indent="0">
                  <a:buNone/>
                </a:pPr>
                <a:endParaRPr lang="en-US" b="1" dirty="0">
                  <a:latin typeface="Century" panose="02040604050505020304" pitchFamily="18" charset="0"/>
                </a:endParaRPr>
              </a:p>
              <a:p>
                <a:pPr marL="0" indent="0">
                  <a:buNone/>
                </a:pPr>
                <a:endParaRPr lang="en-US" b="1" dirty="0">
                  <a:latin typeface="Century" panose="02040604050505020304" pitchFamily="18" charset="0"/>
                </a:endParaRPr>
              </a:p>
              <a:p>
                <a:pPr marL="0" indent="0">
                  <a:buNone/>
                </a:pPr>
                <a:r>
                  <a:rPr lang="en-US" dirty="0">
                    <a:latin typeface="Helvetica Neue Thin" panose="020B0403020202020204" pitchFamily="34" charset="0"/>
                    <a:ea typeface="Helvetica Neue Thin" panose="020B0403020202020204" pitchFamily="34" charset="0"/>
                  </a:rPr>
                  <a:t>Variables</a:t>
                </a:r>
              </a:p>
              <a:p>
                <a:r>
                  <a:rPr lang="en-US" b="1" dirty="0">
                    <a:latin typeface="HELVETICA NEUE THIN" panose="020B0403020202020204" pitchFamily="34" charset="0"/>
                    <a:ea typeface="HELVETICA NEUE THIN" panose="020B0403020202020204" pitchFamily="34" charset="0"/>
                  </a:rPr>
                  <a:t>y</a:t>
                </a:r>
                <a:r>
                  <a:rPr lang="en-US" dirty="0">
                    <a:latin typeface="Helvetica Neue Thin" panose="020B0403020202020204" pitchFamily="34" charset="0"/>
                    <a:ea typeface="Helvetica Neue Thin" panose="020B0403020202020204" pitchFamily="34" charset="0"/>
                  </a:rPr>
                  <a:t> is the dependent variable</a:t>
                </a:r>
              </a:p>
              <a:p>
                <a:r>
                  <a:rPr lang="en-US" b="1" dirty="0">
                    <a:latin typeface="HELVETICA NEUE THIN" panose="020B0403020202020204" pitchFamily="34" charset="0"/>
                    <a:ea typeface="HELVETICA NEUE THIN" panose="020B0403020202020204" pitchFamily="34" charset="0"/>
                  </a:rPr>
                  <a:t>x</a:t>
                </a:r>
                <a:r>
                  <a:rPr lang="en-US" b="1" baseline="-25000" dirty="0">
                    <a:latin typeface="Helvetica Neue Thin" panose="020B0403020202020204" pitchFamily="34" charset="0"/>
                    <a:ea typeface="Helvetica Neue Thin" panose="020B0403020202020204" pitchFamily="34" charset="0"/>
                  </a:rPr>
                  <a:t>1</a:t>
                </a:r>
                <a:r>
                  <a:rPr lang="en-US" b="1" dirty="0">
                    <a:latin typeface="Helvetica Neue Thin" panose="020B0403020202020204" pitchFamily="34" charset="0"/>
                    <a:ea typeface="Helvetica Neue Thin" panose="020B0403020202020204" pitchFamily="34" charset="0"/>
                  </a:rPr>
                  <a:t>, x</a:t>
                </a:r>
                <a:r>
                  <a:rPr lang="en-US" b="1" baseline="-25000" dirty="0">
                    <a:latin typeface="Helvetica Neue Thin" panose="020B0403020202020204" pitchFamily="34" charset="0"/>
                    <a:ea typeface="Helvetica Neue Thin" panose="020B0403020202020204" pitchFamily="34" charset="0"/>
                  </a:rPr>
                  <a:t>2</a:t>
                </a:r>
                <a:r>
                  <a:rPr lang="en-US" b="1" dirty="0">
                    <a:latin typeface="Helvetica Neue Thin" panose="020B0403020202020204" pitchFamily="34" charset="0"/>
                    <a:ea typeface="Helvetica Neue Thin" panose="020B0403020202020204" pitchFamily="34" charset="0"/>
                  </a:rPr>
                  <a:t>, x</a:t>
                </a:r>
                <a:r>
                  <a:rPr lang="en-US" b="1" baseline="-25000" dirty="0">
                    <a:latin typeface="Helvetica Neue Thin" panose="020B0403020202020204" pitchFamily="34" charset="0"/>
                    <a:ea typeface="Helvetica Neue Thin" panose="020B0403020202020204" pitchFamily="34" charset="0"/>
                  </a:rPr>
                  <a:t>3</a:t>
                </a:r>
                <a:r>
                  <a:rPr lang="en-US" b="1" dirty="0">
                    <a:latin typeface="Helvetica Neue Thin" panose="020B0403020202020204" pitchFamily="34" charset="0"/>
                    <a:ea typeface="Helvetica Neue Thin" panose="020B0403020202020204" pitchFamily="34" charset="0"/>
                  </a:rPr>
                  <a:t>, …, </a:t>
                </a:r>
                <a:r>
                  <a:rPr lang="en-US" b="1" dirty="0" err="1">
                    <a:latin typeface="Helvetica Neue Thin" panose="020B0403020202020204" pitchFamily="34" charset="0"/>
                    <a:ea typeface="Helvetica Neue Thin" panose="020B0403020202020204" pitchFamily="34" charset="0"/>
                  </a:rPr>
                  <a:t>x</a:t>
                </a:r>
                <a:r>
                  <a:rPr lang="en-US" b="1" baseline="-25000" dirty="0" err="1">
                    <a:latin typeface="Helvetica Neue Thin" panose="020B0403020202020204" pitchFamily="34" charset="0"/>
                    <a:ea typeface="Helvetica Neue Thin" panose="020B0403020202020204" pitchFamily="34" charset="0"/>
                  </a:rPr>
                  <a:t>k</a:t>
                </a:r>
                <a:r>
                  <a:rPr lang="en-US" b="1" dirty="0">
                    <a:latin typeface="Helvetica Neue Thin" panose="020B0403020202020204" pitchFamily="34" charset="0"/>
                    <a:ea typeface="Helvetica Neue Thin" panose="020B0403020202020204" pitchFamily="34" charset="0"/>
                  </a:rPr>
                  <a:t> </a:t>
                </a:r>
                <a:r>
                  <a:rPr lang="en-US" dirty="0">
                    <a:latin typeface="Helvetica Neue Thin" panose="020B0403020202020204" pitchFamily="34" charset="0"/>
                    <a:ea typeface="Helvetica Neue Thin" panose="020B0403020202020204" pitchFamily="34" charset="0"/>
                  </a:rPr>
                  <a:t>are the independent variables</a:t>
                </a:r>
              </a:p>
              <a:p>
                <a:pPr marL="0" indent="0">
                  <a:buNone/>
                </a:pPr>
                <a:endParaRPr lang="en-US" dirty="0">
                  <a:latin typeface="Helvetica Neue Thin" panose="020B0403020202020204" pitchFamily="34" charset="0"/>
                  <a:ea typeface="Helvetica Neue Thin" panose="020B0403020202020204" pitchFamily="34" charset="0"/>
                </a:endParaRPr>
              </a:p>
              <a:p>
                <a:pPr marL="0" indent="0">
                  <a:buNone/>
                </a:pPr>
                <a:r>
                  <a:rPr lang="en-US"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rPr>
                          <m:t>0</m:t>
                        </m:r>
                      </m:sub>
                    </m:sSub>
                  </m:oMath>
                </a14:m>
                <a:r>
                  <a:rPr lang="en-US"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ea typeface="Cambria Math" panose="02040503050406030204" pitchFamily="18" charset="0"/>
                          </a:rPr>
                          <m:t>1</m:t>
                        </m:r>
                      </m:sub>
                    </m:sSub>
                    <m:r>
                      <a:rPr lang="en-GB" b="0" i="0"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ea typeface="Cambria Math" panose="02040503050406030204" pitchFamily="18" charset="0"/>
                          </a:rPr>
                          <m:t>2</m:t>
                        </m:r>
                      </m:sub>
                    </m:sSub>
                  </m:oMath>
                </a14:m>
                <a:r>
                  <a:rPr lang="en-US"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a:rPr lang="en-GB" b="0" i="0" smtClean="0">
                            <a:latin typeface="Cambria Math" panose="02040503050406030204" pitchFamily="18" charset="0"/>
                            <a:ea typeface="Cambria Math" panose="02040503050406030204" pitchFamily="18" charset="0"/>
                          </a:rPr>
                          <m:t>3</m:t>
                        </m:r>
                      </m:sub>
                    </m:sSub>
                  </m:oMath>
                </a14:m>
                <a:r>
                  <a:rPr lang="en-US"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β</m:t>
                        </m:r>
                      </m:e>
                      <m:sub>
                        <m:r>
                          <m:rPr>
                            <m:sty m:val="p"/>
                          </m:rPr>
                          <a:rPr lang="en-GB" b="0" i="0" smtClean="0">
                            <a:latin typeface="Cambria Math" panose="02040503050406030204" pitchFamily="18" charset="0"/>
                            <a:ea typeface="Cambria Math" panose="02040503050406030204" pitchFamily="18" charset="0"/>
                          </a:rPr>
                          <m:t>k</m:t>
                        </m:r>
                      </m:sub>
                    </m:sSub>
                  </m:oMath>
                </a14:m>
                <a:r>
                  <a:rPr lang="en-US" dirty="0">
                    <a:latin typeface="Helvetica Neue Thin" panose="020B0403020202020204" pitchFamily="34" charset="0"/>
                    <a:ea typeface="Helvetica Neue Thin" panose="020B0403020202020204" pitchFamily="34" charset="0"/>
                  </a:rPr>
                  <a:t> are the slopes (or coefficients) for the corresponding variables x</a:t>
                </a:r>
                <a:r>
                  <a:rPr lang="en-US" baseline="-25000" dirty="0">
                    <a:latin typeface="Helvetica Neue Thin" panose="020B0403020202020204" pitchFamily="34" charset="0"/>
                    <a:ea typeface="Helvetica Neue Thin" panose="020B0403020202020204" pitchFamily="34" charset="0"/>
                  </a:rPr>
                  <a:t>1</a:t>
                </a:r>
                <a:r>
                  <a:rPr lang="en-US" dirty="0">
                    <a:latin typeface="Helvetica Neue Thin" panose="020B0403020202020204" pitchFamily="34" charset="0"/>
                    <a:ea typeface="Helvetica Neue Thin" panose="020B0403020202020204" pitchFamily="34" charset="0"/>
                  </a:rPr>
                  <a:t>, x</a:t>
                </a:r>
                <a:r>
                  <a:rPr lang="en-US" baseline="-25000" dirty="0">
                    <a:latin typeface="Helvetica Neue Thin" panose="020B0403020202020204" pitchFamily="34" charset="0"/>
                    <a:ea typeface="Helvetica Neue Thin" panose="020B0403020202020204" pitchFamily="34" charset="0"/>
                  </a:rPr>
                  <a:t>2</a:t>
                </a:r>
                <a:r>
                  <a:rPr lang="en-US" dirty="0">
                    <a:latin typeface="Helvetica Neue Thin" panose="020B0403020202020204" pitchFamily="34" charset="0"/>
                    <a:ea typeface="Helvetica Neue Thin" panose="020B0403020202020204" pitchFamily="34" charset="0"/>
                  </a:rPr>
                  <a:t>, x</a:t>
                </a:r>
                <a:r>
                  <a:rPr lang="en-US" baseline="-25000" dirty="0">
                    <a:latin typeface="Helvetica Neue Thin" panose="020B0403020202020204" pitchFamily="34" charset="0"/>
                    <a:ea typeface="Helvetica Neue Thin" panose="020B0403020202020204" pitchFamily="34" charset="0"/>
                  </a:rPr>
                  <a:t>3</a:t>
                </a:r>
                <a:r>
                  <a:rPr lang="en-US" dirty="0">
                    <a:latin typeface="Helvetica Neue Thin" panose="020B0403020202020204" pitchFamily="34" charset="0"/>
                    <a:ea typeface="Helvetica Neue Thin" panose="020B0403020202020204" pitchFamily="34" charset="0"/>
                  </a:rPr>
                  <a:t>, …, </a:t>
                </a:r>
                <a:r>
                  <a:rPr lang="en-US" dirty="0" err="1">
                    <a:latin typeface="Helvetica Neue Thin" panose="020B0403020202020204" pitchFamily="34" charset="0"/>
                    <a:ea typeface="Helvetica Neue Thin" panose="020B0403020202020204" pitchFamily="34" charset="0"/>
                  </a:rPr>
                  <a:t>x</a:t>
                </a:r>
                <a:r>
                  <a:rPr lang="en-US" baseline="-25000" dirty="0" err="1">
                    <a:latin typeface="Helvetica Neue Thin" panose="020B0403020202020204" pitchFamily="34" charset="0"/>
                    <a:ea typeface="Helvetica Neue Thin" panose="020B0403020202020204" pitchFamily="34" charset="0"/>
                  </a:rPr>
                  <a:t>k</a:t>
                </a:r>
                <a:r>
                  <a:rPr lang="en-US" dirty="0">
                    <a:latin typeface="Helvetica Neue Thin" panose="020B0403020202020204" pitchFamily="34" charset="0"/>
                    <a:ea typeface="Helvetica Neue Thin" panose="020B0403020202020204" pitchFamily="34" charset="0"/>
                  </a:rPr>
                  <a:t> </a:t>
                </a:r>
              </a:p>
              <a:p>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ε</m:t>
                    </m:r>
                  </m:oMath>
                </a14:m>
                <a:r>
                  <a:rPr lang="en-US"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79882" y="3086100"/>
                <a:ext cx="11662348" cy="3404641"/>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2258458" y="1916595"/>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rPr>
                        <m:t>y</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2258458" y="1916595"/>
                <a:ext cx="7293106" cy="523220"/>
              </a:xfrm>
              <a:prstGeom prst="rect">
                <a:avLst/>
              </a:prstGeom>
              <a:blipFill>
                <a:blip r:embed="rId3"/>
                <a:stretch>
                  <a:fillRect b="-26190"/>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D2D76733-D1ED-994F-8D38-D163976189F6}"/>
              </a:ext>
            </a:extLst>
          </p:cNvPr>
          <p:cNvPicPr>
            <a:picLocks noChangeAspect="1"/>
          </p:cNvPicPr>
          <p:nvPr/>
        </p:nvPicPr>
        <p:blipFill>
          <a:blip r:embed="rId4"/>
          <a:stretch>
            <a:fillRect/>
          </a:stretch>
        </p:blipFill>
        <p:spPr>
          <a:xfrm>
            <a:off x="0" y="0"/>
            <a:ext cx="12192000" cy="970069"/>
          </a:xfrm>
          <a:prstGeom prst="rect">
            <a:avLst/>
          </a:prstGeom>
        </p:spPr>
      </p:pic>
      <p:sp>
        <p:nvSpPr>
          <p:cNvPr id="4" name="TextBox 3">
            <a:extLst>
              <a:ext uri="{FF2B5EF4-FFF2-40B4-BE49-F238E27FC236}">
                <a16:creationId xmlns:a16="http://schemas.microsoft.com/office/drawing/2014/main" id="{883C2E35-7F7E-0548-A5BA-8A2A1C808811}"/>
              </a:ext>
            </a:extLst>
          </p:cNvPr>
          <p:cNvSpPr txBox="1"/>
          <p:nvPr/>
        </p:nvSpPr>
        <p:spPr>
          <a:xfrm>
            <a:off x="7803674" y="2655213"/>
            <a:ext cx="4208444" cy="830997"/>
          </a:xfrm>
          <a:prstGeom prst="rect">
            <a:avLst/>
          </a:prstGeom>
          <a:solidFill>
            <a:schemeClr val="bg2">
              <a:lumMod val="75000"/>
            </a:schemeClr>
          </a:solidFill>
        </p:spPr>
        <p:txBody>
          <a:bodyPr wrap="square" rtlCol="0">
            <a:spAutoFit/>
          </a:bodyPr>
          <a:lstStyle/>
          <a:p>
            <a:r>
              <a:rPr lang="en-GB" sz="1200" dirty="0">
                <a:latin typeface="Helvetica Neue Thin" panose="020B0403020202020204" pitchFamily="34" charset="0"/>
                <a:ea typeface="Helvetica Neue Thin" panose="020B0403020202020204" pitchFamily="34" charset="0"/>
              </a:rPr>
              <a:t>Notes 1: Remember, in term 1 (week 9), we described what a linear regression model was before discussing at length what spatial lag and error models were etc. </a:t>
            </a:r>
          </a:p>
          <a:p>
            <a:endParaRPr lang="en-GB" sz="1200" dirty="0">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4A71A5EF-586A-204A-910A-7D3C197D1B1B}"/>
              </a:ext>
            </a:extLst>
          </p:cNvPr>
          <p:cNvSpPr txBox="1"/>
          <p:nvPr/>
        </p:nvSpPr>
        <p:spPr>
          <a:xfrm>
            <a:off x="7803674" y="3733856"/>
            <a:ext cx="4208444" cy="1200329"/>
          </a:xfrm>
          <a:prstGeom prst="rect">
            <a:avLst/>
          </a:prstGeom>
          <a:solidFill>
            <a:schemeClr val="bg2">
              <a:lumMod val="75000"/>
            </a:schemeClr>
          </a:solidFill>
        </p:spPr>
        <p:txBody>
          <a:bodyPr wrap="square" rtlCol="0">
            <a:spAutoFit/>
          </a:bodyPr>
          <a:lstStyle/>
          <a:p>
            <a:r>
              <a:rPr lang="en-GB" sz="1200" dirty="0">
                <a:latin typeface="Helvetica Neue Thin" panose="020B0403020202020204" pitchFamily="34" charset="0"/>
                <a:ea typeface="Helvetica Neue Thin" panose="020B0403020202020204" pitchFamily="34" charset="0"/>
              </a:rPr>
              <a:t>Notes 2: We mentioned that a linear regression model such as the above formula allows the user to quantify the relationship (or association) between an outcome (i.e. dependent variable) with one, or more predictors (i.e., independent variable(s))</a:t>
            </a:r>
          </a:p>
          <a:p>
            <a:endParaRPr lang="en-GB" sz="1200" dirty="0">
              <a:latin typeface="Helvetica Neue Thin" panose="020B0403020202020204" pitchFamily="34" charset="0"/>
              <a:ea typeface="Helvetica Neue Thin" panose="020B0403020202020204" pitchFamily="34" charset="0"/>
            </a:endParaRPr>
          </a:p>
          <a:p>
            <a:r>
              <a:rPr lang="en-GB" sz="1200" dirty="0">
                <a:latin typeface="Helvetica Neue Thin" panose="020B0403020202020204" pitchFamily="34" charset="0"/>
                <a:ea typeface="Helvetica Neue Thin" panose="020B0403020202020204" pitchFamily="34" charset="0"/>
              </a:rPr>
              <a:t>These models are good causal and predictive inference</a:t>
            </a:r>
          </a:p>
        </p:txBody>
      </p:sp>
      <p:sp>
        <p:nvSpPr>
          <p:cNvPr id="9" name="Slide Number Placeholder 3">
            <a:extLst>
              <a:ext uri="{FF2B5EF4-FFF2-40B4-BE49-F238E27FC236}">
                <a16:creationId xmlns:a16="http://schemas.microsoft.com/office/drawing/2014/main" id="{52E266F8-D781-CC12-8F7C-C788707C2CE6}"/>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spTree>
    <p:extLst>
      <p:ext uri="{BB962C8B-B14F-4D97-AF65-F5344CB8AC3E}">
        <p14:creationId xmlns:p14="http://schemas.microsoft.com/office/powerpoint/2010/main" val="414721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3523635472"/>
              </p:ext>
            </p:extLst>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5993606" y="2438400"/>
            <a:ext cx="6053137" cy="8953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1277273"/>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described how linear regression models are best modelling outcomes that are only continuous measure, where by we made the assumption that such continuous measures are from a Gaussian/normal distribution. Before, deep diving into spatial lag and error regression models… because are from the family of linear models but a spatial component to it. </a:t>
            </a:r>
          </a:p>
          <a:p>
            <a:endParaRPr lang="en-GB" sz="1100" dirty="0">
              <a:latin typeface="Helvetica Neue Thin" panose="020B0403020202020204" pitchFamily="34" charset="0"/>
              <a:ea typeface="Helvetica Neue Thin" panose="020B0403020202020204" pitchFamily="34" charset="0"/>
            </a:endParaRPr>
          </a:p>
        </p:txBody>
      </p:sp>
      <p:sp>
        <p:nvSpPr>
          <p:cNvPr id="7" name="Slide Number Placeholder 3">
            <a:extLst>
              <a:ext uri="{FF2B5EF4-FFF2-40B4-BE49-F238E27FC236}">
                <a16:creationId xmlns:a16="http://schemas.microsoft.com/office/drawing/2014/main" id="{92C3FDEB-7938-75DA-93F2-5C33B44ADDA9}"/>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5</a:t>
            </a:fld>
            <a:endParaRPr lang="en-US" dirty="0">
              <a:solidFill>
                <a:srgbClr val="000000"/>
              </a:solidFill>
              <a:cs typeface="ＭＳ Ｐゴシック" charset="0"/>
            </a:endParaRPr>
          </a:p>
        </p:txBody>
      </p:sp>
    </p:spTree>
    <p:extLst>
      <p:ext uri="{BB962C8B-B14F-4D97-AF65-F5344CB8AC3E}">
        <p14:creationId xmlns:p14="http://schemas.microsoft.com/office/powerpoint/2010/main" val="144794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6031706" y="3143480"/>
            <a:ext cx="6053137" cy="230987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only touched on the fact the outcomes can measures that are from a different distribution, but we never really touched on this matter and on these particular classes of regression models</a:t>
            </a:r>
          </a:p>
        </p:txBody>
      </p:sp>
      <p:sp>
        <p:nvSpPr>
          <p:cNvPr id="6" name="Rectangle 5">
            <a:extLst>
              <a:ext uri="{FF2B5EF4-FFF2-40B4-BE49-F238E27FC236}">
                <a16:creationId xmlns:a16="http://schemas.microsoft.com/office/drawing/2014/main" id="{C93DD3DE-D8F4-7342-97B0-788129EA3296}"/>
              </a:ext>
            </a:extLst>
          </p:cNvPr>
          <p:cNvSpPr/>
          <p:nvPr/>
        </p:nvSpPr>
        <p:spPr>
          <a:xfrm>
            <a:off x="6031706" y="5564234"/>
            <a:ext cx="6053137" cy="1109830"/>
          </a:xfrm>
          <a:prstGeom prst="rect">
            <a:avLst/>
          </a:prstGeom>
          <a:noFill/>
          <a:ln w="762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3">
            <a:extLst>
              <a:ext uri="{FF2B5EF4-FFF2-40B4-BE49-F238E27FC236}">
                <a16:creationId xmlns:a16="http://schemas.microsoft.com/office/drawing/2014/main" id="{A4B93926-F191-96ED-C434-6F4961BD76B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6</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980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Generalized Linear Models?</a:t>
            </a:r>
          </a:p>
        </p:txBody>
      </p:sp>
      <p:sp>
        <p:nvSpPr>
          <p:cNvPr id="3" name="Slide Number Placeholder 3">
            <a:extLst>
              <a:ext uri="{FF2B5EF4-FFF2-40B4-BE49-F238E27FC236}">
                <a16:creationId xmlns:a16="http://schemas.microsoft.com/office/drawing/2014/main" id="{021E605F-F8CA-0CC4-377F-13D58CD7891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60496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188068" cy="13991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587375" y="217444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linear model (GLMs) is a flexible generalization of ordinary linear regression model, which allows the user to link some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to a link function g(</a:t>
                </a:r>
                <a14:m>
                  <m:oMath xmlns:m="http://schemas.openxmlformats.org/officeDocument/2006/math">
                    <m:r>
                      <a:rPr lang="en-GB" sz="1800" i="1" smtClean="0">
                        <a:latin typeface="Cambria Math" panose="02040503050406030204" pitchFamily="18" charset="0"/>
                        <a:ea typeface="Cambria Math" panose="02040503050406030204" pitchFamily="18" charset="0"/>
                        <a:cs typeface="Helvetica Neue" panose="02000503000000020004" pitchFamily="2" charset="0"/>
                      </a:rPr>
                      <m:t>𝜂</m:t>
                    </m:r>
                    <m:r>
                      <a:rPr lang="en-GB" sz="1800" b="0" i="1" smtClean="0">
                        <a:latin typeface="Cambria Math" panose="02040503050406030204" pitchFamily="18" charset="0"/>
                        <a:ea typeface="Cambria Math" panose="02040503050406030204" pitchFamily="18" charset="0"/>
                        <a:cs typeface="Helvetica Neue" panose="02000503000000020004" pitchFamily="2" charset="0"/>
                      </a:rPr>
                      <m:t>)</m:t>
                    </m:r>
                  </m:oMath>
                </a14:m>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when that outcome is characterised by distribution that is from one the exponential families of distribution.</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Exponential family are set of parametric (i.e., discrete or continuous) probability distributions. There are many… but the most common examples are: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Normal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Binomial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Poisson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Multinomial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Negative binomial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Choice>
        <mc:Fallback xmlns="">
          <p:sp>
            <p:nvSpPr>
              <p:cNvPr id="4" name="Title 1">
                <a:extLst>
                  <a:ext uri="{FF2B5EF4-FFF2-40B4-BE49-F238E27FC236}">
                    <a16:creationId xmlns:a16="http://schemas.microsoft.com/office/drawing/2014/main" id="{A4651A49-D8BF-AD44-84A0-FD63AE442DB3}"/>
                  </a:ext>
                </a:extLst>
              </p:cNvPr>
              <p:cNvSpPr txBox="1">
                <a:spLocks noRot="1" noChangeAspect="1" noMove="1" noResize="1" noEditPoints="1" noAdjustHandles="1" noChangeArrowheads="1" noChangeShapeType="1" noTextEdit="1"/>
              </p:cNvSpPr>
              <p:nvPr/>
            </p:nvSpPr>
            <p:spPr>
              <a:xfrm>
                <a:off x="587375" y="2174446"/>
                <a:ext cx="8997299" cy="3389072"/>
              </a:xfrm>
              <a:blipFill>
                <a:blip r:embed="rId3"/>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587375" y="1209537"/>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1185797" y="3573588"/>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1185797" y="3573588"/>
                <a:ext cx="7293106" cy="523220"/>
              </a:xfrm>
              <a:prstGeom prst="rect">
                <a:avLst/>
              </a:prstGeom>
              <a:blipFill>
                <a:blip r:embed="rId5"/>
                <a:stretch>
                  <a:fillRect b="-2381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8541586" y="5348602"/>
            <a:ext cx="3307413"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There are a tonne of them, but you really don’t have to worry about any of them. You only need to concern yourself with how this link function works!</a:t>
            </a:r>
          </a:p>
        </p:txBody>
      </p:sp>
      <p:sp>
        <p:nvSpPr>
          <p:cNvPr id="2" name="Slide Number Placeholder 3">
            <a:extLst>
              <a:ext uri="{FF2B5EF4-FFF2-40B4-BE49-F238E27FC236}">
                <a16:creationId xmlns:a16="http://schemas.microsoft.com/office/drawing/2014/main" id="{808D9D78-43D0-3337-7A98-67B1D03FC5D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8</a:t>
            </a:fld>
            <a:endParaRPr lang="en-US" dirty="0">
              <a:solidFill>
                <a:srgbClr val="000000"/>
              </a:solidFill>
              <a:cs typeface="ＭＳ Ｐゴシック" charset="0"/>
            </a:endParaRPr>
          </a:p>
        </p:txBody>
      </p:sp>
    </p:spTree>
    <p:extLst>
      <p:ext uri="{BB962C8B-B14F-4D97-AF65-F5344CB8AC3E}">
        <p14:creationId xmlns:p14="http://schemas.microsoft.com/office/powerpoint/2010/main" val="30524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80026" y="253818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The linear regression model does not support any other outcome whose distribution is not from a Gaussian/Normal distribution. </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However, by using some link function, allows the user to transform such outcome (i.e., that’s considered binary, polychotomous, discrete etc.,) that’s typical nonlinear</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The type of link function implemented dependents on the type of analysis you are going to perform</a:t>
            </a:r>
          </a:p>
          <a:p>
            <a:pPr marL="285750" indent="-285750">
              <a:buFont typeface="Arial" panose="020B0604020202020204" pitchFamily="34" charset="0"/>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Arial" panose="020B0604020202020204" pitchFamily="34" charset="0"/>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Arial" panose="020B0604020202020204" pitchFamily="34" charset="0"/>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What is a link function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r>
                  <a:rPr lang="en-US" altLang="en-US" sz="3600" dirty="0">
                    <a:latin typeface="Helvetica Neue Light" panose="02000403000000020004" pitchFamily="2" charset="0"/>
                    <a:ea typeface="Helvetica Neue Light" panose="02000403000000020004" pitchFamily="2" charset="0"/>
                  </a:rPr>
                  <a:t>? [1]</a:t>
                </a: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932122" y="4301068"/>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932122" y="4301068"/>
                <a:ext cx="7293106" cy="523220"/>
              </a:xfrm>
              <a:prstGeom prst="rect">
                <a:avLst/>
              </a:prstGeom>
              <a:blipFill>
                <a:blip r:embed="rId5"/>
                <a:stretch>
                  <a:fillRect b="-20930"/>
                </a:stretch>
              </a:blipFill>
              <a:ln>
                <a:solidFill>
                  <a:schemeClr val="accent1"/>
                </a:solidFill>
              </a:ln>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9253881" y="3506101"/>
            <a:ext cx="2861001" cy="430887"/>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Tricking the model to thinking it is linear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81147E-6258-4C4F-A589-87A6EC757C17}"/>
                  </a:ext>
                </a:extLst>
              </p:cNvPr>
              <p:cNvSpPr txBox="1"/>
              <p:nvPr/>
            </p:nvSpPr>
            <p:spPr>
              <a:xfrm>
                <a:off x="932122" y="2014966"/>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rPr>
                        <m:t>y</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AB81147E-6258-4C4F-A589-87A6EC757C17}"/>
                  </a:ext>
                </a:extLst>
              </p:cNvPr>
              <p:cNvSpPr txBox="1">
                <a:spLocks noRot="1" noChangeAspect="1" noMove="1" noResize="1" noEditPoints="1" noAdjustHandles="1" noChangeArrowheads="1" noChangeShapeType="1" noTextEdit="1"/>
              </p:cNvSpPr>
              <p:nvPr/>
            </p:nvSpPr>
            <p:spPr>
              <a:xfrm>
                <a:off x="932122" y="2014966"/>
                <a:ext cx="7293106" cy="523220"/>
              </a:xfrm>
              <a:prstGeom prst="rect">
                <a:avLst/>
              </a:prstGeom>
              <a:blipFill>
                <a:blip r:embed="rId6"/>
                <a:stretch>
                  <a:fillRect b="-20930"/>
                </a:stretch>
              </a:blipFill>
              <a:ln>
                <a:solidFill>
                  <a:schemeClr val="accent1"/>
                </a:solidFill>
              </a:ln>
            </p:spPr>
            <p:txBody>
              <a:bodyPr/>
              <a:lstStyle/>
              <a:p>
                <a:r>
                  <a:rPr lang="en-GB">
                    <a:noFill/>
                  </a:rPr>
                  <a:t> </a:t>
                </a:r>
              </a:p>
            </p:txBody>
          </p:sp>
        </mc:Fallback>
      </mc:AlternateContent>
      <p:sp>
        <p:nvSpPr>
          <p:cNvPr id="2" name="Slide Number Placeholder 3">
            <a:extLst>
              <a:ext uri="{FF2B5EF4-FFF2-40B4-BE49-F238E27FC236}">
                <a16:creationId xmlns:a16="http://schemas.microsoft.com/office/drawing/2014/main" id="{45295C16-920A-488B-33E4-914EC21A4CC9}"/>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9</a:t>
            </a:fld>
            <a:endParaRPr lang="en-US" dirty="0">
              <a:solidFill>
                <a:srgbClr val="000000"/>
              </a:solidFill>
              <a:cs typeface="ＭＳ Ｐゴシック" charset="0"/>
            </a:endParaRPr>
          </a:p>
        </p:txBody>
      </p:sp>
    </p:spTree>
    <p:extLst>
      <p:ext uri="{BB962C8B-B14F-4D97-AF65-F5344CB8AC3E}">
        <p14:creationId xmlns:p14="http://schemas.microsoft.com/office/powerpoint/2010/main" val="4031005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27058</TotalTime>
  <Words>2948</Words>
  <Application>Microsoft Macintosh PowerPoint</Application>
  <PresentationFormat>Widescreen</PresentationFormat>
  <Paragraphs>370</Paragraphs>
  <Slides>24</Slides>
  <Notes>13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24</vt:i4>
      </vt:variant>
    </vt:vector>
  </HeadingPairs>
  <TitlesOfParts>
    <vt:vector size="41" baseType="lpstr">
      <vt:lpstr>ＭＳ Ｐゴシック</vt:lpstr>
      <vt:lpstr>Arial</vt:lpstr>
      <vt:lpstr>Calibri</vt:lpstr>
      <vt:lpstr>Cambria Math</vt:lpstr>
      <vt:lpstr>Century</vt:lpstr>
      <vt:lpstr>Courier New</vt:lpstr>
      <vt:lpstr>Helvetica</vt:lpstr>
      <vt:lpstr>Helvetica Light</vt:lpstr>
      <vt:lpstr>Helvetica Light</vt:lpstr>
      <vt:lpstr>Helvetica Neue</vt:lpstr>
      <vt:lpstr>HELVETICA NEUE LIGHT</vt:lpstr>
      <vt:lpstr>HELVETICA NEUE LIGHT</vt:lpstr>
      <vt:lpstr>HELVETICA NEUE THIN</vt:lpstr>
      <vt:lpstr>HELVETICA NEUE THIN</vt:lpstr>
      <vt:lpstr>Wingdings</vt:lpstr>
      <vt:lpstr>Office Theme</vt:lpstr>
      <vt:lpstr>Custom Design</vt:lpstr>
      <vt:lpstr>PowerPoint Presentation</vt:lpstr>
      <vt:lpstr>PowerPoint Presentation</vt:lpstr>
      <vt:lpstr>Remember in Term 1… In Week 9’s PSA lecture, we said…</vt:lpstr>
      <vt:lpstr>Multivariable Linear Regression Model</vt:lpstr>
      <vt:lpstr>PowerPoint Presentation</vt:lpstr>
      <vt:lpstr>PowerPoint Presentation</vt:lpstr>
      <vt:lpstr>What are Generalized Linear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318</cp:revision>
  <dcterms:created xsi:type="dcterms:W3CDTF">2020-11-19T14:47:11Z</dcterms:created>
  <dcterms:modified xsi:type="dcterms:W3CDTF">2024-01-16T07:47:22Z</dcterms:modified>
</cp:coreProperties>
</file>