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3"/>
  </p:notesMasterIdLst>
  <p:sldIdLst>
    <p:sldId id="420" r:id="rId3"/>
    <p:sldId id="986" r:id="rId4"/>
    <p:sldId id="981" r:id="rId5"/>
    <p:sldId id="1341" r:id="rId6"/>
    <p:sldId id="1310" r:id="rId7"/>
    <p:sldId id="1308" r:id="rId8"/>
    <p:sldId id="1307" r:id="rId9"/>
    <p:sldId id="1085" r:id="rId10"/>
    <p:sldId id="1321" r:id="rId11"/>
    <p:sldId id="1320" r:id="rId12"/>
    <p:sldId id="1322" r:id="rId13"/>
    <p:sldId id="1323" r:id="rId14"/>
    <p:sldId id="1324" r:id="rId15"/>
    <p:sldId id="1325" r:id="rId16"/>
    <p:sldId id="1326" r:id="rId17"/>
    <p:sldId id="1327" r:id="rId18"/>
    <p:sldId id="1328" r:id="rId19"/>
    <p:sldId id="1330" r:id="rId20"/>
    <p:sldId id="1331" r:id="rId21"/>
    <p:sldId id="1332" r:id="rId22"/>
    <p:sldId id="1333" r:id="rId23"/>
    <p:sldId id="1334" r:id="rId24"/>
    <p:sldId id="1336" r:id="rId25"/>
    <p:sldId id="1337" r:id="rId26"/>
    <p:sldId id="1338" r:id="rId27"/>
    <p:sldId id="1339" r:id="rId28"/>
    <p:sldId id="1340" r:id="rId29"/>
    <p:sldId id="1342" r:id="rId30"/>
    <p:sldId id="1343" r:id="rId31"/>
    <p:sldId id="1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000000"/>
    <a:srgbClr val="008CE6"/>
    <a:srgbClr val="FF9500"/>
    <a:srgbClr val="00B0F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70"/>
    <p:restoredTop sz="87347"/>
  </p:normalViewPr>
  <p:slideViewPr>
    <p:cSldViewPr snapToGrid="0" snapToObjects="1">
      <p:cViewPr varScale="1">
        <p:scale>
          <a:sx n="105" d="100"/>
          <a:sy n="105" d="100"/>
        </p:scale>
        <p:origin x="192" y="320"/>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4" pitchFamily="34" charset="0"/>
              </a:rPr>
              <a:t>Whenever we build statistical models, we face a trade-off between flexibility and interpretability. GAMs offer a middle ground between simple models, such as those we fit with linear regression, and more complex machine learning models like neural networks.</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192017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noamross.github.io</a:t>
            </a:r>
            <a:r>
              <a:rPr lang="en-US" dirty="0"/>
              <a:t>/gams-in-r-course/chapter2</a:t>
            </a:r>
          </a:p>
          <a:p>
            <a:r>
              <a:rPr lang="en-US" dirty="0"/>
              <a:t>https://</a:t>
            </a:r>
            <a:r>
              <a:rPr lang="en-US" dirty="0" err="1"/>
              <a:t>www.youtube.com</a:t>
            </a:r>
            <a:r>
              <a:rPr lang="en-US" dirty="0"/>
              <a:t>/</a:t>
            </a:r>
            <a:r>
              <a:rPr lang="en-US" dirty="0" err="1"/>
              <a:t>watch?v</a:t>
            </a:r>
            <a:r>
              <a:rPr lang="en-US" dirty="0"/>
              <a:t>=6V_VvweZkoI</a:t>
            </a:r>
          </a:p>
          <a:p>
            <a:r>
              <a:rPr lang="en-US" dirty="0"/>
              <a:t>https://</a:t>
            </a:r>
            <a:r>
              <a:rPr lang="en-US" dirty="0" err="1"/>
              <a:t>towardsdatascience.com</a:t>
            </a:r>
            <a:r>
              <a:rPr lang="en-US" dirty="0"/>
              <a:t>/generalised-additive-models-6dfbedf1350a</a:t>
            </a:r>
          </a:p>
          <a:p>
            <a:r>
              <a:rPr lang="en-US" dirty="0"/>
              <a:t>https://</a:t>
            </a:r>
            <a:r>
              <a:rPr lang="en-US" dirty="0" err="1"/>
              <a:t>environmentalcomputing.net</a:t>
            </a:r>
            <a:r>
              <a:rPr lang="en-US" dirty="0"/>
              <a:t>/statistics/gams/</a:t>
            </a:r>
          </a:p>
          <a:p>
            <a:r>
              <a:rPr lang="en-US" dirty="0"/>
              <a:t>https://</a:t>
            </a:r>
            <a:r>
              <a:rPr lang="en-US" dirty="0" err="1"/>
              <a:t>rdrr.io</a:t>
            </a:r>
            <a:r>
              <a:rPr lang="en-US" dirty="0"/>
              <a:t>/</a:t>
            </a:r>
            <a:r>
              <a:rPr lang="en-US" dirty="0" err="1"/>
              <a:t>cran</a:t>
            </a:r>
            <a:r>
              <a:rPr lang="en-US" dirty="0"/>
              <a:t>/</a:t>
            </a:r>
            <a:r>
              <a:rPr lang="en-US" dirty="0" err="1"/>
              <a:t>dlnm</a:t>
            </a:r>
            <a:r>
              <a:rPr lang="en-US" dirty="0"/>
              <a:t>/man/</a:t>
            </a:r>
            <a:r>
              <a:rPr lang="en-US" dirty="0" err="1"/>
              <a:t>chicagoNMMAPS.html</a:t>
            </a: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12</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form the connection between the splines and basic polynomials </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22942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Here I've made a scatter plot of two variables, X and Y. We can see from the scatterplot that there is clearly some relationship between the variables, but it is not linear.</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139509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If we fit a linear model to the data using the </a:t>
            </a:r>
            <a:r>
              <a:rPr lang="en-GB" b="0" i="0" u="none" strike="noStrike" dirty="0" err="1">
                <a:solidFill>
                  <a:srgbClr val="777777"/>
                </a:solidFill>
                <a:effectLst/>
                <a:latin typeface="Lato" panose="020F0502020204030203" pitchFamily="34" charset="0"/>
              </a:rPr>
              <a:t>lm</a:t>
            </a:r>
            <a:r>
              <a:rPr lang="en-GB" b="0" i="0" u="none" strike="noStrike" dirty="0">
                <a:solidFill>
                  <a:srgbClr val="777777"/>
                </a:solidFill>
                <a:effectLst/>
                <a:latin typeface="Lato" panose="020F0502020204030203" pitchFamily="34" charset="0"/>
              </a:rPr>
              <a:t>() function and the usual formula syntax, we can see it won't do a very good job. The model doesn't capture key aspects of this relationship.</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3195779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With a GAM, however, we can fit data with smooths, or splines, which are functions that can take on a wide variety of shapes – that can be of a polynomial. </a:t>
            </a:r>
          </a:p>
          <a:p>
            <a:endParaRPr lang="en-GB" b="0" i="0" u="none" strike="noStrike" dirty="0">
              <a:solidFill>
                <a:srgbClr val="777777"/>
              </a:solidFill>
              <a:effectLst/>
              <a:latin typeface="Lato" panose="020F0502020204030203" pitchFamily="34" charset="0"/>
            </a:endParaRPr>
          </a:p>
          <a:p>
            <a:r>
              <a:rPr lang="en-GB" b="0" i="0" u="none" strike="noStrike" dirty="0">
                <a:solidFill>
                  <a:srgbClr val="777777"/>
                </a:solidFill>
                <a:effectLst/>
                <a:latin typeface="Lato" panose="020F0502020204030203" pitchFamily="34" charset="0"/>
              </a:rPr>
              <a:t>Here, when we fit this GAM, we wrap the independent variable, x, in the f(), that is smooth function, which could be of a higher degree, to specify that we want this relationship to be flexible.</a:t>
            </a:r>
          </a:p>
          <a:p>
            <a:endParaRPr lang="en-GB" b="0" i="0" u="none" strike="noStrike" dirty="0">
              <a:solidFill>
                <a:srgbClr val="777777"/>
              </a:solidFill>
              <a:effectLst/>
              <a:latin typeface="Lato" panose="020F0502020204030203" pitchFamily="34" charset="0"/>
            </a:endParaRPr>
          </a:p>
          <a:p>
            <a:r>
              <a:rPr lang="en-GB" b="0" i="0" u="none" strike="noStrike" dirty="0">
                <a:solidFill>
                  <a:srgbClr val="777777"/>
                </a:solidFill>
                <a:effectLst/>
                <a:latin typeface="Lato" panose="020F0502020204030203" pitchFamily="34" charset="0"/>
              </a:rPr>
              <a:t>A GAM can capture the nonlinear aspects of not only this relationship, but of many nonlinear relationships, because of the flexibility of these functions.</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357056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18</a:t>
            </a:fld>
            <a:endParaRPr lang="en-US"/>
          </a:p>
        </p:txBody>
      </p:sp>
    </p:spTree>
    <p:extLst>
      <p:ext uri="{BB962C8B-B14F-4D97-AF65-F5344CB8AC3E}">
        <p14:creationId xmlns:p14="http://schemas.microsoft.com/office/powerpoint/2010/main" val="4166517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colour curves which are the basis are summed to formula the smooth curve!</a:t>
            </a:r>
          </a:p>
          <a:p>
            <a:endParaRPr lang="en-GB" dirty="0"/>
          </a:p>
          <a:p>
            <a:r>
              <a:rPr lang="en-GB" dirty="0"/>
              <a:t>What that being said – there are two output this a GAM generates – model prediction for forecast and coefficients which quantifies the association.</a:t>
            </a:r>
          </a:p>
          <a:p>
            <a:r>
              <a:rPr lang="en-GB" dirty="0"/>
              <a:t>All outputs are graphed.</a:t>
            </a:r>
          </a:p>
        </p:txBody>
      </p:sp>
      <p:sp>
        <p:nvSpPr>
          <p:cNvPr id="4" name="Slide Number Placeholder 3"/>
          <p:cNvSpPr>
            <a:spLocks noGrp="1"/>
          </p:cNvSpPr>
          <p:nvPr>
            <p:ph type="sldNum" sz="quarter" idx="5"/>
          </p:nvPr>
        </p:nvSpPr>
        <p:spPr/>
        <p:txBody>
          <a:bodyPr/>
          <a:lstStyle/>
          <a:p>
            <a:fld id="{7A62181B-723A-0945-8D8D-6A6BB0D8F5A6}" type="slidenum">
              <a:rPr lang="en-US" smtClean="0"/>
              <a:t>19</a:t>
            </a:fld>
            <a:endParaRPr lang="en-US"/>
          </a:p>
        </p:txBody>
      </p:sp>
    </p:spTree>
    <p:extLst>
      <p:ext uri="{BB962C8B-B14F-4D97-AF65-F5344CB8AC3E}">
        <p14:creationId xmlns:p14="http://schemas.microsoft.com/office/powerpoint/2010/main" val="36902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noamross.github.io</a:t>
            </a:r>
            <a:r>
              <a:rPr lang="en-US" dirty="0"/>
              <a:t>/gams-in-r-course/chapter2</a:t>
            </a:r>
          </a:p>
          <a:p>
            <a:r>
              <a:rPr lang="en-US" dirty="0"/>
              <a:t>https://</a:t>
            </a:r>
            <a:r>
              <a:rPr lang="en-US" dirty="0" err="1"/>
              <a:t>www.youtube.com</a:t>
            </a:r>
            <a:r>
              <a:rPr lang="en-US" dirty="0"/>
              <a:t>/</a:t>
            </a:r>
            <a:r>
              <a:rPr lang="en-US" dirty="0" err="1"/>
              <a:t>watch?v</a:t>
            </a:r>
            <a:r>
              <a:rPr lang="en-US" dirty="0"/>
              <a:t>=6V_VvweZkoI</a:t>
            </a:r>
          </a:p>
          <a:p>
            <a:r>
              <a:rPr lang="en-US" dirty="0"/>
              <a:t>https://</a:t>
            </a:r>
            <a:r>
              <a:rPr lang="en-US" dirty="0" err="1"/>
              <a:t>towardsdatascience.com</a:t>
            </a:r>
            <a:r>
              <a:rPr lang="en-US" dirty="0"/>
              <a:t>/generalised-additive-models-6dfbedf1350a</a:t>
            </a:r>
          </a:p>
          <a:p>
            <a:r>
              <a:rPr lang="en-US" dirty="0"/>
              <a:t>https://</a:t>
            </a:r>
            <a:r>
              <a:rPr lang="en-US" dirty="0" err="1"/>
              <a:t>environmentalcomputing.net</a:t>
            </a:r>
            <a:r>
              <a:rPr lang="en-US" dirty="0"/>
              <a:t>/statistics/gams/</a:t>
            </a:r>
          </a:p>
          <a:p>
            <a:r>
              <a:rPr lang="en-US" dirty="0"/>
              <a:t>https://</a:t>
            </a:r>
            <a:r>
              <a:rPr lang="en-US" dirty="0" err="1"/>
              <a:t>rdrr.io</a:t>
            </a:r>
            <a:r>
              <a:rPr lang="en-US" dirty="0"/>
              <a:t>/</a:t>
            </a:r>
            <a:r>
              <a:rPr lang="en-US" dirty="0" err="1"/>
              <a:t>cran</a:t>
            </a:r>
            <a:r>
              <a:rPr lang="en-US" dirty="0"/>
              <a:t>/</a:t>
            </a:r>
            <a:r>
              <a:rPr lang="en-US" dirty="0" err="1"/>
              <a:t>dlnm</a:t>
            </a:r>
            <a:r>
              <a:rPr lang="en-US" dirty="0"/>
              <a:t>/man/</a:t>
            </a:r>
            <a:r>
              <a:rPr lang="en-US" dirty="0" err="1"/>
              <a:t>chicagoNMMAPS.html</a:t>
            </a: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21</a:t>
            </a:fld>
            <a:endParaRPr lang="en-US" altLang="x-none"/>
          </a:p>
        </p:txBody>
      </p:sp>
    </p:spTree>
    <p:extLst>
      <p:ext uri="{BB962C8B-B14F-4D97-AF65-F5344CB8AC3E}">
        <p14:creationId xmlns:p14="http://schemas.microsoft.com/office/powerpoint/2010/main" val="29544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4</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5</a:t>
            </a:fld>
            <a:endParaRPr lang="en-US"/>
          </a:p>
        </p:txBody>
      </p:sp>
    </p:spTree>
    <p:extLst>
      <p:ext uri="{BB962C8B-B14F-4D97-AF65-F5344CB8AC3E}">
        <p14:creationId xmlns:p14="http://schemas.microsoft.com/office/powerpoint/2010/main" val="358583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for binary and discrete measures, and so this is where generalized linear regression modelling comes to play. [Turn to next slide]</a:t>
            </a:r>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7</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Just like GLMs, GAMs…</a:t>
            </a:r>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Just like GLMs, GAMs…</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423620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25/01/2023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noamross.github.io/gams-in-r-cours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16.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7.png"/><Relationship Id="rId7"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190.png"/><Relationship Id="rId4" Type="http://schemas.openxmlformats.org/officeDocument/2006/relationships/image" Target="../media/image18.png"/><Relationship Id="rId9"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29.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38.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39.png"/><Relationship Id="rId5" Type="http://schemas.openxmlformats.org/officeDocument/2006/relationships/image" Target="../media/image35.png"/><Relationship Id="rId4" Type="http://schemas.openxmlformats.org/officeDocument/2006/relationships/image" Target="../media/image3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0.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qghuihuihui/Dissertation-2023" TargetMode="External"/><Relationship Id="rId2" Type="http://schemas.openxmlformats.org/officeDocument/2006/relationships/image" Target="../media/image57.pn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0.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BAYESIAN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GeneraliSed</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ADDITIVE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modelS</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(GAM)</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B90AA00-3CB9-250B-BAFA-AA5796A416A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D38627B5-D5AC-D659-1543-D9AA1784440F}"/>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Trade-offs between Flexibility and Interpretability</a:t>
            </a:r>
          </a:p>
        </p:txBody>
      </p:sp>
      <p:sp>
        <p:nvSpPr>
          <p:cNvPr id="5" name="Rounded Rectangle 4">
            <a:extLst>
              <a:ext uri="{FF2B5EF4-FFF2-40B4-BE49-F238E27FC236}">
                <a16:creationId xmlns:a16="http://schemas.microsoft.com/office/drawing/2014/main" id="{77E689E5-9322-4ADC-F218-0C75CAADCA89}"/>
              </a:ext>
            </a:extLst>
          </p:cNvPr>
          <p:cNvSpPr/>
          <p:nvPr/>
        </p:nvSpPr>
        <p:spPr>
          <a:xfrm>
            <a:off x="410791" y="1603707"/>
            <a:ext cx="3299791" cy="9376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Linear Models</a:t>
            </a:r>
          </a:p>
        </p:txBody>
      </p:sp>
      <p:sp>
        <p:nvSpPr>
          <p:cNvPr id="6" name="Rounded Rectangle 5">
            <a:extLst>
              <a:ext uri="{FF2B5EF4-FFF2-40B4-BE49-F238E27FC236}">
                <a16:creationId xmlns:a16="http://schemas.microsoft.com/office/drawing/2014/main" id="{61EE0FE9-7B79-D12E-4F4F-E7D33066D3CA}"/>
              </a:ext>
            </a:extLst>
          </p:cNvPr>
          <p:cNvSpPr/>
          <p:nvPr/>
        </p:nvSpPr>
        <p:spPr>
          <a:xfrm>
            <a:off x="8223000" y="1603707"/>
            <a:ext cx="3299791" cy="9376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Black-Box ML</a:t>
            </a:r>
          </a:p>
        </p:txBody>
      </p:sp>
      <p:sp>
        <p:nvSpPr>
          <p:cNvPr id="7" name="Oval 6">
            <a:extLst>
              <a:ext uri="{FF2B5EF4-FFF2-40B4-BE49-F238E27FC236}">
                <a16:creationId xmlns:a16="http://schemas.microsoft.com/office/drawing/2014/main" id="{D578F865-D625-B9CB-872D-E89F72C84837}"/>
              </a:ext>
            </a:extLst>
          </p:cNvPr>
          <p:cNvSpPr/>
          <p:nvPr/>
        </p:nvSpPr>
        <p:spPr>
          <a:xfrm>
            <a:off x="4833730" y="1028932"/>
            <a:ext cx="2266121" cy="214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GAM</a:t>
            </a:r>
          </a:p>
        </p:txBody>
      </p:sp>
      <p:sp>
        <p:nvSpPr>
          <p:cNvPr id="8" name="Left-right Arrow 7">
            <a:extLst>
              <a:ext uri="{FF2B5EF4-FFF2-40B4-BE49-F238E27FC236}">
                <a16:creationId xmlns:a16="http://schemas.microsoft.com/office/drawing/2014/main" id="{74EFCB77-E763-490D-58A5-1DF5B8911727}"/>
              </a:ext>
            </a:extLst>
          </p:cNvPr>
          <p:cNvSpPr/>
          <p:nvPr/>
        </p:nvSpPr>
        <p:spPr>
          <a:xfrm>
            <a:off x="3710611" y="1633525"/>
            <a:ext cx="4512390" cy="937666"/>
          </a:xfrm>
          <a:prstGeom prst="leftRightArrow">
            <a:avLst/>
          </a:prstGeom>
          <a:gradFill flip="none" rotWithShape="1">
            <a:gsLst>
              <a:gs pos="23000">
                <a:schemeClr val="accent1">
                  <a:lumMod val="5000"/>
                  <a:lumOff val="95000"/>
                  <a:alpha val="1000"/>
                </a:schemeClr>
              </a:gs>
              <a:gs pos="68000">
                <a:schemeClr val="accent1">
                  <a:lumMod val="45000"/>
                  <a:lumOff val="55000"/>
                </a:schemeClr>
              </a:gs>
              <a:gs pos="82000">
                <a:schemeClr val="accent1">
                  <a:lumMod val="45000"/>
                  <a:lumOff val="55000"/>
                </a:schemeClr>
              </a:gs>
              <a:gs pos="100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D494056-FE78-71CB-D2E9-4D11CD5DFBFB}"/>
              </a:ext>
            </a:extLst>
          </p:cNvPr>
          <p:cNvSpPr txBox="1"/>
          <p:nvPr/>
        </p:nvSpPr>
        <p:spPr>
          <a:xfrm>
            <a:off x="187187" y="3611923"/>
            <a:ext cx="11817626" cy="3046988"/>
          </a:xfrm>
          <a:prstGeom prst="rect">
            <a:avLst/>
          </a:prstGeom>
          <a:noFill/>
        </p:spPr>
        <p:txBody>
          <a:bodyPr wrap="square" rtlCol="0">
            <a:spAutoFit/>
          </a:bodyPr>
          <a:lstStyle/>
          <a:p>
            <a:pPr marL="285750" indent="-285750" algn="l">
              <a:buFont typeface="Arial" panose="020B0604020202020204" pitchFamily="34" charset="0"/>
              <a:buChar char="•"/>
            </a:pPr>
            <a:r>
              <a:rPr lang="en-GB" sz="16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Linear models are easy to interpret and to use for inference: It is easy to understand the meaning of their parameters. However, we often need to model more complex phenomena than can be represented by linear relationships.</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sz="16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On the other hand, machine learning models, like boosted regression trees or neural networks, can be very good at making predictions of complex relationships. The problem is that they tend to need lots of data, are quite difficult to interpret, and one can rarely make inferences from the model results.</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sz="16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offer a middle ground: they can be fit to complex, nonlinear relationships and make good predictions in these cases, but we are still able to do inferential statistics and understand and explain the underlying structure of our models and why they make predictions that they do.</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1600" dirty="0">
                <a:latin typeface="Helvetica Neue" panose="02000503000000020004" pitchFamily="2" charset="0"/>
                <a:ea typeface="Helvetica Neue" panose="02000503000000020004" pitchFamily="2" charset="0"/>
                <a:cs typeface="Helvetica Neue" panose="02000503000000020004" pitchFamily="2" charset="0"/>
              </a:rPr>
              <a:t>Source: [</a:t>
            </a:r>
            <a:r>
              <a:rPr lang="en-GB" sz="1600" dirty="0">
                <a:latin typeface="Helvetica Neue" panose="02000503000000020004" pitchFamily="2" charset="0"/>
                <a:ea typeface="Helvetica Neue" panose="02000503000000020004" pitchFamily="2" charset="0"/>
                <a:cs typeface="Helvetica Neue" panose="02000503000000020004" pitchFamily="2" charset="0"/>
                <a:hlinkClick r:id="rId3"/>
              </a:rPr>
              <a:t>GAMs in R by Noam Ross</a:t>
            </a:r>
            <a:r>
              <a:rPr lang="en-GB" sz="16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0" name="TextBox 9">
            <a:extLst>
              <a:ext uri="{FF2B5EF4-FFF2-40B4-BE49-F238E27FC236}">
                <a16:creationId xmlns:a16="http://schemas.microsoft.com/office/drawing/2014/main" id="{0916B5DB-A111-AEBB-B895-394199006313}"/>
              </a:ext>
            </a:extLst>
          </p:cNvPr>
          <p:cNvSpPr txBox="1"/>
          <p:nvPr/>
        </p:nvSpPr>
        <p:spPr>
          <a:xfrm>
            <a:off x="8222970" y="798099"/>
            <a:ext cx="3299791" cy="461665"/>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You will be taught ML neural networks which use a lot of GAMs</a:t>
            </a:r>
          </a:p>
        </p:txBody>
      </p:sp>
    </p:spTree>
    <p:extLst>
      <p:ext uri="{BB962C8B-B14F-4D97-AF65-F5344CB8AC3E}">
        <p14:creationId xmlns:p14="http://schemas.microsoft.com/office/powerpoint/2010/main" val="117763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Model Components of a GAM</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B90AA00-3CB9-250B-BAFA-AA5796A416A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D38627B5-D5AC-D659-1543-D9AA1784440F}"/>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Maths 101: Polynomial functions [1]</a:t>
            </a:r>
          </a:p>
        </p:txBody>
      </p:sp>
      <p:sp>
        <p:nvSpPr>
          <p:cNvPr id="9" name="TextBox 8">
            <a:extLst>
              <a:ext uri="{FF2B5EF4-FFF2-40B4-BE49-F238E27FC236}">
                <a16:creationId xmlns:a16="http://schemas.microsoft.com/office/drawing/2014/main" id="{8D494056-FE78-71CB-D2E9-4D11CD5DFBFB}"/>
              </a:ext>
            </a:extLst>
          </p:cNvPr>
          <p:cNvSpPr txBox="1"/>
          <p:nvPr/>
        </p:nvSpPr>
        <p:spPr>
          <a:xfrm>
            <a:off x="104374" y="1068534"/>
            <a:ext cx="11817626" cy="1477328"/>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Polynomial functions is a mathematical device –</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when an independent variable is expressed with some kind power. Usually, it should be a power that is of an </a:t>
            </a:r>
            <a:r>
              <a:rPr lang="en-GB" dirty="0">
                <a:latin typeface="Helvetica Neue" panose="02000503000000020004" pitchFamily="2" charset="0"/>
                <a:ea typeface="Helvetica Neue" panose="02000503000000020004" pitchFamily="2" charset="0"/>
                <a:cs typeface="Helvetica Neue" panose="02000503000000020004" pitchFamily="2" charset="0"/>
              </a:rPr>
              <a:t>integer with a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non-negative value.</a:t>
            </a:r>
          </a:p>
          <a:p>
            <a:pPr marL="285750" indent="-285750" algn="l">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Linear (1), Quadratic (2), Cubic (3) and polynomial functions with a higher degree (i.e. powers with 4 and onwards)</a:t>
            </a:r>
          </a:p>
        </p:txBody>
      </p:sp>
      <p:sp>
        <p:nvSpPr>
          <p:cNvPr id="4" name="Rectangle 3">
            <a:extLst>
              <a:ext uri="{FF2B5EF4-FFF2-40B4-BE49-F238E27FC236}">
                <a16:creationId xmlns:a16="http://schemas.microsoft.com/office/drawing/2014/main" id="{B698A41C-FECE-3CF7-2D80-7ABCD7AEBE1A}"/>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170B73B0-29E2-45A4-1ED5-FBD0E4AD1040}"/>
              </a:ext>
            </a:extLst>
          </p:cNvPr>
          <p:cNvPicPr>
            <a:picLocks noChangeAspect="1"/>
          </p:cNvPicPr>
          <p:nvPr/>
        </p:nvPicPr>
        <p:blipFill>
          <a:blip r:embed="rId3"/>
          <a:stretch>
            <a:fillRect/>
          </a:stretch>
        </p:blipFill>
        <p:spPr>
          <a:xfrm>
            <a:off x="104374" y="3341027"/>
            <a:ext cx="3624062" cy="2737695"/>
          </a:xfrm>
          <a:prstGeom prst="rect">
            <a:avLst/>
          </a:prstGeom>
          <a:ln>
            <a:solidFill>
              <a:schemeClr val="tx1"/>
            </a:solidFill>
          </a:ln>
        </p:spPr>
      </p:pic>
      <p:pic>
        <p:nvPicPr>
          <p:cNvPr id="15" name="Picture 14" descr="Histogram&#10;&#10;Description automatically generated">
            <a:extLst>
              <a:ext uri="{FF2B5EF4-FFF2-40B4-BE49-F238E27FC236}">
                <a16:creationId xmlns:a16="http://schemas.microsoft.com/office/drawing/2014/main" id="{539932F7-52A8-564C-D64F-7A2C37FE754C}"/>
              </a:ext>
            </a:extLst>
          </p:cNvPr>
          <p:cNvPicPr>
            <a:picLocks noChangeAspect="1"/>
          </p:cNvPicPr>
          <p:nvPr/>
        </p:nvPicPr>
        <p:blipFill>
          <a:blip r:embed="rId4"/>
          <a:stretch>
            <a:fillRect/>
          </a:stretch>
        </p:blipFill>
        <p:spPr>
          <a:xfrm>
            <a:off x="4024549" y="3347064"/>
            <a:ext cx="3675082" cy="2737695"/>
          </a:xfrm>
          <a:prstGeom prst="rect">
            <a:avLst/>
          </a:prstGeom>
          <a:ln>
            <a:solidFill>
              <a:schemeClr val="tx1"/>
            </a:solidFill>
          </a:ln>
        </p:spPr>
      </p:pic>
      <p:pic>
        <p:nvPicPr>
          <p:cNvPr id="17" name="Picture 16">
            <a:extLst>
              <a:ext uri="{FF2B5EF4-FFF2-40B4-BE49-F238E27FC236}">
                <a16:creationId xmlns:a16="http://schemas.microsoft.com/office/drawing/2014/main" id="{F1031538-1C3E-1114-A01D-8BB3FAFFC6C7}"/>
              </a:ext>
            </a:extLst>
          </p:cNvPr>
          <p:cNvPicPr>
            <a:picLocks noChangeAspect="1"/>
          </p:cNvPicPr>
          <p:nvPr/>
        </p:nvPicPr>
        <p:blipFill>
          <a:blip r:embed="rId5"/>
          <a:stretch>
            <a:fillRect/>
          </a:stretch>
        </p:blipFill>
        <p:spPr>
          <a:xfrm>
            <a:off x="7987838" y="3341027"/>
            <a:ext cx="3664161" cy="2726414"/>
          </a:xfrm>
          <a:prstGeom prst="rect">
            <a:avLst/>
          </a:prstGeom>
          <a:ln>
            <a:solidFill>
              <a:schemeClr val="tx1"/>
            </a:solidFill>
          </a:ln>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3CE4D59-4099-8E94-6029-0EDE3C547C33}"/>
                  </a:ext>
                </a:extLst>
              </p:cNvPr>
              <p:cNvSpPr txBox="1"/>
              <p:nvPr/>
            </p:nvSpPr>
            <p:spPr>
              <a:xfrm>
                <a:off x="875917" y="2867975"/>
                <a:ext cx="2382982"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Linear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r>
                      <a:rPr lang="en-GB" b="0" i="1" smtClean="0">
                        <a:latin typeface="Cambria Math" panose="02040503050406030204" pitchFamily="18" charset="0"/>
                        <a:ea typeface="Helvetica Neue Light" panose="02000403000000020004" pitchFamily="2" charset="0"/>
                      </a:rPr>
                      <m:t>𝑥</m:t>
                    </m:r>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8" name="TextBox 17">
                <a:extLst>
                  <a:ext uri="{FF2B5EF4-FFF2-40B4-BE49-F238E27FC236}">
                    <a16:creationId xmlns:a16="http://schemas.microsoft.com/office/drawing/2014/main" id="{C3CE4D59-4099-8E94-6029-0EDE3C547C33}"/>
                  </a:ext>
                </a:extLst>
              </p:cNvPr>
              <p:cNvSpPr txBox="1">
                <a:spLocks noRot="1" noChangeAspect="1" noMove="1" noResize="1" noEditPoints="1" noAdjustHandles="1" noChangeArrowheads="1" noChangeShapeType="1" noTextEdit="1"/>
              </p:cNvSpPr>
              <p:nvPr/>
            </p:nvSpPr>
            <p:spPr>
              <a:xfrm>
                <a:off x="875917" y="2867975"/>
                <a:ext cx="2382982" cy="369332"/>
              </a:xfrm>
              <a:prstGeom prst="rect">
                <a:avLst/>
              </a:prstGeom>
              <a:blipFill>
                <a:blip r:embed="rId6"/>
                <a:stretch>
                  <a:fillRect l="-2660"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4F2FA3-9B46-2BB0-6620-41BEB2E9143A}"/>
                  </a:ext>
                </a:extLst>
              </p:cNvPr>
              <p:cNvSpPr txBox="1"/>
              <p:nvPr/>
            </p:nvSpPr>
            <p:spPr>
              <a:xfrm>
                <a:off x="4579556" y="2864730"/>
                <a:ext cx="2867261"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Quadratic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2</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9" name="TextBox 18">
                <a:extLst>
                  <a:ext uri="{FF2B5EF4-FFF2-40B4-BE49-F238E27FC236}">
                    <a16:creationId xmlns:a16="http://schemas.microsoft.com/office/drawing/2014/main" id="{F94F2FA3-9B46-2BB0-6620-41BEB2E9143A}"/>
                  </a:ext>
                </a:extLst>
              </p:cNvPr>
              <p:cNvSpPr txBox="1">
                <a:spLocks noRot="1" noChangeAspect="1" noMove="1" noResize="1" noEditPoints="1" noAdjustHandles="1" noChangeArrowheads="1" noChangeShapeType="1" noTextEdit="1"/>
              </p:cNvSpPr>
              <p:nvPr/>
            </p:nvSpPr>
            <p:spPr>
              <a:xfrm>
                <a:off x="4579556" y="2864730"/>
                <a:ext cx="2867261" cy="369332"/>
              </a:xfrm>
              <a:prstGeom prst="rect">
                <a:avLst/>
              </a:prstGeom>
              <a:blipFill>
                <a:blip r:embed="rId7"/>
                <a:stretch>
                  <a:fillRect l="-1762"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AB7AA2-81DA-91EB-32E7-165DC35AA404}"/>
                  </a:ext>
                </a:extLst>
              </p:cNvPr>
              <p:cNvSpPr txBox="1"/>
              <p:nvPr/>
            </p:nvSpPr>
            <p:spPr>
              <a:xfrm>
                <a:off x="8448822" y="2842065"/>
                <a:ext cx="2867261" cy="369332"/>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Cubic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3</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20" name="TextBox 19">
                <a:extLst>
                  <a:ext uri="{FF2B5EF4-FFF2-40B4-BE49-F238E27FC236}">
                    <a16:creationId xmlns:a16="http://schemas.microsoft.com/office/drawing/2014/main" id="{45AB7AA2-81DA-91EB-32E7-165DC35AA404}"/>
                  </a:ext>
                </a:extLst>
              </p:cNvPr>
              <p:cNvSpPr txBox="1">
                <a:spLocks noRot="1" noChangeAspect="1" noMove="1" noResize="1" noEditPoints="1" noAdjustHandles="1" noChangeArrowheads="1" noChangeShapeType="1" noTextEdit="1"/>
              </p:cNvSpPr>
              <p:nvPr/>
            </p:nvSpPr>
            <p:spPr>
              <a:xfrm>
                <a:off x="8448822" y="2842065"/>
                <a:ext cx="2867261" cy="369332"/>
              </a:xfrm>
              <a:prstGeom prst="rect">
                <a:avLst/>
              </a:prstGeom>
              <a:blipFill>
                <a:blip r:embed="rId8"/>
                <a:stretch>
                  <a:fillRect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B732A4F-830D-F872-A252-7B25B81DE597}"/>
                  </a:ext>
                </a:extLst>
              </p:cNvPr>
              <p:cNvSpPr txBox="1"/>
              <p:nvPr/>
            </p:nvSpPr>
            <p:spPr>
              <a:xfrm>
                <a:off x="104373" y="6122399"/>
                <a:ext cx="3624061"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linear</a:t>
                </a:r>
              </a:p>
            </p:txBody>
          </p:sp>
        </mc:Choice>
        <mc:Fallback xmlns="">
          <p:sp>
            <p:nvSpPr>
              <p:cNvPr id="21" name="TextBox 20">
                <a:extLst>
                  <a:ext uri="{FF2B5EF4-FFF2-40B4-BE49-F238E27FC236}">
                    <a16:creationId xmlns:a16="http://schemas.microsoft.com/office/drawing/2014/main" id="{DB732A4F-830D-F872-A252-7B25B81DE597}"/>
                  </a:ext>
                </a:extLst>
              </p:cNvPr>
              <p:cNvSpPr txBox="1">
                <a:spLocks noRot="1" noChangeAspect="1" noMove="1" noResize="1" noEditPoints="1" noAdjustHandles="1" noChangeArrowheads="1" noChangeShapeType="1" noTextEdit="1"/>
              </p:cNvSpPr>
              <p:nvPr/>
            </p:nvSpPr>
            <p:spPr>
              <a:xfrm>
                <a:off x="104373" y="6122399"/>
                <a:ext cx="3624061" cy="307777"/>
              </a:xfrm>
              <a:prstGeom prst="rect">
                <a:avLst/>
              </a:prstGeom>
              <a:blipFill>
                <a:blip r:embed="rId9"/>
                <a:stretch>
                  <a:fillRect l="-699" t="-3846" b="-1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F4EA07-341C-BACD-1FB1-BDFA2E0FA0AB}"/>
                  </a:ext>
                </a:extLst>
              </p:cNvPr>
              <p:cNvSpPr txBox="1"/>
              <p:nvPr/>
            </p:nvSpPr>
            <p:spPr>
              <a:xfrm>
                <a:off x="4050059" y="6116805"/>
                <a:ext cx="3649572"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quadratic</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U-shaped</a:t>
                </a:r>
              </a:p>
            </p:txBody>
          </p:sp>
        </mc:Choice>
        <mc:Fallback xmlns="">
          <p:sp>
            <p:nvSpPr>
              <p:cNvPr id="22" name="TextBox 21">
                <a:extLst>
                  <a:ext uri="{FF2B5EF4-FFF2-40B4-BE49-F238E27FC236}">
                    <a16:creationId xmlns:a16="http://schemas.microsoft.com/office/drawing/2014/main" id="{C2F4EA07-341C-BACD-1FB1-BDFA2E0FA0AB}"/>
                  </a:ext>
                </a:extLst>
              </p:cNvPr>
              <p:cNvSpPr txBox="1">
                <a:spLocks noRot="1" noChangeAspect="1" noMove="1" noResize="1" noEditPoints="1" noAdjustHandles="1" noChangeArrowheads="1" noChangeShapeType="1" noTextEdit="1"/>
              </p:cNvSpPr>
              <p:nvPr/>
            </p:nvSpPr>
            <p:spPr>
              <a:xfrm>
                <a:off x="4050059" y="6116805"/>
                <a:ext cx="3649572" cy="523220"/>
              </a:xfrm>
              <a:prstGeom prst="rect">
                <a:avLst/>
              </a:prstGeom>
              <a:blipFill>
                <a:blip r:embed="rId10"/>
                <a:stretch>
                  <a:fillRect l="-346" t="-2381" r="-1038" b="-119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EAA0E62-8CC8-6E96-B7CA-BB10F972F422}"/>
                  </a:ext>
                </a:extLst>
              </p:cNvPr>
              <p:cNvSpPr txBox="1"/>
              <p:nvPr/>
            </p:nvSpPr>
            <p:spPr>
              <a:xfrm>
                <a:off x="7987838" y="6116805"/>
                <a:ext cx="3664161"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S-shaped</a:t>
                </a:r>
                <a:r>
                  <a:rPr lang="en-GB" sz="1400" dirty="0">
                    <a:latin typeface="Helvetica Neue Light" panose="02000403000000020004" pitchFamily="2" charset="0"/>
                    <a:ea typeface="Helvetica Neue Light" panose="02000403000000020004" pitchFamily="2" charset="0"/>
                  </a:rPr>
                  <a:t> </a:t>
                </a:r>
                <a:r>
                  <a:rPr lang="en-GB" sz="1400" b="1" dirty="0">
                    <a:latin typeface="Helvetica Neue Light" panose="02000403000000020004" pitchFamily="2" charset="0"/>
                    <a:ea typeface="Helvetica Neue Light" panose="02000403000000020004" pitchFamily="2" charset="0"/>
                  </a:rPr>
                  <a:t>that’s not only inverted but rotated</a:t>
                </a:r>
              </a:p>
            </p:txBody>
          </p:sp>
        </mc:Choice>
        <mc:Fallback xmlns="">
          <p:sp>
            <p:nvSpPr>
              <p:cNvPr id="23" name="TextBox 22">
                <a:extLst>
                  <a:ext uri="{FF2B5EF4-FFF2-40B4-BE49-F238E27FC236}">
                    <a16:creationId xmlns:a16="http://schemas.microsoft.com/office/drawing/2014/main" id="{5EAA0E62-8CC8-6E96-B7CA-BB10F972F422}"/>
                  </a:ext>
                </a:extLst>
              </p:cNvPr>
              <p:cNvSpPr txBox="1">
                <a:spLocks noRot="1" noChangeAspect="1" noMove="1" noResize="1" noEditPoints="1" noAdjustHandles="1" noChangeArrowheads="1" noChangeShapeType="1" noTextEdit="1"/>
              </p:cNvSpPr>
              <p:nvPr/>
            </p:nvSpPr>
            <p:spPr>
              <a:xfrm>
                <a:off x="7987838" y="6116805"/>
                <a:ext cx="3664161" cy="523220"/>
              </a:xfrm>
              <a:prstGeom prst="rect">
                <a:avLst/>
              </a:prstGeom>
              <a:blipFill>
                <a:blip r:embed="rId11"/>
                <a:stretch>
                  <a:fillRect l="-345" t="-2381" b="-11905"/>
                </a:stretch>
              </a:blipFill>
            </p:spPr>
            <p:txBody>
              <a:bodyPr/>
              <a:lstStyle/>
              <a:p>
                <a:r>
                  <a:rPr lang="en-GB">
                    <a:noFill/>
                  </a:rPr>
                  <a:t> </a:t>
                </a:r>
              </a:p>
            </p:txBody>
          </p:sp>
        </mc:Fallback>
      </mc:AlternateContent>
    </p:spTree>
    <p:extLst>
      <p:ext uri="{BB962C8B-B14F-4D97-AF65-F5344CB8AC3E}">
        <p14:creationId xmlns:p14="http://schemas.microsoft.com/office/powerpoint/2010/main" val="7518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1EBDAFA-4CB8-FA11-6E3B-BF8379394B2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BF58E62E-1799-8310-2F3F-48610E925EFC}"/>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Maths 101: Polynomial functions [2]</a:t>
            </a:r>
          </a:p>
        </p:txBody>
      </p:sp>
      <p:sp>
        <p:nvSpPr>
          <p:cNvPr id="4" name="Rectangle 3">
            <a:extLst>
              <a:ext uri="{FF2B5EF4-FFF2-40B4-BE49-F238E27FC236}">
                <a16:creationId xmlns:a16="http://schemas.microsoft.com/office/drawing/2014/main" id="{F7578EC0-DF52-774D-6216-A7AAEB84095E}"/>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1C65AB6-3780-AB6A-A8C4-F13EE9264E90}"/>
              </a:ext>
            </a:extLst>
          </p:cNvPr>
          <p:cNvPicPr>
            <a:picLocks noChangeAspect="1"/>
          </p:cNvPicPr>
          <p:nvPr/>
        </p:nvPicPr>
        <p:blipFill>
          <a:blip r:embed="rId2"/>
          <a:stretch>
            <a:fillRect/>
          </a:stretch>
        </p:blipFill>
        <p:spPr>
          <a:xfrm>
            <a:off x="6536265" y="1809749"/>
            <a:ext cx="3356896" cy="2550583"/>
          </a:xfrm>
          <a:prstGeom prst="rect">
            <a:avLst/>
          </a:prstGeom>
        </p:spPr>
      </p:pic>
      <p:pic>
        <p:nvPicPr>
          <p:cNvPr id="7" name="Picture 6">
            <a:extLst>
              <a:ext uri="{FF2B5EF4-FFF2-40B4-BE49-F238E27FC236}">
                <a16:creationId xmlns:a16="http://schemas.microsoft.com/office/drawing/2014/main" id="{FD4DAA47-B700-9BAB-4508-0C7112A3A6ED}"/>
              </a:ext>
            </a:extLst>
          </p:cNvPr>
          <p:cNvPicPr>
            <a:picLocks noChangeAspect="1"/>
          </p:cNvPicPr>
          <p:nvPr/>
        </p:nvPicPr>
        <p:blipFill>
          <a:blip r:embed="rId3"/>
          <a:srcRect/>
          <a:stretch/>
        </p:blipFill>
        <p:spPr>
          <a:xfrm>
            <a:off x="1786466" y="1872828"/>
            <a:ext cx="3356896" cy="242442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DB17CE-ED97-66B0-0410-94668B14AF7C}"/>
                  </a:ext>
                </a:extLst>
              </p:cNvPr>
              <p:cNvSpPr txBox="1"/>
              <p:nvPr/>
            </p:nvSpPr>
            <p:spPr>
              <a:xfrm>
                <a:off x="1652882" y="4505265"/>
                <a:ext cx="3624061"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W-shaped</a:t>
                </a:r>
              </a:p>
            </p:txBody>
          </p:sp>
        </mc:Choice>
        <mc:Fallback xmlns="">
          <p:sp>
            <p:nvSpPr>
              <p:cNvPr id="8" name="TextBox 7">
                <a:extLst>
                  <a:ext uri="{FF2B5EF4-FFF2-40B4-BE49-F238E27FC236}">
                    <a16:creationId xmlns:a16="http://schemas.microsoft.com/office/drawing/2014/main" id="{15DB17CE-ED97-66B0-0410-94668B14AF7C}"/>
                  </a:ext>
                </a:extLst>
              </p:cNvPr>
              <p:cNvSpPr txBox="1">
                <a:spLocks noRot="1" noChangeAspect="1" noMove="1" noResize="1" noEditPoints="1" noAdjustHandles="1" noChangeArrowheads="1" noChangeShapeType="1" noTextEdit="1"/>
              </p:cNvSpPr>
              <p:nvPr/>
            </p:nvSpPr>
            <p:spPr>
              <a:xfrm>
                <a:off x="1652882" y="4505265"/>
                <a:ext cx="3624061" cy="307777"/>
              </a:xfrm>
              <a:prstGeom prst="rect">
                <a:avLst/>
              </a:prstGeom>
              <a:blipFill>
                <a:blip r:embed="rId4"/>
                <a:stretch>
                  <a:fillRect l="-699" t="-3846" b="-15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E04B0B-0984-8AC4-D935-C831059528FE}"/>
                  </a:ext>
                </a:extLst>
              </p:cNvPr>
              <p:cNvSpPr txBox="1"/>
              <p:nvPr/>
            </p:nvSpPr>
            <p:spPr>
              <a:xfrm>
                <a:off x="1305839" y="1421401"/>
                <a:ext cx="4318149" cy="369332"/>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Higher degree (with degree of 4):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4</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9" name="TextBox 8">
                <a:extLst>
                  <a:ext uri="{FF2B5EF4-FFF2-40B4-BE49-F238E27FC236}">
                    <a16:creationId xmlns:a16="http://schemas.microsoft.com/office/drawing/2014/main" id="{66E04B0B-0984-8AC4-D935-C831059528FE}"/>
                  </a:ext>
                </a:extLst>
              </p:cNvPr>
              <p:cNvSpPr txBox="1">
                <a:spLocks noRot="1" noChangeAspect="1" noMove="1" noResize="1" noEditPoints="1" noAdjustHandles="1" noChangeArrowheads="1" noChangeShapeType="1" noTextEdit="1"/>
              </p:cNvSpPr>
              <p:nvPr/>
            </p:nvSpPr>
            <p:spPr>
              <a:xfrm>
                <a:off x="1305839" y="1421401"/>
                <a:ext cx="4318149" cy="369332"/>
              </a:xfrm>
              <a:prstGeom prst="rect">
                <a:avLst/>
              </a:prstGeom>
              <a:blipFill>
                <a:blip r:embed="rId5"/>
                <a:stretch>
                  <a:fillRect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0F09FF-247F-284A-BB15-0ED459DD29A6}"/>
                  </a:ext>
                </a:extLst>
              </p:cNvPr>
              <p:cNvSpPr txBox="1"/>
              <p:nvPr/>
            </p:nvSpPr>
            <p:spPr>
              <a:xfrm>
                <a:off x="6258839" y="1421401"/>
                <a:ext cx="4318149" cy="372410"/>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5</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0" name="TextBox 9">
                <a:extLst>
                  <a:ext uri="{FF2B5EF4-FFF2-40B4-BE49-F238E27FC236}">
                    <a16:creationId xmlns:a16="http://schemas.microsoft.com/office/drawing/2014/main" id="{420F09FF-247F-284A-BB15-0ED459DD29A6}"/>
                  </a:ext>
                </a:extLst>
              </p:cNvPr>
              <p:cNvSpPr txBox="1">
                <a:spLocks noRot="1" noChangeAspect="1" noMove="1" noResize="1" noEditPoints="1" noAdjustHandles="1" noChangeArrowheads="1" noChangeShapeType="1" noTextEdit="1"/>
              </p:cNvSpPr>
              <p:nvPr/>
            </p:nvSpPr>
            <p:spPr>
              <a:xfrm>
                <a:off x="6258839" y="1421401"/>
                <a:ext cx="4318149" cy="372410"/>
              </a:xfrm>
              <a:prstGeom prst="rect">
                <a:avLst/>
              </a:prstGeom>
              <a:blipFill>
                <a:blip r:embed="rId6"/>
                <a:stretch>
                  <a:fillRect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5E34E6-184B-E603-F65D-175FBCFDD448}"/>
                  </a:ext>
                </a:extLst>
              </p:cNvPr>
              <p:cNvSpPr txBox="1"/>
              <p:nvPr/>
            </p:nvSpPr>
            <p:spPr>
              <a:xfrm>
                <a:off x="6536265" y="4505265"/>
                <a:ext cx="3624061"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now said to be </a:t>
                </a:r>
                <a:r>
                  <a:rPr lang="en-GB" sz="1400" b="1" dirty="0">
                    <a:latin typeface="Helvetica Neue Light" panose="02000403000000020004" pitchFamily="2" charset="0"/>
                    <a:ea typeface="Helvetica Neue Light" panose="02000403000000020004" pitchFamily="2" charset="0"/>
                  </a:rPr>
                  <a:t>Wiggly-shaped</a:t>
                </a:r>
              </a:p>
            </p:txBody>
          </p:sp>
        </mc:Choice>
        <mc:Fallback xmlns="">
          <p:sp>
            <p:nvSpPr>
              <p:cNvPr id="11" name="TextBox 10">
                <a:extLst>
                  <a:ext uri="{FF2B5EF4-FFF2-40B4-BE49-F238E27FC236}">
                    <a16:creationId xmlns:a16="http://schemas.microsoft.com/office/drawing/2014/main" id="{585E34E6-184B-E603-F65D-175FBCFDD448}"/>
                  </a:ext>
                </a:extLst>
              </p:cNvPr>
              <p:cNvSpPr txBox="1">
                <a:spLocks noRot="1" noChangeAspect="1" noMove="1" noResize="1" noEditPoints="1" noAdjustHandles="1" noChangeArrowheads="1" noChangeShapeType="1" noTextEdit="1"/>
              </p:cNvSpPr>
              <p:nvPr/>
            </p:nvSpPr>
            <p:spPr>
              <a:xfrm>
                <a:off x="6536265" y="4505265"/>
                <a:ext cx="3624061" cy="523220"/>
              </a:xfrm>
              <a:prstGeom prst="rect">
                <a:avLst/>
              </a:prstGeom>
              <a:blipFill>
                <a:blip r:embed="rId7"/>
                <a:stretch>
                  <a:fillRect l="-348" t="-2381" b="-14286"/>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ED5DB92-3952-3854-5CD1-2B5DEACD8C13}"/>
              </a:ext>
            </a:extLst>
          </p:cNvPr>
          <p:cNvSpPr txBox="1"/>
          <p:nvPr/>
        </p:nvSpPr>
        <p:spPr>
          <a:xfrm>
            <a:off x="1276354" y="5758332"/>
            <a:ext cx="8695267"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You may think to yourself why go through these classes of polynomials?</a:t>
            </a:r>
          </a:p>
        </p:txBody>
      </p:sp>
    </p:spTree>
    <p:extLst>
      <p:ext uri="{BB962C8B-B14F-4D97-AF65-F5344CB8AC3E}">
        <p14:creationId xmlns:p14="http://schemas.microsoft.com/office/powerpoint/2010/main" val="312131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[1]</a:t>
            </a:r>
          </a:p>
        </p:txBody>
      </p:sp>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E174178-2FF6-3BDA-A0C2-BC0222B4EFE7}"/>
                  </a:ext>
                </a:extLst>
              </p:cNvPr>
              <p:cNvSpPr txBox="1"/>
              <p:nvPr/>
            </p:nvSpPr>
            <p:spPr>
              <a:xfrm>
                <a:off x="376767" y="1866233"/>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phases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376767" y="1866233"/>
                <a:ext cx="11438466" cy="1785104"/>
              </a:xfrm>
              <a:prstGeom prst="rect">
                <a:avLst/>
              </a:prstGeom>
              <a:blipFill>
                <a:blip r:embed="rId4"/>
                <a:stretch>
                  <a:fillRect l="-443" t="-1408" b="-21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descr="Chart, scatter chart&#10;&#10;Description automatically generated">
            <a:extLst>
              <a:ext uri="{FF2B5EF4-FFF2-40B4-BE49-F238E27FC236}">
                <a16:creationId xmlns:a16="http://schemas.microsoft.com/office/drawing/2014/main" id="{B6ABD3ED-1845-657A-4FD9-2E4B02F367A0}"/>
              </a:ext>
            </a:extLst>
          </p:cNvPr>
          <p:cNvPicPr>
            <a:picLocks noChangeAspect="1"/>
          </p:cNvPicPr>
          <p:nvPr/>
        </p:nvPicPr>
        <p:blipFill>
          <a:blip r:embed="rId6"/>
          <a:stretch>
            <a:fillRect/>
          </a:stretch>
        </p:blipFill>
        <p:spPr>
          <a:xfrm>
            <a:off x="6136911" y="3802706"/>
            <a:ext cx="5085654" cy="2906985"/>
          </a:xfrm>
          <a:prstGeom prst="rect">
            <a:avLst/>
          </a:prstGeom>
          <a:ln>
            <a:solidFill>
              <a:schemeClr val="tx1"/>
            </a:solid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456398" y="4895226"/>
            <a:ext cx="1607247" cy="246221"/>
          </a:xfrm>
          <a:prstGeom prst="rect">
            <a:avLst/>
          </a:prstGeom>
          <a:solidFill>
            <a:schemeClr val="bg1"/>
          </a:solid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079329" y="6481922"/>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41389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421441" y="1833406"/>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421441" y="1833406"/>
                <a:ext cx="11438466" cy="1785104"/>
              </a:xfrm>
              <a:prstGeom prst="rect">
                <a:avLst/>
              </a:prstGeom>
              <a:blipFill>
                <a:blip r:embed="rId4"/>
                <a:stretch>
                  <a:fillRect l="-443" t="-1408" b="-14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6ABD3ED-1845-657A-4FD9-2E4B02F367A0}"/>
              </a:ext>
            </a:extLst>
          </p:cNvPr>
          <p:cNvPicPr>
            <a:picLocks noChangeAspect="1"/>
          </p:cNvPicPr>
          <p:nvPr/>
        </p:nvPicPr>
        <p:blipFill>
          <a:blip r:embed="rId6"/>
          <a:srcRect/>
          <a:stretch/>
        </p:blipFill>
        <p:spPr>
          <a:xfrm>
            <a:off x="6178815" y="3802706"/>
            <a:ext cx="4980252" cy="2906985"/>
          </a:xfrm>
          <a:prstGeom prst="rect">
            <a:avLst/>
          </a:prstGeom>
          <a:ln>
            <a:solidFill>
              <a:schemeClr val="tx1"/>
            </a:solid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Picture 7" descr="Chart, scatter chart&#10;&#10;Description automatically generated">
            <a:extLst>
              <a:ext uri="{FF2B5EF4-FFF2-40B4-BE49-F238E27FC236}">
                <a16:creationId xmlns:a16="http://schemas.microsoft.com/office/drawing/2014/main" id="{99DB8EE9-B15F-E083-ABFD-2078CFDA1F5E}"/>
              </a:ext>
            </a:extLst>
          </p:cNvPr>
          <p:cNvPicPr>
            <a:picLocks noChangeAspect="1"/>
          </p:cNvPicPr>
          <p:nvPr/>
        </p:nvPicPr>
        <p:blipFill rotWithShape="1">
          <a:blip r:embed="rId7"/>
          <a:srcRect l="6332" t="90234" b="2667"/>
          <a:stretch/>
        </p:blipFill>
        <p:spPr>
          <a:xfrm>
            <a:off x="6443133" y="6414570"/>
            <a:ext cx="4529666" cy="206362"/>
          </a:xfrm>
          <a:prstGeom prst="rect">
            <a:avLst/>
          </a:prstGeom>
          <a:ln>
            <a:noFill/>
          </a:ln>
        </p:spPr>
      </p:pic>
      <p:sp>
        <p:nvSpPr>
          <p:cNvPr id="15" name="Rectangle 14">
            <a:extLst>
              <a:ext uri="{FF2B5EF4-FFF2-40B4-BE49-F238E27FC236}">
                <a16:creationId xmlns:a16="http://schemas.microsoft.com/office/drawing/2014/main" id="{DB55B998-A27F-D3CB-E088-8D3F108ACBA2}"/>
              </a:ext>
            </a:extLst>
          </p:cNvPr>
          <p:cNvSpPr/>
          <p:nvPr/>
        </p:nvSpPr>
        <p:spPr>
          <a:xfrm>
            <a:off x="6663267" y="6511971"/>
            <a:ext cx="4224866" cy="19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204215" y="5055327"/>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444773" y="4708780"/>
            <a:ext cx="1607247" cy="215444"/>
          </a:xfrm>
          <a:prstGeom prst="rect">
            <a:avLst/>
          </a:prstGeom>
          <a:no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129419" y="6509648"/>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7" name="Rectangle 16">
            <a:extLst>
              <a:ext uri="{FF2B5EF4-FFF2-40B4-BE49-F238E27FC236}">
                <a16:creationId xmlns:a16="http://schemas.microsoft.com/office/drawing/2014/main" id="{341828FE-42B1-D694-F8AA-21BE8BD78854}"/>
              </a:ext>
            </a:extLst>
          </p:cNvPr>
          <p:cNvSpPr/>
          <p:nvPr/>
        </p:nvSpPr>
        <p:spPr>
          <a:xfrm>
            <a:off x="456544" y="4966036"/>
            <a:ext cx="5629954" cy="636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2065865" y="5013820"/>
            <a:ext cx="474135" cy="501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F1C9F1-E0C7-80D0-831E-4C49A070DE5E}"/>
                  </a:ext>
                </a:extLst>
              </p:cNvPr>
              <p:cNvSpPr txBox="1"/>
              <p:nvPr/>
            </p:nvSpPr>
            <p:spPr>
              <a:xfrm>
                <a:off x="470716" y="3984005"/>
                <a:ext cx="5548991" cy="349326"/>
              </a:xfrm>
              <a:prstGeom prst="rect">
                <a:avLst/>
              </a:prstGeom>
              <a:solidFill>
                <a:schemeClr val="accent4"/>
              </a:solidFill>
              <a:ln>
                <a:solidFill>
                  <a:schemeClr val="accent4"/>
                </a:solidFill>
              </a:ln>
            </p:spPr>
            <p:txBody>
              <a:bodyPr wrap="square" rtlCol="0">
                <a:spAutoFit/>
              </a:bodyPr>
              <a:lstStyle/>
              <a:p>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Here, we have regressed </a:t>
                </a:r>
                <a14:m>
                  <m:oMath xmlns:m="http://schemas.openxmlformats.org/officeDocument/2006/math">
                    <m:sSub>
                      <m:sSubPr>
                        <m:ctrlPr>
                          <a:rPr lang="en-GB" sz="1600" b="1" i="1" smtClean="0">
                            <a:solidFill>
                              <a:schemeClr val="tx1"/>
                            </a:solidFill>
                            <a:latin typeface="Cambria Math" panose="02040503050406030204" pitchFamily="18" charset="0"/>
                          </a:rPr>
                        </m:ctrlPr>
                      </m:sSubPr>
                      <m:e>
                        <m:r>
                          <a:rPr lang="en-GB" sz="1600" b="1" i="1">
                            <a:solidFill>
                              <a:schemeClr val="tx1"/>
                            </a:solidFill>
                            <a:latin typeface="Cambria Math" panose="02040503050406030204" pitchFamily="18" charset="0"/>
                          </a:rPr>
                          <m:t>𝒙</m:t>
                        </m:r>
                      </m:e>
                      <m:sub>
                        <m:r>
                          <a:rPr lang="en-GB" sz="1600" b="1" i="1" smtClean="0">
                            <a:solidFill>
                              <a:schemeClr val="tx1"/>
                            </a:solidFill>
                            <a:latin typeface="Cambria Math" panose="02040503050406030204" pitchFamily="18" charset="0"/>
                          </a:rPr>
                          <m:t>𝒊</m:t>
                        </m:r>
                        <m:r>
                          <a:rPr lang="en-GB" sz="1600" b="1" i="1" smtClean="0">
                            <a:solidFill>
                              <a:schemeClr val="tx1"/>
                            </a:solidFill>
                            <a:latin typeface="Cambria Math" panose="02040503050406030204" pitchFamily="18" charset="0"/>
                          </a:rPr>
                          <m:t>,</m:t>
                        </m:r>
                        <m:r>
                          <a:rPr lang="en-GB" sz="1600" b="1" i="1" smtClean="0">
                            <a:solidFill>
                              <a:schemeClr val="tx1"/>
                            </a:solidFill>
                            <a:latin typeface="Cambria Math" panose="02040503050406030204" pitchFamily="18" charset="0"/>
                          </a:rPr>
                          <m:t>𝟏</m:t>
                        </m:r>
                      </m:sub>
                    </m:sSub>
                  </m:oMath>
                </a14:m>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using a linear function </a:t>
                </a:r>
              </a:p>
            </p:txBody>
          </p:sp>
        </mc:Choice>
        <mc:Fallback xmlns="">
          <p:sp>
            <p:nvSpPr>
              <p:cNvPr id="19" name="TextBox 18">
                <a:extLst>
                  <a:ext uri="{FF2B5EF4-FFF2-40B4-BE49-F238E27FC236}">
                    <a16:creationId xmlns:a16="http://schemas.microsoft.com/office/drawing/2014/main" id="{F9F1C9F1-E0C7-80D0-831E-4C49A070DE5E}"/>
                  </a:ext>
                </a:extLst>
              </p:cNvPr>
              <p:cNvSpPr txBox="1">
                <a:spLocks noRot="1" noChangeAspect="1" noMove="1" noResize="1" noEditPoints="1" noAdjustHandles="1" noChangeArrowheads="1" noChangeShapeType="1" noTextEdit="1"/>
              </p:cNvSpPr>
              <p:nvPr/>
            </p:nvSpPr>
            <p:spPr>
              <a:xfrm>
                <a:off x="470716" y="3984005"/>
                <a:ext cx="5548991" cy="349326"/>
              </a:xfrm>
              <a:prstGeom prst="rect">
                <a:avLst/>
              </a:prstGeom>
              <a:blipFill>
                <a:blip r:embed="rId8"/>
                <a:stretch>
                  <a:fillRect l="-456" t="-6897" b="-13793"/>
                </a:stretch>
              </a:blipFill>
              <a:ln>
                <a:solidFill>
                  <a:schemeClr val="accent4"/>
                </a:solid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0C231B7E-4A1C-2621-E105-DC5EC1C7ED0B}"/>
              </a:ext>
            </a:extLst>
          </p:cNvPr>
          <p:cNvSpPr txBox="1"/>
          <p:nvPr/>
        </p:nvSpPr>
        <p:spPr>
          <a:xfrm>
            <a:off x="8384572" y="3871666"/>
            <a:ext cx="2588227" cy="600164"/>
          </a:xfrm>
          <a:prstGeom prst="rect">
            <a:avLst/>
          </a:prstGeom>
          <a:solidFill>
            <a:srgbClr val="FF655B"/>
          </a:solidFill>
          <a:ln>
            <a:solidFill>
              <a:srgbClr val="FF655B"/>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the models does not capture key aspects of this relationship!</a:t>
            </a:r>
          </a:p>
        </p:txBody>
      </p:sp>
      <p:sp>
        <p:nvSpPr>
          <p:cNvPr id="11" name="TextBox 10">
            <a:extLst>
              <a:ext uri="{FF2B5EF4-FFF2-40B4-BE49-F238E27FC236}">
                <a16:creationId xmlns:a16="http://schemas.microsoft.com/office/drawing/2014/main" id="{609ACD71-D4BC-2D81-097D-921591007EF5}"/>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[2]</a:t>
            </a:r>
          </a:p>
        </p:txBody>
      </p:sp>
    </p:spTree>
    <p:extLst>
      <p:ext uri="{BB962C8B-B14F-4D97-AF65-F5344CB8AC3E}">
        <p14:creationId xmlns:p14="http://schemas.microsoft.com/office/powerpoint/2010/main" val="146824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376767" y="1820946"/>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376767" y="1820946"/>
                <a:ext cx="11438466" cy="1785104"/>
              </a:xfrm>
              <a:prstGeom prst="rect">
                <a:avLst/>
              </a:prstGeom>
              <a:blipFill>
                <a:blip r:embed="rId4"/>
                <a:stretch>
                  <a:fillRect l="-443" t="-1408" b="-21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6ABD3ED-1845-657A-4FD9-2E4B02F367A0}"/>
              </a:ext>
            </a:extLst>
          </p:cNvPr>
          <p:cNvPicPr>
            <a:picLocks noChangeAspect="1"/>
          </p:cNvPicPr>
          <p:nvPr/>
        </p:nvPicPr>
        <p:blipFill>
          <a:blip r:embed="rId6"/>
          <a:srcRect/>
          <a:stretch/>
        </p:blipFill>
        <p:spPr>
          <a:xfrm>
            <a:off x="6392180" y="3783793"/>
            <a:ext cx="5119993" cy="2906985"/>
          </a:xfrm>
          <a:prstGeom prst="rect">
            <a:avLst/>
          </a:prstGeom>
          <a:noFill/>
          <a:ln>
            <a:no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218332" y="6248416"/>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204215" y="5055327"/>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641274" y="4748554"/>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403905" y="6583971"/>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7" name="Rectangle 16">
            <a:extLst>
              <a:ext uri="{FF2B5EF4-FFF2-40B4-BE49-F238E27FC236}">
                <a16:creationId xmlns:a16="http://schemas.microsoft.com/office/drawing/2014/main" id="{341828FE-42B1-D694-F8AA-21BE8BD78854}"/>
              </a:ext>
            </a:extLst>
          </p:cNvPr>
          <p:cNvSpPr/>
          <p:nvPr/>
        </p:nvSpPr>
        <p:spPr>
          <a:xfrm>
            <a:off x="416062" y="5984063"/>
            <a:ext cx="5629954" cy="636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1676401" y="6031847"/>
            <a:ext cx="905932" cy="501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F1C9F1-E0C7-80D0-831E-4C49A070DE5E}"/>
                  </a:ext>
                </a:extLst>
              </p:cNvPr>
              <p:cNvSpPr txBox="1"/>
              <p:nvPr/>
            </p:nvSpPr>
            <p:spPr>
              <a:xfrm>
                <a:off x="497025" y="3800105"/>
                <a:ext cx="5548991" cy="595548"/>
              </a:xfrm>
              <a:prstGeom prst="rect">
                <a:avLst/>
              </a:prstGeom>
              <a:solidFill>
                <a:schemeClr val="accent4"/>
              </a:solidFill>
              <a:ln>
                <a:solidFill>
                  <a:schemeClr val="accent4"/>
                </a:solidFill>
              </a:ln>
            </p:spPr>
            <p:txBody>
              <a:bodyPr wrap="square" rtlCol="0">
                <a:spAutoFit/>
              </a:bodyPr>
              <a:lstStyle/>
              <a:p>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What about we apply some higher degree function &amp; regress it on </a:t>
                </a:r>
                <a14:m>
                  <m:oMath xmlns:m="http://schemas.openxmlformats.org/officeDocument/2006/math">
                    <m:sSub>
                      <m:sSubPr>
                        <m:ctrlPr>
                          <a:rPr lang="en-GB" sz="1600" b="1" i="1" smtClean="0">
                            <a:solidFill>
                              <a:schemeClr val="tx1"/>
                            </a:solidFill>
                            <a:latin typeface="Cambria Math" panose="02040503050406030204" pitchFamily="18" charset="0"/>
                          </a:rPr>
                        </m:ctrlPr>
                      </m:sSubPr>
                      <m:e>
                        <m:r>
                          <a:rPr lang="en-GB" sz="1600" b="1" i="1">
                            <a:solidFill>
                              <a:schemeClr val="tx1"/>
                            </a:solidFill>
                            <a:latin typeface="Cambria Math" panose="02040503050406030204" pitchFamily="18" charset="0"/>
                          </a:rPr>
                          <m:t>𝒙</m:t>
                        </m:r>
                      </m:e>
                      <m:sub>
                        <m:r>
                          <a:rPr lang="en-GB" sz="1600" b="1" i="1" smtClean="0">
                            <a:solidFill>
                              <a:schemeClr val="tx1"/>
                            </a:solidFill>
                            <a:latin typeface="Cambria Math" panose="02040503050406030204" pitchFamily="18" charset="0"/>
                          </a:rPr>
                          <m:t>𝒊</m:t>
                        </m:r>
                        <m:r>
                          <a:rPr lang="en-GB" sz="1600" b="1" i="1" smtClean="0">
                            <a:solidFill>
                              <a:schemeClr val="tx1"/>
                            </a:solidFill>
                            <a:latin typeface="Cambria Math" panose="02040503050406030204" pitchFamily="18" charset="0"/>
                          </a:rPr>
                          <m:t>,</m:t>
                        </m:r>
                        <m:r>
                          <a:rPr lang="en-GB" sz="1600" b="1" i="1" smtClean="0">
                            <a:solidFill>
                              <a:schemeClr val="tx1"/>
                            </a:solidFill>
                            <a:latin typeface="Cambria Math" panose="02040503050406030204" pitchFamily="18" charset="0"/>
                          </a:rPr>
                          <m:t>𝟏</m:t>
                        </m:r>
                      </m:sub>
                    </m:sSub>
                  </m:oMath>
                </a14:m>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19" name="TextBox 18">
                <a:extLst>
                  <a:ext uri="{FF2B5EF4-FFF2-40B4-BE49-F238E27FC236}">
                    <a16:creationId xmlns:a16="http://schemas.microsoft.com/office/drawing/2014/main" id="{F9F1C9F1-E0C7-80D0-831E-4C49A070DE5E}"/>
                  </a:ext>
                </a:extLst>
              </p:cNvPr>
              <p:cNvSpPr txBox="1">
                <a:spLocks noRot="1" noChangeAspect="1" noMove="1" noResize="1" noEditPoints="1" noAdjustHandles="1" noChangeArrowheads="1" noChangeShapeType="1" noTextEdit="1"/>
              </p:cNvSpPr>
              <p:nvPr/>
            </p:nvSpPr>
            <p:spPr>
              <a:xfrm>
                <a:off x="497025" y="3800105"/>
                <a:ext cx="5548991" cy="595548"/>
              </a:xfrm>
              <a:prstGeom prst="rect">
                <a:avLst/>
              </a:prstGeom>
              <a:blipFill>
                <a:blip r:embed="rId7"/>
                <a:stretch>
                  <a:fillRect l="-456" t="-2041" b="-8163"/>
                </a:stretch>
              </a:blipFill>
              <a:ln>
                <a:solidFill>
                  <a:schemeClr val="accent4"/>
                </a:solid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0C231B7E-4A1C-2621-E105-DC5EC1C7ED0B}"/>
              </a:ext>
            </a:extLst>
          </p:cNvPr>
          <p:cNvSpPr txBox="1"/>
          <p:nvPr/>
        </p:nvSpPr>
        <p:spPr>
          <a:xfrm>
            <a:off x="9287861" y="3833498"/>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11" name="Rectangle 10">
            <a:extLst>
              <a:ext uri="{FF2B5EF4-FFF2-40B4-BE49-F238E27FC236}">
                <a16:creationId xmlns:a16="http://schemas.microsoft.com/office/drawing/2014/main" id="{FBF2E5FB-39A8-4476-A8DA-B23D965DE8A0}"/>
              </a:ext>
            </a:extLst>
          </p:cNvPr>
          <p:cNvSpPr/>
          <p:nvPr/>
        </p:nvSpPr>
        <p:spPr>
          <a:xfrm>
            <a:off x="10760111" y="6302497"/>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81D1CC5-470C-CBCB-F034-A105ED2CC55C}"/>
              </a:ext>
            </a:extLst>
          </p:cNvPr>
          <p:cNvSpPr/>
          <p:nvPr/>
        </p:nvSpPr>
        <p:spPr>
          <a:xfrm>
            <a:off x="6269892" y="3700924"/>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706A8A2-0099-D124-4077-3124C4628A75}"/>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[3]</a:t>
            </a:r>
          </a:p>
        </p:txBody>
      </p:sp>
    </p:spTree>
    <p:extLst>
      <p:ext uri="{BB962C8B-B14F-4D97-AF65-F5344CB8AC3E}">
        <p14:creationId xmlns:p14="http://schemas.microsoft.com/office/powerpoint/2010/main" val="99402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876619" y="1119230"/>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876619" y="1119230"/>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Smooth Spline</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111489" y="4783403"/>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6997765" y="1092925"/>
            <a:ext cx="905932" cy="1114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BF2E5FB-39A8-4476-A8DA-B23D965DE8A0}"/>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116F10-95D5-88A5-C325-C5AEDF93B888}"/>
                  </a:ext>
                </a:extLst>
              </p:cNvPr>
              <p:cNvSpPr txBox="1"/>
              <p:nvPr/>
            </p:nvSpPr>
            <p:spPr>
              <a:xfrm>
                <a:off x="361646" y="1068200"/>
                <a:ext cx="5486400" cy="20407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Note that function </a:t>
                </a:r>
                <a14:m>
                  <m:oMath xmlns:m="http://schemas.openxmlformats.org/officeDocument/2006/math">
                    <m:sSub>
                      <m:sSubPr>
                        <m:ctrlPr>
                          <a:rPr lang="en-GB" sz="1400" i="1">
                            <a:latin typeface="Cambria Math" panose="02040503050406030204" pitchFamily="18" charset="0"/>
                          </a:rPr>
                        </m:ctrlPr>
                      </m:sSubPr>
                      <m:e>
                        <m:r>
                          <a:rPr lang="en-GB" sz="1400" b="0" i="1">
                            <a:latin typeface="Cambria Math" panose="02040503050406030204" pitchFamily="18" charset="0"/>
                          </a:rPr>
                          <m:t>𝑓</m:t>
                        </m:r>
                      </m:e>
                      <m:sub>
                        <m:r>
                          <a:rPr lang="en-GB" sz="1400" b="0" i="0">
                            <a:latin typeface="Cambria Math" panose="02040503050406030204" pitchFamily="18" charset="0"/>
                            <a:ea typeface="Cambria Math" panose="02040503050406030204" pitchFamily="18" charset="0"/>
                          </a:rPr>
                          <m:t>1</m:t>
                        </m:r>
                      </m:sub>
                    </m:sSub>
                    <m:r>
                      <a:rPr lang="en-GB" sz="1400" b="0" i="0" smtClean="0">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wrapped around our independent variable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r>
                          <a:rPr lang="en-GB" sz="1400" b="0" i="1" smtClean="0">
                            <a:latin typeface="Cambria Math" panose="02040503050406030204" pitchFamily="18" charset="0"/>
                          </a:rPr>
                          <m:t>,1</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device for smoothing the data.</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Smoother devices can be anything from a quadratic, cubic to something that is of higher degree</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Eyeballing the GAM fit for COVID-19 lockdown variable in relation to prevalence of mental health in Britain – looks something of a function with degree of 5</a:t>
                </a:r>
              </a:p>
            </p:txBody>
          </p:sp>
        </mc:Choice>
        <mc:Fallback xmlns="">
          <p:sp>
            <p:nvSpPr>
              <p:cNvPr id="8" name="TextBox 7">
                <a:extLst>
                  <a:ext uri="{FF2B5EF4-FFF2-40B4-BE49-F238E27FC236}">
                    <a16:creationId xmlns:a16="http://schemas.microsoft.com/office/drawing/2014/main" id="{F9116F10-95D5-88A5-C325-C5AEDF93B888}"/>
                  </a:ext>
                </a:extLst>
              </p:cNvPr>
              <p:cNvSpPr txBox="1">
                <a:spLocks noRot="1" noChangeAspect="1" noMove="1" noResize="1" noEditPoints="1" noAdjustHandles="1" noChangeArrowheads="1" noChangeShapeType="1" noTextEdit="1"/>
              </p:cNvSpPr>
              <p:nvPr/>
            </p:nvSpPr>
            <p:spPr>
              <a:xfrm>
                <a:off x="361646" y="1068200"/>
                <a:ext cx="5486400" cy="2040751"/>
              </a:xfrm>
              <a:prstGeom prst="rect">
                <a:avLst/>
              </a:prstGeom>
              <a:blipFill>
                <a:blip r:embed="rId4"/>
                <a:stretch>
                  <a:fillRect l="-231" t="-621" b="-2484"/>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FA7EA903-F997-BF05-028C-DC7BCBECC912}"/>
              </a:ext>
            </a:extLst>
          </p:cNvPr>
          <p:cNvPicPr>
            <a:picLocks noChangeAspect="1"/>
          </p:cNvPicPr>
          <p:nvPr/>
        </p:nvPicPr>
        <p:blipFill>
          <a:blip r:embed="rId5"/>
          <a:srcRect/>
          <a:stretch/>
        </p:blipFill>
        <p:spPr>
          <a:xfrm>
            <a:off x="6299454" y="3511869"/>
            <a:ext cx="5119993" cy="2906985"/>
          </a:xfrm>
          <a:prstGeom prst="rect">
            <a:avLst/>
          </a:prstGeom>
          <a:noFill/>
          <a:ln>
            <a:noFill/>
          </a:ln>
        </p:spPr>
      </p:pic>
      <p:sp>
        <p:nvSpPr>
          <p:cNvPr id="23" name="Rectangle 22">
            <a:extLst>
              <a:ext uri="{FF2B5EF4-FFF2-40B4-BE49-F238E27FC236}">
                <a16:creationId xmlns:a16="http://schemas.microsoft.com/office/drawing/2014/main" id="{CCE9A027-0864-2FE9-E232-8702FA3C25F7}"/>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372113-6CA7-34D9-F86A-79AE09A6EAAC}"/>
              </a:ext>
            </a:extLst>
          </p:cNvPr>
          <p:cNvSpPr txBox="1"/>
          <p:nvPr/>
        </p:nvSpPr>
        <p:spPr>
          <a:xfrm rot="16200000">
            <a:off x="5548548" y="4476630"/>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25" name="TextBox 24">
            <a:extLst>
              <a:ext uri="{FF2B5EF4-FFF2-40B4-BE49-F238E27FC236}">
                <a16:creationId xmlns:a16="http://schemas.microsoft.com/office/drawing/2014/main" id="{3DECDC72-E4BD-D46A-B526-C8548629280C}"/>
              </a:ext>
            </a:extLst>
          </p:cNvPr>
          <p:cNvSpPr txBox="1"/>
          <p:nvPr/>
        </p:nvSpPr>
        <p:spPr>
          <a:xfrm>
            <a:off x="8311179" y="6312047"/>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26" name="TextBox 25">
            <a:extLst>
              <a:ext uri="{FF2B5EF4-FFF2-40B4-BE49-F238E27FC236}">
                <a16:creationId xmlns:a16="http://schemas.microsoft.com/office/drawing/2014/main" id="{F33F0B96-5C36-4F68-BE71-0AE9135B9C93}"/>
              </a:ext>
            </a:extLst>
          </p:cNvPr>
          <p:cNvSpPr txBox="1"/>
          <p:nvPr/>
        </p:nvSpPr>
        <p:spPr>
          <a:xfrm>
            <a:off x="9195135" y="3561574"/>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27" name="Rectangle 26">
            <a:extLst>
              <a:ext uri="{FF2B5EF4-FFF2-40B4-BE49-F238E27FC236}">
                <a16:creationId xmlns:a16="http://schemas.microsoft.com/office/drawing/2014/main" id="{67F9FBE4-409F-396C-B573-243B00AC1018}"/>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DD7EB43-81AE-79E3-3BC9-68C1F4862CD8}"/>
              </a:ext>
            </a:extLst>
          </p:cNvPr>
          <p:cNvSpPr/>
          <p:nvPr/>
        </p:nvSpPr>
        <p:spPr>
          <a:xfrm>
            <a:off x="6177166" y="3429000"/>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228DD6-E2B3-2EA3-96A6-42A5F58A2B69}"/>
                  </a:ext>
                </a:extLst>
              </p:cNvPr>
              <p:cNvSpPr txBox="1"/>
              <p:nvPr/>
            </p:nvSpPr>
            <p:spPr>
              <a:xfrm>
                <a:off x="6823798" y="1751760"/>
                <a:ext cx="5368202" cy="411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0"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rPr>
                          </m:ctrlPr>
                        </m:sSubPr>
                        <m:e>
                          <m:r>
                            <a:rPr lang="en-GB" sz="1800" b="0" i="0" smtClean="0">
                              <a:latin typeface="Cambria Math" panose="02040503050406030204" pitchFamily="18" charset="0"/>
                            </a:rPr>
                            <m:t>(</m:t>
                          </m:r>
                          <m:r>
                            <a:rPr lang="en-GB" sz="1800" b="0" i="1">
                              <a:latin typeface="Cambria Math" panose="02040503050406030204" pitchFamily="18" charset="0"/>
                            </a:rPr>
                            <m:t>𝑥</m:t>
                          </m:r>
                        </m:e>
                        <m:sub>
                          <m:r>
                            <a:rPr lang="en-GB" sz="1800" b="0" i="1" smtClean="0">
                              <a:latin typeface="Cambria Math" panose="02040503050406030204" pitchFamily="18" charset="0"/>
                            </a:rPr>
                            <m:t>𝑖</m:t>
                          </m:r>
                          <m:r>
                            <a:rPr lang="en-GB" sz="1800" b="0" i="0" smtClean="0">
                              <a:latin typeface="Cambria Math" panose="02040503050406030204" pitchFamily="18" charset="0"/>
                            </a:rPr>
                            <m:t>,1</m:t>
                          </m:r>
                        </m:sub>
                      </m:sSub>
                      <m:r>
                        <a:rPr lang="en-GB" sz="1800" b="0" i="1" smtClean="0">
                          <a:latin typeface="Cambria Math" panose="02040503050406030204" pitchFamily="18" charset="0"/>
                        </a:rPr>
                        <m:t>)=</m:t>
                      </m:r>
                      <m:sSubSup>
                        <m:sSubSupPr>
                          <m:ctrlPr>
                            <a:rPr lang="en-GB" sz="1800" i="1" smtClean="0">
                              <a:latin typeface="Cambria Math" panose="02040503050406030204" pitchFamily="18" charset="0"/>
                            </a:rPr>
                          </m:ctrlPr>
                        </m:sSubSup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5</m:t>
                              </m:r>
                            </m:sub>
                          </m:sSub>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5</m:t>
                          </m:r>
                        </m:sup>
                      </m:sSubSup>
                      <m:r>
                        <a:rPr lang="en-GB" sz="1800"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4</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4</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3</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2</m:t>
                          </m:r>
                        </m:sup>
                      </m:sSubSup>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oMath>
                  </m:oMathPara>
                </a14:m>
                <a:endParaRPr lang="en-GB" dirty="0"/>
              </a:p>
            </p:txBody>
          </p:sp>
        </mc:Choice>
        <mc:Fallback xmlns="">
          <p:sp>
            <p:nvSpPr>
              <p:cNvPr id="30" name="TextBox 29">
                <a:extLst>
                  <a:ext uri="{FF2B5EF4-FFF2-40B4-BE49-F238E27FC236}">
                    <a16:creationId xmlns:a16="http://schemas.microsoft.com/office/drawing/2014/main" id="{5F228DD6-E2B3-2EA3-96A6-42A5F58A2B69}"/>
                  </a:ext>
                </a:extLst>
              </p:cNvPr>
              <p:cNvSpPr txBox="1">
                <a:spLocks noRot="1" noChangeAspect="1" noMove="1" noResize="1" noEditPoints="1" noAdjustHandles="1" noChangeArrowheads="1" noChangeShapeType="1" noTextEdit="1"/>
              </p:cNvSpPr>
              <p:nvPr/>
            </p:nvSpPr>
            <p:spPr>
              <a:xfrm>
                <a:off x="6823798" y="1751760"/>
                <a:ext cx="5368202" cy="411138"/>
              </a:xfrm>
              <a:prstGeom prst="rect">
                <a:avLst/>
              </a:prstGeom>
              <a:blipFill>
                <a:blip r:embed="rId6"/>
                <a:stretch>
                  <a:fillRect b="-8824"/>
                </a:stretch>
              </a:blipFill>
            </p:spPr>
            <p:txBody>
              <a:bodyPr/>
              <a:lstStyle/>
              <a:p>
                <a:r>
                  <a:rPr lang="en-GB">
                    <a:noFill/>
                  </a:rPr>
                  <a:t> </a:t>
                </a:r>
              </a:p>
            </p:txBody>
          </p:sp>
        </mc:Fallback>
      </mc:AlternateContent>
      <p:pic>
        <p:nvPicPr>
          <p:cNvPr id="31" name="Picture 30">
            <a:extLst>
              <a:ext uri="{FF2B5EF4-FFF2-40B4-BE49-F238E27FC236}">
                <a16:creationId xmlns:a16="http://schemas.microsoft.com/office/drawing/2014/main" id="{1840547A-31CE-E4AA-B7D9-DF5515AEBAF8}"/>
              </a:ext>
            </a:extLst>
          </p:cNvPr>
          <p:cNvPicPr>
            <a:picLocks noChangeAspect="1"/>
          </p:cNvPicPr>
          <p:nvPr/>
        </p:nvPicPr>
        <p:blipFill>
          <a:blip r:embed="rId7"/>
          <a:stretch>
            <a:fillRect/>
          </a:stretch>
        </p:blipFill>
        <p:spPr>
          <a:xfrm>
            <a:off x="1253572" y="3780728"/>
            <a:ext cx="3356896" cy="2550583"/>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E826AFB-6964-2B24-0720-BEB223917304}"/>
                  </a:ext>
                </a:extLst>
              </p:cNvPr>
              <p:cNvSpPr txBox="1"/>
              <p:nvPr/>
            </p:nvSpPr>
            <p:spPr>
              <a:xfrm>
                <a:off x="801631" y="3465818"/>
                <a:ext cx="4318149" cy="310150"/>
              </a:xfrm>
              <a:prstGeom prst="rect">
                <a:avLst/>
              </a:prstGeom>
              <a:noFill/>
            </p:spPr>
            <p:txBody>
              <a:bodyPr wrap="square" rtlCol="0">
                <a:spAutoFit/>
              </a:bodyPr>
              <a:lstStyle/>
              <a:p>
                <a:pPr algn="ctr"/>
                <a:r>
                  <a:rPr lang="en-GB" sz="1400"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𝑥</m:t>
                        </m:r>
                      </m:e>
                      <m:sup>
                        <m:r>
                          <a:rPr lang="en-GB" sz="1400" b="0" i="1" smtClean="0">
                            <a:latin typeface="Cambria Math" panose="02040503050406030204" pitchFamily="18" charset="0"/>
                            <a:ea typeface="Helvetica Neue Light" panose="02000403000000020004" pitchFamily="2" charset="0"/>
                          </a:rPr>
                          <m:t>5</m:t>
                        </m:r>
                      </m:sup>
                    </m:sSup>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32" name="TextBox 31">
                <a:extLst>
                  <a:ext uri="{FF2B5EF4-FFF2-40B4-BE49-F238E27FC236}">
                    <a16:creationId xmlns:a16="http://schemas.microsoft.com/office/drawing/2014/main" id="{DE826AFB-6964-2B24-0720-BEB223917304}"/>
                  </a:ext>
                </a:extLst>
              </p:cNvPr>
              <p:cNvSpPr txBox="1">
                <a:spLocks noRot="1" noChangeAspect="1" noMove="1" noResize="1" noEditPoints="1" noAdjustHandles="1" noChangeArrowheads="1" noChangeShapeType="1" noTextEdit="1"/>
              </p:cNvSpPr>
              <p:nvPr/>
            </p:nvSpPr>
            <p:spPr>
              <a:xfrm>
                <a:off x="801631" y="3465818"/>
                <a:ext cx="4318149" cy="310150"/>
              </a:xfrm>
              <a:prstGeom prst="rect">
                <a:avLst/>
              </a:prstGeom>
              <a:blipFill>
                <a:blip r:embed="rId8"/>
                <a:stretch>
                  <a:fillRect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B28DD7-A89B-6CBA-BCD2-203BB7F0B044}"/>
                  </a:ext>
                </a:extLst>
              </p:cNvPr>
              <p:cNvSpPr txBox="1"/>
              <p:nvPr/>
            </p:nvSpPr>
            <p:spPr>
              <a:xfrm>
                <a:off x="709345" y="6220092"/>
                <a:ext cx="4502720" cy="276999"/>
              </a:xfrm>
              <a:prstGeom prst="rect">
                <a:avLst/>
              </a:prstGeom>
              <a:noFill/>
            </p:spPr>
            <p:txBody>
              <a:bodyPr wrap="square" rtlCol="0">
                <a:spAutoFit/>
              </a:bodyPr>
              <a:lstStyle/>
              <a:p>
                <a:pPr algn="ctr"/>
                <a:r>
                  <a:rPr lang="en-GB" sz="12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𝑥</m:t>
                    </m:r>
                  </m:oMath>
                </a14:m>
                <a:r>
                  <a:rPr lang="en-GB" sz="12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oMath>
                </a14:m>
                <a:r>
                  <a:rPr lang="en-GB" sz="1200" dirty="0">
                    <a:latin typeface="Helvetica Neue Light" panose="02000403000000020004" pitchFamily="2" charset="0"/>
                    <a:ea typeface="Helvetica Neue Light" panose="02000403000000020004" pitchFamily="2" charset="0"/>
                  </a:rPr>
                  <a:t> is now said to be </a:t>
                </a:r>
                <a:r>
                  <a:rPr lang="en-GB" sz="1200" b="1" dirty="0">
                    <a:latin typeface="Helvetica Neue Light" panose="02000403000000020004" pitchFamily="2" charset="0"/>
                    <a:ea typeface="Helvetica Neue Light" panose="02000403000000020004" pitchFamily="2" charset="0"/>
                  </a:rPr>
                  <a:t>Wiggly-shaped</a:t>
                </a:r>
              </a:p>
            </p:txBody>
          </p:sp>
        </mc:Choice>
        <mc:Fallback xmlns="">
          <p:sp>
            <p:nvSpPr>
              <p:cNvPr id="33" name="TextBox 32">
                <a:extLst>
                  <a:ext uri="{FF2B5EF4-FFF2-40B4-BE49-F238E27FC236}">
                    <a16:creationId xmlns:a16="http://schemas.microsoft.com/office/drawing/2014/main" id="{96B28DD7-A89B-6CBA-BCD2-203BB7F0B044}"/>
                  </a:ext>
                </a:extLst>
              </p:cNvPr>
              <p:cNvSpPr txBox="1">
                <a:spLocks noRot="1" noChangeAspect="1" noMove="1" noResize="1" noEditPoints="1" noAdjustHandles="1" noChangeArrowheads="1" noChangeShapeType="1" noTextEdit="1"/>
              </p:cNvSpPr>
              <p:nvPr/>
            </p:nvSpPr>
            <p:spPr>
              <a:xfrm>
                <a:off x="709345" y="6220092"/>
                <a:ext cx="4502720" cy="276999"/>
              </a:xfrm>
              <a:prstGeom prst="rect">
                <a:avLst/>
              </a:prstGeom>
              <a:blipFill>
                <a:blip r:embed="rId9"/>
                <a:stretch>
                  <a:fillRect b="-17391"/>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3F030C2-3DCA-5094-DD25-527A60CEC7C1}"/>
              </a:ext>
            </a:extLst>
          </p:cNvPr>
          <p:cNvSpPr/>
          <p:nvPr/>
        </p:nvSpPr>
        <p:spPr>
          <a:xfrm>
            <a:off x="448732" y="3429001"/>
            <a:ext cx="5046757" cy="3098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19E3AE9-3738-C574-96A9-62D83D0AB909}"/>
              </a:ext>
            </a:extLst>
          </p:cNvPr>
          <p:cNvSpPr txBox="1"/>
          <p:nvPr/>
        </p:nvSpPr>
        <p:spPr>
          <a:xfrm>
            <a:off x="5876619" y="2383257"/>
            <a:ext cx="5813899"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This is a known as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smooth spline</a:t>
            </a:r>
            <a:r>
              <a:rPr lang="en-GB" sz="1400" dirty="0">
                <a:latin typeface="Helvetica Neue" panose="02000503000000020004" pitchFamily="2" charset="0"/>
                <a:ea typeface="Helvetica Neue" panose="02000503000000020004" pitchFamily="2" charset="0"/>
                <a:cs typeface="Helvetica Neue" panose="02000503000000020004" pitchFamily="2" charset="0"/>
              </a:rPr>
              <a:t>, that allows for flexibility in the fitting. A series of Basis functions forms a GAM.</a:t>
            </a:r>
          </a:p>
        </p:txBody>
      </p:sp>
    </p:spTree>
    <p:extLst>
      <p:ext uri="{BB962C8B-B14F-4D97-AF65-F5344CB8AC3E}">
        <p14:creationId xmlns:p14="http://schemas.microsoft.com/office/powerpoint/2010/main" val="59709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876619" y="1119230"/>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876619" y="1119230"/>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Basis function</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111489" y="4783403"/>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8022231" y="1735286"/>
            <a:ext cx="4008902" cy="455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BF2E5FB-39A8-4476-A8DA-B23D965DE8A0}"/>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116F10-95D5-88A5-C325-C5AEDF93B888}"/>
                  </a:ext>
                </a:extLst>
              </p:cNvPr>
              <p:cNvSpPr txBox="1"/>
              <p:nvPr/>
            </p:nvSpPr>
            <p:spPr>
              <a:xfrm>
                <a:off x="361646" y="1068200"/>
                <a:ext cx="5486400" cy="20407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Note that function </a:t>
                </a:r>
                <a14:m>
                  <m:oMath xmlns:m="http://schemas.openxmlformats.org/officeDocument/2006/math">
                    <m:sSub>
                      <m:sSubPr>
                        <m:ctrlPr>
                          <a:rPr lang="en-GB" sz="1400" i="1">
                            <a:latin typeface="Cambria Math" panose="02040503050406030204" pitchFamily="18" charset="0"/>
                          </a:rPr>
                        </m:ctrlPr>
                      </m:sSubPr>
                      <m:e>
                        <m:r>
                          <a:rPr lang="en-GB" sz="1400" b="0" i="1">
                            <a:latin typeface="Cambria Math" panose="02040503050406030204" pitchFamily="18" charset="0"/>
                          </a:rPr>
                          <m:t>𝑓</m:t>
                        </m:r>
                      </m:e>
                      <m:sub>
                        <m:r>
                          <a:rPr lang="en-GB" sz="1400" b="0" i="0">
                            <a:latin typeface="Cambria Math" panose="02040503050406030204" pitchFamily="18" charset="0"/>
                            <a:ea typeface="Cambria Math" panose="02040503050406030204" pitchFamily="18" charset="0"/>
                          </a:rPr>
                          <m:t>1</m:t>
                        </m:r>
                      </m:sub>
                    </m:sSub>
                    <m:r>
                      <a:rPr lang="en-GB" sz="1400" b="0" i="0" smtClean="0">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wrapped around our independent variable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r>
                          <a:rPr lang="en-GB" sz="1400" b="0" i="1" smtClean="0">
                            <a:latin typeface="Cambria Math" panose="02040503050406030204" pitchFamily="18" charset="0"/>
                          </a:rPr>
                          <m:t>,1</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device for smoothing the data.</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Smoother devices can be anything from a quadratic, cubic to something that is of higher degree</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Eyeballing the GAM fit for COVID-19 lockdown variable in relation to prevalence of mental health in Britain – looks something of a function with degree of 5</a:t>
                </a:r>
              </a:p>
            </p:txBody>
          </p:sp>
        </mc:Choice>
        <mc:Fallback xmlns="">
          <p:sp>
            <p:nvSpPr>
              <p:cNvPr id="8" name="TextBox 7">
                <a:extLst>
                  <a:ext uri="{FF2B5EF4-FFF2-40B4-BE49-F238E27FC236}">
                    <a16:creationId xmlns:a16="http://schemas.microsoft.com/office/drawing/2014/main" id="{F9116F10-95D5-88A5-C325-C5AEDF93B888}"/>
                  </a:ext>
                </a:extLst>
              </p:cNvPr>
              <p:cNvSpPr txBox="1">
                <a:spLocks noRot="1" noChangeAspect="1" noMove="1" noResize="1" noEditPoints="1" noAdjustHandles="1" noChangeArrowheads="1" noChangeShapeType="1" noTextEdit="1"/>
              </p:cNvSpPr>
              <p:nvPr/>
            </p:nvSpPr>
            <p:spPr>
              <a:xfrm>
                <a:off x="361646" y="1068200"/>
                <a:ext cx="5486400" cy="2040751"/>
              </a:xfrm>
              <a:prstGeom prst="rect">
                <a:avLst/>
              </a:prstGeom>
              <a:blipFill>
                <a:blip r:embed="rId4"/>
                <a:stretch>
                  <a:fillRect l="-231" t="-621" b="-2484"/>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FA7EA903-F997-BF05-028C-DC7BCBECC912}"/>
              </a:ext>
            </a:extLst>
          </p:cNvPr>
          <p:cNvPicPr>
            <a:picLocks noChangeAspect="1"/>
          </p:cNvPicPr>
          <p:nvPr/>
        </p:nvPicPr>
        <p:blipFill>
          <a:blip r:embed="rId5"/>
          <a:srcRect/>
          <a:stretch/>
        </p:blipFill>
        <p:spPr>
          <a:xfrm>
            <a:off x="6299454" y="3511869"/>
            <a:ext cx="5119993" cy="2906985"/>
          </a:xfrm>
          <a:prstGeom prst="rect">
            <a:avLst/>
          </a:prstGeom>
          <a:noFill/>
          <a:ln>
            <a:noFill/>
          </a:ln>
        </p:spPr>
      </p:pic>
      <p:sp>
        <p:nvSpPr>
          <p:cNvPr id="23" name="Rectangle 22">
            <a:extLst>
              <a:ext uri="{FF2B5EF4-FFF2-40B4-BE49-F238E27FC236}">
                <a16:creationId xmlns:a16="http://schemas.microsoft.com/office/drawing/2014/main" id="{CCE9A027-0864-2FE9-E232-8702FA3C25F7}"/>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372113-6CA7-34D9-F86A-79AE09A6EAAC}"/>
              </a:ext>
            </a:extLst>
          </p:cNvPr>
          <p:cNvSpPr txBox="1"/>
          <p:nvPr/>
        </p:nvSpPr>
        <p:spPr>
          <a:xfrm rot="16200000">
            <a:off x="5548548" y="4476630"/>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25" name="TextBox 24">
            <a:extLst>
              <a:ext uri="{FF2B5EF4-FFF2-40B4-BE49-F238E27FC236}">
                <a16:creationId xmlns:a16="http://schemas.microsoft.com/office/drawing/2014/main" id="{3DECDC72-E4BD-D46A-B526-C8548629280C}"/>
              </a:ext>
            </a:extLst>
          </p:cNvPr>
          <p:cNvSpPr txBox="1"/>
          <p:nvPr/>
        </p:nvSpPr>
        <p:spPr>
          <a:xfrm>
            <a:off x="8311179" y="6312047"/>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26" name="TextBox 25">
            <a:extLst>
              <a:ext uri="{FF2B5EF4-FFF2-40B4-BE49-F238E27FC236}">
                <a16:creationId xmlns:a16="http://schemas.microsoft.com/office/drawing/2014/main" id="{F33F0B96-5C36-4F68-BE71-0AE9135B9C93}"/>
              </a:ext>
            </a:extLst>
          </p:cNvPr>
          <p:cNvSpPr txBox="1"/>
          <p:nvPr/>
        </p:nvSpPr>
        <p:spPr>
          <a:xfrm>
            <a:off x="9195135" y="3561574"/>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27" name="Rectangle 26">
            <a:extLst>
              <a:ext uri="{FF2B5EF4-FFF2-40B4-BE49-F238E27FC236}">
                <a16:creationId xmlns:a16="http://schemas.microsoft.com/office/drawing/2014/main" id="{67F9FBE4-409F-396C-B573-243B00AC1018}"/>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DD7EB43-81AE-79E3-3BC9-68C1F4862CD8}"/>
              </a:ext>
            </a:extLst>
          </p:cNvPr>
          <p:cNvSpPr/>
          <p:nvPr/>
        </p:nvSpPr>
        <p:spPr>
          <a:xfrm>
            <a:off x="6177166" y="3429000"/>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228DD6-E2B3-2EA3-96A6-42A5F58A2B69}"/>
                  </a:ext>
                </a:extLst>
              </p:cNvPr>
              <p:cNvSpPr txBox="1"/>
              <p:nvPr/>
            </p:nvSpPr>
            <p:spPr>
              <a:xfrm>
                <a:off x="6823798" y="1751760"/>
                <a:ext cx="5368202" cy="411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0"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rPr>
                          </m:ctrlPr>
                        </m:sSubPr>
                        <m:e>
                          <m:r>
                            <a:rPr lang="en-GB" sz="1800" b="0" i="0" smtClean="0">
                              <a:latin typeface="Cambria Math" panose="02040503050406030204" pitchFamily="18" charset="0"/>
                            </a:rPr>
                            <m:t>(</m:t>
                          </m:r>
                          <m:r>
                            <a:rPr lang="en-GB" sz="1800" b="0" i="1">
                              <a:latin typeface="Cambria Math" panose="02040503050406030204" pitchFamily="18" charset="0"/>
                            </a:rPr>
                            <m:t>𝑥</m:t>
                          </m:r>
                        </m:e>
                        <m:sub>
                          <m:r>
                            <a:rPr lang="en-GB" sz="1800" b="0" i="1" smtClean="0">
                              <a:latin typeface="Cambria Math" panose="02040503050406030204" pitchFamily="18" charset="0"/>
                            </a:rPr>
                            <m:t>𝑖</m:t>
                          </m:r>
                          <m:r>
                            <a:rPr lang="en-GB" sz="1800" b="0" i="0" smtClean="0">
                              <a:latin typeface="Cambria Math" panose="02040503050406030204" pitchFamily="18" charset="0"/>
                            </a:rPr>
                            <m:t>,1</m:t>
                          </m:r>
                        </m:sub>
                      </m:sSub>
                      <m:r>
                        <a:rPr lang="en-GB" sz="1800" b="0" i="1" smtClean="0">
                          <a:latin typeface="Cambria Math" panose="02040503050406030204" pitchFamily="18" charset="0"/>
                        </a:rPr>
                        <m:t>)=</m:t>
                      </m:r>
                      <m:sSubSup>
                        <m:sSubSupPr>
                          <m:ctrlPr>
                            <a:rPr lang="en-GB" sz="1800" i="1" smtClean="0">
                              <a:latin typeface="Cambria Math" panose="02040503050406030204" pitchFamily="18" charset="0"/>
                            </a:rPr>
                          </m:ctrlPr>
                        </m:sSubSup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5</m:t>
                              </m:r>
                            </m:sub>
                          </m:sSub>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5</m:t>
                          </m:r>
                        </m:sup>
                      </m:sSubSup>
                      <m:r>
                        <a:rPr lang="en-GB" sz="1800"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4</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4</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3</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2</m:t>
                          </m:r>
                        </m:sup>
                      </m:sSubSup>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oMath>
                  </m:oMathPara>
                </a14:m>
                <a:endParaRPr lang="en-GB" dirty="0"/>
              </a:p>
            </p:txBody>
          </p:sp>
        </mc:Choice>
        <mc:Fallback xmlns="">
          <p:sp>
            <p:nvSpPr>
              <p:cNvPr id="30" name="TextBox 29">
                <a:extLst>
                  <a:ext uri="{FF2B5EF4-FFF2-40B4-BE49-F238E27FC236}">
                    <a16:creationId xmlns:a16="http://schemas.microsoft.com/office/drawing/2014/main" id="{5F228DD6-E2B3-2EA3-96A6-42A5F58A2B69}"/>
                  </a:ext>
                </a:extLst>
              </p:cNvPr>
              <p:cNvSpPr txBox="1">
                <a:spLocks noRot="1" noChangeAspect="1" noMove="1" noResize="1" noEditPoints="1" noAdjustHandles="1" noChangeArrowheads="1" noChangeShapeType="1" noTextEdit="1"/>
              </p:cNvSpPr>
              <p:nvPr/>
            </p:nvSpPr>
            <p:spPr>
              <a:xfrm>
                <a:off x="6823798" y="1751760"/>
                <a:ext cx="5368202" cy="411138"/>
              </a:xfrm>
              <a:prstGeom prst="rect">
                <a:avLst/>
              </a:prstGeom>
              <a:blipFill>
                <a:blip r:embed="rId6"/>
                <a:stretch>
                  <a:fillRect b="-8824"/>
                </a:stretch>
              </a:blipFill>
            </p:spPr>
            <p:txBody>
              <a:bodyPr/>
              <a:lstStyle/>
              <a:p>
                <a:r>
                  <a:rPr lang="en-GB">
                    <a:noFill/>
                  </a:rPr>
                  <a:t> </a:t>
                </a:r>
              </a:p>
            </p:txBody>
          </p:sp>
        </mc:Fallback>
      </mc:AlternateContent>
      <p:pic>
        <p:nvPicPr>
          <p:cNvPr id="31" name="Picture 30">
            <a:extLst>
              <a:ext uri="{FF2B5EF4-FFF2-40B4-BE49-F238E27FC236}">
                <a16:creationId xmlns:a16="http://schemas.microsoft.com/office/drawing/2014/main" id="{1840547A-31CE-E4AA-B7D9-DF5515AEBAF8}"/>
              </a:ext>
            </a:extLst>
          </p:cNvPr>
          <p:cNvPicPr>
            <a:picLocks noChangeAspect="1"/>
          </p:cNvPicPr>
          <p:nvPr/>
        </p:nvPicPr>
        <p:blipFill>
          <a:blip r:embed="rId7"/>
          <a:stretch>
            <a:fillRect/>
          </a:stretch>
        </p:blipFill>
        <p:spPr>
          <a:xfrm>
            <a:off x="1253572" y="3780728"/>
            <a:ext cx="3356896" cy="2550583"/>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E826AFB-6964-2B24-0720-BEB223917304}"/>
                  </a:ext>
                </a:extLst>
              </p:cNvPr>
              <p:cNvSpPr txBox="1"/>
              <p:nvPr/>
            </p:nvSpPr>
            <p:spPr>
              <a:xfrm>
                <a:off x="801631" y="3465818"/>
                <a:ext cx="4318149" cy="310150"/>
              </a:xfrm>
              <a:prstGeom prst="rect">
                <a:avLst/>
              </a:prstGeom>
              <a:noFill/>
            </p:spPr>
            <p:txBody>
              <a:bodyPr wrap="square" rtlCol="0">
                <a:spAutoFit/>
              </a:bodyPr>
              <a:lstStyle/>
              <a:p>
                <a:pPr algn="ctr"/>
                <a:r>
                  <a:rPr lang="en-GB" sz="1400"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𝑥</m:t>
                        </m:r>
                      </m:e>
                      <m:sup>
                        <m:r>
                          <a:rPr lang="en-GB" sz="1400" b="0" i="1" smtClean="0">
                            <a:latin typeface="Cambria Math" panose="02040503050406030204" pitchFamily="18" charset="0"/>
                            <a:ea typeface="Helvetica Neue Light" panose="02000403000000020004" pitchFamily="2" charset="0"/>
                          </a:rPr>
                          <m:t>5</m:t>
                        </m:r>
                      </m:sup>
                    </m:sSup>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32" name="TextBox 31">
                <a:extLst>
                  <a:ext uri="{FF2B5EF4-FFF2-40B4-BE49-F238E27FC236}">
                    <a16:creationId xmlns:a16="http://schemas.microsoft.com/office/drawing/2014/main" id="{DE826AFB-6964-2B24-0720-BEB223917304}"/>
                  </a:ext>
                </a:extLst>
              </p:cNvPr>
              <p:cNvSpPr txBox="1">
                <a:spLocks noRot="1" noChangeAspect="1" noMove="1" noResize="1" noEditPoints="1" noAdjustHandles="1" noChangeArrowheads="1" noChangeShapeType="1" noTextEdit="1"/>
              </p:cNvSpPr>
              <p:nvPr/>
            </p:nvSpPr>
            <p:spPr>
              <a:xfrm>
                <a:off x="801631" y="3465818"/>
                <a:ext cx="4318149" cy="310150"/>
              </a:xfrm>
              <a:prstGeom prst="rect">
                <a:avLst/>
              </a:prstGeom>
              <a:blipFill>
                <a:blip r:embed="rId8"/>
                <a:stretch>
                  <a:fillRect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B28DD7-A89B-6CBA-BCD2-203BB7F0B044}"/>
                  </a:ext>
                </a:extLst>
              </p:cNvPr>
              <p:cNvSpPr txBox="1"/>
              <p:nvPr/>
            </p:nvSpPr>
            <p:spPr>
              <a:xfrm>
                <a:off x="709345" y="6220092"/>
                <a:ext cx="4502720" cy="276999"/>
              </a:xfrm>
              <a:prstGeom prst="rect">
                <a:avLst/>
              </a:prstGeom>
              <a:noFill/>
            </p:spPr>
            <p:txBody>
              <a:bodyPr wrap="square" rtlCol="0">
                <a:spAutoFit/>
              </a:bodyPr>
              <a:lstStyle/>
              <a:p>
                <a:pPr algn="ctr"/>
                <a:r>
                  <a:rPr lang="en-GB" sz="12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𝑥</m:t>
                    </m:r>
                  </m:oMath>
                </a14:m>
                <a:r>
                  <a:rPr lang="en-GB" sz="12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oMath>
                </a14:m>
                <a:r>
                  <a:rPr lang="en-GB" sz="1200" dirty="0">
                    <a:latin typeface="Helvetica Neue Light" panose="02000403000000020004" pitchFamily="2" charset="0"/>
                    <a:ea typeface="Helvetica Neue Light" panose="02000403000000020004" pitchFamily="2" charset="0"/>
                  </a:rPr>
                  <a:t> is now said to be </a:t>
                </a:r>
                <a:r>
                  <a:rPr lang="en-GB" sz="1200" b="1" dirty="0">
                    <a:latin typeface="Helvetica Neue Light" panose="02000403000000020004" pitchFamily="2" charset="0"/>
                    <a:ea typeface="Helvetica Neue Light" panose="02000403000000020004" pitchFamily="2" charset="0"/>
                  </a:rPr>
                  <a:t>Wiggly-shaped</a:t>
                </a:r>
              </a:p>
            </p:txBody>
          </p:sp>
        </mc:Choice>
        <mc:Fallback xmlns="">
          <p:sp>
            <p:nvSpPr>
              <p:cNvPr id="33" name="TextBox 32">
                <a:extLst>
                  <a:ext uri="{FF2B5EF4-FFF2-40B4-BE49-F238E27FC236}">
                    <a16:creationId xmlns:a16="http://schemas.microsoft.com/office/drawing/2014/main" id="{96B28DD7-A89B-6CBA-BCD2-203BB7F0B044}"/>
                  </a:ext>
                </a:extLst>
              </p:cNvPr>
              <p:cNvSpPr txBox="1">
                <a:spLocks noRot="1" noChangeAspect="1" noMove="1" noResize="1" noEditPoints="1" noAdjustHandles="1" noChangeArrowheads="1" noChangeShapeType="1" noTextEdit="1"/>
              </p:cNvSpPr>
              <p:nvPr/>
            </p:nvSpPr>
            <p:spPr>
              <a:xfrm>
                <a:off x="709345" y="6220092"/>
                <a:ext cx="4502720" cy="276999"/>
              </a:xfrm>
              <a:prstGeom prst="rect">
                <a:avLst/>
              </a:prstGeom>
              <a:blipFill>
                <a:blip r:embed="rId9"/>
                <a:stretch>
                  <a:fillRect b="-17391"/>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3F030C2-3DCA-5094-DD25-527A60CEC7C1}"/>
              </a:ext>
            </a:extLst>
          </p:cNvPr>
          <p:cNvSpPr/>
          <p:nvPr/>
        </p:nvSpPr>
        <p:spPr>
          <a:xfrm>
            <a:off x="448732" y="3429001"/>
            <a:ext cx="5046757" cy="3098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19E3AE9-3738-C574-96A9-62D83D0AB909}"/>
              </a:ext>
            </a:extLst>
          </p:cNvPr>
          <p:cNvSpPr txBox="1"/>
          <p:nvPr/>
        </p:nvSpPr>
        <p:spPr>
          <a:xfrm>
            <a:off x="5876619" y="2383257"/>
            <a:ext cx="5813899"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smoother/splines actually are constructed by many smaller functions, these are called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Basis Functions.</a:t>
            </a:r>
            <a:r>
              <a:rPr lang="en-GB" sz="1400" dirty="0">
                <a:latin typeface="Helvetica Neue" panose="02000503000000020004" pitchFamily="2" charset="0"/>
                <a:ea typeface="Helvetica Neue" panose="02000503000000020004" pitchFamily="2" charset="0"/>
                <a:cs typeface="Helvetica Neue" panose="02000503000000020004" pitchFamily="2" charset="0"/>
              </a:rPr>
              <a:t> Note - each smooth is a sum of number of Basis functions, and each Basis function is multiplied by a coefficient such that each are a parameter in a model.</a:t>
            </a:r>
          </a:p>
        </p:txBody>
      </p:sp>
      <p:sp>
        <p:nvSpPr>
          <p:cNvPr id="4" name="Freeform 3">
            <a:extLst>
              <a:ext uri="{FF2B5EF4-FFF2-40B4-BE49-F238E27FC236}">
                <a16:creationId xmlns:a16="http://schemas.microsoft.com/office/drawing/2014/main" id="{B2B56295-0945-E014-6334-44C1BB08FE90}"/>
              </a:ext>
            </a:extLst>
          </p:cNvPr>
          <p:cNvSpPr/>
          <p:nvPr/>
        </p:nvSpPr>
        <p:spPr>
          <a:xfrm>
            <a:off x="6907696" y="4679487"/>
            <a:ext cx="3906078" cy="1497253"/>
          </a:xfrm>
          <a:custGeom>
            <a:avLst/>
            <a:gdLst>
              <a:gd name="connsiteX0" fmla="*/ 0 w 3906078"/>
              <a:gd name="connsiteY0" fmla="*/ 1452956 h 1497253"/>
              <a:gd name="connsiteX1" fmla="*/ 407504 w 3906078"/>
              <a:gd name="connsiteY1" fmla="*/ 319896 h 1497253"/>
              <a:gd name="connsiteX2" fmla="*/ 556591 w 3906078"/>
              <a:gd name="connsiteY2" fmla="*/ 131052 h 1497253"/>
              <a:gd name="connsiteX3" fmla="*/ 636104 w 3906078"/>
              <a:gd name="connsiteY3" fmla="*/ 101235 h 1497253"/>
              <a:gd name="connsiteX4" fmla="*/ 1063487 w 3906078"/>
              <a:gd name="connsiteY4" fmla="*/ 1492713 h 1497253"/>
              <a:gd name="connsiteX5" fmla="*/ 1560443 w 3906078"/>
              <a:gd name="connsiteY5" fmla="*/ 409348 h 1497253"/>
              <a:gd name="connsiteX6" fmla="*/ 1868556 w 3906078"/>
              <a:gd name="connsiteY6" fmla="*/ 965939 h 1497253"/>
              <a:gd name="connsiteX7" fmla="*/ 2017643 w 3906078"/>
              <a:gd name="connsiteY7" fmla="*/ 1472835 h 1497253"/>
              <a:gd name="connsiteX8" fmla="*/ 2375452 w 3906078"/>
              <a:gd name="connsiteY8" fmla="*/ 478922 h 1497253"/>
              <a:gd name="connsiteX9" fmla="*/ 2872408 w 3906078"/>
              <a:gd name="connsiteY9" fmla="*/ 1492713 h 1497253"/>
              <a:gd name="connsiteX10" fmla="*/ 3498574 w 3906078"/>
              <a:gd name="connsiteY10" fmla="*/ 876487 h 1497253"/>
              <a:gd name="connsiteX11" fmla="*/ 3906078 w 3906078"/>
              <a:gd name="connsiteY11" fmla="*/ 1482774 h 149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6078" h="1497253">
                <a:moveTo>
                  <a:pt x="0" y="1452956"/>
                </a:moveTo>
                <a:cubicBezTo>
                  <a:pt x="157369" y="996584"/>
                  <a:pt x="314739" y="540213"/>
                  <a:pt x="407504" y="319896"/>
                </a:cubicBezTo>
                <a:cubicBezTo>
                  <a:pt x="500269" y="99579"/>
                  <a:pt x="518491" y="167495"/>
                  <a:pt x="556591" y="131052"/>
                </a:cubicBezTo>
                <a:cubicBezTo>
                  <a:pt x="594691" y="94609"/>
                  <a:pt x="551621" y="-125708"/>
                  <a:pt x="636104" y="101235"/>
                </a:cubicBezTo>
                <a:cubicBezTo>
                  <a:pt x="720587" y="328178"/>
                  <a:pt x="909431" y="1441361"/>
                  <a:pt x="1063487" y="1492713"/>
                </a:cubicBezTo>
                <a:cubicBezTo>
                  <a:pt x="1217543" y="1544065"/>
                  <a:pt x="1426265" y="497144"/>
                  <a:pt x="1560443" y="409348"/>
                </a:cubicBezTo>
                <a:cubicBezTo>
                  <a:pt x="1694621" y="321552"/>
                  <a:pt x="1792356" y="788691"/>
                  <a:pt x="1868556" y="965939"/>
                </a:cubicBezTo>
                <a:cubicBezTo>
                  <a:pt x="1944756" y="1143187"/>
                  <a:pt x="1933160" y="1554004"/>
                  <a:pt x="2017643" y="1472835"/>
                </a:cubicBezTo>
                <a:cubicBezTo>
                  <a:pt x="2102126" y="1391666"/>
                  <a:pt x="2232991" y="475609"/>
                  <a:pt x="2375452" y="478922"/>
                </a:cubicBezTo>
                <a:cubicBezTo>
                  <a:pt x="2517913" y="482235"/>
                  <a:pt x="2685221" y="1426452"/>
                  <a:pt x="2872408" y="1492713"/>
                </a:cubicBezTo>
                <a:cubicBezTo>
                  <a:pt x="3059595" y="1558974"/>
                  <a:pt x="3326296" y="878144"/>
                  <a:pt x="3498574" y="876487"/>
                </a:cubicBezTo>
                <a:cubicBezTo>
                  <a:pt x="3670852" y="874830"/>
                  <a:pt x="3788465" y="1178802"/>
                  <a:pt x="3906078" y="148277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a:extLst>
              <a:ext uri="{FF2B5EF4-FFF2-40B4-BE49-F238E27FC236}">
                <a16:creationId xmlns:a16="http://schemas.microsoft.com/office/drawing/2014/main" id="{CB914804-93FC-F932-9581-EC2B83D1A839}"/>
              </a:ext>
            </a:extLst>
          </p:cNvPr>
          <p:cNvSpPr/>
          <p:nvPr/>
        </p:nvSpPr>
        <p:spPr>
          <a:xfrm>
            <a:off x="7086600" y="4532243"/>
            <a:ext cx="3985591" cy="1643765"/>
          </a:xfrm>
          <a:custGeom>
            <a:avLst/>
            <a:gdLst>
              <a:gd name="connsiteX0" fmla="*/ 0 w 3985591"/>
              <a:gd name="connsiteY0" fmla="*/ 1630018 h 1643765"/>
              <a:gd name="connsiteX1" fmla="*/ 616226 w 3985591"/>
              <a:gd name="connsiteY1" fmla="*/ 0 h 1643765"/>
              <a:gd name="connsiteX2" fmla="*/ 1341783 w 3985591"/>
              <a:gd name="connsiteY2" fmla="*/ 1630018 h 1643765"/>
              <a:gd name="connsiteX3" fmla="*/ 1798983 w 3985591"/>
              <a:gd name="connsiteY3" fmla="*/ 785192 h 1643765"/>
              <a:gd name="connsiteX4" fmla="*/ 2007704 w 3985591"/>
              <a:gd name="connsiteY4" fmla="*/ 834887 h 1643765"/>
              <a:gd name="connsiteX5" fmla="*/ 2246243 w 3985591"/>
              <a:gd name="connsiteY5" fmla="*/ 1600200 h 1643765"/>
              <a:gd name="connsiteX6" fmla="*/ 2673626 w 3985591"/>
              <a:gd name="connsiteY6" fmla="*/ 705679 h 1643765"/>
              <a:gd name="connsiteX7" fmla="*/ 3160643 w 3985591"/>
              <a:gd name="connsiteY7" fmla="*/ 1639957 h 1643765"/>
              <a:gd name="connsiteX8" fmla="*/ 3647661 w 3985591"/>
              <a:gd name="connsiteY8" fmla="*/ 1053548 h 1643765"/>
              <a:gd name="connsiteX9" fmla="*/ 3985591 w 3985591"/>
              <a:gd name="connsiteY9" fmla="*/ 1630018 h 164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5591" h="1643765">
                <a:moveTo>
                  <a:pt x="0" y="1630018"/>
                </a:moveTo>
                <a:cubicBezTo>
                  <a:pt x="196298" y="815009"/>
                  <a:pt x="392596" y="0"/>
                  <a:pt x="616226" y="0"/>
                </a:cubicBezTo>
                <a:cubicBezTo>
                  <a:pt x="839856" y="0"/>
                  <a:pt x="1144657" y="1499153"/>
                  <a:pt x="1341783" y="1630018"/>
                </a:cubicBezTo>
                <a:cubicBezTo>
                  <a:pt x="1538909" y="1760883"/>
                  <a:pt x="1687996" y="917714"/>
                  <a:pt x="1798983" y="785192"/>
                </a:cubicBezTo>
                <a:cubicBezTo>
                  <a:pt x="1909970" y="652670"/>
                  <a:pt x="1933161" y="699052"/>
                  <a:pt x="2007704" y="834887"/>
                </a:cubicBezTo>
                <a:cubicBezTo>
                  <a:pt x="2082247" y="970722"/>
                  <a:pt x="2135256" y="1621735"/>
                  <a:pt x="2246243" y="1600200"/>
                </a:cubicBezTo>
                <a:cubicBezTo>
                  <a:pt x="2357230" y="1578665"/>
                  <a:pt x="2521226" y="699053"/>
                  <a:pt x="2673626" y="705679"/>
                </a:cubicBezTo>
                <a:cubicBezTo>
                  <a:pt x="2826026" y="712305"/>
                  <a:pt x="2998304" y="1581979"/>
                  <a:pt x="3160643" y="1639957"/>
                </a:cubicBezTo>
                <a:cubicBezTo>
                  <a:pt x="3322982" y="1697935"/>
                  <a:pt x="3510170" y="1055205"/>
                  <a:pt x="3647661" y="1053548"/>
                </a:cubicBezTo>
                <a:cubicBezTo>
                  <a:pt x="3785152" y="1051891"/>
                  <a:pt x="3885371" y="1340954"/>
                  <a:pt x="3985591" y="1630018"/>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5">
            <a:extLst>
              <a:ext uri="{FF2B5EF4-FFF2-40B4-BE49-F238E27FC236}">
                <a16:creationId xmlns:a16="http://schemas.microsoft.com/office/drawing/2014/main" id="{3B5D7150-F996-8558-49C1-13A7EDB0C6CB}"/>
              </a:ext>
            </a:extLst>
          </p:cNvPr>
          <p:cNvSpPr/>
          <p:nvPr/>
        </p:nvSpPr>
        <p:spPr>
          <a:xfrm>
            <a:off x="6788426" y="4512302"/>
            <a:ext cx="4383157" cy="1678114"/>
          </a:xfrm>
          <a:custGeom>
            <a:avLst/>
            <a:gdLst>
              <a:gd name="connsiteX0" fmla="*/ 0 w 4383157"/>
              <a:gd name="connsiteY0" fmla="*/ 1610202 h 1678114"/>
              <a:gd name="connsiteX1" fmla="*/ 993913 w 4383157"/>
              <a:gd name="connsiteY1" fmla="*/ 63 h 1678114"/>
              <a:gd name="connsiteX2" fmla="*/ 1868557 w 4383157"/>
              <a:gd name="connsiteY2" fmla="*/ 1659898 h 1678114"/>
              <a:gd name="connsiteX3" fmla="*/ 2613991 w 4383157"/>
              <a:gd name="connsiteY3" fmla="*/ 586472 h 1678114"/>
              <a:gd name="connsiteX4" fmla="*/ 3468757 w 4383157"/>
              <a:gd name="connsiteY4" fmla="*/ 1669837 h 1678114"/>
              <a:gd name="connsiteX5" fmla="*/ 4055165 w 4383157"/>
              <a:gd name="connsiteY5" fmla="*/ 1113246 h 1678114"/>
              <a:gd name="connsiteX6" fmla="*/ 4383157 w 4383157"/>
              <a:gd name="connsiteY6" fmla="*/ 1640020 h 167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3157" h="1678114">
                <a:moveTo>
                  <a:pt x="0" y="1610202"/>
                </a:moveTo>
                <a:cubicBezTo>
                  <a:pt x="341243" y="800991"/>
                  <a:pt x="682487" y="-8220"/>
                  <a:pt x="993913" y="63"/>
                </a:cubicBezTo>
                <a:cubicBezTo>
                  <a:pt x="1305339" y="8346"/>
                  <a:pt x="1598544" y="1562163"/>
                  <a:pt x="1868557" y="1659898"/>
                </a:cubicBezTo>
                <a:cubicBezTo>
                  <a:pt x="2138570" y="1757633"/>
                  <a:pt x="2347291" y="584815"/>
                  <a:pt x="2613991" y="586472"/>
                </a:cubicBezTo>
                <a:cubicBezTo>
                  <a:pt x="2880691" y="588128"/>
                  <a:pt x="3228561" y="1582041"/>
                  <a:pt x="3468757" y="1669837"/>
                </a:cubicBezTo>
                <a:cubicBezTo>
                  <a:pt x="3708953" y="1757633"/>
                  <a:pt x="3902765" y="1118215"/>
                  <a:pt x="4055165" y="1113246"/>
                </a:cubicBezTo>
                <a:cubicBezTo>
                  <a:pt x="4207565" y="1108276"/>
                  <a:pt x="4295361" y="1374148"/>
                  <a:pt x="4383157" y="16400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a:extLst>
              <a:ext uri="{FF2B5EF4-FFF2-40B4-BE49-F238E27FC236}">
                <a16:creationId xmlns:a16="http://schemas.microsoft.com/office/drawing/2014/main" id="{7A48ED38-D673-EA67-EAA1-97A930475618}"/>
              </a:ext>
            </a:extLst>
          </p:cNvPr>
          <p:cNvSpPr/>
          <p:nvPr/>
        </p:nvSpPr>
        <p:spPr>
          <a:xfrm>
            <a:off x="6848061" y="4542160"/>
            <a:ext cx="4283765" cy="1630040"/>
          </a:xfrm>
          <a:custGeom>
            <a:avLst/>
            <a:gdLst>
              <a:gd name="connsiteX0" fmla="*/ 0 w 4283765"/>
              <a:gd name="connsiteY0" fmla="*/ 1590283 h 1630040"/>
              <a:gd name="connsiteX1" fmla="*/ 993913 w 4283765"/>
              <a:gd name="connsiteY1" fmla="*/ 23 h 1630040"/>
              <a:gd name="connsiteX2" fmla="*/ 1967948 w 4283765"/>
              <a:gd name="connsiteY2" fmla="*/ 1620101 h 1630040"/>
              <a:gd name="connsiteX3" fmla="*/ 2584174 w 4283765"/>
              <a:gd name="connsiteY3" fmla="*/ 576492 h 1630040"/>
              <a:gd name="connsiteX4" fmla="*/ 3200400 w 4283765"/>
              <a:gd name="connsiteY4" fmla="*/ 1610162 h 1630040"/>
              <a:gd name="connsiteX5" fmla="*/ 3687417 w 4283765"/>
              <a:gd name="connsiteY5" fmla="*/ 1033692 h 1630040"/>
              <a:gd name="connsiteX6" fmla="*/ 3925956 w 4283765"/>
              <a:gd name="connsiteY6" fmla="*/ 1073449 h 1630040"/>
              <a:gd name="connsiteX7" fmla="*/ 4283765 w 4283765"/>
              <a:gd name="connsiteY7" fmla="*/ 1630040 h 163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765" h="1630040">
                <a:moveTo>
                  <a:pt x="0" y="1590283"/>
                </a:moveTo>
                <a:cubicBezTo>
                  <a:pt x="332961" y="792668"/>
                  <a:pt x="665922" y="-4947"/>
                  <a:pt x="993913" y="23"/>
                </a:cubicBezTo>
                <a:cubicBezTo>
                  <a:pt x="1321904" y="4993"/>
                  <a:pt x="1702905" y="1524023"/>
                  <a:pt x="1967948" y="1620101"/>
                </a:cubicBezTo>
                <a:cubicBezTo>
                  <a:pt x="2232991" y="1716179"/>
                  <a:pt x="2378765" y="578148"/>
                  <a:pt x="2584174" y="576492"/>
                </a:cubicBezTo>
                <a:cubicBezTo>
                  <a:pt x="2789583" y="574835"/>
                  <a:pt x="3016526" y="1533962"/>
                  <a:pt x="3200400" y="1610162"/>
                </a:cubicBezTo>
                <a:cubicBezTo>
                  <a:pt x="3384274" y="1686362"/>
                  <a:pt x="3566491" y="1123144"/>
                  <a:pt x="3687417" y="1033692"/>
                </a:cubicBezTo>
                <a:cubicBezTo>
                  <a:pt x="3808343" y="944240"/>
                  <a:pt x="3826565" y="974058"/>
                  <a:pt x="3925956" y="1073449"/>
                </a:cubicBezTo>
                <a:cubicBezTo>
                  <a:pt x="4025347" y="1172840"/>
                  <a:pt x="4154556" y="1401440"/>
                  <a:pt x="4283765" y="1630040"/>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FD419F43-22B9-8A91-793D-F5072E3223E6}"/>
              </a:ext>
            </a:extLst>
          </p:cNvPr>
          <p:cNvSpPr/>
          <p:nvPr/>
        </p:nvSpPr>
        <p:spPr>
          <a:xfrm>
            <a:off x="6967330" y="4581929"/>
            <a:ext cx="4005470" cy="1605814"/>
          </a:xfrm>
          <a:custGeom>
            <a:avLst/>
            <a:gdLst>
              <a:gd name="connsiteX0" fmla="*/ 0 w 4005470"/>
              <a:gd name="connsiteY0" fmla="*/ 1580332 h 1605814"/>
              <a:gd name="connsiteX1" fmla="*/ 974035 w 4005470"/>
              <a:gd name="connsiteY1" fmla="*/ 10 h 1605814"/>
              <a:gd name="connsiteX2" fmla="*/ 1808922 w 4005470"/>
              <a:gd name="connsiteY2" fmla="*/ 1600210 h 1605814"/>
              <a:gd name="connsiteX3" fmla="*/ 2524540 w 4005470"/>
              <a:gd name="connsiteY3" fmla="*/ 536723 h 1605814"/>
              <a:gd name="connsiteX4" fmla="*/ 2802835 w 4005470"/>
              <a:gd name="connsiteY4" fmla="*/ 735506 h 1605814"/>
              <a:gd name="connsiteX5" fmla="*/ 3120887 w 4005470"/>
              <a:gd name="connsiteY5" fmla="*/ 1520697 h 1605814"/>
              <a:gd name="connsiteX6" fmla="*/ 3667540 w 4005470"/>
              <a:gd name="connsiteY6" fmla="*/ 964106 h 1605814"/>
              <a:gd name="connsiteX7" fmla="*/ 4005470 w 4005470"/>
              <a:gd name="connsiteY7" fmla="*/ 1560454 h 160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470" h="1605814">
                <a:moveTo>
                  <a:pt x="0" y="1580332"/>
                </a:moveTo>
                <a:cubicBezTo>
                  <a:pt x="336274" y="788514"/>
                  <a:pt x="672548" y="-3303"/>
                  <a:pt x="974035" y="10"/>
                </a:cubicBezTo>
                <a:cubicBezTo>
                  <a:pt x="1275522" y="3323"/>
                  <a:pt x="1550504" y="1510758"/>
                  <a:pt x="1808922" y="1600210"/>
                </a:cubicBezTo>
                <a:cubicBezTo>
                  <a:pt x="2067340" y="1689662"/>
                  <a:pt x="2358888" y="680840"/>
                  <a:pt x="2524540" y="536723"/>
                </a:cubicBezTo>
                <a:cubicBezTo>
                  <a:pt x="2690192" y="392606"/>
                  <a:pt x="2703444" y="571510"/>
                  <a:pt x="2802835" y="735506"/>
                </a:cubicBezTo>
                <a:cubicBezTo>
                  <a:pt x="2902226" y="899502"/>
                  <a:pt x="2976770" y="1482597"/>
                  <a:pt x="3120887" y="1520697"/>
                </a:cubicBezTo>
                <a:cubicBezTo>
                  <a:pt x="3265004" y="1558797"/>
                  <a:pt x="3520110" y="957480"/>
                  <a:pt x="3667540" y="964106"/>
                </a:cubicBezTo>
                <a:cubicBezTo>
                  <a:pt x="3814970" y="970732"/>
                  <a:pt x="3910220" y="1265593"/>
                  <a:pt x="4005470" y="156045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9">
            <a:extLst>
              <a:ext uri="{FF2B5EF4-FFF2-40B4-BE49-F238E27FC236}">
                <a16:creationId xmlns:a16="http://schemas.microsoft.com/office/drawing/2014/main" id="{6F953278-A792-D6D5-0490-29571B5FE78E}"/>
              </a:ext>
            </a:extLst>
          </p:cNvPr>
          <p:cNvSpPr/>
          <p:nvPr/>
        </p:nvSpPr>
        <p:spPr>
          <a:xfrm>
            <a:off x="6698974" y="4502337"/>
            <a:ext cx="4369183" cy="1686520"/>
          </a:xfrm>
          <a:custGeom>
            <a:avLst/>
            <a:gdLst>
              <a:gd name="connsiteX0" fmla="*/ 0 w 4369183"/>
              <a:gd name="connsiteY0" fmla="*/ 1620167 h 1686520"/>
              <a:gd name="connsiteX1" fmla="*/ 1073426 w 4369183"/>
              <a:gd name="connsiteY1" fmla="*/ 89 h 1686520"/>
              <a:gd name="connsiteX2" fmla="*/ 1908313 w 4369183"/>
              <a:gd name="connsiteY2" fmla="*/ 1679802 h 1686520"/>
              <a:gd name="connsiteX3" fmla="*/ 2802835 w 4369183"/>
              <a:gd name="connsiteY3" fmla="*/ 586498 h 1686520"/>
              <a:gd name="connsiteX4" fmla="*/ 3568148 w 4369183"/>
              <a:gd name="connsiteY4" fmla="*/ 1649985 h 1686520"/>
              <a:gd name="connsiteX5" fmla="*/ 3985591 w 4369183"/>
              <a:gd name="connsiteY5" fmla="*/ 1093393 h 1686520"/>
              <a:gd name="connsiteX6" fmla="*/ 4343400 w 4369183"/>
              <a:gd name="connsiteY6" fmla="*/ 1640046 h 1686520"/>
              <a:gd name="connsiteX7" fmla="*/ 4343400 w 4369183"/>
              <a:gd name="connsiteY7" fmla="*/ 1659924 h 168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9183" h="1686520">
                <a:moveTo>
                  <a:pt x="0" y="1620167"/>
                </a:moveTo>
                <a:cubicBezTo>
                  <a:pt x="377687" y="805158"/>
                  <a:pt x="755374" y="-9850"/>
                  <a:pt x="1073426" y="89"/>
                </a:cubicBezTo>
                <a:cubicBezTo>
                  <a:pt x="1391478" y="10028"/>
                  <a:pt x="1620078" y="1582067"/>
                  <a:pt x="1908313" y="1679802"/>
                </a:cubicBezTo>
                <a:cubicBezTo>
                  <a:pt x="2196548" y="1777537"/>
                  <a:pt x="2526196" y="591467"/>
                  <a:pt x="2802835" y="586498"/>
                </a:cubicBezTo>
                <a:cubicBezTo>
                  <a:pt x="3079474" y="581528"/>
                  <a:pt x="3371022" y="1565502"/>
                  <a:pt x="3568148" y="1649985"/>
                </a:cubicBezTo>
                <a:cubicBezTo>
                  <a:pt x="3765274" y="1734468"/>
                  <a:pt x="3856382" y="1095049"/>
                  <a:pt x="3985591" y="1093393"/>
                </a:cubicBezTo>
                <a:cubicBezTo>
                  <a:pt x="4114800" y="1091737"/>
                  <a:pt x="4343400" y="1640046"/>
                  <a:pt x="4343400" y="1640046"/>
                </a:cubicBezTo>
                <a:cubicBezTo>
                  <a:pt x="4403035" y="1734468"/>
                  <a:pt x="4340087" y="1654955"/>
                  <a:pt x="4343400" y="1659924"/>
                </a:cubicBez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81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671817"/>
            <a:ext cx="7474976" cy="50569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a:t>
            </a:r>
            <a:r>
              <a:rPr lang="en-US" sz="20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Generalised</a:t>
            </a: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Additive Models (GAMs)?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non-linear relationships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Notable applications in assessing or generating a so called “dose-response curve”</a:t>
            </a: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Trades-off in Model Building: Linear vs. Machine Learning</a:t>
            </a: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components of GAMs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Polynomials </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Basis functions &amp; Smoothing </a:t>
            </a: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 and interpretation</a:t>
            </a: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RStudio</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The package for implementing GAMs is called Bayesian Regression Models in Stan (BRMS).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Uses the </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brm</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and </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brm</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stancode</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(translates the RStudio code directly into Stan code – incredibly useful)</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85BBB6A-7D33-C801-ECB1-48FF91C75F7E}"/>
              </a:ext>
            </a:extLst>
          </p:cNvPr>
          <p:cNvSpPr txBox="1"/>
          <p:nvPr/>
        </p:nvSpPr>
        <p:spPr>
          <a:xfrm>
            <a:off x="218661" y="999455"/>
            <a:ext cx="560968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A: Model fitting to data for Prediction &amp; Forecast</a:t>
            </a:r>
          </a:p>
        </p:txBody>
      </p:sp>
      <p:sp>
        <p:nvSpPr>
          <p:cNvPr id="13" name="TextBox 12">
            <a:extLst>
              <a:ext uri="{FF2B5EF4-FFF2-40B4-BE49-F238E27FC236}">
                <a16:creationId xmlns:a16="http://schemas.microsoft.com/office/drawing/2014/main" id="{6A143404-11AF-8406-0FB3-222387538CA2}"/>
              </a:ext>
            </a:extLst>
          </p:cNvPr>
          <p:cNvSpPr txBox="1"/>
          <p:nvPr/>
        </p:nvSpPr>
        <p:spPr>
          <a:xfrm>
            <a:off x="6904362" y="999455"/>
            <a:ext cx="4651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 Estimation of Parameter Coefficients</a:t>
            </a:r>
          </a:p>
        </p:txBody>
      </p:sp>
      <p:pic>
        <p:nvPicPr>
          <p:cNvPr id="15" name="Picture 14" descr="Chart, line chart, scatter chart&#10;&#10;Description automatically generated">
            <a:extLst>
              <a:ext uri="{FF2B5EF4-FFF2-40B4-BE49-F238E27FC236}">
                <a16:creationId xmlns:a16="http://schemas.microsoft.com/office/drawing/2014/main" id="{48EC51C0-43E6-51E7-54B8-C9AA6F4A8D33}"/>
              </a:ext>
            </a:extLst>
          </p:cNvPr>
          <p:cNvPicPr>
            <a:picLocks noChangeAspect="1"/>
          </p:cNvPicPr>
          <p:nvPr/>
        </p:nvPicPr>
        <p:blipFill>
          <a:blip r:embed="rId2"/>
          <a:stretch>
            <a:fillRect/>
          </a:stretch>
        </p:blipFill>
        <p:spPr>
          <a:xfrm>
            <a:off x="385250" y="1429460"/>
            <a:ext cx="5093219" cy="3573834"/>
          </a:xfrm>
          <a:prstGeom prst="rect">
            <a:avLst/>
          </a:prstGeom>
        </p:spPr>
      </p:pic>
      <p:pic>
        <p:nvPicPr>
          <p:cNvPr id="17" name="Picture 16" descr="Chart&#10;&#10;Description automatically generated">
            <a:extLst>
              <a:ext uri="{FF2B5EF4-FFF2-40B4-BE49-F238E27FC236}">
                <a16:creationId xmlns:a16="http://schemas.microsoft.com/office/drawing/2014/main" id="{54641E1C-405C-FF44-6693-B95C96DA0A53}"/>
              </a:ext>
            </a:extLst>
          </p:cNvPr>
          <p:cNvPicPr>
            <a:picLocks noChangeAspect="1"/>
          </p:cNvPicPr>
          <p:nvPr/>
        </p:nvPicPr>
        <p:blipFill>
          <a:blip r:embed="rId3"/>
          <a:stretch>
            <a:fillRect/>
          </a:stretch>
        </p:blipFill>
        <p:spPr>
          <a:xfrm>
            <a:off x="6431042" y="1446393"/>
            <a:ext cx="5512245" cy="3336212"/>
          </a:xfrm>
          <a:prstGeom prst="rect">
            <a:avLst/>
          </a:prstGeom>
        </p:spPr>
      </p:pic>
      <p:sp>
        <p:nvSpPr>
          <p:cNvPr id="18" name="TextBox 17">
            <a:extLst>
              <a:ext uri="{FF2B5EF4-FFF2-40B4-BE49-F238E27FC236}">
                <a16:creationId xmlns:a16="http://schemas.microsoft.com/office/drawing/2014/main" id="{EADBAA80-4A0A-9412-B8D1-2D4E1531A396}"/>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Outputs from the Basis function</a:t>
            </a:r>
          </a:p>
        </p:txBody>
      </p:sp>
      <p:sp>
        <p:nvSpPr>
          <p:cNvPr id="2" name="Rectangle 1">
            <a:extLst>
              <a:ext uri="{FF2B5EF4-FFF2-40B4-BE49-F238E27FC236}">
                <a16:creationId xmlns:a16="http://schemas.microsoft.com/office/drawing/2014/main" id="{07716429-DEFA-0130-92FB-78D4D16EFCE8}"/>
              </a:ext>
            </a:extLst>
          </p:cNvPr>
          <p:cNvSpPr/>
          <p:nvPr/>
        </p:nvSpPr>
        <p:spPr>
          <a:xfrm>
            <a:off x="7075356" y="4105690"/>
            <a:ext cx="4651513" cy="62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B64C65B-8C23-D89F-CE7A-827884B3079E}"/>
              </a:ext>
            </a:extLst>
          </p:cNvPr>
          <p:cNvSpPr/>
          <p:nvPr/>
        </p:nvSpPr>
        <p:spPr>
          <a:xfrm>
            <a:off x="629480" y="5371271"/>
            <a:ext cx="4651513" cy="62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FEF2F809-7368-A170-18E7-7F32A86B5CF9}"/>
              </a:ext>
            </a:extLst>
          </p:cNvPr>
          <p:cNvSpPr/>
          <p:nvPr/>
        </p:nvSpPr>
        <p:spPr>
          <a:xfrm>
            <a:off x="6470798" y="1581149"/>
            <a:ext cx="644314" cy="265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CB145FF-A9EF-CC98-05EB-2279067DB330}"/>
              </a:ext>
            </a:extLst>
          </p:cNvPr>
          <p:cNvSpPr/>
          <p:nvPr/>
        </p:nvSpPr>
        <p:spPr>
          <a:xfrm>
            <a:off x="49695" y="2360242"/>
            <a:ext cx="540818" cy="265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C110DDC-D729-C7B1-A715-DE103DCC1C55}"/>
              </a:ext>
            </a:extLst>
          </p:cNvPr>
          <p:cNvSpPr txBox="1"/>
          <p:nvPr/>
        </p:nvSpPr>
        <p:spPr>
          <a:xfrm>
            <a:off x="1312558" y="4848206"/>
            <a:ext cx="3223432"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Independent variable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x</a:t>
            </a:r>
            <a:r>
              <a:rPr lang="en-GB" sz="1100" b="1" dirty="0">
                <a:latin typeface="Helvetica Neue" panose="02000503000000020004" pitchFamily="2" charset="0"/>
                <a:ea typeface="Helvetica Neue" panose="02000503000000020004" pitchFamily="2" charset="0"/>
                <a:cs typeface="Helvetica Neue" panose="02000503000000020004" pitchFamily="2" charset="0"/>
              </a:rPr>
              <a:t> yields something for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y</a:t>
            </a:r>
          </a:p>
        </p:txBody>
      </p:sp>
      <p:sp>
        <p:nvSpPr>
          <p:cNvPr id="8" name="TextBox 7">
            <a:extLst>
              <a:ext uri="{FF2B5EF4-FFF2-40B4-BE49-F238E27FC236}">
                <a16:creationId xmlns:a16="http://schemas.microsoft.com/office/drawing/2014/main" id="{11811725-7C20-1B21-2847-88DD44E87482}"/>
              </a:ext>
            </a:extLst>
          </p:cNvPr>
          <p:cNvSpPr txBox="1"/>
          <p:nvPr/>
        </p:nvSpPr>
        <p:spPr>
          <a:xfrm rot="16200000">
            <a:off x="-1227065" y="2850655"/>
            <a:ext cx="3344518"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Predicted value for y based on x (w/ 95% </a:t>
            </a:r>
            <a:r>
              <a:rPr lang="en-GB" sz="1100" b="1" dirty="0" err="1">
                <a:latin typeface="Helvetica Neue" panose="02000503000000020004" pitchFamily="2" charset="0"/>
                <a:ea typeface="Helvetica Neue" panose="02000503000000020004" pitchFamily="2" charset="0"/>
                <a:cs typeface="Helvetica Neue" panose="02000503000000020004" pitchFamily="2" charset="0"/>
              </a:rPr>
              <a:t>CrI</a:t>
            </a:r>
            <a:r>
              <a:rPr lang="en-GB" sz="1100" b="1" dirty="0">
                <a:latin typeface="Helvetica Neue" panose="02000503000000020004" pitchFamily="2" charset="0"/>
                <a:ea typeface="Helvetica Neue" panose="02000503000000020004" pitchFamily="2" charset="0"/>
                <a:cs typeface="Helvetica Neue" panose="02000503000000020004" pitchFamily="2" charset="0"/>
              </a:rPr>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71AAA4-4A70-9B7A-31E6-CCE26022C053}"/>
                  </a:ext>
                </a:extLst>
              </p:cNvPr>
              <p:cNvSpPr txBox="1"/>
              <p:nvPr/>
            </p:nvSpPr>
            <p:spPr>
              <a:xfrm rot="16200000">
                <a:off x="6317899" y="2513405"/>
                <a:ext cx="1211724" cy="261610"/>
              </a:xfrm>
              <a:prstGeom prst="rect">
                <a:avLst/>
              </a:prstGeom>
              <a:noFill/>
            </p:spPr>
            <p:txBody>
              <a:bodyPr wrap="square" rtlCol="0">
                <a:spAutoFit/>
              </a:bodyPr>
              <a:lstStyle/>
              <a:p>
                <a14:m>
                  <m:oMath xmlns:m="http://schemas.openxmlformats.org/officeDocument/2006/math">
                    <m:r>
                      <a:rPr lang="en-GB" sz="1100" b="1" i="1" smtClean="0">
                        <a:latin typeface="Cambria Math" panose="02040503050406030204" pitchFamily="18" charset="0"/>
                        <a:ea typeface="Cambria Math" panose="02040503050406030204" pitchFamily="18" charset="0"/>
                        <a:cs typeface="Helvetica Neue" panose="02000503000000020004" pitchFamily="2" charset="0"/>
                      </a:rPr>
                      <m:t>𝜷</m:t>
                    </m:r>
                  </m:oMath>
                </a14:m>
                <a:r>
                  <a:rPr lang="en-GB" sz="1100" b="1" dirty="0">
                    <a:latin typeface="Helvetica Neue" panose="02000503000000020004" pitchFamily="2" charset="0"/>
                    <a:ea typeface="Helvetica Neue" panose="02000503000000020004" pitchFamily="2" charset="0"/>
                    <a:cs typeface="Helvetica Neue" panose="02000503000000020004" pitchFamily="2" charset="0"/>
                  </a:rPr>
                  <a:t> (w/ 95% </a:t>
                </a:r>
                <a:r>
                  <a:rPr lang="en-GB" sz="1100" b="1" dirty="0" err="1">
                    <a:latin typeface="Helvetica Neue" panose="02000503000000020004" pitchFamily="2" charset="0"/>
                    <a:ea typeface="Helvetica Neue" panose="02000503000000020004" pitchFamily="2" charset="0"/>
                    <a:cs typeface="Helvetica Neue" panose="02000503000000020004" pitchFamily="2" charset="0"/>
                  </a:rPr>
                  <a:t>CrI</a:t>
                </a:r>
                <a:r>
                  <a:rPr lang="en-GB" sz="1100" b="1"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9" name="TextBox 8">
                <a:extLst>
                  <a:ext uri="{FF2B5EF4-FFF2-40B4-BE49-F238E27FC236}">
                    <a16:creationId xmlns:a16="http://schemas.microsoft.com/office/drawing/2014/main" id="{DE71AAA4-4A70-9B7A-31E6-CCE26022C053}"/>
                  </a:ext>
                </a:extLst>
              </p:cNvPr>
              <p:cNvSpPr txBox="1">
                <a:spLocks noRot="1" noChangeAspect="1" noMove="1" noResize="1" noEditPoints="1" noAdjustHandles="1" noChangeArrowheads="1" noChangeShapeType="1" noTextEdit="1"/>
              </p:cNvSpPr>
              <p:nvPr/>
            </p:nvSpPr>
            <p:spPr>
              <a:xfrm rot="16200000">
                <a:off x="6317899" y="2513405"/>
                <a:ext cx="1211724" cy="261610"/>
              </a:xfrm>
              <a:prstGeom prst="rect">
                <a:avLst/>
              </a:prstGeom>
              <a:blipFill>
                <a:blip r:embed="rId4"/>
                <a:stretch>
                  <a:fillRect r="-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82CE64-C985-3D3D-8D26-4B52DD3F210C}"/>
                  </a:ext>
                </a:extLst>
              </p:cNvPr>
              <p:cNvSpPr txBox="1"/>
              <p:nvPr/>
            </p:nvSpPr>
            <p:spPr>
              <a:xfrm>
                <a:off x="7766130" y="4120562"/>
                <a:ext cx="3493599"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Independent variable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x</a:t>
                </a:r>
                <a:r>
                  <a:rPr lang="en-GB" sz="1100" b="1" dirty="0">
                    <a:latin typeface="Helvetica Neue" panose="02000503000000020004" pitchFamily="2" charset="0"/>
                    <a:ea typeface="Helvetica Neue" panose="02000503000000020004" pitchFamily="2" charset="0"/>
                    <a:cs typeface="Helvetica Neue" panose="02000503000000020004" pitchFamily="2" charset="0"/>
                  </a:rPr>
                  <a:t> yields this effect (</a:t>
                </a:r>
                <a14:m>
                  <m:oMath xmlns:m="http://schemas.openxmlformats.org/officeDocument/2006/math">
                    <m:r>
                      <a:rPr lang="en-GB" sz="1100" b="1" i="1" smtClean="0">
                        <a:latin typeface="Cambria Math" panose="02040503050406030204" pitchFamily="18" charset="0"/>
                        <a:ea typeface="Cambria Math" panose="02040503050406030204" pitchFamily="18" charset="0"/>
                        <a:cs typeface="Helvetica Neue" panose="02000503000000020004" pitchFamily="2" charset="0"/>
                      </a:rPr>
                      <m:t>𝜷</m:t>
                    </m:r>
                  </m:oMath>
                </a14:m>
                <a:r>
                  <a:rPr lang="en-GB" sz="1100" b="1" dirty="0">
                    <a:latin typeface="Helvetica Neue" panose="02000503000000020004" pitchFamily="2" charset="0"/>
                    <a:ea typeface="Helvetica Neue" panose="02000503000000020004" pitchFamily="2" charset="0"/>
                    <a:cs typeface="Helvetica Neue" panose="02000503000000020004" pitchFamily="2" charset="0"/>
                  </a:rPr>
                  <a:t>) on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y</a:t>
                </a:r>
              </a:p>
            </p:txBody>
          </p:sp>
        </mc:Choice>
        <mc:Fallback xmlns="">
          <p:sp>
            <p:nvSpPr>
              <p:cNvPr id="10" name="TextBox 9">
                <a:extLst>
                  <a:ext uri="{FF2B5EF4-FFF2-40B4-BE49-F238E27FC236}">
                    <a16:creationId xmlns:a16="http://schemas.microsoft.com/office/drawing/2014/main" id="{4482CE64-C985-3D3D-8D26-4B52DD3F210C}"/>
                  </a:ext>
                </a:extLst>
              </p:cNvPr>
              <p:cNvSpPr txBox="1">
                <a:spLocks noRot="1" noChangeAspect="1" noMove="1" noResize="1" noEditPoints="1" noAdjustHandles="1" noChangeArrowheads="1" noChangeShapeType="1" noTextEdit="1"/>
              </p:cNvSpPr>
              <p:nvPr/>
            </p:nvSpPr>
            <p:spPr>
              <a:xfrm>
                <a:off x="7766130" y="4120562"/>
                <a:ext cx="3493599" cy="261610"/>
              </a:xfrm>
              <a:prstGeom prst="rect">
                <a:avLst/>
              </a:prstGeom>
              <a:blipFill>
                <a:blip r:embed="rId5"/>
                <a:stretch>
                  <a:fillRect b="-909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BDA78EDB-6A20-41B3-7704-5B260FC38DC7}"/>
              </a:ext>
            </a:extLst>
          </p:cNvPr>
          <p:cNvSpPr txBox="1"/>
          <p:nvPr/>
        </p:nvSpPr>
        <p:spPr>
          <a:xfrm>
            <a:off x="502344" y="5413117"/>
            <a:ext cx="11187312" cy="923330"/>
          </a:xfrm>
          <a:prstGeom prst="rect">
            <a:avLst/>
          </a:prstGeom>
          <a:solidFill>
            <a:schemeClr val="accent1">
              <a:lumMod val="20000"/>
              <a:lumOff val="8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For GAM, the dependent variables can come from a Gaussian, Binomial and/or Poisson distribution. Hence, you can specify the likelihood function accordingly. As for the independent variable –  it can also take both continuous and categorical variables.</a:t>
            </a:r>
          </a:p>
        </p:txBody>
      </p:sp>
      <p:sp>
        <p:nvSpPr>
          <p:cNvPr id="14" name="Slide Number Placeholder 3">
            <a:extLst>
              <a:ext uri="{FF2B5EF4-FFF2-40B4-BE49-F238E27FC236}">
                <a16:creationId xmlns:a16="http://schemas.microsoft.com/office/drawing/2014/main" id="{E8A0C190-E385-4AED-4154-848FA62C83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Rectangle 15">
            <a:extLst>
              <a:ext uri="{FF2B5EF4-FFF2-40B4-BE49-F238E27FC236}">
                <a16:creationId xmlns:a16="http://schemas.microsoft.com/office/drawing/2014/main" id="{BEB18418-0E50-453C-81EA-A2AD8D6BDD95}"/>
              </a:ext>
            </a:extLst>
          </p:cNvPr>
          <p:cNvSpPr/>
          <p:nvPr/>
        </p:nvSpPr>
        <p:spPr>
          <a:xfrm>
            <a:off x="6470798" y="854765"/>
            <a:ext cx="5575428" cy="4065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140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720637"/>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5700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0" y="107059"/>
            <a:ext cx="11807435"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1: Air quality and Respiratory admissions in Turin Province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F633E94-D224-458B-BB45-A7E56214F81E}"/>
                  </a:ext>
                </a:extLst>
              </p:cNvPr>
              <p:cNvSpPr txBox="1"/>
              <p:nvPr/>
            </p:nvSpPr>
            <p:spPr>
              <a:xfrm>
                <a:off x="163996" y="2344317"/>
                <a:ext cx="4005470" cy="1034514"/>
              </a:xfrm>
              <a:prstGeom prst="rect">
                <a:avLst/>
              </a:prstGeom>
              <a:no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Total admission (in an area)</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particulates in 2.5-10 cubic m (PM10)</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Nitrogen Dioxide NO</a:t>
                </a:r>
                <a:r>
                  <a:rPr lang="en-GB" sz="1400" baseline="-25000" dirty="0">
                    <a:latin typeface="Helvetica Neue" panose="02000503000000020004" pitchFamily="2" charset="0"/>
                    <a:ea typeface="Helvetica Neue" panose="02000503000000020004" pitchFamily="2" charset="0"/>
                    <a:cs typeface="Helvetica Neue" panose="02000503000000020004" pitchFamily="2" charset="0"/>
                  </a:rPr>
                  <a:t>2 </a:t>
                </a:r>
                <a:r>
                  <a:rPr lang="en-GB" sz="1400" dirty="0">
                    <a:latin typeface="Helvetica Neue" panose="02000503000000020004" pitchFamily="2" charset="0"/>
                    <a:ea typeface="Helvetica Neue" panose="02000503000000020004" pitchFamily="2" charset="0"/>
                    <a:cs typeface="Helvetica Neue" panose="02000503000000020004" pitchFamily="2" charset="0"/>
                  </a:rPr>
                  <a:t>(parts per billion)</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,3</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Carbon Monoxide (parts per billion</a:t>
                </a:r>
                <a:r>
                  <a:rPr lang="en-GB"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3" name="TextBox 2">
                <a:extLst>
                  <a:ext uri="{FF2B5EF4-FFF2-40B4-BE49-F238E27FC236}">
                    <a16:creationId xmlns:a16="http://schemas.microsoft.com/office/drawing/2014/main" id="{AF633E94-D224-458B-BB45-A7E56214F81E}"/>
                  </a:ext>
                </a:extLst>
              </p:cNvPr>
              <p:cNvSpPr txBox="1">
                <a:spLocks noRot="1" noChangeAspect="1" noMove="1" noResize="1" noEditPoints="1" noAdjustHandles="1" noChangeArrowheads="1" noChangeShapeType="1" noTextEdit="1"/>
              </p:cNvSpPr>
              <p:nvPr/>
            </p:nvSpPr>
            <p:spPr>
              <a:xfrm>
                <a:off x="163996" y="2344317"/>
                <a:ext cx="4005470" cy="1034514"/>
              </a:xfrm>
              <a:prstGeom prst="rect">
                <a:avLst/>
              </a:prstGeom>
              <a:blipFill>
                <a:blip r:embed="rId2"/>
                <a:stretch>
                  <a:fillRect t="-2439" b="-8537"/>
                </a:stretch>
              </a:blipFill>
            </p:spPr>
            <p:txBody>
              <a:bodyPr/>
              <a:lstStyle/>
              <a:p>
                <a:r>
                  <a:rPr lang="en-GB">
                    <a:noFill/>
                  </a:rPr>
                  <a:t> </a:t>
                </a:r>
              </a:p>
            </p:txBody>
          </p:sp>
        </mc:Fallback>
      </mc:AlternateContent>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389BC-432E-8F04-E2C0-3303A8775C90}"/>
                  </a:ext>
                </a:extLst>
              </p:cNvPr>
              <p:cNvSpPr txBox="1"/>
              <p:nvPr/>
            </p:nvSpPr>
            <p:spPr>
              <a:xfrm>
                <a:off x="5168348" y="1741471"/>
                <a:ext cx="6242867" cy="413511"/>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𝑦</m:t>
                          </m:r>
                        </m:e>
                        <m:sub>
                          <m:r>
                            <a:rPr lang="en-GB" sz="2000" b="0" i="1" dirty="0" smtClean="0">
                              <a:latin typeface="Cambria Math" panose="02040503050406030204" pitchFamily="18" charset="0"/>
                              <a:ea typeface="Helvetica Neue Thin" panose="020B0403020202020204" pitchFamily="34" charset="0"/>
                            </a:rPr>
                            <m:t>𝑡</m:t>
                          </m:r>
                        </m:sub>
                      </m:sSub>
                      <m:r>
                        <a:rPr lang="en-GB" sz="2000" b="0" i="0" smtClean="0">
                          <a:latin typeface="Cambria Math" panose="02040503050406030204" pitchFamily="18" charset="0"/>
                        </a:rPr>
                        <m:t>= </m:t>
                      </m:r>
                      <m:r>
                        <a:rPr lang="el-GR" sz="2000" b="0" i="1" smtClean="0">
                          <a:latin typeface="Cambria Math" panose="02040503050406030204" pitchFamily="18" charset="0"/>
                          <a:ea typeface="Cambria Math" panose="02040503050406030204" pitchFamily="18" charset="0"/>
                        </a:rPr>
                        <m:t>𝛼</m:t>
                      </m:r>
                      <m:r>
                        <a:rPr lang="en-GB" sz="2000" b="0" i="0"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0" smtClean="0">
                              <a:latin typeface="Cambria Math" panose="02040503050406030204" pitchFamily="18" charset="0"/>
                              <a:ea typeface="Cambria Math" panose="02040503050406030204" pitchFamily="18" charset="0"/>
                            </a:rPr>
                            <m:t>1</m:t>
                          </m:r>
                        </m:sub>
                      </m:sSub>
                      <m:sSub>
                        <m:sSubPr>
                          <m:ctrlPr>
                            <a:rPr lang="en-GB" sz="2000" i="1">
                              <a:latin typeface="Cambria Math" panose="02040503050406030204" pitchFamily="18" charset="0"/>
                            </a:rPr>
                          </m:ctrlPr>
                        </m:sSubPr>
                        <m:e>
                          <m:r>
                            <a:rPr lang="en-GB" sz="2000" b="0" i="0"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i="0" smtClean="0">
                              <a:latin typeface="Cambria Math" panose="02040503050406030204" pitchFamily="18" charset="0"/>
                            </a:rPr>
                            <m:t>,1</m:t>
                          </m:r>
                        </m:sub>
                      </m:sSub>
                      <m:r>
                        <a:rPr lang="en-GB" sz="2000" b="0" i="1" smtClean="0">
                          <a:latin typeface="Cambria Math" panose="02040503050406030204" pitchFamily="18" charset="0"/>
                        </a:rPr>
                        <m:t>)</m:t>
                      </m:r>
                      <m:r>
                        <a:rPr lang="en-GB" sz="2000" b="0" i="0"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2</m:t>
                          </m:r>
                        </m:sub>
                      </m:sSub>
                      <m:sSub>
                        <m:sSubPr>
                          <m:ctrlPr>
                            <a:rPr lang="en-GB" sz="2000" i="1">
                              <a:latin typeface="Cambria Math" panose="02040503050406030204" pitchFamily="18" charset="0"/>
                            </a:rPr>
                          </m:ctrlPr>
                        </m:sSubPr>
                        <m:e>
                          <m:r>
                            <a:rPr lang="en-GB" sz="2000" b="0" i="1"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i="0" smtClean="0">
                              <a:latin typeface="Cambria Math" panose="02040503050406030204" pitchFamily="18" charset="0"/>
                            </a:rPr>
                            <m:t>,2</m:t>
                          </m:r>
                        </m:sub>
                      </m:sSub>
                      <m:r>
                        <a:rPr lang="en-GB" sz="2000" b="0" i="1" smtClean="0">
                          <a:latin typeface="Cambria Math" panose="02040503050406030204" pitchFamily="18" charset="0"/>
                        </a:rPr>
                        <m:t>)</m:t>
                      </m:r>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a:latin typeface="Cambria Math" panose="02040503050406030204" pitchFamily="18" charset="0"/>
                            </a:rPr>
                            <m:t>,</m:t>
                          </m:r>
                          <m:r>
                            <a:rPr lang="en-GB" sz="2000" b="0" i="1" smtClean="0">
                              <a:latin typeface="Cambria Math" panose="02040503050406030204" pitchFamily="18" charset="0"/>
                            </a:rPr>
                            <m:t>3</m:t>
                          </m:r>
                        </m:sub>
                      </m:sSub>
                      <m:r>
                        <a:rPr lang="en-GB" sz="2000" b="0" i="1" smtClean="0">
                          <a:latin typeface="Cambria Math" panose="02040503050406030204" pitchFamily="18" charset="0"/>
                        </a:rPr>
                        <m:t>)+</m:t>
                      </m:r>
                      <m:r>
                        <m:rPr>
                          <m:sty m:val="p"/>
                        </m:rPr>
                        <a:rPr lang="el-GR" sz="2000" b="0" i="0" smtClean="0">
                          <a:latin typeface="Cambria Math" panose="02040503050406030204" pitchFamily="18" charset="0"/>
                          <a:ea typeface="Cambria Math" panose="02040503050406030204" pitchFamily="18" charset="0"/>
                        </a:rPr>
                        <m:t>ε</m:t>
                      </m:r>
                    </m:oMath>
                  </m:oMathPara>
                </a14:m>
                <a:endParaRPr lang="en-US" sz="2000" dirty="0">
                  <a:latin typeface="Helvetica Neue Thin" panose="020B0403020202020204" pitchFamily="34" charset="0"/>
                  <a:ea typeface="Helvetica Neue Thin" panose="020B0403020202020204" pitchFamily="34" charset="0"/>
                </a:endParaRPr>
              </a:p>
            </p:txBody>
          </p:sp>
        </mc:Choice>
        <mc:Fallback xmlns="">
          <p:sp>
            <p:nvSpPr>
              <p:cNvPr id="24" name="TextBox 23">
                <a:extLst>
                  <a:ext uri="{FF2B5EF4-FFF2-40B4-BE49-F238E27FC236}">
                    <a16:creationId xmlns:a16="http://schemas.microsoft.com/office/drawing/2014/main" id="{7D6389BC-432E-8F04-E2C0-3303A8775C90}"/>
                  </a:ext>
                </a:extLst>
              </p:cNvPr>
              <p:cNvSpPr txBox="1">
                <a:spLocks noRot="1" noChangeAspect="1" noMove="1" noResize="1" noEditPoints="1" noAdjustHandles="1" noChangeArrowheads="1" noChangeShapeType="1" noTextEdit="1"/>
              </p:cNvSpPr>
              <p:nvPr/>
            </p:nvSpPr>
            <p:spPr>
              <a:xfrm>
                <a:off x="5168348" y="1741471"/>
                <a:ext cx="6242867" cy="413511"/>
              </a:xfrm>
              <a:prstGeom prst="rect">
                <a:avLst/>
              </a:prstGeom>
              <a:blipFill>
                <a:blip r:embed="rId3"/>
                <a:stretch>
                  <a:fillRect b="-11429"/>
                </a:stretch>
              </a:blipFill>
              <a:ln>
                <a:solidFill>
                  <a:schemeClr val="accent1">
                    <a:lumMod val="60000"/>
                    <a:lumOff val="40000"/>
                  </a:schemeClr>
                </a:solidFill>
              </a:ln>
            </p:spPr>
            <p:txBody>
              <a:bodyPr/>
              <a:lstStyle/>
              <a:p>
                <a:r>
                  <a:rPr lang="en-GB">
                    <a:noFill/>
                  </a:rPr>
                  <a:t> </a:t>
                </a:r>
              </a:p>
            </p:txBody>
          </p:sp>
        </mc:Fallback>
      </mc:AlternateContent>
      <p:sp>
        <p:nvSpPr>
          <p:cNvPr id="25" name="TextBox 24">
            <a:extLst>
              <a:ext uri="{FF2B5EF4-FFF2-40B4-BE49-F238E27FC236}">
                <a16:creationId xmlns:a16="http://schemas.microsoft.com/office/drawing/2014/main" id="{F1C15E17-3E48-0759-1B96-CC68D0C20CCD}"/>
              </a:ext>
            </a:extLst>
          </p:cNvPr>
          <p:cNvSpPr txBox="1"/>
          <p:nvPr/>
        </p:nvSpPr>
        <p:spPr>
          <a:xfrm>
            <a:off x="4830415" y="1338904"/>
            <a:ext cx="5456585" cy="369332"/>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Using a GAM with Basis function all variables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BB4E99-D2B2-865A-1423-64374CB566C8}"/>
                  </a:ext>
                </a:extLst>
              </p:cNvPr>
              <p:cNvSpPr txBox="1"/>
              <p:nvPr/>
            </p:nvSpPr>
            <p:spPr>
              <a:xfrm>
                <a:off x="5168348" y="3072385"/>
                <a:ext cx="5953539" cy="289182"/>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 </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Poisson</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𝑡</m:t>
                              </m:r>
                            </m:sub>
                          </m:sSub>
                        </m:e>
                      </m:d>
                      <m:sSub>
                        <m:sSubPr>
                          <m:ctrlPr>
                            <a:rPr lang="en-US" i="1" dirty="0">
                              <a:latin typeface="Cambria Math" panose="02040503050406030204" pitchFamily="18" charset="0"/>
                              <a:ea typeface="Helvetica Neue Thin" panose="020B0403020202020204" pitchFamily="34" charset="0"/>
                            </a:rPr>
                          </m:ctrlPr>
                        </m:sSubPr>
                        <m:e>
                          <m:r>
                            <a:rPr lang="en-GB" b="0" i="0" dirty="0" smtClean="0">
                              <a:latin typeface="Cambria Math" panose="02040503050406030204" pitchFamily="18" charset="0"/>
                              <a:ea typeface="Helvetica Neue Thin" panose="020B0403020202020204" pitchFamily="34" charset="0"/>
                            </a:rPr>
                            <m:t>: </m:t>
                          </m:r>
                          <m:r>
                            <m:rPr>
                              <m:sty m:val="p"/>
                            </m:rPr>
                            <a:rPr lang="en-GB" b="0" i="0" dirty="0" smtClean="0">
                              <a:latin typeface="Cambria Math" panose="02040503050406030204" pitchFamily="18" charset="0"/>
                              <a:ea typeface="Helvetica Neue Thin" panose="020B0403020202020204" pitchFamily="34" charset="0"/>
                            </a:rPr>
                            <m:t>log</m:t>
                          </m:r>
                          <m:r>
                            <a:rPr lang="en-GB" b="0" i="0" dirty="0" smtClean="0">
                              <a:latin typeface="Cambria Math" panose="02040503050406030204" pitchFamily="18" charset="0"/>
                              <a:ea typeface="Helvetica Neue Thin" panose="020B0403020202020204" pitchFamily="34" charset="0"/>
                            </a:rPr>
                            <m:t>(</m:t>
                          </m:r>
                          <m:r>
                            <a:rPr lang="en-US" b="0" i="1" dirty="0" smtClean="0">
                              <a:latin typeface="Cambria Math" panose="02040503050406030204" pitchFamily="18" charset="0"/>
                              <a:ea typeface="Cambria Math" panose="02040503050406030204" pitchFamily="18" charset="0"/>
                            </a:rPr>
                            <m:t>𝜇</m:t>
                          </m:r>
                        </m:e>
                        <m:sub>
                          <m:r>
                            <a:rPr lang="en-GB" b="0" i="1" dirty="0">
                              <a:latin typeface="Cambria Math" panose="02040503050406030204" pitchFamily="18" charset="0"/>
                              <a:ea typeface="Helvetica Neue Thin" panose="020B0403020202020204" pitchFamily="34" charset="0"/>
                            </a:rPr>
                            <m:t>𝑡</m:t>
                          </m:r>
                        </m:sub>
                      </m:sSub>
                      <m:r>
                        <a:rPr lang="en-GB" b="0" i="1" dirty="0" smtClean="0">
                          <a:latin typeface="Cambria Math" panose="02040503050406030204" pitchFamily="18" charset="0"/>
                          <a:ea typeface="Helvetica Neue Thin" panose="020B0403020202020204" pitchFamily="34" charset="0"/>
                        </a:rPr>
                        <m:t>)</m:t>
                      </m:r>
                      <m:r>
                        <a:rPr lang="en-GB" b="0">
                          <a:latin typeface="Cambria Math" panose="02040503050406030204" pitchFamily="18" charset="0"/>
                        </a:rPr>
                        <m:t>= </m:t>
                      </m:r>
                      <m:r>
                        <a:rPr lang="el-GR" b="0" i="1">
                          <a:latin typeface="Cambria Math" panose="02040503050406030204" pitchFamily="18" charset="0"/>
                          <a:ea typeface="Cambria Math" panose="02040503050406030204" pitchFamily="18" charset="0"/>
                        </a:rPr>
                        <m:t>𝛼</m:t>
                      </m:r>
                      <m:r>
                        <a:rPr lang="en-GB" b="0">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rPr>
                          </m:ctrlPr>
                        </m:sSubPr>
                        <m:e>
                          <m:r>
                            <a:rPr lang="en-GB" b="0">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1</m:t>
                          </m:r>
                        </m:sub>
                      </m:sSub>
                      <m:r>
                        <a:rPr lang="en-GB" b="0" i="1">
                          <a:latin typeface="Cambria Math" panose="02040503050406030204" pitchFamily="18" charset="0"/>
                        </a:rPr>
                        <m:t>)</m:t>
                      </m:r>
                      <m:r>
                        <a:rPr lang="en-GB" b="0">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rPr>
                            <m:t>2</m:t>
                          </m:r>
                        </m:sub>
                      </m:sSub>
                      <m:sSub>
                        <m:sSubPr>
                          <m:ctrlPr>
                            <a:rPr lang="en-GB" i="1">
                              <a:latin typeface="Cambria Math" panose="02040503050406030204" pitchFamily="18" charset="0"/>
                            </a:rPr>
                          </m:ctrlPr>
                        </m:sSubPr>
                        <m:e>
                          <m:r>
                            <a:rPr lang="en-GB" b="0" i="1">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2</m:t>
                          </m:r>
                        </m:sub>
                      </m:sSub>
                      <m:r>
                        <a:rPr lang="en-GB" b="0" i="1">
                          <a:latin typeface="Cambria Math" panose="02040503050406030204" pitchFamily="18" charset="0"/>
                        </a:rPr>
                        <m:t>)</m:t>
                      </m:r>
                      <m:r>
                        <a:rPr lang="en-GB" b="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rPr>
                                <m:t>3</m:t>
                              </m:r>
                            </m:sub>
                          </m:sSub>
                          <m:r>
                            <a:rPr lang="en-GB" b="0" i="1">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3</m:t>
                          </m:r>
                        </m:sub>
                      </m:sSub>
                      <m:r>
                        <a:rPr lang="en-GB" b="0" i="1">
                          <a:latin typeface="Cambria Math" panose="02040503050406030204" pitchFamily="18" charset="0"/>
                        </a:rPr>
                        <m:t>)</m:t>
                      </m:r>
                    </m:oMath>
                  </m:oMathPara>
                </a14:m>
                <a:endParaRPr lang="en-GB" dirty="0"/>
              </a:p>
            </p:txBody>
          </p:sp>
        </mc:Choice>
        <mc:Fallback xmlns="">
          <p:sp>
            <p:nvSpPr>
              <p:cNvPr id="26" name="TextBox 25">
                <a:extLst>
                  <a:ext uri="{FF2B5EF4-FFF2-40B4-BE49-F238E27FC236}">
                    <a16:creationId xmlns:a16="http://schemas.microsoft.com/office/drawing/2014/main" id="{DBBB4E99-D2B2-865A-1423-64374CB566C8}"/>
                  </a:ext>
                </a:extLst>
              </p:cNvPr>
              <p:cNvSpPr txBox="1">
                <a:spLocks noRot="1" noChangeAspect="1" noMove="1" noResize="1" noEditPoints="1" noAdjustHandles="1" noChangeArrowheads="1" noChangeShapeType="1" noTextEdit="1"/>
              </p:cNvSpPr>
              <p:nvPr/>
            </p:nvSpPr>
            <p:spPr>
              <a:xfrm>
                <a:off x="5168348" y="3072385"/>
                <a:ext cx="5953539" cy="289182"/>
              </a:xfrm>
              <a:prstGeom prst="rect">
                <a:avLst/>
              </a:prstGeom>
              <a:blipFill>
                <a:blip r:embed="rId4"/>
                <a:stretch>
                  <a:fillRect l="-1274" t="-4167" r="-1486" b="-33333"/>
                </a:stretch>
              </a:blipFill>
              <a:ln>
                <a:solidFill>
                  <a:schemeClr val="accent1">
                    <a:lumMod val="60000"/>
                    <a:lumOff val="40000"/>
                  </a:schemeClr>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5A687F91-700E-9558-7FE4-862833A207A4}"/>
              </a:ext>
            </a:extLst>
          </p:cNvPr>
          <p:cNvSpPr txBox="1"/>
          <p:nvPr/>
        </p:nvSpPr>
        <p:spPr>
          <a:xfrm>
            <a:off x="4800599" y="824947"/>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DCFAE329-D72B-6F45-EA01-304333CD44B7}"/>
                  </a:ext>
                </a:extLst>
              </p:cNvPr>
              <p:cNvSpPr txBox="1"/>
              <p:nvPr/>
            </p:nvSpPr>
            <p:spPr>
              <a:xfrm>
                <a:off x="4830415" y="2299715"/>
                <a:ext cx="6580800" cy="646331"/>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counts – thus its Poisson, and we will use the </a:t>
                </a:r>
                <a14:m>
                  <m:oMath xmlns:m="http://schemas.openxmlformats.org/officeDocument/2006/math">
                    <m:r>
                      <m:rPr>
                        <m:sty m:val="p"/>
                      </m:rPr>
                      <a:rPr lang="en-GB" b="0" i="0" smtClean="0">
                        <a:latin typeface="Cambria Math" panose="02040503050406030204" pitchFamily="18" charset="0"/>
                        <a:ea typeface="Helvetica Neue" panose="02000503000000020004" pitchFamily="2" charset="0"/>
                        <a:cs typeface="Helvetica Neue" panose="02000503000000020004" pitchFamily="2" charset="0"/>
                      </a:rPr>
                      <m:t>log</m:t>
                    </m:r>
                    <m:r>
                      <a:rPr lang="en-GB"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 as our link function.   </a:t>
                </a:r>
              </a:p>
            </p:txBody>
          </p:sp>
        </mc:Choice>
        <mc:Fallback>
          <p:sp>
            <p:nvSpPr>
              <p:cNvPr id="28" name="TextBox 27">
                <a:extLst>
                  <a:ext uri="{FF2B5EF4-FFF2-40B4-BE49-F238E27FC236}">
                    <a16:creationId xmlns:a16="http://schemas.microsoft.com/office/drawing/2014/main" id="{DCFAE329-D72B-6F45-EA01-304333CD44B7}"/>
                  </a:ext>
                </a:extLst>
              </p:cNvPr>
              <p:cNvSpPr txBox="1">
                <a:spLocks noRot="1" noChangeAspect="1" noMove="1" noResize="1" noEditPoints="1" noAdjustHandles="1" noChangeArrowheads="1" noChangeShapeType="1" noTextEdit="1"/>
              </p:cNvSpPr>
              <p:nvPr/>
            </p:nvSpPr>
            <p:spPr>
              <a:xfrm>
                <a:off x="4830415" y="2299715"/>
                <a:ext cx="6580800" cy="646331"/>
              </a:xfrm>
              <a:prstGeom prst="rect">
                <a:avLst/>
              </a:prstGeom>
              <a:blipFill>
                <a:blip r:embed="rId5"/>
                <a:stretch>
                  <a:fillRect l="-578" t="-1923" b="-15385"/>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AAE7657-EEEB-B934-2803-C6FD56583B1F}"/>
              </a:ext>
            </a:extLst>
          </p:cNvPr>
          <p:cNvSpPr txBox="1"/>
          <p:nvPr/>
        </p:nvSpPr>
        <p:spPr>
          <a:xfrm>
            <a:off x="4830415" y="3530234"/>
            <a:ext cx="7384775" cy="369332"/>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89A9A3F-8F28-A6C9-EA38-2DD7AF412512}"/>
                  </a:ext>
                </a:extLst>
              </p:cNvPr>
              <p:cNvSpPr txBox="1"/>
              <p:nvPr/>
            </p:nvSpPr>
            <p:spPr>
              <a:xfrm>
                <a:off x="5133554" y="3976980"/>
                <a:ext cx="5335661" cy="369332"/>
              </a:xfrm>
              <a:prstGeom prst="rect">
                <a:avLst/>
              </a:prstGeom>
              <a:noFill/>
            </p:spPr>
            <p:txBody>
              <a:bodyPr wrap="square" rtlCol="0">
                <a:spAutoFit/>
              </a:bodyPr>
              <a:lstStyle/>
              <a:p>
                <a:r>
                  <a:rPr lang="en-GB"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b="0"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𝑌</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𝑌</m:t>
                        </m:r>
                      </m:e>
                      <m:e>
                        <m:r>
                          <a:rPr lang="en-GB" b="0" i="1" smtClean="0">
                            <a:latin typeface="Cambria Math" panose="02040503050406030204" pitchFamily="18" charset="0"/>
                            <a:ea typeface="Cambria Math" panose="02040503050406030204" pitchFamily="18" charset="0"/>
                          </a:rPr>
                          <m:t>𝜃</m:t>
                        </m:r>
                      </m:e>
                    </m:d>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0" name="TextBox 29">
                <a:extLst>
                  <a:ext uri="{FF2B5EF4-FFF2-40B4-BE49-F238E27FC236}">
                    <a16:creationId xmlns:a16="http://schemas.microsoft.com/office/drawing/2014/main" id="{189A9A3F-8F28-A6C9-EA38-2DD7AF412512}"/>
                  </a:ext>
                </a:extLst>
              </p:cNvPr>
              <p:cNvSpPr txBox="1">
                <a:spLocks noRot="1" noChangeAspect="1" noMove="1" noResize="1" noEditPoints="1" noAdjustHandles="1" noChangeArrowheads="1" noChangeShapeType="1" noTextEdit="1"/>
              </p:cNvSpPr>
              <p:nvPr/>
            </p:nvSpPr>
            <p:spPr>
              <a:xfrm>
                <a:off x="5133554" y="3976980"/>
                <a:ext cx="5335661" cy="369332"/>
              </a:xfrm>
              <a:prstGeom prst="rect">
                <a:avLst/>
              </a:prstGeom>
              <a:blipFill>
                <a:blip r:embed="rId6"/>
                <a:stretch>
                  <a:fillRect l="-950" t="-6452" b="-193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63B631-E121-C1D8-6F19-A5F3020167D2}"/>
                  </a:ext>
                </a:extLst>
              </p:cNvPr>
              <p:cNvSpPr txBox="1"/>
              <p:nvPr/>
            </p:nvSpPr>
            <p:spPr>
              <a:xfrm>
                <a:off x="5198164" y="4472651"/>
                <a:ext cx="4989445" cy="369332"/>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𝜷</m:t>
                              </m:r>
                            </m:e>
                            <m:sub>
                              <m:r>
                                <a:rPr lang="en-GB" b="0" i="1" smtClean="0">
                                  <a:latin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𝜏</m:t>
                          </m:r>
                        </m:e>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log</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 </m:t>
                              </m:r>
                              <m:r>
                                <m:rPr>
                                  <m:sty m:val="p"/>
                                </m:rPr>
                                <a:rPr lang="en-GB">
                                  <a:latin typeface="Cambria Math" panose="02040503050406030204" pitchFamily="18" charset="0"/>
                                  <a:ea typeface="Cambria Math" panose="02040503050406030204" pitchFamily="18" charset="0"/>
                                </a:rPr>
                                <m:t>log</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𝑡</m:t>
                              </m:r>
                            </m:sub>
                          </m:sSub>
                          <m:r>
                            <a:rPr lang="en-GB" i="1">
                              <a:latin typeface="Cambria Math" panose="02040503050406030204" pitchFamily="18" charset="0"/>
                              <a:ea typeface="Cambria Math" panose="02040503050406030204" pitchFamily="18" charset="0"/>
                            </a:rPr>
                            <m:t>)</m:t>
                          </m:r>
                        </m:e>
                        <m:e>
                          <m:r>
                            <a:rPr lang="en-GB" b="0" i="1"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𝜷</m:t>
                              </m:r>
                            </m:e>
                            <m:sub>
                              <m:r>
                                <a:rPr lang="en-GB" i="1">
                                  <a:latin typeface="Cambria Math" panose="02040503050406030204" pitchFamily="18" charset="0"/>
                                </a:rPr>
                                <m:t>𝑘</m:t>
                              </m:r>
                            </m:sub>
                          </m:sSub>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𝜷</m:t>
                              </m:r>
                            </m:e>
                            <m:sub>
                              <m:r>
                                <a:rPr lang="en-GB" i="1">
                                  <a:latin typeface="Cambria Math" panose="02040503050406030204" pitchFamily="18" charset="0"/>
                                </a:rPr>
                                <m:t>𝑘</m:t>
                              </m:r>
                            </m:sub>
                          </m:sSub>
                        </m:e>
                      </m:d>
                      <m:r>
                        <a:rPr lang="en-GB" b="0"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𝜏</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8763B631-E121-C1D8-6F19-A5F3020167D2}"/>
                  </a:ext>
                </a:extLst>
              </p:cNvPr>
              <p:cNvSpPr txBox="1">
                <a:spLocks noRot="1" noChangeAspect="1" noMove="1" noResize="1" noEditPoints="1" noAdjustHandles="1" noChangeArrowheads="1" noChangeShapeType="1" noTextEdit="1"/>
              </p:cNvSpPr>
              <p:nvPr/>
            </p:nvSpPr>
            <p:spPr>
              <a:xfrm>
                <a:off x="5198164" y="4472651"/>
                <a:ext cx="4989445" cy="369332"/>
              </a:xfrm>
              <a:prstGeom prst="rect">
                <a:avLst/>
              </a:prstGeom>
              <a:blipFill>
                <a:blip r:embed="rId7"/>
                <a:stretch>
                  <a:fillRect b="-12903"/>
                </a:stretch>
              </a:blipFill>
              <a:ln>
                <a:solidFill>
                  <a:schemeClr val="accent1"/>
                </a:solidFill>
              </a:ln>
            </p:spPr>
            <p:txBody>
              <a:bodyPr/>
              <a:lstStyle/>
              <a:p>
                <a:r>
                  <a:rPr lang="en-GB">
                    <a:noFill/>
                  </a:rPr>
                  <a:t> </a:t>
                </a:r>
              </a:p>
            </p:txBody>
          </p:sp>
        </mc:Fallback>
      </mc:AlternateContent>
      <p:sp>
        <p:nvSpPr>
          <p:cNvPr id="32" name="TextBox 31">
            <a:extLst>
              <a:ext uri="{FF2B5EF4-FFF2-40B4-BE49-F238E27FC236}">
                <a16:creationId xmlns:a16="http://schemas.microsoft.com/office/drawing/2014/main" id="{2EBD1545-A453-1AC5-56C7-574CA72EF1D9}"/>
              </a:ext>
            </a:extLst>
          </p:cNvPr>
          <p:cNvSpPr txBox="1"/>
          <p:nvPr/>
        </p:nvSpPr>
        <p:spPr>
          <a:xfrm>
            <a:off x="218661" y="5356905"/>
            <a:ext cx="9427272"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Let’s run the analysis in R using Bayesian Regression Modelling in Stan package (brms). </a:t>
            </a:r>
          </a:p>
          <a:p>
            <a:r>
              <a:rPr lang="en-GB" dirty="0">
                <a:latin typeface="Helvetica Neue" panose="02000503000000020004" pitchFamily="2" charset="0"/>
                <a:ea typeface="Helvetica Neue" panose="02000503000000020004" pitchFamily="2" charset="0"/>
                <a:cs typeface="Helvetica Neue" panose="02000503000000020004" pitchFamily="2" charset="0"/>
              </a:rPr>
              <a:t>You may think this will be hard – but the next step is super easiest!</a:t>
            </a:r>
          </a:p>
        </p:txBody>
      </p:sp>
      <p:sp>
        <p:nvSpPr>
          <p:cNvPr id="33" name="TextBox 32">
            <a:extLst>
              <a:ext uri="{FF2B5EF4-FFF2-40B4-BE49-F238E27FC236}">
                <a16:creationId xmlns:a16="http://schemas.microsoft.com/office/drawing/2014/main" id="{17B93852-EDCE-0D1A-53C1-BBC74044B698}"/>
              </a:ext>
            </a:extLst>
          </p:cNvPr>
          <p:cNvSpPr txBox="1"/>
          <p:nvPr/>
        </p:nvSpPr>
        <p:spPr>
          <a:xfrm>
            <a:off x="163996" y="923405"/>
            <a:ext cx="4227443"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Assessing the non-linear relationships between these three variables with hospitalisation in Turin.</a:t>
            </a:r>
          </a:p>
        </p:txBody>
      </p:sp>
    </p:spTree>
    <p:extLst>
      <p:ext uri="{BB962C8B-B14F-4D97-AF65-F5344CB8AC3E}">
        <p14:creationId xmlns:p14="http://schemas.microsoft.com/office/powerpoint/2010/main" val="1595343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09CC4-A079-3CD8-8296-069D85DC8F29}"/>
              </a:ext>
            </a:extLst>
          </p:cNvPr>
          <p:cNvSpPr txBox="1"/>
          <p:nvPr/>
        </p:nvSpPr>
        <p:spPr>
          <a:xfrm>
            <a:off x="218661" y="107059"/>
            <a:ext cx="10406898"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1: Air quality and Mortality in Chicago (1987-2000) [2]</a:t>
            </a:r>
          </a:p>
        </p:txBody>
      </p:sp>
      <p:sp>
        <p:nvSpPr>
          <p:cNvPr id="3" name="TextBox 2">
            <a:extLst>
              <a:ext uri="{FF2B5EF4-FFF2-40B4-BE49-F238E27FC236}">
                <a16:creationId xmlns:a16="http://schemas.microsoft.com/office/drawing/2014/main" id="{CA93F96F-AB4C-F43C-A5ED-54100C582BA5}"/>
              </a:ext>
            </a:extLst>
          </p:cNvPr>
          <p:cNvSpPr txBox="1"/>
          <p:nvPr/>
        </p:nvSpPr>
        <p:spPr>
          <a:xfrm>
            <a:off x="218661" y="1307387"/>
            <a:ext cx="5148469" cy="2677656"/>
          </a:xfrm>
          <a:prstGeom prst="rect">
            <a:avLst/>
          </a:prstGeom>
          <a:solidFill>
            <a:schemeClr val="bg2">
              <a:lumMod val="90000"/>
            </a:schemeClr>
          </a:solidFill>
        </p:spPr>
        <p:txBody>
          <a:bodyPr wrap="square" rtlCol="0">
            <a:spAutoFit/>
          </a:bodyPr>
          <a:lstStyle/>
          <a:p>
            <a:r>
              <a:rPr lang="en-GB" sz="1200" dirty="0" err="1">
                <a:latin typeface="Helvetica Neue" panose="02000503000000020004" pitchFamily="2" charset="0"/>
                <a:ea typeface="Helvetica Neue" panose="02000503000000020004" pitchFamily="2" charset="0"/>
                <a:cs typeface="Helvetica Neue" panose="02000503000000020004" pitchFamily="2" charset="0"/>
              </a:rPr>
              <a:t>install.packages</a:t>
            </a:r>
            <a:r>
              <a:rPr lang="en-GB" sz="1200" dirty="0">
                <a:latin typeface="Helvetica Neue" panose="02000503000000020004" pitchFamily="2" charset="0"/>
                <a:ea typeface="Helvetica Neue" panose="02000503000000020004" pitchFamily="2" charset="0"/>
                <a:cs typeface="Helvetica Neue" panose="02000503000000020004" pitchFamily="2" charset="0"/>
              </a:rPr>
              <a:t>(“brms”)</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library(“brms”)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 run a GAM model</a:t>
            </a:r>
          </a:p>
          <a:p>
            <a:r>
              <a:rPr lang="en-GB" sz="1200" dirty="0" err="1">
                <a:latin typeface="Helvetica Neue" panose="02000503000000020004" pitchFamily="2" charset="0"/>
                <a:ea typeface="Helvetica Neue" panose="02000503000000020004" pitchFamily="2" charset="0"/>
                <a:cs typeface="Helvetica Neue" panose="02000503000000020004" pitchFamily="2" charset="0"/>
              </a:rPr>
              <a:t>model.bayes.gam</a:t>
            </a:r>
            <a:r>
              <a:rPr lang="en-GB" sz="1200" dirty="0">
                <a:latin typeface="Helvetica Neue" panose="02000503000000020004" pitchFamily="2" charset="0"/>
                <a:ea typeface="Helvetica Neue" panose="02000503000000020004" pitchFamily="2" charset="0"/>
                <a:cs typeface="Helvetica Neue" panose="02000503000000020004" pitchFamily="2" charset="0"/>
              </a:rPr>
              <a:t> &lt;-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brm</a:t>
            </a:r>
            <a:r>
              <a:rPr lang="en-GB" sz="1200" dirty="0">
                <a:latin typeface="Helvetica Neue" panose="02000503000000020004" pitchFamily="2" charset="0"/>
                <a:ea typeface="Helvetica Neue" panose="02000503000000020004" pitchFamily="2" charset="0"/>
                <a:cs typeface="Helvetica Neue" panose="02000503000000020004" pitchFamily="2" charset="0"/>
              </a:rPr>
              <a:t>(bf(Overall ~ s(PM10) + s(CO) + s(NO2)),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data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respiratory_data</a:t>
            </a:r>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family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poisson</a:t>
            </a:r>
            <a:r>
              <a:rPr lang="en-GB" sz="1200" dirty="0">
                <a:latin typeface="Helvetica Neue" panose="02000503000000020004" pitchFamily="2" charset="0"/>
                <a:ea typeface="Helvetica Neue" panose="02000503000000020004" pitchFamily="2" charset="0"/>
                <a:cs typeface="Helvetica Neue" panose="02000503000000020004" pitchFamily="2" charset="0"/>
              </a:rPr>
              <a:t>(),</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prior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prior.list</a:t>
            </a:r>
            <a:r>
              <a:rPr lang="en-GB" sz="1200" dirty="0">
                <a:latin typeface="Helvetica Neue" panose="02000503000000020004" pitchFamily="2" charset="0"/>
                <a:ea typeface="Helvetica Neue" panose="02000503000000020004" pitchFamily="2" charset="0"/>
                <a:cs typeface="Helvetica Neue" panose="02000503000000020004" pitchFamily="2" charset="0"/>
              </a:rPr>
              <a:t>,</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cores = 6,</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iter</a:t>
            </a:r>
            <a:r>
              <a:rPr lang="en-GB" sz="1200" dirty="0">
                <a:latin typeface="Helvetica Neue" panose="02000503000000020004" pitchFamily="2" charset="0"/>
                <a:ea typeface="Helvetica Neue" panose="02000503000000020004" pitchFamily="2" charset="0"/>
                <a:cs typeface="Helvetica Neue" panose="02000503000000020004" pitchFamily="2" charset="0"/>
              </a:rPr>
              <a:t> = 8000,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warmup = 1000,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thin = 10,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refresh = 0,</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control = list(</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adapt_delta</a:t>
            </a:r>
            <a:r>
              <a:rPr lang="en-GB" sz="1200" dirty="0">
                <a:latin typeface="Helvetica Neue" panose="02000503000000020004" pitchFamily="2" charset="0"/>
                <a:ea typeface="Helvetica Neue" panose="02000503000000020004" pitchFamily="2" charset="0"/>
                <a:cs typeface="Helvetica Neue" panose="02000503000000020004" pitchFamily="2" charset="0"/>
              </a:rPr>
              <a:t> = 0.99))</a:t>
            </a:r>
          </a:p>
        </p:txBody>
      </p:sp>
      <p:sp>
        <p:nvSpPr>
          <p:cNvPr id="4" name="TextBox 3">
            <a:extLst>
              <a:ext uri="{FF2B5EF4-FFF2-40B4-BE49-F238E27FC236}">
                <a16:creationId xmlns:a16="http://schemas.microsoft.com/office/drawing/2014/main" id="{ADE8D9FE-5A9F-C04D-C13A-1DF5500948E6}"/>
              </a:ext>
            </a:extLst>
          </p:cNvPr>
          <p:cNvSpPr txBox="1"/>
          <p:nvPr/>
        </p:nvSpPr>
        <p:spPr>
          <a:xfrm>
            <a:off x="129209" y="784167"/>
            <a:ext cx="242514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R Code from “brms”</a:t>
            </a:r>
          </a:p>
        </p:txBody>
      </p:sp>
      <p:sp>
        <p:nvSpPr>
          <p:cNvPr id="5" name="TextBox 4">
            <a:extLst>
              <a:ext uri="{FF2B5EF4-FFF2-40B4-BE49-F238E27FC236}">
                <a16:creationId xmlns:a16="http://schemas.microsoft.com/office/drawing/2014/main" id="{CF905D40-6590-213D-F5D1-BE6FBE9E6AF7}"/>
              </a:ext>
            </a:extLst>
          </p:cNvPr>
          <p:cNvSpPr txBox="1"/>
          <p:nvPr/>
        </p:nvSpPr>
        <p:spPr>
          <a:xfrm>
            <a:off x="7040216" y="765964"/>
            <a:ext cx="389282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Translate to Stan code automatically</a:t>
            </a:r>
          </a:p>
        </p:txBody>
      </p:sp>
      <p:sp>
        <p:nvSpPr>
          <p:cNvPr id="6" name="TextBox 5">
            <a:extLst>
              <a:ext uri="{FF2B5EF4-FFF2-40B4-BE49-F238E27FC236}">
                <a16:creationId xmlns:a16="http://schemas.microsoft.com/office/drawing/2014/main" id="{5682EC44-84A3-AF18-522B-33C20FFD0E3A}"/>
              </a:ext>
            </a:extLst>
          </p:cNvPr>
          <p:cNvSpPr txBox="1"/>
          <p:nvPr/>
        </p:nvSpPr>
        <p:spPr>
          <a:xfrm>
            <a:off x="2256180" y="774427"/>
            <a:ext cx="5072271"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&gt;&gt;&gt; brms::</a:t>
            </a:r>
            <a:r>
              <a:rPr lang="en-GB" dirty="0" err="1">
                <a:latin typeface="Helvetica Neue" panose="02000503000000020004" pitchFamily="2" charset="0"/>
                <a:ea typeface="Helvetica Neue" panose="02000503000000020004" pitchFamily="2" charset="0"/>
                <a:cs typeface="Helvetica Neue" panose="02000503000000020004" pitchFamily="2" charset="0"/>
              </a:rPr>
              <a:t>stancode</a:t>
            </a:r>
            <a:r>
              <a:rPr lang="en-GB" dirty="0">
                <a:latin typeface="Helvetica Neue" panose="02000503000000020004" pitchFamily="2" charset="0"/>
                <a:ea typeface="Helvetica Neue" panose="02000503000000020004" pitchFamily="2" charset="0"/>
                <a:cs typeface="Helvetica Neue" panose="02000503000000020004" pitchFamily="2" charset="0"/>
              </a:rPr>
              <a:t>(</a:t>
            </a:r>
            <a:r>
              <a:rPr lang="en-GB" dirty="0" err="1">
                <a:latin typeface="Helvetica Neue" panose="02000503000000020004" pitchFamily="2" charset="0"/>
                <a:ea typeface="Helvetica Neue" panose="02000503000000020004" pitchFamily="2" charset="0"/>
                <a:cs typeface="Helvetica Neue" panose="02000503000000020004" pitchFamily="2" charset="0"/>
              </a:rPr>
              <a:t>model.bayes.gam</a:t>
            </a:r>
            <a:r>
              <a:rPr lang="en-GB" dirty="0">
                <a:latin typeface="Helvetica Neue" panose="02000503000000020004" pitchFamily="2" charset="0"/>
                <a:ea typeface="Helvetica Neue" panose="02000503000000020004" pitchFamily="2" charset="0"/>
                <a:cs typeface="Helvetica Neue" panose="02000503000000020004" pitchFamily="2" charset="0"/>
              </a:rPr>
              <a:t>) &gt;&gt;&gt;</a:t>
            </a:r>
          </a:p>
        </p:txBody>
      </p:sp>
      <p:sp>
        <p:nvSpPr>
          <p:cNvPr id="7" name="TextBox 6">
            <a:extLst>
              <a:ext uri="{FF2B5EF4-FFF2-40B4-BE49-F238E27FC236}">
                <a16:creationId xmlns:a16="http://schemas.microsoft.com/office/drawing/2014/main" id="{33C39F8A-4B22-A482-874B-2AC8D4F5C4D8}"/>
              </a:ext>
            </a:extLst>
          </p:cNvPr>
          <p:cNvSpPr txBox="1"/>
          <p:nvPr/>
        </p:nvSpPr>
        <p:spPr>
          <a:xfrm>
            <a:off x="6096000" y="1287907"/>
            <a:ext cx="3080731" cy="5509200"/>
          </a:xfrm>
          <a:prstGeom prst="rect">
            <a:avLst/>
          </a:prstGeom>
          <a:noFill/>
        </p:spPr>
        <p:txBody>
          <a:bodyPr wrap="square" rtlCol="0">
            <a:spAutoFit/>
          </a:bodyPr>
          <a:lstStyle/>
          <a:p>
            <a:r>
              <a:rPr lang="en-GB" sz="800" dirty="0"/>
              <a:t>// generated with brms 2.18.0</a:t>
            </a:r>
          </a:p>
          <a:p>
            <a:r>
              <a:rPr lang="en-GB" sz="800" dirty="0"/>
              <a:t>functions {</a:t>
            </a:r>
          </a:p>
          <a:p>
            <a:r>
              <a:rPr lang="en-GB" sz="800" dirty="0"/>
              <a:t>}</a:t>
            </a:r>
          </a:p>
          <a:p>
            <a:r>
              <a:rPr lang="en-GB" sz="800" dirty="0"/>
              <a:t>data {</a:t>
            </a:r>
          </a:p>
          <a:p>
            <a:r>
              <a:rPr lang="en-GB" sz="800" dirty="0"/>
              <a:t>  int&lt;lower=1&gt; N;  // total number of observations</a:t>
            </a:r>
          </a:p>
          <a:p>
            <a:r>
              <a:rPr lang="en-GB" sz="800" dirty="0"/>
              <a:t>  int Y[N];  // response variable</a:t>
            </a:r>
          </a:p>
          <a:p>
            <a:r>
              <a:rPr lang="en-GB" sz="800" dirty="0"/>
              <a:t>  // data for splines</a:t>
            </a:r>
          </a:p>
          <a:p>
            <a:r>
              <a:rPr lang="en-GB" sz="800" dirty="0"/>
              <a:t>  int Ks;  // number of linear effects</a:t>
            </a:r>
          </a:p>
          <a:p>
            <a:r>
              <a:rPr lang="en-GB" sz="800" dirty="0"/>
              <a:t>  matrix[N, Ks] </a:t>
            </a:r>
            <a:r>
              <a:rPr lang="en-GB" sz="800" dirty="0" err="1"/>
              <a:t>Xs</a:t>
            </a:r>
            <a:r>
              <a:rPr lang="en-GB" sz="800" dirty="0"/>
              <a:t>;  // design matrix for the linear effects</a:t>
            </a:r>
          </a:p>
          <a:p>
            <a:r>
              <a:rPr lang="en-GB" sz="800" dirty="0"/>
              <a:t>  // data for spline s(PM10)</a:t>
            </a:r>
          </a:p>
          <a:p>
            <a:r>
              <a:rPr lang="en-GB" sz="800" dirty="0"/>
              <a:t>  int nb_1;  // number of bases</a:t>
            </a:r>
          </a:p>
          <a:p>
            <a:r>
              <a:rPr lang="en-GB" sz="800" dirty="0"/>
              <a:t>  int knots_1[nb_1];  // number of knots</a:t>
            </a:r>
          </a:p>
          <a:p>
            <a:r>
              <a:rPr lang="en-GB" sz="800" dirty="0"/>
              <a:t>  // basis function matrices</a:t>
            </a:r>
          </a:p>
          <a:p>
            <a:r>
              <a:rPr lang="en-GB" sz="800" dirty="0"/>
              <a:t>  matrix[N, knots_1[1]] Zs_1_1;</a:t>
            </a:r>
          </a:p>
          <a:p>
            <a:r>
              <a:rPr lang="en-GB" sz="800" dirty="0"/>
              <a:t>  // data for spline s(CO)</a:t>
            </a:r>
          </a:p>
          <a:p>
            <a:r>
              <a:rPr lang="en-GB" sz="800" dirty="0"/>
              <a:t>  int nb_2;  // number of bases</a:t>
            </a:r>
          </a:p>
          <a:p>
            <a:r>
              <a:rPr lang="en-GB" sz="800" dirty="0"/>
              <a:t>  int knots_2[nb_2];  // number of knots</a:t>
            </a:r>
          </a:p>
          <a:p>
            <a:r>
              <a:rPr lang="en-GB" sz="800" dirty="0"/>
              <a:t>  // basis function matrices</a:t>
            </a:r>
          </a:p>
          <a:p>
            <a:r>
              <a:rPr lang="en-GB" sz="800" dirty="0"/>
              <a:t>  matrix[N, knots_2[1]] Zs_2_1;</a:t>
            </a:r>
          </a:p>
          <a:p>
            <a:r>
              <a:rPr lang="en-GB" sz="800" dirty="0"/>
              <a:t>  // data for spline s(NO2)</a:t>
            </a:r>
          </a:p>
          <a:p>
            <a:r>
              <a:rPr lang="en-GB" sz="800" dirty="0"/>
              <a:t>  int nb_3;  // number of bases</a:t>
            </a:r>
          </a:p>
          <a:p>
            <a:r>
              <a:rPr lang="en-GB" sz="800" dirty="0"/>
              <a:t>  int knots_3[nb_3];  // number of knots</a:t>
            </a:r>
          </a:p>
          <a:p>
            <a:r>
              <a:rPr lang="en-GB" sz="800" dirty="0"/>
              <a:t>  // basis function matrices</a:t>
            </a:r>
          </a:p>
          <a:p>
            <a:r>
              <a:rPr lang="en-GB" sz="800" dirty="0"/>
              <a:t>  matrix[N, knots_3[1]] Zs_3_1;</a:t>
            </a:r>
          </a:p>
          <a:p>
            <a:r>
              <a:rPr lang="en-GB" sz="800" dirty="0"/>
              <a:t>  int </a:t>
            </a:r>
            <a:r>
              <a:rPr lang="en-GB" sz="800" dirty="0" err="1"/>
              <a:t>prior_only</a:t>
            </a:r>
            <a:r>
              <a:rPr lang="en-GB" sz="800" dirty="0"/>
              <a:t>;  // should the likelihood be ignored?</a:t>
            </a:r>
          </a:p>
          <a:p>
            <a:r>
              <a:rPr lang="en-GB" sz="800" dirty="0"/>
              <a:t>}</a:t>
            </a:r>
          </a:p>
          <a:p>
            <a:r>
              <a:rPr lang="en-GB" sz="800" dirty="0"/>
              <a:t>transformed data {</a:t>
            </a:r>
          </a:p>
          <a:p>
            <a:r>
              <a:rPr lang="en-GB" sz="800" dirty="0"/>
              <a:t>}</a:t>
            </a:r>
          </a:p>
          <a:p>
            <a:r>
              <a:rPr lang="en-GB" sz="800" dirty="0"/>
              <a:t>parameters {</a:t>
            </a:r>
          </a:p>
          <a:p>
            <a:r>
              <a:rPr lang="en-GB" sz="800" dirty="0"/>
              <a:t>  real Intercept;  // temporary intercept for </a:t>
            </a:r>
            <a:r>
              <a:rPr lang="en-GB" sz="800" dirty="0" err="1"/>
              <a:t>centered</a:t>
            </a:r>
            <a:r>
              <a:rPr lang="en-GB" sz="800" dirty="0"/>
              <a:t> predictors</a:t>
            </a:r>
          </a:p>
          <a:p>
            <a:r>
              <a:rPr lang="en-GB" sz="800" dirty="0"/>
              <a:t>  vector[Ks] bs;  // spline coefficients</a:t>
            </a:r>
          </a:p>
          <a:p>
            <a:r>
              <a:rPr lang="en-GB" sz="800" dirty="0"/>
              <a:t>  // parameters for spline s(PM10)</a:t>
            </a:r>
          </a:p>
          <a:p>
            <a:r>
              <a:rPr lang="en-GB" sz="800" dirty="0"/>
              <a:t>  // </a:t>
            </a:r>
            <a:r>
              <a:rPr lang="en-GB" sz="800" dirty="0" err="1"/>
              <a:t>standarized</a:t>
            </a:r>
            <a:r>
              <a:rPr lang="en-GB" sz="800" dirty="0"/>
              <a:t> spline coefficients</a:t>
            </a:r>
          </a:p>
          <a:p>
            <a:r>
              <a:rPr lang="en-GB" sz="800" dirty="0"/>
              <a:t>  vector[knots_1[1]] zs_1_1;</a:t>
            </a:r>
          </a:p>
          <a:p>
            <a:r>
              <a:rPr lang="en-GB" sz="800" dirty="0"/>
              <a:t>  real&lt;lower=0&gt; sds_1_1;  // standard deviations of spline coefficients</a:t>
            </a:r>
          </a:p>
          <a:p>
            <a:r>
              <a:rPr lang="en-GB" sz="800" dirty="0"/>
              <a:t>  // parameters for spline s(CO)</a:t>
            </a:r>
          </a:p>
          <a:p>
            <a:r>
              <a:rPr lang="en-GB" sz="800" dirty="0"/>
              <a:t>  // </a:t>
            </a:r>
            <a:r>
              <a:rPr lang="en-GB" sz="800" dirty="0" err="1"/>
              <a:t>standarized</a:t>
            </a:r>
            <a:r>
              <a:rPr lang="en-GB" sz="800" dirty="0"/>
              <a:t> spline coefficients</a:t>
            </a:r>
          </a:p>
          <a:p>
            <a:r>
              <a:rPr lang="en-GB" sz="800" dirty="0"/>
              <a:t>  vector[knots_2[1]] zs_2_1;</a:t>
            </a:r>
          </a:p>
          <a:p>
            <a:r>
              <a:rPr lang="en-GB" sz="800" dirty="0"/>
              <a:t>  real&lt;lower=0&gt; sds_2_1;  // standard deviations of spline coefficients</a:t>
            </a:r>
          </a:p>
          <a:p>
            <a:r>
              <a:rPr lang="en-GB" sz="800" dirty="0"/>
              <a:t>  // parameters for spline s(NO2)</a:t>
            </a:r>
          </a:p>
          <a:p>
            <a:r>
              <a:rPr lang="en-GB" sz="800" dirty="0"/>
              <a:t>  // </a:t>
            </a:r>
            <a:r>
              <a:rPr lang="en-GB" sz="800" dirty="0" err="1"/>
              <a:t>standarized</a:t>
            </a:r>
            <a:r>
              <a:rPr lang="en-GB" sz="800" dirty="0"/>
              <a:t> spline coefficients</a:t>
            </a:r>
          </a:p>
          <a:p>
            <a:r>
              <a:rPr lang="en-GB" sz="800" dirty="0"/>
              <a:t>  vector[knots_3[1]] zs_3_1;</a:t>
            </a:r>
          </a:p>
          <a:p>
            <a:r>
              <a:rPr lang="en-GB" sz="800" dirty="0"/>
              <a:t>  real&lt;lower=0&gt; sds_3_1;  // standard deviations of spline coefficients</a:t>
            </a:r>
          </a:p>
          <a:p>
            <a:r>
              <a:rPr lang="en-GB" sz="800" dirty="0"/>
              <a:t>}</a:t>
            </a:r>
          </a:p>
        </p:txBody>
      </p:sp>
      <p:sp>
        <p:nvSpPr>
          <p:cNvPr id="8" name="TextBox 7">
            <a:extLst>
              <a:ext uri="{FF2B5EF4-FFF2-40B4-BE49-F238E27FC236}">
                <a16:creationId xmlns:a16="http://schemas.microsoft.com/office/drawing/2014/main" id="{B494BE02-202C-0EAD-8D3B-F1DCF93B9A0C}"/>
              </a:ext>
            </a:extLst>
          </p:cNvPr>
          <p:cNvSpPr txBox="1"/>
          <p:nvPr/>
        </p:nvSpPr>
        <p:spPr>
          <a:xfrm>
            <a:off x="9238223" y="1334073"/>
            <a:ext cx="2827882" cy="5416868"/>
          </a:xfrm>
          <a:prstGeom prst="rect">
            <a:avLst/>
          </a:prstGeom>
          <a:noFill/>
        </p:spPr>
        <p:txBody>
          <a:bodyPr wrap="square" rtlCol="0">
            <a:spAutoFit/>
          </a:bodyPr>
          <a:lstStyle/>
          <a:p>
            <a:r>
              <a:rPr lang="en-GB" sz="800" dirty="0"/>
              <a:t>transformed parameters {</a:t>
            </a:r>
          </a:p>
          <a:p>
            <a:r>
              <a:rPr lang="en-GB" sz="800" dirty="0"/>
              <a:t>  // actual spline coefficients</a:t>
            </a:r>
          </a:p>
          <a:p>
            <a:r>
              <a:rPr lang="en-GB" sz="800" dirty="0"/>
              <a:t>  vector[knots_1[1]] s_1_1;</a:t>
            </a:r>
          </a:p>
          <a:p>
            <a:r>
              <a:rPr lang="en-GB" sz="800" dirty="0"/>
              <a:t>  // actual spline coefficients</a:t>
            </a:r>
          </a:p>
          <a:p>
            <a:r>
              <a:rPr lang="en-GB" sz="800" dirty="0"/>
              <a:t>  vector[knots_2[1]] s_2_1;</a:t>
            </a:r>
          </a:p>
          <a:p>
            <a:r>
              <a:rPr lang="en-GB" sz="800" dirty="0"/>
              <a:t>  // actual spline coefficients</a:t>
            </a:r>
          </a:p>
          <a:p>
            <a:r>
              <a:rPr lang="en-GB" sz="800" dirty="0"/>
              <a:t>  vector[knots_3[1]] s_3_1;</a:t>
            </a:r>
          </a:p>
          <a:p>
            <a:r>
              <a:rPr lang="en-GB" sz="800" dirty="0"/>
              <a:t>  real </a:t>
            </a:r>
            <a:r>
              <a:rPr lang="en-GB" sz="800" dirty="0" err="1"/>
              <a:t>lprior</a:t>
            </a:r>
            <a:r>
              <a:rPr lang="en-GB" sz="800" dirty="0"/>
              <a:t> = 0;  // prior contributions to the log posterior</a:t>
            </a:r>
          </a:p>
          <a:p>
            <a:r>
              <a:rPr lang="en-GB" sz="800" dirty="0"/>
              <a:t>  // compute actual spline coefficients</a:t>
            </a:r>
          </a:p>
          <a:p>
            <a:r>
              <a:rPr lang="en-GB" sz="800" dirty="0"/>
              <a:t>  s_1_1 = sds_1_1 * zs_1_1;</a:t>
            </a:r>
          </a:p>
          <a:p>
            <a:r>
              <a:rPr lang="en-GB" sz="800" dirty="0"/>
              <a:t>  // compute actual spline coefficients</a:t>
            </a:r>
          </a:p>
          <a:p>
            <a:r>
              <a:rPr lang="en-GB" sz="800" dirty="0"/>
              <a:t>  s_2_1 = sds_2_1 * zs_2_1;</a:t>
            </a:r>
          </a:p>
          <a:p>
            <a:r>
              <a:rPr lang="en-GB" sz="800" dirty="0"/>
              <a:t>  // compute actual spline coefficients</a:t>
            </a:r>
          </a:p>
          <a:p>
            <a:r>
              <a:rPr lang="en-GB" sz="800" dirty="0"/>
              <a:t>  s_3_1 = sds_3_1 * zs_3_1;</a:t>
            </a:r>
          </a:p>
          <a:p>
            <a:r>
              <a:rPr lang="en-GB" sz="800" dirty="0"/>
              <a:t>  </a:t>
            </a:r>
            <a:r>
              <a:rPr lang="en-GB" sz="800" dirty="0" err="1"/>
              <a:t>lprior</a:t>
            </a:r>
            <a:r>
              <a:rPr lang="en-GB" sz="800" dirty="0"/>
              <a:t> += </a:t>
            </a:r>
            <a:r>
              <a:rPr lang="en-GB" sz="800" dirty="0" err="1"/>
              <a:t>student_t_lpdf</a:t>
            </a:r>
            <a:r>
              <a:rPr lang="en-GB" sz="800" dirty="0"/>
              <a:t>(Intercept | 3, 3, 2.5);</a:t>
            </a:r>
          </a:p>
          <a:p>
            <a:r>
              <a:rPr lang="en-GB" sz="800" dirty="0"/>
              <a:t>  </a:t>
            </a:r>
            <a:r>
              <a:rPr lang="en-GB" sz="800" dirty="0" err="1"/>
              <a:t>lprior</a:t>
            </a:r>
            <a:r>
              <a:rPr lang="en-GB" sz="800" dirty="0"/>
              <a:t> += </a:t>
            </a:r>
            <a:r>
              <a:rPr lang="en-GB" sz="800" dirty="0" err="1"/>
              <a:t>student_t_lpdf</a:t>
            </a:r>
            <a:r>
              <a:rPr lang="en-GB" sz="800" dirty="0"/>
              <a:t>(sds_1_1 | 3, 0, 2.5)</a:t>
            </a:r>
          </a:p>
          <a:p>
            <a:r>
              <a:rPr lang="en-GB" sz="800" dirty="0"/>
              <a:t>    - 1 * </a:t>
            </a:r>
            <a:r>
              <a:rPr lang="en-GB" sz="800" dirty="0" err="1"/>
              <a:t>student_t_lccdf</a:t>
            </a:r>
            <a:r>
              <a:rPr lang="en-GB" sz="800" dirty="0"/>
              <a:t>(0 | 3, 0, 2.5);</a:t>
            </a:r>
          </a:p>
          <a:p>
            <a:r>
              <a:rPr lang="en-GB" sz="800" dirty="0"/>
              <a:t>  </a:t>
            </a:r>
            <a:r>
              <a:rPr lang="en-GB" sz="800" dirty="0" err="1"/>
              <a:t>lprior</a:t>
            </a:r>
            <a:r>
              <a:rPr lang="en-GB" sz="800" dirty="0"/>
              <a:t> += </a:t>
            </a:r>
            <a:r>
              <a:rPr lang="en-GB" sz="800" dirty="0" err="1"/>
              <a:t>student_t_lpdf</a:t>
            </a:r>
            <a:r>
              <a:rPr lang="en-GB" sz="800" dirty="0"/>
              <a:t>(sds_2_1 | 3, 0, 2.5)</a:t>
            </a:r>
          </a:p>
          <a:p>
            <a:r>
              <a:rPr lang="en-GB" sz="800" dirty="0"/>
              <a:t>    - 1 * </a:t>
            </a:r>
            <a:r>
              <a:rPr lang="en-GB" sz="800" dirty="0" err="1"/>
              <a:t>student_t_lccdf</a:t>
            </a:r>
            <a:r>
              <a:rPr lang="en-GB" sz="800" dirty="0"/>
              <a:t>(0 | 3, 0, 2.5);</a:t>
            </a:r>
          </a:p>
          <a:p>
            <a:r>
              <a:rPr lang="en-GB" sz="800" dirty="0"/>
              <a:t>  </a:t>
            </a:r>
            <a:r>
              <a:rPr lang="en-GB" sz="800" dirty="0" err="1"/>
              <a:t>lprior</a:t>
            </a:r>
            <a:r>
              <a:rPr lang="en-GB" sz="800" dirty="0"/>
              <a:t> += </a:t>
            </a:r>
            <a:r>
              <a:rPr lang="en-GB" sz="800" dirty="0" err="1"/>
              <a:t>student_t_lpdf</a:t>
            </a:r>
            <a:r>
              <a:rPr lang="en-GB" sz="800" dirty="0"/>
              <a:t>(sds_3_1 | 3, 0, 2.5)</a:t>
            </a:r>
          </a:p>
          <a:p>
            <a:r>
              <a:rPr lang="en-GB" sz="800" dirty="0"/>
              <a:t>    - 1 * </a:t>
            </a:r>
            <a:r>
              <a:rPr lang="en-GB" sz="800" dirty="0" err="1"/>
              <a:t>student_t_lccdf</a:t>
            </a:r>
            <a:r>
              <a:rPr lang="en-GB" sz="800" dirty="0"/>
              <a:t>(0 | 3, 0, 2.5);</a:t>
            </a:r>
          </a:p>
          <a:p>
            <a:r>
              <a:rPr lang="en-GB" sz="800" dirty="0"/>
              <a:t>}</a:t>
            </a:r>
          </a:p>
          <a:p>
            <a:r>
              <a:rPr lang="en-GB" sz="800" dirty="0"/>
              <a:t>model {</a:t>
            </a:r>
          </a:p>
          <a:p>
            <a:r>
              <a:rPr lang="en-GB" sz="800" dirty="0"/>
              <a:t>  // likelihood including constants</a:t>
            </a:r>
          </a:p>
          <a:p>
            <a:r>
              <a:rPr lang="en-GB" sz="800" dirty="0"/>
              <a:t>  if (!</a:t>
            </a:r>
            <a:r>
              <a:rPr lang="en-GB" sz="800" dirty="0" err="1"/>
              <a:t>prior_only</a:t>
            </a:r>
            <a:r>
              <a:rPr lang="en-GB" sz="800" dirty="0"/>
              <a:t>) {</a:t>
            </a:r>
          </a:p>
          <a:p>
            <a:r>
              <a:rPr lang="en-GB" sz="800" dirty="0"/>
              <a:t>    // initialize linear predictor term</a:t>
            </a:r>
          </a:p>
          <a:p>
            <a:r>
              <a:rPr lang="en-GB" sz="800" dirty="0"/>
              <a:t>    vector[N] mu = </a:t>
            </a:r>
            <a:r>
              <a:rPr lang="en-GB" sz="800" dirty="0" err="1"/>
              <a:t>rep_vector</a:t>
            </a:r>
            <a:r>
              <a:rPr lang="en-GB" sz="800" dirty="0"/>
              <a:t>(0.0, N);</a:t>
            </a:r>
          </a:p>
          <a:p>
            <a:r>
              <a:rPr lang="en-GB" sz="800" dirty="0"/>
              <a:t>    mu += Intercept + </a:t>
            </a:r>
            <a:r>
              <a:rPr lang="en-GB" sz="800" dirty="0" err="1"/>
              <a:t>Xs</a:t>
            </a:r>
            <a:r>
              <a:rPr lang="en-GB" sz="800" dirty="0"/>
              <a:t> * bs + Zs_1_1 * s_1_1 + Zs_2_1 * s_2_1 + Zs_3_1 * s_3_1;</a:t>
            </a:r>
          </a:p>
          <a:p>
            <a:r>
              <a:rPr lang="en-GB" sz="800" dirty="0"/>
              <a:t>    target += </a:t>
            </a:r>
            <a:r>
              <a:rPr lang="en-GB" sz="800" dirty="0" err="1"/>
              <a:t>poisson_log_lpmf</a:t>
            </a:r>
            <a:r>
              <a:rPr lang="en-GB" sz="800" dirty="0"/>
              <a:t>(Y | mu);</a:t>
            </a:r>
          </a:p>
          <a:p>
            <a:r>
              <a:rPr lang="en-GB" sz="800" dirty="0"/>
              <a:t>  }</a:t>
            </a:r>
          </a:p>
          <a:p>
            <a:r>
              <a:rPr lang="en-GB" sz="800" dirty="0"/>
              <a:t>  // priors including constants</a:t>
            </a:r>
          </a:p>
          <a:p>
            <a:r>
              <a:rPr lang="en-GB" sz="800" dirty="0"/>
              <a:t>  target += </a:t>
            </a:r>
            <a:r>
              <a:rPr lang="en-GB" sz="800" dirty="0" err="1"/>
              <a:t>lprior</a:t>
            </a:r>
            <a:r>
              <a:rPr lang="en-GB" sz="800" dirty="0"/>
              <a:t>;</a:t>
            </a:r>
          </a:p>
          <a:p>
            <a:r>
              <a:rPr lang="en-GB" sz="800" dirty="0"/>
              <a:t>  target += </a:t>
            </a:r>
            <a:r>
              <a:rPr lang="en-GB" sz="800" dirty="0" err="1"/>
              <a:t>std_normal_lpdf</a:t>
            </a:r>
            <a:r>
              <a:rPr lang="en-GB" sz="800" dirty="0"/>
              <a:t>(zs_1_1);</a:t>
            </a:r>
          </a:p>
          <a:p>
            <a:r>
              <a:rPr lang="en-GB" sz="800" dirty="0"/>
              <a:t>  target += </a:t>
            </a:r>
            <a:r>
              <a:rPr lang="en-GB" sz="800" dirty="0" err="1"/>
              <a:t>std_normal_lpdf</a:t>
            </a:r>
            <a:r>
              <a:rPr lang="en-GB" sz="800" dirty="0"/>
              <a:t>(zs_2_1);</a:t>
            </a:r>
          </a:p>
          <a:p>
            <a:r>
              <a:rPr lang="en-GB" sz="800" dirty="0"/>
              <a:t>  target += </a:t>
            </a:r>
            <a:r>
              <a:rPr lang="en-GB" sz="800" dirty="0" err="1"/>
              <a:t>std_normal_lpdf</a:t>
            </a:r>
            <a:r>
              <a:rPr lang="en-GB" sz="800" dirty="0"/>
              <a:t>(zs_3_1);</a:t>
            </a:r>
          </a:p>
          <a:p>
            <a:r>
              <a:rPr lang="en-GB" sz="800" dirty="0"/>
              <a:t>}</a:t>
            </a:r>
          </a:p>
          <a:p>
            <a:r>
              <a:rPr lang="en-GB" sz="800" dirty="0"/>
              <a:t>generated quantities {</a:t>
            </a:r>
          </a:p>
          <a:p>
            <a:r>
              <a:rPr lang="en-GB" sz="800" dirty="0"/>
              <a:t>  // actual population-level intercept</a:t>
            </a:r>
          </a:p>
          <a:p>
            <a:r>
              <a:rPr lang="en-GB" sz="800" dirty="0"/>
              <a:t>  real </a:t>
            </a:r>
            <a:r>
              <a:rPr lang="en-GB" sz="800" dirty="0" err="1"/>
              <a:t>b_Intercept</a:t>
            </a:r>
            <a:r>
              <a:rPr lang="en-GB" sz="800" dirty="0"/>
              <a:t> = Intercept;</a:t>
            </a:r>
          </a:p>
          <a:p>
            <a:r>
              <a:rPr lang="en-GB" sz="800" dirty="0"/>
              <a:t>}</a:t>
            </a:r>
          </a:p>
          <a:p>
            <a:endParaRPr lang="en-GB" dirty="0"/>
          </a:p>
        </p:txBody>
      </p:sp>
      <p:sp>
        <p:nvSpPr>
          <p:cNvPr id="9" name="Rectangle 8">
            <a:extLst>
              <a:ext uri="{FF2B5EF4-FFF2-40B4-BE49-F238E27FC236}">
                <a16:creationId xmlns:a16="http://schemas.microsoft.com/office/drawing/2014/main" id="{107819D3-E806-DFAA-34C7-A7A33E5EE064}"/>
              </a:ext>
            </a:extLst>
          </p:cNvPr>
          <p:cNvSpPr/>
          <p:nvPr/>
        </p:nvSpPr>
        <p:spPr>
          <a:xfrm>
            <a:off x="6096000" y="1225573"/>
            <a:ext cx="5970105" cy="5525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3">
            <a:extLst>
              <a:ext uri="{FF2B5EF4-FFF2-40B4-BE49-F238E27FC236}">
                <a16:creationId xmlns:a16="http://schemas.microsoft.com/office/drawing/2014/main" id="{6B32DA19-5863-5BAC-E8FD-324BE6484DA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99EB737F-129F-FA61-F10D-79A8E52757AC}"/>
              </a:ext>
            </a:extLst>
          </p:cNvPr>
          <p:cNvSpPr txBox="1"/>
          <p:nvPr/>
        </p:nvSpPr>
        <p:spPr>
          <a:xfrm>
            <a:off x="218661" y="4386805"/>
            <a:ext cx="5391604" cy="923330"/>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This time around the coding is a lot easier. You can</a:t>
            </a:r>
          </a:p>
          <a:p>
            <a:r>
              <a:rPr lang="en-GB" dirty="0">
                <a:latin typeface="Arial" panose="020B0604020202020204" pitchFamily="34" charset="0"/>
                <a:cs typeface="Arial" panose="020B0604020202020204" pitchFamily="34" charset="0"/>
              </a:rPr>
              <a:t>use this as an alternative option to writing raw Stan</a:t>
            </a:r>
          </a:p>
          <a:p>
            <a:r>
              <a:rPr lang="en-GB" dirty="0">
                <a:latin typeface="Arial" panose="020B0604020202020204" pitchFamily="34" charset="0"/>
                <a:cs typeface="Arial" panose="020B0604020202020204" pitchFamily="34" charset="0"/>
              </a:rPr>
              <a:t>code.</a:t>
            </a:r>
          </a:p>
        </p:txBody>
      </p:sp>
    </p:spTree>
    <p:extLst>
      <p:ext uri="{BB962C8B-B14F-4D97-AF65-F5344CB8AC3E}">
        <p14:creationId xmlns:p14="http://schemas.microsoft.com/office/powerpoint/2010/main" val="7073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A938A-C2A0-3E2C-19A0-93994FF24FC9}"/>
              </a:ext>
            </a:extLst>
          </p:cNvPr>
          <p:cNvSpPr txBox="1"/>
          <p:nvPr/>
        </p:nvSpPr>
        <p:spPr>
          <a:xfrm>
            <a:off x="218661" y="107059"/>
            <a:ext cx="10198554"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1: Air quality and Mortality in Chicago (1987-2000) [2]</a:t>
            </a: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136D2D59-399E-3A7A-F424-2704415BA028}"/>
                  </a:ext>
                </a:extLst>
              </p:cNvPr>
              <p:cNvGraphicFramePr>
                <a:graphicFrameLocks noGrp="1"/>
              </p:cNvGraphicFramePr>
              <p:nvPr>
                <p:extLst>
                  <p:ext uri="{D42A27DB-BD31-4B8C-83A1-F6EECF244321}">
                    <p14:modId xmlns:p14="http://schemas.microsoft.com/office/powerpoint/2010/main" val="2947589511"/>
                  </p:ext>
                </p:extLst>
              </p:nvPr>
            </p:nvGraphicFramePr>
            <p:xfrm>
              <a:off x="401981" y="1447508"/>
              <a:ext cx="8127999" cy="1691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Smoothed term (95% Credibility)</a:t>
                          </a:r>
                        </a:p>
                      </a:txBody>
                      <a:tcPr/>
                    </a:tc>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Convergence</a:t>
                          </a:r>
                          <a:r>
                            <a:rPr lang="en-GB" sz="1600" b="1" baseline="0" dirty="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600" b="1" i="0"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r>
                                <a:rPr lang="en-GB" sz="1600" b="1" i="1" smtClean="0">
                                  <a:latin typeface="Cambria Math" panose="02040503050406030204" pitchFamily="18" charset="0"/>
                                </a:rPr>
                                <m:t>)</m:t>
                              </m:r>
                            </m:oMath>
                          </a14:m>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6.57 (3.92 to 11.63)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6.30 (4.00 to 10.03)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5.83 (3.72 to 9.77)</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Choice>
        <mc:Fallback xmlns="">
          <p:graphicFrame>
            <p:nvGraphicFramePr>
              <p:cNvPr id="3" name="Table 3">
                <a:extLst>
                  <a:ext uri="{FF2B5EF4-FFF2-40B4-BE49-F238E27FC236}">
                    <a16:creationId xmlns:a16="http://schemas.microsoft.com/office/drawing/2014/main" id="{136D2D59-399E-3A7A-F424-2704415BA028}"/>
                  </a:ext>
                </a:extLst>
              </p:cNvPr>
              <p:cNvGraphicFramePr>
                <a:graphicFrameLocks noGrp="1"/>
              </p:cNvGraphicFramePr>
              <p:nvPr>
                <p:extLst>
                  <p:ext uri="{D42A27DB-BD31-4B8C-83A1-F6EECF244321}">
                    <p14:modId xmlns:p14="http://schemas.microsoft.com/office/powerpoint/2010/main" val="2947589511"/>
                  </p:ext>
                </p:extLst>
              </p:nvPr>
            </p:nvGraphicFramePr>
            <p:xfrm>
              <a:off x="401981" y="1447508"/>
              <a:ext cx="8127999" cy="1691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57912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Smoothed term (95% Credibility)</a:t>
                          </a:r>
                        </a:p>
                      </a:txBody>
                      <a:tcPr/>
                    </a:tc>
                    <a:tc>
                      <a:txBody>
                        <a:bodyPr/>
                        <a:lstStyle/>
                        <a:p>
                          <a:endParaRPr lang="en-US"/>
                        </a:p>
                      </a:txBody>
                      <a:tcPr>
                        <a:blipFill>
                          <a:blip r:embed="rId2"/>
                          <a:stretch>
                            <a:fillRect l="-275439" t="-2174" r="-585" b="-202174"/>
                          </a:stretch>
                        </a:blipFill>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6.57 (3.92 to 11.63)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6.30 (4.00 to 10.03)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5.83 (3.72 to 9.77)</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FA9A53-B5EB-281C-C547-2736179A6ED6}"/>
                  </a:ext>
                </a:extLst>
              </p:cNvPr>
              <p:cNvSpPr txBox="1"/>
              <p:nvPr/>
            </p:nvSpPr>
            <p:spPr>
              <a:xfrm>
                <a:off x="8726556" y="1443331"/>
                <a:ext cx="3200400" cy="1958934"/>
              </a:xfrm>
              <a:prstGeom prst="rect">
                <a:avLst/>
              </a:prstGeom>
              <a:noFill/>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Meaning: this </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is the variance parameter, which has the effect of controlling the “</a:t>
                </a:r>
                <a:r>
                  <a:rPr lang="en-GB" sz="1100" b="0" i="0" u="none" strike="noStrike" dirty="0" err="1">
                    <a:effectLst/>
                    <a:latin typeface="Helvetica Neue" panose="02000503000000020004" pitchFamily="2" charset="0"/>
                    <a:ea typeface="Helvetica Neue" panose="02000503000000020004" pitchFamily="2" charset="0"/>
                    <a:cs typeface="Helvetica Neue" panose="02000503000000020004" pitchFamily="2" charset="0"/>
                  </a:rPr>
                  <a:t>wiggliness</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 of the smooth — the larger this value the more wiggly the smooth. We can see that the credible interval doesn’t include 0 so there is evidence that a smooth is required over and above a linear.</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Here, it was correct for us to apply a GAM model on these three variables. Also, the model is valid since the </a:t>
                </a:r>
                <a14:m>
                  <m:oMath xmlns:m="http://schemas.openxmlformats.org/officeDocument/2006/math">
                    <m:acc>
                      <m:accPr>
                        <m:chr m:val="̂"/>
                        <m:ctrlPr>
                          <a:rPr lang="en-GB" sz="1100" i="1" smtClean="0">
                            <a:latin typeface="Cambria Math" panose="02040503050406030204" pitchFamily="18" charset="0"/>
                          </a:rPr>
                        </m:ctrlPr>
                      </m:accPr>
                      <m:e>
                        <m:r>
                          <a:rPr lang="en-GB" sz="1100" b="0" i="1" smtClean="0">
                            <a:latin typeface="Cambria Math" panose="02040503050406030204" pitchFamily="18" charset="0"/>
                          </a:rPr>
                          <m:t>𝑅</m:t>
                        </m:r>
                      </m:e>
                    </m:acc>
                  </m:oMath>
                </a14:m>
                <a:r>
                  <a:rPr lang="en-GB" sz="1100" dirty="0">
                    <a:latin typeface="Helvetica Neue" panose="02000503000000020004" pitchFamily="2" charset="0"/>
                    <a:ea typeface="Helvetica Neue" panose="02000503000000020004" pitchFamily="2" charset="0"/>
                    <a:cs typeface="Helvetica Neue" panose="02000503000000020004" pitchFamily="2" charset="0"/>
                  </a:rPr>
                  <a:t> estimates are below 1.05</a:t>
                </a:r>
              </a:p>
            </p:txBody>
          </p:sp>
        </mc:Choice>
        <mc:Fallback xmlns="">
          <p:sp>
            <p:nvSpPr>
              <p:cNvPr id="4" name="TextBox 3">
                <a:extLst>
                  <a:ext uri="{FF2B5EF4-FFF2-40B4-BE49-F238E27FC236}">
                    <a16:creationId xmlns:a16="http://schemas.microsoft.com/office/drawing/2014/main" id="{7CFA9A53-B5EB-281C-C547-2736179A6ED6}"/>
                  </a:ext>
                </a:extLst>
              </p:cNvPr>
              <p:cNvSpPr txBox="1">
                <a:spLocks noRot="1" noChangeAspect="1" noMove="1" noResize="1" noEditPoints="1" noAdjustHandles="1" noChangeArrowheads="1" noChangeShapeType="1" noTextEdit="1"/>
              </p:cNvSpPr>
              <p:nvPr/>
            </p:nvSpPr>
            <p:spPr>
              <a:xfrm>
                <a:off x="8726556" y="1443331"/>
                <a:ext cx="3200400" cy="1958934"/>
              </a:xfrm>
              <a:prstGeom prst="rect">
                <a:avLst/>
              </a:prstGeom>
              <a:blipFill>
                <a:blip r:embed="rId3"/>
                <a:stretch>
                  <a:fillRect r="-395" b="-64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E4A9A39-0AE5-96B5-8A4C-0F9B63319F9F}"/>
              </a:ext>
            </a:extLst>
          </p:cNvPr>
          <p:cNvSpPr txBox="1"/>
          <p:nvPr/>
        </p:nvSpPr>
        <p:spPr>
          <a:xfrm>
            <a:off x="401982" y="983974"/>
            <a:ext cx="196353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Smoothed terms</a:t>
            </a:r>
          </a:p>
        </p:txBody>
      </p:sp>
      <mc:AlternateContent xmlns:mc="http://schemas.openxmlformats.org/markup-compatibility/2006" xmlns:a14="http://schemas.microsoft.com/office/drawing/2010/main">
        <mc:Choice Requires="a14">
          <p:graphicFrame>
            <p:nvGraphicFramePr>
              <p:cNvPr id="6" name="Table 3">
                <a:extLst>
                  <a:ext uri="{FF2B5EF4-FFF2-40B4-BE49-F238E27FC236}">
                    <a16:creationId xmlns:a16="http://schemas.microsoft.com/office/drawing/2014/main" id="{BACA87CB-BC32-B248-3282-6180791AFD5C}"/>
                  </a:ext>
                </a:extLst>
              </p:cNvPr>
              <p:cNvGraphicFramePr>
                <a:graphicFrameLocks noGrp="1"/>
              </p:cNvGraphicFramePr>
              <p:nvPr>
                <p:extLst>
                  <p:ext uri="{D42A27DB-BD31-4B8C-83A1-F6EECF244321}">
                    <p14:modId xmlns:p14="http://schemas.microsoft.com/office/powerpoint/2010/main" val="2937854245"/>
                  </p:ext>
                </p:extLst>
              </p:nvPr>
            </p:nvGraphicFramePr>
            <p:xfrm>
              <a:off x="401980" y="3811546"/>
              <a:ext cx="8127999" cy="2062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Coefficient (95% Credibility)</a:t>
                          </a:r>
                        </a:p>
                      </a:txBody>
                      <a:tcPr/>
                    </a:tc>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Convergence</a:t>
                          </a:r>
                          <a:r>
                            <a:rPr lang="en-GB" sz="1600" b="1" baseline="0" dirty="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600" b="1" i="0"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r>
                                <a:rPr lang="en-GB" sz="1600" b="1" i="1" smtClean="0">
                                  <a:latin typeface="Cambria Math" panose="02040503050406030204" pitchFamily="18" charset="0"/>
                                </a:rPr>
                                <m:t>)</m:t>
                              </m:r>
                            </m:oMath>
                          </a14:m>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Intercept</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3.56 (3.54 to 3.59)</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1.00 &lt; 1.05</a:t>
                          </a:r>
                        </a:p>
                      </a:txBody>
                      <a:tcPr/>
                    </a:tc>
                    <a:extLst>
                      <a:ext uri="{0D108BD9-81ED-4DB2-BD59-A6C34878D82A}">
                        <a16:rowId xmlns:a16="http://schemas.microsoft.com/office/drawing/2014/main" val="37694006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 </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Choice>
        <mc:Fallback xmlns="">
          <p:graphicFrame>
            <p:nvGraphicFramePr>
              <p:cNvPr id="6" name="Table 3">
                <a:extLst>
                  <a:ext uri="{FF2B5EF4-FFF2-40B4-BE49-F238E27FC236}">
                    <a16:creationId xmlns:a16="http://schemas.microsoft.com/office/drawing/2014/main" id="{BACA87CB-BC32-B248-3282-6180791AFD5C}"/>
                  </a:ext>
                </a:extLst>
              </p:cNvPr>
              <p:cNvGraphicFramePr>
                <a:graphicFrameLocks noGrp="1"/>
              </p:cNvGraphicFramePr>
              <p:nvPr>
                <p:extLst>
                  <p:ext uri="{D42A27DB-BD31-4B8C-83A1-F6EECF244321}">
                    <p14:modId xmlns:p14="http://schemas.microsoft.com/office/powerpoint/2010/main" val="2937854245"/>
                  </p:ext>
                </p:extLst>
              </p:nvPr>
            </p:nvGraphicFramePr>
            <p:xfrm>
              <a:off x="401980" y="3811546"/>
              <a:ext cx="8127999" cy="2062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Coefficient (95% Credibility)</a:t>
                          </a:r>
                        </a:p>
                      </a:txBody>
                      <a:tcPr/>
                    </a:tc>
                    <a:tc>
                      <a:txBody>
                        <a:bodyPr/>
                        <a:lstStyle/>
                        <a:p>
                          <a:endParaRPr lang="en-US"/>
                        </a:p>
                      </a:txBody>
                      <a:tcPr>
                        <a:blipFill>
                          <a:blip r:embed="rId4"/>
                          <a:stretch>
                            <a:fillRect l="-275439" t="-6897" r="-585" b="-465517"/>
                          </a:stretch>
                        </a:blipFill>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Intercept</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3.56 (3.54 to 3.59)</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1.00 &lt; 1.05</a:t>
                          </a:r>
                        </a:p>
                      </a:txBody>
                      <a:tcPr/>
                    </a:tc>
                    <a:extLst>
                      <a:ext uri="{0D108BD9-81ED-4DB2-BD59-A6C34878D82A}">
                        <a16:rowId xmlns:a16="http://schemas.microsoft.com/office/drawing/2014/main" val="37694006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 </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57912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Fallback>
      </mc:AlternateContent>
      <p:sp>
        <p:nvSpPr>
          <p:cNvPr id="7" name="TextBox 6">
            <a:extLst>
              <a:ext uri="{FF2B5EF4-FFF2-40B4-BE49-F238E27FC236}">
                <a16:creationId xmlns:a16="http://schemas.microsoft.com/office/drawing/2014/main" id="{EC5E6C04-CF3E-ABC3-A575-7524CAF3EBDD}"/>
              </a:ext>
            </a:extLst>
          </p:cNvPr>
          <p:cNvSpPr txBox="1"/>
          <p:nvPr/>
        </p:nvSpPr>
        <p:spPr>
          <a:xfrm>
            <a:off x="401980" y="3349521"/>
            <a:ext cx="350409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a:t>
            </a:r>
          </a:p>
        </p:txBody>
      </p:sp>
      <p:sp>
        <p:nvSpPr>
          <p:cNvPr id="8" name="TextBox 7">
            <a:extLst>
              <a:ext uri="{FF2B5EF4-FFF2-40B4-BE49-F238E27FC236}">
                <a16:creationId xmlns:a16="http://schemas.microsoft.com/office/drawing/2014/main" id="{B2E89562-F6AA-4753-C4FD-1F5A746182F5}"/>
              </a:ext>
            </a:extLst>
          </p:cNvPr>
          <p:cNvSpPr txBox="1"/>
          <p:nvPr/>
        </p:nvSpPr>
        <p:spPr>
          <a:xfrm>
            <a:off x="8726556" y="3811546"/>
            <a:ext cx="3200400" cy="769441"/>
          </a:xfrm>
          <a:prstGeom prst="rect">
            <a:avLst/>
          </a:prstGeom>
          <a:noFill/>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Meaning: These are our global estimates which are considered as fixed effects. We will interpret these as we usually interpret a regression the usual way.</a:t>
            </a:r>
          </a:p>
        </p:txBody>
      </p:sp>
      <p:sp>
        <p:nvSpPr>
          <p:cNvPr id="9" name="Slide Number Placeholder 3">
            <a:extLst>
              <a:ext uri="{FF2B5EF4-FFF2-40B4-BE49-F238E27FC236}">
                <a16:creationId xmlns:a16="http://schemas.microsoft.com/office/drawing/2014/main" id="{74C41E24-E7AF-284D-39A7-7D25199FF5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2061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Chart, line chart&#10;&#10;Description automatically generated">
            <a:extLst>
              <a:ext uri="{FF2B5EF4-FFF2-40B4-BE49-F238E27FC236}">
                <a16:creationId xmlns:a16="http://schemas.microsoft.com/office/drawing/2014/main" id="{F5749373-2CAD-587E-7956-B1F228B7200C}"/>
              </a:ext>
            </a:extLst>
          </p:cNvPr>
          <p:cNvPicPr>
            <a:picLocks noChangeAspect="1"/>
          </p:cNvPicPr>
          <p:nvPr/>
        </p:nvPicPr>
        <p:blipFill>
          <a:blip r:embed="rId2"/>
          <a:stretch>
            <a:fillRect/>
          </a:stretch>
        </p:blipFill>
        <p:spPr>
          <a:xfrm>
            <a:off x="1011029" y="866071"/>
            <a:ext cx="9365422" cy="4966829"/>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4088801260"/>
              </p:ext>
            </p:extLst>
          </p:nvPr>
        </p:nvGraphicFramePr>
        <p:xfrm>
          <a:off x="3575657" y="216265"/>
          <a:ext cx="6244204" cy="37084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7205870" y="1461052"/>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7775714" y="1461052"/>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3175554" y="1574200"/>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7848600" y="4463102"/>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7921485" y="1494687"/>
            <a:ext cx="30248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Overall decrease</a:t>
            </a:r>
          </a:p>
        </p:txBody>
      </p:sp>
    </p:spTree>
    <p:extLst>
      <p:ext uri="{BB962C8B-B14F-4D97-AF65-F5344CB8AC3E}">
        <p14:creationId xmlns:p14="http://schemas.microsoft.com/office/powerpoint/2010/main" val="717052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F5749373-2CAD-587E-7956-B1F228B7200C}"/>
              </a:ext>
            </a:extLst>
          </p:cNvPr>
          <p:cNvPicPr>
            <a:picLocks noChangeAspect="1"/>
          </p:cNvPicPr>
          <p:nvPr/>
        </p:nvPicPr>
        <p:blipFill>
          <a:blip r:embed="rId2"/>
          <a:srcRect/>
          <a:stretch/>
        </p:blipFill>
        <p:spPr>
          <a:xfrm>
            <a:off x="1011029" y="912194"/>
            <a:ext cx="9365422" cy="4874582"/>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3052949359"/>
              </p:ext>
            </p:extLst>
          </p:nvPr>
        </p:nvGraphicFramePr>
        <p:xfrm>
          <a:off x="3575657" y="216265"/>
          <a:ext cx="6244204" cy="37084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5078896" y="1494687"/>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4615070" y="1494686"/>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5272708" y="1494687"/>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2236308" y="4373649"/>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8126343" y="1488563"/>
            <a:ext cx="30248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Overall increase</a:t>
            </a:r>
          </a:p>
        </p:txBody>
      </p:sp>
    </p:spTree>
    <p:extLst>
      <p:ext uri="{BB962C8B-B14F-4D97-AF65-F5344CB8AC3E}">
        <p14:creationId xmlns:p14="http://schemas.microsoft.com/office/powerpoint/2010/main" val="44824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F5749373-2CAD-587E-7956-B1F228B7200C}"/>
              </a:ext>
            </a:extLst>
          </p:cNvPr>
          <p:cNvPicPr>
            <a:picLocks noChangeAspect="1"/>
          </p:cNvPicPr>
          <p:nvPr/>
        </p:nvPicPr>
        <p:blipFill>
          <a:blip r:embed="rId2"/>
          <a:srcRect/>
          <a:stretch/>
        </p:blipFill>
        <p:spPr>
          <a:xfrm>
            <a:off x="1128328" y="912194"/>
            <a:ext cx="9130823" cy="4874582"/>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402936155"/>
              </p:ext>
            </p:extLst>
          </p:nvPr>
        </p:nvGraphicFramePr>
        <p:xfrm>
          <a:off x="3575657" y="216265"/>
          <a:ext cx="6244204" cy="57912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3727175"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2915479" y="1494687"/>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2244312" y="1857895"/>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4376532" y="4261442"/>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8126343" y="1488563"/>
            <a:ext cx="3248783"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U-Shape and wiggly</a:t>
            </a:r>
          </a:p>
        </p:txBody>
      </p:sp>
      <p:cxnSp>
        <p:nvCxnSpPr>
          <p:cNvPr id="3" name="Straight Connector 2">
            <a:extLst>
              <a:ext uri="{FF2B5EF4-FFF2-40B4-BE49-F238E27FC236}">
                <a16:creationId xmlns:a16="http://schemas.microsoft.com/office/drawing/2014/main" id="{38794A19-0DB8-D66F-FDB5-67A7A5662B2F}"/>
              </a:ext>
            </a:extLst>
          </p:cNvPr>
          <p:cNvCxnSpPr/>
          <p:nvPr/>
        </p:nvCxnSpPr>
        <p:spPr>
          <a:xfrm>
            <a:off x="4277140"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524B7CE-BF1B-29AB-E192-C72B08BB42A0}"/>
              </a:ext>
            </a:extLst>
          </p:cNvPr>
          <p:cNvCxnSpPr/>
          <p:nvPr/>
        </p:nvCxnSpPr>
        <p:spPr>
          <a:xfrm>
            <a:off x="6697759"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879190-7EF7-9F61-8FEB-76214ED9AD5E}"/>
              </a:ext>
            </a:extLst>
          </p:cNvPr>
          <p:cNvCxnSpPr/>
          <p:nvPr/>
        </p:nvCxnSpPr>
        <p:spPr>
          <a:xfrm>
            <a:off x="7139610"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1BE80-14B9-0A49-D4EF-D8AAFEAC9D03}"/>
              </a:ext>
            </a:extLst>
          </p:cNvPr>
          <p:cNvSpPr txBox="1"/>
          <p:nvPr/>
        </p:nvSpPr>
        <p:spPr>
          <a:xfrm>
            <a:off x="7353384" y="2441086"/>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Tree>
    <p:extLst>
      <p:ext uri="{BB962C8B-B14F-4D97-AF65-F5344CB8AC3E}">
        <p14:creationId xmlns:p14="http://schemas.microsoft.com/office/powerpoint/2010/main" val="195716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5AF1D51-FE98-98A2-8556-FB15F38E057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DF2B3FD-AE0D-A078-822B-5E3E9A7F73A8}"/>
              </a:ext>
            </a:extLst>
          </p:cNvPr>
          <p:cNvSpPr txBox="1"/>
          <p:nvPr/>
        </p:nvSpPr>
        <p:spPr>
          <a:xfrm>
            <a:off x="218661" y="107059"/>
            <a:ext cx="10198554" cy="954107"/>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2: COVID-19 lockdown phases and impact on crime resurgence in Nottingham (Antisocial Behaviour [ASB])</a:t>
            </a:r>
          </a:p>
        </p:txBody>
      </p:sp>
      <p:pic>
        <p:nvPicPr>
          <p:cNvPr id="5" name="Picture 4" descr="A diagram of a timeline&#10;&#10;Description automatically generated with medium confidence">
            <a:extLst>
              <a:ext uri="{FF2B5EF4-FFF2-40B4-BE49-F238E27FC236}">
                <a16:creationId xmlns:a16="http://schemas.microsoft.com/office/drawing/2014/main" id="{DD829BC2-11EE-5DFD-AA26-87C131A97C35}"/>
              </a:ext>
            </a:extLst>
          </p:cNvPr>
          <p:cNvPicPr>
            <a:picLocks noChangeAspect="1"/>
          </p:cNvPicPr>
          <p:nvPr/>
        </p:nvPicPr>
        <p:blipFill>
          <a:blip r:embed="rId2"/>
          <a:stretch>
            <a:fillRect/>
          </a:stretch>
        </p:blipFill>
        <p:spPr>
          <a:xfrm>
            <a:off x="129569" y="1399750"/>
            <a:ext cx="11932862" cy="2987065"/>
          </a:xfrm>
          <a:prstGeom prst="rect">
            <a:avLst/>
          </a:prstGeom>
        </p:spPr>
      </p:pic>
      <p:sp>
        <p:nvSpPr>
          <p:cNvPr id="7" name="TextBox 6">
            <a:extLst>
              <a:ext uri="{FF2B5EF4-FFF2-40B4-BE49-F238E27FC236}">
                <a16:creationId xmlns:a16="http://schemas.microsoft.com/office/drawing/2014/main" id="{5A5847F6-4735-AE48-B4F3-8AFED2FC79AF}"/>
              </a:ext>
            </a:extLst>
          </p:cNvPr>
          <p:cNvSpPr txBox="1"/>
          <p:nvPr/>
        </p:nvSpPr>
        <p:spPr>
          <a:xfrm>
            <a:off x="218661" y="4443896"/>
            <a:ext cx="11705115"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Understand the crime recovery patterns in-between the lockdown phases in Nottingham across all 182 LSOAs.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examine whether or not these ASB patterns were statistically significant. Hence a stratified Poisson GAM model was used </a:t>
            </a:r>
          </a:p>
        </p:txBody>
      </p:sp>
      <p:sp>
        <p:nvSpPr>
          <p:cNvPr id="8" name="TextBox 7">
            <a:extLst>
              <a:ext uri="{FF2B5EF4-FFF2-40B4-BE49-F238E27FC236}">
                <a16:creationId xmlns:a16="http://schemas.microsoft.com/office/drawing/2014/main" id="{CDBA721D-3AF2-6B25-9BF1-611C2985FDC9}"/>
              </a:ext>
            </a:extLst>
          </p:cNvPr>
          <p:cNvSpPr txBox="1"/>
          <p:nvPr/>
        </p:nvSpPr>
        <p:spPr>
          <a:xfrm>
            <a:off x="218661" y="5641988"/>
            <a:ext cx="8449851" cy="738664"/>
          </a:xfrm>
          <a:prstGeom prst="rect">
            <a:avLst/>
          </a:prstGeom>
          <a:solidFill>
            <a:schemeClr val="accent1">
              <a:lumMod val="20000"/>
              <a:lumOff val="80000"/>
            </a:schemeClr>
          </a:solidFill>
        </p:spPr>
        <p:txBody>
          <a:bodyPr wrap="square" rtlCol="0">
            <a:spAutoFit/>
          </a:bodyPr>
          <a:lstStyle/>
          <a:p>
            <a:r>
              <a:rPr lang="en-GB" sz="1400" dirty="0">
                <a:latin typeface="Arial" panose="020B0604020202020204" pitchFamily="34" charset="0"/>
                <a:cs typeface="Arial" panose="020B0604020202020204" pitchFamily="34" charset="0"/>
              </a:rPr>
              <a:t>Gehui Qi (2023) Investigating the Crime Recovery Patterns in Nottingham in the Post-Lockdown Period using Social Disorganisation Theory. UCL Undergraduate Dissertation 2022/23. Department of Geography. Submitted BA Geography with Social Data Sciences. </a:t>
            </a:r>
            <a:r>
              <a:rPr lang="en-GB" sz="1400" b="1" dirty="0">
                <a:latin typeface="Arial" panose="020B0604020202020204" pitchFamily="34" charset="0"/>
                <a:cs typeface="Arial" panose="020B0604020202020204" pitchFamily="34" charset="0"/>
              </a:rPr>
              <a:t>Download: [Click]</a:t>
            </a:r>
          </a:p>
        </p:txBody>
      </p:sp>
      <p:sp>
        <p:nvSpPr>
          <p:cNvPr id="9" name="TextBox 8">
            <a:extLst>
              <a:ext uri="{FF2B5EF4-FFF2-40B4-BE49-F238E27FC236}">
                <a16:creationId xmlns:a16="http://schemas.microsoft.com/office/drawing/2014/main" id="{CEF6468C-C70E-B793-85E7-55AB03956184}"/>
              </a:ext>
            </a:extLst>
          </p:cNvPr>
          <p:cNvSpPr txBox="1"/>
          <p:nvPr/>
        </p:nvSpPr>
        <p:spPr>
          <a:xfrm>
            <a:off x="218661" y="6399305"/>
            <a:ext cx="5397631"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Data Repository: </a:t>
            </a:r>
            <a:r>
              <a:rPr lang="en-GB" sz="1400" dirty="0">
                <a:latin typeface="Arial" panose="020B0604020202020204" pitchFamily="34" charset="0"/>
                <a:cs typeface="Arial" panose="020B0604020202020204" pitchFamily="34" charset="0"/>
                <a:hlinkClick r:id="rId3"/>
              </a:rPr>
              <a:t>https://github.com/qghuihuihui/Dissertation-2023</a:t>
            </a:r>
            <a:r>
              <a:rPr lang="en-GB"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67375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timeline&#10;&#10;Description automatically generated with medium confidence">
            <a:extLst>
              <a:ext uri="{FF2B5EF4-FFF2-40B4-BE49-F238E27FC236}">
                <a16:creationId xmlns:a16="http://schemas.microsoft.com/office/drawing/2014/main" id="{0584E6D7-2835-682A-3F00-7346C1BCA8D1}"/>
              </a:ext>
            </a:extLst>
          </p:cNvPr>
          <p:cNvPicPr>
            <a:picLocks noChangeAspect="1"/>
          </p:cNvPicPr>
          <p:nvPr/>
        </p:nvPicPr>
        <p:blipFill>
          <a:blip r:embed="rId2"/>
          <a:stretch>
            <a:fillRect/>
          </a:stretch>
        </p:blipFill>
        <p:spPr>
          <a:xfrm>
            <a:off x="853440" y="770439"/>
            <a:ext cx="4242816" cy="1062073"/>
          </a:xfrm>
          <a:prstGeom prst="rect">
            <a:avLst/>
          </a:prstGeom>
        </p:spPr>
      </p:pic>
      <p:pic>
        <p:nvPicPr>
          <p:cNvPr id="4" name="Picture 3" descr="A graph of a graph&#10;&#10;Description automatically generated with medium confidence">
            <a:extLst>
              <a:ext uri="{FF2B5EF4-FFF2-40B4-BE49-F238E27FC236}">
                <a16:creationId xmlns:a16="http://schemas.microsoft.com/office/drawing/2014/main" id="{DE7ACC01-E01E-A7C4-7309-86A59A3732AC}"/>
              </a:ext>
            </a:extLst>
          </p:cNvPr>
          <p:cNvPicPr>
            <a:picLocks noChangeAspect="1"/>
          </p:cNvPicPr>
          <p:nvPr/>
        </p:nvPicPr>
        <p:blipFill>
          <a:blip r:embed="rId3"/>
          <a:stretch>
            <a:fillRect/>
          </a:stretch>
        </p:blipFill>
        <p:spPr>
          <a:xfrm>
            <a:off x="0" y="1832512"/>
            <a:ext cx="5627558" cy="3233674"/>
          </a:xfrm>
          <a:prstGeom prst="rect">
            <a:avLst/>
          </a:prstGeom>
        </p:spPr>
      </p:pic>
      <p:sp>
        <p:nvSpPr>
          <p:cNvPr id="5" name="TextBox 4">
            <a:extLst>
              <a:ext uri="{FF2B5EF4-FFF2-40B4-BE49-F238E27FC236}">
                <a16:creationId xmlns:a16="http://schemas.microsoft.com/office/drawing/2014/main" id="{C23FE1BB-698B-C872-068D-A4DF7077F11C}"/>
              </a:ext>
            </a:extLst>
          </p:cNvPr>
          <p:cNvSpPr txBox="1"/>
          <p:nvPr/>
        </p:nvSpPr>
        <p:spPr>
          <a:xfrm rot="16200000">
            <a:off x="-1090651" y="3039461"/>
            <a:ext cx="2489079" cy="307777"/>
          </a:xfrm>
          <a:prstGeom prst="rect">
            <a:avLst/>
          </a:prstGeom>
          <a:solidFill>
            <a:schemeClr val="bg1"/>
          </a:solidFill>
        </p:spPr>
        <p:txBody>
          <a:bodyPr wrap="none" rtlCol="0">
            <a:spAutoFit/>
          </a:bodyPr>
          <a:lstStyle/>
          <a:p>
            <a:r>
              <a:rPr lang="en-GB" sz="1400" dirty="0"/>
              <a:t>Change in incidence rate of ASB</a:t>
            </a:r>
          </a:p>
        </p:txBody>
      </p:sp>
      <p:sp>
        <p:nvSpPr>
          <p:cNvPr id="6" name="TextBox 5">
            <a:extLst>
              <a:ext uri="{FF2B5EF4-FFF2-40B4-BE49-F238E27FC236}">
                <a16:creationId xmlns:a16="http://schemas.microsoft.com/office/drawing/2014/main" id="{F7633DD3-1D14-029C-CABC-18F7B8CBF618}"/>
              </a:ext>
            </a:extLst>
          </p:cNvPr>
          <p:cNvSpPr txBox="1"/>
          <p:nvPr/>
        </p:nvSpPr>
        <p:spPr>
          <a:xfrm>
            <a:off x="1044961" y="4758409"/>
            <a:ext cx="3537635" cy="307777"/>
          </a:xfrm>
          <a:prstGeom prst="rect">
            <a:avLst/>
          </a:prstGeom>
          <a:solidFill>
            <a:schemeClr val="bg1"/>
          </a:solidFill>
        </p:spPr>
        <p:txBody>
          <a:bodyPr wrap="none" rtlCol="0">
            <a:spAutoFit/>
          </a:bodyPr>
          <a:lstStyle/>
          <a:p>
            <a:r>
              <a:rPr lang="en-GB" sz="1400" dirty="0"/>
              <a:t>Effect on COVID-19 Lockdown phase (Months)</a:t>
            </a:r>
          </a:p>
        </p:txBody>
      </p:sp>
      <p:pic>
        <p:nvPicPr>
          <p:cNvPr id="8" name="Picture 7" descr="A map of different colored areas&#10;&#10;Description automatically generated with medium confidence">
            <a:extLst>
              <a:ext uri="{FF2B5EF4-FFF2-40B4-BE49-F238E27FC236}">
                <a16:creationId xmlns:a16="http://schemas.microsoft.com/office/drawing/2014/main" id="{475DC974-6FC8-5F7D-BE0C-F84C00433F58}"/>
              </a:ext>
            </a:extLst>
          </p:cNvPr>
          <p:cNvPicPr>
            <a:picLocks noChangeAspect="1"/>
          </p:cNvPicPr>
          <p:nvPr/>
        </p:nvPicPr>
        <p:blipFill>
          <a:blip r:embed="rId4"/>
          <a:stretch>
            <a:fillRect/>
          </a:stretch>
        </p:blipFill>
        <p:spPr>
          <a:xfrm>
            <a:off x="5519507" y="743713"/>
            <a:ext cx="6526190" cy="4511039"/>
          </a:xfrm>
          <a:prstGeom prst="rect">
            <a:avLst/>
          </a:prstGeom>
        </p:spPr>
      </p:pic>
      <p:sp>
        <p:nvSpPr>
          <p:cNvPr id="9" name="TextBox 8">
            <a:extLst>
              <a:ext uri="{FF2B5EF4-FFF2-40B4-BE49-F238E27FC236}">
                <a16:creationId xmlns:a16="http://schemas.microsoft.com/office/drawing/2014/main" id="{630D1FB3-E0B2-E78C-EF63-DBB31FB97E02}"/>
              </a:ext>
            </a:extLst>
          </p:cNvPr>
          <p:cNvSpPr txBox="1"/>
          <p:nvPr/>
        </p:nvSpPr>
        <p:spPr>
          <a:xfrm>
            <a:off x="153887" y="5614889"/>
            <a:ext cx="5319781" cy="95410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A series of Poisson GAMs were implemented on each LSOAs. 182 GAM plots were generated for each LSOA which had patterns showing the effect of lockdown (months) on changes in incidences of ASB.</a:t>
            </a:r>
          </a:p>
        </p:txBody>
      </p:sp>
      <p:sp>
        <p:nvSpPr>
          <p:cNvPr id="10" name="TextBox 9">
            <a:extLst>
              <a:ext uri="{FF2B5EF4-FFF2-40B4-BE49-F238E27FC236}">
                <a16:creationId xmlns:a16="http://schemas.microsoft.com/office/drawing/2014/main" id="{4E703BC4-588D-462E-1017-EE1500E6CBA5}"/>
              </a:ext>
            </a:extLst>
          </p:cNvPr>
          <p:cNvSpPr txBox="1"/>
          <p:nvPr/>
        </p:nvSpPr>
        <p:spPr>
          <a:xfrm>
            <a:off x="5627558" y="5614889"/>
            <a:ext cx="5881690" cy="95410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The phases for LSOAs were broadly classed either a significant ‘increase’, ‘decrease’ or not significant all in ASB during those periods. These were extracted and plotted on to the map of Nottingham for interpretation. </a:t>
            </a:r>
          </a:p>
        </p:txBody>
      </p:sp>
      <p:sp>
        <p:nvSpPr>
          <p:cNvPr id="11" name="Slide Number Placeholder 3">
            <a:extLst>
              <a:ext uri="{FF2B5EF4-FFF2-40B4-BE49-F238E27FC236}">
                <a16:creationId xmlns:a16="http://schemas.microsoft.com/office/drawing/2014/main" id="{58F02A6F-C799-1040-203C-F99182B2DC7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7060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chemeClr val="bg2">
              <a:lumMod val="75000"/>
            </a:schemeClr>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46857"/>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Remember in Week 2’s we covered…</a:t>
            </a:r>
          </a:p>
        </p:txBody>
      </p:sp>
      <p:sp>
        <p:nvSpPr>
          <p:cNvPr id="3" name="Slide Number Placeholder 3">
            <a:extLst>
              <a:ext uri="{FF2B5EF4-FFF2-40B4-BE49-F238E27FC236}">
                <a16:creationId xmlns:a16="http://schemas.microsoft.com/office/drawing/2014/main" id="{2D0EC806-25B8-E235-249E-739DA45A877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188068" cy="13991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587375" y="217444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linear model (GLMs) is a flexible generalization of ordinary linear regression model, which allows the user to link some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to a link function g(</a:t>
                </a:r>
                <a14:m>
                  <m:oMath xmlns:m="http://schemas.openxmlformats.org/officeDocument/2006/math">
                    <m:r>
                      <a:rPr lang="en-GB" sz="1800" i="1" smtClean="0">
                        <a:latin typeface="Cambria Math" panose="02040503050406030204" pitchFamily="18" charset="0"/>
                        <a:ea typeface="Cambria Math" panose="02040503050406030204" pitchFamily="18" charset="0"/>
                        <a:cs typeface="Helvetica Neue" panose="02000503000000020004" pitchFamily="2" charset="0"/>
                      </a:rPr>
                      <m:t>𝜂</m:t>
                    </m:r>
                    <m:r>
                      <a:rPr lang="en-GB" sz="1800" b="0" i="1" smtClean="0">
                        <a:latin typeface="Cambria Math" panose="02040503050406030204" pitchFamily="18" charset="0"/>
                        <a:ea typeface="Cambria Math" panose="02040503050406030204" pitchFamily="18" charset="0"/>
                        <a:cs typeface="Helvetica Neue" panose="02000503000000020004" pitchFamily="2" charset="0"/>
                      </a:rPr>
                      <m:t>)</m:t>
                    </m:r>
                  </m:oMath>
                </a14:m>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when that outcome is characterised by distribution that is from one the exponential families of distribution.</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Exponential family are set of parametric (i.e., discrete or continuous) probability distributions. There are many… but the most common examples are: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Normal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Binomial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Poisson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Multinomial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Negative binomial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Choice>
        <mc:Fallback xmlns="">
          <p:sp>
            <p:nvSpPr>
              <p:cNvPr id="4" name="Title 1">
                <a:extLst>
                  <a:ext uri="{FF2B5EF4-FFF2-40B4-BE49-F238E27FC236}">
                    <a16:creationId xmlns:a16="http://schemas.microsoft.com/office/drawing/2014/main" id="{A4651A49-D8BF-AD44-84A0-FD63AE442DB3}"/>
                  </a:ext>
                </a:extLst>
              </p:cNvPr>
              <p:cNvSpPr txBox="1">
                <a:spLocks noRot="1" noChangeAspect="1" noMove="1" noResize="1" noEditPoints="1" noAdjustHandles="1" noChangeArrowheads="1" noChangeShapeType="1" noTextEdit="1"/>
              </p:cNvSpPr>
              <p:nvPr/>
            </p:nvSpPr>
            <p:spPr>
              <a:xfrm>
                <a:off x="587375" y="2174446"/>
                <a:ext cx="8997299" cy="3389072"/>
              </a:xfrm>
              <a:blipFill>
                <a:blip r:embed="rId3"/>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587375" y="1209537"/>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Recap on 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1185797" y="3573588"/>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1185797" y="3573588"/>
                <a:ext cx="7293106" cy="523220"/>
              </a:xfrm>
              <a:prstGeom prst="rect">
                <a:avLst/>
              </a:prstGeom>
              <a:blipFill>
                <a:blip r:embed="rId5"/>
                <a:stretch>
                  <a:fillRect b="-2381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8541586" y="5348602"/>
            <a:ext cx="3307413"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There are a tonne of them, but you really don’t have to worry about any of them. You only need to concern yourself with how this link function works!</a:t>
            </a:r>
          </a:p>
        </p:txBody>
      </p:sp>
      <p:sp>
        <p:nvSpPr>
          <p:cNvPr id="2" name="Slide Number Placeholder 3">
            <a:extLst>
              <a:ext uri="{FF2B5EF4-FFF2-40B4-BE49-F238E27FC236}">
                <a16:creationId xmlns:a16="http://schemas.microsoft.com/office/drawing/2014/main" id="{34DD024E-2FC7-11B7-F452-A320DF527C2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15549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We covered link functions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endParaRPr lang="en-US" altLang="en-US" sz="3600" dirty="0">
                  <a:latin typeface="Helvetica Neue Light" panose="02000403000000020004" pitchFamily="2" charset="0"/>
                  <a:ea typeface="Helvetica Neue Light" panose="02000403000000020004" pitchFamily="2" charset="0"/>
                </a:endParaRP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p:graphicFrame>
        <p:nvGraphicFramePr>
          <p:cNvPr id="10" name="Table 3">
            <a:extLst>
              <a:ext uri="{FF2B5EF4-FFF2-40B4-BE49-F238E27FC236}">
                <a16:creationId xmlns:a16="http://schemas.microsoft.com/office/drawing/2014/main" id="{BCD48C88-955B-A94B-87B8-41E1C1C58226}"/>
              </a:ext>
            </a:extLst>
          </p:cNvPr>
          <p:cNvGraphicFramePr>
            <a:graphicFrameLocks noGrp="1"/>
          </p:cNvGraphicFramePr>
          <p:nvPr/>
        </p:nvGraphicFramePr>
        <p:xfrm>
          <a:off x="214312" y="2553816"/>
          <a:ext cx="11763375" cy="3578831"/>
        </p:xfrm>
        <a:graphic>
          <a:graphicData uri="http://schemas.openxmlformats.org/drawingml/2006/table">
            <a:tbl>
              <a:tblPr firstRow="1" bandRow="1">
                <a:tableStyleId>{2D5ABB26-0587-4C30-8999-92F81FD0307C}</a:tableStyleId>
              </a:tblPr>
              <a:tblGrid>
                <a:gridCol w="2918508">
                  <a:extLst>
                    <a:ext uri="{9D8B030D-6E8A-4147-A177-3AD203B41FA5}">
                      <a16:colId xmlns:a16="http://schemas.microsoft.com/office/drawing/2014/main" val="2740342776"/>
                    </a:ext>
                  </a:extLst>
                </a:gridCol>
                <a:gridCol w="2948289">
                  <a:extLst>
                    <a:ext uri="{9D8B030D-6E8A-4147-A177-3AD203B41FA5}">
                      <a16:colId xmlns:a16="http://schemas.microsoft.com/office/drawing/2014/main" val="1420787425"/>
                    </a:ext>
                  </a:extLst>
                </a:gridCol>
                <a:gridCol w="2948289">
                  <a:extLst>
                    <a:ext uri="{9D8B030D-6E8A-4147-A177-3AD203B41FA5}">
                      <a16:colId xmlns:a16="http://schemas.microsoft.com/office/drawing/2014/main" val="166375594"/>
                    </a:ext>
                  </a:extLst>
                </a:gridCol>
                <a:gridCol w="2948289">
                  <a:extLst>
                    <a:ext uri="{9D8B030D-6E8A-4147-A177-3AD203B41FA5}">
                      <a16:colId xmlns:a16="http://schemas.microsoft.com/office/drawing/2014/main" val="4096845816"/>
                    </a:ext>
                  </a:extLst>
                </a:gridCol>
              </a:tblGrid>
              <a:tr h="450461">
                <a:tc>
                  <a:txBody>
                    <a:bodyPr/>
                    <a:lstStyle/>
                    <a:p>
                      <a:pPr algn="ctr"/>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Exponential Family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Link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200" b="0" i="0" dirty="0">
                          <a:latin typeface="Helvetica Light" panose="020B0403020202020204" pitchFamily="34" charset="0"/>
                        </a:rPr>
                        <a:t>Continuous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Normal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Identity (we’ve been using this all this 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200" b="0" i="0" dirty="0">
                          <a:latin typeface="Helvetica Light" panose="020B0403020202020204" pitchFamily="34" charset="0"/>
                        </a:rPr>
                        <a:t>Binary measures (1 = “present” or 0 = “absent”)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Bernoulli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200" b="0" i="0" dirty="0">
                          <a:latin typeface="Helvetica Light" panose="020B0403020202020204" pitchFamily="34" charset="0"/>
                        </a:rPr>
                        <a:t>Binomial measure (or 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Binomial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function on aggregated outcome for successful and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200" b="0" i="0" dirty="0">
                          <a:latin typeface="Helvetica Light" panose="020B0403020202020204" pitchFamily="34" charset="0"/>
                        </a:rPr>
                        <a:t>Counts or discrete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 or 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3" name="TextBox 2">
            <a:extLst>
              <a:ext uri="{FF2B5EF4-FFF2-40B4-BE49-F238E27FC236}">
                <a16:creationId xmlns:a16="http://schemas.microsoft.com/office/drawing/2014/main" id="{96EA71A4-CC92-2B49-8833-6C06388EF1B8}"/>
              </a:ext>
            </a:extLst>
          </p:cNvPr>
          <p:cNvSpPr txBox="1"/>
          <p:nvPr/>
        </p:nvSpPr>
        <p:spPr>
          <a:xfrm>
            <a:off x="214312" y="1950127"/>
            <a:ext cx="7246214" cy="369332"/>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Here are the most frequent examples which you will certainly encounter</a:t>
            </a:r>
          </a:p>
        </p:txBody>
      </p:sp>
      <p:pic>
        <p:nvPicPr>
          <p:cNvPr id="7" name="Picture 6">
            <a:extLst>
              <a:ext uri="{FF2B5EF4-FFF2-40B4-BE49-F238E27FC236}">
                <a16:creationId xmlns:a16="http://schemas.microsoft.com/office/drawing/2014/main" id="{76FAD96D-C3B0-6840-83DA-EF333ECAB5F9}"/>
              </a:ext>
            </a:extLst>
          </p:cNvPr>
          <p:cNvPicPr>
            <a:picLocks noChangeAspect="1"/>
          </p:cNvPicPr>
          <p:nvPr/>
        </p:nvPicPr>
        <p:blipFill>
          <a:blip r:embed="rId5"/>
          <a:stretch>
            <a:fillRect/>
          </a:stretch>
        </p:blipFill>
        <p:spPr>
          <a:xfrm>
            <a:off x="11090471" y="1170344"/>
            <a:ext cx="887216" cy="1333249"/>
          </a:xfrm>
          <a:prstGeom prst="rect">
            <a:avLst/>
          </a:prstGeom>
        </p:spPr>
      </p:pic>
      <p:sp>
        <p:nvSpPr>
          <p:cNvPr id="2" name="Slide Number Placeholder 3">
            <a:extLst>
              <a:ext uri="{FF2B5EF4-FFF2-40B4-BE49-F238E27FC236}">
                <a16:creationId xmlns:a16="http://schemas.microsoft.com/office/drawing/2014/main" id="{4BAF4F01-B537-FCEB-1362-AB4C719DE1D0}"/>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0546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6031706" y="3143480"/>
            <a:ext cx="6053137" cy="230987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only touched on the fact the outcomes can measures that are from a different distribution, but we never really touched on this matter and on these particular classes of regression models</a:t>
            </a:r>
          </a:p>
        </p:txBody>
      </p:sp>
      <p:sp>
        <p:nvSpPr>
          <p:cNvPr id="6" name="Rectangle 5">
            <a:extLst>
              <a:ext uri="{FF2B5EF4-FFF2-40B4-BE49-F238E27FC236}">
                <a16:creationId xmlns:a16="http://schemas.microsoft.com/office/drawing/2014/main" id="{C93DD3DE-D8F4-7342-97B0-788129EA3296}"/>
              </a:ext>
            </a:extLst>
          </p:cNvPr>
          <p:cNvSpPr/>
          <p:nvPr/>
        </p:nvSpPr>
        <p:spPr>
          <a:xfrm>
            <a:off x="6031706" y="5564234"/>
            <a:ext cx="6053137" cy="1109830"/>
          </a:xfrm>
          <a:prstGeom prst="rect">
            <a:avLst/>
          </a:prstGeom>
          <a:noFill/>
          <a:ln w="762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3">
            <a:extLst>
              <a:ext uri="{FF2B5EF4-FFF2-40B4-BE49-F238E27FC236}">
                <a16:creationId xmlns:a16="http://schemas.microsoft.com/office/drawing/2014/main" id="{DECB4710-FAFA-C6C9-DBD3-4FF0E7AC948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80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a:t>
            </a:r>
            <a:r>
              <a:rPr lang="en-US" sz="3600" b="1">
                <a:solidFill>
                  <a:schemeClr val="bg1"/>
                </a:solidFill>
                <a:latin typeface="Helvetica Neue Light" panose="02000403000000020004" pitchFamily="2" charset="0"/>
                <a:ea typeface="Helvetica Neue Light" panose="02000403000000020004" pitchFamily="2" charset="0"/>
              </a:rPr>
              <a:t>Generalised</a:t>
            </a:r>
            <a:r>
              <a:rPr lang="en-US" sz="3600" b="1" dirty="0">
                <a:solidFill>
                  <a:schemeClr val="bg1"/>
                </a:solidFill>
                <a:latin typeface="Helvetica Neue Light" panose="02000403000000020004" pitchFamily="2" charset="0"/>
                <a:ea typeface="Helvetica Neue Light" panose="02000403000000020004" pitchFamily="2" charset="0"/>
              </a:rPr>
              <a:t> Additive Models (GAMs)?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844280" cy="10376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479526" y="2077836"/>
            <a:ext cx="9516667" cy="800735"/>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additive model (GAMs) is a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flexible generalization of any ordinary regression model</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as well as it is a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smoothing technique </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which allows the user to model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non-linear relationships</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between an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with a set of other independent variables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x</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315720" y="1228202"/>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4676668" y="3217115"/>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4676668" y="3217115"/>
                <a:ext cx="5483332" cy="423770"/>
              </a:xfrm>
              <a:prstGeom prst="rect">
                <a:avLst/>
              </a:prstGeom>
              <a:blipFill>
                <a:blip r:embed="rId4"/>
                <a:stretch>
                  <a:fillRect b="-11765"/>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BD26AB17-8D87-5903-9392-4E8997B9848D}"/>
              </a:ext>
            </a:extLst>
          </p:cNvPr>
          <p:cNvSpPr txBox="1">
            <a:spLocks noChangeArrowheads="1"/>
          </p:cNvSpPr>
          <p:nvPr/>
        </p:nvSpPr>
        <p:spPr>
          <a:xfrm>
            <a:off x="315720" y="324877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The typical statistical formulation of GAM:</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6" name="TextBox 5">
            <a:extLst>
              <a:ext uri="{FF2B5EF4-FFF2-40B4-BE49-F238E27FC236}">
                <a16:creationId xmlns:a16="http://schemas.microsoft.com/office/drawing/2014/main" id="{8CF8DDA7-58CB-8C51-06AF-7A0B1BC76A6A}"/>
              </a:ext>
            </a:extLst>
          </p:cNvPr>
          <p:cNvSpPr txBox="1"/>
          <p:nvPr/>
        </p:nvSpPr>
        <p:spPr>
          <a:xfrm>
            <a:off x="397622" y="3978809"/>
            <a:ext cx="9680474" cy="2308324"/>
          </a:xfrm>
          <a:prstGeom prst="rect">
            <a:avLst/>
          </a:prstGeom>
          <a:no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What are GAMs exactly (in plain English):</a:t>
            </a:r>
          </a:p>
          <a:p>
            <a:pPr algn="l"/>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With linear models, we have explored to date are the considered as the “go-to” models. We have seen many adaptations (i.e., non-spatial and spatial) on a variety of conditions (i.e., Gaussian, Binomial and Poisson) and data types (i.e., continuous, binary or counts/rates).</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GAMs are simply an adaptation of a Generalised Linear Model (GLM) that can deal with non-linear data while maintaining explainability.</a:t>
            </a:r>
          </a:p>
        </p:txBody>
      </p:sp>
      <p:sp>
        <p:nvSpPr>
          <p:cNvPr id="7" name="Slide Number Placeholder 3">
            <a:extLst>
              <a:ext uri="{FF2B5EF4-FFF2-40B4-BE49-F238E27FC236}">
                <a16:creationId xmlns:a16="http://schemas.microsoft.com/office/drawing/2014/main" id="{05547C15-1087-B468-48FB-7FB4B3D0BA8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0524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315720" y="1174108"/>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Re-formulation of a GLM to GAM:</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4585578" y="265779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4585578" y="2657792"/>
                <a:ext cx="5483332" cy="423770"/>
              </a:xfrm>
              <a:prstGeom prst="rect">
                <a:avLst/>
              </a:prstGeom>
              <a:blipFill>
                <a:blip r:embed="rId4"/>
                <a:stretch>
                  <a:fillRect b="-1176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CF8DDA7-58CB-8C51-06AF-7A0B1BC76A6A}"/>
                  </a:ext>
                </a:extLst>
              </p:cNvPr>
              <p:cNvSpPr txBox="1"/>
              <p:nvPr/>
            </p:nvSpPr>
            <p:spPr>
              <a:xfrm>
                <a:off x="315720" y="3453582"/>
                <a:ext cx="9753190" cy="3182153"/>
              </a:xfrm>
              <a:prstGeom prst="rect">
                <a:avLst/>
              </a:prstGeom>
              <a:no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What are GAMs exactly (in plain English):</a:t>
                </a:r>
              </a:p>
              <a:p>
                <a:pPr algn="l"/>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GAMs are much more relaxed in their assumptions about linearity. </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coefficients from a linear regression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Helvetica Neue Light" panose="02000403000000020004" pitchFamily="2" charset="0"/>
                          </a:rPr>
                          <m:t>𝑝</m:t>
                        </m:r>
                      </m:sub>
                    </m:sSub>
                  </m:oMath>
                </a14:m>
                <a:r>
                  <a:rPr lang="en-GB" dirty="0">
                    <a:latin typeface="Helvetica Neue Light" panose="02000403000000020004" pitchFamily="2" charset="0"/>
                    <a:ea typeface="Helvetica Neue Light" panose="02000403000000020004" pitchFamily="2" charset="0"/>
                  </a:rPr>
                  <a:t> are replaced with a </a:t>
                </a:r>
                <a:r>
                  <a:rPr lang="en-GB" b="1" dirty="0">
                    <a:latin typeface="Helvetica Neue Light" panose="02000403000000020004" pitchFamily="2" charset="0"/>
                    <a:ea typeface="Helvetica Neue Light" panose="02000403000000020004" pitchFamily="2" charset="0"/>
                  </a:rPr>
                  <a:t>flexible function</a:t>
                </a:r>
                <a:r>
                  <a:rPr lang="en-GB" dirty="0">
                    <a:latin typeface="Helvetica Neue Light" panose="02000403000000020004" pitchFamily="2" charset="0"/>
                    <a:ea typeface="Helvetica Neue Light" panose="02000403000000020004" pitchFamily="2" charset="0"/>
                  </a:rPr>
                  <a:t>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𝑓</m:t>
                        </m:r>
                      </m:e>
                      <m:sub>
                        <m:r>
                          <a:rPr lang="en-GB" b="0" i="1" smtClean="0">
                            <a:latin typeface="Cambria Math" panose="02040503050406030204" pitchFamily="18" charset="0"/>
                            <a:ea typeface="Helvetica Neue Light" panose="02000403000000020004" pitchFamily="2" charset="0"/>
                          </a:rPr>
                          <m:t>𝑝</m:t>
                        </m:r>
                      </m:sub>
                    </m:sSub>
                    <m:r>
                      <a:rPr lang="en-GB" b="0" i="1" smtClean="0">
                        <a:latin typeface="Cambria Math" panose="02040503050406030204" pitchFamily="18" charset="0"/>
                        <a:ea typeface="Helvetica Neue Light" panose="02000403000000020004" pitchFamily="2" charset="0"/>
                      </a:rPr>
                      <m:t> </m:t>
                    </m:r>
                  </m:oMath>
                </a14:m>
                <a:r>
                  <a:rPr lang="en-GB" dirty="0">
                    <a:latin typeface="Helvetica Neue Light" panose="02000403000000020004" pitchFamily="2" charset="0"/>
                    <a:ea typeface="Helvetica Neue Light" panose="02000403000000020004" pitchFamily="2" charset="0"/>
                  </a:rPr>
                  <a:t>called a </a:t>
                </a:r>
                <a:r>
                  <a:rPr lang="en-GB" b="1" dirty="0">
                    <a:latin typeface="Helvetica Neue Light" panose="02000403000000020004" pitchFamily="2" charset="0"/>
                    <a:ea typeface="Helvetica Neue Light" panose="02000403000000020004" pitchFamily="2" charset="0"/>
                  </a:rPr>
                  <a:t>Spline</a:t>
                </a:r>
                <a:r>
                  <a:rPr lang="en-GB" dirty="0">
                    <a:latin typeface="Helvetica Neue Light" panose="02000403000000020004" pitchFamily="2" charset="0"/>
                    <a:ea typeface="Helvetica Neue Light" panose="02000403000000020004" pitchFamily="2" charset="0"/>
                  </a:rPr>
                  <a:t>, which are mathematical devices to enable the modelling of non-linear (or “wiggly”) relationships between our outcome and independent variables.</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sum of many splines hence forms a GAM, thus results in a highly flexible model (aka </a:t>
                </a:r>
                <a:r>
                  <a:rPr lang="en-GB" b="1" dirty="0">
                    <a:latin typeface="Helvetica Neue Light" panose="02000403000000020004" pitchFamily="2" charset="0"/>
                    <a:ea typeface="Helvetica Neue Light" panose="02000403000000020004" pitchFamily="2" charset="0"/>
                  </a:rPr>
                  <a:t>pretzel-tier status</a:t>
                </a:r>
                <a:r>
                  <a:rPr lang="en-GB" dirty="0">
                    <a:latin typeface="Helvetica Neue Light" panose="02000403000000020004" pitchFamily="2" charset="0"/>
                    <a:ea typeface="Helvetica Neue Light" panose="02000403000000020004" pitchFamily="2" charset="0"/>
                  </a:rPr>
                  <a:t>) which is still has some of the explainability of a generalised linear regression    </a:t>
                </a:r>
              </a:p>
            </p:txBody>
          </p:sp>
        </mc:Choice>
        <mc:Fallback>
          <p:sp>
            <p:nvSpPr>
              <p:cNvPr id="6" name="TextBox 5">
                <a:extLst>
                  <a:ext uri="{FF2B5EF4-FFF2-40B4-BE49-F238E27FC236}">
                    <a16:creationId xmlns:a16="http://schemas.microsoft.com/office/drawing/2014/main" id="{8CF8DDA7-58CB-8C51-06AF-7A0B1BC76A6A}"/>
                  </a:ext>
                </a:extLst>
              </p:cNvPr>
              <p:cNvSpPr txBox="1">
                <a:spLocks noRot="1" noChangeAspect="1" noMove="1" noResize="1" noEditPoints="1" noAdjustHandles="1" noChangeArrowheads="1" noChangeShapeType="1" noTextEdit="1"/>
              </p:cNvSpPr>
              <p:nvPr/>
            </p:nvSpPr>
            <p:spPr>
              <a:xfrm>
                <a:off x="315720" y="3453582"/>
                <a:ext cx="9753190" cy="3182153"/>
              </a:xfrm>
              <a:prstGeom prst="rect">
                <a:avLst/>
              </a:prstGeom>
              <a:blipFill>
                <a:blip r:embed="rId5"/>
                <a:stretch>
                  <a:fillRect l="-519" t="-791" b="-1581"/>
                </a:stretch>
              </a:blipFill>
              <a:ln>
                <a:solidFill>
                  <a:schemeClr val="accent1"/>
                </a:solidFill>
              </a:ln>
            </p:spPr>
            <p:txBody>
              <a:bodyPr/>
              <a:lstStyle/>
              <a:p>
                <a:r>
                  <a:rPr lang="en-GB">
                    <a:noFill/>
                  </a:rPr>
                  <a:t> </a:t>
                </a:r>
              </a:p>
            </p:txBody>
          </p:sp>
        </mc:Fallback>
      </mc:AlternateContent>
      <p:sp>
        <p:nvSpPr>
          <p:cNvPr id="7" name="Slide Number Placeholder 3">
            <a:extLst>
              <a:ext uri="{FF2B5EF4-FFF2-40B4-BE49-F238E27FC236}">
                <a16:creationId xmlns:a16="http://schemas.microsoft.com/office/drawing/2014/main" id="{05547C15-1087-B468-48FB-7FB4B3D0BA8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itle 1">
            <a:extLst>
              <a:ext uri="{FF2B5EF4-FFF2-40B4-BE49-F238E27FC236}">
                <a16:creationId xmlns:a16="http://schemas.microsoft.com/office/drawing/2014/main" id="{610E6C6A-7933-2145-1C03-E02F07EED603}"/>
              </a:ext>
            </a:extLst>
          </p:cNvPr>
          <p:cNvSpPr txBox="1">
            <a:spLocks noChangeArrowheads="1"/>
          </p:cNvSpPr>
          <p:nvPr/>
        </p:nvSpPr>
        <p:spPr>
          <a:xfrm>
            <a:off x="315720" y="203123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Equation 1 is the formulation of a GLM:</a:t>
            </a: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0F8357-E10A-53EB-F571-092CA65ABC95}"/>
                  </a:ext>
                </a:extLst>
              </p:cNvPr>
              <p:cNvSpPr txBox="1"/>
              <p:nvPr/>
            </p:nvSpPr>
            <p:spPr>
              <a:xfrm>
                <a:off x="4585578" y="1998113"/>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𝟏</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10" name="TextBox 9">
                <a:extLst>
                  <a:ext uri="{FF2B5EF4-FFF2-40B4-BE49-F238E27FC236}">
                    <a16:creationId xmlns:a16="http://schemas.microsoft.com/office/drawing/2014/main" id="{380F8357-E10A-53EB-F571-092CA65ABC95}"/>
                  </a:ext>
                </a:extLst>
              </p:cNvPr>
              <p:cNvSpPr txBox="1">
                <a:spLocks noRot="1" noChangeAspect="1" noMove="1" noResize="1" noEditPoints="1" noAdjustHandles="1" noChangeArrowheads="1" noChangeShapeType="1" noTextEdit="1"/>
              </p:cNvSpPr>
              <p:nvPr/>
            </p:nvSpPr>
            <p:spPr>
              <a:xfrm>
                <a:off x="4585578" y="1998113"/>
                <a:ext cx="5483332" cy="427425"/>
              </a:xfrm>
              <a:prstGeom prst="rect">
                <a:avLst/>
              </a:prstGeom>
              <a:blipFill>
                <a:blip r:embed="rId6"/>
                <a:stretch>
                  <a:fillRect b="-8571"/>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99A5C4-806B-A677-A668-BBDA6EDD0757}"/>
              </a:ext>
            </a:extLst>
          </p:cNvPr>
          <p:cNvSpPr txBox="1"/>
          <p:nvPr/>
        </p:nvSpPr>
        <p:spPr>
          <a:xfrm>
            <a:off x="10068910" y="1963873"/>
            <a:ext cx="2238703" cy="461665"/>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We should be familiar with this model now!</a:t>
            </a:r>
          </a:p>
        </p:txBody>
      </p:sp>
      <p:sp>
        <p:nvSpPr>
          <p:cNvPr id="13" name="Title 1">
            <a:extLst>
              <a:ext uri="{FF2B5EF4-FFF2-40B4-BE49-F238E27FC236}">
                <a16:creationId xmlns:a16="http://schemas.microsoft.com/office/drawing/2014/main" id="{1613CEDF-DA42-8FCB-011C-366F9F8E322B}"/>
              </a:ext>
            </a:extLst>
          </p:cNvPr>
          <p:cNvSpPr txBox="1">
            <a:spLocks noChangeArrowheads="1"/>
          </p:cNvSpPr>
          <p:nvPr/>
        </p:nvSpPr>
        <p:spPr>
          <a:xfrm>
            <a:off x="315720" y="273852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Equation 2 is the formulation of a GAM:</a:t>
            </a: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14" name="TextBox 13">
            <a:extLst>
              <a:ext uri="{FF2B5EF4-FFF2-40B4-BE49-F238E27FC236}">
                <a16:creationId xmlns:a16="http://schemas.microsoft.com/office/drawing/2014/main" id="{EE060F07-4D0B-A758-9652-1CDE066105C5}"/>
              </a:ext>
            </a:extLst>
          </p:cNvPr>
          <p:cNvSpPr txBox="1"/>
          <p:nvPr/>
        </p:nvSpPr>
        <p:spPr>
          <a:xfrm>
            <a:off x="10216055" y="3666807"/>
            <a:ext cx="1865585" cy="2123658"/>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2: I will come to the maths in a second. As you will see, the flexible functions are something as simple as incorporating a quadratic, cubic and higher order functions into equation 2 as splines and making each variable a function. </a:t>
            </a:r>
          </a:p>
        </p:txBody>
      </p:sp>
      <p:sp>
        <p:nvSpPr>
          <p:cNvPr id="15" name="TextBox 14">
            <a:extLst>
              <a:ext uri="{FF2B5EF4-FFF2-40B4-BE49-F238E27FC236}">
                <a16:creationId xmlns:a16="http://schemas.microsoft.com/office/drawing/2014/main" id="{9AD9161E-7E55-B789-48D4-9822699C2B23}"/>
              </a:ext>
            </a:extLst>
          </p:cNvPr>
          <p:cNvSpPr txBox="1"/>
          <p:nvPr/>
        </p:nvSpPr>
        <p:spPr>
          <a:xfrm>
            <a:off x="10233104" y="5937640"/>
            <a:ext cx="1781502" cy="646331"/>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3: Interpretations are mostly through visual outputs</a:t>
            </a:r>
          </a:p>
        </p:txBody>
      </p:sp>
    </p:spTree>
    <p:extLst>
      <p:ext uri="{BB962C8B-B14F-4D97-AF65-F5344CB8AC3E}">
        <p14:creationId xmlns:p14="http://schemas.microsoft.com/office/powerpoint/2010/main" val="3483498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28931</TotalTime>
  <Words>4479</Words>
  <Application>Microsoft Macintosh PowerPoint</Application>
  <PresentationFormat>Widescreen</PresentationFormat>
  <Paragraphs>540</Paragraphs>
  <Slides>30</Slides>
  <Notes>19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30</vt:i4>
      </vt:variant>
    </vt:vector>
  </HeadingPairs>
  <TitlesOfParts>
    <vt:vector size="46" baseType="lpstr">
      <vt:lpstr>ＭＳ Ｐゴシック</vt:lpstr>
      <vt:lpstr>Arial</vt:lpstr>
      <vt:lpstr>Calibri</vt:lpstr>
      <vt:lpstr>Cambria Math</vt:lpstr>
      <vt:lpstr>Helvetica</vt:lpstr>
      <vt:lpstr>Helvetica Light</vt:lpstr>
      <vt:lpstr>Helvetica Light</vt:lpstr>
      <vt:lpstr>Helvetica Neue</vt:lpstr>
      <vt:lpstr>Helvetica Neue Condensed Black</vt:lpstr>
      <vt:lpstr>Helvetica Neue Light</vt:lpstr>
      <vt:lpstr>Helvetica Neue Thin</vt:lpstr>
      <vt:lpstr>Helvetica Neue Thin</vt:lpstr>
      <vt:lpstr>Lato</vt:lpstr>
      <vt:lpstr>Wingdings</vt:lpstr>
      <vt:lpstr>Office Theme</vt:lpstr>
      <vt:lpstr>Custom Design</vt:lpstr>
      <vt:lpstr>PowerPoint Presentation</vt:lpstr>
      <vt:lpstr>PowerPoint Presentation</vt:lpstr>
      <vt:lpstr>Remember in Week 2’s we covered…</vt:lpstr>
      <vt:lpstr>PowerPoint Presentation</vt:lpstr>
      <vt:lpstr>PowerPoint Presentation</vt:lpstr>
      <vt:lpstr>PowerPoint Presentation</vt:lpstr>
      <vt:lpstr>What are Generalised Additive Models (GAMs)?</vt:lpstr>
      <vt:lpstr>PowerPoint Presentation</vt:lpstr>
      <vt:lpstr>PowerPoint Presentation</vt:lpstr>
      <vt:lpstr>PowerPoint Presentation</vt:lpstr>
      <vt:lpstr>PowerPoint Presentation</vt:lpstr>
      <vt:lpstr>Model Components of a GAM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332</cp:revision>
  <dcterms:created xsi:type="dcterms:W3CDTF">2020-11-19T14:47:11Z</dcterms:created>
  <dcterms:modified xsi:type="dcterms:W3CDTF">2024-01-22T19:51:13Z</dcterms:modified>
</cp:coreProperties>
</file>