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420" r:id="rId3"/>
    <p:sldId id="986" r:id="rId4"/>
    <p:sldId id="981" r:id="rId5"/>
    <p:sldId id="499" r:id="rId6"/>
    <p:sldId id="466" r:id="rId7"/>
    <p:sldId id="1308" r:id="rId8"/>
    <p:sldId id="1307" r:id="rId9"/>
    <p:sldId id="1085" r:id="rId10"/>
    <p:sldId id="1309" r:id="rId11"/>
    <p:sldId id="1310" r:id="rId12"/>
    <p:sldId id="1311" r:id="rId13"/>
    <p:sldId id="1312" r:id="rId14"/>
    <p:sldId id="387" r:id="rId15"/>
    <p:sldId id="1313" r:id="rId16"/>
    <p:sldId id="1314" r:id="rId17"/>
    <p:sldId id="1315" r:id="rId18"/>
    <p:sldId id="1316" r:id="rId19"/>
    <p:sldId id="1317" r:id="rId20"/>
    <p:sldId id="1318" r:id="rId21"/>
    <p:sldId id="1324" r:id="rId22"/>
    <p:sldId id="1319" r:id="rId23"/>
    <p:sldId id="1322" r:id="rId24"/>
    <p:sldId id="1323" r:id="rId25"/>
    <p:sldId id="1321" r:id="rId26"/>
    <p:sldId id="1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CE6"/>
    <a:srgbClr val="FF9500"/>
    <a:srgbClr val="00B0F0"/>
    <a:srgbClr val="009193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8"/>
    <p:restoredTop sz="79454"/>
  </p:normalViewPr>
  <p:slideViewPr>
    <p:cSldViewPr snapToGrid="0" snapToObjects="1">
      <p:cViewPr varScale="1">
        <p:scale>
          <a:sx n="116" d="100"/>
          <a:sy n="116" d="100"/>
        </p:scale>
        <p:origin x="1992" y="184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8E117-339D-9660-C947-D7A019A05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F6B91-F0AC-D328-8D07-BF2121B24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2C9B2-58C6-92CB-5CBD-F4CA06FAF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13E87-B975-138C-1FBF-E6D7AE5CC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268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273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…particularly for binary and discrete measures, and so this is where generalized linear regression modelling comes to play. [Turn to 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832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D7B2-F6DF-4749-BE48-6DFE0A2356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697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33035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0250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Stephen Law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14/12/2021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hp.niehs.nih.gov/doi/pdf/10.1289/ehp.110353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ciencedirect.com/science/article/pii/S0143622818311949?casa_token=8cJ1HVpfuDMAAAAA:1DZkPWNHOnaHVCo9EW8dMyr3KbtsdJLOCgCrqU535IF30douKzrntNSe0OzpHoOTKniDrb2QaA" TargetMode="Externa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7.png"/><Relationship Id="rId3" Type="http://schemas.openxmlformats.org/officeDocument/2006/relationships/image" Target="../media/image24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695325" y="1917424"/>
            <a:ext cx="104867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GEOG0125</a:t>
            </a:r>
          </a:p>
          <a:p>
            <a:r>
              <a:rPr lang="en-GB" sz="24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Advanced Topics in Social and Geographic Data Science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BAYESIAN </a:t>
            </a:r>
            <a:r>
              <a:rPr lang="en-GB" sz="3200" b="1" cap="all" dirty="0" err="1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GeneraliSed</a:t>
            </a:r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 linear </a:t>
            </a:r>
            <a:r>
              <a:rPr lang="en-GB" sz="3200" b="1" cap="all" dirty="0" err="1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modelS</a:t>
            </a:r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 (GLM)</a:t>
            </a:r>
          </a:p>
          <a:p>
            <a:endParaRPr lang="en-GB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 </a:t>
            </a:r>
          </a:p>
          <a:p>
            <a:pPr lvl="0"/>
            <a:r>
              <a:rPr lang="en-US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  <a:p>
            <a:endParaRPr lang="en-GB" sz="16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078AE1C-7497-1869-36A2-0A01CDDAD618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0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[2]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CD48C88-955B-A94B-87B8-41E1C1C58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5237"/>
              </p:ext>
            </p:extLst>
          </p:nvPr>
        </p:nvGraphicFramePr>
        <p:xfrm>
          <a:off x="214312" y="2553816"/>
          <a:ext cx="11763375" cy="3578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508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420787425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66375594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Exponential Family (Distribution)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Link Function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Continuous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Normal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Identity (we’ve been using this all this while)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Binary measures (1 = “present” or 0 = “absent”)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Bernoulli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(log-odds)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measure (or proportion)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function on aggregated outcome for successful and failures (log-odds)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Counts or discrete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Log() or ln()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14312" y="1950127"/>
            <a:ext cx="724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Here are the most frequent examples which you will certainly encounter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36A14A0-4B2D-1437-CE11-68364CECB4E2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binary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Bernoulli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disease status: no disease = 0 or disease = 1; Victimisation status: not burgled = 0 or burgled = 1; etc.,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examples can also be from a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Binomial distribution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where binary responses are aggregated: e.g. total number of individual surveyed in a village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and number people detected to be positive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1FE2B-45A2-AA4D-8F4F-4E809AD28134}"/>
              </a:ext>
            </a:extLst>
          </p:cNvPr>
          <p:cNvSpPr txBox="1"/>
          <p:nvPr/>
        </p:nvSpPr>
        <p:spPr>
          <a:xfrm>
            <a:off x="9140231" y="4231040"/>
            <a:ext cx="2861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With binary outcomes, we are dealing with probabilities and not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blipFill>
                <a:blip r:embed="rId4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278C77A-3EB5-1660-EE12-076A86EE35E2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1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blipFill>
                <a:blip r:embed="rId4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we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it shows the linear relationship between the binary or binomial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</a:t>
                </a:r>
                <a:r>
                  <a:rPr lang="en-GB" b="1" u="sng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they are always on the log-odds scale</a:t>
                </a: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it into a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odds ratios (OR)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blipFill>
                <a:blip r:embed="rId5"/>
                <a:stretch>
                  <a:fillRect l="-368" t="-1709" b="-5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94061" y="5659440"/>
            <a:ext cx="101795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is the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Odds Ratios (OR)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we want to report and interpret from our logistic regression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CEDB2FE-A595-08C1-94FD-B97C9271038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7" y="2489656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&lt; 1,  the independent variable has an impact on the outcome – in this case, its reduced effect, or reduced risk on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its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Odds Ratios (OR)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350BF-36EA-284E-B8E6-C5DA524C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0BB1E-C712-A349-BCB9-A74260D3D26E}"/>
              </a:ext>
            </a:extLst>
          </p:cNvPr>
          <p:cNvSpPr txBox="1"/>
          <p:nvPr/>
        </p:nvSpPr>
        <p:spPr>
          <a:xfrm>
            <a:off x="8954947" y="5155037"/>
            <a:ext cx="2861001" cy="1107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In the Frequentist approach, we use p-values and 95% CIs to deem whether the odd ratios are statistically significant or not. The Bayesian framework, only 95 credibility intervals are needed for significance.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9E3774C-8747-84A1-5B21-8B56F394179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464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FAFCD-3556-9645-A568-10B876F9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3" y="323823"/>
            <a:ext cx="9385926" cy="5906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9904164" y="235688"/>
            <a:ext cx="2144172" cy="1785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logistic regression model, applied to health risk assessment study determining the impacts of arsenic exposure (biomarkers) and skin cancer risk in Eastern Europe.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Interpretation for independent variable that is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DCC-A0EF-6443-9E80-51797A613EDE}"/>
              </a:ext>
            </a:extLst>
          </p:cNvPr>
          <p:cNvSpPr txBox="1"/>
          <p:nvPr/>
        </p:nvSpPr>
        <p:spPr>
          <a:xfrm>
            <a:off x="249281" y="6349511"/>
            <a:ext cx="29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Giovanni et al. 2012 [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3"/>
              </a:rPr>
              <a:t>Source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]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B64FF08-2083-98B1-5EEC-337C65A2C7A1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2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count or discrete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number of COVID cases in postcodes across London; Number of houses on street segments that were victims to burglary etc.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It is use for dealing with aggregated units the contain information of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counts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or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rates (expressed per capita)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0BCBC1-C9CC-04F7-0BB7-DCC3814E4DBD}"/>
                  </a:ext>
                </a:extLst>
              </p:cNvPr>
              <p:cNvSpPr txBox="1"/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OR </a:t>
                </a: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+ offset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0BCBC1-C9CC-04F7-0BB7-DCC3814E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blipFill>
                <a:blip r:embed="rId4"/>
                <a:stretch>
                  <a:fillRect l="-347" t="-690" b="-20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4B9DB42-E3FA-5CFB-C657-F2A4B91624DD}"/>
              </a:ext>
            </a:extLst>
          </p:cNvPr>
          <p:cNvSpPr txBox="1"/>
          <p:nvPr/>
        </p:nvSpPr>
        <p:spPr>
          <a:xfrm>
            <a:off x="7720508" y="5587530"/>
            <a:ext cx="385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Often an offset is included to adjust for denominators if the outcome was measured as a rate.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920AF5-5F60-1E87-5DAF-0205A40DB22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3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we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which shows the linear relationship between the counts or discrete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they are always on the log-scale.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it into a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risk ratios (RR)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blipFill>
                <a:blip r:embed="rId4"/>
                <a:stretch>
                  <a:fillRect l="-368" t="-1709" r="-1104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49994" y="5164996"/>
            <a:ext cx="10179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Ratios (RR) (interchangeable with the term Relative Risk Ratios)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is the thing we want to report and interpret from our Poisson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/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blipFill>
                <a:blip r:embed="rId5"/>
                <a:stretch>
                  <a:fillRect l="-347" t="-1493" b="-74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6670B3A-ECB9-7C6F-EFB7-120598B1FA3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3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6" y="2304935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&lt; 1,  the independent variable has an impact on the outcome – in this case, it’s a reduced effect, or reduced risk of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 has an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Risk Ratios (RR)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350BF-36EA-284E-B8E6-C5DA524C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0BB1E-C712-A349-BCB9-A74260D3D26E}"/>
              </a:ext>
            </a:extLst>
          </p:cNvPr>
          <p:cNvSpPr txBox="1"/>
          <p:nvPr/>
        </p:nvSpPr>
        <p:spPr>
          <a:xfrm>
            <a:off x="8936227" y="5086350"/>
            <a:ext cx="2861001" cy="1107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From the Frequentist approach, We use p-values and 95% CIs to deem whether the risk ratios are statistically significant or not. In the Bayesian, we don’t deal with p-values, only 95% credibility intervals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9C2B42E-761A-D5A6-7883-71A7C72351E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261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7583553" y="301789"/>
            <a:ext cx="3268061" cy="19543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Poisson-based regression model, applied to crime victimisation study to determine the impacts of various environmental and society society risk factor (quantified on a street-level) and burglary risk in Nigeria.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Interpretation for independent variable that are continuous as well as those that are categorical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Risk ratio which has been operationalised and termed as Crime risk ratio (CRR)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DCC-A0EF-6443-9E80-51797A613EDE}"/>
              </a:ext>
            </a:extLst>
          </p:cNvPr>
          <p:cNvSpPr txBox="1"/>
          <p:nvPr/>
        </p:nvSpPr>
        <p:spPr>
          <a:xfrm>
            <a:off x="319994" y="6467859"/>
            <a:ext cx="303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Musah et al. 2020 [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2"/>
              </a:rPr>
              <a:t>Source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]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3209CE8-D459-2348-B927-3198823D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86" y="106471"/>
            <a:ext cx="5294021" cy="62842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CA124A-89BD-6F7A-EF07-EAB5DB101655}"/>
              </a:ext>
            </a:extLst>
          </p:cNvPr>
          <p:cNvSpPr/>
          <p:nvPr/>
        </p:nvSpPr>
        <p:spPr>
          <a:xfrm>
            <a:off x="5613400" y="2256170"/>
            <a:ext cx="1397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71D13-3FB6-6F48-1E1A-031EBD8A2B46}"/>
              </a:ext>
            </a:extLst>
          </p:cNvPr>
          <p:cNvSpPr/>
          <p:nvPr/>
        </p:nvSpPr>
        <p:spPr>
          <a:xfrm>
            <a:off x="5613400" y="4068430"/>
            <a:ext cx="139700" cy="37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B00EB16-D1E9-7067-BE59-FDF863F4AFC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18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684D-6D5C-3D40-B79A-1ED16611A0E2}"/>
              </a:ext>
            </a:extLst>
          </p:cNvPr>
          <p:cNvSpPr txBox="1">
            <a:spLocks noChangeArrowheads="1"/>
          </p:cNvSpPr>
          <p:nvPr/>
        </p:nvSpPr>
        <p:spPr>
          <a:xfrm>
            <a:off x="1851025" y="13077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Types of Poisson Regression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023EF61-899A-2644-A35B-8D16E047A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r="49890" b="55259"/>
          <a:stretch/>
        </p:blipFill>
        <p:spPr>
          <a:xfrm>
            <a:off x="195549" y="2205311"/>
            <a:ext cx="3434539" cy="2587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3D7F3FC-9D8B-0644-B6B4-FC77C2E0B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t="49981" r="49890" b="4410"/>
          <a:stretch/>
        </p:blipFill>
        <p:spPr>
          <a:xfrm>
            <a:off x="7976212" y="2205312"/>
            <a:ext cx="3358308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3832539-D139-3B45-896A-43C7FE5C4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4" b="55404"/>
          <a:stretch/>
        </p:blipFill>
        <p:spPr>
          <a:xfrm>
            <a:off x="4139557" y="2205312"/>
            <a:ext cx="3434539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1FDD5-285D-7740-8E0E-8C4D0AA8F27F}"/>
              </a:ext>
            </a:extLst>
          </p:cNvPr>
          <p:cNvSpPr txBox="1"/>
          <p:nvPr/>
        </p:nvSpPr>
        <p:spPr>
          <a:xfrm>
            <a:off x="195549" y="4974210"/>
            <a:ext cx="34023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1: Little to no dispersion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Standard Poisson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641F1-D802-3640-ACB4-59097396F77D}"/>
              </a:ext>
            </a:extLst>
          </p:cNvPr>
          <p:cNvSpPr txBox="1"/>
          <p:nvPr/>
        </p:nvSpPr>
        <p:spPr>
          <a:xfrm>
            <a:off x="4139557" y="4974399"/>
            <a:ext cx="34345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2: Over dispersed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Negative Binomial Poisson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CEBA2-64C5-3E41-BB80-66CC4798D821}"/>
              </a:ext>
            </a:extLst>
          </p:cNvPr>
          <p:cNvSpPr txBox="1"/>
          <p:nvPr/>
        </p:nvSpPr>
        <p:spPr>
          <a:xfrm>
            <a:off x="7976212" y="4974210"/>
            <a:ext cx="335830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3: Strong over-dispersed response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Zero-inflated Poisson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48EED-0873-564B-8E8A-264CE0058F42}"/>
              </a:ext>
            </a:extLst>
          </p:cNvPr>
          <p:cNvSpPr txBox="1"/>
          <p:nvPr/>
        </p:nvSpPr>
        <p:spPr>
          <a:xfrm>
            <a:off x="2773037" y="1353601"/>
            <a:ext cx="64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Examine the frequency distribution of the count response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528E63F-CA00-88ED-80B3-06C319B94688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A3B6-E599-F94D-A75D-ED4E838BC977}"/>
              </a:ext>
            </a:extLst>
          </p:cNvPr>
          <p:cNvSpPr txBox="1">
            <a:spLocks/>
          </p:cNvSpPr>
          <p:nvPr/>
        </p:nvSpPr>
        <p:spPr>
          <a:xfrm>
            <a:off x="660400" y="2655364"/>
            <a:ext cx="6570283" cy="3976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are </a:t>
            </a:r>
            <a:r>
              <a:rPr lang="en-US" sz="2000" kern="0" dirty="0" err="1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Generalised</a:t>
            </a: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Linear Models (GLMs)?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Link functions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Selecting the appropriate type of statistical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regression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Logistic regression model for Bernoulli OR Binomial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Poisson-based regression models (Normal, Negative Binomial &amp; Zero-Inflated)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does each statistical model do?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relationships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Log-odds and Odd Ratios (ORs)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Relative risk ratios (RRs)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Interpretation of coefficients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Model Specification from a Bayesian Framework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562B3B-2342-6E4C-B72B-B6CFB334502D}"/>
              </a:ext>
            </a:extLst>
          </p:cNvPr>
          <p:cNvSpPr txBox="1">
            <a:spLocks/>
          </p:cNvSpPr>
          <p:nvPr/>
        </p:nvSpPr>
        <p:spPr>
          <a:xfrm>
            <a:off x="587375" y="1160463"/>
            <a:ext cx="9382728" cy="651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en-US" sz="3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Contents</a:t>
            </a:r>
            <a:endParaRPr lang="en-GB" sz="36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78299-CDCD-6E4D-90D2-752042F6A068}"/>
              </a:ext>
            </a:extLst>
          </p:cNvPr>
          <p:cNvGrpSpPr/>
          <p:nvPr/>
        </p:nvGrpSpPr>
        <p:grpSpPr>
          <a:xfrm>
            <a:off x="7515980" y="1294247"/>
            <a:ext cx="4015620" cy="4470013"/>
            <a:chOff x="3468870" y="1665965"/>
            <a:chExt cx="4332019" cy="48222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EE94A2-35EC-904A-BA93-2D2ECA5B57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776B22-DAB2-7747-8C49-0D85E11E1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814C74-D096-C94A-8CBF-B082912F468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663953" y="3429000"/>
              <a:ext cx="1008112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EEDC9E-9F73-DC41-9862-18F6DC3DFD4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4583833" y="3429000"/>
              <a:ext cx="1080120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86D8B4-4D17-C54E-B8B9-21A2B3721CFF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4583833" y="2852936"/>
              <a:ext cx="1080120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74BE8F-D1FC-D441-8C80-32AC36E8248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583833" y="4653136"/>
              <a:ext cx="1080120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37C2C6-68DC-0746-98BC-083F9207398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5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2763FE-87EE-6C45-AA2E-E3F67849D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953" y="2852936"/>
              <a:ext cx="1008112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9CCC58-7D73-2D4E-918F-8A46F80C63AC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H="1" flipV="1">
              <a:off x="5663953" y="2852936"/>
              <a:ext cx="1008112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EAADDF-BFD2-BE40-AA18-943B66FC9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3429000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1DAEAE-D7B2-CF43-BAE6-43063F9EC6AC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flipH="1">
              <a:off x="4583833" y="2852936"/>
              <a:ext cx="1080120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CFF5FE-99E1-9846-8933-962793FABCB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5663953" y="4653136"/>
              <a:ext cx="1008112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45C01-A762-E94D-807C-FB4C4212B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4653136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9533AB-B655-C147-A955-19BE6C288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6AAC75-67A8-F749-9781-782087798CC2}"/>
                </a:ext>
              </a:extLst>
            </p:cNvPr>
            <p:cNvGrpSpPr/>
            <p:nvPr/>
          </p:nvGrpSpPr>
          <p:grpSpPr>
            <a:xfrm>
              <a:off x="5070467" y="1665965"/>
              <a:ext cx="1186971" cy="1186971"/>
              <a:chOff x="2970910" y="554"/>
              <a:chExt cx="1186971" cy="118697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BF23A70-BC1B-3C4E-99FA-465B1673DCD8}"/>
                  </a:ext>
                </a:extLst>
              </p:cNvPr>
              <p:cNvSpPr/>
              <p:nvPr/>
            </p:nvSpPr>
            <p:spPr>
              <a:xfrm>
                <a:off x="2970910" y="554"/>
                <a:ext cx="1186971" cy="1186971"/>
              </a:xfrm>
              <a:prstGeom prst="ellipse">
                <a:avLst/>
              </a:prstGeom>
              <a:solidFill>
                <a:srgbClr val="FF3B3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Oval 4">
                <a:extLst>
                  <a:ext uri="{FF2B5EF4-FFF2-40B4-BE49-F238E27FC236}">
                    <a16:creationId xmlns:a16="http://schemas.microsoft.com/office/drawing/2014/main" id="{ED43245A-9B4A-D041-882A-566ED1AE1F80}"/>
                  </a:ext>
                </a:extLst>
              </p:cNvPr>
              <p:cNvSpPr txBox="1"/>
              <p:nvPr/>
            </p:nvSpPr>
            <p:spPr>
              <a:xfrm>
                <a:off x="3144738" y="174382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Problem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9697EF8-8464-CD41-993C-14B625CAA561}"/>
                </a:ext>
              </a:extLst>
            </p:cNvPr>
            <p:cNvGrpSpPr/>
            <p:nvPr/>
          </p:nvGrpSpPr>
          <p:grpSpPr>
            <a:xfrm>
              <a:off x="6613918" y="2557077"/>
              <a:ext cx="1186971" cy="1186971"/>
              <a:chOff x="4514361" y="891666"/>
              <a:chExt cx="1186971" cy="1186971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A0830D-5288-F648-8751-8D63F40CE5B2}"/>
                  </a:ext>
                </a:extLst>
              </p:cNvPr>
              <p:cNvSpPr/>
              <p:nvPr/>
            </p:nvSpPr>
            <p:spPr>
              <a:xfrm>
                <a:off x="4514361" y="891666"/>
                <a:ext cx="1186971" cy="1186971"/>
              </a:xfrm>
              <a:prstGeom prst="ellipse">
                <a:avLst/>
              </a:prstGeom>
              <a:solidFill>
                <a:srgbClr val="FF95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Oval 6">
                <a:extLst>
                  <a:ext uri="{FF2B5EF4-FFF2-40B4-BE49-F238E27FC236}">
                    <a16:creationId xmlns:a16="http://schemas.microsoft.com/office/drawing/2014/main" id="{A5620743-8A2D-A249-8922-9B7A4A023A4A}"/>
                  </a:ext>
                </a:extLst>
              </p:cNvPr>
              <p:cNvSpPr txBox="1"/>
              <p:nvPr/>
            </p:nvSpPr>
            <p:spPr>
              <a:xfrm>
                <a:off x="4688189" y="1065494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Collect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B0BB50-998F-7B4F-B1BA-7648D5C5E0D4}"/>
                </a:ext>
              </a:extLst>
            </p:cNvPr>
            <p:cNvGrpSpPr/>
            <p:nvPr/>
          </p:nvGrpSpPr>
          <p:grpSpPr>
            <a:xfrm>
              <a:off x="6600057" y="4293096"/>
              <a:ext cx="1186971" cy="1186971"/>
              <a:chOff x="4500500" y="2627685"/>
              <a:chExt cx="1186971" cy="11869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A49F04A-8670-584C-B074-87B2EDE4BFA5}"/>
                  </a:ext>
                </a:extLst>
              </p:cNvPr>
              <p:cNvSpPr/>
              <p:nvPr/>
            </p:nvSpPr>
            <p:spPr>
              <a:xfrm>
                <a:off x="4500500" y="2627685"/>
                <a:ext cx="1186971" cy="1186971"/>
              </a:xfrm>
              <a:prstGeom prst="ellipse">
                <a:avLst/>
              </a:prstGeom>
              <a:solidFill>
                <a:srgbClr val="F6E31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16EE4CDB-175B-1243-82E6-22CB9F22958F}"/>
                  </a:ext>
                </a:extLst>
              </p:cNvPr>
              <p:cNvSpPr txBox="1"/>
              <p:nvPr/>
            </p:nvSpPr>
            <p:spPr>
              <a:xfrm>
                <a:off x="4674328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Wrangle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1498F1-E3CB-0E4E-B401-E35EAD7C9D3C}"/>
                </a:ext>
              </a:extLst>
            </p:cNvPr>
            <p:cNvGrpSpPr/>
            <p:nvPr/>
          </p:nvGrpSpPr>
          <p:grpSpPr>
            <a:xfrm>
              <a:off x="5070467" y="5301208"/>
              <a:ext cx="1186971" cy="1186971"/>
              <a:chOff x="2970910" y="3635797"/>
              <a:chExt cx="1186971" cy="118697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9BB7312-FFD7-E64F-99AF-7C3BB763B36E}"/>
                  </a:ext>
                </a:extLst>
              </p:cNvPr>
              <p:cNvSpPr/>
              <p:nvPr/>
            </p:nvSpPr>
            <p:spPr>
              <a:xfrm>
                <a:off x="2970910" y="3635797"/>
                <a:ext cx="1186971" cy="118697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5AF5100-F3C0-7643-9A0B-ECF14C0AF578}"/>
                  </a:ext>
                </a:extLst>
              </p:cNvPr>
              <p:cNvSpPr txBox="1"/>
              <p:nvPr/>
            </p:nvSpPr>
            <p:spPr>
              <a:xfrm>
                <a:off x="3144738" y="3809625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Explore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14268D-D5AF-CB40-B142-C65D2F7885F5}"/>
                </a:ext>
              </a:extLst>
            </p:cNvPr>
            <p:cNvGrpSpPr/>
            <p:nvPr/>
          </p:nvGrpSpPr>
          <p:grpSpPr>
            <a:xfrm>
              <a:off x="3468870" y="4293096"/>
              <a:ext cx="1186971" cy="1186971"/>
              <a:chOff x="1369313" y="2627685"/>
              <a:chExt cx="1186971" cy="118697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E30FA4-6BA4-4C4D-845D-77D70A60B045}"/>
                  </a:ext>
                </a:extLst>
              </p:cNvPr>
              <p:cNvSpPr/>
              <p:nvPr/>
            </p:nvSpPr>
            <p:spPr>
              <a:xfrm>
                <a:off x="1369313" y="2627685"/>
                <a:ext cx="1186971" cy="118697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B7A49FCC-5967-0244-8674-C870A6083028}"/>
                  </a:ext>
                </a:extLst>
              </p:cNvPr>
              <p:cNvSpPr txBox="1"/>
              <p:nvPr/>
            </p:nvSpPr>
            <p:spPr>
              <a:xfrm>
                <a:off x="1543141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Model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C002DD-807B-B141-86A3-DC94EDE1FDF7}"/>
                </a:ext>
              </a:extLst>
            </p:cNvPr>
            <p:cNvGrpSpPr/>
            <p:nvPr/>
          </p:nvGrpSpPr>
          <p:grpSpPr>
            <a:xfrm>
              <a:off x="3503713" y="2530061"/>
              <a:ext cx="1186971" cy="1186971"/>
              <a:chOff x="1404156" y="864650"/>
              <a:chExt cx="1186971" cy="11869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EE260E-123B-AD46-85E5-1609657DEF74}"/>
                  </a:ext>
                </a:extLst>
              </p:cNvPr>
              <p:cNvSpPr/>
              <p:nvPr/>
            </p:nvSpPr>
            <p:spPr>
              <a:xfrm>
                <a:off x="1404156" y="864650"/>
                <a:ext cx="1186971" cy="1186971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90226715-9062-5540-95CC-8017D9536E45}"/>
                  </a:ext>
                </a:extLst>
              </p:cNvPr>
              <p:cNvSpPr txBox="1"/>
              <p:nvPr/>
            </p:nvSpPr>
            <p:spPr>
              <a:xfrm>
                <a:off x="1476164" y="1038478"/>
                <a:ext cx="94113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Knowledge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5E143C-7989-2D4D-9FF7-BE5D5A4F51A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663952" y="2852936"/>
              <a:ext cx="0" cy="24482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C00073C-280F-0045-9EF1-816ED67A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B4F194E-5349-6BD7-6E66-B612F7A2B2DB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5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C68A-31EF-1A65-3A4C-30FD032CD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4AC332-2800-D3EE-2E54-C7B6C3FCCC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14982B-2E7C-2C71-49D8-FFD3E415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GLMs in a Bayesian Framework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831C2A3-2063-B094-E7AB-DC546AE5ABB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6" y="2304935"/>
            <a:ext cx="11503294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Light" panose="020B0403020202020204" pitchFamily="34" charset="0"/>
              </a:rPr>
              <a:t>Specifications for model block</a:t>
            </a:r>
            <a:r>
              <a:rPr lang="en-GB" sz="2000" dirty="0">
                <a:latin typeface="Helvetica Light" panose="020B0403020202020204" pitchFamily="34" charset="0"/>
              </a:rPr>
              <a:t>: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=1 or 0): </a:t>
            </a:r>
            <a:r>
              <a:rPr lang="en-GB" sz="2000" b="1" dirty="0" err="1">
                <a:latin typeface="Helvetica Light" panose="020B0403020202020204" pitchFamily="34" charset="0"/>
              </a:rPr>
              <a:t>bernoulli_logit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= numerator &amp; denominators): </a:t>
            </a:r>
            <a:r>
              <a:rPr lang="en-GB" sz="2000" b="1" dirty="0" err="1">
                <a:latin typeface="Helvetica Light" panose="020B0403020202020204" pitchFamily="34" charset="0"/>
              </a:rPr>
              <a:t>binomial_logit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= counts or rates; normal): </a:t>
            </a:r>
            <a:r>
              <a:rPr lang="en-GB" sz="2000" b="1" dirty="0" err="1">
                <a:latin typeface="Helvetica Light" panose="020B0403020202020204" pitchFamily="34" charset="0"/>
              </a:rPr>
              <a:t>poisson_log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= counts or rates; over-dispersed or zero-inflated): </a:t>
            </a:r>
            <a:r>
              <a:rPr lang="en-GB" sz="2000" b="1" dirty="0">
                <a:latin typeface="Helvetica Light" panose="020B0403020202020204" pitchFamily="34" charset="0"/>
              </a:rPr>
              <a:t>neg_binomial_2_log()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584340" y="1208875"/>
            <a:ext cx="917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How do you code a Bayesian GLM in RStudio?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350BF-36EA-284E-B8E6-C5DA524C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991C1-D037-6228-09D5-D05DB9C05425}"/>
              </a:ext>
            </a:extLst>
          </p:cNvPr>
          <p:cNvSpPr txBox="1"/>
          <p:nvPr/>
        </p:nvSpPr>
        <p:spPr>
          <a:xfrm>
            <a:off x="549006" y="4418207"/>
            <a:ext cx="822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look at a simple linear regression case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8130FB9-BB31-F614-30B1-0183B7935B52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F5B19-89F9-F79B-C8EF-6EB16AB40AB3}"/>
              </a:ext>
            </a:extLst>
          </p:cNvPr>
          <p:cNvSpPr txBox="1"/>
          <p:nvPr/>
        </p:nvSpPr>
        <p:spPr>
          <a:xfrm>
            <a:off x="549006" y="5054152"/>
            <a:ext cx="11369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Question: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set of sociodemographic and water usage variables have an impact of overall water expenditure bills among Syrian refugees in stationed in camps in Jordan? </a:t>
            </a:r>
          </a:p>
        </p:txBody>
      </p:sp>
    </p:spTree>
    <p:extLst>
      <p:ext uri="{BB962C8B-B14F-4D97-AF65-F5344CB8AC3E}">
        <p14:creationId xmlns:p14="http://schemas.microsoft.com/office/powerpoint/2010/main" val="115412796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/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2938120-CDA9-E175-F5D0-00B06687E9C0}"/>
              </a:ext>
            </a:extLst>
          </p:cNvPr>
          <p:cNvSpPr txBox="1"/>
          <p:nvPr/>
        </p:nvSpPr>
        <p:spPr>
          <a:xfrm>
            <a:off x="5436319" y="1716584"/>
            <a:ext cx="658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 GLM (Linear case)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A39E9-760C-F3C6-C03E-45B71F2163EC}"/>
              </a:ext>
            </a:extLst>
          </p:cNvPr>
          <p:cNvSpPr txBox="1"/>
          <p:nvPr/>
        </p:nvSpPr>
        <p:spPr>
          <a:xfrm>
            <a:off x="5460621" y="1349391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formulation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C09C-13E2-BD7C-38B8-7151090AA3A8}"/>
              </a:ext>
            </a:extLst>
          </p:cNvPr>
          <p:cNvSpPr txBox="1"/>
          <p:nvPr/>
        </p:nvSpPr>
        <p:spPr>
          <a:xfrm>
            <a:off x="5436319" y="2442687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likelihood function. The outcome is continuous – thus it normal (so no link function is need here).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/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blipFill>
                <a:blip r:embed="rId3"/>
                <a:stretch>
                  <a:fillRect l="-1699" t="-2439" b="-1707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0465AD-97FD-55AD-79D0-103D77E5ABFB}"/>
              </a:ext>
            </a:extLst>
          </p:cNvPr>
          <p:cNvSpPr txBox="1"/>
          <p:nvPr/>
        </p:nvSpPr>
        <p:spPr>
          <a:xfrm>
            <a:off x="5460621" y="3611365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the priors for the intercept, coefficients and other parameters, e.g.,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/>
              <p:nvPr/>
            </p:nvSpPr>
            <p:spPr>
              <a:xfrm>
                <a:off x="5774252" y="4309314"/>
                <a:ext cx="5953539" cy="1077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4309314"/>
                <a:ext cx="5953539" cy="1077218"/>
              </a:xfrm>
              <a:prstGeom prst="rect">
                <a:avLst/>
              </a:prstGeom>
              <a:blipFill>
                <a:blip r:embed="rId4"/>
                <a:stretch>
                  <a:fillRect l="-1486" t="-1149" b="-574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DC3157-253E-083D-0C1F-D266841C9D11}"/>
              </a:ext>
            </a:extLst>
          </p:cNvPr>
          <p:cNvSpPr txBox="1"/>
          <p:nvPr/>
        </p:nvSpPr>
        <p:spPr>
          <a:xfrm>
            <a:off x="5363489" y="5359891"/>
            <a:ext cx="668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/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Recall the Bayes’ Rule:</a:t>
                </a: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blipFill>
                <a:blip r:embed="rId6"/>
                <a:stretch>
                  <a:fillRect l="-475" t="-10714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/>
              <p:nvPr/>
            </p:nvSpPr>
            <p:spPr>
              <a:xfrm>
                <a:off x="5648606" y="6128841"/>
                <a:ext cx="5858189" cy="3050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6128841"/>
                <a:ext cx="5858189" cy="305084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AC0727F-5D9A-F49A-AFB2-0EBCD06087CF}"/>
              </a:ext>
            </a:extLst>
          </p:cNvPr>
          <p:cNvSpPr txBox="1"/>
          <p:nvPr/>
        </p:nvSpPr>
        <p:spPr>
          <a:xfrm>
            <a:off x="24996" y="1732651"/>
            <a:ext cx="5749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N;        // sample size 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k;        // number of variables 3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matrix[N, k] X;        // matrix: independent variables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vector[N] y;           // vector/array for outcome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 beta0;             // Intercept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vector[k] beta;         // beta coefficients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real&lt;lower=0&gt; sigma;    // standard deviation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transformed 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vector[N] mu;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mu = beta0 + X*beta;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beta0 ~ normal(0, 20);  // Prior for beta0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 ~ normal(0, 5);   // Prior for beta1, 2 and 3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sigma ~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cauchy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2.5);  // Prior for sigma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 ~ normal(mu, sigma);  // Likelihood function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B9F39-8125-48AF-A2C5-A2E7FD7ABAAF}"/>
              </a:ext>
            </a:extLst>
          </p:cNvPr>
          <p:cNvSpPr txBox="1"/>
          <p:nvPr/>
        </p:nvSpPr>
        <p:spPr>
          <a:xfrm>
            <a:off x="51794" y="1347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 code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0A2C550-FF4A-F11B-2176-56FCF2AE48E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2B1466-0600-E6FB-D4A3-A0365E26B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/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blipFill>
                <a:blip r:embed="rId2"/>
                <a:stretch>
                  <a:fillRect l="-3653" t="-1667" b="-1166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/>
              <p:nvPr/>
            </p:nvSpPr>
            <p:spPr>
              <a:xfrm>
                <a:off x="4243243" y="558692"/>
                <a:ext cx="5953539" cy="1077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43" y="558692"/>
                <a:ext cx="5953539" cy="1077218"/>
              </a:xfrm>
              <a:prstGeom prst="rect">
                <a:avLst/>
              </a:prstGeom>
              <a:blipFill>
                <a:blip r:embed="rId3"/>
                <a:stretch>
                  <a:fillRect l="-1486" t="-1149" b="-574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8603A-0341-8C8D-B93B-E523FA7F7016}"/>
              </a:ext>
            </a:extLst>
          </p:cNvPr>
          <p:cNvSpPr txBox="1"/>
          <p:nvPr/>
        </p:nvSpPr>
        <p:spPr>
          <a:xfrm>
            <a:off x="266700" y="127878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my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6155E-8CCA-6F92-07D2-DF8C35DB3402}"/>
              </a:ext>
            </a:extLst>
          </p:cNvPr>
          <p:cNvSpPr txBox="1"/>
          <p:nvPr/>
        </p:nvSpPr>
        <p:spPr>
          <a:xfrm>
            <a:off x="4123500" y="103342"/>
            <a:ext cx="695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are my priors for the coefficients and standard deviation</a:t>
            </a:r>
          </a:p>
        </p:txBody>
      </p:sp>
      <p:pic>
        <p:nvPicPr>
          <p:cNvPr id="15" name="Picture 14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D867CC0A-1843-3947-E605-974C5448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4" y="2266823"/>
            <a:ext cx="2463801" cy="1955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D187C8-9F36-5A61-CDDB-2909771836A6}"/>
              </a:ext>
            </a:extLst>
          </p:cNvPr>
          <p:cNvSpPr txBox="1"/>
          <p:nvPr/>
        </p:nvSpPr>
        <p:spPr>
          <a:xfrm>
            <a:off x="1196809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/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20)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blipFill>
                <a:blip r:embed="rId5"/>
                <a:stretch>
                  <a:fillRect l="-1293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F3FB13-FBEC-C59D-C376-DE079F37FCB2}"/>
              </a:ext>
            </a:extLst>
          </p:cNvPr>
          <p:cNvSpPr txBox="1"/>
          <p:nvPr/>
        </p:nvSpPr>
        <p:spPr>
          <a:xfrm>
            <a:off x="690933" y="1904939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74F38-21A2-EEE6-5A12-1B6B2DD99440}"/>
              </a:ext>
            </a:extLst>
          </p:cNvPr>
          <p:cNvSpPr txBox="1"/>
          <p:nvPr/>
        </p:nvSpPr>
        <p:spPr>
          <a:xfrm>
            <a:off x="3086264" y="1918482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972A0-2B20-C6E7-48F3-FBAC93BC81B7}"/>
              </a:ext>
            </a:extLst>
          </p:cNvPr>
          <p:cNvSpPr txBox="1"/>
          <p:nvPr/>
        </p:nvSpPr>
        <p:spPr>
          <a:xfrm>
            <a:off x="6089464" y="189665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F772C2-65A3-31AF-F406-6915D1CA981E}"/>
              </a:ext>
            </a:extLst>
          </p:cNvPr>
          <p:cNvSpPr txBox="1"/>
          <p:nvPr/>
        </p:nvSpPr>
        <p:spPr>
          <a:xfrm>
            <a:off x="9501082" y="199051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 deviation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750477-A4BA-7B76-6337-240254E96ED8}"/>
              </a:ext>
            </a:extLst>
          </p:cNvPr>
          <p:cNvCxnSpPr/>
          <p:nvPr/>
        </p:nvCxnSpPr>
        <p:spPr>
          <a:xfrm>
            <a:off x="1364918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/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blipFill>
                <a:blip r:embed="rId6"/>
                <a:stretch>
                  <a:fillRect l="-1376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3B74748-E2A7-8D3F-5DBB-5B76CFEB4C8A}"/>
              </a:ext>
            </a:extLst>
          </p:cNvPr>
          <p:cNvSpPr txBox="1"/>
          <p:nvPr/>
        </p:nvSpPr>
        <p:spPr>
          <a:xfrm>
            <a:off x="1218270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26" name="Picture 25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23EC5BF-880D-9F4F-8A73-CF647D695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99" y="2266823"/>
            <a:ext cx="2463801" cy="19558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19828-090A-AC8C-C562-3586C2978A58}"/>
              </a:ext>
            </a:extLst>
          </p:cNvPr>
          <p:cNvSpPr txBox="1"/>
          <p:nvPr/>
        </p:nvSpPr>
        <p:spPr>
          <a:xfrm>
            <a:off x="4287114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/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blipFill>
                <a:blip r:embed="rId7"/>
                <a:stretch>
                  <a:fillRect l="-1288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E9DD4D-6135-9D79-D1E2-DA9A220A4185}"/>
              </a:ext>
            </a:extLst>
          </p:cNvPr>
          <p:cNvCxnSpPr/>
          <p:nvPr/>
        </p:nvCxnSpPr>
        <p:spPr>
          <a:xfrm>
            <a:off x="4455223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/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blipFill>
                <a:blip r:embed="rId8"/>
                <a:stretch>
                  <a:fillRect l="-917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1B20543-0561-1252-E10C-BBB52B7132F2}"/>
              </a:ext>
            </a:extLst>
          </p:cNvPr>
          <p:cNvSpPr txBox="1"/>
          <p:nvPr/>
        </p:nvSpPr>
        <p:spPr>
          <a:xfrm>
            <a:off x="4308575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32" name="Picture 3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88245063-0485-8AA4-CAC0-F118D12DF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18" y="2274271"/>
            <a:ext cx="2463801" cy="19558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2D3C38-C0B1-922E-6851-56976484645E}"/>
              </a:ext>
            </a:extLst>
          </p:cNvPr>
          <p:cNvSpPr txBox="1"/>
          <p:nvPr/>
        </p:nvSpPr>
        <p:spPr>
          <a:xfrm>
            <a:off x="7290333" y="3403790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/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blipFill>
                <a:blip r:embed="rId9"/>
                <a:stretch>
                  <a:fillRect l="-1293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E22A47-BB83-88AA-89C0-E328436D3866}"/>
              </a:ext>
            </a:extLst>
          </p:cNvPr>
          <p:cNvCxnSpPr/>
          <p:nvPr/>
        </p:nvCxnSpPr>
        <p:spPr>
          <a:xfrm>
            <a:off x="7458442" y="2768594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/>
              <p:nvPr/>
            </p:nvSpPr>
            <p:spPr>
              <a:xfrm>
                <a:off x="6212648" y="4579110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4579110"/>
                <a:ext cx="2754086" cy="830997"/>
              </a:xfrm>
              <a:prstGeom prst="rect">
                <a:avLst/>
              </a:prstGeom>
              <a:blipFill>
                <a:blip r:embed="rId10"/>
                <a:stretch>
                  <a:fillRect l="-1376" t="-1515" b="-10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9FB3C82-187D-7DB6-723E-18096670130A}"/>
              </a:ext>
            </a:extLst>
          </p:cNvPr>
          <p:cNvSpPr txBox="1"/>
          <p:nvPr/>
        </p:nvSpPr>
        <p:spPr>
          <a:xfrm>
            <a:off x="7311794" y="4155687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79BF97-4678-E368-0B27-4C739550F983}"/>
              </a:ext>
            </a:extLst>
          </p:cNvPr>
          <p:cNvCxnSpPr/>
          <p:nvPr/>
        </p:nvCxnSpPr>
        <p:spPr>
          <a:xfrm flipV="1">
            <a:off x="191694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B583BB-D03A-BE82-8048-89F1E7FECF58}"/>
              </a:ext>
            </a:extLst>
          </p:cNvPr>
          <p:cNvSpPr txBox="1"/>
          <p:nvPr/>
        </p:nvSpPr>
        <p:spPr>
          <a:xfrm>
            <a:off x="2145036" y="4124723"/>
            <a:ext cx="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BE768D-C042-6A87-B752-5DE509953F4B}"/>
              </a:ext>
            </a:extLst>
          </p:cNvPr>
          <p:cNvSpPr txBox="1"/>
          <p:nvPr/>
        </p:nvSpPr>
        <p:spPr>
          <a:xfrm>
            <a:off x="119124" y="4137353"/>
            <a:ext cx="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327847-A575-99A4-B755-9219A3658F91}"/>
              </a:ext>
            </a:extLst>
          </p:cNvPr>
          <p:cNvSpPr txBox="1"/>
          <p:nvPr/>
        </p:nvSpPr>
        <p:spPr>
          <a:xfrm>
            <a:off x="5231091" y="407138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9CAB0-3748-5625-92C3-E7E52A735AD9}"/>
              </a:ext>
            </a:extLst>
          </p:cNvPr>
          <p:cNvSpPr txBox="1"/>
          <p:nvPr/>
        </p:nvSpPr>
        <p:spPr>
          <a:xfrm>
            <a:off x="3205179" y="408401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840B4B-C89D-9F67-87F9-972223BA290C}"/>
              </a:ext>
            </a:extLst>
          </p:cNvPr>
          <p:cNvCxnSpPr/>
          <p:nvPr/>
        </p:nvCxnSpPr>
        <p:spPr>
          <a:xfrm flipV="1">
            <a:off x="3291252" y="4112010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5FE0A5-400C-A114-98DB-9017E1B3942F}"/>
              </a:ext>
            </a:extLst>
          </p:cNvPr>
          <p:cNvCxnSpPr/>
          <p:nvPr/>
        </p:nvCxnSpPr>
        <p:spPr>
          <a:xfrm flipV="1">
            <a:off x="6310751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2E157E-8576-6DA7-9BDA-22EE0E9DB752}"/>
              </a:ext>
            </a:extLst>
          </p:cNvPr>
          <p:cNvSpPr txBox="1"/>
          <p:nvPr/>
        </p:nvSpPr>
        <p:spPr>
          <a:xfrm>
            <a:off x="8259487" y="411201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BE00F9-8159-6871-1010-B958B9A3EEF5}"/>
              </a:ext>
            </a:extLst>
          </p:cNvPr>
          <p:cNvSpPr txBox="1"/>
          <p:nvPr/>
        </p:nvSpPr>
        <p:spPr>
          <a:xfrm>
            <a:off x="6233575" y="412464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557C0-50A1-E091-3F0E-2BD85A6487B2}"/>
              </a:ext>
            </a:extLst>
          </p:cNvPr>
          <p:cNvSpPr txBox="1"/>
          <p:nvPr/>
        </p:nvSpPr>
        <p:spPr>
          <a:xfrm>
            <a:off x="323850" y="1423691"/>
            <a:ext cx="271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are we saying?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462D6A2-B6E3-2DC9-8304-B33CD993AB65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52" name="Picture 5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5C4D7DB-1BE9-D940-16F5-CC24BA60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740" y="2368484"/>
            <a:ext cx="2463801" cy="19558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FA54DC1-3EC3-9322-CEDA-25007B5309E8}"/>
              </a:ext>
            </a:extLst>
          </p:cNvPr>
          <p:cNvSpPr txBox="1"/>
          <p:nvPr/>
        </p:nvSpPr>
        <p:spPr>
          <a:xfrm>
            <a:off x="10356855" y="3498003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522725-1907-F3C9-DCC7-4AF65219DF30}"/>
              </a:ext>
            </a:extLst>
          </p:cNvPr>
          <p:cNvCxnSpPr/>
          <p:nvPr/>
        </p:nvCxnSpPr>
        <p:spPr>
          <a:xfrm>
            <a:off x="10524964" y="2862807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/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small and can only take positive values from 0 to 2.5. Always use a half-Cauchy for the SD. Else, throw-in a uniform.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blipFill>
                <a:blip r:embed="rId11"/>
                <a:stretch>
                  <a:fillRect l="-917" t="-1905" r="-917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56476C2-7371-2376-66A2-EEC75848E788}"/>
              </a:ext>
            </a:extLst>
          </p:cNvPr>
          <p:cNvSpPr txBox="1"/>
          <p:nvPr/>
        </p:nvSpPr>
        <p:spPr>
          <a:xfrm>
            <a:off x="10378316" y="4249900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DB8488-ED9D-5FE7-A19A-39F7003404EB}"/>
              </a:ext>
            </a:extLst>
          </p:cNvPr>
          <p:cNvCxnSpPr/>
          <p:nvPr/>
        </p:nvCxnSpPr>
        <p:spPr>
          <a:xfrm flipV="1">
            <a:off x="9377273" y="4226385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D52462-05B7-83D8-A7E9-0E54A70143CF}"/>
              </a:ext>
            </a:extLst>
          </p:cNvPr>
          <p:cNvSpPr txBox="1"/>
          <p:nvPr/>
        </p:nvSpPr>
        <p:spPr>
          <a:xfrm>
            <a:off x="11326009" y="4206223"/>
            <a:ext cx="67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/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7F1DFD7D-032F-85F7-03B9-A408B9FF2508}"/>
              </a:ext>
            </a:extLst>
          </p:cNvPr>
          <p:cNvSpPr/>
          <p:nvPr/>
        </p:nvSpPr>
        <p:spPr>
          <a:xfrm>
            <a:off x="9324706" y="2768595"/>
            <a:ext cx="1178993" cy="142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ECF6A4-4EB8-00C7-5D2B-6D5466270600}"/>
                  </a:ext>
                </a:extLst>
              </p:cNvPr>
              <p:cNvSpPr txBox="1"/>
              <p:nvPr/>
            </p:nvSpPr>
            <p:spPr>
              <a:xfrm>
                <a:off x="119124" y="5940144"/>
                <a:ext cx="37528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normal and also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ECF6A4-4EB8-00C7-5D2B-6D546627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5940144"/>
                <a:ext cx="3752898" cy="830997"/>
              </a:xfrm>
              <a:prstGeom prst="rect">
                <a:avLst/>
              </a:prstGeom>
              <a:blipFill>
                <a:blip r:embed="rId13"/>
                <a:stretch>
                  <a:fillRect l="-1014" t="-2985"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234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9FD-2764-FB0E-0922-0B30C960FEF6}"/>
              </a:ext>
            </a:extLst>
          </p:cNvPr>
          <p:cNvSpPr txBox="1">
            <a:spLocks noChangeArrowheads="1"/>
          </p:cNvSpPr>
          <p:nvPr/>
        </p:nvSpPr>
        <p:spPr>
          <a:xfrm>
            <a:off x="187325" y="18471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 with exceedance probabilities</a:t>
            </a:r>
            <a:endParaRPr lang="en-US" alt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C8A0435-0855-0CEE-B6AB-D84692D3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716986"/>
            <a:ext cx="10116129" cy="595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3481A-D858-A87E-268B-DCAE24AADD50}"/>
              </a:ext>
            </a:extLst>
          </p:cNvPr>
          <p:cNvSpPr txBox="1"/>
          <p:nvPr/>
        </p:nvSpPr>
        <p:spPr>
          <a:xfrm>
            <a:off x="10303454" y="96131"/>
            <a:ext cx="170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model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574A598-C010-E4DC-23B9-5326CE3706C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D74F0-3261-D0BA-FA59-43C8A3E97648}"/>
              </a:ext>
            </a:extLst>
          </p:cNvPr>
          <p:cNvSpPr txBox="1"/>
          <p:nvPr/>
        </p:nvSpPr>
        <p:spPr>
          <a:xfrm>
            <a:off x="1972018" y="2886419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AFC56-2651-CF42-7D5F-7D5D710363CE}"/>
              </a:ext>
            </a:extLst>
          </p:cNvPr>
          <p:cNvSpPr txBox="1"/>
          <p:nvPr/>
        </p:nvSpPr>
        <p:spPr>
          <a:xfrm>
            <a:off x="791378" y="155954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DF9AF-ABD1-F512-2A14-3743A2E65F50}"/>
              </a:ext>
            </a:extLst>
          </p:cNvPr>
          <p:cNvSpPr txBox="1"/>
          <p:nvPr/>
        </p:nvSpPr>
        <p:spPr>
          <a:xfrm>
            <a:off x="1862431" y="20913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17373-419D-693E-8043-B1CDD66686C2}"/>
              </a:ext>
            </a:extLst>
          </p:cNvPr>
          <p:cNvSpPr txBox="1"/>
          <p:nvPr/>
        </p:nvSpPr>
        <p:spPr>
          <a:xfrm>
            <a:off x="1184842" y="316535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C4860-7EF9-505C-BE08-69D97F643620}"/>
              </a:ext>
            </a:extLst>
          </p:cNvPr>
          <p:cNvSpPr txBox="1"/>
          <p:nvPr/>
        </p:nvSpPr>
        <p:spPr>
          <a:xfrm>
            <a:off x="2024541" y="408358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EDFBC-3CEF-8A54-A8F2-9DC41B06F9DA}"/>
              </a:ext>
            </a:extLst>
          </p:cNvPr>
          <p:cNvSpPr txBox="1"/>
          <p:nvPr/>
        </p:nvSpPr>
        <p:spPr>
          <a:xfrm>
            <a:off x="1999945" y="47312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0569C-36B8-ABC4-9432-5178794DACFB}"/>
              </a:ext>
            </a:extLst>
          </p:cNvPr>
          <p:cNvSpPr txBox="1"/>
          <p:nvPr/>
        </p:nvSpPr>
        <p:spPr>
          <a:xfrm>
            <a:off x="2046761" y="528075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20D26-3546-0BDA-8DD9-47E2D9EBD4E0}"/>
              </a:ext>
            </a:extLst>
          </p:cNvPr>
          <p:cNvSpPr txBox="1"/>
          <p:nvPr/>
        </p:nvSpPr>
        <p:spPr>
          <a:xfrm>
            <a:off x="1206876" y="58194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</p:spTree>
    <p:extLst>
      <p:ext uri="{BB962C8B-B14F-4D97-AF65-F5344CB8AC3E}">
        <p14:creationId xmlns:p14="http://schemas.microsoft.com/office/powerpoint/2010/main" val="2640022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9D3EFE-E59E-F740-9B3B-B0E5CE9FB6E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2FF62-244C-7A46-8D15-2D1E6ED7A701}"/>
              </a:ext>
            </a:extLst>
          </p:cNvPr>
          <p:cNvSpPr txBox="1"/>
          <p:nvPr/>
        </p:nvSpPr>
        <p:spPr>
          <a:xfrm>
            <a:off x="3503363" y="2782669"/>
            <a:ext cx="4770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1524E-9122-7C0C-A56B-E809EEFFC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50"/>
          <a:stretch/>
        </p:blipFill>
        <p:spPr>
          <a:xfrm>
            <a:off x="4408572" y="4240033"/>
            <a:ext cx="2959883" cy="11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CA4B-420E-864E-A288-C901C26F4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98" y="2946857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Remember in Term 1…</a:t>
            </a:r>
            <a:b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 Week 9’s PSA lecture, we said…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C1F00C-37BE-F5C3-BD80-E30A906DB66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0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59E8-D902-894B-A625-B716253C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256"/>
            <a:ext cx="10515600" cy="71416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Multivariable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882" y="3086100"/>
                <a:ext cx="11662348" cy="340464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b="1" dirty="0">
                  <a:latin typeface="Century" panose="020406040505050203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Century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Variables</a:t>
                </a:r>
              </a:p>
              <a:p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y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dependent variable</a:t>
                </a:r>
              </a:p>
              <a:p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b="1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b="1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are the independent variables</a:t>
                </a:r>
              </a:p>
              <a:p>
                <a:pPr marL="0" indent="0">
                  <a:buNone/>
                </a:pPr>
                <a:endParaRPr lang="en-US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Parameters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are the slopes (or coefficients) for the corresponding variables x</a:t>
                </a:r>
                <a:r>
                  <a:rPr lang="en-US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error term</a:t>
                </a:r>
              </a:p>
              <a:p>
                <a:endParaRPr lang="en-US" b="1" dirty="0">
                  <a:latin typeface="Century" panose="020406040505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82" y="3086100"/>
                <a:ext cx="11662348" cy="34046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440EC-56E1-EE41-B2A7-B5C385947CB1}"/>
                  </a:ext>
                </a:extLst>
              </p:cNvPr>
              <p:cNvSpPr txBox="1"/>
              <p:nvPr/>
            </p:nvSpPr>
            <p:spPr>
              <a:xfrm>
                <a:off x="2258458" y="1916595"/>
                <a:ext cx="7293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440EC-56E1-EE41-B2A7-B5C38594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458" y="1916595"/>
                <a:ext cx="7293106" cy="523220"/>
              </a:xfrm>
              <a:prstGeom prst="rect">
                <a:avLst/>
              </a:prstGeom>
              <a:blipFill>
                <a:blip r:embed="rId3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2D76733-D1ED-994F-8D38-D16397618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3C2E35-7F7E-0548-A5BA-8A2A1C808811}"/>
              </a:ext>
            </a:extLst>
          </p:cNvPr>
          <p:cNvSpPr txBox="1"/>
          <p:nvPr/>
        </p:nvSpPr>
        <p:spPr>
          <a:xfrm>
            <a:off x="7803674" y="2655213"/>
            <a:ext cx="4208444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Remember, in term 1 (week 9), we described what a linear regression model was before discussing at length what spatial lag and error models were etc. </a:t>
            </a:r>
          </a:p>
          <a:p>
            <a:endParaRPr lang="en-GB" sz="12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1A5EF-586A-204A-910A-7D3C197D1B1B}"/>
              </a:ext>
            </a:extLst>
          </p:cNvPr>
          <p:cNvSpPr txBox="1"/>
          <p:nvPr/>
        </p:nvSpPr>
        <p:spPr>
          <a:xfrm>
            <a:off x="7803674" y="3733856"/>
            <a:ext cx="4208444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2: We mentioned that a linear regression model such as the above formula allows the user to quantify the relationship (or association) between a </a:t>
            </a:r>
            <a:r>
              <a:rPr lang="en-GB" sz="1200" b="1" u="sng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continuous</a:t>
            </a:r>
            <a:r>
              <a:rPr lang="en-GB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outcome (i.e. dependent variable) with one, or more predictors (i.e., independent variable(s)). These models are good for making causal and predictive inference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2E266F8-D781-CC12-8F7C-C788707C2CE6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30"/>
              </p:ext>
            </p:extLst>
          </p:nvPr>
        </p:nvGraphicFramePr>
        <p:xfrm>
          <a:off x="214312" y="2034116"/>
          <a:ext cx="11763375" cy="4391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40550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18704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particular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79367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51377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4388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924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5993606" y="2438400"/>
            <a:ext cx="6053137" cy="895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E91A0-705D-5E40-92DB-D8ABA8794991}"/>
              </a:ext>
            </a:extLst>
          </p:cNvPr>
          <p:cNvSpPr txBox="1"/>
          <p:nvPr/>
        </p:nvSpPr>
        <p:spPr>
          <a:xfrm>
            <a:off x="7820595" y="465915"/>
            <a:ext cx="4157092" cy="12772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Recall that we described how linear regression models are best suited for modelling outcomes that are only continuous measures, whereby we assumed that such continuous measures are from a Gaussian/normal distribution. Before, deep diving into spatial lag and error regression models… because are from the family of linear models but a spatial component to it.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C3FDEB-7938-75DA-93F2-5C33B44ADDA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/>
        </p:nvGraphicFramePr>
        <p:xfrm>
          <a:off x="214312" y="2034116"/>
          <a:ext cx="11763375" cy="4456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particular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6031706" y="3143480"/>
            <a:ext cx="6053137" cy="230987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E91A0-705D-5E40-92DB-D8ABA8794991}"/>
              </a:ext>
            </a:extLst>
          </p:cNvPr>
          <p:cNvSpPr txBox="1"/>
          <p:nvPr/>
        </p:nvSpPr>
        <p:spPr>
          <a:xfrm>
            <a:off x="7820595" y="465915"/>
            <a:ext cx="4157092" cy="600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Recall that we only touched on outcomes that can follow a different distribution, and models can potentially be violated if the inappropriate outcome is fitted into the wrong model!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D3DE-D8F4-7342-97B0-788129EA3296}"/>
              </a:ext>
            </a:extLst>
          </p:cNvPr>
          <p:cNvSpPr/>
          <p:nvPr/>
        </p:nvSpPr>
        <p:spPr>
          <a:xfrm>
            <a:off x="6031706" y="5564234"/>
            <a:ext cx="6053137" cy="110983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4B93926-F191-96ED-C434-6F4961BD76B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8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CA4B-420E-864E-A288-C901C26F4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are </a:t>
            </a:r>
            <a:r>
              <a:rPr lang="en-US" sz="3600" b="1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Generalised</a:t>
            </a: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Linear Models (GLMs)?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21E605F-F8CA-0CC4-377F-13D58CD7891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6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0F930-800F-944D-83B9-9327B958F14C}"/>
              </a:ext>
            </a:extLst>
          </p:cNvPr>
          <p:cNvSpPr/>
          <p:nvPr/>
        </p:nvSpPr>
        <p:spPr>
          <a:xfrm>
            <a:off x="315720" y="2012754"/>
            <a:ext cx="9188068" cy="139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7375" y="2174446"/>
                <a:ext cx="8997299" cy="338907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Generalised linear model (GLMs) is a flexible generalisation of ordinary linear regression model, which allows the user to link some outcome </a:t>
                </a:r>
                <a:r>
                  <a:rPr lang="en-GB" sz="1800" i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y</a:t>
                </a: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to a link function g(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𝜂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when that outcome is characterised by distribution that is from one the exponential families of distribution.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Exponential family are set of parametric (i.e., discrete or continuous) probability distributions. There are many… but the most common examples are: 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Normal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Bernoulli (binary category)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Binomial (aggregated binary)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Multinomial (multiple categories)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Poisson (counts) 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Negative binomial (counts with overdispersion) 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</a:t>
                </a: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174446"/>
                <a:ext cx="8997299" cy="33890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587375" y="1209537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Definition: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1185797" y="3573588"/>
                <a:ext cx="7293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97" y="3573588"/>
                <a:ext cx="7293106" cy="523220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08D9D78-43D0-3337-7A98-67B1D03FC5DB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7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651A49-D8BF-AD44-84A0-FD63AE442DB3}"/>
              </a:ext>
            </a:extLst>
          </p:cNvPr>
          <p:cNvSpPr txBox="1">
            <a:spLocks noChangeArrowheads="1"/>
          </p:cNvSpPr>
          <p:nvPr/>
        </p:nvSpPr>
        <p:spPr>
          <a:xfrm>
            <a:off x="80026" y="2538186"/>
            <a:ext cx="8997299" cy="338907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By default, the linear regression model does not support any other outcome whose distribution is not from a Gaussian/Normal distribution. 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However, by using some </a:t>
            </a:r>
            <a:r>
              <a:rPr lang="en-GB" sz="18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link function</a:t>
            </a: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, it allows the user to transform such outcome (i.e., that’s considered binary, polychotomous, discrete etc.,) in something that behave like a linear function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type of link function implemented on a model depends on the type of analysis you are going to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[1]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932122" y="4697675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4697675"/>
                <a:ext cx="7293106" cy="523220"/>
              </a:xfrm>
              <a:prstGeom prst="rect">
                <a:avLst/>
              </a:prstGeom>
              <a:blipFill>
                <a:blip r:embed="rId5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C2DFEE-FF9D-B34D-8DC1-4936733DA1DA}"/>
              </a:ext>
            </a:extLst>
          </p:cNvPr>
          <p:cNvSpPr txBox="1"/>
          <p:nvPr/>
        </p:nvSpPr>
        <p:spPr>
          <a:xfrm>
            <a:off x="9253881" y="3506101"/>
            <a:ext cx="2861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Tricking the model to thinking it is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/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blipFill>
                <a:blip r:embed="rId6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5295C16-920A-488B-33E4-914EC21A4CC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 smtClean="0">
            <a:latin typeface="Helvetica Neue Light" panose="02000403000000020004" pitchFamily="2" charset="0"/>
            <a:ea typeface="Helvetica Neue Light" panose="020004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27343</TotalTime>
  <Words>2936</Words>
  <Application>Microsoft Macintosh PowerPoint</Application>
  <PresentationFormat>Widescreen</PresentationFormat>
  <Paragraphs>379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Century</vt:lpstr>
      <vt:lpstr>Courier New</vt:lpstr>
      <vt:lpstr>Helvetica</vt:lpstr>
      <vt:lpstr>Helvetica Light</vt:lpstr>
      <vt:lpstr>Helvetica Light</vt:lpstr>
      <vt:lpstr>Helvetica Neue</vt:lpstr>
      <vt:lpstr>Helvetica Neue Light</vt:lpstr>
      <vt:lpstr>Helvetica Neue Light</vt:lpstr>
      <vt:lpstr>Helvetica Neue Thin</vt:lpstr>
      <vt:lpstr>Helvetica Neue Thin</vt:lpstr>
      <vt:lpstr>Wingdings</vt:lpstr>
      <vt:lpstr>Office Theme</vt:lpstr>
      <vt:lpstr>Custom Design</vt:lpstr>
      <vt:lpstr>PowerPoint Presentation</vt:lpstr>
      <vt:lpstr>PowerPoint Presentation</vt:lpstr>
      <vt:lpstr>Remember in Term 1… In Week 9’s PSA lecture, we said…</vt:lpstr>
      <vt:lpstr>Multivariable Linear Regression Model</vt:lpstr>
      <vt:lpstr>PowerPoint Presentation</vt:lpstr>
      <vt:lpstr>PowerPoint Presentation</vt:lpstr>
      <vt:lpstr>What are Generalised Linear Models (GLMs)?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GLMs in a Bayesian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Anwar Musah</cp:lastModifiedBy>
  <cp:revision>322</cp:revision>
  <dcterms:created xsi:type="dcterms:W3CDTF">2020-11-19T14:47:11Z</dcterms:created>
  <dcterms:modified xsi:type="dcterms:W3CDTF">2025-01-22T21:43:35Z</dcterms:modified>
</cp:coreProperties>
</file>