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8"/>
  </p:notesMasterIdLst>
  <p:sldIdLst>
    <p:sldId id="420" r:id="rId3"/>
    <p:sldId id="986" r:id="rId4"/>
    <p:sldId id="981" r:id="rId5"/>
    <p:sldId id="499" r:id="rId6"/>
    <p:sldId id="466" r:id="rId7"/>
    <p:sldId id="1308" r:id="rId8"/>
    <p:sldId id="1307" r:id="rId9"/>
    <p:sldId id="1085" r:id="rId10"/>
    <p:sldId id="1309" r:id="rId11"/>
    <p:sldId id="1310" r:id="rId12"/>
    <p:sldId id="1311" r:id="rId13"/>
    <p:sldId id="1312" r:id="rId14"/>
    <p:sldId id="387" r:id="rId15"/>
    <p:sldId id="1313" r:id="rId16"/>
    <p:sldId id="1314" r:id="rId17"/>
    <p:sldId id="1315" r:id="rId18"/>
    <p:sldId id="1316" r:id="rId19"/>
    <p:sldId id="1317" r:id="rId20"/>
    <p:sldId id="1318" r:id="rId21"/>
    <p:sldId id="1324" r:id="rId22"/>
    <p:sldId id="1319" r:id="rId23"/>
    <p:sldId id="1322" r:id="rId24"/>
    <p:sldId id="1323" r:id="rId25"/>
    <p:sldId id="1321" r:id="rId26"/>
    <p:sldId id="130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38" userDrawn="1">
          <p15:clr>
            <a:srgbClr val="A4A3A4"/>
          </p15:clr>
        </p15:guide>
        <p15:guide id="2" pos="7446" userDrawn="1">
          <p15:clr>
            <a:srgbClr val="A4A3A4"/>
          </p15:clr>
        </p15:guide>
        <p15:guide id="3" orient="horz" pos="1230" userDrawn="1">
          <p15:clr>
            <a:srgbClr val="A4A3A4"/>
          </p15:clr>
        </p15:guide>
        <p15:guide id="4" orient="horz" pos="754" userDrawn="1">
          <p15:clr>
            <a:srgbClr val="A4A3A4"/>
          </p15:clr>
        </p15:guide>
        <p15:guide id="5" orient="horz" pos="39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8CE6"/>
    <a:srgbClr val="FF9500"/>
    <a:srgbClr val="00B0F0"/>
    <a:srgbClr val="009193"/>
    <a:srgbClr val="D6D6D6"/>
    <a:srgbClr val="385723"/>
    <a:srgbClr val="92D050"/>
    <a:srgbClr val="F6E316"/>
    <a:srgbClr val="FF3B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92"/>
    <p:restoredTop sz="79454"/>
  </p:normalViewPr>
  <p:slideViewPr>
    <p:cSldViewPr snapToGrid="0" snapToObjects="1">
      <p:cViewPr varScale="1">
        <p:scale>
          <a:sx n="116" d="100"/>
          <a:sy n="116" d="100"/>
        </p:scale>
        <p:origin x="2056" y="184"/>
      </p:cViewPr>
      <p:guideLst>
        <p:guide pos="438"/>
        <p:guide pos="7446"/>
        <p:guide orient="horz" pos="1230"/>
        <p:guide orient="horz" pos="754"/>
        <p:guide orient="horz" pos="399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89E245-271D-FD48-BFBB-D05CACE4EE11}" type="datetimeFigureOut">
              <a:rPr lang="en-US" smtClean="0"/>
              <a:t>1/30/25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2181B-723A-0945-8D8D-6A6BB0D8F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86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2181B-723A-0945-8D8D-6A6BB0D8F5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960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2181B-723A-0945-8D8D-6A6BB0D8F5A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00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2181B-723A-0945-8D8D-6A6BB0D8F5A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09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2181B-723A-0945-8D8D-6A6BB0D8F5A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44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2181B-723A-0945-8D8D-6A6BB0D8F5A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298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38E117-339D-9660-C947-D7A019A05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FF6B91-F0AC-D328-8D07-BF2121B24D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62C9B2-58C6-92CB-5CBD-F4CA06FAFF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113E87-B975-138C-1FBF-E6D7AE5CC4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73DE8-1EC7-9C41-B6BA-DB20899CA618}" type="slidenum">
              <a:rPr lang="en-US" altLang="x-none" smtClean="0"/>
              <a:pPr/>
              <a:t>20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92685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2181B-723A-0945-8D8D-6A6BB0D8F5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70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73DE8-1EC7-9C41-B6BA-DB20899CA618}" type="slidenum">
              <a:rPr lang="en-US" altLang="x-none" smtClean="0"/>
              <a:pPr/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42738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31F65-E45D-0F44-B05E-371C47987B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95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…particularly for binary and discrete measures, and so this is where generalized linear regression modelling comes to play. [Turn to 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31F65-E45D-0F44-B05E-371C47987B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92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73DE8-1EC7-9C41-B6BA-DB20899CA618}" type="slidenum">
              <a:rPr lang="en-US" altLang="x-none" smtClean="0"/>
              <a:pPr/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48329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2181B-723A-0945-8D8D-6A6BB0D8F5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61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2181B-723A-0945-8D8D-6A6BB0D8F5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89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2181B-723A-0945-8D8D-6A6BB0D8F5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36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56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3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68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9050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21D7B2-F6DF-4749-BE48-6DFE0A2356E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56977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733035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0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9376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71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575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1/30/25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450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1/30/25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8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77611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1/30/25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549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1/30/25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003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1/30/25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661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1/30/25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580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49376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743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163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502500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17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1/30/25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23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1/30/25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5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1/30/25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37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1/30/25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94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1/30/25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52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1/30/25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37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5948" y="6373870"/>
            <a:ext cx="540000" cy="14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43876" y="6366670"/>
            <a:ext cx="1137207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1271508" y="6382660"/>
            <a:ext cx="65527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/>
              <a:t>Stephen Law</a:t>
            </a:r>
          </a:p>
          <a:p>
            <a:r>
              <a:rPr lang="en-GB" sz="1000" baseline="0" dirty="0"/>
              <a:t>Department of Geography | University College London</a:t>
            </a:r>
            <a:endParaRPr lang="en-GB" sz="100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07412" y="6382660"/>
            <a:ext cx="80983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14/12/2021</a:t>
            </a:r>
            <a:endParaRPr lang="en-GB" sz="10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BDAA3BF-490B-F04A-A2CB-E621585C9A06}"/>
              </a:ext>
            </a:extLst>
          </p:cNvPr>
          <p:cNvGrpSpPr/>
          <p:nvPr userDrawn="1"/>
        </p:nvGrpSpPr>
        <p:grpSpPr>
          <a:xfrm>
            <a:off x="0" y="-2117"/>
            <a:ext cx="12192000" cy="988484"/>
            <a:chOff x="0" y="-1588"/>
            <a:chExt cx="9144000" cy="741363"/>
          </a:xfrm>
          <a:solidFill>
            <a:srgbClr val="D6D2C4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B61271D3-7DDF-6F43-BB50-A40EB80AAFC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1588"/>
              <a:ext cx="9144000" cy="741363"/>
            </a:xfrm>
            <a:custGeom>
              <a:avLst/>
              <a:gdLst>
                <a:gd name="T0" fmla="*/ 0 w 1123"/>
                <a:gd name="T1" fmla="*/ 0 h 90"/>
                <a:gd name="T2" fmla="*/ 0 w 1123"/>
                <a:gd name="T3" fmla="*/ 90 h 90"/>
                <a:gd name="T4" fmla="*/ 957 w 1123"/>
                <a:gd name="T5" fmla="*/ 90 h 90"/>
                <a:gd name="T6" fmla="*/ 955 w 1123"/>
                <a:gd name="T7" fmla="*/ 89 h 90"/>
                <a:gd name="T8" fmla="*/ 949 w 1123"/>
                <a:gd name="T9" fmla="*/ 73 h 90"/>
                <a:gd name="T10" fmla="*/ 949 w 1123"/>
                <a:gd name="T11" fmla="*/ 43 h 90"/>
                <a:gd name="T12" fmla="*/ 966 w 1123"/>
                <a:gd name="T13" fmla="*/ 43 h 90"/>
                <a:gd name="T14" fmla="*/ 966 w 1123"/>
                <a:gd name="T15" fmla="*/ 74 h 90"/>
                <a:gd name="T16" fmla="*/ 967 w 1123"/>
                <a:gd name="T17" fmla="*/ 80 h 90"/>
                <a:gd name="T18" fmla="*/ 973 w 1123"/>
                <a:gd name="T19" fmla="*/ 82 h 90"/>
                <a:gd name="T20" fmla="*/ 978 w 1123"/>
                <a:gd name="T21" fmla="*/ 80 h 90"/>
                <a:gd name="T22" fmla="*/ 980 w 1123"/>
                <a:gd name="T23" fmla="*/ 74 h 90"/>
                <a:gd name="T24" fmla="*/ 980 w 1123"/>
                <a:gd name="T25" fmla="*/ 43 h 90"/>
                <a:gd name="T26" fmla="*/ 996 w 1123"/>
                <a:gd name="T27" fmla="*/ 43 h 90"/>
                <a:gd name="T28" fmla="*/ 996 w 1123"/>
                <a:gd name="T29" fmla="*/ 70 h 90"/>
                <a:gd name="T30" fmla="*/ 990 w 1123"/>
                <a:gd name="T31" fmla="*/ 89 h 90"/>
                <a:gd name="T32" fmla="*/ 988 w 1123"/>
                <a:gd name="T33" fmla="*/ 90 h 90"/>
                <a:gd name="T34" fmla="*/ 1012 w 1123"/>
                <a:gd name="T35" fmla="*/ 90 h 90"/>
                <a:gd name="T36" fmla="*/ 1002 w 1123"/>
                <a:gd name="T37" fmla="*/ 68 h 90"/>
                <a:gd name="T38" fmla="*/ 1028 w 1123"/>
                <a:gd name="T39" fmla="*/ 41 h 90"/>
                <a:gd name="T40" fmla="*/ 1048 w 1123"/>
                <a:gd name="T41" fmla="*/ 49 h 90"/>
                <a:gd name="T42" fmla="*/ 1052 w 1123"/>
                <a:gd name="T43" fmla="*/ 55 h 90"/>
                <a:gd name="T44" fmla="*/ 1039 w 1123"/>
                <a:gd name="T45" fmla="*/ 62 h 90"/>
                <a:gd name="T46" fmla="*/ 1028 w 1123"/>
                <a:gd name="T47" fmla="*/ 53 h 90"/>
                <a:gd name="T48" fmla="*/ 1022 w 1123"/>
                <a:gd name="T49" fmla="*/ 56 h 90"/>
                <a:gd name="T50" fmla="*/ 1018 w 1123"/>
                <a:gd name="T51" fmla="*/ 67 h 90"/>
                <a:gd name="T52" fmla="*/ 1028 w 1123"/>
                <a:gd name="T53" fmla="*/ 82 h 90"/>
                <a:gd name="T54" fmla="*/ 1039 w 1123"/>
                <a:gd name="T55" fmla="*/ 74 h 90"/>
                <a:gd name="T56" fmla="*/ 1052 w 1123"/>
                <a:gd name="T57" fmla="*/ 80 h 90"/>
                <a:gd name="T58" fmla="*/ 1047 w 1123"/>
                <a:gd name="T59" fmla="*/ 87 h 90"/>
                <a:gd name="T60" fmla="*/ 1044 w 1123"/>
                <a:gd name="T61" fmla="*/ 90 h 90"/>
                <a:gd name="T62" fmla="*/ 1059 w 1123"/>
                <a:gd name="T63" fmla="*/ 90 h 90"/>
                <a:gd name="T64" fmla="*/ 1059 w 1123"/>
                <a:gd name="T65" fmla="*/ 43 h 90"/>
                <a:gd name="T66" fmla="*/ 1075 w 1123"/>
                <a:gd name="T67" fmla="*/ 43 h 90"/>
                <a:gd name="T68" fmla="*/ 1075 w 1123"/>
                <a:gd name="T69" fmla="*/ 80 h 90"/>
                <a:gd name="T70" fmla="*/ 1096 w 1123"/>
                <a:gd name="T71" fmla="*/ 80 h 90"/>
                <a:gd name="T72" fmla="*/ 1096 w 1123"/>
                <a:gd name="T73" fmla="*/ 90 h 90"/>
                <a:gd name="T74" fmla="*/ 1123 w 1123"/>
                <a:gd name="T75" fmla="*/ 90 h 90"/>
                <a:gd name="T76" fmla="*/ 1123 w 1123"/>
                <a:gd name="T77" fmla="*/ 0 h 90"/>
                <a:gd name="T78" fmla="*/ 0 w 1123"/>
                <a:gd name="T7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90">
                  <a:moveTo>
                    <a:pt x="0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57" y="90"/>
                    <a:pt x="957" y="90"/>
                    <a:pt x="957" y="90"/>
                  </a:cubicBezTo>
                  <a:cubicBezTo>
                    <a:pt x="956" y="90"/>
                    <a:pt x="955" y="89"/>
                    <a:pt x="955" y="89"/>
                  </a:cubicBezTo>
                  <a:cubicBezTo>
                    <a:pt x="950" y="84"/>
                    <a:pt x="950" y="78"/>
                    <a:pt x="949" y="73"/>
                  </a:cubicBezTo>
                  <a:cubicBezTo>
                    <a:pt x="949" y="43"/>
                    <a:pt x="949" y="43"/>
                    <a:pt x="949" y="43"/>
                  </a:cubicBezTo>
                  <a:cubicBezTo>
                    <a:pt x="966" y="43"/>
                    <a:pt x="966" y="43"/>
                    <a:pt x="966" y="43"/>
                  </a:cubicBezTo>
                  <a:cubicBezTo>
                    <a:pt x="966" y="74"/>
                    <a:pt x="966" y="74"/>
                    <a:pt x="966" y="74"/>
                  </a:cubicBezTo>
                  <a:cubicBezTo>
                    <a:pt x="966" y="76"/>
                    <a:pt x="966" y="79"/>
                    <a:pt x="967" y="80"/>
                  </a:cubicBezTo>
                  <a:cubicBezTo>
                    <a:pt x="969" y="82"/>
                    <a:pt x="971" y="82"/>
                    <a:pt x="973" y="82"/>
                  </a:cubicBezTo>
                  <a:cubicBezTo>
                    <a:pt x="975" y="82"/>
                    <a:pt x="977" y="81"/>
                    <a:pt x="978" y="80"/>
                  </a:cubicBezTo>
                  <a:cubicBezTo>
                    <a:pt x="979" y="79"/>
                    <a:pt x="980" y="76"/>
                    <a:pt x="980" y="74"/>
                  </a:cubicBezTo>
                  <a:cubicBezTo>
                    <a:pt x="980" y="43"/>
                    <a:pt x="980" y="43"/>
                    <a:pt x="980" y="43"/>
                  </a:cubicBezTo>
                  <a:cubicBezTo>
                    <a:pt x="996" y="43"/>
                    <a:pt x="996" y="43"/>
                    <a:pt x="996" y="43"/>
                  </a:cubicBezTo>
                  <a:cubicBezTo>
                    <a:pt x="996" y="70"/>
                    <a:pt x="996" y="70"/>
                    <a:pt x="996" y="70"/>
                  </a:cubicBezTo>
                  <a:cubicBezTo>
                    <a:pt x="996" y="75"/>
                    <a:pt x="996" y="83"/>
                    <a:pt x="990" y="89"/>
                  </a:cubicBezTo>
                  <a:cubicBezTo>
                    <a:pt x="989" y="89"/>
                    <a:pt x="989" y="90"/>
                    <a:pt x="988" y="90"/>
                  </a:cubicBezTo>
                  <a:cubicBezTo>
                    <a:pt x="1012" y="90"/>
                    <a:pt x="1012" y="90"/>
                    <a:pt x="1012" y="90"/>
                  </a:cubicBezTo>
                  <a:cubicBezTo>
                    <a:pt x="1005" y="85"/>
                    <a:pt x="1002" y="76"/>
                    <a:pt x="1002" y="68"/>
                  </a:cubicBezTo>
                  <a:cubicBezTo>
                    <a:pt x="1002" y="55"/>
                    <a:pt x="1011" y="41"/>
                    <a:pt x="1028" y="41"/>
                  </a:cubicBezTo>
                  <a:cubicBezTo>
                    <a:pt x="1035" y="41"/>
                    <a:pt x="1043" y="44"/>
                    <a:pt x="1048" y="49"/>
                  </a:cubicBezTo>
                  <a:cubicBezTo>
                    <a:pt x="1050" y="51"/>
                    <a:pt x="1051" y="53"/>
                    <a:pt x="1052" y="55"/>
                  </a:cubicBezTo>
                  <a:cubicBezTo>
                    <a:pt x="1039" y="62"/>
                    <a:pt x="1039" y="62"/>
                    <a:pt x="1039" y="62"/>
                  </a:cubicBezTo>
                  <a:cubicBezTo>
                    <a:pt x="1038" y="59"/>
                    <a:pt x="1035" y="53"/>
                    <a:pt x="1028" y="53"/>
                  </a:cubicBezTo>
                  <a:cubicBezTo>
                    <a:pt x="1025" y="53"/>
                    <a:pt x="1023" y="55"/>
                    <a:pt x="1022" y="56"/>
                  </a:cubicBezTo>
                  <a:cubicBezTo>
                    <a:pt x="1018" y="60"/>
                    <a:pt x="1018" y="65"/>
                    <a:pt x="1018" y="67"/>
                  </a:cubicBezTo>
                  <a:cubicBezTo>
                    <a:pt x="1018" y="75"/>
                    <a:pt x="1021" y="82"/>
                    <a:pt x="1028" y="82"/>
                  </a:cubicBezTo>
                  <a:cubicBezTo>
                    <a:pt x="1036" y="82"/>
                    <a:pt x="1038" y="75"/>
                    <a:pt x="1039" y="74"/>
                  </a:cubicBezTo>
                  <a:cubicBezTo>
                    <a:pt x="1052" y="80"/>
                    <a:pt x="1052" y="80"/>
                    <a:pt x="1052" y="80"/>
                  </a:cubicBezTo>
                  <a:cubicBezTo>
                    <a:pt x="1051" y="83"/>
                    <a:pt x="1050" y="85"/>
                    <a:pt x="1047" y="87"/>
                  </a:cubicBezTo>
                  <a:cubicBezTo>
                    <a:pt x="1046" y="88"/>
                    <a:pt x="1045" y="89"/>
                    <a:pt x="1044" y="90"/>
                  </a:cubicBezTo>
                  <a:cubicBezTo>
                    <a:pt x="1059" y="90"/>
                    <a:pt x="1059" y="90"/>
                    <a:pt x="1059" y="90"/>
                  </a:cubicBezTo>
                  <a:cubicBezTo>
                    <a:pt x="1059" y="43"/>
                    <a:pt x="1059" y="43"/>
                    <a:pt x="1059" y="43"/>
                  </a:cubicBezTo>
                  <a:cubicBezTo>
                    <a:pt x="1075" y="43"/>
                    <a:pt x="1075" y="43"/>
                    <a:pt x="1075" y="43"/>
                  </a:cubicBezTo>
                  <a:cubicBezTo>
                    <a:pt x="1075" y="80"/>
                    <a:pt x="1075" y="80"/>
                    <a:pt x="1075" y="80"/>
                  </a:cubicBezTo>
                  <a:cubicBezTo>
                    <a:pt x="1096" y="80"/>
                    <a:pt x="1096" y="80"/>
                    <a:pt x="1096" y="80"/>
                  </a:cubicBezTo>
                  <a:cubicBezTo>
                    <a:pt x="1096" y="90"/>
                    <a:pt x="1096" y="90"/>
                    <a:pt x="1096" y="90"/>
                  </a:cubicBezTo>
                  <a:cubicBezTo>
                    <a:pt x="1123" y="90"/>
                    <a:pt x="1123" y="90"/>
                    <a:pt x="1123" y="90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434D1C0-E761-1A47-8DBA-F01E27D73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24000" y="360000"/>
              <a:ext cx="147064" cy="172800"/>
            </a:xfrm>
            <a:prstGeom prst="rect">
              <a:avLst/>
            </a:prstGeom>
            <a:noFill/>
          </p:spPr>
        </p:pic>
      </p:grp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F6B7FAD-114F-BE45-98FE-B3374CB38F71}"/>
              </a:ext>
            </a:extLst>
          </p:cNvPr>
          <p:cNvSpPr txBox="1">
            <a:spLocks/>
          </p:cNvSpPr>
          <p:nvPr userDrawn="1"/>
        </p:nvSpPr>
        <p:spPr>
          <a:xfrm>
            <a:off x="288000" y="288000"/>
            <a:ext cx="7318611" cy="390725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/>
              <a:buNone/>
              <a:defRPr sz="1467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80000"/>
              </a:lnSpc>
              <a:spcBef>
                <a:spcPts val="500"/>
              </a:spcBef>
              <a:buFont typeface="Arial"/>
              <a:buNone/>
              <a:defRPr sz="14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Department of Geography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577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  <p:sldLayoutId id="2147483674" r:id="rId13"/>
    <p:sldLayoutId id="214748367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2911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.musah@ucl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hp.niehs.nih.gov/doi/pdf/10.1289/ehp.1103534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sciencedirect.com/science/article/pii/S0143622818311949?casa_token=8cJ1HVpfuDMAAAAA:1DZkPWNHOnaHVCo9EW8dMyr3KbtsdJLOCgCrqU535IF30douKzrntNSe0OzpHoOTKniDrb2QaA" TargetMode="Externa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27.png"/><Relationship Id="rId3" Type="http://schemas.openxmlformats.org/officeDocument/2006/relationships/image" Target="../media/image240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67A4CB3-F0C9-5F4A-8B2A-F66E99725E17}"/>
              </a:ext>
            </a:extLst>
          </p:cNvPr>
          <p:cNvSpPr/>
          <p:nvPr/>
        </p:nvSpPr>
        <p:spPr>
          <a:xfrm>
            <a:off x="695325" y="1917424"/>
            <a:ext cx="1048679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cap="all" dirty="0">
                <a:latin typeface="Helvetica Neue Light" panose="02000403000000020004" pitchFamily="2" charset="0"/>
                <a:ea typeface="Helvetica Neue Light" panose="02000403000000020004" pitchFamily="2" charset="0"/>
                <a:cs typeface="Calibri Light" charset="0"/>
              </a:rPr>
              <a:t>GEOG0125</a:t>
            </a:r>
          </a:p>
          <a:p>
            <a:r>
              <a:rPr lang="en-GB" sz="2400" cap="all" dirty="0">
                <a:latin typeface="Helvetica Neue Light" panose="02000403000000020004" pitchFamily="2" charset="0"/>
                <a:ea typeface="Helvetica Neue Light" panose="02000403000000020004" pitchFamily="2" charset="0"/>
                <a:cs typeface="Calibri Light" charset="0"/>
              </a:rPr>
              <a:t>Advanced Topics in Social and Geographic Data Science</a:t>
            </a:r>
            <a:br>
              <a:rPr lang="en-GB" sz="2000" cap="all" dirty="0">
                <a:latin typeface="Helvetica Neue Light" panose="02000403000000020004" pitchFamily="2" charset="0"/>
                <a:ea typeface="Helvetica Neue Light" panose="02000403000000020004" pitchFamily="2" charset="0"/>
                <a:cs typeface="Calibri Light" charset="0"/>
              </a:rPr>
            </a:br>
            <a:endParaRPr lang="en-GB" sz="2000" cap="all" dirty="0">
              <a:latin typeface="Helvetica Neue Light" panose="02000403000000020004" pitchFamily="2" charset="0"/>
              <a:ea typeface="Helvetica Neue Light" panose="02000403000000020004" pitchFamily="2" charset="0"/>
              <a:cs typeface="Calibri Light" charset="0"/>
            </a:endParaRPr>
          </a:p>
          <a:p>
            <a:r>
              <a:rPr lang="en-GB" sz="3200" b="1" cap="all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alibri Light" charset="0"/>
              </a:rPr>
              <a:t>Introduction to BAYESIAN Generalised linear models (GLM)</a:t>
            </a:r>
          </a:p>
          <a:p>
            <a:endParaRPr lang="en-GB" sz="2800" cap="all" dirty="0">
              <a:solidFill>
                <a:prstClr val="black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alibri Light" charset="0"/>
            </a:endParaRPr>
          </a:p>
          <a:p>
            <a:endParaRPr lang="en-GB" sz="2800" cap="all" dirty="0">
              <a:solidFill>
                <a:prstClr val="black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alibri Light" charset="0"/>
            </a:endParaRPr>
          </a:p>
          <a:p>
            <a:r>
              <a:rPr lang="en-GB" altLang="en-US" sz="16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Dr Anwar Musah (</a:t>
            </a:r>
            <a:r>
              <a:rPr lang="en-GB" altLang="en-US" sz="16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  <a:hlinkClick r:id="rId3"/>
              </a:rPr>
              <a:t>a.musah@ucl.ac.uk</a:t>
            </a:r>
            <a:r>
              <a:rPr lang="en-GB" altLang="en-US" sz="16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) </a:t>
            </a:r>
          </a:p>
          <a:p>
            <a:pPr lvl="0"/>
            <a:r>
              <a:rPr lang="en-US" altLang="en-US" sz="16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Lecturer in Social and Geographic Data Science</a:t>
            </a:r>
          </a:p>
          <a:p>
            <a:pPr lvl="0"/>
            <a:r>
              <a:rPr lang="en-US" altLang="en-US" sz="16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UCL Geography</a:t>
            </a:r>
          </a:p>
          <a:p>
            <a:endParaRPr lang="en-GB" sz="1600" cap="all" dirty="0">
              <a:latin typeface="Helvetica Neue Light" panose="02000403000000020004" pitchFamily="2" charset="0"/>
              <a:ea typeface="Helvetica Neue Light" panose="02000403000000020004" pitchFamily="2" charset="0"/>
              <a:cs typeface="Calibri Light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7F389B-F6B0-A94C-97E9-5A3AD8DBB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970069"/>
          </a:xfrm>
          <a:prstGeom prst="rect">
            <a:avLst/>
          </a:prstGeom>
        </p:spPr>
      </p:pic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F078AE1C-7497-1869-36A2-0A01CDDAD618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1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104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434C596D-39C7-964E-A3F9-7C90528D173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90768" y="1199411"/>
                <a:ext cx="8489950" cy="586212"/>
              </a:xfrm>
            </p:spPr>
            <p:txBody>
              <a:bodyPr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en-US" sz="3600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What is a link function </a:t>
                </a:r>
                <a14:m>
                  <m:oMath xmlns:m="http://schemas.openxmlformats.org/officeDocument/2006/math">
                    <m:r>
                      <a:rPr lang="en-GB" altLang="en-US" sz="3600" b="0" i="1" smtClean="0">
                        <a:latin typeface="Cambria Math" panose="02040503050406030204" pitchFamily="18" charset="0"/>
                        <a:ea typeface="Helvetica Neue Light" panose="02000403000000020004" pitchFamily="2" charset="0"/>
                      </a:rPr>
                      <m:t>𝑔</m:t>
                    </m:r>
                    <m:d>
                      <m:dPr>
                        <m:ctrlPr>
                          <a:rPr lang="en-GB" altLang="en-US" sz="3600" b="0" i="1" smtClean="0">
                            <a:latin typeface="Cambria Math" panose="02040503050406030204" pitchFamily="18" charset="0"/>
                            <a:ea typeface="Helvetica Neue Light" panose="02000403000000020004" pitchFamily="2" charset="0"/>
                          </a:rPr>
                        </m:ctrlPr>
                      </m:dPr>
                      <m:e>
                        <m:r>
                          <a:rPr lang="en-GB" alt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</m:d>
                  </m:oMath>
                </a14:m>
                <a:r>
                  <a:rPr lang="en-US" altLang="en-US" sz="3600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? [2]</a:t>
                </a:r>
              </a:p>
            </p:txBody>
          </p:sp>
        </mc:Choice>
        <mc:Fallback xmlns="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434C596D-39C7-964E-A3F9-7C90528D1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68" y="1199411"/>
                <a:ext cx="8489950" cy="58621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FB4DEBF2-CC74-794C-8640-7BED979C0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970069"/>
          </a:xfrm>
          <a:prstGeom prst="rect">
            <a:avLst/>
          </a:prstGeom>
        </p:spPr>
      </p:pic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BCD48C88-955B-A94B-87B8-41E1C1C582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355237"/>
              </p:ext>
            </p:extLst>
          </p:nvPr>
        </p:nvGraphicFramePr>
        <p:xfrm>
          <a:off x="214312" y="2553816"/>
          <a:ext cx="11763375" cy="35788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18508">
                  <a:extLst>
                    <a:ext uri="{9D8B030D-6E8A-4147-A177-3AD203B41FA5}">
                      <a16:colId xmlns:a16="http://schemas.microsoft.com/office/drawing/2014/main" val="2740342776"/>
                    </a:ext>
                  </a:extLst>
                </a:gridCol>
                <a:gridCol w="2948289">
                  <a:extLst>
                    <a:ext uri="{9D8B030D-6E8A-4147-A177-3AD203B41FA5}">
                      <a16:colId xmlns:a16="http://schemas.microsoft.com/office/drawing/2014/main" val="1420787425"/>
                    </a:ext>
                  </a:extLst>
                </a:gridCol>
                <a:gridCol w="2948289">
                  <a:extLst>
                    <a:ext uri="{9D8B030D-6E8A-4147-A177-3AD203B41FA5}">
                      <a16:colId xmlns:a16="http://schemas.microsoft.com/office/drawing/2014/main" val="166375594"/>
                    </a:ext>
                  </a:extLst>
                </a:gridCol>
                <a:gridCol w="2948289">
                  <a:extLst>
                    <a:ext uri="{9D8B030D-6E8A-4147-A177-3AD203B41FA5}">
                      <a16:colId xmlns:a16="http://schemas.microsoft.com/office/drawing/2014/main" val="4096845816"/>
                    </a:ext>
                  </a:extLst>
                </a:gridCol>
              </a:tblGrid>
              <a:tr h="450461">
                <a:tc>
                  <a:txBody>
                    <a:bodyPr/>
                    <a:lstStyle/>
                    <a:p>
                      <a:pPr algn="ctr"/>
                      <a:r>
                        <a:rPr lang="en-GB" sz="1400" b="1" i="0" dirty="0">
                          <a:latin typeface="HELVETICA LIGHT" panose="020B0403020202020204" pitchFamily="34" charset="0"/>
                        </a:rPr>
                        <a:t>Distribution of dependent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i="0" dirty="0">
                          <a:latin typeface="HELVETICA LIGHT" panose="020B0403020202020204" pitchFamily="34" charset="0"/>
                        </a:rPr>
                        <a:t>Exponential Family (Distribution)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i="0" dirty="0">
                          <a:latin typeface="HELVETICA LIGHT" panose="020B0403020202020204" pitchFamily="34" charset="0"/>
                        </a:rPr>
                        <a:t>Link Function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i="0" dirty="0">
                          <a:latin typeface="HELVETICA LIGHT" panose="020B0403020202020204" pitchFamily="34" charset="0"/>
                        </a:rPr>
                        <a:t>Suitable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218665"/>
                  </a:ext>
                </a:extLst>
              </a:tr>
              <a:tr h="734873"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lvetica Light" panose="020B0403020202020204" pitchFamily="34" charset="0"/>
                        </a:rPr>
                        <a:t>Continuous measures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lvetica Light" panose="020B0403020202020204" pitchFamily="34" charset="0"/>
                        </a:rPr>
                        <a:t>Normal distribution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lvetica Light" panose="020B0403020202020204" pitchFamily="34" charset="0"/>
                        </a:rPr>
                        <a:t>Identity (we’ve been using this all this while)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lvetica Light" panose="020B0403020202020204" pitchFamily="34" charset="0"/>
                        </a:rPr>
                        <a:t>Linear regression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3120573"/>
                  </a:ext>
                </a:extLst>
              </a:tr>
              <a:tr h="694651"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lvetica Light" panose="020B0403020202020204" pitchFamily="34" charset="0"/>
                        </a:rPr>
                        <a:t>Binary measures (1 = “present” or 0 = “absent”)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lvetica Light" panose="020B0403020202020204" pitchFamily="34" charset="0"/>
                        </a:rPr>
                        <a:t>Bernoulli distribution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lvetica Light" panose="020B0403020202020204" pitchFamily="34" charset="0"/>
                        </a:rPr>
                        <a:t>Logit (log-odds)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lvetica Light" panose="020B0403020202020204" pitchFamily="34" charset="0"/>
                        </a:rPr>
                        <a:t>Logistic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506903"/>
                  </a:ext>
                </a:extLst>
              </a:tr>
              <a:tr h="972781"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lvetica Light" panose="020B0403020202020204" pitchFamily="34" charset="0"/>
                        </a:rPr>
                        <a:t>Binomial measure (or proportion)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lvetica Light" panose="020B0403020202020204" pitchFamily="34" charset="0"/>
                        </a:rPr>
                        <a:t>Binomial distribution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lvetica Light" panose="020B0403020202020204" pitchFamily="34" charset="0"/>
                        </a:rPr>
                        <a:t>Logit function on aggregated outcome for successful and failures (log-odds)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lvetica Light" panose="020B0403020202020204" pitchFamily="34" charset="0"/>
                        </a:rPr>
                        <a:t>Logistic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3317090"/>
                  </a:ext>
                </a:extLst>
              </a:tr>
              <a:tr h="658366"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lvetica Light" panose="020B0403020202020204" pitchFamily="34" charset="0"/>
                        </a:rPr>
                        <a:t>Counts or discrete measures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lvetica Light" panose="020B0403020202020204" pitchFamily="34" charset="0"/>
                        </a:rPr>
                        <a:t>Poisson distribution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lvetica Light" panose="020B0403020202020204" pitchFamily="34" charset="0"/>
                        </a:rPr>
                        <a:t>Log() or ln()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lvetica Light" panose="020B0403020202020204" pitchFamily="34" charset="0"/>
                        </a:rPr>
                        <a:t>Poisson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90474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6EA71A4-CC92-2B49-8833-6C06388EF1B8}"/>
              </a:ext>
            </a:extLst>
          </p:cNvPr>
          <p:cNvSpPr txBox="1"/>
          <p:nvPr/>
        </p:nvSpPr>
        <p:spPr>
          <a:xfrm>
            <a:off x="214312" y="1950127"/>
            <a:ext cx="724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Here are the most frequent examples which you will certainly encounter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C36A14A0-4B2D-1437-CE11-68364CECB4E2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10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467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34C596D-39C7-964E-A3F9-7C90528D1738}"/>
              </a:ext>
            </a:extLst>
          </p:cNvPr>
          <p:cNvSpPr txBox="1">
            <a:spLocks noChangeArrowheads="1"/>
          </p:cNvSpPr>
          <p:nvPr/>
        </p:nvSpPr>
        <p:spPr>
          <a:xfrm>
            <a:off x="190768" y="1199411"/>
            <a:ext cx="8489950" cy="586212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3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Logistic Regression [1]</a:t>
            </a:r>
            <a:endParaRPr lang="en-US" altLang="en-US" sz="36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B4DEBF2-CC74-794C-8640-7BED979C0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9700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EA71A4-CC92-2B49-8833-6C06388EF1B8}"/>
              </a:ext>
            </a:extLst>
          </p:cNvPr>
          <p:cNvSpPr txBox="1"/>
          <p:nvPr/>
        </p:nvSpPr>
        <p:spPr>
          <a:xfrm>
            <a:off x="278656" y="1917232"/>
            <a:ext cx="11634687" cy="302353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This model allows the user to model binary outcomes linearly with other independent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Examples of such outcomes can be from </a:t>
            </a:r>
            <a:r>
              <a:rPr lang="en-GB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Bernoulli distribution </a:t>
            </a: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e.g., disease status: no disease = 0 or disease = 1; Victimisation status: not burgled = 0 or burgled = 1; etc.,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Other examples can also be from a </a:t>
            </a:r>
            <a:r>
              <a:rPr lang="en-GB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Binomial distribution</a:t>
            </a: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where binary responses are aggregated: e.g. total number of individual surveyed in a village (</a:t>
            </a:r>
            <a:r>
              <a:rPr lang="en-GB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</a:t>
            </a: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) and number people detected to be positive (</a:t>
            </a:r>
            <a:r>
              <a:rPr lang="en-GB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</a:t>
            </a: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)</a:t>
            </a:r>
          </a:p>
          <a:p>
            <a:endParaRPr lang="en-GB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Link function: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41FE2B-45A2-AA4D-8F4F-4E809AD28134}"/>
              </a:ext>
            </a:extLst>
          </p:cNvPr>
          <p:cNvSpPr txBox="1"/>
          <p:nvPr/>
        </p:nvSpPr>
        <p:spPr>
          <a:xfrm>
            <a:off x="9140231" y="4231040"/>
            <a:ext cx="2861001" cy="43088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Notes 1: With binary outcomes, we are dealing with probabilities and not averages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C3F4CFB-BFE6-5344-9DA6-59D80B678104}"/>
                  </a:ext>
                </a:extLst>
              </p:cNvPr>
              <p:cNvSpPr txBox="1"/>
              <p:nvPr/>
            </p:nvSpPr>
            <p:spPr>
              <a:xfrm>
                <a:off x="645683" y="4661927"/>
                <a:ext cx="7293106" cy="1609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6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GB" sz="16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16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logit(p), where p is a probability</a:t>
                </a:r>
              </a:p>
              <a:p>
                <a:endParaRPr lang="en-GB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en-GB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ogit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e>
                    </m:d>
                    <m:r>
                      <a:rPr lang="en-GB" sz="16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1600" b="0" i="0" smtClean="0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16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is what we called the “log-odds”</a:t>
                </a:r>
              </a:p>
              <a:p>
                <a:endParaRPr lang="en-GB" sz="16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600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m:rPr>
                        <m:sty m:val="p"/>
                      </m:rPr>
                      <a:rPr lang="el-G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endParaRPr lang="en-US" sz="1600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C3F4CFB-BFE6-5344-9DA6-59D80B678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83" y="4661927"/>
                <a:ext cx="7293106" cy="1609800"/>
              </a:xfrm>
              <a:prstGeom prst="rect">
                <a:avLst/>
              </a:prstGeom>
              <a:blipFill>
                <a:blip r:embed="rId4"/>
                <a:stretch>
                  <a:fillRect t="-77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278C77A-3EB5-1660-EE12-076A86EE35E2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11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015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34C596D-39C7-964E-A3F9-7C90528D1738}"/>
              </a:ext>
            </a:extLst>
          </p:cNvPr>
          <p:cNvSpPr txBox="1">
            <a:spLocks noChangeArrowheads="1"/>
          </p:cNvSpPr>
          <p:nvPr/>
        </p:nvSpPr>
        <p:spPr>
          <a:xfrm>
            <a:off x="190768" y="1199411"/>
            <a:ext cx="8489950" cy="586212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3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Logistic Regression [2]</a:t>
            </a:r>
            <a:endParaRPr lang="en-US" altLang="en-US" sz="36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B4DEBF2-CC74-794C-8640-7BED979C0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9700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C3F4CFB-BFE6-5344-9DA6-59D80B678104}"/>
                  </a:ext>
                </a:extLst>
              </p:cNvPr>
              <p:cNvSpPr txBox="1"/>
              <p:nvPr/>
            </p:nvSpPr>
            <p:spPr>
              <a:xfrm>
                <a:off x="271109" y="2014965"/>
                <a:ext cx="7293106" cy="1609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6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GB" sz="16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16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logit(p), where p is a probability</a:t>
                </a:r>
              </a:p>
              <a:p>
                <a:endParaRPr lang="en-GB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en-GB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ogit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e>
                    </m:d>
                    <m:r>
                      <a:rPr lang="en-GB" sz="16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1600" b="0" i="0" smtClean="0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16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is what we called the “log-odds”</a:t>
                </a:r>
              </a:p>
              <a:p>
                <a:endParaRPr lang="en-GB" sz="16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600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m:rPr>
                        <m:sty m:val="p"/>
                      </m:rPr>
                      <a:rPr lang="el-G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endParaRPr lang="en-US" sz="1600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C3F4CFB-BFE6-5344-9DA6-59D80B678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09" y="2014965"/>
                <a:ext cx="7293106" cy="1609800"/>
              </a:xfrm>
              <a:prstGeom prst="rect">
                <a:avLst/>
              </a:prstGeom>
              <a:blipFill>
                <a:blip r:embed="rId4"/>
                <a:stretch>
                  <a:fillRect t="-77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F592195-E657-2A4F-A0AB-AC552225ACEF}"/>
                  </a:ext>
                </a:extLst>
              </p:cNvPr>
              <p:cNvSpPr txBox="1"/>
              <p:nvPr/>
            </p:nvSpPr>
            <p:spPr>
              <a:xfrm>
                <a:off x="396606" y="3866920"/>
                <a:ext cx="1034483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When we estimate our coefficients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, it shows the linear relationship between the binary or binomial response variable with independent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 - </a:t>
                </a:r>
                <a:r>
                  <a:rPr lang="en-GB" b="1" u="sng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they are always on the log-odds scale</a:t>
                </a:r>
                <a:r>
                  <a:rPr lang="en-GB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>
                  <a:latin typeface="Helvetica Neue Light" panose="02000403000000020004" pitchFamily="2" charset="0"/>
                  <a:ea typeface="Helvetica Neue Light" panose="02000403000000020004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For interpretability: we always take the exponential of our coefficient i.e., exp(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), to convert it into a </a:t>
                </a:r>
                <a:r>
                  <a:rPr lang="en-GB" b="1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odds ratios (OR)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F592195-E657-2A4F-A0AB-AC552225A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06" y="3866920"/>
                <a:ext cx="10344839" cy="1477328"/>
              </a:xfrm>
              <a:prstGeom prst="rect">
                <a:avLst/>
              </a:prstGeom>
              <a:blipFill>
                <a:blip r:embed="rId5"/>
                <a:stretch>
                  <a:fillRect l="-368" t="-1709" b="-59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3436CF3-CE0A-2742-935F-BDE07E66402C}"/>
              </a:ext>
            </a:extLst>
          </p:cNvPr>
          <p:cNvSpPr txBox="1"/>
          <p:nvPr/>
        </p:nvSpPr>
        <p:spPr>
          <a:xfrm>
            <a:off x="694061" y="5659440"/>
            <a:ext cx="1017958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This is the quantity i.e., </a:t>
            </a:r>
            <a:r>
              <a:rPr lang="en-GB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Odds Ratios (OR)</a:t>
            </a: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, we want to report and interpret from our logistic regression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BCEDB2FE-A595-08C1-94FD-B97C9271038E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12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3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124731-07BE-3F4A-A642-093396E667AE}"/>
              </a:ext>
            </a:extLst>
          </p:cNvPr>
          <p:cNvSpPr txBox="1"/>
          <p:nvPr/>
        </p:nvSpPr>
        <p:spPr>
          <a:xfrm>
            <a:off x="549007" y="2489656"/>
            <a:ext cx="1124822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OR </a:t>
            </a:r>
            <a:r>
              <a:rPr lang="en-GB" sz="2000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= 1 (null value), it means that independent variable has no effect on the </a:t>
            </a:r>
            <a:r>
              <a:rPr lang="en-GB" sz="2000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outcome</a:t>
            </a:r>
          </a:p>
          <a:p>
            <a:endParaRPr lang="en-GB" sz="2000" b="1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r>
              <a:rPr lang="en-GB" sz="2000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OR &lt; 1,  the independent variable has an impact on the outcome – in this case, its reduced effect, or reduced risk on the outcome</a:t>
            </a:r>
          </a:p>
          <a:p>
            <a:endParaRPr lang="en-GB" sz="2000" b="1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r>
              <a:rPr lang="en-GB" sz="2000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OR </a:t>
            </a:r>
            <a:r>
              <a:rPr lang="en-GB" sz="2000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&gt; 1, the independent variable has an impact on the outcome – and so, in this case, its increased effect, or increased risk on the outcome</a:t>
            </a:r>
          </a:p>
          <a:p>
            <a:endParaRPr lang="en-GB" sz="2000" dirty="0">
              <a:latin typeface="Helvetica Light" panose="020B04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CCA0DA-A953-3A4F-B920-C1741B06A917}"/>
              </a:ext>
            </a:extLst>
          </p:cNvPr>
          <p:cNvSpPr txBox="1"/>
          <p:nvPr/>
        </p:nvSpPr>
        <p:spPr>
          <a:xfrm>
            <a:off x="1668247" y="1437475"/>
            <a:ext cx="8156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HELVETICA LIGHT" panose="020B0403020202020204" pitchFamily="34" charset="0"/>
              </a:rPr>
              <a:t>Interpretation of Odds Ratios (OR)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2350BF-36EA-284E-B8E6-C5DA524CC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700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50BB1E-C712-A349-BCB9-A74260D3D26E}"/>
              </a:ext>
            </a:extLst>
          </p:cNvPr>
          <p:cNvSpPr txBox="1"/>
          <p:nvPr/>
        </p:nvSpPr>
        <p:spPr>
          <a:xfrm>
            <a:off x="8954947" y="5155037"/>
            <a:ext cx="2861001" cy="110799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Notes 1: In the Frequentist approach, we use p-values and 95% CIs to deem whether the odd ratios are statistically significant or not. The Bayesian framework, only 95 credibility intervals are needed for significance.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D9E3774C-8747-84A1-5B21-8B56F3941793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13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34644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AFAFCD-3556-9645-A568-10B876F9D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23" y="323823"/>
            <a:ext cx="9385926" cy="59062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01351E-097F-554F-AA81-CB812AF52B2E}"/>
              </a:ext>
            </a:extLst>
          </p:cNvPr>
          <p:cNvSpPr txBox="1"/>
          <p:nvPr/>
        </p:nvSpPr>
        <p:spPr>
          <a:xfrm>
            <a:off x="9904164" y="235688"/>
            <a:ext cx="2144172" cy="178510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Notes 1: An example of logistic regression model, applied to health risk assessment study determining the impacts of arsenic exposure (biomarkers) and skin cancer risk in Eastern Europe. </a:t>
            </a:r>
          </a:p>
          <a:p>
            <a:endParaRPr lang="en-GB" sz="1100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r>
              <a:rPr lang="en-GB" sz="11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Interpretation for independent variable that is categorical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DABDCC-A0EF-6443-9E80-51797A613EDE}"/>
              </a:ext>
            </a:extLst>
          </p:cNvPr>
          <p:cNvSpPr txBox="1"/>
          <p:nvPr/>
        </p:nvSpPr>
        <p:spPr>
          <a:xfrm>
            <a:off x="249281" y="6349511"/>
            <a:ext cx="298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Giovanni et al. 2012 [</a:t>
            </a:r>
            <a:r>
              <a:rPr lang="en-GB" dirty="0">
                <a:latin typeface="Helvetica Neue Thin" panose="020B0403020202020204" pitchFamily="34" charset="0"/>
                <a:ea typeface="Helvetica Neue Thin" panose="020B0403020202020204" pitchFamily="34" charset="0"/>
                <a:hlinkClick r:id="rId3"/>
              </a:rPr>
              <a:t>Source</a:t>
            </a:r>
            <a:r>
              <a:rPr lang="en-GB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]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4B64FF08-2083-98B1-5EEC-337C65A2C7A1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14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022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34C596D-39C7-964E-A3F9-7C90528D1738}"/>
              </a:ext>
            </a:extLst>
          </p:cNvPr>
          <p:cNvSpPr txBox="1">
            <a:spLocks noChangeArrowheads="1"/>
          </p:cNvSpPr>
          <p:nvPr/>
        </p:nvSpPr>
        <p:spPr>
          <a:xfrm>
            <a:off x="190768" y="1199411"/>
            <a:ext cx="8489950" cy="586212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3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Poisson Regression [1]</a:t>
            </a:r>
            <a:endParaRPr lang="en-US" altLang="en-US" sz="36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B4DEBF2-CC74-794C-8640-7BED979C0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9700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EA71A4-CC92-2B49-8833-6C06388EF1B8}"/>
              </a:ext>
            </a:extLst>
          </p:cNvPr>
          <p:cNvSpPr txBox="1"/>
          <p:nvPr/>
        </p:nvSpPr>
        <p:spPr>
          <a:xfrm>
            <a:off x="278656" y="1917232"/>
            <a:ext cx="11634687" cy="302353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This model allows the user to model count or discrete outcomes linearly with other independent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Examples of such outcomes can be from </a:t>
            </a:r>
            <a:r>
              <a:rPr lang="en-GB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Poisson distribution </a:t>
            </a: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e.g., number of COVID cases in postcodes across London; Number of houses on street segments that were victims to burglary etc.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It is use for dealing with aggregated units the contain information of </a:t>
            </a:r>
            <a:r>
              <a:rPr lang="en-GB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counts</a:t>
            </a: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or </a:t>
            </a:r>
            <a:r>
              <a:rPr lang="en-GB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rates (expressed per capita)</a:t>
            </a: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Link function: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E0BCBC1-C9CC-04F7-0BB7-DCC3814E4DBD}"/>
                  </a:ext>
                </a:extLst>
              </p:cNvPr>
              <p:cNvSpPr txBox="1"/>
              <p:nvPr/>
            </p:nvSpPr>
            <p:spPr>
              <a:xfrm>
                <a:off x="278656" y="4694978"/>
                <a:ext cx="7293106" cy="18158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6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GB" sz="16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16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ln(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6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i.e., log-link function (log of some mean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6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).</a:t>
                </a:r>
              </a:p>
              <a:p>
                <a:endParaRPr lang="en-GB" sz="16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GB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m:rPr>
                        <m:sty m:val="p"/>
                      </m:rPr>
                      <a:rPr lang="el-G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endParaRPr lang="en-US" sz="1600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  <a:p>
                <a:endParaRPr lang="en-US" sz="1600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  <a:p>
                <a:r>
                  <a:rPr lang="en-US" sz="1600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OR </a:t>
                </a:r>
              </a:p>
              <a:p>
                <a:endParaRPr lang="en-US" sz="1600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  <a:p>
                <a:r>
                  <a:rPr lang="en-GB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m:rPr>
                        <m:sty m:val="p"/>
                      </m:rPr>
                      <a:rPr lang="el-G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sz="1600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 + offset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E0BCBC1-C9CC-04F7-0BB7-DCC3814E4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56" y="4694978"/>
                <a:ext cx="7293106" cy="1815882"/>
              </a:xfrm>
              <a:prstGeom prst="rect">
                <a:avLst/>
              </a:prstGeom>
              <a:blipFill>
                <a:blip r:embed="rId4"/>
                <a:stretch>
                  <a:fillRect l="-347" t="-690" b="-206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4B9DB42-E3FA-5CFB-C657-F2A4B91624DD}"/>
              </a:ext>
            </a:extLst>
          </p:cNvPr>
          <p:cNvSpPr txBox="1"/>
          <p:nvPr/>
        </p:nvSpPr>
        <p:spPr>
          <a:xfrm>
            <a:off x="7720508" y="5587530"/>
            <a:ext cx="3858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Often an offset is included to adjust for denominators if the outcome was measured as a rate.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7B920AF5-5F60-1E87-5DAF-0205A40DB220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15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039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34C596D-39C7-964E-A3F9-7C90528D1738}"/>
              </a:ext>
            </a:extLst>
          </p:cNvPr>
          <p:cNvSpPr txBox="1">
            <a:spLocks noChangeArrowheads="1"/>
          </p:cNvSpPr>
          <p:nvPr/>
        </p:nvSpPr>
        <p:spPr>
          <a:xfrm>
            <a:off x="190768" y="1199411"/>
            <a:ext cx="8489950" cy="586212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3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Poisson Regression [2]</a:t>
            </a:r>
            <a:endParaRPr lang="en-US" altLang="en-US" sz="36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B4DEBF2-CC74-794C-8640-7BED979C0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9700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F592195-E657-2A4F-A0AB-AC552225ACEF}"/>
                  </a:ext>
                </a:extLst>
              </p:cNvPr>
              <p:cNvSpPr txBox="1"/>
              <p:nvPr/>
            </p:nvSpPr>
            <p:spPr>
              <a:xfrm>
                <a:off x="396606" y="3317289"/>
                <a:ext cx="1034483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When we estimate our coefficients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, which shows the linear relationship between the counts or discrete response variable with independent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 - they are always on the log-scale.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>
                  <a:latin typeface="Helvetica Neue Light" panose="02000403000000020004" pitchFamily="2" charset="0"/>
                  <a:ea typeface="Helvetica Neue Light" panose="02000403000000020004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For interpretability: we always take the exponential of our coefficient i.e., exp(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), to convert it into a </a:t>
                </a:r>
                <a:r>
                  <a:rPr lang="en-GB" b="1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risk ratios (RR)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F592195-E657-2A4F-A0AB-AC552225A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06" y="3317289"/>
                <a:ext cx="10344839" cy="1477328"/>
              </a:xfrm>
              <a:prstGeom prst="rect">
                <a:avLst/>
              </a:prstGeom>
              <a:blipFill>
                <a:blip r:embed="rId4"/>
                <a:stretch>
                  <a:fillRect l="-368" t="-1709" r="-1104" b="-51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3436CF3-CE0A-2742-935F-BDE07E66402C}"/>
              </a:ext>
            </a:extLst>
          </p:cNvPr>
          <p:cNvSpPr txBox="1"/>
          <p:nvPr/>
        </p:nvSpPr>
        <p:spPr>
          <a:xfrm>
            <a:off x="649994" y="5164996"/>
            <a:ext cx="10179586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This quantity i.e., </a:t>
            </a:r>
            <a:r>
              <a:rPr lang="en-GB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Risk Ratios (RR) (interchangeable with the term Relative Risk Ratios)</a:t>
            </a: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, is the thing we want to report and interpret from our Poisson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8632EBC-A861-9C44-B27D-369FE2708897}"/>
                  </a:ext>
                </a:extLst>
              </p:cNvPr>
              <p:cNvSpPr txBox="1"/>
              <p:nvPr/>
            </p:nvSpPr>
            <p:spPr>
              <a:xfrm>
                <a:off x="396606" y="2100815"/>
                <a:ext cx="7293106" cy="83099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6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GB" sz="16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16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ln(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6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i.e., log-link function (log of some mean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6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).</a:t>
                </a:r>
              </a:p>
              <a:p>
                <a:endParaRPr lang="en-GB" sz="16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GB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m:rPr>
                        <m:sty m:val="p"/>
                      </m:rPr>
                      <a:rPr lang="el-G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endParaRPr lang="en-US" sz="1600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8632EBC-A861-9C44-B27D-369FE2708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06" y="2100815"/>
                <a:ext cx="7293106" cy="830997"/>
              </a:xfrm>
              <a:prstGeom prst="rect">
                <a:avLst/>
              </a:prstGeom>
              <a:blipFill>
                <a:blip r:embed="rId5"/>
                <a:stretch>
                  <a:fillRect l="-347" t="-1493" b="-746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C6670B3A-ECB9-7C6F-EFB7-120598B1FA3E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16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434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124731-07BE-3F4A-A642-093396E667AE}"/>
              </a:ext>
            </a:extLst>
          </p:cNvPr>
          <p:cNvSpPr txBox="1"/>
          <p:nvPr/>
        </p:nvSpPr>
        <p:spPr>
          <a:xfrm>
            <a:off x="549006" y="2304935"/>
            <a:ext cx="1124822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RR</a:t>
            </a:r>
            <a:r>
              <a:rPr lang="en-GB" sz="2000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= 1 (null value), it means that independent variable has no effect on the </a:t>
            </a:r>
            <a:r>
              <a:rPr lang="en-GB" sz="2000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outcome</a:t>
            </a:r>
          </a:p>
          <a:p>
            <a:endParaRPr lang="en-GB" sz="2000" b="1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r>
              <a:rPr lang="en-GB" sz="2000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RR &lt; 1,  the independent variable has an impact on the outcome – in this case, it’s a reduced effect, or reduced risk of the outcome</a:t>
            </a:r>
          </a:p>
          <a:p>
            <a:endParaRPr lang="en-GB" sz="2000" b="1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r>
              <a:rPr lang="en-GB" sz="2000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RR </a:t>
            </a:r>
            <a:r>
              <a:rPr lang="en-GB" sz="2000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&gt; 1, the independent variable has an impact on the outcome – and so, in this case, it has an increased effect, or increased risk on the outcome</a:t>
            </a:r>
          </a:p>
          <a:p>
            <a:endParaRPr lang="en-GB" sz="2000" dirty="0">
              <a:latin typeface="Helvetica Light" panose="020B04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CCA0DA-A953-3A4F-B920-C1741B06A917}"/>
              </a:ext>
            </a:extLst>
          </p:cNvPr>
          <p:cNvSpPr txBox="1"/>
          <p:nvPr/>
        </p:nvSpPr>
        <p:spPr>
          <a:xfrm>
            <a:off x="1668247" y="1437475"/>
            <a:ext cx="8156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HELVETICA LIGHT" panose="020B0403020202020204" pitchFamily="34" charset="0"/>
              </a:rPr>
              <a:t>Interpretation of Risk Ratios (RR)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2350BF-36EA-284E-B8E6-C5DA524CC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700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50BB1E-C712-A349-BCB9-A74260D3D26E}"/>
              </a:ext>
            </a:extLst>
          </p:cNvPr>
          <p:cNvSpPr txBox="1"/>
          <p:nvPr/>
        </p:nvSpPr>
        <p:spPr>
          <a:xfrm>
            <a:off x="8936227" y="5086350"/>
            <a:ext cx="2861001" cy="110799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Notes 1: From the Frequentist approach, We use p-values and 95% CIs to deem whether the risk ratios are statistically significant or not. In the Bayesian, we don’t deal with p-values, only 95% credibility intervals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A9C2B42E-761A-D5A6-7883-71A7C72351EF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17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92610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01351E-097F-554F-AA81-CB812AF52B2E}"/>
              </a:ext>
            </a:extLst>
          </p:cNvPr>
          <p:cNvSpPr txBox="1"/>
          <p:nvPr/>
        </p:nvSpPr>
        <p:spPr>
          <a:xfrm>
            <a:off x="7583553" y="301789"/>
            <a:ext cx="3268061" cy="195438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Notes 1: An example of Poisson-based regression model, applied to crime victimisation study to determine the impacts of various environmental and society society risk factor (quantified on a street-level) and burglary risk in Nigeria. </a:t>
            </a:r>
          </a:p>
          <a:p>
            <a:endParaRPr lang="en-GB" sz="1100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r>
              <a:rPr lang="en-GB" sz="11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Interpretation for independent variable that are continuous as well as those that are categorical</a:t>
            </a:r>
          </a:p>
          <a:p>
            <a:endParaRPr lang="en-GB" sz="1100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r>
              <a:rPr lang="en-GB" sz="11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Risk ratio which has been operationalised and termed as Crime risk ratio (CRR)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DABDCC-A0EF-6443-9E80-51797A613EDE}"/>
              </a:ext>
            </a:extLst>
          </p:cNvPr>
          <p:cNvSpPr txBox="1"/>
          <p:nvPr/>
        </p:nvSpPr>
        <p:spPr>
          <a:xfrm>
            <a:off x="319994" y="6467859"/>
            <a:ext cx="3032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Musah et al. 2020 [</a:t>
            </a:r>
            <a:r>
              <a:rPr lang="en-GB" dirty="0">
                <a:latin typeface="Helvetica Neue Thin" panose="020B0403020202020204" pitchFamily="34" charset="0"/>
                <a:ea typeface="Helvetica Neue Thin" panose="020B0403020202020204" pitchFamily="34" charset="0"/>
                <a:hlinkClick r:id="rId2"/>
              </a:rPr>
              <a:t>Source</a:t>
            </a:r>
            <a:r>
              <a:rPr lang="en-GB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]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E3209CE8-D459-2348-B927-3198823D1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386" y="106471"/>
            <a:ext cx="5294021" cy="628427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4CA124A-89BD-6F7A-EF07-EAB5DB101655}"/>
              </a:ext>
            </a:extLst>
          </p:cNvPr>
          <p:cNvSpPr/>
          <p:nvPr/>
        </p:nvSpPr>
        <p:spPr>
          <a:xfrm>
            <a:off x="5613400" y="2256170"/>
            <a:ext cx="139700" cy="266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771D13-3FB6-6F48-1E1A-031EBD8A2B46}"/>
              </a:ext>
            </a:extLst>
          </p:cNvPr>
          <p:cNvSpPr/>
          <p:nvPr/>
        </p:nvSpPr>
        <p:spPr>
          <a:xfrm>
            <a:off x="5613400" y="4068430"/>
            <a:ext cx="139700" cy="3765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EB00EB16-D1E9-7067-BE59-FDF863F4AFC0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18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231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0684D-6D5C-3D40-B79A-1ED16611A0E2}"/>
              </a:ext>
            </a:extLst>
          </p:cNvPr>
          <p:cNvSpPr txBox="1">
            <a:spLocks noChangeArrowheads="1"/>
          </p:cNvSpPr>
          <p:nvPr/>
        </p:nvSpPr>
        <p:spPr>
          <a:xfrm>
            <a:off x="1851025" y="130774"/>
            <a:ext cx="8489950" cy="586212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altLang="en-US" sz="3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Types of Poisson Regression</a:t>
            </a:r>
            <a:endParaRPr lang="en-US" altLang="en-US" sz="36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2023EF61-899A-2644-A35B-8D16E047AD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64" r="49890" b="55259"/>
          <a:stretch/>
        </p:blipFill>
        <p:spPr>
          <a:xfrm>
            <a:off x="195549" y="2205311"/>
            <a:ext cx="3434539" cy="25875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A3D7F3FC-9D8B-0644-B6B4-FC77C2E0B0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64" t="49981" r="49890" b="4410"/>
          <a:stretch/>
        </p:blipFill>
        <p:spPr>
          <a:xfrm>
            <a:off x="7976212" y="2205312"/>
            <a:ext cx="3358308" cy="25792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23832539-D139-3B45-896A-43C7FE5C4F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754" b="55404"/>
          <a:stretch/>
        </p:blipFill>
        <p:spPr>
          <a:xfrm>
            <a:off x="4139557" y="2205312"/>
            <a:ext cx="3434539" cy="25792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D1FDD5-285D-7740-8E0E-8C4D0AA8F27F}"/>
              </a:ext>
            </a:extLst>
          </p:cNvPr>
          <p:cNvSpPr txBox="1"/>
          <p:nvPr/>
        </p:nvSpPr>
        <p:spPr>
          <a:xfrm>
            <a:off x="195549" y="4974210"/>
            <a:ext cx="3402377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Scenario 1: Little to no dispersion</a:t>
            </a:r>
          </a:p>
          <a:p>
            <a:pPr algn="ctr"/>
            <a:endParaRPr lang="en-GB" sz="1200" b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algn="ctr"/>
            <a:r>
              <a:rPr lang="en-GB" sz="1200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Use: Standard Poisson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0641F1-D802-3640-ACB4-59097396F77D}"/>
              </a:ext>
            </a:extLst>
          </p:cNvPr>
          <p:cNvSpPr txBox="1"/>
          <p:nvPr/>
        </p:nvSpPr>
        <p:spPr>
          <a:xfrm>
            <a:off x="4139557" y="4974399"/>
            <a:ext cx="3434539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Scenario 2: Over dispersed</a:t>
            </a:r>
          </a:p>
          <a:p>
            <a:pPr algn="ctr"/>
            <a:endParaRPr lang="en-GB" sz="1200" b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algn="ctr"/>
            <a:r>
              <a:rPr lang="en-GB" sz="1200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Use: Negative Binomial Poisson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5CEBA2-64C5-3E41-BB80-66CC4798D821}"/>
              </a:ext>
            </a:extLst>
          </p:cNvPr>
          <p:cNvSpPr txBox="1"/>
          <p:nvPr/>
        </p:nvSpPr>
        <p:spPr>
          <a:xfrm>
            <a:off x="7976212" y="4974210"/>
            <a:ext cx="3358309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Scenario 3: Strong over-dispersed response</a:t>
            </a:r>
          </a:p>
          <a:p>
            <a:pPr algn="ctr"/>
            <a:endParaRPr lang="en-GB" sz="1200" b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algn="ctr"/>
            <a:r>
              <a:rPr lang="en-GB" sz="1200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Use: Zero-inflated Poisson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B48EED-0873-564B-8E8A-264CE0058F42}"/>
              </a:ext>
            </a:extLst>
          </p:cNvPr>
          <p:cNvSpPr txBox="1"/>
          <p:nvPr/>
        </p:nvSpPr>
        <p:spPr>
          <a:xfrm>
            <a:off x="2773037" y="1353601"/>
            <a:ext cx="640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Examine the frequency distribution of the count response 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3528E63F-CA00-88ED-80B3-06C319B94688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19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713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1A3B6-E599-F94D-A75D-ED4E838BC977}"/>
              </a:ext>
            </a:extLst>
          </p:cNvPr>
          <p:cNvSpPr txBox="1">
            <a:spLocks/>
          </p:cNvSpPr>
          <p:nvPr/>
        </p:nvSpPr>
        <p:spPr>
          <a:xfrm>
            <a:off x="660400" y="2655364"/>
            <a:ext cx="6570283" cy="39767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000" kern="0" dirty="0">
                <a:solidFill>
                  <a:srgbClr val="0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What are </a:t>
            </a:r>
            <a:r>
              <a:rPr lang="en-US" sz="2000" kern="0" dirty="0" err="1">
                <a:solidFill>
                  <a:srgbClr val="0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Generalised</a:t>
            </a:r>
            <a:r>
              <a:rPr lang="en-US" sz="2000" kern="0" dirty="0">
                <a:solidFill>
                  <a:srgbClr val="0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Linear Models (GLMs)?</a:t>
            </a:r>
          </a:p>
          <a:p>
            <a:pPr lv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1600" kern="0" dirty="0">
                <a:solidFill>
                  <a:srgbClr val="0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Link functions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000" kern="0" dirty="0">
                <a:solidFill>
                  <a:srgbClr val="0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Selecting the appropriate type of statistical model</a:t>
            </a:r>
          </a:p>
          <a:p>
            <a:pPr lv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1200" kern="0" dirty="0">
                <a:solidFill>
                  <a:srgbClr val="0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Linear regression model</a:t>
            </a:r>
          </a:p>
          <a:p>
            <a:pPr lv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1200" kern="0" dirty="0">
                <a:solidFill>
                  <a:srgbClr val="0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Logistic regression model for Bernoulli OR Binomial</a:t>
            </a:r>
          </a:p>
          <a:p>
            <a:pPr lv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1200" kern="0" dirty="0">
                <a:solidFill>
                  <a:srgbClr val="0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Poisson-based regression models (Normal, Negative Binomial &amp; Zero-Inflated)</a:t>
            </a:r>
            <a:endParaRPr lang="en-US" sz="1600" kern="0" dirty="0">
              <a:solidFill>
                <a:srgbClr val="000000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000" kern="0" dirty="0">
                <a:solidFill>
                  <a:srgbClr val="0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What does each statistical model do?</a:t>
            </a:r>
            <a:endParaRPr lang="en-US" sz="1600" kern="0" dirty="0">
              <a:solidFill>
                <a:srgbClr val="000000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1600" kern="0" dirty="0">
                <a:solidFill>
                  <a:srgbClr val="0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Linear relationships</a:t>
            </a: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1600" kern="0" dirty="0">
                <a:solidFill>
                  <a:srgbClr val="0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Log-odds and Odd Ratios (ORs)</a:t>
            </a: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1600" kern="0" dirty="0">
                <a:solidFill>
                  <a:srgbClr val="0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Relative risk ratios (RRs) </a:t>
            </a: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000" kern="0" dirty="0">
                <a:solidFill>
                  <a:srgbClr val="0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Interpretation of coefficients</a:t>
            </a: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000" kern="0" dirty="0">
                <a:solidFill>
                  <a:srgbClr val="0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Model Specification from a Bayesian Framework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8562B3B-2342-6E4C-B72B-B6CFB334502D}"/>
              </a:ext>
            </a:extLst>
          </p:cNvPr>
          <p:cNvSpPr txBox="1">
            <a:spLocks/>
          </p:cNvSpPr>
          <p:nvPr/>
        </p:nvSpPr>
        <p:spPr>
          <a:xfrm>
            <a:off x="587375" y="1160463"/>
            <a:ext cx="9382728" cy="6511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en-US" sz="3600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Contents</a:t>
            </a:r>
            <a:endParaRPr lang="en-GB" sz="3600" b="1" cap="all" dirty="0">
              <a:solidFill>
                <a:prstClr val="black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alibri Light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A978299-CDCD-6E4D-90D2-752042F6A068}"/>
              </a:ext>
            </a:extLst>
          </p:cNvPr>
          <p:cNvGrpSpPr/>
          <p:nvPr/>
        </p:nvGrpSpPr>
        <p:grpSpPr>
          <a:xfrm>
            <a:off x="7515980" y="1294247"/>
            <a:ext cx="4015620" cy="4470013"/>
            <a:chOff x="3468870" y="1665965"/>
            <a:chExt cx="4332019" cy="4822214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3EE94A2-35EC-904A-BA93-2D2ECA5B5729}"/>
                </a:ext>
              </a:extLst>
            </p:cNvPr>
            <p:cNvCxnSpPr>
              <a:cxnSpLocks/>
            </p:cNvCxnSpPr>
            <p:nvPr/>
          </p:nvCxnSpPr>
          <p:spPr>
            <a:xfrm>
              <a:off x="4583833" y="3429000"/>
              <a:ext cx="2088232" cy="122413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0776B22-DAB2-7747-8C49-0D85E11E12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83833" y="3429000"/>
              <a:ext cx="2088232" cy="122413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8814C74-D096-C94A-8CBF-B082912F4686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V="1">
              <a:off x="5663953" y="3429000"/>
              <a:ext cx="1008112" cy="187220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FEEDC9E-9F73-DC41-9862-18F6DC3DFD46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H="1" flipV="1">
              <a:off x="4583833" y="3429000"/>
              <a:ext cx="1080120" cy="187220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B86D8B4-4D17-C54E-B8B9-21A2B3721CFF}"/>
                </a:ext>
              </a:extLst>
            </p:cNvPr>
            <p:cNvCxnSpPr>
              <a:cxnSpLocks/>
              <a:endCxn id="37" idx="4"/>
            </p:cNvCxnSpPr>
            <p:nvPr/>
          </p:nvCxnSpPr>
          <p:spPr>
            <a:xfrm flipV="1">
              <a:off x="4583833" y="2852936"/>
              <a:ext cx="1080120" cy="180020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274BE8F-D1FC-D441-8C80-32AC36E8248C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>
              <a:off x="4583833" y="4653136"/>
              <a:ext cx="1080120" cy="64807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437C2C6-68DC-0746-98BC-083F92073987}"/>
                </a:ext>
              </a:extLst>
            </p:cNvPr>
            <p:cNvCxnSpPr>
              <a:cxnSpLocks/>
            </p:cNvCxnSpPr>
            <p:nvPr/>
          </p:nvCxnSpPr>
          <p:spPr>
            <a:xfrm>
              <a:off x="6672065" y="3429000"/>
              <a:ext cx="0" cy="122413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22763FE-87EE-6C45-AA2E-E3F67849D8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63953" y="2852936"/>
              <a:ext cx="1008112" cy="180020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D9CCC58-7D73-2D4E-918F-8A46F80C63AC}"/>
                </a:ext>
              </a:extLst>
            </p:cNvPr>
            <p:cNvCxnSpPr>
              <a:cxnSpLocks/>
              <a:endCxn id="37" idx="4"/>
            </p:cNvCxnSpPr>
            <p:nvPr/>
          </p:nvCxnSpPr>
          <p:spPr>
            <a:xfrm flipH="1" flipV="1">
              <a:off x="5663953" y="2852936"/>
              <a:ext cx="1008112" cy="57606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FEAADDF-BFD2-BE40-AA18-943B66FC9A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3833" y="3429000"/>
              <a:ext cx="2088232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31DAEAE-D7B2-CF43-BAE6-43063F9EC6AC}"/>
                </a:ext>
              </a:extLst>
            </p:cNvPr>
            <p:cNvCxnSpPr>
              <a:cxnSpLocks/>
              <a:stCxn id="37" idx="4"/>
            </p:cNvCxnSpPr>
            <p:nvPr/>
          </p:nvCxnSpPr>
          <p:spPr>
            <a:xfrm flipH="1">
              <a:off x="4583833" y="2852936"/>
              <a:ext cx="1080120" cy="57606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7CFF5FE-99E1-9846-8933-962793FABCB9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 flipH="1">
              <a:off x="5663953" y="4653136"/>
              <a:ext cx="1008112" cy="64807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5345C01-A762-E94D-807C-FB4C4212B3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3833" y="4653136"/>
              <a:ext cx="2088232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A9533AB-B655-C147-A955-19BE6C288D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83833" y="3429000"/>
              <a:ext cx="0" cy="122413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66AAC75-67A8-F749-9781-782087798CC2}"/>
                </a:ext>
              </a:extLst>
            </p:cNvPr>
            <p:cNvGrpSpPr/>
            <p:nvPr/>
          </p:nvGrpSpPr>
          <p:grpSpPr>
            <a:xfrm>
              <a:off x="5070467" y="1665965"/>
              <a:ext cx="1186971" cy="1186971"/>
              <a:chOff x="2970910" y="554"/>
              <a:chExt cx="1186971" cy="1186971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BF23A70-BC1B-3C4E-99FA-465B1673DCD8}"/>
                  </a:ext>
                </a:extLst>
              </p:cNvPr>
              <p:cNvSpPr/>
              <p:nvPr/>
            </p:nvSpPr>
            <p:spPr>
              <a:xfrm>
                <a:off x="2970910" y="554"/>
                <a:ext cx="1186971" cy="1186971"/>
              </a:xfrm>
              <a:prstGeom prst="ellipse">
                <a:avLst/>
              </a:prstGeom>
              <a:solidFill>
                <a:srgbClr val="FF3B3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GB"/>
              </a:p>
            </p:txBody>
          </p:sp>
          <p:sp>
            <p:nvSpPr>
              <p:cNvPr id="38" name="Oval 4">
                <a:extLst>
                  <a:ext uri="{FF2B5EF4-FFF2-40B4-BE49-F238E27FC236}">
                    <a16:creationId xmlns:a16="http://schemas.microsoft.com/office/drawing/2014/main" id="{ED43245A-9B4A-D041-882A-566ED1AE1F80}"/>
                  </a:ext>
                </a:extLst>
              </p:cNvPr>
              <p:cNvSpPr txBox="1"/>
              <p:nvPr/>
            </p:nvSpPr>
            <p:spPr>
              <a:xfrm>
                <a:off x="3144738" y="174382"/>
                <a:ext cx="839315" cy="83931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7780" tIns="17780" rIns="17780" bIns="17780" numCol="1" spcCol="1270" anchor="ctr" anchorCtr="0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200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Problem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9697EF8-8464-CD41-993C-14B625CAA561}"/>
                </a:ext>
              </a:extLst>
            </p:cNvPr>
            <p:cNvGrpSpPr/>
            <p:nvPr/>
          </p:nvGrpSpPr>
          <p:grpSpPr>
            <a:xfrm>
              <a:off x="6613918" y="2557077"/>
              <a:ext cx="1186971" cy="1186971"/>
              <a:chOff x="4514361" y="891666"/>
              <a:chExt cx="1186971" cy="1186971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4A0830D-5288-F648-8751-8D63F40CE5B2}"/>
                  </a:ext>
                </a:extLst>
              </p:cNvPr>
              <p:cNvSpPr/>
              <p:nvPr/>
            </p:nvSpPr>
            <p:spPr>
              <a:xfrm>
                <a:off x="4514361" y="891666"/>
                <a:ext cx="1186971" cy="1186971"/>
              </a:xfrm>
              <a:prstGeom prst="ellipse">
                <a:avLst/>
              </a:prstGeom>
              <a:solidFill>
                <a:srgbClr val="FF950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GB"/>
              </a:p>
            </p:txBody>
          </p:sp>
          <p:sp>
            <p:nvSpPr>
              <p:cNvPr id="36" name="Oval 6">
                <a:extLst>
                  <a:ext uri="{FF2B5EF4-FFF2-40B4-BE49-F238E27FC236}">
                    <a16:creationId xmlns:a16="http://schemas.microsoft.com/office/drawing/2014/main" id="{A5620743-8A2D-A249-8922-9B7A4A023A4A}"/>
                  </a:ext>
                </a:extLst>
              </p:cNvPr>
              <p:cNvSpPr txBox="1"/>
              <p:nvPr/>
            </p:nvSpPr>
            <p:spPr>
              <a:xfrm>
                <a:off x="4688189" y="1065494"/>
                <a:ext cx="839315" cy="83931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7780" tIns="17780" rIns="17780" bIns="17780" numCol="1" spcCol="1270" anchor="ctr" anchorCtr="0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200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Collect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2B0BB50-998F-7B4F-B1BA-7648D5C5E0D4}"/>
                </a:ext>
              </a:extLst>
            </p:cNvPr>
            <p:cNvGrpSpPr/>
            <p:nvPr/>
          </p:nvGrpSpPr>
          <p:grpSpPr>
            <a:xfrm>
              <a:off x="6600057" y="4293096"/>
              <a:ext cx="1186971" cy="1186971"/>
              <a:chOff x="4500500" y="2627685"/>
              <a:chExt cx="1186971" cy="1186971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1A49F04A-8670-584C-B074-87B2EDE4BFA5}"/>
                  </a:ext>
                </a:extLst>
              </p:cNvPr>
              <p:cNvSpPr/>
              <p:nvPr/>
            </p:nvSpPr>
            <p:spPr>
              <a:xfrm>
                <a:off x="4500500" y="2627685"/>
                <a:ext cx="1186971" cy="1186971"/>
              </a:xfrm>
              <a:prstGeom prst="ellipse">
                <a:avLst/>
              </a:prstGeom>
              <a:solidFill>
                <a:srgbClr val="F6E316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GB"/>
              </a:p>
            </p:txBody>
          </p:sp>
          <p:sp>
            <p:nvSpPr>
              <p:cNvPr id="34" name="Oval 8">
                <a:extLst>
                  <a:ext uri="{FF2B5EF4-FFF2-40B4-BE49-F238E27FC236}">
                    <a16:creationId xmlns:a16="http://schemas.microsoft.com/office/drawing/2014/main" id="{16EE4CDB-175B-1243-82E6-22CB9F22958F}"/>
                  </a:ext>
                </a:extLst>
              </p:cNvPr>
              <p:cNvSpPr txBox="1"/>
              <p:nvPr/>
            </p:nvSpPr>
            <p:spPr>
              <a:xfrm>
                <a:off x="4674328" y="2801513"/>
                <a:ext cx="839315" cy="83931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7780" tIns="17780" rIns="17780" bIns="17780" numCol="1" spcCol="1270" anchor="ctr" anchorCtr="0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200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Wrangle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71498F1-E3CB-0E4E-B401-E35EAD7C9D3C}"/>
                </a:ext>
              </a:extLst>
            </p:cNvPr>
            <p:cNvGrpSpPr/>
            <p:nvPr/>
          </p:nvGrpSpPr>
          <p:grpSpPr>
            <a:xfrm>
              <a:off x="5070467" y="5301208"/>
              <a:ext cx="1186971" cy="1186971"/>
              <a:chOff x="2970910" y="3635797"/>
              <a:chExt cx="1186971" cy="1186971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9BB7312-FFD7-E64F-99AF-7C3BB763B36E}"/>
                  </a:ext>
                </a:extLst>
              </p:cNvPr>
              <p:cNvSpPr/>
              <p:nvPr/>
            </p:nvSpPr>
            <p:spPr>
              <a:xfrm>
                <a:off x="2970910" y="3635797"/>
                <a:ext cx="1186971" cy="1186971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GB"/>
              </a:p>
            </p:txBody>
          </p:sp>
          <p:sp>
            <p:nvSpPr>
              <p:cNvPr id="32" name="Oval 10">
                <a:extLst>
                  <a:ext uri="{FF2B5EF4-FFF2-40B4-BE49-F238E27FC236}">
                    <a16:creationId xmlns:a16="http://schemas.microsoft.com/office/drawing/2014/main" id="{B5AF5100-F3C0-7643-9A0B-ECF14C0AF578}"/>
                  </a:ext>
                </a:extLst>
              </p:cNvPr>
              <p:cNvSpPr txBox="1"/>
              <p:nvPr/>
            </p:nvSpPr>
            <p:spPr>
              <a:xfrm>
                <a:off x="3144738" y="3809625"/>
                <a:ext cx="839315" cy="83931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7780" tIns="17780" rIns="17780" bIns="17780" numCol="1" spcCol="1270" anchor="ctr" anchorCtr="0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200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Explore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714268D-D5AF-CB40-B142-C65D2F7885F5}"/>
                </a:ext>
              </a:extLst>
            </p:cNvPr>
            <p:cNvGrpSpPr/>
            <p:nvPr/>
          </p:nvGrpSpPr>
          <p:grpSpPr>
            <a:xfrm>
              <a:off x="3468870" y="4293096"/>
              <a:ext cx="1186971" cy="1186971"/>
              <a:chOff x="1369313" y="2627685"/>
              <a:chExt cx="1186971" cy="1186971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2E30FA4-6BA4-4C4D-845D-77D70A60B045}"/>
                  </a:ext>
                </a:extLst>
              </p:cNvPr>
              <p:cNvSpPr/>
              <p:nvPr/>
            </p:nvSpPr>
            <p:spPr>
              <a:xfrm>
                <a:off x="1369313" y="2627685"/>
                <a:ext cx="1186971" cy="1186971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GB"/>
              </a:p>
            </p:txBody>
          </p:sp>
          <p:sp>
            <p:nvSpPr>
              <p:cNvPr id="30" name="Oval 12">
                <a:extLst>
                  <a:ext uri="{FF2B5EF4-FFF2-40B4-BE49-F238E27FC236}">
                    <a16:creationId xmlns:a16="http://schemas.microsoft.com/office/drawing/2014/main" id="{B7A49FCC-5967-0244-8674-C870A6083028}"/>
                  </a:ext>
                </a:extLst>
              </p:cNvPr>
              <p:cNvSpPr txBox="1"/>
              <p:nvPr/>
            </p:nvSpPr>
            <p:spPr>
              <a:xfrm>
                <a:off x="1543141" y="2801513"/>
                <a:ext cx="839315" cy="83931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7780" tIns="17780" rIns="17780" bIns="17780" numCol="1" spcCol="1270" anchor="ctr" anchorCtr="0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200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Model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FC002DD-807B-B141-86A3-DC94EDE1FDF7}"/>
                </a:ext>
              </a:extLst>
            </p:cNvPr>
            <p:cNvGrpSpPr/>
            <p:nvPr/>
          </p:nvGrpSpPr>
          <p:grpSpPr>
            <a:xfrm>
              <a:off x="3503713" y="2530061"/>
              <a:ext cx="1186971" cy="1186971"/>
              <a:chOff x="1404156" y="864650"/>
              <a:chExt cx="1186971" cy="1186971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5EE260E-123B-AD46-85E5-1609657DEF74}"/>
                  </a:ext>
                </a:extLst>
              </p:cNvPr>
              <p:cNvSpPr/>
              <p:nvPr/>
            </p:nvSpPr>
            <p:spPr>
              <a:xfrm>
                <a:off x="1404156" y="864650"/>
                <a:ext cx="1186971" cy="1186971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GB"/>
              </a:p>
            </p:txBody>
          </p:sp>
          <p:sp>
            <p:nvSpPr>
              <p:cNvPr id="28" name="Oval 14">
                <a:extLst>
                  <a:ext uri="{FF2B5EF4-FFF2-40B4-BE49-F238E27FC236}">
                    <a16:creationId xmlns:a16="http://schemas.microsoft.com/office/drawing/2014/main" id="{90226715-9062-5540-95CC-8017D9536E45}"/>
                  </a:ext>
                </a:extLst>
              </p:cNvPr>
              <p:cNvSpPr txBox="1"/>
              <p:nvPr/>
            </p:nvSpPr>
            <p:spPr>
              <a:xfrm>
                <a:off x="1476164" y="1038478"/>
                <a:ext cx="941135" cy="83931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7780" tIns="17780" rIns="17780" bIns="17780" numCol="1" spcCol="1270" anchor="ctr" anchorCtr="0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200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Knowledge</a:t>
                </a:r>
              </a:p>
            </p:txBody>
          </p:sp>
        </p:grp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05E143C-7989-2D4D-9FF7-BE5D5A4F51AF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>
              <a:off x="5663952" y="2852936"/>
              <a:ext cx="0" cy="244827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EC00073C-280F-0045-9EF1-816ED67A3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970069"/>
          </a:xfrm>
          <a:prstGeom prst="rect">
            <a:avLst/>
          </a:prstGeom>
        </p:spPr>
      </p:pic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5B4F194E-5349-6BD7-6E66-B612F7A2B2DB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2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757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F0C68A-31EF-1A65-3A4C-30FD032CD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4AC332-2800-D3EE-2E54-C7B6C3FCCC4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8CE6"/>
          </a:solidFill>
          <a:ln>
            <a:solidFill>
              <a:srgbClr val="009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614982B-2E7C-2C71-49D8-FFD3E4159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3233296"/>
            <a:ext cx="11233150" cy="1296988"/>
          </a:xfrm>
        </p:spPr>
        <p:txBody>
          <a:bodyPr/>
          <a:lstStyle/>
          <a:p>
            <a:pPr>
              <a:defRPr/>
            </a:pPr>
            <a:r>
              <a:rPr lang="en-US" sz="3600" b="1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GLMs in a Bayesian Framework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F831C2A3-2063-B094-E7AB-DC546AE5ABB9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20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754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124731-07BE-3F4A-A642-093396E667AE}"/>
              </a:ext>
            </a:extLst>
          </p:cNvPr>
          <p:cNvSpPr txBox="1"/>
          <p:nvPr/>
        </p:nvSpPr>
        <p:spPr>
          <a:xfrm>
            <a:off x="549006" y="2304935"/>
            <a:ext cx="11503294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Helvetica Light" panose="020B0403020202020204" pitchFamily="34" charset="0"/>
              </a:rPr>
              <a:t>Specifications for model block</a:t>
            </a:r>
            <a:r>
              <a:rPr lang="en-GB" sz="2000" dirty="0">
                <a:latin typeface="Helvetica Light" panose="020B0403020202020204" pitchFamily="34" charset="0"/>
              </a:rPr>
              <a:t>:</a:t>
            </a:r>
          </a:p>
          <a:p>
            <a:endParaRPr lang="en-GB" sz="2000" dirty="0">
              <a:latin typeface="Helvetica Light" panose="020B04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Helvetica Light" panose="020B0403020202020204" pitchFamily="34" charset="0"/>
              </a:rPr>
              <a:t>Logistic regression (y =1 or 0): </a:t>
            </a:r>
            <a:r>
              <a:rPr lang="en-GB" sz="2000" b="1" dirty="0" err="1">
                <a:latin typeface="Helvetica Light" panose="020B0403020202020204" pitchFamily="34" charset="0"/>
              </a:rPr>
              <a:t>bernoulli_logit</a:t>
            </a:r>
            <a:r>
              <a:rPr lang="en-GB" sz="2000" b="1" dirty="0">
                <a:latin typeface="Helvetica Light" panose="020B0403020202020204" pitchFamily="34" charset="0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Helvetica Light" panose="020B0403020202020204" pitchFamily="34" charset="0"/>
              </a:rPr>
              <a:t>Logistic regression (y = numerator &amp; denominators): </a:t>
            </a:r>
            <a:r>
              <a:rPr lang="en-GB" sz="2000" b="1" dirty="0" err="1">
                <a:latin typeface="Helvetica Light" panose="020B0403020202020204" pitchFamily="34" charset="0"/>
              </a:rPr>
              <a:t>binomial_logit</a:t>
            </a:r>
            <a:r>
              <a:rPr lang="en-GB" sz="2000" b="1" dirty="0">
                <a:latin typeface="Helvetica Light" panose="020B0403020202020204" pitchFamily="34" charset="0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Helvetica Light" panose="020B0403020202020204" pitchFamily="34" charset="0"/>
              </a:rPr>
              <a:t>Poisson regression (y = counts or rates; normal): </a:t>
            </a:r>
            <a:r>
              <a:rPr lang="en-GB" sz="2000" b="1" dirty="0" err="1">
                <a:latin typeface="Helvetica Light" panose="020B0403020202020204" pitchFamily="34" charset="0"/>
              </a:rPr>
              <a:t>poisson_log</a:t>
            </a:r>
            <a:r>
              <a:rPr lang="en-GB" sz="2000" b="1" dirty="0">
                <a:latin typeface="Helvetica Light" panose="020B0403020202020204" pitchFamily="34" charset="0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Helvetica Light" panose="020B0403020202020204" pitchFamily="34" charset="0"/>
              </a:rPr>
              <a:t>Poisson regression (y = counts or rates; over-dispersed or zero-inflated): </a:t>
            </a:r>
            <a:r>
              <a:rPr lang="en-GB" sz="2000" b="1" dirty="0">
                <a:latin typeface="Helvetica Light" panose="020B0403020202020204" pitchFamily="34" charset="0"/>
              </a:rPr>
              <a:t>neg_binomial_2_log()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CCA0DA-A953-3A4F-B920-C1741B06A917}"/>
              </a:ext>
            </a:extLst>
          </p:cNvPr>
          <p:cNvSpPr txBox="1"/>
          <p:nvPr/>
        </p:nvSpPr>
        <p:spPr>
          <a:xfrm>
            <a:off x="1584340" y="1208875"/>
            <a:ext cx="9177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HELVETICA LIGHT" panose="020B0403020202020204" pitchFamily="34" charset="0"/>
              </a:rPr>
              <a:t>How do you code a Bayesian GLM in RStudio?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2350BF-36EA-284E-B8E6-C5DA524CC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700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8991C1-D037-6228-09D5-D05DB9C05425}"/>
              </a:ext>
            </a:extLst>
          </p:cNvPr>
          <p:cNvSpPr txBox="1"/>
          <p:nvPr/>
        </p:nvSpPr>
        <p:spPr>
          <a:xfrm>
            <a:off x="549006" y="4418207"/>
            <a:ext cx="8226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Let’s look at a simple linear regression case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48130FB9-BB31-F614-30B1-0183B7935B52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21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BF5B19-89F9-F79B-C8EF-6EB16AB40AB3}"/>
              </a:ext>
            </a:extLst>
          </p:cNvPr>
          <p:cNvSpPr txBox="1"/>
          <p:nvPr/>
        </p:nvSpPr>
        <p:spPr>
          <a:xfrm>
            <a:off x="549006" y="5054152"/>
            <a:ext cx="113694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Question: 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What set of sociodemographic and water usage variables have an impact of overall water expenditure bills among Syrian refugees in stationed in camps in Jordan? </a:t>
            </a:r>
          </a:p>
        </p:txBody>
      </p:sp>
    </p:spTree>
    <p:extLst>
      <p:ext uri="{BB962C8B-B14F-4D97-AF65-F5344CB8AC3E}">
        <p14:creationId xmlns:p14="http://schemas.microsoft.com/office/powerpoint/2010/main" val="115412796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1369E9-31A8-C47A-5FE1-B1F7CD336347}"/>
                  </a:ext>
                </a:extLst>
              </p:cNvPr>
              <p:cNvSpPr txBox="1"/>
              <p:nvPr/>
            </p:nvSpPr>
            <p:spPr>
              <a:xfrm>
                <a:off x="5774252" y="2055300"/>
                <a:ext cx="5953539" cy="33855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600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GB" sz="1600" b="0" i="0" smtClean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16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6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6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160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sz="1600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1369E9-31A8-C47A-5FE1-B1F7CD336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252" y="2055300"/>
                <a:ext cx="5953539" cy="338554"/>
              </a:xfrm>
              <a:prstGeom prst="rect">
                <a:avLst/>
              </a:prstGeom>
              <a:blipFill>
                <a:blip r:embed="rId2"/>
                <a:stretch>
                  <a:fillRect b="-13793"/>
                </a:stretch>
              </a:blip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2938120-CDA9-E175-F5D0-00B06687E9C0}"/>
              </a:ext>
            </a:extLst>
          </p:cNvPr>
          <p:cNvSpPr txBox="1"/>
          <p:nvPr/>
        </p:nvSpPr>
        <p:spPr>
          <a:xfrm>
            <a:off x="5436319" y="1716584"/>
            <a:ext cx="658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Simple GLM (Linear case)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FA39E9-760C-F3C6-C03E-45B71F2163EC}"/>
              </a:ext>
            </a:extLst>
          </p:cNvPr>
          <p:cNvSpPr txBox="1"/>
          <p:nvPr/>
        </p:nvSpPr>
        <p:spPr>
          <a:xfrm>
            <a:off x="5460621" y="1349391"/>
            <a:ext cx="2365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Model formulation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C09C-13E2-BD7C-38B8-7151090AA3A8}"/>
              </a:ext>
            </a:extLst>
          </p:cNvPr>
          <p:cNvSpPr txBox="1"/>
          <p:nvPr/>
        </p:nvSpPr>
        <p:spPr>
          <a:xfrm>
            <a:off x="5436319" y="2442687"/>
            <a:ext cx="658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Specify likelihood function. The outcome is continuous – thus it normal (so no link function is need here).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A40DEF1-9AE7-38F0-B1A6-2E9ACA1A1CCE}"/>
                  </a:ext>
                </a:extLst>
              </p:cNvPr>
              <p:cNvSpPr txBox="1"/>
              <p:nvPr/>
            </p:nvSpPr>
            <p:spPr>
              <a:xfrm>
                <a:off x="5774252" y="3073192"/>
                <a:ext cx="5953539" cy="49244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1600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GB" sz="1600" b="1" i="0" smtClean="0">
                          <a:latin typeface="Cambria Math" panose="02040503050406030204" pitchFamily="18" charset="0"/>
                        </a:rPr>
                        <m:t>𝐧𝐨𝐫𝐦</m:t>
                      </m:r>
                      <m:d>
                        <m:d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</m:d>
                    </m:oMath>
                  </m:oMathPara>
                </a14:m>
                <a:endParaRPr lang="en-GB" sz="1600" b="1" i="1" dirty="0">
                  <a:latin typeface="Cambria Math" panose="02040503050406030204" pitchFamily="18" charset="0"/>
                  <a:ea typeface="Helvetica Neue Thin" panose="020B0403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GB" sz="1600" b="0" i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16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6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6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A40DEF1-9AE7-38F0-B1A6-2E9ACA1A1C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252" y="3073192"/>
                <a:ext cx="5953539" cy="492443"/>
              </a:xfrm>
              <a:prstGeom prst="rect">
                <a:avLst/>
              </a:prstGeom>
              <a:blipFill>
                <a:blip r:embed="rId3"/>
                <a:stretch>
                  <a:fillRect l="-1699" t="-2439" b="-17073"/>
                </a:stretch>
              </a:blip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E0465AD-97FD-55AD-79D0-103D77E5ABFB}"/>
              </a:ext>
            </a:extLst>
          </p:cNvPr>
          <p:cNvSpPr txBox="1"/>
          <p:nvPr/>
        </p:nvSpPr>
        <p:spPr>
          <a:xfrm>
            <a:off x="5460621" y="3611365"/>
            <a:ext cx="658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Define the priors for the intercept, coefficients and other parameters, e.g., standard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D8ABB3-B8FA-97E3-334B-36A51E5B5D9C}"/>
                  </a:ext>
                </a:extLst>
              </p:cNvPr>
              <p:cNvSpPr txBox="1"/>
              <p:nvPr/>
            </p:nvSpPr>
            <p:spPr>
              <a:xfrm>
                <a:off x="5774252" y="4309314"/>
                <a:ext cx="5953539" cy="107721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</a:rPr>
                        <m:t>Norm</m:t>
                      </m:r>
                      <m:d>
                        <m:d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0, 20</m:t>
                          </m:r>
                        </m:e>
                      </m:d>
                    </m:oMath>
                  </m:oMathPara>
                </a14:m>
                <a:endParaRPr lang="en-GB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</a:rPr>
                        <m:t>Norm</m:t>
                      </m:r>
                      <m:d>
                        <m:d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0, 5</m:t>
                          </m:r>
                        </m:e>
                      </m:d>
                    </m:oMath>
                  </m:oMathPara>
                </a14:m>
                <a:endParaRPr lang="en-GB" sz="1400" i="1" dirty="0">
                  <a:latin typeface="Cambria Math" panose="02040503050406030204" pitchFamily="18" charset="0"/>
                  <a:ea typeface="Helvetica Neue Thin" panose="020B0403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</a:rPr>
                        <m:t>Norm</m:t>
                      </m:r>
                      <m:d>
                        <m:d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0, 5</m:t>
                          </m:r>
                        </m:e>
                      </m:d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</a:rPr>
                        <m:t>Norm</m:t>
                      </m:r>
                      <m:d>
                        <m:d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0, 5</m:t>
                          </m:r>
                        </m:e>
                      </m:d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cauchy</m:t>
                      </m:r>
                      <m:r>
                        <a:rPr lang="en-GB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(0, 2.5)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D8ABB3-B8FA-97E3-334B-36A51E5B5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252" y="4309314"/>
                <a:ext cx="5953539" cy="1077218"/>
              </a:xfrm>
              <a:prstGeom prst="rect">
                <a:avLst/>
              </a:prstGeom>
              <a:blipFill>
                <a:blip r:embed="rId4"/>
                <a:stretch>
                  <a:fillRect l="-1486" t="-1149" b="-5747"/>
                </a:stretch>
              </a:blip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2DC3157-253E-083D-0C1F-D266841C9D11}"/>
              </a:ext>
            </a:extLst>
          </p:cNvPr>
          <p:cNvSpPr txBox="1"/>
          <p:nvPr/>
        </p:nvSpPr>
        <p:spPr>
          <a:xfrm>
            <a:off x="5363489" y="5359891"/>
            <a:ext cx="6688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Build Bayesian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CF0CB0-247F-0064-D9AC-AB86DADCB165}"/>
                  </a:ext>
                </a:extLst>
              </p:cNvPr>
              <p:cNvSpPr txBox="1"/>
              <p:nvPr/>
            </p:nvSpPr>
            <p:spPr>
              <a:xfrm>
                <a:off x="5648606" y="5732374"/>
                <a:ext cx="53356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b="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Recall the Bayes’ Rule:</a:t>
                </a:r>
                <a:r>
                  <a:rPr lang="en-GB" sz="1600" b="0" dirty="0"/>
                  <a:t>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CF0CB0-247F-0064-D9AC-AB86DADCB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606" y="5732374"/>
                <a:ext cx="5335661" cy="338554"/>
              </a:xfrm>
              <a:prstGeom prst="rect">
                <a:avLst/>
              </a:prstGeom>
              <a:blipFill>
                <a:blip r:embed="rId6"/>
                <a:stretch>
                  <a:fillRect l="-475" t="-10714" b="-17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C387B02-3789-3E9E-08AE-0A9002A06EBE}"/>
                  </a:ext>
                </a:extLst>
              </p:cNvPr>
              <p:cNvSpPr txBox="1"/>
              <p:nvPr/>
            </p:nvSpPr>
            <p:spPr>
              <a:xfrm>
                <a:off x="5648606" y="6128841"/>
                <a:ext cx="5858189" cy="3050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  <m:e>
                          <m:r>
                            <a:rPr lang="en-GB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e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</m:sub>
                          </m:sSub>
                        </m:e>
                      </m:d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C387B02-3789-3E9E-08AE-0A9002A06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606" y="6128841"/>
                <a:ext cx="5858189" cy="305084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4AC0727F-5D9A-F49A-AFB2-0EBCD06087CF}"/>
              </a:ext>
            </a:extLst>
          </p:cNvPr>
          <p:cNvSpPr txBox="1"/>
          <p:nvPr/>
        </p:nvSpPr>
        <p:spPr>
          <a:xfrm>
            <a:off x="24996" y="1732651"/>
            <a:ext cx="57492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data {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int&lt;lower=0&gt; N;        // sample size N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int&lt;lower=0&gt; k;        // number of variables 3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matrix[N, k] X;        // matrix: independent variables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vector[N] y;           // vector/array for outcome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parameters {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real beta0;             // Intercept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vector[k] beta;         // beta coefficients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real&lt;lower=0&gt; sigma;    // standard deviation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transformed parameters {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vector[N] mu;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mu = beta0 + X*beta;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model {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beta0 ~ normal(0, 20);  // Prior for beta0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beta ~ normal(0, 5);   // Prior for beta1, 2 and 3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sigma ~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cauchy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(0, 2.5);  // Prior for sigma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y ~ normal(mu, sigma);  // Likelihood function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6B9F39-8125-48AF-A2C5-A2E7FD7ABAAF}"/>
              </a:ext>
            </a:extLst>
          </p:cNvPr>
          <p:cNvSpPr txBox="1"/>
          <p:nvPr/>
        </p:nvSpPr>
        <p:spPr>
          <a:xfrm>
            <a:off x="51794" y="1347252"/>
            <a:ext cx="2365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Stan code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A0A2C550-FF4A-F11B-2176-56FCF2AE48EF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22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2B1466-0600-E6FB-D4A3-A0365E26BA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12192000" cy="97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892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CC20DFF-76D0-7E5B-F925-E4627BBFFB95}"/>
                  </a:ext>
                </a:extLst>
              </p:cNvPr>
              <p:cNvSpPr txBox="1"/>
              <p:nvPr/>
            </p:nvSpPr>
            <p:spPr>
              <a:xfrm>
                <a:off x="304800" y="573111"/>
                <a:ext cx="2754086" cy="73866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1600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GB" sz="1600" b="1" i="0" smtClean="0">
                          <a:latin typeface="Cambria Math" panose="02040503050406030204" pitchFamily="18" charset="0"/>
                        </a:rPr>
                        <m:t>𝐧𝐨𝐫𝐦</m:t>
                      </m:r>
                      <m:d>
                        <m:d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</m:d>
                    </m:oMath>
                  </m:oMathPara>
                </a14:m>
                <a:endParaRPr lang="en-GB" sz="1600" b="1" i="1" dirty="0">
                  <a:latin typeface="Cambria Math" panose="02040503050406030204" pitchFamily="18" charset="0"/>
                  <a:ea typeface="Helvetica Neue Thin" panose="020B0403020202020204" pitchFamily="34" charset="0"/>
                </a:endParaRPr>
              </a:p>
              <a:p>
                <a:endParaRPr lang="en-GB" sz="1600" b="1" i="1" dirty="0">
                  <a:latin typeface="Cambria Math" panose="02040503050406030204" pitchFamily="18" charset="0"/>
                  <a:ea typeface="Helvetica Neue Thin" panose="020B0403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GB" sz="1600" b="0" i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16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6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CC20DFF-76D0-7E5B-F925-E4627BBFF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73111"/>
                <a:ext cx="2754086" cy="738664"/>
              </a:xfrm>
              <a:prstGeom prst="rect">
                <a:avLst/>
              </a:prstGeom>
              <a:blipFill>
                <a:blip r:embed="rId2"/>
                <a:stretch>
                  <a:fillRect l="-3653" t="-1667" b="-11667"/>
                </a:stretch>
              </a:blip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842A8A-E2B8-9236-B7B5-330E5C667CBD}"/>
                  </a:ext>
                </a:extLst>
              </p:cNvPr>
              <p:cNvSpPr txBox="1"/>
              <p:nvPr/>
            </p:nvSpPr>
            <p:spPr>
              <a:xfrm>
                <a:off x="4243243" y="558692"/>
                <a:ext cx="5953539" cy="107721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</a:rPr>
                        <m:t>norm</m:t>
                      </m:r>
                      <m:d>
                        <m:d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0, 20</m:t>
                          </m:r>
                        </m:e>
                      </m:d>
                    </m:oMath>
                  </m:oMathPara>
                </a14:m>
                <a:endParaRPr lang="en-GB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</a:rPr>
                        <m:t>norm</m:t>
                      </m:r>
                      <m:d>
                        <m:d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0, 5</m:t>
                          </m:r>
                        </m:e>
                      </m:d>
                    </m:oMath>
                  </m:oMathPara>
                </a14:m>
                <a:endParaRPr lang="en-GB" sz="1400" i="1" dirty="0">
                  <a:latin typeface="Cambria Math" panose="02040503050406030204" pitchFamily="18" charset="0"/>
                  <a:ea typeface="Helvetica Neue Thin" panose="020B0403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</a:rPr>
                        <m:t>norm</m:t>
                      </m:r>
                      <m:d>
                        <m:d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0, 5</m:t>
                          </m:r>
                        </m:e>
                      </m:d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</a:rPr>
                        <m:t>norm</m:t>
                      </m:r>
                      <m:d>
                        <m:d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0, 5</m:t>
                          </m:r>
                        </m:e>
                      </m:d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cauchy</m:t>
                      </m:r>
                      <m:r>
                        <a:rPr lang="en-GB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(0, 2.5)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842A8A-E2B8-9236-B7B5-330E5C667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243" y="558692"/>
                <a:ext cx="5953539" cy="1077218"/>
              </a:xfrm>
              <a:prstGeom prst="rect">
                <a:avLst/>
              </a:prstGeom>
              <a:blipFill>
                <a:blip r:embed="rId3"/>
                <a:stretch>
                  <a:fillRect l="-1486" t="-1149" b="-5747"/>
                </a:stretch>
              </a:blip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968603A-0341-8C8D-B93B-E523FA7F7016}"/>
              </a:ext>
            </a:extLst>
          </p:cNvPr>
          <p:cNvSpPr txBox="1"/>
          <p:nvPr/>
        </p:nvSpPr>
        <p:spPr>
          <a:xfrm>
            <a:off x="266700" y="127878"/>
            <a:ext cx="275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This is my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E6155E-8CCA-6F92-07D2-DF8C35DB3402}"/>
              </a:ext>
            </a:extLst>
          </p:cNvPr>
          <p:cNvSpPr txBox="1"/>
          <p:nvPr/>
        </p:nvSpPr>
        <p:spPr>
          <a:xfrm>
            <a:off x="4123500" y="103342"/>
            <a:ext cx="6958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These are my priors for the coefficients and standard deviation</a:t>
            </a:r>
          </a:p>
        </p:txBody>
      </p:sp>
      <p:pic>
        <p:nvPicPr>
          <p:cNvPr id="15" name="Picture 14" descr="A graph of normal distribution&#10;&#10;Description automatically generated">
            <a:extLst>
              <a:ext uri="{FF2B5EF4-FFF2-40B4-BE49-F238E27FC236}">
                <a16:creationId xmlns:a16="http://schemas.microsoft.com/office/drawing/2014/main" id="{D867CC0A-1843-3947-E605-974C54480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694" y="2266823"/>
            <a:ext cx="2463801" cy="195580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4D187C8-9F36-5A61-CDDB-2909771836A6}"/>
              </a:ext>
            </a:extLst>
          </p:cNvPr>
          <p:cNvSpPr txBox="1"/>
          <p:nvPr/>
        </p:nvSpPr>
        <p:spPr>
          <a:xfrm>
            <a:off x="1196809" y="3396342"/>
            <a:ext cx="500743" cy="11212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B19DF53-70B3-6EAF-73FE-111548F4C811}"/>
                  </a:ext>
                </a:extLst>
              </p:cNvPr>
              <p:cNvSpPr txBox="1"/>
              <p:nvPr/>
            </p:nvSpPr>
            <p:spPr>
              <a:xfrm>
                <a:off x="119124" y="2361036"/>
                <a:ext cx="293976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~ </m:t>
                    </m:r>
                  </m:oMath>
                </a14:m>
                <a:r>
                  <a:rPr lang="en-GB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norm(0, 20)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B19DF53-70B3-6EAF-73FE-111548F4C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24" y="2361036"/>
                <a:ext cx="2939762" cy="400110"/>
              </a:xfrm>
              <a:prstGeom prst="rect">
                <a:avLst/>
              </a:prstGeom>
              <a:blipFill>
                <a:blip r:embed="rId5"/>
                <a:stretch>
                  <a:fillRect l="-1293" t="-6061" b="-242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DDF3FB13-FBEC-C59D-C376-DE079F37FCB2}"/>
              </a:ext>
            </a:extLst>
          </p:cNvPr>
          <p:cNvSpPr txBox="1"/>
          <p:nvPr/>
        </p:nvSpPr>
        <p:spPr>
          <a:xfrm>
            <a:off x="690933" y="1904939"/>
            <a:ext cx="179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Intercept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C74F38-21A2-EEE6-5A12-1B6B2DD99440}"/>
              </a:ext>
            </a:extLst>
          </p:cNvPr>
          <p:cNvSpPr txBox="1"/>
          <p:nvPr/>
        </p:nvSpPr>
        <p:spPr>
          <a:xfrm>
            <a:off x="3086264" y="1918482"/>
            <a:ext cx="2753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u="sng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Coefficient for variable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6972A0-2B20-C6E7-48F3-FBAC93BC81B7}"/>
              </a:ext>
            </a:extLst>
          </p:cNvPr>
          <p:cNvSpPr txBox="1"/>
          <p:nvPr/>
        </p:nvSpPr>
        <p:spPr>
          <a:xfrm>
            <a:off x="6089464" y="1896650"/>
            <a:ext cx="2753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u="sng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Coefficient for variable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F772C2-65A3-31AF-F406-6915D1CA981E}"/>
              </a:ext>
            </a:extLst>
          </p:cNvPr>
          <p:cNvSpPr txBox="1"/>
          <p:nvPr/>
        </p:nvSpPr>
        <p:spPr>
          <a:xfrm>
            <a:off x="9501082" y="1990510"/>
            <a:ext cx="2753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u="sng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Standard deviation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3750477-A4BA-7B76-6337-240254E96ED8}"/>
              </a:ext>
            </a:extLst>
          </p:cNvPr>
          <p:cNvCxnSpPr/>
          <p:nvPr/>
        </p:nvCxnSpPr>
        <p:spPr>
          <a:xfrm>
            <a:off x="1364918" y="2761146"/>
            <a:ext cx="0" cy="1429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7E68568-B443-8BD2-7A53-D5D0B2ACBAA5}"/>
                  </a:ext>
                </a:extLst>
              </p:cNvPr>
              <p:cNvSpPr txBox="1"/>
              <p:nvPr/>
            </p:nvSpPr>
            <p:spPr>
              <a:xfrm>
                <a:off x="119124" y="4622734"/>
                <a:ext cx="275408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is centred at 0 but it’s distribution or value can vary </a:t>
                </a:r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en-GB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7E68568-B443-8BD2-7A53-D5D0B2ACB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24" y="4622734"/>
                <a:ext cx="2754086" cy="830997"/>
              </a:xfrm>
              <a:prstGeom prst="rect">
                <a:avLst/>
              </a:prstGeom>
              <a:blipFill>
                <a:blip r:embed="rId6"/>
                <a:stretch>
                  <a:fillRect l="-1376" t="-1493" b="-89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43B74748-E2A7-8D3F-5DBB-5B76CFEB4C8A}"/>
              </a:ext>
            </a:extLst>
          </p:cNvPr>
          <p:cNvSpPr txBox="1"/>
          <p:nvPr/>
        </p:nvSpPr>
        <p:spPr>
          <a:xfrm>
            <a:off x="1218270" y="4148239"/>
            <a:ext cx="25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pic>
        <p:nvPicPr>
          <p:cNvPr id="26" name="Picture 25" descr="A graph of normal distribution&#10;&#10;Description automatically generated">
            <a:extLst>
              <a:ext uri="{FF2B5EF4-FFF2-40B4-BE49-F238E27FC236}">
                <a16:creationId xmlns:a16="http://schemas.microsoft.com/office/drawing/2014/main" id="{C23EC5BF-880D-9F4F-8A73-CF647D695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1999" y="2266823"/>
            <a:ext cx="2463801" cy="195580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9419828-090A-AC8C-C562-3586C2978A58}"/>
              </a:ext>
            </a:extLst>
          </p:cNvPr>
          <p:cNvSpPr txBox="1"/>
          <p:nvPr/>
        </p:nvSpPr>
        <p:spPr>
          <a:xfrm>
            <a:off x="4287114" y="3396342"/>
            <a:ext cx="500743" cy="11212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0492A77-D6EE-14B2-2BF2-D41991909F4C}"/>
                  </a:ext>
                </a:extLst>
              </p:cNvPr>
              <p:cNvSpPr txBox="1"/>
              <p:nvPr/>
            </p:nvSpPr>
            <p:spPr>
              <a:xfrm>
                <a:off x="3209429" y="2361036"/>
                <a:ext cx="293976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~ </m:t>
                    </m:r>
                  </m:oMath>
                </a14:m>
                <a:r>
                  <a:rPr lang="en-GB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norm(0, 5)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0492A77-D6EE-14B2-2BF2-D41991909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429" y="2361036"/>
                <a:ext cx="2939762" cy="400110"/>
              </a:xfrm>
              <a:prstGeom prst="rect">
                <a:avLst/>
              </a:prstGeom>
              <a:blipFill>
                <a:blip r:embed="rId7"/>
                <a:stretch>
                  <a:fillRect l="-1288" t="-6061" b="-242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4E9DD4D-6135-9D79-D1E2-DA9A220A4185}"/>
              </a:ext>
            </a:extLst>
          </p:cNvPr>
          <p:cNvCxnSpPr/>
          <p:nvPr/>
        </p:nvCxnSpPr>
        <p:spPr>
          <a:xfrm>
            <a:off x="4455223" y="2761146"/>
            <a:ext cx="0" cy="1429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D974BF5-FBDB-E862-1DD4-5B37793EB1DA}"/>
                  </a:ext>
                </a:extLst>
              </p:cNvPr>
              <p:cNvSpPr txBox="1"/>
              <p:nvPr/>
            </p:nvSpPr>
            <p:spPr>
              <a:xfrm>
                <a:off x="3209429" y="4622734"/>
                <a:ext cx="275408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is centred at 0 but it’s distribution or value can vary </a:t>
                </a:r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GB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D974BF5-FBDB-E862-1DD4-5B37793EB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429" y="4622734"/>
                <a:ext cx="2754086" cy="830997"/>
              </a:xfrm>
              <a:prstGeom prst="rect">
                <a:avLst/>
              </a:prstGeom>
              <a:blipFill>
                <a:blip r:embed="rId8"/>
                <a:stretch>
                  <a:fillRect l="-917" t="-1493" b="-89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C1B20543-0561-1252-E10C-BBB52B7132F2}"/>
              </a:ext>
            </a:extLst>
          </p:cNvPr>
          <p:cNvSpPr txBox="1"/>
          <p:nvPr/>
        </p:nvSpPr>
        <p:spPr>
          <a:xfrm>
            <a:off x="4308575" y="4148239"/>
            <a:ext cx="25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pic>
        <p:nvPicPr>
          <p:cNvPr id="32" name="Picture 31" descr="A graph of normal distribution&#10;&#10;Description automatically generated">
            <a:extLst>
              <a:ext uri="{FF2B5EF4-FFF2-40B4-BE49-F238E27FC236}">
                <a16:creationId xmlns:a16="http://schemas.microsoft.com/office/drawing/2014/main" id="{88245063-0485-8AA4-CAC0-F118D12DF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5218" y="2274271"/>
            <a:ext cx="2463801" cy="195580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62D3C38-C0B1-922E-6851-56976484645E}"/>
              </a:ext>
            </a:extLst>
          </p:cNvPr>
          <p:cNvSpPr txBox="1"/>
          <p:nvPr/>
        </p:nvSpPr>
        <p:spPr>
          <a:xfrm>
            <a:off x="7290333" y="3403790"/>
            <a:ext cx="500743" cy="11212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56F1EA7-267B-F214-C1FE-44363DAE879D}"/>
                  </a:ext>
                </a:extLst>
              </p:cNvPr>
              <p:cNvSpPr txBox="1"/>
              <p:nvPr/>
            </p:nvSpPr>
            <p:spPr>
              <a:xfrm>
                <a:off x="6212648" y="2368484"/>
                <a:ext cx="293976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~ </m:t>
                    </m:r>
                  </m:oMath>
                </a14:m>
                <a:r>
                  <a:rPr lang="en-GB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norm(0, 5)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56F1EA7-267B-F214-C1FE-44363DAE8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2648" y="2368484"/>
                <a:ext cx="2939762" cy="400110"/>
              </a:xfrm>
              <a:prstGeom prst="rect">
                <a:avLst/>
              </a:prstGeom>
              <a:blipFill>
                <a:blip r:embed="rId9"/>
                <a:stretch>
                  <a:fillRect l="-1293" t="-9375" b="-28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CE22A47-BB83-88AA-89C0-E328436D3866}"/>
              </a:ext>
            </a:extLst>
          </p:cNvPr>
          <p:cNvCxnSpPr/>
          <p:nvPr/>
        </p:nvCxnSpPr>
        <p:spPr>
          <a:xfrm>
            <a:off x="7458442" y="2768594"/>
            <a:ext cx="0" cy="1429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9C39A20-2189-DBE3-DF7F-D63716D9A8E7}"/>
                  </a:ext>
                </a:extLst>
              </p:cNvPr>
              <p:cNvSpPr txBox="1"/>
              <p:nvPr/>
            </p:nvSpPr>
            <p:spPr>
              <a:xfrm>
                <a:off x="6212648" y="4579110"/>
                <a:ext cx="275408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is centred at 0 but it’s distribution or value can vary </a:t>
                </a:r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GB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9C39A20-2189-DBE3-DF7F-D63716D9A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2648" y="4579110"/>
                <a:ext cx="2754086" cy="830997"/>
              </a:xfrm>
              <a:prstGeom prst="rect">
                <a:avLst/>
              </a:prstGeom>
              <a:blipFill>
                <a:blip r:embed="rId10"/>
                <a:stretch>
                  <a:fillRect l="-1376" t="-1515" b="-106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F9FB3C82-187D-7DB6-723E-18096670130A}"/>
              </a:ext>
            </a:extLst>
          </p:cNvPr>
          <p:cNvSpPr txBox="1"/>
          <p:nvPr/>
        </p:nvSpPr>
        <p:spPr>
          <a:xfrm>
            <a:off x="7311794" y="4155687"/>
            <a:ext cx="25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C79BF97-4678-E368-0B27-4C739550F983}"/>
              </a:ext>
            </a:extLst>
          </p:cNvPr>
          <p:cNvCxnSpPr/>
          <p:nvPr/>
        </p:nvCxnSpPr>
        <p:spPr>
          <a:xfrm flipV="1">
            <a:off x="191694" y="4132172"/>
            <a:ext cx="2295382" cy="235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6B583BB-D03A-BE82-8048-89F1E7FECF58}"/>
              </a:ext>
            </a:extLst>
          </p:cNvPr>
          <p:cNvSpPr txBox="1"/>
          <p:nvPr/>
        </p:nvSpPr>
        <p:spPr>
          <a:xfrm>
            <a:off x="2145036" y="4124723"/>
            <a:ext cx="59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+20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BE768D-C042-6A87-B752-5DE509953F4B}"/>
              </a:ext>
            </a:extLst>
          </p:cNvPr>
          <p:cNvSpPr txBox="1"/>
          <p:nvPr/>
        </p:nvSpPr>
        <p:spPr>
          <a:xfrm>
            <a:off x="119124" y="4137353"/>
            <a:ext cx="559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3327847-A575-99A4-B755-9219A3658F91}"/>
              </a:ext>
            </a:extLst>
          </p:cNvPr>
          <p:cNvSpPr txBox="1"/>
          <p:nvPr/>
        </p:nvSpPr>
        <p:spPr>
          <a:xfrm>
            <a:off x="5231091" y="4071389"/>
            <a:ext cx="45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+5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C9CAB0-3748-5625-92C3-E7E52A735AD9}"/>
              </a:ext>
            </a:extLst>
          </p:cNvPr>
          <p:cNvSpPr txBox="1"/>
          <p:nvPr/>
        </p:nvSpPr>
        <p:spPr>
          <a:xfrm>
            <a:off x="3205179" y="4084019"/>
            <a:ext cx="45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-5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9840B4B-C89D-9F67-87F9-972223BA290C}"/>
              </a:ext>
            </a:extLst>
          </p:cNvPr>
          <p:cNvCxnSpPr/>
          <p:nvPr/>
        </p:nvCxnSpPr>
        <p:spPr>
          <a:xfrm flipV="1">
            <a:off x="3291252" y="4112010"/>
            <a:ext cx="2295382" cy="235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85FE0A5-400C-A114-98DB-9017E1B3942F}"/>
              </a:ext>
            </a:extLst>
          </p:cNvPr>
          <p:cNvCxnSpPr/>
          <p:nvPr/>
        </p:nvCxnSpPr>
        <p:spPr>
          <a:xfrm flipV="1">
            <a:off x="6310751" y="4132172"/>
            <a:ext cx="2295382" cy="235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82E157E-8576-6DA7-9BDA-22EE0E9DB752}"/>
              </a:ext>
            </a:extLst>
          </p:cNvPr>
          <p:cNvSpPr txBox="1"/>
          <p:nvPr/>
        </p:nvSpPr>
        <p:spPr>
          <a:xfrm>
            <a:off x="8259487" y="4112010"/>
            <a:ext cx="45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+5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BE00F9-8159-6871-1010-B958B9A3EEF5}"/>
              </a:ext>
            </a:extLst>
          </p:cNvPr>
          <p:cNvSpPr txBox="1"/>
          <p:nvPr/>
        </p:nvSpPr>
        <p:spPr>
          <a:xfrm>
            <a:off x="6233575" y="4124640"/>
            <a:ext cx="45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D2557C0-50A1-E091-3F0E-2BD85A6487B2}"/>
              </a:ext>
            </a:extLst>
          </p:cNvPr>
          <p:cNvSpPr txBox="1"/>
          <p:nvPr/>
        </p:nvSpPr>
        <p:spPr>
          <a:xfrm>
            <a:off x="323850" y="1423691"/>
            <a:ext cx="2715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are we saying?</a:t>
            </a:r>
          </a:p>
        </p:txBody>
      </p: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4462D6A2-B6E3-2DC9-8304-B33CD993AB65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23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  <p:pic>
        <p:nvPicPr>
          <p:cNvPr id="52" name="Picture 51" descr="A graph of normal distribution&#10;&#10;Description automatically generated">
            <a:extLst>
              <a:ext uri="{FF2B5EF4-FFF2-40B4-BE49-F238E27FC236}">
                <a16:creationId xmlns:a16="http://schemas.microsoft.com/office/drawing/2014/main" id="{C5C4D7DB-1BE9-D940-16F5-CC24BA603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1740" y="2368484"/>
            <a:ext cx="2463801" cy="1955801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2FA54DC1-3EC3-9322-CEDA-25007B5309E8}"/>
              </a:ext>
            </a:extLst>
          </p:cNvPr>
          <p:cNvSpPr txBox="1"/>
          <p:nvPr/>
        </p:nvSpPr>
        <p:spPr>
          <a:xfrm>
            <a:off x="10356855" y="3498003"/>
            <a:ext cx="500743" cy="11212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A522725-1907-F3C9-DCC7-4AF65219DF30}"/>
              </a:ext>
            </a:extLst>
          </p:cNvPr>
          <p:cNvCxnSpPr/>
          <p:nvPr/>
        </p:nvCxnSpPr>
        <p:spPr>
          <a:xfrm>
            <a:off x="10524964" y="2862807"/>
            <a:ext cx="0" cy="1429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1C4DFB3-34EC-3391-3F9E-389A87CF6021}"/>
                  </a:ext>
                </a:extLst>
              </p:cNvPr>
              <p:cNvSpPr txBox="1"/>
              <p:nvPr/>
            </p:nvSpPr>
            <p:spPr>
              <a:xfrm>
                <a:off x="9279170" y="4724395"/>
                <a:ext cx="2754086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GB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is small and can only take positive values from 0 to 2.5. Always use a half-Cauchy for the SD. Else, throw-in a uniform.</a:t>
                </a: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1C4DFB3-34EC-3391-3F9E-389A87CF6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9170" y="4724395"/>
                <a:ext cx="2754086" cy="1323439"/>
              </a:xfrm>
              <a:prstGeom prst="rect">
                <a:avLst/>
              </a:prstGeom>
              <a:blipFill>
                <a:blip r:embed="rId11"/>
                <a:stretch>
                  <a:fillRect l="-917" t="-1905" r="-917" b="-47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156476C2-7371-2376-66A2-EEC75848E788}"/>
              </a:ext>
            </a:extLst>
          </p:cNvPr>
          <p:cNvSpPr txBox="1"/>
          <p:nvPr/>
        </p:nvSpPr>
        <p:spPr>
          <a:xfrm>
            <a:off x="10378316" y="4249900"/>
            <a:ext cx="25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BDB8488-ED9D-5FE7-A19A-39F7003404EB}"/>
              </a:ext>
            </a:extLst>
          </p:cNvPr>
          <p:cNvCxnSpPr/>
          <p:nvPr/>
        </p:nvCxnSpPr>
        <p:spPr>
          <a:xfrm flipV="1">
            <a:off x="9377273" y="4226385"/>
            <a:ext cx="2295382" cy="235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6D52462-05B7-83D8-A7E9-0E54A70143CF}"/>
              </a:ext>
            </a:extLst>
          </p:cNvPr>
          <p:cNvSpPr txBox="1"/>
          <p:nvPr/>
        </p:nvSpPr>
        <p:spPr>
          <a:xfrm>
            <a:off x="11326009" y="4206223"/>
            <a:ext cx="674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+2.5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3236E7-92C3-7E01-DB21-2CED7D046BD2}"/>
                  </a:ext>
                </a:extLst>
              </p:cNvPr>
              <p:cNvSpPr txBox="1"/>
              <p:nvPr/>
            </p:nvSpPr>
            <p:spPr>
              <a:xfrm>
                <a:off x="9233216" y="2419425"/>
                <a:ext cx="2845994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m:rPr>
                          <m:sty m:val="p"/>
                        </m:rPr>
                        <a:rPr lang="en-GB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cauchy</m:t>
                      </m:r>
                      <m:r>
                        <a:rPr lang="en-GB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(0, 2.5)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3236E7-92C3-7E01-DB21-2CED7D046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3216" y="2419425"/>
                <a:ext cx="2845994" cy="400110"/>
              </a:xfrm>
              <a:prstGeom prst="rect">
                <a:avLst/>
              </a:prstGeom>
              <a:blipFill>
                <a:blip r:embed="rId12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angle 60">
            <a:extLst>
              <a:ext uri="{FF2B5EF4-FFF2-40B4-BE49-F238E27FC236}">
                <a16:creationId xmlns:a16="http://schemas.microsoft.com/office/drawing/2014/main" id="{7F1DFD7D-032F-85F7-03B9-A408B9FF2508}"/>
              </a:ext>
            </a:extLst>
          </p:cNvPr>
          <p:cNvSpPr/>
          <p:nvPr/>
        </p:nvSpPr>
        <p:spPr>
          <a:xfrm>
            <a:off x="9324706" y="2768595"/>
            <a:ext cx="1178993" cy="1429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ECF6A4-4EB8-00C7-5D2B-6D5466270600}"/>
                  </a:ext>
                </a:extLst>
              </p:cNvPr>
              <p:cNvSpPr txBox="1"/>
              <p:nvPr/>
            </p:nvSpPr>
            <p:spPr>
              <a:xfrm>
                <a:off x="119124" y="5940144"/>
                <a:ext cx="3752898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 dirty="0"/>
                  <a:t>Note: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is normal and also centred at 0 but it’s distribution or value can vary </a:t>
                </a:r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GB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ECF6A4-4EB8-00C7-5D2B-6D5466270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24" y="5940144"/>
                <a:ext cx="3752898" cy="830997"/>
              </a:xfrm>
              <a:prstGeom prst="rect">
                <a:avLst/>
              </a:prstGeom>
              <a:blipFill>
                <a:blip r:embed="rId13"/>
                <a:stretch>
                  <a:fillRect l="-1014" t="-2985" b="-14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3234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899FD-2764-FB0E-0922-0B30C960FEF6}"/>
              </a:ext>
            </a:extLst>
          </p:cNvPr>
          <p:cNvSpPr txBox="1">
            <a:spLocks noChangeArrowheads="1"/>
          </p:cNvSpPr>
          <p:nvPr/>
        </p:nvSpPr>
        <p:spPr>
          <a:xfrm>
            <a:off x="187325" y="184714"/>
            <a:ext cx="8489950" cy="586212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Example with exceedance probabilities</a:t>
            </a:r>
            <a:endParaRPr lang="en-US" altLang="en-US" sz="24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BC8A0435-0855-0CEE-B6AB-D84692D38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25" y="716986"/>
            <a:ext cx="10116129" cy="5956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13481A-D858-A87E-268B-DCAE24AADD50}"/>
              </a:ext>
            </a:extLst>
          </p:cNvPr>
          <p:cNvSpPr txBox="1"/>
          <p:nvPr/>
        </p:nvSpPr>
        <p:spPr>
          <a:xfrm>
            <a:off x="10303454" y="96131"/>
            <a:ext cx="1701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Linear model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1574A598-C010-E4DC-23B9-5326CE3706CD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24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0D74F0-3261-D0BA-FA59-43C8A3E97648}"/>
              </a:ext>
            </a:extLst>
          </p:cNvPr>
          <p:cNvSpPr txBox="1"/>
          <p:nvPr/>
        </p:nvSpPr>
        <p:spPr>
          <a:xfrm>
            <a:off x="1972018" y="2886419"/>
            <a:ext cx="4796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900" dirty="0" err="1"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7AFC56-2651-CF42-7D5F-7D5D710363CE}"/>
              </a:ext>
            </a:extLst>
          </p:cNvPr>
          <p:cNvSpPr txBox="1"/>
          <p:nvPr/>
        </p:nvSpPr>
        <p:spPr>
          <a:xfrm>
            <a:off x="791378" y="1559543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(cat)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CDF9AF-ABD1-F512-2A14-3743A2E65F50}"/>
              </a:ext>
            </a:extLst>
          </p:cNvPr>
          <p:cNvSpPr txBox="1"/>
          <p:nvPr/>
        </p:nvSpPr>
        <p:spPr>
          <a:xfrm>
            <a:off x="1862431" y="2091368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(cat)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417373-419D-693E-8043-B1CDD66686C2}"/>
              </a:ext>
            </a:extLst>
          </p:cNvPr>
          <p:cNvSpPr txBox="1"/>
          <p:nvPr/>
        </p:nvSpPr>
        <p:spPr>
          <a:xfrm>
            <a:off x="1184842" y="3165357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(cat)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7C4860-7EF9-505C-BE08-69D97F643620}"/>
              </a:ext>
            </a:extLst>
          </p:cNvPr>
          <p:cNvSpPr txBox="1"/>
          <p:nvPr/>
        </p:nvSpPr>
        <p:spPr>
          <a:xfrm>
            <a:off x="2024541" y="4083585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(cat)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4EDFBC-3CEF-8A54-A8F2-9DC41B06F9DA}"/>
              </a:ext>
            </a:extLst>
          </p:cNvPr>
          <p:cNvSpPr txBox="1"/>
          <p:nvPr/>
        </p:nvSpPr>
        <p:spPr>
          <a:xfrm>
            <a:off x="1999945" y="4731273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(cat)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C0569C-36B8-ABC4-9432-5178794DACFB}"/>
              </a:ext>
            </a:extLst>
          </p:cNvPr>
          <p:cNvSpPr txBox="1"/>
          <p:nvPr/>
        </p:nvSpPr>
        <p:spPr>
          <a:xfrm>
            <a:off x="2046761" y="5280751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(cat)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B20D26-3546-0BDA-8DD9-47E2D9EBD4E0}"/>
              </a:ext>
            </a:extLst>
          </p:cNvPr>
          <p:cNvSpPr txBox="1"/>
          <p:nvPr/>
        </p:nvSpPr>
        <p:spPr>
          <a:xfrm>
            <a:off x="1206876" y="5819419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(cat)</a:t>
            </a:r>
          </a:p>
        </p:txBody>
      </p:sp>
    </p:spTree>
    <p:extLst>
      <p:ext uri="{BB962C8B-B14F-4D97-AF65-F5344CB8AC3E}">
        <p14:creationId xmlns:p14="http://schemas.microsoft.com/office/powerpoint/2010/main" val="2640022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259D3EFE-E59E-F740-9B3B-B0E5CE9FB6E3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25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12FF62-244C-7A46-8D15-2D1E6ED7A701}"/>
              </a:ext>
            </a:extLst>
          </p:cNvPr>
          <p:cNvSpPr txBox="1"/>
          <p:nvPr/>
        </p:nvSpPr>
        <p:spPr>
          <a:xfrm>
            <a:off x="3503363" y="2782669"/>
            <a:ext cx="477030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3600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Any questions?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71524E-9122-7C0C-A56B-E809EEFFC6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750"/>
          <a:stretch/>
        </p:blipFill>
        <p:spPr>
          <a:xfrm>
            <a:off x="4408572" y="4240033"/>
            <a:ext cx="2959883" cy="110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478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3ACA4B-420E-864E-A288-C901C26F467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009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76F1414-123F-A64D-A741-24140E76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98" y="2946857"/>
            <a:ext cx="11233150" cy="1296988"/>
          </a:xfrm>
        </p:spPr>
        <p:txBody>
          <a:bodyPr/>
          <a:lstStyle/>
          <a:p>
            <a:pPr>
              <a:defRPr/>
            </a:pPr>
            <a:r>
              <a:rPr lang="en-US" sz="3600" b="1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Remember in Term 1…</a:t>
            </a:r>
            <a:br>
              <a:rPr lang="en-US" sz="3600" b="1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</a:br>
            <a:r>
              <a:rPr lang="en-US" sz="3600" b="1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In Week 9’s PSA lecture, we said…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A4C1F00C-37BE-F5C3-BD80-E30A906DB663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3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708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959E8-D902-894B-A625-B716253C7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7256"/>
            <a:ext cx="10515600" cy="714167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Multivariable Linear Regression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95191A-F295-AE4E-BEBA-CE7F8DEDE7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9882" y="3086100"/>
                <a:ext cx="11662348" cy="3404641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endParaRPr lang="en-US" b="1" dirty="0">
                  <a:latin typeface="Century" panose="02040604050505020304" pitchFamily="18" charset="0"/>
                </a:endParaRPr>
              </a:p>
              <a:p>
                <a:pPr marL="0" indent="0">
                  <a:buNone/>
                </a:pPr>
                <a:endParaRPr lang="en-US" b="1" dirty="0">
                  <a:latin typeface="Century" panose="020406040505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Variables</a:t>
                </a:r>
              </a:p>
              <a:p>
                <a:r>
                  <a:rPr lang="en-US" b="1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y</a:t>
                </a:r>
                <a:r>
                  <a:rPr lang="en-US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 is the dependent variable</a:t>
                </a:r>
              </a:p>
              <a:p>
                <a:r>
                  <a:rPr lang="en-US" b="1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x</a:t>
                </a:r>
                <a:r>
                  <a:rPr lang="en-US" b="1" baseline="-25000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1</a:t>
                </a:r>
                <a:r>
                  <a:rPr lang="en-US" b="1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, x</a:t>
                </a:r>
                <a:r>
                  <a:rPr lang="en-US" b="1" baseline="-25000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2</a:t>
                </a:r>
                <a:r>
                  <a:rPr lang="en-US" b="1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, x</a:t>
                </a:r>
                <a:r>
                  <a:rPr lang="en-US" b="1" baseline="-25000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3</a:t>
                </a:r>
                <a:r>
                  <a:rPr lang="en-US" b="1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, …, </a:t>
                </a:r>
                <a:r>
                  <a:rPr lang="en-US" b="1" dirty="0" err="1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x</a:t>
                </a:r>
                <a:r>
                  <a:rPr lang="en-US" b="1" baseline="-25000" dirty="0" err="1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k</a:t>
                </a:r>
                <a:r>
                  <a:rPr lang="en-US" b="1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 </a:t>
                </a:r>
                <a:r>
                  <a:rPr lang="en-US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are the independent variables</a:t>
                </a:r>
              </a:p>
              <a:p>
                <a:pPr marL="0" indent="0">
                  <a:buNone/>
                </a:pPr>
                <a:endParaRPr lang="en-US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Parameters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 is the intercept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 are the slopes (or coefficients) for the corresponding variables x</a:t>
                </a:r>
                <a:r>
                  <a:rPr lang="en-US" baseline="-25000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1</a:t>
                </a:r>
                <a:r>
                  <a:rPr lang="en-US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, x</a:t>
                </a:r>
                <a:r>
                  <a:rPr lang="en-US" baseline="-25000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2</a:t>
                </a:r>
                <a:r>
                  <a:rPr lang="en-US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, x</a:t>
                </a:r>
                <a:r>
                  <a:rPr lang="en-US" baseline="-25000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3</a:t>
                </a:r>
                <a:r>
                  <a:rPr lang="en-US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, …, </a:t>
                </a:r>
                <a:r>
                  <a:rPr lang="en-US" dirty="0" err="1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x</a:t>
                </a:r>
                <a:r>
                  <a:rPr lang="en-US" baseline="-25000" dirty="0" err="1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k</a:t>
                </a:r>
                <a:r>
                  <a:rPr lang="en-US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 is the error term</a:t>
                </a:r>
              </a:p>
              <a:p>
                <a:endParaRPr lang="en-US" b="1" dirty="0">
                  <a:latin typeface="Century" panose="020406040505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95191A-F295-AE4E-BEBA-CE7F8DEDE7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882" y="3086100"/>
                <a:ext cx="11662348" cy="340464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B440EC-56E1-EE41-B2A7-B5C385947CB1}"/>
                  </a:ext>
                </a:extLst>
              </p:cNvPr>
              <p:cNvSpPr txBox="1"/>
              <p:nvPr/>
            </p:nvSpPr>
            <p:spPr>
              <a:xfrm>
                <a:off x="2258458" y="1916595"/>
                <a:ext cx="72931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800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m:rPr>
                          <m:sty m:val="p"/>
                        </m:rPr>
                        <a:rPr lang="el-GR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sz="2800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B440EC-56E1-EE41-B2A7-B5C385947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458" y="1916595"/>
                <a:ext cx="7293106" cy="523220"/>
              </a:xfrm>
              <a:prstGeom prst="rect">
                <a:avLst/>
              </a:prstGeom>
              <a:blipFill>
                <a:blip r:embed="rId3"/>
                <a:stretch>
                  <a:fillRect b="-261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2D76733-D1ED-994F-8D38-D16397618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9700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3C2E35-7F7E-0548-A5BA-8A2A1C808811}"/>
              </a:ext>
            </a:extLst>
          </p:cNvPr>
          <p:cNvSpPr txBox="1"/>
          <p:nvPr/>
        </p:nvSpPr>
        <p:spPr>
          <a:xfrm>
            <a:off x="7803674" y="2655213"/>
            <a:ext cx="4208444" cy="83099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Notes 1: Remember, in term 1 (week 9), we described what a linear regression model was before discussing at length what spatial lag and error models were etc. </a:t>
            </a:r>
          </a:p>
          <a:p>
            <a:endParaRPr lang="en-GB" sz="1200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71A5EF-586A-204A-910A-7D3C197D1B1B}"/>
              </a:ext>
            </a:extLst>
          </p:cNvPr>
          <p:cNvSpPr txBox="1"/>
          <p:nvPr/>
        </p:nvSpPr>
        <p:spPr>
          <a:xfrm>
            <a:off x="7803674" y="3733856"/>
            <a:ext cx="4208444" cy="120032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Notes 2: We mentioned that a linear regression model such as the above formula allows the user to quantify the relationship (or association) between a </a:t>
            </a:r>
            <a:r>
              <a:rPr lang="en-GB" sz="1200" b="1" u="sng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continuous</a:t>
            </a:r>
            <a:r>
              <a:rPr lang="en-GB" sz="12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 outcome (i.e. dependent variable) with one, or more predictors (i.e., independent variable(s)). These models are good for making causal and predictive inference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52E266F8-D781-CC12-8F7C-C788707C2CE6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4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210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50C5E-3599-9046-9467-3A7B4105F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"/>
            <a:ext cx="12191999" cy="685799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Helvetica Light" panose="020B0403020202020204" pitchFamily="34" charset="0"/>
              </a:rPr>
              <a:t>In terms of regression, there are several types of models, each with there own families depending on the type distribution for the dependent variable: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Helvetica Light" panose="020B0403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Helvetica Light" panose="020B0403020202020204" pitchFamily="34" charset="0"/>
              </a:rPr>
              <a:t>Here is a board overview: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Helvetica" pitchFamily="2" charset="0"/>
              </a:rPr>
              <a:t> </a:t>
            </a:r>
            <a:endParaRPr lang="en-US" sz="2400" b="1" dirty="0">
              <a:latin typeface="Helvetica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27C6D743-D534-484A-A59D-D4AE732BB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730"/>
              </p:ext>
            </p:extLst>
          </p:nvPr>
        </p:nvGraphicFramePr>
        <p:xfrm>
          <a:off x="214312" y="2034116"/>
          <a:ext cx="11763375" cy="43915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51831">
                  <a:extLst>
                    <a:ext uri="{9D8B030D-6E8A-4147-A177-3AD203B41FA5}">
                      <a16:colId xmlns:a16="http://schemas.microsoft.com/office/drawing/2014/main" val="2740342776"/>
                    </a:ext>
                  </a:extLst>
                </a:gridCol>
                <a:gridCol w="5911544">
                  <a:extLst>
                    <a:ext uri="{9D8B030D-6E8A-4147-A177-3AD203B41FA5}">
                      <a16:colId xmlns:a16="http://schemas.microsoft.com/office/drawing/2014/main" val="4096845816"/>
                    </a:ext>
                  </a:extLst>
                </a:gridCol>
              </a:tblGrid>
              <a:tr h="440550">
                <a:tc>
                  <a:txBody>
                    <a:bodyPr/>
                    <a:lstStyle/>
                    <a:p>
                      <a:pPr algn="l"/>
                      <a:r>
                        <a:rPr lang="en-GB" sz="1400" b="1" i="0" dirty="0">
                          <a:latin typeface="HELVETICA LIGHT" panose="020B0403020202020204" pitchFamily="34" charset="0"/>
                        </a:rPr>
                        <a:t>Distribution of dependent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1" i="0" dirty="0">
                          <a:latin typeface="HELVETICA LIGHT" panose="020B0403020202020204" pitchFamily="34" charset="0"/>
                        </a:rPr>
                        <a:t>Suitable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218665"/>
                  </a:ext>
                </a:extLst>
              </a:tr>
              <a:tr h="718704"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Continuous measures: e.g., average income in postcode (£); concentrations of ambient particular matter (PM2.5); Normalised Vegetative Difference Index (NDVI) etc.,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Linear regression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3120573"/>
                  </a:ext>
                </a:extLst>
              </a:tr>
              <a:tr h="679367"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Binary measures (1 = “present” or 0 = “absent”): e.g., Person’s voting for a candidate, Lung cancer risk, house infested with rodents etc.,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Logistic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506903"/>
                  </a:ext>
                </a:extLst>
              </a:tr>
              <a:tr h="951377"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Binomial measure (or proportion): e.g., prevalence of houses in a postcode infested with rodents, percentage of people in a village infected with intestinal parasitic worms, prevalence of household on a street segment victimised by crime etc.,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Logistic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3317090"/>
                  </a:ext>
                </a:extLst>
              </a:tr>
              <a:tr h="643880"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Counts or discrete measures: e.g., number of reported burglaries on a street segment, number of riots in a county etc.,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Poisson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904745"/>
                  </a:ext>
                </a:extLst>
              </a:tr>
              <a:tr h="9240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Time-to-event binary measures: e.g., Lung cancer risk due to chronic exposure to environmental levels of indoor radon. Risk of landslide and time dependence of surface erosion etc., </a:t>
                      </a:r>
                    </a:p>
                    <a:p>
                      <a:endParaRPr lang="en-GB" sz="1400" b="0" i="0" dirty="0">
                        <a:latin typeface="Helvetica Light" panose="020B04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Survival Analysis with Cox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252411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2837C96E-4882-984D-AA6C-FD28560311D5}"/>
              </a:ext>
            </a:extLst>
          </p:cNvPr>
          <p:cNvSpPr/>
          <p:nvPr/>
        </p:nvSpPr>
        <p:spPr>
          <a:xfrm>
            <a:off x="5993606" y="2438400"/>
            <a:ext cx="6053137" cy="8953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5E91A0-705D-5E40-92DB-D8ABA8794991}"/>
              </a:ext>
            </a:extLst>
          </p:cNvPr>
          <p:cNvSpPr txBox="1"/>
          <p:nvPr/>
        </p:nvSpPr>
        <p:spPr>
          <a:xfrm>
            <a:off x="7820595" y="465915"/>
            <a:ext cx="4157092" cy="127727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Notes 1: Recall that we described how linear regression models are best suited for modelling outcomes that are only continuous measures, whereby we assumed that such continuous measures are from a Gaussian/normal distribution. Before, deep diving into spatial lag and error regression models… because are from the family of linear models but a spatial component to it. </a:t>
            </a:r>
          </a:p>
          <a:p>
            <a:endParaRPr lang="en-GB" sz="1100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92C3FDEB-7938-75DA-93F2-5C33B44ADDA9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5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947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50C5E-3599-9046-9467-3A7B4105F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"/>
            <a:ext cx="12191999" cy="685799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Helvetica Light" panose="020B0403020202020204" pitchFamily="34" charset="0"/>
              </a:rPr>
              <a:t>In terms of regression, there are several types of models, each with there own families depending on the type distribution for the dependent variable: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Helvetica Light" panose="020B0403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Helvetica Light" panose="020B0403020202020204" pitchFamily="34" charset="0"/>
              </a:rPr>
              <a:t>Here is a board overview: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Helvetica" pitchFamily="2" charset="0"/>
              </a:rPr>
              <a:t> </a:t>
            </a:r>
            <a:endParaRPr lang="en-US" sz="2400" b="1" dirty="0">
              <a:latin typeface="Helvetica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27C6D743-D534-484A-A59D-D4AE732BB4E0}"/>
              </a:ext>
            </a:extLst>
          </p:cNvPr>
          <p:cNvGraphicFramePr>
            <a:graphicFrameLocks noGrp="1"/>
          </p:cNvGraphicFramePr>
          <p:nvPr/>
        </p:nvGraphicFramePr>
        <p:xfrm>
          <a:off x="214312" y="2034116"/>
          <a:ext cx="11763375" cy="44560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51831">
                  <a:extLst>
                    <a:ext uri="{9D8B030D-6E8A-4147-A177-3AD203B41FA5}">
                      <a16:colId xmlns:a16="http://schemas.microsoft.com/office/drawing/2014/main" val="2740342776"/>
                    </a:ext>
                  </a:extLst>
                </a:gridCol>
                <a:gridCol w="5911544">
                  <a:extLst>
                    <a:ext uri="{9D8B030D-6E8A-4147-A177-3AD203B41FA5}">
                      <a16:colId xmlns:a16="http://schemas.microsoft.com/office/drawing/2014/main" val="4096845816"/>
                    </a:ext>
                  </a:extLst>
                </a:gridCol>
              </a:tblGrid>
              <a:tr h="450461">
                <a:tc>
                  <a:txBody>
                    <a:bodyPr/>
                    <a:lstStyle/>
                    <a:p>
                      <a:pPr algn="l"/>
                      <a:r>
                        <a:rPr lang="en-GB" sz="1400" b="1" i="0" dirty="0">
                          <a:latin typeface="HELVETICA LIGHT" panose="020B0403020202020204" pitchFamily="34" charset="0"/>
                        </a:rPr>
                        <a:t>Distribution of dependent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1" i="0" dirty="0">
                          <a:latin typeface="HELVETICA LIGHT" panose="020B0403020202020204" pitchFamily="34" charset="0"/>
                        </a:rPr>
                        <a:t>Suitable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218665"/>
                  </a:ext>
                </a:extLst>
              </a:tr>
              <a:tr h="734873"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Continuous measures: e.g., average income in postcode (£); concentrations of ambient particular matter (PM2.5); Normalised Vegetative Difference Index (NDVI) etc.,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Linear regression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3120573"/>
                  </a:ext>
                </a:extLst>
              </a:tr>
              <a:tr h="694651"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Binary measures (1 = “present” or 0 = “absent”): e.g., Person’s voting for a candidate, Lung cancer risk, house infested with rodents etc.,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Logistic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506903"/>
                  </a:ext>
                </a:extLst>
              </a:tr>
              <a:tr h="972781"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Binomial measure (or proportion): e.g., prevalence of houses in a postcode infested with rodents, percentage of people in a village infected with intestinal parasitic worms, prevalence of household on a street segment victimised by crime etc.,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Logistic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3317090"/>
                  </a:ext>
                </a:extLst>
              </a:tr>
              <a:tr h="658366"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Counts or discrete measures: e.g., number of reported burglaries on a street segment, number of riots in a county etc.,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Poisson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904745"/>
                  </a:ext>
                </a:extLst>
              </a:tr>
              <a:tr h="4215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Time-to-event binary measures: e.g., Lung cancer risk due to chronic exposure to environmental levels of indoor radon. Risk of landslide and time dependence of surface erosion etc., </a:t>
                      </a:r>
                    </a:p>
                    <a:p>
                      <a:endParaRPr lang="en-GB" sz="1400" b="0" i="0" dirty="0">
                        <a:latin typeface="Helvetica Light" panose="020B04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Survival Analysis with Cox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252411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2837C96E-4882-984D-AA6C-FD28560311D5}"/>
              </a:ext>
            </a:extLst>
          </p:cNvPr>
          <p:cNvSpPr/>
          <p:nvPr/>
        </p:nvSpPr>
        <p:spPr>
          <a:xfrm>
            <a:off x="6031706" y="3143480"/>
            <a:ext cx="6053137" cy="2309870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5E91A0-705D-5E40-92DB-D8ABA8794991}"/>
              </a:ext>
            </a:extLst>
          </p:cNvPr>
          <p:cNvSpPr txBox="1"/>
          <p:nvPr/>
        </p:nvSpPr>
        <p:spPr>
          <a:xfrm>
            <a:off x="7820595" y="465915"/>
            <a:ext cx="4157092" cy="6001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Notes 1: Recall that we only touched on outcomes that can follow a different distribution, and models can potentially be violated if the inappropriate outcome is fitted into the wrong model!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3DD3DE-D8F4-7342-97B0-788129EA3296}"/>
              </a:ext>
            </a:extLst>
          </p:cNvPr>
          <p:cNvSpPr/>
          <p:nvPr/>
        </p:nvSpPr>
        <p:spPr>
          <a:xfrm>
            <a:off x="6031706" y="5564234"/>
            <a:ext cx="6053137" cy="1109830"/>
          </a:xfrm>
          <a:prstGeom prst="rect">
            <a:avLst/>
          </a:prstGeom>
          <a:noFill/>
          <a:ln w="762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A4B93926-F191-96ED-C434-6F4961BD76BD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6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089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3ACA4B-420E-864E-A288-C901C26F467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8CE6"/>
          </a:solidFill>
          <a:ln>
            <a:solidFill>
              <a:srgbClr val="009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76F1414-123F-A64D-A741-24140E76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3233296"/>
            <a:ext cx="11233150" cy="1296988"/>
          </a:xfrm>
        </p:spPr>
        <p:txBody>
          <a:bodyPr/>
          <a:lstStyle/>
          <a:p>
            <a:pPr>
              <a:defRPr/>
            </a:pPr>
            <a:r>
              <a:rPr lang="en-US" sz="3600" b="1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What are </a:t>
            </a:r>
            <a:r>
              <a:rPr lang="en-US" sz="3600" b="1" dirty="0" err="1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Generalised</a:t>
            </a:r>
            <a:r>
              <a:rPr lang="en-US" sz="3600" b="1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Linear Models (GLMs)?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021E605F-F8CA-0CC4-377F-13D58CD7891E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7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962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830F930-800F-944D-83B9-9327B958F14C}"/>
              </a:ext>
            </a:extLst>
          </p:cNvPr>
          <p:cNvSpPr/>
          <p:nvPr/>
        </p:nvSpPr>
        <p:spPr>
          <a:xfrm>
            <a:off x="315720" y="2012754"/>
            <a:ext cx="9188068" cy="13991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A4651A49-D8BF-AD44-84A0-FD63AE442DB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87375" y="2174446"/>
                <a:ext cx="8997299" cy="3389072"/>
              </a:xfrm>
            </p:spPr>
            <p:txBody>
              <a:bodyPr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GB" sz="1800" dirty="0"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Neue" panose="02000503000000020004" pitchFamily="2" charset="0"/>
                  </a:rPr>
                  <a:t>Generalised linear model (GLMs) is a flexible generalisation of ordinary linear regression model, which allows the user to link some outcome </a:t>
                </a:r>
                <a:r>
                  <a:rPr lang="en-GB" sz="1800" i="1" dirty="0"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Neue" panose="02000503000000020004" pitchFamily="2" charset="0"/>
                  </a:rPr>
                  <a:t>y</a:t>
                </a:r>
                <a:r>
                  <a:rPr lang="en-GB" sz="1800" dirty="0"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Neue" panose="02000503000000020004" pitchFamily="2" charset="0"/>
                  </a:rPr>
                  <a:t>, to a link function g(</a:t>
                </a:r>
                <a14:m>
                  <m:oMath xmlns:m="http://schemas.openxmlformats.org/officeDocument/2006/math">
                    <m:r>
                      <a:rPr lang="en-GB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" panose="02000503000000020004" pitchFamily="2" charset="0"/>
                      </a:rPr>
                      <m:t>𝜂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" panose="02000503000000020004" pitchFamily="2" charset="0"/>
                      </a:rPr>
                      <m:t>)</m:t>
                    </m:r>
                  </m:oMath>
                </a14:m>
                <a:r>
                  <a:rPr lang="en-GB" sz="1800" dirty="0"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Neue" panose="02000503000000020004" pitchFamily="2" charset="0"/>
                  </a:rPr>
                  <a:t>, when that outcome is characterised by distribution that is from one the exponential families of distribution.</a:t>
                </a:r>
              </a:p>
              <a:p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pPr marL="285750" indent="-285750">
                  <a:buFont typeface="Wingdings" pitchFamily="2" charset="2"/>
                  <a:buChar char="§"/>
                </a:pPr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pPr marL="285750" indent="-285750">
                  <a:buFont typeface="Wingdings" pitchFamily="2" charset="2"/>
                  <a:buChar char="§"/>
                </a:pPr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pPr marL="285750" indent="-285750">
                  <a:buFont typeface="Wingdings" pitchFamily="2" charset="2"/>
                  <a:buChar char="§"/>
                </a:pPr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pPr marL="285750" indent="-285750">
                  <a:buFont typeface="Wingdings" pitchFamily="2" charset="2"/>
                  <a:buChar char="§"/>
                </a:pPr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r>
                  <a:rPr lang="en-GB" sz="1800" dirty="0"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Neue" panose="02000503000000020004" pitchFamily="2" charset="0"/>
                  </a:rPr>
                  <a:t>Exponential family are set of parametric (i.e., discrete or continuous) probability distributions. There are many… but the most common examples are: </a:t>
                </a:r>
              </a:p>
              <a:p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n-GB" sz="1800" u="sng" dirty="0"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Neue" panose="02000503000000020004" pitchFamily="2" charset="0"/>
                  </a:rPr>
                  <a:t>Normal</a:t>
                </a:r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n-GB" sz="1800" u="sng" dirty="0"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Neue" panose="02000503000000020004" pitchFamily="2" charset="0"/>
                  </a:rPr>
                  <a:t>Bernoulli (binary category)</a:t>
                </a:r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n-GB" sz="1800" u="sng" dirty="0"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Neue" panose="02000503000000020004" pitchFamily="2" charset="0"/>
                  </a:rPr>
                  <a:t>Binomial (aggregated binary)</a:t>
                </a:r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n-GB" sz="1800" dirty="0"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Neue" panose="02000503000000020004" pitchFamily="2" charset="0"/>
                  </a:rPr>
                  <a:t>Multinomial (multiple categories)</a:t>
                </a:r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n-GB" sz="1800" u="sng" dirty="0"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Neue" panose="02000503000000020004" pitchFamily="2" charset="0"/>
                  </a:rPr>
                  <a:t>Poisson (counts) </a:t>
                </a:r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n-GB" sz="1800" u="sng" dirty="0"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Neue" panose="02000503000000020004" pitchFamily="2" charset="0"/>
                  </a:rPr>
                  <a:t>Negative binomial (counts with overdispersion) </a:t>
                </a:r>
              </a:p>
              <a:p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r>
                  <a:rPr lang="en-GB" sz="1800" dirty="0"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Neue" panose="02000503000000020004" pitchFamily="2" charset="0"/>
                  </a:rPr>
                  <a:t> </a:t>
                </a:r>
              </a:p>
              <a:p>
                <a:endParaRPr lang="en-US" altLang="en-US" sz="2000" dirty="0">
                  <a:latin typeface="Helvetica Neue Light" panose="02000403000000020004" pitchFamily="2" charset="0"/>
                  <a:ea typeface="Helvetica Neue Light" panose="02000403000000020004" pitchFamily="2" charset="0"/>
                </a:endParaRPr>
              </a:p>
              <a:p>
                <a:endParaRPr lang="en-US" altLang="en-US" sz="2000" dirty="0">
                  <a:latin typeface="Helvetica Neue Light" panose="02000403000000020004" pitchFamily="2" charset="0"/>
                  <a:ea typeface="Helvetica Neue Light" panose="02000403000000020004" pitchFamily="2" charset="0"/>
                </a:endParaRPr>
              </a:p>
            </p:txBody>
          </p:sp>
        </mc:Choice>
        <mc:Fallback xmlns="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A4651A49-D8BF-AD44-84A0-FD63AE442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75" y="2174446"/>
                <a:ext cx="8997299" cy="338907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434C596D-39C7-964E-A3F9-7C90528D1738}"/>
              </a:ext>
            </a:extLst>
          </p:cNvPr>
          <p:cNvSpPr txBox="1">
            <a:spLocks noChangeArrowheads="1"/>
          </p:cNvSpPr>
          <p:nvPr/>
        </p:nvSpPr>
        <p:spPr>
          <a:xfrm>
            <a:off x="587375" y="1209537"/>
            <a:ext cx="8489950" cy="586212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Definition: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B4DEBF2-CC74-794C-8640-7BED979C0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9700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F38C57-77A2-174C-A39A-942A9FC178A9}"/>
                  </a:ext>
                </a:extLst>
              </p:cNvPr>
              <p:cNvSpPr txBox="1"/>
              <p:nvPr/>
            </p:nvSpPr>
            <p:spPr>
              <a:xfrm>
                <a:off x="1185797" y="3573588"/>
                <a:ext cx="72931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m:rPr>
                          <m:sty m:val="p"/>
                        </m:rPr>
                        <a:rPr lang="el-GR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sz="2800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F38C57-77A2-174C-A39A-942A9FC17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797" y="3573588"/>
                <a:ext cx="7293106" cy="523220"/>
              </a:xfrm>
              <a:prstGeom prst="rect">
                <a:avLst/>
              </a:prstGeom>
              <a:blipFill>
                <a:blip r:embed="rId5"/>
                <a:stretch>
                  <a:fillRect b="-238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08D9D78-43D0-3337-7A98-67B1D03FC5DB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8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473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4651A49-D8BF-AD44-84A0-FD63AE442DB3}"/>
              </a:ext>
            </a:extLst>
          </p:cNvPr>
          <p:cNvSpPr txBox="1">
            <a:spLocks noChangeArrowheads="1"/>
          </p:cNvSpPr>
          <p:nvPr/>
        </p:nvSpPr>
        <p:spPr>
          <a:xfrm>
            <a:off x="80026" y="2538186"/>
            <a:ext cx="8997299" cy="3389072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GB" sz="18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By default, the linear regression model does not support any other outcome whose distribution is not from a Gaussian/Normal distribution. </a:t>
            </a:r>
          </a:p>
          <a:p>
            <a:pPr marL="285750" indent="-285750">
              <a:buFont typeface="Wingdings" pitchFamily="2" charset="2"/>
              <a:buChar char="§"/>
            </a:pPr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GB" sz="18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However, by using some </a:t>
            </a:r>
            <a:r>
              <a:rPr lang="en-GB" sz="1800" b="1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link function</a:t>
            </a:r>
            <a:r>
              <a:rPr lang="en-GB" sz="18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, it allows the user to transform such outcome (i.e., that’s considered binary, polychotomous, discrete etc.,) in something that behave like a linear function</a:t>
            </a:r>
          </a:p>
          <a:p>
            <a:pPr marL="285750" indent="-285750">
              <a:buFont typeface="Wingdings" pitchFamily="2" charset="2"/>
              <a:buChar char="§"/>
            </a:pPr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GB" sz="18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The type of link function implemented on a model depends on the type of analysis you are going to perform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r>
              <a:rPr lang="en-GB" sz="18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</a:t>
            </a:r>
          </a:p>
          <a:p>
            <a:endParaRPr lang="en-US" altLang="en-US" sz="2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endParaRPr lang="en-US" altLang="en-US" sz="2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434C596D-39C7-964E-A3F9-7C90528D173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90768" y="1199411"/>
                <a:ext cx="8489950" cy="586212"/>
              </a:xfrm>
            </p:spPr>
            <p:txBody>
              <a:bodyPr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en-US" sz="3600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What is a link function </a:t>
                </a:r>
                <a14:m>
                  <m:oMath xmlns:m="http://schemas.openxmlformats.org/officeDocument/2006/math">
                    <m:r>
                      <a:rPr lang="en-GB" altLang="en-US" sz="3600" b="0" i="1" smtClean="0">
                        <a:latin typeface="Cambria Math" panose="02040503050406030204" pitchFamily="18" charset="0"/>
                        <a:ea typeface="Helvetica Neue Light" panose="02000403000000020004" pitchFamily="2" charset="0"/>
                      </a:rPr>
                      <m:t>𝑔</m:t>
                    </m:r>
                    <m:d>
                      <m:dPr>
                        <m:ctrlPr>
                          <a:rPr lang="en-GB" altLang="en-US" sz="3600" b="0" i="1" smtClean="0">
                            <a:latin typeface="Cambria Math" panose="02040503050406030204" pitchFamily="18" charset="0"/>
                            <a:ea typeface="Helvetica Neue Light" panose="02000403000000020004" pitchFamily="2" charset="0"/>
                          </a:rPr>
                        </m:ctrlPr>
                      </m:dPr>
                      <m:e>
                        <m:r>
                          <a:rPr lang="en-GB" alt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</m:d>
                  </m:oMath>
                </a14:m>
                <a:r>
                  <a:rPr lang="en-US" altLang="en-US" sz="3600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? [1]</a:t>
                </a:r>
              </a:p>
            </p:txBody>
          </p:sp>
        </mc:Choice>
        <mc:Fallback xmlns="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434C596D-39C7-964E-A3F9-7C90528D1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68" y="1199411"/>
                <a:ext cx="8489950" cy="58621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FB4DEBF2-CC74-794C-8640-7BED979C0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9700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F38C57-77A2-174C-A39A-942A9FC178A9}"/>
                  </a:ext>
                </a:extLst>
              </p:cNvPr>
              <p:cNvSpPr txBox="1"/>
              <p:nvPr/>
            </p:nvSpPr>
            <p:spPr>
              <a:xfrm>
                <a:off x="932122" y="4697675"/>
                <a:ext cx="7293106" cy="5232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m:rPr>
                          <m:sty m:val="p"/>
                        </m:rPr>
                        <a:rPr lang="el-GR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sz="2800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F38C57-77A2-174C-A39A-942A9FC17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122" y="4697675"/>
                <a:ext cx="7293106" cy="523220"/>
              </a:xfrm>
              <a:prstGeom prst="rect">
                <a:avLst/>
              </a:prstGeom>
              <a:blipFill>
                <a:blip r:embed="rId5"/>
                <a:stretch>
                  <a:fillRect b="-2093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9C2DFEE-FF9D-B34D-8DC1-4936733DA1DA}"/>
              </a:ext>
            </a:extLst>
          </p:cNvPr>
          <p:cNvSpPr txBox="1"/>
          <p:nvPr/>
        </p:nvSpPr>
        <p:spPr>
          <a:xfrm>
            <a:off x="9253881" y="3506101"/>
            <a:ext cx="2861001" cy="43088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Notes 1: Tricking the model to thinking it is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81147E-6258-4C4F-A589-87A6EC757C17}"/>
                  </a:ext>
                </a:extLst>
              </p:cNvPr>
              <p:cNvSpPr txBox="1"/>
              <p:nvPr/>
            </p:nvSpPr>
            <p:spPr>
              <a:xfrm>
                <a:off x="932122" y="2014966"/>
                <a:ext cx="7293106" cy="5232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800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m:rPr>
                          <m:sty m:val="p"/>
                        </m:rPr>
                        <a:rPr lang="el-GR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sz="2800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81147E-6258-4C4F-A589-87A6EC757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122" y="2014966"/>
                <a:ext cx="7293106" cy="523220"/>
              </a:xfrm>
              <a:prstGeom prst="rect">
                <a:avLst/>
              </a:prstGeom>
              <a:blipFill>
                <a:blip r:embed="rId6"/>
                <a:stretch>
                  <a:fillRect b="-2093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45295C16-920A-488B-33E4-914EC21A4CC9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9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005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marL="285750" indent="-285750" algn="l">
          <a:buFont typeface="Arial" panose="020B0604020202020204" pitchFamily="34" charset="0"/>
          <a:buChar char="•"/>
          <a:defRPr dirty="0" smtClean="0">
            <a:latin typeface="Helvetica Neue Light" panose="02000403000000020004" pitchFamily="2" charset="0"/>
            <a:ea typeface="Helvetica Neue Light" panose="02000403000000020004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27751</TotalTime>
  <Words>2936</Words>
  <Application>Microsoft Macintosh PowerPoint</Application>
  <PresentationFormat>Widescreen</PresentationFormat>
  <Paragraphs>379</Paragraphs>
  <Slides>25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42" baseType="lpstr">
      <vt:lpstr>ＭＳ Ｐゴシック</vt:lpstr>
      <vt:lpstr>Arial</vt:lpstr>
      <vt:lpstr>Calibri</vt:lpstr>
      <vt:lpstr>Cambria Math</vt:lpstr>
      <vt:lpstr>Century</vt:lpstr>
      <vt:lpstr>Courier New</vt:lpstr>
      <vt:lpstr>Helvetica</vt:lpstr>
      <vt:lpstr>Helvetica Light</vt:lpstr>
      <vt:lpstr>Helvetica Light</vt:lpstr>
      <vt:lpstr>Helvetica Neue</vt:lpstr>
      <vt:lpstr>HELVETICA NEUE LIGHT</vt:lpstr>
      <vt:lpstr>HELVETICA NEUE LIGHT</vt:lpstr>
      <vt:lpstr>Helvetica Neue Thin</vt:lpstr>
      <vt:lpstr>Helvetica Neue Thin</vt:lpstr>
      <vt:lpstr>Wingdings</vt:lpstr>
      <vt:lpstr>Office Theme</vt:lpstr>
      <vt:lpstr>Custom Design</vt:lpstr>
      <vt:lpstr>PowerPoint Presentation</vt:lpstr>
      <vt:lpstr>PowerPoint Presentation</vt:lpstr>
      <vt:lpstr>Remember in Term 1… In Week 9’s PSA lecture, we said…</vt:lpstr>
      <vt:lpstr>Multivariable Linear Regression Model</vt:lpstr>
      <vt:lpstr>PowerPoint Presentation</vt:lpstr>
      <vt:lpstr>PowerPoint Presentation</vt:lpstr>
      <vt:lpstr>What are Generalised Linear Models (GLMs)?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GLMs in a Bayesian 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Law</dc:creator>
  <cp:lastModifiedBy>Anwar Musah</cp:lastModifiedBy>
  <cp:revision>324</cp:revision>
  <dcterms:created xsi:type="dcterms:W3CDTF">2020-11-19T14:47:11Z</dcterms:created>
  <dcterms:modified xsi:type="dcterms:W3CDTF">2025-01-30T12:46:41Z</dcterms:modified>
</cp:coreProperties>
</file>