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420" r:id="rId3"/>
    <p:sldId id="1305" r:id="rId4"/>
    <p:sldId id="1314" r:id="rId5"/>
    <p:sldId id="1307" r:id="rId6"/>
    <p:sldId id="1308" r:id="rId7"/>
    <p:sldId id="1312" r:id="rId8"/>
    <p:sldId id="1311" r:id="rId9"/>
    <p:sldId id="1313" r:id="rId10"/>
    <p:sldId id="1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E6"/>
    <a:srgbClr val="FF9500"/>
    <a:srgbClr val="00B0F0"/>
    <a:srgbClr val="009193"/>
    <a:srgbClr val="000000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/>
    <p:restoredTop sz="82786"/>
  </p:normalViewPr>
  <p:slideViewPr>
    <p:cSldViewPr snapToGrid="0" snapToObjects="1">
      <p:cViewPr varScale="1">
        <p:scale>
          <a:sx n="127" d="100"/>
          <a:sy n="127" d="100"/>
        </p:scale>
        <p:origin x="312" y="192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</a:t>
            </a:r>
          </a:p>
          <a:p>
            <a:r>
              <a:rPr lang="en-US" dirty="0"/>
              <a:t>My name is Anwar Musah. Welcome to GIF1 Data analysis. </a:t>
            </a:r>
          </a:p>
          <a:p>
            <a:r>
              <a:rPr lang="en-US" dirty="0"/>
              <a:t>The purpose of this video – is to give you folks a heads-up on how to access the material and get started for the self-learning of RStudio and Statistics to prepare for the workshops and formative assignment. But more importantly prepare for what’s ahead in term 2 GIF2. As it is here, where you will learn the basic coding </a:t>
            </a:r>
            <a:r>
              <a:rPr lang="en-US" dirty="0" err="1"/>
              <a:t>ett</a:t>
            </a:r>
            <a:r>
              <a:rPr lang="en-US" dirty="0"/>
              <a:t>., basics to data managing, and implement descriptive analysis and probabilities, which carries forward to next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UCLPG-MSC-SGDS/GEOG018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246162" y="1660566"/>
            <a:ext cx="112311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GEOG0186: </a:t>
            </a:r>
            <a:r>
              <a:rPr lang="en-GB" sz="2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Foundations of Geography I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Quantitative Skills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Getting you started with the learning materials</a:t>
            </a:r>
            <a:endParaRPr lang="en-GB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ge with black text&#10;&#10;AI-generated content may be incorrect.">
            <a:extLst>
              <a:ext uri="{FF2B5EF4-FFF2-40B4-BE49-F238E27FC236}">
                <a16:creationId xmlns:a16="http://schemas.microsoft.com/office/drawing/2014/main" id="{CB6D698B-9075-33B2-3E2D-21A34F45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5"/>
          <a:stretch>
            <a:fillRect/>
          </a:stretch>
        </p:blipFill>
        <p:spPr>
          <a:xfrm>
            <a:off x="270000" y="845052"/>
            <a:ext cx="10959416" cy="5594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89DFA-6798-B06D-D1C0-E277904BC6EB}"/>
              </a:ext>
            </a:extLst>
          </p:cNvPr>
          <p:cNvSpPr/>
          <p:nvPr/>
        </p:nvSpPr>
        <p:spPr>
          <a:xfrm>
            <a:off x="3004457" y="5259204"/>
            <a:ext cx="2726883" cy="315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-1" y="4378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access the learning materials on Moodle?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B93F5-6142-F5CE-A31E-70A3A1F9CE9A}"/>
              </a:ext>
            </a:extLst>
          </p:cNvPr>
          <p:cNvSpPr txBox="1"/>
          <p:nvPr/>
        </p:nvSpPr>
        <p:spPr>
          <a:xfrm>
            <a:off x="6797500" y="5093693"/>
            <a:ext cx="4275784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click on the link </a:t>
            </a:r>
          </a:p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“[GEOG0186: Quantitative Skills]”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921ECA-C748-587E-7093-C77DB15ACD3B}"/>
              </a:ext>
            </a:extLst>
          </p:cNvPr>
          <p:cNvCxnSpPr/>
          <p:nvPr/>
        </p:nvCxnSpPr>
        <p:spPr>
          <a:xfrm>
            <a:off x="5731340" y="5416859"/>
            <a:ext cx="10405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5BB90E-BC21-3413-5BEA-0C002A0591C8}"/>
              </a:ext>
            </a:extLst>
          </p:cNvPr>
          <p:cNvSpPr txBox="1"/>
          <p:nvPr/>
        </p:nvSpPr>
        <p:spPr>
          <a:xfrm>
            <a:off x="5749708" y="89363"/>
            <a:ext cx="634019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https://github.com/UCLPG-MSC-SGDS/GEOG0186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37747D-13C3-71FA-BA98-570DE90DC39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1339A8-98CB-738A-9907-7B871FB007C6}"/>
              </a:ext>
            </a:extLst>
          </p:cNvPr>
          <p:cNvSpPr txBox="1"/>
          <p:nvPr/>
        </p:nvSpPr>
        <p:spPr>
          <a:xfrm>
            <a:off x="-1" y="4378"/>
            <a:ext cx="676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Welcome Page for GEOG0186: Quantitative Skills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AA6591-91CE-CD3E-3CA6-77B4AB169B7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BD665685-36F3-CDBA-8CCC-E719F055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51" y="373710"/>
            <a:ext cx="10100623" cy="63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BE4083-1AC8-687F-72C0-979EA91D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2" y="522514"/>
            <a:ext cx="10329866" cy="6209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F29E3-ABE2-666E-A9DA-8557431DD68B}"/>
              </a:ext>
            </a:extLst>
          </p:cNvPr>
          <p:cNvSpPr txBox="1"/>
          <p:nvPr/>
        </p:nvSpPr>
        <p:spPr>
          <a:xfrm>
            <a:off x="0" y="0"/>
            <a:ext cx="497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Navigating through learning materials?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FBF02-2C93-3600-163F-00EC2C96E5D2}"/>
              </a:ext>
            </a:extLst>
          </p:cNvPr>
          <p:cNvSpPr/>
          <p:nvPr/>
        </p:nvSpPr>
        <p:spPr>
          <a:xfrm>
            <a:off x="625008" y="1382870"/>
            <a:ext cx="1987564" cy="13557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343AF-D2A0-C954-8837-9D2F7E88D6A6}"/>
              </a:ext>
            </a:extLst>
          </p:cNvPr>
          <p:cNvSpPr txBox="1"/>
          <p:nvPr/>
        </p:nvSpPr>
        <p:spPr>
          <a:xfrm>
            <a:off x="7712080" y="3628179"/>
            <a:ext cx="436179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welcome page contains all the necessary information needed to get started, as well as details for groups &amp; room locations for the workshops.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D5F619C-EAA5-5D5B-5346-CCF2BB1E2F8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C1664-BF4B-D305-D1B6-4C8028C74A5D}"/>
              </a:ext>
            </a:extLst>
          </p:cNvPr>
          <p:cNvSpPr/>
          <p:nvPr/>
        </p:nvSpPr>
        <p:spPr>
          <a:xfrm>
            <a:off x="7449512" y="369332"/>
            <a:ext cx="2277291" cy="16473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D70A3-D670-C274-5EA2-B2F6E92325F3}"/>
              </a:ext>
            </a:extLst>
          </p:cNvPr>
          <p:cNvSpPr txBox="1"/>
          <p:nvPr/>
        </p:nvSpPr>
        <p:spPr>
          <a:xfrm>
            <a:off x="9788082" y="522514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this section to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navigate through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tutorials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92A42-76BE-17AA-AAB7-2217C2F73A4D}"/>
              </a:ext>
            </a:extLst>
          </p:cNvPr>
          <p:cNvSpPr txBox="1"/>
          <p:nvPr/>
        </p:nvSpPr>
        <p:spPr>
          <a:xfrm>
            <a:off x="411822" y="2815213"/>
            <a:ext cx="22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this section to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navigate to different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chapters</a:t>
            </a:r>
          </a:p>
        </p:txBody>
      </p:sp>
    </p:spTree>
    <p:extLst>
      <p:ext uri="{BB962C8B-B14F-4D97-AF65-F5344CB8AC3E}">
        <p14:creationId xmlns:p14="http://schemas.microsoft.com/office/powerpoint/2010/main" val="34109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5E1629-3DBE-3E8C-7BA5-1BF7CD7F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580" b="45143"/>
          <a:stretch>
            <a:fillRect/>
          </a:stretch>
        </p:blipFill>
        <p:spPr>
          <a:xfrm>
            <a:off x="-1" y="803868"/>
            <a:ext cx="11536709" cy="4672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2FBF02-2C93-3600-163F-00EC2C96E5D2}"/>
              </a:ext>
            </a:extLst>
          </p:cNvPr>
          <p:cNvSpPr/>
          <p:nvPr/>
        </p:nvSpPr>
        <p:spPr>
          <a:xfrm>
            <a:off x="655292" y="3024554"/>
            <a:ext cx="2543504" cy="6531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343AF-D2A0-C954-8837-9D2F7E88D6A6}"/>
              </a:ext>
            </a:extLst>
          </p:cNvPr>
          <p:cNvSpPr txBox="1"/>
          <p:nvPr/>
        </p:nvSpPr>
        <p:spPr>
          <a:xfrm>
            <a:off x="4249830" y="2612461"/>
            <a:ext cx="436179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 “Core Content”, these chapters are the tutorials for learning R programming and statistics. They contain all the necessary instructions and guidance videos.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5704E1-BCB0-3564-769D-FC8AF93B01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98796" y="3351125"/>
            <a:ext cx="10510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57523C-5EA8-16A3-A6AC-868F1A53EC17}"/>
              </a:ext>
            </a:extLst>
          </p:cNvPr>
          <p:cNvSpPr txBox="1"/>
          <p:nvPr/>
        </p:nvSpPr>
        <p:spPr>
          <a:xfrm>
            <a:off x="0" y="0"/>
            <a:ext cx="497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Navigating through learning materials? [2]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804CA3D-DD15-8905-14AC-30ABC2B8DAA8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45DCD-A469-5ADC-7EF6-CDCFB59F4A96}"/>
              </a:ext>
            </a:extLst>
          </p:cNvPr>
          <p:cNvSpPr txBox="1"/>
          <p:nvPr/>
        </p:nvSpPr>
        <p:spPr>
          <a:xfrm>
            <a:off x="357350" y="294290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Format and learning flow [1]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F9DE6-169C-EB3F-FF5B-AD5A172A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0" r="9479"/>
          <a:stretch/>
        </p:blipFill>
        <p:spPr>
          <a:xfrm>
            <a:off x="273269" y="756743"/>
            <a:ext cx="6897032" cy="5150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6365B-74A9-7351-7CEE-5E181BB3C6DF}"/>
              </a:ext>
            </a:extLst>
          </p:cNvPr>
          <p:cNvSpPr txBox="1"/>
          <p:nvPr/>
        </p:nvSpPr>
        <p:spPr>
          <a:xfrm>
            <a:off x="7535917" y="3041108"/>
            <a:ext cx="438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There will always be a video to explain the necessary theory of the statistical method, as well as an explanation of the code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115DB52-B618-2C67-218C-DBE45F1C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16" y="600560"/>
            <a:ext cx="4174247" cy="2348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1EA7AE-C29B-108E-D36F-87889D483AD9}"/>
              </a:ext>
            </a:extLst>
          </p:cNvPr>
          <p:cNvSpPr/>
          <p:nvPr/>
        </p:nvSpPr>
        <p:spPr>
          <a:xfrm>
            <a:off x="7390700" y="412795"/>
            <a:ext cx="4443949" cy="363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4F7BEE-C137-0A7A-5D27-0A91EBF0741E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45DCD-A469-5ADC-7EF6-CDCFB59F4A96}"/>
              </a:ext>
            </a:extLst>
          </p:cNvPr>
          <p:cNvSpPr txBox="1"/>
          <p:nvPr/>
        </p:nvSpPr>
        <p:spPr>
          <a:xfrm>
            <a:off x="357350" y="294290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Format and learning flow [2]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F9DE6-169C-EB3F-FF5B-AD5A172A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0" r="9479"/>
          <a:stretch/>
        </p:blipFill>
        <p:spPr>
          <a:xfrm>
            <a:off x="273269" y="756743"/>
            <a:ext cx="6897032" cy="5150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E816C-D590-383B-3D66-D0C1CB233DD8}"/>
              </a:ext>
            </a:extLst>
          </p:cNvPr>
          <p:cNvSpPr txBox="1"/>
          <p:nvPr/>
        </p:nvSpPr>
        <p:spPr>
          <a:xfrm>
            <a:off x="7535917" y="663622"/>
            <a:ext cx="438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There will always be a text to explain the necessary what the code is also doing, and steps for coding – so here, you will have to read through the text.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CF126-8EB0-40AE-5B79-D5655F0C75A7}"/>
              </a:ext>
            </a:extLst>
          </p:cNvPr>
          <p:cNvSpPr/>
          <p:nvPr/>
        </p:nvSpPr>
        <p:spPr>
          <a:xfrm>
            <a:off x="273269" y="756743"/>
            <a:ext cx="6897032" cy="830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01C6D-1090-9482-2DC7-87FDF8B26B26}"/>
              </a:ext>
            </a:extLst>
          </p:cNvPr>
          <p:cNvSpPr/>
          <p:nvPr/>
        </p:nvSpPr>
        <p:spPr>
          <a:xfrm>
            <a:off x="273269" y="3144741"/>
            <a:ext cx="6897032" cy="830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A7DB14A-A504-FD47-68EE-4F0E8D91B73B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7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45DCD-A469-5ADC-7EF6-CDCFB59F4A96}"/>
              </a:ext>
            </a:extLst>
          </p:cNvPr>
          <p:cNvSpPr txBox="1"/>
          <p:nvPr/>
        </p:nvSpPr>
        <p:spPr>
          <a:xfrm>
            <a:off x="357350" y="294290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Format and learning flow [3]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F9DE6-169C-EB3F-FF5B-AD5A172A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0" r="9479"/>
          <a:stretch/>
        </p:blipFill>
        <p:spPr>
          <a:xfrm>
            <a:off x="273269" y="756743"/>
            <a:ext cx="6897032" cy="5150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A08B2-978B-719D-5CEA-3A0B9098B120}"/>
              </a:ext>
            </a:extLst>
          </p:cNvPr>
          <p:cNvSpPr txBox="1"/>
          <p:nvPr/>
        </p:nvSpPr>
        <p:spPr>
          <a:xfrm>
            <a:off x="7396278" y="756743"/>
            <a:ext cx="4382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There will always be code chunks for you to replicate and study in your own RStudio. </a:t>
            </a:r>
          </a:p>
          <a:p>
            <a:endParaRPr lang="en-GB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code chunks will be annotated with a # (hash tag) with a comment to give context. So, this is not actual code</a:t>
            </a:r>
          </a:p>
          <a:p>
            <a:endParaRPr lang="en-GB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real code is the code chuck with no # (hash tag) at the beginning.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2AE0D-33D3-9B06-74D1-85B1B5986F63}"/>
              </a:ext>
            </a:extLst>
          </p:cNvPr>
          <p:cNvSpPr/>
          <p:nvPr/>
        </p:nvSpPr>
        <p:spPr>
          <a:xfrm>
            <a:off x="273269" y="1586952"/>
            <a:ext cx="6897032" cy="1618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E27C1-0905-3AAA-90BB-DA894C5E8B0B}"/>
              </a:ext>
            </a:extLst>
          </p:cNvPr>
          <p:cNvSpPr/>
          <p:nvPr/>
        </p:nvSpPr>
        <p:spPr>
          <a:xfrm>
            <a:off x="5678278" y="1807779"/>
            <a:ext cx="1447289" cy="3402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# Comment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72D9F-DEDD-C556-F13E-FA5FED66620D}"/>
              </a:ext>
            </a:extLst>
          </p:cNvPr>
          <p:cNvSpPr/>
          <p:nvPr/>
        </p:nvSpPr>
        <p:spPr>
          <a:xfrm>
            <a:off x="483476" y="1807779"/>
            <a:ext cx="5150069" cy="4204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706FD-7E5D-94AE-7BEE-B2978D98FB72}"/>
              </a:ext>
            </a:extLst>
          </p:cNvPr>
          <p:cNvSpPr/>
          <p:nvPr/>
        </p:nvSpPr>
        <p:spPr>
          <a:xfrm>
            <a:off x="483475" y="2532993"/>
            <a:ext cx="5749159" cy="2102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B39F4-5425-F339-33A3-E6AE6008ADB4}"/>
              </a:ext>
            </a:extLst>
          </p:cNvPr>
          <p:cNvSpPr/>
          <p:nvPr/>
        </p:nvSpPr>
        <p:spPr>
          <a:xfrm>
            <a:off x="483476" y="2270234"/>
            <a:ext cx="3825766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10A31-CE90-7336-432D-758C7A348295}"/>
              </a:ext>
            </a:extLst>
          </p:cNvPr>
          <p:cNvSpPr/>
          <p:nvPr/>
        </p:nvSpPr>
        <p:spPr>
          <a:xfrm>
            <a:off x="499246" y="2779983"/>
            <a:ext cx="1014244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5271-D25E-6304-A67C-9EC21717F4CF}"/>
              </a:ext>
            </a:extLst>
          </p:cNvPr>
          <p:cNvSpPr/>
          <p:nvPr/>
        </p:nvSpPr>
        <p:spPr>
          <a:xfrm>
            <a:off x="4404168" y="2263818"/>
            <a:ext cx="1543863" cy="2166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Actual code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35C06BB-D8C7-06FC-4DE1-74A7BDCCBDFF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2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AC352-3E63-7044-BCAD-F9B28E48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45" t="34792"/>
          <a:stretch/>
        </p:blipFill>
        <p:spPr>
          <a:xfrm>
            <a:off x="4760310" y="5162607"/>
            <a:ext cx="2396359" cy="632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175278" y="1134104"/>
            <a:ext cx="115664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  <a:p>
            <a:pPr algn="ctr"/>
            <a:endParaRPr lang="en-GB" sz="36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1915D7AE-46DF-D337-FDFB-3916D5637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60"/>
          <a:stretch/>
        </p:blipFill>
        <p:spPr>
          <a:xfrm>
            <a:off x="175278" y="2724149"/>
            <a:ext cx="9067178" cy="16287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87A29-F2A5-BDB4-D970-B03B5A695FA5}"/>
              </a:ext>
            </a:extLst>
          </p:cNvPr>
          <p:cNvSpPr/>
          <p:nvPr/>
        </p:nvSpPr>
        <p:spPr>
          <a:xfrm>
            <a:off x="484008" y="2841497"/>
            <a:ext cx="2768367" cy="5875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3D803-6691-BB32-305F-07C69C0919C0}"/>
              </a:ext>
            </a:extLst>
          </p:cNvPr>
          <p:cNvSpPr txBox="1"/>
          <p:nvPr/>
        </p:nvSpPr>
        <p:spPr>
          <a:xfrm>
            <a:off x="9370009" y="2451617"/>
            <a:ext cx="264081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this section in </a:t>
            </a:r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MOODLE</a:t>
            </a:r>
            <a:r>
              <a:rPr lang="en-GB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post question related to RStudio issues or statistics problem. Myself, or one of the PGTAs will try to responds as soon as possible!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3EA17-0C56-C72F-1F6C-F65C01863C0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252375" y="3135249"/>
            <a:ext cx="6117634" cy="88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B420C5F-9BAE-2908-E15D-C562595EF19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27979</TotalTime>
  <Words>450</Words>
  <Application>Microsoft Macintosh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 Neue</vt:lpstr>
      <vt:lpstr>Helvetica Neue Light</vt:lpstr>
      <vt:lpstr>Helvetica Neue Thin</vt:lpstr>
      <vt:lpstr>Helvetica Neue Thin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308</cp:revision>
  <dcterms:created xsi:type="dcterms:W3CDTF">2020-11-19T14:47:11Z</dcterms:created>
  <dcterms:modified xsi:type="dcterms:W3CDTF">2025-09-29T06:27:03Z</dcterms:modified>
</cp:coreProperties>
</file>