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42"/>
  </p:notesMasterIdLst>
  <p:sldIdLst>
    <p:sldId id="420" r:id="rId3"/>
    <p:sldId id="1304" r:id="rId4"/>
    <p:sldId id="1305" r:id="rId5"/>
    <p:sldId id="1306" r:id="rId6"/>
    <p:sldId id="1294" r:id="rId7"/>
    <p:sldId id="1307" r:id="rId8"/>
    <p:sldId id="1308" r:id="rId9"/>
    <p:sldId id="1309" r:id="rId10"/>
    <p:sldId id="1313" r:id="rId11"/>
    <p:sldId id="1314" r:id="rId12"/>
    <p:sldId id="1315" r:id="rId13"/>
    <p:sldId id="1316" r:id="rId14"/>
    <p:sldId id="1317" r:id="rId15"/>
    <p:sldId id="1310" r:id="rId16"/>
    <p:sldId id="1318" r:id="rId17"/>
    <p:sldId id="1319" r:id="rId18"/>
    <p:sldId id="1320" r:id="rId19"/>
    <p:sldId id="1321" r:id="rId20"/>
    <p:sldId id="1311" r:id="rId21"/>
    <p:sldId id="1322" r:id="rId22"/>
    <p:sldId id="1323" r:id="rId23"/>
    <p:sldId id="1324" r:id="rId24"/>
    <p:sldId id="1312" r:id="rId25"/>
    <p:sldId id="1325" r:id="rId26"/>
    <p:sldId id="1299" r:id="rId27"/>
    <p:sldId id="1351" r:id="rId28"/>
    <p:sldId id="1348" r:id="rId29"/>
    <p:sldId id="1353" r:id="rId30"/>
    <p:sldId id="1352" r:id="rId31"/>
    <p:sldId id="1354" r:id="rId32"/>
    <p:sldId id="1355" r:id="rId33"/>
    <p:sldId id="1356" r:id="rId34"/>
    <p:sldId id="1358" r:id="rId35"/>
    <p:sldId id="1359" r:id="rId36"/>
    <p:sldId id="1360" r:id="rId37"/>
    <p:sldId id="1362" r:id="rId38"/>
    <p:sldId id="1363" r:id="rId39"/>
    <p:sldId id="1364" r:id="rId40"/>
    <p:sldId id="130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D6D6D6"/>
    <a:srgbClr val="008CE6"/>
    <a:srgbClr val="FF9500"/>
    <a:srgbClr val="00B0F0"/>
    <a:srgbClr val="009193"/>
    <a:srgbClr val="000000"/>
    <a:srgbClr val="385723"/>
    <a:srgbClr val="92D050"/>
    <a:srgbClr val="F6E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21"/>
    <p:restoredTop sz="80825"/>
  </p:normalViewPr>
  <p:slideViewPr>
    <p:cSldViewPr snapToGrid="0" snapToObjects="1">
      <p:cViewPr varScale="1">
        <p:scale>
          <a:sx n="102" d="100"/>
          <a:sy n="102" d="100"/>
        </p:scale>
        <p:origin x="192" y="472"/>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1/22/23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Welcome to week two's lecture – examining data (part 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sz="1200" kern="1200" dirty="0">
                <a:solidFill>
                  <a:schemeClr val="tx1"/>
                </a:solidFill>
                <a:effectLst/>
                <a:latin typeface="+mn-lt"/>
                <a:ea typeface="+mn-ea"/>
                <a:cs typeface="+mn-cs"/>
              </a:rPr>
              <a:t>To this point, we only touched on graphs like the </a:t>
            </a:r>
            <a:r>
              <a:rPr lang="en-GB" sz="1200" kern="1200" dirty="0" err="1">
                <a:solidFill>
                  <a:schemeClr val="tx1"/>
                </a:solidFill>
                <a:effectLst/>
                <a:latin typeface="+mn-lt"/>
                <a:ea typeface="+mn-ea"/>
                <a:cs typeface="+mn-cs"/>
              </a:rPr>
              <a:t>barplot</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piechart</a:t>
            </a:r>
            <a:r>
              <a:rPr lang="en-GB" sz="1200" kern="1200" dirty="0">
                <a:solidFill>
                  <a:schemeClr val="tx1"/>
                </a:solidFill>
                <a:effectLst/>
                <a:latin typeface="+mn-lt"/>
                <a:ea typeface="+mn-ea"/>
                <a:cs typeface="+mn-cs"/>
              </a:rPr>
              <a:t> and boxplot. In this session we will identify and explore the different techniques for data visualisation and looking at variable distributions in the context of summary statistics, here, we will go in-depth with histograms.</a:t>
            </a:r>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a:t>
            </a:fld>
            <a:endParaRPr lang="en-US"/>
          </a:p>
        </p:txBody>
      </p:sp>
    </p:spTree>
    <p:extLst>
      <p:ext uri="{BB962C8B-B14F-4D97-AF65-F5344CB8AC3E}">
        <p14:creationId xmlns:p14="http://schemas.microsoft.com/office/powerpoint/2010/main" val="123449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11</a:t>
            </a:fld>
            <a:endParaRPr lang="en-US"/>
          </a:p>
        </p:txBody>
      </p:sp>
    </p:spTree>
    <p:extLst>
      <p:ext uri="{BB962C8B-B14F-4D97-AF65-F5344CB8AC3E}">
        <p14:creationId xmlns:p14="http://schemas.microsoft.com/office/powerpoint/2010/main" val="3643398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Scatterplot explores the relationship between population growth and climate change</a:t>
            </a:r>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12</a:t>
            </a:fld>
            <a:endParaRPr lang="en-US"/>
          </a:p>
        </p:txBody>
      </p:sp>
    </p:spTree>
    <p:extLst>
      <p:ext uri="{BB962C8B-B14F-4D97-AF65-F5344CB8AC3E}">
        <p14:creationId xmlns:p14="http://schemas.microsoft.com/office/powerpoint/2010/main" val="1567689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13</a:t>
            </a:fld>
            <a:endParaRPr lang="en-US"/>
          </a:p>
        </p:txBody>
      </p:sp>
    </p:spTree>
    <p:extLst>
      <p:ext uri="{BB962C8B-B14F-4D97-AF65-F5344CB8AC3E}">
        <p14:creationId xmlns:p14="http://schemas.microsoft.com/office/powerpoint/2010/main" val="262740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14</a:t>
            </a:fld>
            <a:endParaRPr lang="en-US"/>
          </a:p>
        </p:txBody>
      </p:sp>
    </p:spTree>
    <p:extLst>
      <p:ext uri="{BB962C8B-B14F-4D97-AF65-F5344CB8AC3E}">
        <p14:creationId xmlns:p14="http://schemas.microsoft.com/office/powerpoint/2010/main" val="1430088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17</a:t>
            </a:fld>
            <a:endParaRPr lang="en-US"/>
          </a:p>
        </p:txBody>
      </p:sp>
    </p:spTree>
    <p:extLst>
      <p:ext uri="{BB962C8B-B14F-4D97-AF65-F5344CB8AC3E}">
        <p14:creationId xmlns:p14="http://schemas.microsoft.com/office/powerpoint/2010/main" val="19245864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section is to reinforce the “when to use” a particular graph and its scenario – and what pitfalls to avoid!  </a:t>
            </a:r>
          </a:p>
        </p:txBody>
      </p:sp>
      <p:sp>
        <p:nvSpPr>
          <p:cNvPr id="4" name="Slide Number Placeholder 3"/>
          <p:cNvSpPr>
            <a:spLocks noGrp="1"/>
          </p:cNvSpPr>
          <p:nvPr>
            <p:ph type="sldNum" sz="quarter" idx="5"/>
          </p:nvPr>
        </p:nvSpPr>
        <p:spPr/>
        <p:txBody>
          <a:bodyPr/>
          <a:lstStyle/>
          <a:p>
            <a:fld id="{7A62181B-723A-0945-8D8D-6A6BB0D8F5A6}" type="slidenum">
              <a:rPr lang="en-US" smtClean="0"/>
              <a:t>27</a:t>
            </a:fld>
            <a:endParaRPr lang="en-US"/>
          </a:p>
        </p:txBody>
      </p:sp>
    </p:spTree>
    <p:extLst>
      <p:ext uri="{BB962C8B-B14F-4D97-AF65-F5344CB8AC3E}">
        <p14:creationId xmlns:p14="http://schemas.microsoft.com/office/powerpoint/2010/main" val="18033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28</a:t>
            </a:fld>
            <a:endParaRPr lang="en-US"/>
          </a:p>
        </p:txBody>
      </p:sp>
    </p:spTree>
    <p:extLst>
      <p:ext uri="{BB962C8B-B14F-4D97-AF65-F5344CB8AC3E}">
        <p14:creationId xmlns:p14="http://schemas.microsoft.com/office/powerpoint/2010/main" val="614963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37</a:t>
            </a:fld>
            <a:endParaRPr lang="en-US"/>
          </a:p>
        </p:txBody>
      </p:sp>
    </p:spTree>
    <p:extLst>
      <p:ext uri="{BB962C8B-B14F-4D97-AF65-F5344CB8AC3E}">
        <p14:creationId xmlns:p14="http://schemas.microsoft.com/office/powerpoint/2010/main" val="1190370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38</a:t>
            </a:fld>
            <a:endParaRPr lang="en-US"/>
          </a:p>
        </p:txBody>
      </p:sp>
    </p:spTree>
    <p:extLst>
      <p:ext uri="{BB962C8B-B14F-4D97-AF65-F5344CB8AC3E}">
        <p14:creationId xmlns:p14="http://schemas.microsoft.com/office/powerpoint/2010/main" val="3206406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before we start, let’s do a quick recap on stuff we learnt last </a:t>
            </a:r>
          </a:p>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2</a:t>
            </a:fld>
            <a:endParaRPr lang="en-US" altLang="x-none"/>
          </a:p>
        </p:txBody>
      </p:sp>
    </p:spTree>
    <p:extLst>
      <p:ext uri="{BB962C8B-B14F-4D97-AF65-F5344CB8AC3E}">
        <p14:creationId xmlns:p14="http://schemas.microsoft.com/office/powerpoint/2010/main" val="2876584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3</a:t>
            </a:fld>
            <a:endParaRPr lang="en-US"/>
          </a:p>
        </p:txBody>
      </p:sp>
    </p:spTree>
    <p:extLst>
      <p:ext uri="{BB962C8B-B14F-4D97-AF65-F5344CB8AC3E}">
        <p14:creationId xmlns:p14="http://schemas.microsoft.com/office/powerpoint/2010/main" val="1183744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5</a:t>
            </a:fld>
            <a:endParaRPr lang="en-US" altLang="x-none"/>
          </a:p>
        </p:txBody>
      </p:sp>
    </p:spTree>
    <p:extLst>
      <p:ext uri="{BB962C8B-B14F-4D97-AF65-F5344CB8AC3E}">
        <p14:creationId xmlns:p14="http://schemas.microsoft.com/office/powerpoint/2010/main" val="38924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6</a:t>
            </a:fld>
            <a:endParaRPr lang="en-US"/>
          </a:p>
        </p:txBody>
      </p:sp>
    </p:spTree>
    <p:extLst>
      <p:ext uri="{BB962C8B-B14F-4D97-AF65-F5344CB8AC3E}">
        <p14:creationId xmlns:p14="http://schemas.microsoft.com/office/powerpoint/2010/main" val="1872568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7</a:t>
            </a:fld>
            <a:endParaRPr lang="en-US"/>
          </a:p>
        </p:txBody>
      </p:sp>
    </p:spTree>
    <p:extLst>
      <p:ext uri="{BB962C8B-B14F-4D97-AF65-F5344CB8AC3E}">
        <p14:creationId xmlns:p14="http://schemas.microsoft.com/office/powerpoint/2010/main" val="1561168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8</a:t>
            </a:fld>
            <a:endParaRPr lang="en-US"/>
          </a:p>
        </p:txBody>
      </p:sp>
    </p:spTree>
    <p:extLst>
      <p:ext uri="{BB962C8B-B14F-4D97-AF65-F5344CB8AC3E}">
        <p14:creationId xmlns:p14="http://schemas.microsoft.com/office/powerpoint/2010/main" val="3438425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infographic is a collection of imagery, which brings together all forms of charts (i.e., maps, pictograms, bar graphs statistical findings etc.) to present the overall findings. It usually has minimal text that gives an easy-to-understand overview of a topic.</a:t>
            </a:r>
          </a:p>
          <a:p>
            <a:endParaRPr lang="en-GB" dirty="0"/>
          </a:p>
          <a:p>
            <a:r>
              <a:rPr lang="en-GB" dirty="0"/>
              <a:t>An example of this is…</a:t>
            </a:r>
          </a:p>
        </p:txBody>
      </p:sp>
      <p:sp>
        <p:nvSpPr>
          <p:cNvPr id="4" name="Slide Number Placeholder 3"/>
          <p:cNvSpPr>
            <a:spLocks noGrp="1"/>
          </p:cNvSpPr>
          <p:nvPr>
            <p:ph type="sldNum" sz="quarter" idx="5"/>
          </p:nvPr>
        </p:nvSpPr>
        <p:spPr/>
        <p:txBody>
          <a:bodyPr/>
          <a:lstStyle/>
          <a:p>
            <a:fld id="{7A62181B-723A-0945-8D8D-6A6BB0D8F5A6}" type="slidenum">
              <a:rPr lang="en-US" smtClean="0"/>
              <a:t>9</a:t>
            </a:fld>
            <a:endParaRPr lang="en-US"/>
          </a:p>
        </p:txBody>
      </p:sp>
    </p:spTree>
    <p:extLst>
      <p:ext uri="{BB962C8B-B14F-4D97-AF65-F5344CB8AC3E}">
        <p14:creationId xmlns:p14="http://schemas.microsoft.com/office/powerpoint/2010/main" val="1673125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10</a:t>
            </a:fld>
            <a:endParaRPr lang="en-US"/>
          </a:p>
        </p:txBody>
      </p:sp>
    </p:spTree>
    <p:extLst>
      <p:ext uri="{BB962C8B-B14F-4D97-AF65-F5344CB8AC3E}">
        <p14:creationId xmlns:p14="http://schemas.microsoft.com/office/powerpoint/2010/main" val="1527779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C21D7B2-F6DF-4749-BE48-6DFE0A2356E7}" type="slidenum">
              <a:rPr lang="en-US" altLang="x-none"/>
              <a:pPr/>
              <a:t>‹#›</a:t>
            </a:fld>
            <a:endParaRPr lang="en-US" altLang="x-none"/>
          </a:p>
        </p:txBody>
      </p:sp>
    </p:spTree>
    <p:extLst>
      <p:ext uri="{BB962C8B-B14F-4D97-AF65-F5344CB8AC3E}">
        <p14:creationId xmlns:p14="http://schemas.microsoft.com/office/powerpoint/2010/main" val="335697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Anwar Musah</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22/01/2023</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5">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hyperlink" Target="https://thedailyviz.com/2016/09/17/how-common-is-your-birthday-dailyviz/"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hyperlink" Target="https://www.brookings.edu/blog/africa-in-focus/2018/12/14/figure-of-the-week-climate-change-vulnerability-and-urban-population-growth/"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s://clauswilke.com/dataviz/directory-of-visualizations.html" TargetMode="External"/><Relationship Id="rId2" Type="http://schemas.openxmlformats.org/officeDocument/2006/relationships/notesSlide" Target="../notesSlides/notesSlide12.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0.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0.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0.xml"/><Relationship Id="rId5" Type="http://schemas.openxmlformats.org/officeDocument/2006/relationships/image" Target="../media/image20.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0.xml"/><Relationship Id="rId5" Type="http://schemas.openxmlformats.org/officeDocument/2006/relationships/image" Target="../media/image20.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hyperlink" Target="https://clauswilke.com/dataviz/directory-of-visualizations.html"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0.xml"/><Relationship Id="rId5" Type="http://schemas.openxmlformats.org/officeDocument/2006/relationships/hyperlink" Target="http://www.boxofficemojo.com/" TargetMode="Externa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0.xml"/><Relationship Id="rId5" Type="http://schemas.openxmlformats.org/officeDocument/2006/relationships/hyperlink" Target="https://www.gapminder.org/" TargetMode="External"/><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0.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7A4CB3-F0C9-5F4A-8B2A-F66E99725E17}"/>
              </a:ext>
            </a:extLst>
          </p:cNvPr>
          <p:cNvSpPr/>
          <p:nvPr/>
        </p:nvSpPr>
        <p:spPr>
          <a:xfrm>
            <a:off x="695325" y="1917424"/>
            <a:ext cx="10956675" cy="3970318"/>
          </a:xfrm>
          <a:prstGeom prst="rect">
            <a:avLst/>
          </a:prstGeom>
        </p:spPr>
        <p:txBody>
          <a:bodyPr wrap="square">
            <a:spAutoFit/>
          </a:bodyPr>
          <a:lstStyle/>
          <a:p>
            <a:r>
              <a:rPr lang="en-GB" sz="3200" b="1" cap="all" dirty="0">
                <a:latin typeface="Helvetica Neue Light" panose="02000403000000020004" pitchFamily="2" charset="0"/>
                <a:ea typeface="Helvetica Neue Light" panose="02000403000000020004" pitchFamily="2" charset="0"/>
                <a:cs typeface="Calibri Light" charset="0"/>
              </a:rPr>
              <a:t>POLS0008</a:t>
            </a:r>
          </a:p>
          <a:p>
            <a:r>
              <a:rPr lang="en-GB" sz="3200" b="1" cap="all" dirty="0">
                <a:latin typeface="Helvetica Neue Light" panose="02000403000000020004" pitchFamily="2" charset="0"/>
                <a:ea typeface="Helvetica Neue Light" panose="02000403000000020004" pitchFamily="2" charset="0"/>
                <a:cs typeface="Calibri Light" charset="0"/>
              </a:rPr>
              <a:t>INTRODUCTION TO QUANTITATIVE RESEARCH METHODS</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EXAMINING DATA (PART II)</a:t>
            </a:r>
          </a:p>
          <a:p>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alt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3"/>
              </a:rPr>
              <a:t>a.musah@ucl.ac.uk</a:t>
            </a:r>
            <a:r>
              <a:rPr lang="en-GB" alt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p>
          <a:p>
            <a:pPr lvl="0"/>
            <a:r>
              <a:rPr lang="en-US" altLang="en-US" sz="24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2400" dirty="0">
                <a:latin typeface="Helvetica Neue Light" panose="02000403000000020004" pitchFamily="2" charset="0"/>
                <a:ea typeface="Helvetica Neue Light" panose="02000403000000020004" pitchFamily="2" charset="0"/>
                <a:cs typeface="Helvetica Neue" panose="02000503000000020004" pitchFamily="2" charset="0"/>
              </a:rPr>
              <a:t>UCL Geography</a:t>
            </a:r>
          </a:p>
          <a:p>
            <a:br>
              <a:rPr lang="en-GB" sz="2000" cap="all" dirty="0">
                <a:latin typeface="Helvetica Neue Light" panose="02000403000000020004" pitchFamily="2" charset="0"/>
                <a:ea typeface="Helvetica Neue Light" panose="02000403000000020004" pitchFamily="2" charset="0"/>
                <a:cs typeface="Calibri Light" charset="0"/>
              </a:rPr>
            </a:br>
            <a:endParaRPr lang="en-GB" sz="1600" cap="all" dirty="0">
              <a:latin typeface="Helvetica Neue Light" panose="02000403000000020004" pitchFamily="2" charset="0"/>
              <a:ea typeface="Helvetica Neue Light" panose="02000403000000020004" pitchFamily="2" charset="0"/>
              <a:cs typeface="Calibri Light" charset="0"/>
            </a:endParaRPr>
          </a:p>
        </p:txBody>
      </p:sp>
      <p:sp>
        <p:nvSpPr>
          <p:cNvPr id="4" name="Slide Number Placeholder 3">
            <a:extLst>
              <a:ext uri="{FF2B5EF4-FFF2-40B4-BE49-F238E27FC236}">
                <a16:creationId xmlns:a16="http://schemas.microsoft.com/office/drawing/2014/main" id="{4EDC729C-1B10-9942-8A36-0EC6012A06D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pPr/>
              <a:t>1</a:t>
            </a:fld>
            <a:endParaRPr lang="en-US" altLang="x-none" dirty="0"/>
          </a:p>
        </p:txBody>
      </p:sp>
      <p:pic>
        <p:nvPicPr>
          <p:cNvPr id="5" name="Picture 4">
            <a:extLst>
              <a:ext uri="{FF2B5EF4-FFF2-40B4-BE49-F238E27FC236}">
                <a16:creationId xmlns:a16="http://schemas.microsoft.com/office/drawing/2014/main" id="{5E7F389B-F6B0-A94C-97E9-5A3AD8DBB514}"/>
              </a:ext>
            </a:extLst>
          </p:cNvPr>
          <p:cNvPicPr>
            <a:picLocks noChangeAspect="1"/>
          </p:cNvPicPr>
          <p:nvPr/>
        </p:nvPicPr>
        <p:blipFill>
          <a:blip r:embed="rId4"/>
          <a:stretch>
            <a:fillRect/>
          </a:stretch>
        </p:blipFill>
        <p:spPr>
          <a:xfrm>
            <a:off x="0" y="0"/>
            <a:ext cx="12192000" cy="970069"/>
          </a:xfrm>
          <a:prstGeom prst="rect">
            <a:avLst/>
          </a:prstGeom>
        </p:spPr>
      </p:pic>
    </p:spTree>
    <p:extLst>
      <p:ext uri="{BB962C8B-B14F-4D97-AF65-F5344CB8AC3E}">
        <p14:creationId xmlns:p14="http://schemas.microsoft.com/office/powerpoint/2010/main" val="90710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38200" y="-279074"/>
            <a:ext cx="10515600" cy="1325563"/>
          </a:xfrm>
        </p:spPr>
        <p:txBody>
          <a:bodyPr anchor="ctr"/>
          <a:lstStyle/>
          <a:p>
            <a:pPr algn="ctr"/>
            <a:r>
              <a:rPr lang="en-GB" b="1" dirty="0">
                <a:latin typeface="Helvetica Neue Thin" panose="020B0403020202020204" pitchFamily="34" charset="0"/>
                <a:ea typeface="Helvetica Neue Thin" panose="020B0403020202020204" pitchFamily="34" charset="0"/>
              </a:rPr>
              <a:t>General techniques for data visualisation [2]</a:t>
            </a:r>
            <a:endParaRPr lang="en-GB"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1038922" y="667348"/>
            <a:ext cx="10515600" cy="4351338"/>
          </a:xfrm>
        </p:spPr>
        <p:txBody>
          <a:bodyPr/>
          <a:lstStyle/>
          <a:p>
            <a:pPr marL="0" indent="0">
              <a:buNone/>
            </a:pPr>
            <a:r>
              <a:rPr lang="en-GB" sz="2400" dirty="0">
                <a:highlight>
                  <a:srgbClr val="D6D6D6"/>
                </a:highlight>
                <a:latin typeface="Helvetica Neue Thin" panose="020B0403020202020204" pitchFamily="34" charset="0"/>
                <a:ea typeface="Helvetica Neue Thin" panose="020B0403020202020204" pitchFamily="34" charset="0"/>
              </a:rPr>
              <a:t>Heatmap visualisation</a:t>
            </a:r>
          </a:p>
        </p:txBody>
      </p:sp>
      <p:pic>
        <p:nvPicPr>
          <p:cNvPr id="6" name="Picture 5" descr="Chart, treemap chart&#10;&#10;Description automatically generated">
            <a:extLst>
              <a:ext uri="{FF2B5EF4-FFF2-40B4-BE49-F238E27FC236}">
                <a16:creationId xmlns:a16="http://schemas.microsoft.com/office/drawing/2014/main" id="{8699CCD7-6A7B-C745-9F79-C502C91F80A8}"/>
              </a:ext>
            </a:extLst>
          </p:cNvPr>
          <p:cNvPicPr>
            <a:picLocks noChangeAspect="1"/>
          </p:cNvPicPr>
          <p:nvPr/>
        </p:nvPicPr>
        <p:blipFill rotWithShape="1">
          <a:blip r:embed="rId3"/>
          <a:srcRect l="3381" t="3337" r="4605" b="5036"/>
          <a:stretch/>
        </p:blipFill>
        <p:spPr>
          <a:xfrm>
            <a:off x="1078880" y="1165658"/>
            <a:ext cx="10034239" cy="5381891"/>
          </a:xfrm>
          <a:prstGeom prst="rect">
            <a:avLst/>
          </a:prstGeom>
        </p:spPr>
      </p:pic>
      <p:sp>
        <p:nvSpPr>
          <p:cNvPr id="8" name="TextBox 7">
            <a:extLst>
              <a:ext uri="{FF2B5EF4-FFF2-40B4-BE49-F238E27FC236}">
                <a16:creationId xmlns:a16="http://schemas.microsoft.com/office/drawing/2014/main" id="{267B31E0-6580-A640-A53D-2C60DD4CD512}"/>
              </a:ext>
            </a:extLst>
          </p:cNvPr>
          <p:cNvSpPr txBox="1"/>
          <p:nvPr/>
        </p:nvSpPr>
        <p:spPr>
          <a:xfrm>
            <a:off x="1078880" y="6528218"/>
            <a:ext cx="5549917" cy="276999"/>
          </a:xfrm>
          <a:prstGeom prst="rect">
            <a:avLst/>
          </a:prstGeom>
          <a:noFill/>
        </p:spPr>
        <p:txBody>
          <a:bodyPr wrap="none" rtlCol="0">
            <a:spAutoFit/>
          </a:bodyPr>
          <a:lstStyle/>
          <a:p>
            <a:r>
              <a:rPr lang="en-GB" sz="1200" dirty="0">
                <a:latin typeface="Helvetica Neue Thin" panose="020B0403020202020204" pitchFamily="34" charset="0"/>
                <a:ea typeface="Helvetica Neue Thin" panose="020B0403020202020204" pitchFamily="34" charset="0"/>
              </a:rPr>
              <a:t>Source: </a:t>
            </a:r>
            <a:r>
              <a:rPr lang="en-GB" sz="1200" dirty="0">
                <a:latin typeface="Helvetica Neue Thin" panose="020B0403020202020204" pitchFamily="34" charset="0"/>
                <a:ea typeface="Helvetica Neue Thin" panose="020B0403020202020204" pitchFamily="34" charset="0"/>
                <a:hlinkClick r:id="rId4"/>
              </a:rPr>
              <a:t>https://thedailyviz.com/2016/09/17/how-common-is-your-birthday-dailyviz/</a:t>
            </a:r>
            <a:r>
              <a:rPr lang="en-GB" sz="1200" dirty="0">
                <a:latin typeface="Helvetica Neue Thin" panose="020B0403020202020204" pitchFamily="34" charset="0"/>
                <a:ea typeface="Helvetica Neue Thin" panose="020B0403020202020204" pitchFamily="34" charset="0"/>
              </a:rPr>
              <a:t> </a:t>
            </a:r>
          </a:p>
        </p:txBody>
      </p:sp>
      <p:sp>
        <p:nvSpPr>
          <p:cNvPr id="9" name="Slide Number Placeholder 3">
            <a:extLst>
              <a:ext uri="{FF2B5EF4-FFF2-40B4-BE49-F238E27FC236}">
                <a16:creationId xmlns:a16="http://schemas.microsoft.com/office/drawing/2014/main" id="{B107F9FA-F24B-8D4F-932E-5FD595150F72}"/>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10</a:t>
            </a:fld>
            <a:endParaRPr lang="en-US" dirty="0">
              <a:solidFill>
                <a:srgbClr val="000000"/>
              </a:solidFill>
              <a:cs typeface="ＭＳ Ｐゴシック" charset="0"/>
            </a:endParaRPr>
          </a:p>
        </p:txBody>
      </p:sp>
    </p:spTree>
    <p:extLst>
      <p:ext uri="{BB962C8B-B14F-4D97-AF65-F5344CB8AC3E}">
        <p14:creationId xmlns:p14="http://schemas.microsoft.com/office/powerpoint/2010/main" val="2279395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38200" y="-334830"/>
            <a:ext cx="10515600" cy="1325563"/>
          </a:xfrm>
        </p:spPr>
        <p:txBody>
          <a:bodyPr anchor="ctr"/>
          <a:lstStyle/>
          <a:p>
            <a:pPr algn="ctr"/>
            <a:r>
              <a:rPr lang="en-GB" b="1" dirty="0">
                <a:latin typeface="Helvetica Neue Thin" panose="020B0403020202020204" pitchFamily="34" charset="0"/>
                <a:ea typeface="Helvetica Neue Thin" panose="020B0403020202020204" pitchFamily="34" charset="0"/>
              </a:rPr>
              <a:t>General techniques for data visualisation [3]</a:t>
            </a:r>
            <a:endParaRPr lang="en-GB"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1005469" y="611591"/>
            <a:ext cx="10515600" cy="4351338"/>
          </a:xfrm>
        </p:spPr>
        <p:txBody>
          <a:bodyPr/>
          <a:lstStyle/>
          <a:p>
            <a:pPr marL="0" indent="0">
              <a:buNone/>
            </a:pPr>
            <a:r>
              <a:rPr lang="en-GB" sz="2400" dirty="0">
                <a:highlight>
                  <a:srgbClr val="D6D6D6"/>
                </a:highlight>
                <a:latin typeface="Helvetica Neue Thin" panose="020B0403020202020204" pitchFamily="34" charset="0"/>
                <a:ea typeface="Helvetica Neue Thin" panose="020B0403020202020204" pitchFamily="34" charset="0"/>
              </a:rPr>
              <a:t>Trend-based visualisation</a:t>
            </a:r>
          </a:p>
        </p:txBody>
      </p:sp>
      <p:pic>
        <p:nvPicPr>
          <p:cNvPr id="6" name="Picture 5" descr="Chart, line chart&#10;&#10;Description automatically generated">
            <a:extLst>
              <a:ext uri="{FF2B5EF4-FFF2-40B4-BE49-F238E27FC236}">
                <a16:creationId xmlns:a16="http://schemas.microsoft.com/office/drawing/2014/main" id="{ECD2354A-E860-B844-AD53-905F13B13291}"/>
              </a:ext>
            </a:extLst>
          </p:cNvPr>
          <p:cNvPicPr>
            <a:picLocks noChangeAspect="1"/>
          </p:cNvPicPr>
          <p:nvPr/>
        </p:nvPicPr>
        <p:blipFill rotWithShape="1">
          <a:blip r:embed="rId3"/>
          <a:srcRect l="3226" t="10103" r="2684"/>
          <a:stretch/>
        </p:blipFill>
        <p:spPr>
          <a:xfrm>
            <a:off x="1473820" y="1069880"/>
            <a:ext cx="8807604" cy="5545845"/>
          </a:xfrm>
          <a:prstGeom prst="rect">
            <a:avLst/>
          </a:prstGeom>
        </p:spPr>
      </p:pic>
      <p:sp>
        <p:nvSpPr>
          <p:cNvPr id="7" name="Slide Number Placeholder 3">
            <a:extLst>
              <a:ext uri="{FF2B5EF4-FFF2-40B4-BE49-F238E27FC236}">
                <a16:creationId xmlns:a16="http://schemas.microsoft.com/office/drawing/2014/main" id="{E1A3F3A0-B1AB-B247-908E-A236BB4A08C4}"/>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11</a:t>
            </a:fld>
            <a:endParaRPr lang="en-US" dirty="0">
              <a:solidFill>
                <a:srgbClr val="000000"/>
              </a:solidFill>
              <a:cs typeface="ＭＳ Ｐゴシック" charset="0"/>
            </a:endParaRPr>
          </a:p>
        </p:txBody>
      </p:sp>
    </p:spTree>
    <p:extLst>
      <p:ext uri="{BB962C8B-B14F-4D97-AF65-F5344CB8AC3E}">
        <p14:creationId xmlns:p14="http://schemas.microsoft.com/office/powerpoint/2010/main" val="2660348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62361" y="-345687"/>
            <a:ext cx="10515600" cy="1325563"/>
          </a:xfrm>
        </p:spPr>
        <p:txBody>
          <a:bodyPr anchor="ctr"/>
          <a:lstStyle/>
          <a:p>
            <a:pPr algn="ctr"/>
            <a:r>
              <a:rPr lang="en-GB" b="1" dirty="0">
                <a:latin typeface="Helvetica Neue Thin" panose="020B0403020202020204" pitchFamily="34" charset="0"/>
                <a:ea typeface="Helvetica Neue Thin" panose="020B0403020202020204" pitchFamily="34" charset="0"/>
              </a:rPr>
              <a:t>General techniques for data visualisation [4]</a:t>
            </a:r>
            <a:endParaRPr lang="en-GB"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1050073" y="622742"/>
            <a:ext cx="10515600" cy="4351338"/>
          </a:xfrm>
        </p:spPr>
        <p:txBody>
          <a:bodyPr/>
          <a:lstStyle/>
          <a:p>
            <a:pPr marL="0" indent="0">
              <a:buNone/>
            </a:pPr>
            <a:r>
              <a:rPr lang="en-GB" sz="2400" dirty="0">
                <a:highlight>
                  <a:srgbClr val="D6D6D6"/>
                </a:highlight>
                <a:latin typeface="Helvetica Neue Thin" panose="020B0403020202020204" pitchFamily="34" charset="0"/>
                <a:ea typeface="Helvetica Neue Thin" panose="020B0403020202020204" pitchFamily="34" charset="0"/>
              </a:rPr>
              <a:t>Bi-, or multi-variable visualisation</a:t>
            </a:r>
          </a:p>
        </p:txBody>
      </p:sp>
      <p:pic>
        <p:nvPicPr>
          <p:cNvPr id="6" name="Picture 5" descr="Chart, scatter chart&#10;&#10;Description automatically generated">
            <a:extLst>
              <a:ext uri="{FF2B5EF4-FFF2-40B4-BE49-F238E27FC236}">
                <a16:creationId xmlns:a16="http://schemas.microsoft.com/office/drawing/2014/main" id="{11D68A77-3C7D-EB48-9C9A-260F87282338}"/>
              </a:ext>
            </a:extLst>
          </p:cNvPr>
          <p:cNvPicPr>
            <a:picLocks noChangeAspect="1"/>
          </p:cNvPicPr>
          <p:nvPr/>
        </p:nvPicPr>
        <p:blipFill>
          <a:blip r:embed="rId3"/>
          <a:stretch>
            <a:fillRect/>
          </a:stretch>
        </p:blipFill>
        <p:spPr>
          <a:xfrm>
            <a:off x="1594625" y="1096600"/>
            <a:ext cx="8396868" cy="5472318"/>
          </a:xfrm>
          <a:prstGeom prst="rect">
            <a:avLst/>
          </a:prstGeom>
        </p:spPr>
      </p:pic>
      <p:sp>
        <p:nvSpPr>
          <p:cNvPr id="7" name="TextBox 6">
            <a:extLst>
              <a:ext uri="{FF2B5EF4-FFF2-40B4-BE49-F238E27FC236}">
                <a16:creationId xmlns:a16="http://schemas.microsoft.com/office/drawing/2014/main" id="{886486AC-7471-6344-B7E5-BBF9987F0CBE}"/>
              </a:ext>
            </a:extLst>
          </p:cNvPr>
          <p:cNvSpPr txBox="1"/>
          <p:nvPr/>
        </p:nvSpPr>
        <p:spPr>
          <a:xfrm>
            <a:off x="8341112" y="727268"/>
            <a:ext cx="1550020" cy="369332"/>
          </a:xfrm>
          <a:prstGeom prst="rect">
            <a:avLst/>
          </a:prstGeom>
          <a:noFill/>
        </p:spPr>
        <p:txBody>
          <a:bodyPr wrap="square" rtlCol="0">
            <a:spAutoFit/>
          </a:bodyPr>
          <a:lstStyle/>
          <a:p>
            <a:r>
              <a:rPr lang="en-GB" dirty="0">
                <a:latin typeface="Helvetica Neue Thin" panose="020B0403020202020204" pitchFamily="34" charset="0"/>
                <a:ea typeface="Helvetica Neue Thin" panose="020B0403020202020204" pitchFamily="34" charset="0"/>
              </a:rPr>
              <a:t>Source: </a:t>
            </a:r>
            <a:r>
              <a:rPr lang="en-GB" dirty="0">
                <a:latin typeface="Helvetica Neue Thin" panose="020B0403020202020204" pitchFamily="34" charset="0"/>
                <a:ea typeface="Helvetica Neue Thin" panose="020B0403020202020204" pitchFamily="34" charset="0"/>
                <a:hlinkClick r:id="rId4"/>
              </a:rPr>
              <a:t>LINK</a:t>
            </a:r>
            <a:endParaRPr lang="en-GB" dirty="0">
              <a:latin typeface="Helvetica Neue Thin" panose="020B0403020202020204" pitchFamily="34" charset="0"/>
              <a:ea typeface="Helvetica Neue Thin" panose="020B0403020202020204" pitchFamily="34" charset="0"/>
            </a:endParaRPr>
          </a:p>
        </p:txBody>
      </p:sp>
      <p:sp>
        <p:nvSpPr>
          <p:cNvPr id="8" name="Slide Number Placeholder 3">
            <a:extLst>
              <a:ext uri="{FF2B5EF4-FFF2-40B4-BE49-F238E27FC236}">
                <a16:creationId xmlns:a16="http://schemas.microsoft.com/office/drawing/2014/main" id="{D2634D2D-6576-F346-BB0E-154E816C8ED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12</a:t>
            </a:fld>
            <a:endParaRPr lang="en-US" dirty="0">
              <a:solidFill>
                <a:srgbClr val="000000"/>
              </a:solidFill>
              <a:cs typeface="ＭＳ Ｐゴシック" charset="0"/>
            </a:endParaRPr>
          </a:p>
        </p:txBody>
      </p:sp>
    </p:spTree>
    <p:extLst>
      <p:ext uri="{BB962C8B-B14F-4D97-AF65-F5344CB8AC3E}">
        <p14:creationId xmlns:p14="http://schemas.microsoft.com/office/powerpoint/2010/main" val="235912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38200" y="-367990"/>
            <a:ext cx="10515600" cy="1325563"/>
          </a:xfrm>
        </p:spPr>
        <p:txBody>
          <a:bodyPr anchor="ctr"/>
          <a:lstStyle/>
          <a:p>
            <a:pPr algn="ctr"/>
            <a:r>
              <a:rPr lang="en-GB" b="1" dirty="0">
                <a:latin typeface="Helvetica Neue Thin" panose="020B0403020202020204" pitchFamily="34" charset="0"/>
                <a:ea typeface="Helvetica Neue Thin" panose="020B0403020202020204" pitchFamily="34" charset="0"/>
              </a:rPr>
              <a:t>General techniques for data visualisation [5]</a:t>
            </a:r>
            <a:endParaRPr lang="en-GB"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1050073" y="611591"/>
            <a:ext cx="10515600" cy="4351338"/>
          </a:xfrm>
        </p:spPr>
        <p:txBody>
          <a:bodyPr/>
          <a:lstStyle/>
          <a:p>
            <a:pPr marL="0" indent="0">
              <a:buNone/>
            </a:pPr>
            <a:r>
              <a:rPr lang="en-GB" sz="2400" dirty="0">
                <a:highlight>
                  <a:srgbClr val="D6D6D6"/>
                </a:highlight>
                <a:latin typeface="Helvetica Neue Thin" panose="020B0403020202020204" pitchFamily="34" charset="0"/>
                <a:ea typeface="Helvetica Neue Thin" panose="020B0403020202020204" pitchFamily="34" charset="0"/>
              </a:rPr>
              <a:t>Visualisations representing densities &amp; distributions of numerical data</a:t>
            </a:r>
          </a:p>
        </p:txBody>
      </p:sp>
      <p:pic>
        <p:nvPicPr>
          <p:cNvPr id="5" name="Picture 4" descr="Chart&#10;&#10;Description automatically generated with medium confidence">
            <a:extLst>
              <a:ext uri="{FF2B5EF4-FFF2-40B4-BE49-F238E27FC236}">
                <a16:creationId xmlns:a16="http://schemas.microsoft.com/office/drawing/2014/main" id="{A3A85164-05E0-CE47-B809-0CA3A68376A2}"/>
              </a:ext>
            </a:extLst>
          </p:cNvPr>
          <p:cNvPicPr>
            <a:picLocks noChangeAspect="1"/>
          </p:cNvPicPr>
          <p:nvPr/>
        </p:nvPicPr>
        <p:blipFill>
          <a:blip r:embed="rId3"/>
          <a:stretch>
            <a:fillRect/>
          </a:stretch>
        </p:blipFill>
        <p:spPr>
          <a:xfrm>
            <a:off x="1050072" y="1656979"/>
            <a:ext cx="5166731" cy="1288856"/>
          </a:xfrm>
          <a:prstGeom prst="rect">
            <a:avLst/>
          </a:prstGeom>
        </p:spPr>
      </p:pic>
      <p:pic>
        <p:nvPicPr>
          <p:cNvPr id="7" name="Picture 6" descr="A picture containing company name&#10;&#10;Description automatically generated">
            <a:extLst>
              <a:ext uri="{FF2B5EF4-FFF2-40B4-BE49-F238E27FC236}">
                <a16:creationId xmlns:a16="http://schemas.microsoft.com/office/drawing/2014/main" id="{5C483C2A-1A32-A84E-9940-E788D0A989E4}"/>
              </a:ext>
            </a:extLst>
          </p:cNvPr>
          <p:cNvPicPr>
            <a:picLocks noChangeAspect="1"/>
          </p:cNvPicPr>
          <p:nvPr/>
        </p:nvPicPr>
        <p:blipFill>
          <a:blip r:embed="rId4"/>
          <a:stretch>
            <a:fillRect/>
          </a:stretch>
        </p:blipFill>
        <p:spPr>
          <a:xfrm>
            <a:off x="1050073" y="3227216"/>
            <a:ext cx="5166730" cy="2581481"/>
          </a:xfrm>
          <a:prstGeom prst="rect">
            <a:avLst/>
          </a:prstGeom>
        </p:spPr>
      </p:pic>
      <p:pic>
        <p:nvPicPr>
          <p:cNvPr id="9" name="Picture 8" descr="Chart&#10;&#10;Description automatically generated">
            <a:extLst>
              <a:ext uri="{FF2B5EF4-FFF2-40B4-BE49-F238E27FC236}">
                <a16:creationId xmlns:a16="http://schemas.microsoft.com/office/drawing/2014/main" id="{6F4D2476-33BC-E345-A399-AEEC71F6F74F}"/>
              </a:ext>
            </a:extLst>
          </p:cNvPr>
          <p:cNvPicPr>
            <a:picLocks noChangeAspect="1"/>
          </p:cNvPicPr>
          <p:nvPr/>
        </p:nvPicPr>
        <p:blipFill>
          <a:blip r:embed="rId5"/>
          <a:stretch>
            <a:fillRect/>
          </a:stretch>
        </p:blipFill>
        <p:spPr>
          <a:xfrm>
            <a:off x="6529039" y="1656979"/>
            <a:ext cx="5166732" cy="1288856"/>
          </a:xfrm>
          <a:prstGeom prst="rect">
            <a:avLst/>
          </a:prstGeom>
        </p:spPr>
      </p:pic>
      <p:pic>
        <p:nvPicPr>
          <p:cNvPr id="11" name="Picture 10" descr="Chart&#10;&#10;Description automatically generated">
            <a:extLst>
              <a:ext uri="{FF2B5EF4-FFF2-40B4-BE49-F238E27FC236}">
                <a16:creationId xmlns:a16="http://schemas.microsoft.com/office/drawing/2014/main" id="{D927B737-F850-B74A-8A33-1B11B53A8456}"/>
              </a:ext>
            </a:extLst>
          </p:cNvPr>
          <p:cNvPicPr>
            <a:picLocks noChangeAspect="1"/>
          </p:cNvPicPr>
          <p:nvPr/>
        </p:nvPicPr>
        <p:blipFill>
          <a:blip r:embed="rId6"/>
          <a:stretch>
            <a:fillRect/>
          </a:stretch>
        </p:blipFill>
        <p:spPr>
          <a:xfrm>
            <a:off x="6529039" y="3227216"/>
            <a:ext cx="5166732" cy="1288856"/>
          </a:xfrm>
          <a:prstGeom prst="rect">
            <a:avLst/>
          </a:prstGeom>
        </p:spPr>
      </p:pic>
      <p:sp>
        <p:nvSpPr>
          <p:cNvPr id="12" name="TextBox 11">
            <a:extLst>
              <a:ext uri="{FF2B5EF4-FFF2-40B4-BE49-F238E27FC236}">
                <a16:creationId xmlns:a16="http://schemas.microsoft.com/office/drawing/2014/main" id="{B442AD8B-C5FE-A649-A6B2-66FE758FC267}"/>
              </a:ext>
            </a:extLst>
          </p:cNvPr>
          <p:cNvSpPr txBox="1"/>
          <p:nvPr/>
        </p:nvSpPr>
        <p:spPr>
          <a:xfrm>
            <a:off x="1050072" y="1258191"/>
            <a:ext cx="5339923" cy="369332"/>
          </a:xfrm>
          <a:prstGeom prst="rect">
            <a:avLst/>
          </a:prstGeom>
          <a:noFill/>
        </p:spPr>
        <p:txBody>
          <a:bodyPr wrap="none" rtlCol="0">
            <a:spAutoFit/>
          </a:bodyPr>
          <a:lstStyle/>
          <a:p>
            <a:r>
              <a:rPr lang="en-GB" b="1" dirty="0">
                <a:latin typeface="Helvetica Neue Thin" panose="020B0403020202020204" pitchFamily="34" charset="0"/>
                <a:ea typeface="Helvetica Neue Thin" panose="020B0403020202020204" pitchFamily="34" charset="0"/>
              </a:rPr>
              <a:t>1. Plots for densities and distributions (numerical data)</a:t>
            </a:r>
          </a:p>
        </p:txBody>
      </p:sp>
      <p:sp>
        <p:nvSpPr>
          <p:cNvPr id="13" name="TextBox 12">
            <a:extLst>
              <a:ext uri="{FF2B5EF4-FFF2-40B4-BE49-F238E27FC236}">
                <a16:creationId xmlns:a16="http://schemas.microsoft.com/office/drawing/2014/main" id="{A456E86E-F7F2-3344-8281-A190A83BC520}"/>
              </a:ext>
            </a:extLst>
          </p:cNvPr>
          <p:cNvSpPr txBox="1"/>
          <p:nvPr/>
        </p:nvSpPr>
        <p:spPr>
          <a:xfrm>
            <a:off x="6529039" y="1269667"/>
            <a:ext cx="5314340" cy="369332"/>
          </a:xfrm>
          <a:prstGeom prst="rect">
            <a:avLst/>
          </a:prstGeom>
          <a:noFill/>
        </p:spPr>
        <p:txBody>
          <a:bodyPr wrap="none" rtlCol="0">
            <a:spAutoFit/>
          </a:bodyPr>
          <a:lstStyle/>
          <a:p>
            <a:r>
              <a:rPr lang="en-GB" b="1" dirty="0">
                <a:latin typeface="Helvetica Neue Thin" panose="020B0403020202020204" pitchFamily="34" charset="0"/>
                <a:ea typeface="Helvetica Neue Thin" panose="020B0403020202020204" pitchFamily="34" charset="0"/>
              </a:rPr>
              <a:t>2. Plots for proportions (qualitative or categorical data)</a:t>
            </a:r>
          </a:p>
        </p:txBody>
      </p:sp>
      <p:sp>
        <p:nvSpPr>
          <p:cNvPr id="14" name="TextBox 13">
            <a:extLst>
              <a:ext uri="{FF2B5EF4-FFF2-40B4-BE49-F238E27FC236}">
                <a16:creationId xmlns:a16="http://schemas.microsoft.com/office/drawing/2014/main" id="{54EDC1F5-FCF0-3445-B8E2-9E4EA1A5EE4F}"/>
              </a:ext>
            </a:extLst>
          </p:cNvPr>
          <p:cNvSpPr txBox="1"/>
          <p:nvPr/>
        </p:nvSpPr>
        <p:spPr>
          <a:xfrm rot="16200000">
            <a:off x="168253" y="2128906"/>
            <a:ext cx="1055097" cy="261610"/>
          </a:xfrm>
          <a:prstGeom prst="rect">
            <a:avLst/>
          </a:prstGeom>
          <a:noFill/>
        </p:spPr>
        <p:txBody>
          <a:bodyPr wrap="none" rtlCol="0">
            <a:spAutoFit/>
          </a:bodyPr>
          <a:lstStyle/>
          <a:p>
            <a:r>
              <a:rPr lang="en-GB" sz="1100" dirty="0">
                <a:latin typeface="Helvetica Neue Light" panose="02000403000000020004" pitchFamily="2" charset="0"/>
                <a:ea typeface="Helvetica Neue Light" panose="02000403000000020004" pitchFamily="2" charset="0"/>
              </a:rPr>
              <a:t>Single variable</a:t>
            </a:r>
          </a:p>
        </p:txBody>
      </p:sp>
      <p:sp>
        <p:nvSpPr>
          <p:cNvPr id="15" name="TextBox 14">
            <a:extLst>
              <a:ext uri="{FF2B5EF4-FFF2-40B4-BE49-F238E27FC236}">
                <a16:creationId xmlns:a16="http://schemas.microsoft.com/office/drawing/2014/main" id="{CEA9727B-DE16-0E49-909F-33216EA4C33E}"/>
              </a:ext>
            </a:extLst>
          </p:cNvPr>
          <p:cNvSpPr txBox="1"/>
          <p:nvPr/>
        </p:nvSpPr>
        <p:spPr>
          <a:xfrm rot="16200000">
            <a:off x="97292" y="4154713"/>
            <a:ext cx="1220206" cy="261610"/>
          </a:xfrm>
          <a:prstGeom prst="rect">
            <a:avLst/>
          </a:prstGeom>
          <a:noFill/>
        </p:spPr>
        <p:txBody>
          <a:bodyPr wrap="none" rtlCol="0">
            <a:spAutoFit/>
          </a:bodyPr>
          <a:lstStyle/>
          <a:p>
            <a:r>
              <a:rPr lang="en-GB" sz="1100" dirty="0">
                <a:latin typeface="Helvetica Neue Light" panose="02000403000000020004" pitchFamily="2" charset="0"/>
                <a:ea typeface="Helvetica Neue Light" panose="02000403000000020004" pitchFamily="2" charset="0"/>
              </a:rPr>
              <a:t>Multiple variables</a:t>
            </a:r>
          </a:p>
        </p:txBody>
      </p:sp>
      <p:sp>
        <p:nvSpPr>
          <p:cNvPr id="16" name="TextBox 15">
            <a:extLst>
              <a:ext uri="{FF2B5EF4-FFF2-40B4-BE49-F238E27FC236}">
                <a16:creationId xmlns:a16="http://schemas.microsoft.com/office/drawing/2014/main" id="{D8308D65-77FE-E845-A475-0F73E523DAF6}"/>
              </a:ext>
            </a:extLst>
          </p:cNvPr>
          <p:cNvSpPr txBox="1"/>
          <p:nvPr/>
        </p:nvSpPr>
        <p:spPr>
          <a:xfrm>
            <a:off x="936702" y="6101229"/>
            <a:ext cx="4936351" cy="369332"/>
          </a:xfrm>
          <a:prstGeom prst="rect">
            <a:avLst/>
          </a:prstGeom>
          <a:noFill/>
        </p:spPr>
        <p:txBody>
          <a:bodyPr wrap="none" rtlCol="0">
            <a:spAutoFit/>
          </a:bodyPr>
          <a:lstStyle/>
          <a:p>
            <a:r>
              <a:rPr lang="en-GB" dirty="0">
                <a:latin typeface="Helvetica Neue Thin" panose="020B0403020202020204" pitchFamily="34" charset="0"/>
                <a:ea typeface="Helvetica Neue Thin" panose="020B0403020202020204" pitchFamily="34" charset="0"/>
              </a:rPr>
              <a:t>Source: Fundamentals of Data Visualization [</a:t>
            </a:r>
            <a:r>
              <a:rPr lang="en-GB" dirty="0">
                <a:latin typeface="Helvetica Neue Thin" panose="020B0403020202020204" pitchFamily="34" charset="0"/>
                <a:ea typeface="Helvetica Neue Thin" panose="020B0403020202020204" pitchFamily="34" charset="0"/>
                <a:hlinkClick r:id="rId7"/>
              </a:rPr>
              <a:t>LINK</a:t>
            </a:r>
            <a:r>
              <a:rPr lang="en-GB" dirty="0">
                <a:latin typeface="Helvetica Neue Thin" panose="020B0403020202020204" pitchFamily="34" charset="0"/>
                <a:ea typeface="Helvetica Neue Thin" panose="020B0403020202020204" pitchFamily="34" charset="0"/>
              </a:rPr>
              <a:t>]</a:t>
            </a:r>
          </a:p>
        </p:txBody>
      </p:sp>
      <p:sp>
        <p:nvSpPr>
          <p:cNvPr id="17" name="Slide Number Placeholder 3">
            <a:extLst>
              <a:ext uri="{FF2B5EF4-FFF2-40B4-BE49-F238E27FC236}">
                <a16:creationId xmlns:a16="http://schemas.microsoft.com/office/drawing/2014/main" id="{2865DB4F-0A16-A84E-9CCB-C46BBE185C0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13</a:t>
            </a:fld>
            <a:endParaRPr lang="en-US" dirty="0">
              <a:solidFill>
                <a:srgbClr val="000000"/>
              </a:solidFill>
              <a:cs typeface="ＭＳ Ｐゴシック" charset="0"/>
            </a:endParaRPr>
          </a:p>
        </p:txBody>
      </p:sp>
    </p:spTree>
    <p:extLst>
      <p:ext uri="{BB962C8B-B14F-4D97-AF65-F5344CB8AC3E}">
        <p14:creationId xmlns:p14="http://schemas.microsoft.com/office/powerpoint/2010/main" val="411250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A4A630-B59D-E74D-A802-6D9508D41E7A}"/>
              </a:ext>
            </a:extLst>
          </p:cNvPr>
          <p:cNvPicPr>
            <a:picLocks noChangeAspect="1"/>
          </p:cNvPicPr>
          <p:nvPr/>
        </p:nvPicPr>
        <p:blipFill>
          <a:blip r:embed="rId3"/>
          <a:stretch>
            <a:fillRect/>
          </a:stretch>
        </p:blipFill>
        <p:spPr>
          <a:xfrm>
            <a:off x="0" y="0"/>
            <a:ext cx="12192000" cy="970069"/>
          </a:xfrm>
          <a:prstGeom prst="rect">
            <a:avLst/>
          </a:prstGeom>
        </p:spPr>
      </p:pic>
      <p:sp>
        <p:nvSpPr>
          <p:cNvPr id="3" name="Title 1">
            <a:extLst>
              <a:ext uri="{FF2B5EF4-FFF2-40B4-BE49-F238E27FC236}">
                <a16:creationId xmlns:a16="http://schemas.microsoft.com/office/drawing/2014/main" id="{F496B61B-6CEF-D64A-95FE-DF37512DF94D}"/>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Graphical representation of distributions</a:t>
            </a:r>
            <a:endParaRPr lang="en-GB" sz="2800" b="1" dirty="0">
              <a:latin typeface="HELVETICA NEUE THIN" panose="020B0403020202020204" pitchFamily="34" charset="0"/>
              <a:ea typeface="HELVETICA NEUE THIN" panose="020B0403020202020204" pitchFamily="34" charset="0"/>
            </a:endParaRPr>
          </a:p>
        </p:txBody>
      </p:sp>
      <p:pic>
        <p:nvPicPr>
          <p:cNvPr id="4" name="Picture 3" descr="Chart&#10;&#10;Description automatically generated with medium confidence">
            <a:extLst>
              <a:ext uri="{FF2B5EF4-FFF2-40B4-BE49-F238E27FC236}">
                <a16:creationId xmlns:a16="http://schemas.microsoft.com/office/drawing/2014/main" id="{967153F3-0829-B246-AAD7-25CC4AC4BDE3}"/>
              </a:ext>
            </a:extLst>
          </p:cNvPr>
          <p:cNvPicPr>
            <a:picLocks noChangeAspect="1"/>
          </p:cNvPicPr>
          <p:nvPr/>
        </p:nvPicPr>
        <p:blipFill rotWithShape="1">
          <a:blip r:embed="rId4"/>
          <a:srcRect r="49748"/>
          <a:stretch/>
        </p:blipFill>
        <p:spPr>
          <a:xfrm>
            <a:off x="8036649" y="5427989"/>
            <a:ext cx="2880732" cy="1430011"/>
          </a:xfrm>
          <a:prstGeom prst="rect">
            <a:avLst/>
          </a:prstGeom>
        </p:spPr>
      </p:pic>
      <p:sp>
        <p:nvSpPr>
          <p:cNvPr id="5" name="Content Placeholder 2">
            <a:extLst>
              <a:ext uri="{FF2B5EF4-FFF2-40B4-BE49-F238E27FC236}">
                <a16:creationId xmlns:a16="http://schemas.microsoft.com/office/drawing/2014/main" id="{09D0B0A9-D510-4147-8475-459467651CC0}"/>
              </a:ext>
            </a:extLst>
          </p:cNvPr>
          <p:cNvSpPr txBox="1">
            <a:spLocks/>
          </p:cNvSpPr>
          <p:nvPr/>
        </p:nvSpPr>
        <p:spPr>
          <a:xfrm>
            <a:off x="278780" y="1561171"/>
            <a:ext cx="11630721" cy="4351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z="2400" b="1" dirty="0">
                <a:highlight>
                  <a:srgbClr val="D6D6D6"/>
                </a:highlight>
                <a:latin typeface="Helvetica Neue Thin" panose="020B0403020202020204" pitchFamily="34" charset="0"/>
                <a:ea typeface="Helvetica Neue Thin" panose="020B0403020202020204" pitchFamily="34" charset="0"/>
              </a:rPr>
              <a:t>Histograms</a:t>
            </a:r>
            <a:r>
              <a:rPr lang="en-GB" sz="2400" dirty="0">
                <a:highlight>
                  <a:srgbClr val="D6D6D6"/>
                </a:highlight>
                <a:latin typeface="Helvetica Neue Thin" panose="020B0403020202020204" pitchFamily="34" charset="0"/>
                <a:ea typeface="Helvetica Neue Thin" panose="020B0403020202020204" pitchFamily="34" charset="0"/>
              </a:rPr>
              <a:t> and/or </a:t>
            </a:r>
            <a:r>
              <a:rPr lang="en-GB" sz="2400" b="1" dirty="0">
                <a:highlight>
                  <a:srgbClr val="D6D6D6"/>
                </a:highlight>
                <a:latin typeface="Helvetica Neue Thin" panose="020B0403020202020204" pitchFamily="34" charset="0"/>
                <a:ea typeface="Helvetica Neue Thin" panose="020B0403020202020204" pitchFamily="34" charset="0"/>
              </a:rPr>
              <a:t>Density</a:t>
            </a:r>
            <a:r>
              <a:rPr lang="en-GB" sz="2400" dirty="0">
                <a:highlight>
                  <a:srgbClr val="D6D6D6"/>
                </a:highlight>
                <a:latin typeface="Helvetica Neue Thin" panose="020B0403020202020204" pitchFamily="34" charset="0"/>
                <a:ea typeface="Helvetica Neue Thin" panose="020B0403020202020204" pitchFamily="34" charset="0"/>
              </a:rPr>
              <a:t> plots are </a:t>
            </a:r>
            <a:r>
              <a:rPr lang="en-GB" sz="2400" b="1" dirty="0">
                <a:highlight>
                  <a:srgbClr val="D6D6D6"/>
                </a:highlight>
                <a:latin typeface="Helvetica Neue Thin" panose="020B0403020202020204" pitchFamily="34" charset="0"/>
                <a:ea typeface="Helvetica Neue Thin" panose="020B0403020202020204" pitchFamily="34" charset="0"/>
              </a:rPr>
              <a:t>BEST</a:t>
            </a:r>
            <a:r>
              <a:rPr lang="en-GB" sz="2400" dirty="0">
                <a:highlight>
                  <a:srgbClr val="D6D6D6"/>
                </a:highlight>
                <a:latin typeface="Helvetica Neue Thin" panose="020B0403020202020204" pitchFamily="34" charset="0"/>
                <a:ea typeface="Helvetica Neue Thin" panose="020B0403020202020204" pitchFamily="34" charset="0"/>
              </a:rPr>
              <a:t> for this type of visualization of numeric data</a:t>
            </a:r>
          </a:p>
          <a:p>
            <a:pPr marL="0" indent="0">
              <a:buFont typeface="Arial"/>
              <a:buNone/>
            </a:pPr>
            <a:endParaRPr lang="en-GB" sz="2400" dirty="0">
              <a:highlight>
                <a:srgbClr val="D6D6D6"/>
              </a:highlight>
              <a:latin typeface="Helvetica Neue Thin" panose="020B0403020202020204" pitchFamily="34" charset="0"/>
              <a:ea typeface="Helvetica Neue Thin" panose="020B0403020202020204" pitchFamily="34" charset="0"/>
            </a:endParaRPr>
          </a:p>
          <a:p>
            <a:pPr>
              <a:buFont typeface="Arial" panose="020B0604020202020204" pitchFamily="34" charset="0"/>
              <a:buChar char="•"/>
            </a:pPr>
            <a:r>
              <a:rPr lang="en-GB" sz="2400" dirty="0">
                <a:latin typeface="Helvetica Neue Thin" panose="020B0403020202020204" pitchFamily="34" charset="0"/>
                <a:ea typeface="Helvetica Neue Thin" panose="020B0403020202020204" pitchFamily="34" charset="0"/>
              </a:rPr>
              <a:t>Histogram is the most commonly used graph to show the frequency of observations (or data points)</a:t>
            </a:r>
          </a:p>
          <a:p>
            <a:pPr>
              <a:buFont typeface="Arial" panose="020B0604020202020204" pitchFamily="34" charset="0"/>
              <a:buChar char="•"/>
            </a:pPr>
            <a:endParaRPr lang="en-GB" sz="2400" dirty="0">
              <a:latin typeface="Helvetica Neue Thin" panose="020B0403020202020204" pitchFamily="34" charset="0"/>
              <a:ea typeface="Helvetica Neue Thin" panose="020B0403020202020204" pitchFamily="34" charset="0"/>
            </a:endParaRPr>
          </a:p>
          <a:p>
            <a:pPr>
              <a:buFont typeface="Arial" panose="020B0604020202020204" pitchFamily="34" charset="0"/>
              <a:buChar char="•"/>
            </a:pPr>
            <a:r>
              <a:rPr lang="en-GB" sz="2400" dirty="0">
                <a:latin typeface="Helvetica Neue Thin" panose="020B0403020202020204" pitchFamily="34" charset="0"/>
                <a:ea typeface="Helvetica Neue Thin" panose="020B0403020202020204" pitchFamily="34" charset="0"/>
              </a:rPr>
              <a:t>These observations (or data points) are counted in user specified ranges (aka groups) called “bins”</a:t>
            </a:r>
          </a:p>
          <a:p>
            <a:pPr>
              <a:buFont typeface="Arial" panose="020B0604020202020204" pitchFamily="34" charset="0"/>
              <a:buChar char="•"/>
            </a:pPr>
            <a:endParaRPr lang="en-GB" sz="2400" dirty="0">
              <a:latin typeface="Helvetica Neue Thin" panose="020B0403020202020204" pitchFamily="34" charset="0"/>
              <a:ea typeface="Helvetica Neue Thin" panose="020B0403020202020204" pitchFamily="34" charset="0"/>
            </a:endParaRPr>
          </a:p>
          <a:p>
            <a:pPr>
              <a:buFont typeface="Arial" panose="020B0604020202020204" pitchFamily="34" charset="0"/>
              <a:buChar char="•"/>
            </a:pPr>
            <a:r>
              <a:rPr lang="en-GB" sz="2400" dirty="0">
                <a:latin typeface="Helvetica Neue Thin" panose="020B0403020202020204" pitchFamily="34" charset="0"/>
                <a:ea typeface="Helvetica Neue Thin" panose="020B0403020202020204" pitchFamily="34" charset="0"/>
              </a:rPr>
              <a:t>This bins are stacked adjacently to each other along the x-axis to visualise the frequency distribution which read from the y-axis.</a:t>
            </a:r>
          </a:p>
          <a:p>
            <a:pPr>
              <a:buFont typeface="Arial" panose="020B0604020202020204" pitchFamily="34" charset="0"/>
              <a:buChar char="•"/>
            </a:pPr>
            <a:endParaRPr lang="en-GB" sz="2400" dirty="0">
              <a:latin typeface="Helvetica Neue Thin" panose="020B0403020202020204" pitchFamily="34" charset="0"/>
              <a:ea typeface="Helvetica Neue Thin" panose="020B0403020202020204" pitchFamily="34" charset="0"/>
            </a:endParaRPr>
          </a:p>
          <a:p>
            <a:pPr>
              <a:buFont typeface="Arial" panose="020B0604020202020204" pitchFamily="34" charset="0"/>
              <a:buChar char="•"/>
            </a:pPr>
            <a:r>
              <a:rPr lang="en-GB" sz="2400" dirty="0">
                <a:latin typeface="Helvetica Neue Thin" panose="020B0403020202020204" pitchFamily="34" charset="0"/>
                <a:ea typeface="Helvetica Neue Thin" panose="020B0403020202020204" pitchFamily="34" charset="0"/>
              </a:rPr>
              <a:t>Don’t confuse this with a bar plot!  </a:t>
            </a:r>
          </a:p>
        </p:txBody>
      </p:sp>
      <p:sp>
        <p:nvSpPr>
          <p:cNvPr id="6" name="Slide Number Placeholder 3">
            <a:extLst>
              <a:ext uri="{FF2B5EF4-FFF2-40B4-BE49-F238E27FC236}">
                <a16:creationId xmlns:a16="http://schemas.microsoft.com/office/drawing/2014/main" id="{EA959746-79E2-0C47-B001-2B5F38D606F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14</a:t>
            </a:fld>
            <a:endParaRPr lang="en-US" dirty="0">
              <a:solidFill>
                <a:srgbClr val="000000"/>
              </a:solidFill>
              <a:cs typeface="ＭＳ Ｐゴシック" charset="0"/>
            </a:endParaRPr>
          </a:p>
        </p:txBody>
      </p:sp>
    </p:spTree>
    <p:extLst>
      <p:ext uri="{BB962C8B-B14F-4D97-AF65-F5344CB8AC3E}">
        <p14:creationId xmlns:p14="http://schemas.microsoft.com/office/powerpoint/2010/main" val="2071614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A4A630-B59D-E74D-A802-6D9508D41E7A}"/>
              </a:ext>
            </a:extLst>
          </p:cNvPr>
          <p:cNvPicPr>
            <a:picLocks noChangeAspect="1"/>
          </p:cNvPicPr>
          <p:nvPr/>
        </p:nvPicPr>
        <p:blipFill>
          <a:blip r:embed="rId2"/>
          <a:stretch>
            <a:fillRect/>
          </a:stretch>
        </p:blipFill>
        <p:spPr>
          <a:xfrm>
            <a:off x="0" y="0"/>
            <a:ext cx="12192000" cy="970069"/>
          </a:xfrm>
          <a:prstGeom prst="rect">
            <a:avLst/>
          </a:prstGeom>
        </p:spPr>
      </p:pic>
      <p:sp>
        <p:nvSpPr>
          <p:cNvPr id="3" name="Title 1">
            <a:extLst>
              <a:ext uri="{FF2B5EF4-FFF2-40B4-BE49-F238E27FC236}">
                <a16:creationId xmlns:a16="http://schemas.microsoft.com/office/drawing/2014/main" id="{F496B61B-6CEF-D64A-95FE-DF37512DF94D}"/>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Graphical representation of distributions</a:t>
            </a:r>
            <a:endParaRPr lang="en-GB" sz="2800" b="1" dirty="0">
              <a:latin typeface="HELVETICA NEUE THIN" panose="020B0403020202020204" pitchFamily="34" charset="0"/>
              <a:ea typeface="HELVETICA NEUE THIN" panose="020B0403020202020204" pitchFamily="34" charset="0"/>
            </a:endParaRPr>
          </a:p>
        </p:txBody>
      </p:sp>
      <p:sp>
        <p:nvSpPr>
          <p:cNvPr id="5" name="Content Placeholder 2">
            <a:extLst>
              <a:ext uri="{FF2B5EF4-FFF2-40B4-BE49-F238E27FC236}">
                <a16:creationId xmlns:a16="http://schemas.microsoft.com/office/drawing/2014/main" id="{09D0B0A9-D510-4147-8475-459467651CC0}"/>
              </a:ext>
            </a:extLst>
          </p:cNvPr>
          <p:cNvSpPr txBox="1">
            <a:spLocks/>
          </p:cNvSpPr>
          <p:nvPr/>
        </p:nvSpPr>
        <p:spPr>
          <a:xfrm>
            <a:off x="278780" y="1561171"/>
            <a:ext cx="11630721" cy="4351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z="2400" b="1" dirty="0">
                <a:highlight>
                  <a:srgbClr val="D6D6D6"/>
                </a:highlight>
                <a:latin typeface="Helvetica Neue Thin" panose="020B0403020202020204" pitchFamily="34" charset="0"/>
                <a:ea typeface="Helvetica Neue Thin" panose="020B0403020202020204" pitchFamily="34" charset="0"/>
              </a:rPr>
              <a:t>Example: Monitoring a new born puppy’s growth within the 1</a:t>
            </a:r>
            <a:r>
              <a:rPr lang="en-GB" sz="2400" b="1" baseline="30000" dirty="0">
                <a:highlight>
                  <a:srgbClr val="D6D6D6"/>
                </a:highlight>
                <a:latin typeface="Helvetica Neue Thin" panose="020B0403020202020204" pitchFamily="34" charset="0"/>
                <a:ea typeface="Helvetica Neue Thin" panose="020B0403020202020204" pitchFamily="34" charset="0"/>
              </a:rPr>
              <a:t>st</a:t>
            </a:r>
            <a:r>
              <a:rPr lang="en-GB" sz="2400" b="1" dirty="0">
                <a:highlight>
                  <a:srgbClr val="D6D6D6"/>
                </a:highlight>
                <a:latin typeface="Helvetica Neue Thin" panose="020B0403020202020204" pitchFamily="34" charset="0"/>
                <a:ea typeface="Helvetica Neue Thin" panose="020B0403020202020204" pitchFamily="34" charset="0"/>
              </a:rPr>
              <a:t> 4-weeks. These are readings of the </a:t>
            </a:r>
            <a:r>
              <a:rPr lang="en-GB" sz="2400" b="1" i="1" dirty="0">
                <a:highlight>
                  <a:srgbClr val="D6D6D6"/>
                </a:highlight>
                <a:latin typeface="Helvetica Neue Thin" panose="020B0403020202020204" pitchFamily="34" charset="0"/>
                <a:ea typeface="Helvetica Neue Thin" panose="020B0403020202020204" pitchFamily="34" charset="0"/>
              </a:rPr>
              <a:t>changes</a:t>
            </a:r>
            <a:r>
              <a:rPr lang="en-GB" sz="2400" b="1" dirty="0">
                <a:highlight>
                  <a:srgbClr val="D6D6D6"/>
                </a:highlight>
                <a:latin typeface="Helvetica Neue Thin" panose="020B0403020202020204" pitchFamily="34" charset="0"/>
                <a:ea typeface="Helvetica Neue Thin" panose="020B0403020202020204" pitchFamily="34" charset="0"/>
              </a:rPr>
              <a:t> in its weight (kg)</a:t>
            </a:r>
          </a:p>
          <a:p>
            <a:pPr marL="0" indent="0">
              <a:buNone/>
            </a:pPr>
            <a:endParaRPr lang="en-GB" sz="1600" b="1" dirty="0">
              <a:latin typeface="Helvetica Neue Thin" panose="020B0403020202020204" pitchFamily="34" charset="0"/>
              <a:ea typeface="Helvetica Neue Thin" panose="020B0403020202020204" pitchFamily="34" charset="0"/>
            </a:endParaRPr>
          </a:p>
          <a:p>
            <a:pPr marL="0" indent="0">
              <a:buNone/>
            </a:pPr>
            <a:r>
              <a:rPr lang="en-GB" sz="1600" b="1" dirty="0">
                <a:latin typeface="Helvetica Neue Thin" panose="020B0403020202020204" pitchFamily="34" charset="0"/>
                <a:ea typeface="Helvetica Neue Thin" panose="020B0403020202020204" pitchFamily="34" charset="0"/>
              </a:rPr>
              <a:t>Step 1: Data set: -0.2,-0.4, 0, 0.1, 0.1, 0.3, 0.12, 0.4, 0.5, 0.8, 0.9, 0.5, 0.6, 0.7, 0.6, 1.3, -0.2, 0, 0.1, 0.1, 0.3, 0.4, 0.5, 0.5, 0.6, 1.2</a:t>
            </a:r>
          </a:p>
          <a:p>
            <a:pPr marL="0" indent="0">
              <a:buNone/>
            </a:pPr>
            <a:r>
              <a:rPr lang="en-GB" sz="1600" b="1" dirty="0">
                <a:latin typeface="Helvetica Neue Thin" panose="020B0403020202020204" pitchFamily="34" charset="0"/>
                <a:ea typeface="Helvetica Neue Thin" panose="020B0403020202020204" pitchFamily="34" charset="0"/>
              </a:rPr>
              <a:t>Data set (sorted): -0.40, -0.20, -0.20, 0.00, 0.00, 0.10, 0.10, 0.10, 0.10, 0.12, 0.30, 0.30, 0.40, 0.40, 0.50, 0.50, 0.50, 0.50, 0.60, 0.60, 0.60, 0.70, 0.80, 0.90, 1.20, 1.30</a:t>
            </a:r>
          </a:p>
          <a:p>
            <a:pPr marL="0" indent="0">
              <a:buNone/>
            </a:pPr>
            <a:endParaRPr lang="en-GB" sz="1600" b="1" dirty="0">
              <a:latin typeface="Helvetica Neue Thin" panose="020B0403020202020204" pitchFamily="34" charset="0"/>
              <a:ea typeface="Helvetica Neue Thin" panose="020B0403020202020204" pitchFamily="34" charset="0"/>
            </a:endParaRPr>
          </a:p>
          <a:p>
            <a:pPr marL="0" indent="0">
              <a:buNone/>
            </a:pPr>
            <a:r>
              <a:rPr lang="en-GB" sz="1600" b="1" dirty="0">
                <a:latin typeface="Helvetica Neue Thin" panose="020B0403020202020204" pitchFamily="34" charset="0"/>
                <a:ea typeface="Helvetica Neue Thin" panose="020B0403020202020204" pitchFamily="34" charset="0"/>
              </a:rPr>
              <a:t>Step 2: Create set of user-specified ranges (or bins) to group the values along the x-axis</a:t>
            </a:r>
          </a:p>
          <a:p>
            <a:r>
              <a:rPr lang="en-GB" sz="1600" b="1" dirty="0">
                <a:latin typeface="Helvetica Neue Thin" panose="020B0403020202020204" pitchFamily="34" charset="0"/>
                <a:ea typeface="Helvetica Neue Thin" panose="020B0403020202020204" pitchFamily="34" charset="0"/>
              </a:rPr>
              <a:t>Bins are based on interval of 0.25 starting from -0.5 to 1.5 (-0.5. -0.25, 0, 0.25, 0.5, 0.75, 1, 1.25 and 1.5)</a:t>
            </a:r>
          </a:p>
          <a:p>
            <a:endParaRPr lang="en-GB" sz="1600" b="1" dirty="0">
              <a:latin typeface="Helvetica Neue Thin" panose="020B0403020202020204" pitchFamily="34" charset="0"/>
              <a:ea typeface="Helvetica Neue Thin" panose="020B0403020202020204" pitchFamily="34" charset="0"/>
            </a:endParaRPr>
          </a:p>
          <a:p>
            <a:pPr marL="0" indent="0">
              <a:buNone/>
            </a:pPr>
            <a:r>
              <a:rPr lang="en-GB" sz="1600" b="1" dirty="0">
                <a:latin typeface="Helvetica Neue Thin" panose="020B0403020202020204" pitchFamily="34" charset="0"/>
                <a:ea typeface="Helvetica Neue Thin" panose="020B0403020202020204" pitchFamily="34" charset="0"/>
              </a:rPr>
              <a:t>Step 3: Count the observed values that fall within each of its corresponding interval and plot as a histogram </a:t>
            </a:r>
            <a:endParaRPr lang="en-GB" sz="1600" dirty="0">
              <a:highlight>
                <a:srgbClr val="D6D6D6"/>
              </a:highlight>
              <a:latin typeface="Helvetica Neue Thin" panose="020B0403020202020204" pitchFamily="34" charset="0"/>
              <a:ea typeface="Helvetica Neue Thin" panose="020B0403020202020204" pitchFamily="34" charset="0"/>
            </a:endParaRPr>
          </a:p>
          <a:p>
            <a:pPr marL="0" indent="0">
              <a:buNone/>
            </a:pPr>
            <a:endParaRPr lang="en-GB" sz="2400" dirty="0">
              <a:highlight>
                <a:srgbClr val="D6D6D6"/>
              </a:highlight>
              <a:latin typeface="Helvetica Neue Thin" panose="020B0403020202020204" pitchFamily="34" charset="0"/>
              <a:ea typeface="Helvetica Neue Thin" panose="020B0403020202020204" pitchFamily="34" charset="0"/>
            </a:endParaRPr>
          </a:p>
        </p:txBody>
      </p:sp>
      <p:sp>
        <p:nvSpPr>
          <p:cNvPr id="6" name="Slide Number Placeholder 3">
            <a:extLst>
              <a:ext uri="{FF2B5EF4-FFF2-40B4-BE49-F238E27FC236}">
                <a16:creationId xmlns:a16="http://schemas.microsoft.com/office/drawing/2014/main" id="{CC0E3C39-82BD-8B48-818B-129E1354808E}"/>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15</a:t>
            </a:fld>
            <a:endParaRPr lang="en-US" dirty="0">
              <a:solidFill>
                <a:srgbClr val="000000"/>
              </a:solidFill>
              <a:cs typeface="ＭＳ Ｐゴシック" charset="0"/>
            </a:endParaRPr>
          </a:p>
        </p:txBody>
      </p:sp>
    </p:spTree>
    <p:extLst>
      <p:ext uri="{BB962C8B-B14F-4D97-AF65-F5344CB8AC3E}">
        <p14:creationId xmlns:p14="http://schemas.microsoft.com/office/powerpoint/2010/main" val="85192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A4A630-B59D-E74D-A802-6D9508D41E7A}"/>
              </a:ext>
            </a:extLst>
          </p:cNvPr>
          <p:cNvPicPr>
            <a:picLocks noChangeAspect="1"/>
          </p:cNvPicPr>
          <p:nvPr/>
        </p:nvPicPr>
        <p:blipFill>
          <a:blip r:embed="rId2"/>
          <a:stretch>
            <a:fillRect/>
          </a:stretch>
        </p:blipFill>
        <p:spPr>
          <a:xfrm>
            <a:off x="0" y="0"/>
            <a:ext cx="12192000" cy="970069"/>
          </a:xfrm>
          <a:prstGeom prst="rect">
            <a:avLst/>
          </a:prstGeom>
        </p:spPr>
      </p:pic>
      <p:sp>
        <p:nvSpPr>
          <p:cNvPr id="3" name="Title 1">
            <a:extLst>
              <a:ext uri="{FF2B5EF4-FFF2-40B4-BE49-F238E27FC236}">
                <a16:creationId xmlns:a16="http://schemas.microsoft.com/office/drawing/2014/main" id="{F496B61B-6CEF-D64A-95FE-DF37512DF94D}"/>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Graphical representation of distributions</a:t>
            </a:r>
            <a:endParaRPr lang="en-GB" sz="2800" b="1" dirty="0">
              <a:latin typeface="HELVETICA NEUE THIN" panose="020B0403020202020204" pitchFamily="34" charset="0"/>
              <a:ea typeface="HELVETICA NEUE THIN" panose="020B0403020202020204" pitchFamily="34" charset="0"/>
            </a:endParaRPr>
          </a:p>
        </p:txBody>
      </p:sp>
      <p:sp>
        <p:nvSpPr>
          <p:cNvPr id="5" name="Content Placeholder 2">
            <a:extLst>
              <a:ext uri="{FF2B5EF4-FFF2-40B4-BE49-F238E27FC236}">
                <a16:creationId xmlns:a16="http://schemas.microsoft.com/office/drawing/2014/main" id="{09D0B0A9-D510-4147-8475-459467651CC0}"/>
              </a:ext>
            </a:extLst>
          </p:cNvPr>
          <p:cNvSpPr txBox="1">
            <a:spLocks/>
          </p:cNvSpPr>
          <p:nvPr/>
        </p:nvSpPr>
        <p:spPr>
          <a:xfrm>
            <a:off x="278781" y="1561171"/>
            <a:ext cx="4973444" cy="4351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z="1200" b="1" dirty="0">
                <a:highlight>
                  <a:srgbClr val="D6D6D6"/>
                </a:highlight>
                <a:latin typeface="Helvetica Neue Thin" panose="020B0403020202020204" pitchFamily="34" charset="0"/>
                <a:ea typeface="Helvetica Neue Thin" panose="020B0403020202020204" pitchFamily="34" charset="0"/>
              </a:rPr>
              <a:t>Example: Monitoring a puppy’s growth within the 1</a:t>
            </a:r>
            <a:r>
              <a:rPr lang="en-GB" sz="1200" b="1" baseline="30000" dirty="0">
                <a:highlight>
                  <a:srgbClr val="D6D6D6"/>
                </a:highlight>
                <a:latin typeface="Helvetica Neue Thin" panose="020B0403020202020204" pitchFamily="34" charset="0"/>
                <a:ea typeface="Helvetica Neue Thin" panose="020B0403020202020204" pitchFamily="34" charset="0"/>
              </a:rPr>
              <a:t>st</a:t>
            </a:r>
            <a:r>
              <a:rPr lang="en-GB" sz="1200" b="1" dirty="0">
                <a:highlight>
                  <a:srgbClr val="D6D6D6"/>
                </a:highlight>
                <a:latin typeface="Helvetica Neue Thin" panose="020B0403020202020204" pitchFamily="34" charset="0"/>
                <a:ea typeface="Helvetica Neue Thin" panose="020B0403020202020204" pitchFamily="34" charset="0"/>
              </a:rPr>
              <a:t> 4-weeks. These are readings of the </a:t>
            </a:r>
            <a:r>
              <a:rPr lang="en-GB" sz="1200" b="1" i="1" dirty="0">
                <a:highlight>
                  <a:srgbClr val="D6D6D6"/>
                </a:highlight>
                <a:latin typeface="Helvetica Neue Thin" panose="020B0403020202020204" pitchFamily="34" charset="0"/>
                <a:ea typeface="Helvetica Neue Thin" panose="020B0403020202020204" pitchFamily="34" charset="0"/>
              </a:rPr>
              <a:t>changes</a:t>
            </a:r>
            <a:r>
              <a:rPr lang="en-GB" sz="1200" b="1" dirty="0">
                <a:highlight>
                  <a:srgbClr val="D6D6D6"/>
                </a:highlight>
                <a:latin typeface="Helvetica Neue Thin" panose="020B0403020202020204" pitchFamily="34" charset="0"/>
                <a:ea typeface="Helvetica Neue Thin" panose="020B0403020202020204" pitchFamily="34" charset="0"/>
              </a:rPr>
              <a:t> in its weight (kg)</a:t>
            </a:r>
          </a:p>
          <a:p>
            <a:pPr marL="0" indent="0">
              <a:buNone/>
            </a:pPr>
            <a:endParaRPr lang="en-GB" sz="1200" b="1" dirty="0">
              <a:latin typeface="Helvetica Neue Thin" panose="020B0403020202020204" pitchFamily="34" charset="0"/>
              <a:ea typeface="Helvetica Neue Thin" panose="020B0403020202020204" pitchFamily="34" charset="0"/>
            </a:endParaRPr>
          </a:p>
          <a:p>
            <a:pPr marL="0" indent="0">
              <a:buNone/>
            </a:pPr>
            <a:r>
              <a:rPr lang="en-GB" sz="1200" b="1" dirty="0">
                <a:latin typeface="Helvetica Neue Thin" panose="020B0403020202020204" pitchFamily="34" charset="0"/>
                <a:ea typeface="Helvetica Neue Thin" panose="020B0403020202020204" pitchFamily="34" charset="0"/>
              </a:rPr>
              <a:t>Step 1: Data set: -0.2,-0.4, 0, 0.1, 0.1, 0.3, 0.12, 0.4, 0.5, 0.8, 0.9, 0.5, 0.6, 0.7, 0.6, 1.3, -0.2, 0, 0.1, 0.1, 0.3, 0.4, 0.5, 0.5, 0.6, 1.2</a:t>
            </a:r>
          </a:p>
          <a:p>
            <a:pPr marL="0" indent="0">
              <a:buNone/>
            </a:pPr>
            <a:r>
              <a:rPr lang="en-GB" sz="1200" b="1" dirty="0">
                <a:latin typeface="Helvetica Neue Thin" panose="020B0403020202020204" pitchFamily="34" charset="0"/>
                <a:ea typeface="Helvetica Neue Thin" panose="020B0403020202020204" pitchFamily="34" charset="0"/>
              </a:rPr>
              <a:t>Data set (sorted): -0.40, -0.20, -0.20, 0.00, 0.00, 0.10, 0.10, 0.10, 0.10, 0.12, 0.30, 0.30, 0.40, 0.40, 0.50, 0.50, 0.50, 0.50, 0.60, 0.60, 0.60, 0.70, 0.80, 0.90, 1.20, 1.30</a:t>
            </a:r>
          </a:p>
          <a:p>
            <a:pPr marL="0" indent="0">
              <a:buNone/>
            </a:pPr>
            <a:endParaRPr lang="en-GB" sz="1200" b="1" dirty="0">
              <a:latin typeface="Helvetica Neue Thin" panose="020B0403020202020204" pitchFamily="34" charset="0"/>
              <a:ea typeface="Helvetica Neue Thin" panose="020B0403020202020204" pitchFamily="34" charset="0"/>
            </a:endParaRPr>
          </a:p>
          <a:p>
            <a:pPr marL="0" indent="0">
              <a:buNone/>
            </a:pPr>
            <a:r>
              <a:rPr lang="en-GB" sz="1200" b="1" dirty="0">
                <a:latin typeface="Helvetica Neue Thin" panose="020B0403020202020204" pitchFamily="34" charset="0"/>
                <a:ea typeface="Helvetica Neue Thin" panose="020B0403020202020204" pitchFamily="34" charset="0"/>
              </a:rPr>
              <a:t>Step 2: Create set of user-specified ranges (or bins) to group the values along the x-axis</a:t>
            </a:r>
          </a:p>
          <a:p>
            <a:r>
              <a:rPr lang="en-GB" sz="1200" b="1" dirty="0">
                <a:latin typeface="Helvetica Neue Thin" panose="020B0403020202020204" pitchFamily="34" charset="0"/>
                <a:ea typeface="Helvetica Neue Thin" panose="020B0403020202020204" pitchFamily="34" charset="0"/>
              </a:rPr>
              <a:t>Bins are based on interval of 0.25 starting from -0.5 to 1.5 (-0.5. -0.25, 0, 0.25, 0.5, 0.75, 1, 1.25 and 1.5)</a:t>
            </a:r>
          </a:p>
          <a:p>
            <a:endParaRPr lang="en-GB" sz="1200" b="1" dirty="0">
              <a:latin typeface="Helvetica Neue Thin" panose="020B0403020202020204" pitchFamily="34" charset="0"/>
              <a:ea typeface="Helvetica Neue Thin" panose="020B0403020202020204" pitchFamily="34" charset="0"/>
            </a:endParaRPr>
          </a:p>
          <a:p>
            <a:pPr marL="0" indent="0">
              <a:buNone/>
            </a:pPr>
            <a:r>
              <a:rPr lang="en-GB" sz="1200" b="1" dirty="0">
                <a:latin typeface="Helvetica Neue Thin" panose="020B0403020202020204" pitchFamily="34" charset="0"/>
                <a:ea typeface="Helvetica Neue Thin" panose="020B0403020202020204" pitchFamily="34" charset="0"/>
              </a:rPr>
              <a:t>Step 3: Count the observed values that fall within each of its corresponding interval and plot as a histogram </a:t>
            </a:r>
            <a:endParaRPr lang="en-GB" sz="1200" dirty="0">
              <a:highlight>
                <a:srgbClr val="D6D6D6"/>
              </a:highlight>
              <a:latin typeface="Helvetica Neue Thin" panose="020B0403020202020204" pitchFamily="34" charset="0"/>
              <a:ea typeface="Helvetica Neue Thin" panose="020B0403020202020204" pitchFamily="34" charset="0"/>
            </a:endParaRPr>
          </a:p>
          <a:p>
            <a:pPr marL="0" indent="0">
              <a:buNone/>
            </a:pPr>
            <a:endParaRPr lang="en-GB" sz="2400" dirty="0">
              <a:highlight>
                <a:srgbClr val="D6D6D6"/>
              </a:highlight>
              <a:latin typeface="Helvetica Neue Thin" panose="020B0403020202020204" pitchFamily="34" charset="0"/>
              <a:ea typeface="Helvetica Neue Thin" panose="020B0403020202020204" pitchFamily="34" charset="0"/>
            </a:endParaRPr>
          </a:p>
        </p:txBody>
      </p:sp>
      <p:pic>
        <p:nvPicPr>
          <p:cNvPr id="6" name="Picture 5" descr="Chart, histogram&#10;&#10;Description automatically generated">
            <a:extLst>
              <a:ext uri="{FF2B5EF4-FFF2-40B4-BE49-F238E27FC236}">
                <a16:creationId xmlns:a16="http://schemas.microsoft.com/office/drawing/2014/main" id="{E5D4F28A-641D-5F48-86B7-FD80C3F9F422}"/>
              </a:ext>
            </a:extLst>
          </p:cNvPr>
          <p:cNvPicPr>
            <a:picLocks noChangeAspect="1"/>
          </p:cNvPicPr>
          <p:nvPr/>
        </p:nvPicPr>
        <p:blipFill>
          <a:blip r:embed="rId3"/>
          <a:stretch>
            <a:fillRect/>
          </a:stretch>
        </p:blipFill>
        <p:spPr>
          <a:xfrm>
            <a:off x="6736670" y="3176998"/>
            <a:ext cx="4438710" cy="3575148"/>
          </a:xfrm>
          <a:prstGeom prst="rect">
            <a:avLst/>
          </a:prstGeom>
        </p:spPr>
      </p:pic>
      <p:sp>
        <p:nvSpPr>
          <p:cNvPr id="7" name="TextBox 6">
            <a:extLst>
              <a:ext uri="{FF2B5EF4-FFF2-40B4-BE49-F238E27FC236}">
                <a16:creationId xmlns:a16="http://schemas.microsoft.com/office/drawing/2014/main" id="{BA113056-70D3-D84E-886B-C9914CAE8B04}"/>
              </a:ext>
            </a:extLst>
          </p:cNvPr>
          <p:cNvSpPr txBox="1"/>
          <p:nvPr/>
        </p:nvSpPr>
        <p:spPr>
          <a:xfrm>
            <a:off x="5620215" y="1561171"/>
            <a:ext cx="6467707" cy="1615827"/>
          </a:xfrm>
          <a:prstGeom prst="rect">
            <a:avLst/>
          </a:prstGeom>
          <a:no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Code:</a:t>
            </a:r>
          </a:p>
          <a:p>
            <a:endParaRPr lang="en-GB" sz="1100" dirty="0">
              <a:latin typeface="Helvetica Neue Thin" panose="020B0403020202020204" pitchFamily="34" charset="0"/>
              <a:ea typeface="Helvetica Neue Thin" panose="020B0403020202020204" pitchFamily="34" charset="0"/>
            </a:endParaRPr>
          </a:p>
          <a:p>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 &lt;- c(-0.2,-0.4, 0, 0.1, 0.1, 0.3, 0.12, 0.4, 0.5, 0.8, 0.9, 0.5, 0.6, 0.7, 0.6, 1.3, -0.2, 0, 0.1, 0.1, 0.3, 0.4, 0.5, 0.5, 0.6, 1.2)</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bins &lt;- c(-0.5, -0.25, 0, 0.25, 0.5, 0.75, 1.0, 1.25, 1.5)</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hist(</a:t>
            </a:r>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 breaks = bins, main="Puppy's weight change with 1st 4 weeks", </a:t>
            </a:r>
            <a:r>
              <a:rPr lang="en-GB" sz="1100" dirty="0" err="1">
                <a:latin typeface="Helvetica Neue Thin" panose="020B0403020202020204" pitchFamily="34" charset="0"/>
                <a:ea typeface="Helvetica Neue Thin" panose="020B0403020202020204" pitchFamily="34" charset="0"/>
              </a:rPr>
              <a:t>xlab</a:t>
            </a:r>
            <a:r>
              <a:rPr lang="en-GB" sz="1100" dirty="0">
                <a:latin typeface="Helvetica Neue Thin" panose="020B0403020202020204" pitchFamily="34" charset="0"/>
                <a:ea typeface="Helvetica Neue Thin" panose="020B0403020202020204" pitchFamily="34" charset="0"/>
              </a:rPr>
              <a:t> = "Weight Changes", labels = TRUE)</a:t>
            </a:r>
          </a:p>
        </p:txBody>
      </p:sp>
      <p:sp>
        <p:nvSpPr>
          <p:cNvPr id="8" name="Slide Number Placeholder 3">
            <a:extLst>
              <a:ext uri="{FF2B5EF4-FFF2-40B4-BE49-F238E27FC236}">
                <a16:creationId xmlns:a16="http://schemas.microsoft.com/office/drawing/2014/main" id="{ED2D8C76-EBAA-F148-B94A-FEC5B9D0CD64}"/>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16</a:t>
            </a:fld>
            <a:endParaRPr lang="en-US" dirty="0">
              <a:solidFill>
                <a:srgbClr val="000000"/>
              </a:solidFill>
              <a:cs typeface="ＭＳ Ｐゴシック" charset="0"/>
            </a:endParaRPr>
          </a:p>
        </p:txBody>
      </p:sp>
    </p:spTree>
    <p:extLst>
      <p:ext uri="{BB962C8B-B14F-4D97-AF65-F5344CB8AC3E}">
        <p14:creationId xmlns:p14="http://schemas.microsoft.com/office/powerpoint/2010/main" val="895387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A4A630-B59D-E74D-A802-6D9508D41E7A}"/>
              </a:ext>
            </a:extLst>
          </p:cNvPr>
          <p:cNvPicPr>
            <a:picLocks noChangeAspect="1"/>
          </p:cNvPicPr>
          <p:nvPr/>
        </p:nvPicPr>
        <p:blipFill>
          <a:blip r:embed="rId3"/>
          <a:stretch>
            <a:fillRect/>
          </a:stretch>
        </p:blipFill>
        <p:spPr>
          <a:xfrm>
            <a:off x="0" y="0"/>
            <a:ext cx="12192000" cy="970069"/>
          </a:xfrm>
          <a:prstGeom prst="rect">
            <a:avLst/>
          </a:prstGeom>
        </p:spPr>
      </p:pic>
      <p:sp>
        <p:nvSpPr>
          <p:cNvPr id="3" name="Title 1">
            <a:extLst>
              <a:ext uri="{FF2B5EF4-FFF2-40B4-BE49-F238E27FC236}">
                <a16:creationId xmlns:a16="http://schemas.microsoft.com/office/drawing/2014/main" id="{F496B61B-6CEF-D64A-95FE-DF37512DF94D}"/>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Graphical representation of distributions</a:t>
            </a:r>
            <a:endParaRPr lang="en-GB" sz="2800" b="1" dirty="0">
              <a:latin typeface="HELVETICA NEUE THIN" panose="020B0403020202020204" pitchFamily="34" charset="0"/>
              <a:ea typeface="HELVETICA NEUE THIN" panose="020B0403020202020204" pitchFamily="34" charset="0"/>
            </a:endParaRPr>
          </a:p>
        </p:txBody>
      </p:sp>
      <p:pic>
        <p:nvPicPr>
          <p:cNvPr id="4" name="Picture 3" descr="Chart&#10;&#10;Description automatically generated with medium confidence">
            <a:extLst>
              <a:ext uri="{FF2B5EF4-FFF2-40B4-BE49-F238E27FC236}">
                <a16:creationId xmlns:a16="http://schemas.microsoft.com/office/drawing/2014/main" id="{967153F3-0829-B246-AAD7-25CC4AC4BDE3}"/>
              </a:ext>
            </a:extLst>
          </p:cNvPr>
          <p:cNvPicPr>
            <a:picLocks noChangeAspect="1"/>
          </p:cNvPicPr>
          <p:nvPr/>
        </p:nvPicPr>
        <p:blipFill rotWithShape="1">
          <a:blip r:embed="rId4"/>
          <a:srcRect r="49748"/>
          <a:stretch/>
        </p:blipFill>
        <p:spPr>
          <a:xfrm>
            <a:off x="0" y="5427989"/>
            <a:ext cx="2880732" cy="1430011"/>
          </a:xfrm>
          <a:prstGeom prst="rect">
            <a:avLst/>
          </a:prstGeom>
        </p:spPr>
      </p:pic>
      <p:sp>
        <p:nvSpPr>
          <p:cNvPr id="5" name="Content Placeholder 2">
            <a:extLst>
              <a:ext uri="{FF2B5EF4-FFF2-40B4-BE49-F238E27FC236}">
                <a16:creationId xmlns:a16="http://schemas.microsoft.com/office/drawing/2014/main" id="{09D0B0A9-D510-4147-8475-459467651CC0}"/>
              </a:ext>
            </a:extLst>
          </p:cNvPr>
          <p:cNvSpPr txBox="1">
            <a:spLocks/>
          </p:cNvSpPr>
          <p:nvPr/>
        </p:nvSpPr>
        <p:spPr>
          <a:xfrm>
            <a:off x="278780" y="1561171"/>
            <a:ext cx="11630721" cy="4351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z="2400" b="1" dirty="0">
                <a:highlight>
                  <a:srgbClr val="D6D6D6"/>
                </a:highlight>
                <a:latin typeface="Helvetica Neue Thin" panose="020B0403020202020204" pitchFamily="34" charset="0"/>
                <a:ea typeface="Helvetica Neue Thin" panose="020B0403020202020204" pitchFamily="34" charset="0"/>
              </a:rPr>
              <a:t>Histograms</a:t>
            </a:r>
            <a:r>
              <a:rPr lang="en-GB" sz="2400" dirty="0">
                <a:highlight>
                  <a:srgbClr val="D6D6D6"/>
                </a:highlight>
                <a:latin typeface="Helvetica Neue Thin" panose="020B0403020202020204" pitchFamily="34" charset="0"/>
                <a:ea typeface="Helvetica Neue Thin" panose="020B0403020202020204" pitchFamily="34" charset="0"/>
              </a:rPr>
              <a:t> and/or </a:t>
            </a:r>
            <a:r>
              <a:rPr lang="en-GB" sz="2400" b="1" dirty="0">
                <a:highlight>
                  <a:srgbClr val="D6D6D6"/>
                </a:highlight>
                <a:latin typeface="Helvetica Neue Thin" panose="020B0403020202020204" pitchFamily="34" charset="0"/>
                <a:ea typeface="Helvetica Neue Thin" panose="020B0403020202020204" pitchFamily="34" charset="0"/>
              </a:rPr>
              <a:t>Density</a:t>
            </a:r>
            <a:r>
              <a:rPr lang="en-GB" sz="2400" dirty="0">
                <a:highlight>
                  <a:srgbClr val="D6D6D6"/>
                </a:highlight>
                <a:latin typeface="Helvetica Neue Thin" panose="020B0403020202020204" pitchFamily="34" charset="0"/>
                <a:ea typeface="Helvetica Neue Thin" panose="020B0403020202020204" pitchFamily="34" charset="0"/>
              </a:rPr>
              <a:t> plots are </a:t>
            </a:r>
            <a:r>
              <a:rPr lang="en-GB" sz="2400" b="1" dirty="0">
                <a:highlight>
                  <a:srgbClr val="D6D6D6"/>
                </a:highlight>
                <a:latin typeface="Helvetica Neue Thin" panose="020B0403020202020204" pitchFamily="34" charset="0"/>
                <a:ea typeface="Helvetica Neue Thin" panose="020B0403020202020204" pitchFamily="34" charset="0"/>
              </a:rPr>
              <a:t>BEST</a:t>
            </a:r>
            <a:r>
              <a:rPr lang="en-GB" sz="2400" dirty="0">
                <a:highlight>
                  <a:srgbClr val="D6D6D6"/>
                </a:highlight>
                <a:latin typeface="Helvetica Neue Thin" panose="020B0403020202020204" pitchFamily="34" charset="0"/>
                <a:ea typeface="Helvetica Neue Thin" panose="020B0403020202020204" pitchFamily="34" charset="0"/>
              </a:rPr>
              <a:t> for this type of visualization of numeric data</a:t>
            </a:r>
          </a:p>
          <a:p>
            <a:pPr marL="0" indent="0">
              <a:buFont typeface="Arial"/>
              <a:buNone/>
            </a:pPr>
            <a:endParaRPr lang="en-GB" sz="2400" dirty="0">
              <a:highlight>
                <a:srgbClr val="D6D6D6"/>
              </a:highlight>
              <a:latin typeface="Helvetica Neue Thin" panose="020B0403020202020204" pitchFamily="34" charset="0"/>
              <a:ea typeface="Helvetica Neue Thin" panose="020B0403020202020204" pitchFamily="34" charset="0"/>
            </a:endParaRPr>
          </a:p>
          <a:p>
            <a:pPr>
              <a:buFont typeface="Arial" panose="020B0604020202020204" pitchFamily="34" charset="0"/>
              <a:buChar char="•"/>
            </a:pPr>
            <a:r>
              <a:rPr lang="en-GB" sz="2400" dirty="0">
                <a:latin typeface="Helvetica Neue Thin" panose="020B0403020202020204" pitchFamily="34" charset="0"/>
                <a:ea typeface="Helvetica Neue Thin" panose="020B0403020202020204" pitchFamily="34" charset="0"/>
              </a:rPr>
              <a:t>Density plots shows the same thing as a histogram i.e., frequency of observations (or data points)</a:t>
            </a:r>
          </a:p>
          <a:p>
            <a:pPr>
              <a:buFont typeface="Arial" panose="020B0604020202020204" pitchFamily="34" charset="0"/>
              <a:buChar char="•"/>
            </a:pPr>
            <a:endParaRPr lang="en-GB" sz="2400" dirty="0">
              <a:latin typeface="Helvetica Neue Thin" panose="020B0403020202020204" pitchFamily="34" charset="0"/>
              <a:ea typeface="Helvetica Neue Thin" panose="020B0403020202020204" pitchFamily="34" charset="0"/>
            </a:endParaRPr>
          </a:p>
          <a:p>
            <a:pPr>
              <a:buFont typeface="Arial" panose="020B0604020202020204" pitchFamily="34" charset="0"/>
              <a:buChar char="•"/>
            </a:pPr>
            <a:r>
              <a:rPr lang="en-GB" sz="2400" dirty="0">
                <a:latin typeface="Helvetica Neue Thin" panose="020B0403020202020204" pitchFamily="34" charset="0"/>
                <a:ea typeface="Helvetica Neue Thin" panose="020B0403020202020204" pitchFamily="34" charset="0"/>
              </a:rPr>
              <a:t>However, these observations (or data points) are counted on a continuous interval</a:t>
            </a:r>
          </a:p>
          <a:p>
            <a:pPr marL="0" indent="0">
              <a:buNone/>
            </a:pPr>
            <a:endParaRPr lang="en-GB" sz="2400" dirty="0">
              <a:latin typeface="Helvetica Neue Thin" panose="020B0403020202020204" pitchFamily="34" charset="0"/>
              <a:ea typeface="Helvetica Neue Thin" panose="020B0403020202020204" pitchFamily="34" charset="0"/>
            </a:endParaRPr>
          </a:p>
          <a:p>
            <a:pPr>
              <a:buFont typeface="Arial" panose="020B0604020202020204" pitchFamily="34" charset="0"/>
              <a:buChar char="•"/>
            </a:pPr>
            <a:r>
              <a:rPr lang="en-GB" sz="2400" dirty="0">
                <a:latin typeface="Helvetica Neue Thin" panose="020B0403020202020204" pitchFamily="34" charset="0"/>
                <a:ea typeface="Helvetica Neue Thin" panose="020B0403020202020204" pitchFamily="34" charset="0"/>
              </a:rPr>
              <a:t>Basically, it’s a smoothed curve, and because its plotted over on a continuous scale, we read the density as a proportion or percentage instead of counts. </a:t>
            </a:r>
          </a:p>
        </p:txBody>
      </p:sp>
      <p:sp>
        <p:nvSpPr>
          <p:cNvPr id="6" name="Slide Number Placeholder 3">
            <a:extLst>
              <a:ext uri="{FF2B5EF4-FFF2-40B4-BE49-F238E27FC236}">
                <a16:creationId xmlns:a16="http://schemas.microsoft.com/office/drawing/2014/main" id="{7FC49C1B-16F0-A84A-9101-554B5104F737}"/>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17</a:t>
            </a:fld>
            <a:endParaRPr lang="en-US" dirty="0">
              <a:solidFill>
                <a:srgbClr val="000000"/>
              </a:solidFill>
              <a:cs typeface="ＭＳ Ｐゴシック" charset="0"/>
            </a:endParaRPr>
          </a:p>
        </p:txBody>
      </p:sp>
    </p:spTree>
    <p:extLst>
      <p:ext uri="{BB962C8B-B14F-4D97-AF65-F5344CB8AC3E}">
        <p14:creationId xmlns:p14="http://schemas.microsoft.com/office/powerpoint/2010/main" val="3660821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A4A630-B59D-E74D-A802-6D9508D41E7A}"/>
              </a:ext>
            </a:extLst>
          </p:cNvPr>
          <p:cNvPicPr>
            <a:picLocks noChangeAspect="1"/>
          </p:cNvPicPr>
          <p:nvPr/>
        </p:nvPicPr>
        <p:blipFill>
          <a:blip r:embed="rId2"/>
          <a:stretch>
            <a:fillRect/>
          </a:stretch>
        </p:blipFill>
        <p:spPr>
          <a:xfrm>
            <a:off x="0" y="0"/>
            <a:ext cx="12192000" cy="970069"/>
          </a:xfrm>
          <a:prstGeom prst="rect">
            <a:avLst/>
          </a:prstGeom>
        </p:spPr>
      </p:pic>
      <p:sp>
        <p:nvSpPr>
          <p:cNvPr id="3" name="Title 1">
            <a:extLst>
              <a:ext uri="{FF2B5EF4-FFF2-40B4-BE49-F238E27FC236}">
                <a16:creationId xmlns:a16="http://schemas.microsoft.com/office/drawing/2014/main" id="{F496B61B-6CEF-D64A-95FE-DF37512DF94D}"/>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Graphical representation of distributions</a:t>
            </a:r>
            <a:endParaRPr lang="en-GB" sz="2800" b="1" dirty="0">
              <a:latin typeface="HELVETICA NEUE THIN" panose="020B0403020202020204" pitchFamily="34" charset="0"/>
              <a:ea typeface="HELVETICA NEUE THIN" panose="020B0403020202020204" pitchFamily="34" charset="0"/>
            </a:endParaRPr>
          </a:p>
        </p:txBody>
      </p:sp>
      <p:sp>
        <p:nvSpPr>
          <p:cNvPr id="5" name="Content Placeholder 2">
            <a:extLst>
              <a:ext uri="{FF2B5EF4-FFF2-40B4-BE49-F238E27FC236}">
                <a16:creationId xmlns:a16="http://schemas.microsoft.com/office/drawing/2014/main" id="{09D0B0A9-D510-4147-8475-459467651CC0}"/>
              </a:ext>
            </a:extLst>
          </p:cNvPr>
          <p:cNvSpPr txBox="1">
            <a:spLocks/>
          </p:cNvSpPr>
          <p:nvPr/>
        </p:nvSpPr>
        <p:spPr>
          <a:xfrm>
            <a:off x="278781" y="1561171"/>
            <a:ext cx="4973444" cy="2430966"/>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z="1200" b="1" dirty="0">
                <a:highlight>
                  <a:srgbClr val="D6D6D6"/>
                </a:highlight>
                <a:latin typeface="Helvetica Neue Thin" panose="020B0403020202020204" pitchFamily="34" charset="0"/>
                <a:ea typeface="Helvetica Neue Thin" panose="020B0403020202020204" pitchFamily="34" charset="0"/>
              </a:rPr>
              <a:t>Example: Monitoring a puppy’s growth within the 1</a:t>
            </a:r>
            <a:r>
              <a:rPr lang="en-GB" sz="1200" b="1" baseline="30000" dirty="0">
                <a:highlight>
                  <a:srgbClr val="D6D6D6"/>
                </a:highlight>
                <a:latin typeface="Helvetica Neue Thin" panose="020B0403020202020204" pitchFamily="34" charset="0"/>
                <a:ea typeface="Helvetica Neue Thin" panose="020B0403020202020204" pitchFamily="34" charset="0"/>
              </a:rPr>
              <a:t>st</a:t>
            </a:r>
            <a:r>
              <a:rPr lang="en-GB" sz="1200" b="1" dirty="0">
                <a:highlight>
                  <a:srgbClr val="D6D6D6"/>
                </a:highlight>
                <a:latin typeface="Helvetica Neue Thin" panose="020B0403020202020204" pitchFamily="34" charset="0"/>
                <a:ea typeface="Helvetica Neue Thin" panose="020B0403020202020204" pitchFamily="34" charset="0"/>
              </a:rPr>
              <a:t> 4-weeks. These are readings of the </a:t>
            </a:r>
            <a:r>
              <a:rPr lang="en-GB" sz="1200" b="1" i="1" dirty="0">
                <a:highlight>
                  <a:srgbClr val="D6D6D6"/>
                </a:highlight>
                <a:latin typeface="Helvetica Neue Thin" panose="020B0403020202020204" pitchFamily="34" charset="0"/>
                <a:ea typeface="Helvetica Neue Thin" panose="020B0403020202020204" pitchFamily="34" charset="0"/>
              </a:rPr>
              <a:t>changes</a:t>
            </a:r>
            <a:r>
              <a:rPr lang="en-GB" sz="1200" b="1" dirty="0">
                <a:highlight>
                  <a:srgbClr val="D6D6D6"/>
                </a:highlight>
                <a:latin typeface="Helvetica Neue Thin" panose="020B0403020202020204" pitchFamily="34" charset="0"/>
                <a:ea typeface="Helvetica Neue Thin" panose="020B0403020202020204" pitchFamily="34" charset="0"/>
              </a:rPr>
              <a:t> in its weight (kg)</a:t>
            </a:r>
          </a:p>
          <a:p>
            <a:pPr marL="0" indent="0">
              <a:buNone/>
            </a:pPr>
            <a:endParaRPr lang="en-GB" sz="1200" b="1" dirty="0">
              <a:latin typeface="Helvetica Neue Thin" panose="020B0403020202020204" pitchFamily="34" charset="0"/>
              <a:ea typeface="Helvetica Neue Thin" panose="020B0403020202020204" pitchFamily="34" charset="0"/>
            </a:endParaRPr>
          </a:p>
          <a:p>
            <a:pPr marL="0" indent="0">
              <a:buNone/>
            </a:pPr>
            <a:r>
              <a:rPr lang="en-GB" sz="1200" b="1" dirty="0">
                <a:latin typeface="Helvetica Neue Thin" panose="020B0403020202020204" pitchFamily="34" charset="0"/>
                <a:ea typeface="Helvetica Neue Thin" panose="020B0403020202020204" pitchFamily="34" charset="0"/>
              </a:rPr>
              <a:t>Step 1: Data set: -0.2,-0.4, 0, 0.1, 0.1, 0.3, 0.12, 0.4, 0.5, 0.8, 0.9, 0.5, 0.6, 0.7, 0.6, 1.3, -0.2, 0, 0.1, 0.1, 0.3, 0.4, 0.5, 0.5, 0.6, 1.2</a:t>
            </a:r>
          </a:p>
          <a:p>
            <a:pPr marL="0" indent="0">
              <a:buNone/>
            </a:pPr>
            <a:r>
              <a:rPr lang="en-GB" sz="1200" b="1" dirty="0">
                <a:latin typeface="Helvetica Neue Thin" panose="020B0403020202020204" pitchFamily="34" charset="0"/>
                <a:ea typeface="Helvetica Neue Thin" panose="020B0403020202020204" pitchFamily="34" charset="0"/>
              </a:rPr>
              <a:t>Data set (sorted): -0.40, -0.20, -0.20, 0.00, 0.00, 0.10, 0.10, 0.10, 0.10, 0.12, 0.30, 0.30, 0.40, 0.40, 0.50, 0.50, 0.50, 0.50, 0.60, 0.60, 0.60, 0.70, 0.80, 0.90, 1.20, 1.30</a:t>
            </a:r>
          </a:p>
          <a:p>
            <a:pPr marL="0" indent="0">
              <a:buNone/>
            </a:pPr>
            <a:endParaRPr lang="en-GB" sz="1200" b="1" dirty="0">
              <a:latin typeface="Helvetica Neue Thin" panose="020B0403020202020204" pitchFamily="34" charset="0"/>
              <a:ea typeface="Helvetica Neue Thin" panose="020B0403020202020204" pitchFamily="34" charset="0"/>
            </a:endParaRPr>
          </a:p>
          <a:p>
            <a:pPr marL="0" indent="0">
              <a:buNone/>
            </a:pPr>
            <a:r>
              <a:rPr lang="en-GB" sz="1200" b="1" dirty="0">
                <a:latin typeface="Helvetica Neue Thin" panose="020B0403020202020204" pitchFamily="34" charset="0"/>
                <a:ea typeface="Helvetica Neue Thin" panose="020B0403020202020204" pitchFamily="34" charset="0"/>
              </a:rPr>
              <a:t>Step 2: To create a density plot is quite easy!</a:t>
            </a:r>
            <a:endParaRPr lang="en-GB" sz="2400" dirty="0">
              <a:highlight>
                <a:srgbClr val="D6D6D6"/>
              </a:highlight>
              <a:latin typeface="Helvetica Neue Thin" panose="020B0403020202020204" pitchFamily="34" charset="0"/>
              <a:ea typeface="Helvetica Neue Thin" panose="020B0403020202020204" pitchFamily="34" charset="0"/>
            </a:endParaRPr>
          </a:p>
        </p:txBody>
      </p:sp>
      <p:sp>
        <p:nvSpPr>
          <p:cNvPr id="7" name="TextBox 6">
            <a:extLst>
              <a:ext uri="{FF2B5EF4-FFF2-40B4-BE49-F238E27FC236}">
                <a16:creationId xmlns:a16="http://schemas.microsoft.com/office/drawing/2014/main" id="{BA113056-70D3-D84E-886B-C9914CAE8B04}"/>
              </a:ext>
            </a:extLst>
          </p:cNvPr>
          <p:cNvSpPr txBox="1"/>
          <p:nvPr/>
        </p:nvSpPr>
        <p:spPr>
          <a:xfrm>
            <a:off x="5620215" y="1561171"/>
            <a:ext cx="6467707" cy="1615827"/>
          </a:xfrm>
          <a:prstGeom prst="rect">
            <a:avLst/>
          </a:prstGeom>
          <a:no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Code:</a:t>
            </a:r>
          </a:p>
          <a:p>
            <a:endParaRPr lang="en-GB" sz="1100" dirty="0">
              <a:latin typeface="Helvetica Neue Thin" panose="020B0403020202020204" pitchFamily="34" charset="0"/>
              <a:ea typeface="Helvetica Neue Thin" panose="020B0403020202020204" pitchFamily="34" charset="0"/>
            </a:endParaRPr>
          </a:p>
          <a:p>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 &lt;- c(-0.2,-0.4, 0, 0.1, 0.1, 0.3, 0.12, 0.4, 0.5, 0.8, 0.9, 0.5, 0.6, 0.7, 0.6, 1.3, -0.2, 0, 0.1, 0.1, 0.3, 0.4, 0.5, 0.5, 0.6, 1.2)</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den &lt;- density(</a:t>
            </a:r>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plot(den, main="Puppy's weight change with 1st 4 weeks", </a:t>
            </a:r>
            <a:r>
              <a:rPr lang="en-GB" sz="1100" dirty="0" err="1">
                <a:latin typeface="Helvetica Neue Thin" panose="020B0403020202020204" pitchFamily="34" charset="0"/>
                <a:ea typeface="Helvetica Neue Thin" panose="020B0403020202020204" pitchFamily="34" charset="0"/>
              </a:rPr>
              <a:t>xlab</a:t>
            </a:r>
            <a:r>
              <a:rPr lang="en-GB" sz="1100" dirty="0">
                <a:latin typeface="Helvetica Neue Thin" panose="020B0403020202020204" pitchFamily="34" charset="0"/>
                <a:ea typeface="Helvetica Neue Thin" panose="020B0403020202020204" pitchFamily="34" charset="0"/>
              </a:rPr>
              <a:t> = "Weight Changes [kg]", </a:t>
            </a:r>
            <a:r>
              <a:rPr lang="en-GB" sz="1100" dirty="0" err="1">
                <a:latin typeface="Helvetica Neue Thin" panose="020B0403020202020204" pitchFamily="34" charset="0"/>
                <a:ea typeface="Helvetica Neue Thin" panose="020B0403020202020204" pitchFamily="34" charset="0"/>
              </a:rPr>
              <a:t>ylab</a:t>
            </a:r>
            <a:r>
              <a:rPr lang="en-GB" sz="1100" dirty="0">
                <a:latin typeface="Helvetica Neue Thin" panose="020B0403020202020204" pitchFamily="34" charset="0"/>
                <a:ea typeface="Helvetica Neue Thin" panose="020B0403020202020204" pitchFamily="34" charset="0"/>
              </a:rPr>
              <a:t> = "Density (proportion [%])")</a:t>
            </a:r>
          </a:p>
        </p:txBody>
      </p:sp>
      <p:pic>
        <p:nvPicPr>
          <p:cNvPr id="8" name="Picture 7" descr="Chart, line chart, histogram&#10;&#10;Description automatically generated">
            <a:extLst>
              <a:ext uri="{FF2B5EF4-FFF2-40B4-BE49-F238E27FC236}">
                <a16:creationId xmlns:a16="http://schemas.microsoft.com/office/drawing/2014/main" id="{A5C63752-46F1-B44C-9795-3FB9D9A93A57}"/>
              </a:ext>
            </a:extLst>
          </p:cNvPr>
          <p:cNvPicPr>
            <a:picLocks noChangeAspect="1"/>
          </p:cNvPicPr>
          <p:nvPr/>
        </p:nvPicPr>
        <p:blipFill>
          <a:blip r:embed="rId3"/>
          <a:stretch>
            <a:fillRect/>
          </a:stretch>
        </p:blipFill>
        <p:spPr>
          <a:xfrm>
            <a:off x="6666597" y="3077736"/>
            <a:ext cx="4374941" cy="3523785"/>
          </a:xfrm>
          <a:prstGeom prst="rect">
            <a:avLst/>
          </a:prstGeom>
        </p:spPr>
      </p:pic>
      <p:pic>
        <p:nvPicPr>
          <p:cNvPr id="9" name="Picture 8" descr="Chart, line chart, histogram&#10;&#10;Description automatically generated">
            <a:extLst>
              <a:ext uri="{FF2B5EF4-FFF2-40B4-BE49-F238E27FC236}">
                <a16:creationId xmlns:a16="http://schemas.microsoft.com/office/drawing/2014/main" id="{CB3AEE8E-0A85-F74A-9C16-C967515329BA}"/>
              </a:ext>
            </a:extLst>
          </p:cNvPr>
          <p:cNvPicPr>
            <a:picLocks noChangeAspect="1"/>
          </p:cNvPicPr>
          <p:nvPr/>
        </p:nvPicPr>
        <p:blipFill>
          <a:blip r:embed="rId3"/>
          <a:stretch>
            <a:fillRect/>
          </a:stretch>
        </p:blipFill>
        <p:spPr>
          <a:xfrm>
            <a:off x="6666597" y="3176998"/>
            <a:ext cx="4374941" cy="3523785"/>
          </a:xfrm>
          <a:prstGeom prst="rect">
            <a:avLst/>
          </a:prstGeom>
        </p:spPr>
      </p:pic>
      <p:sp>
        <p:nvSpPr>
          <p:cNvPr id="10" name="Slide Number Placeholder 3">
            <a:extLst>
              <a:ext uri="{FF2B5EF4-FFF2-40B4-BE49-F238E27FC236}">
                <a16:creationId xmlns:a16="http://schemas.microsoft.com/office/drawing/2014/main" id="{0C95A82A-B720-4746-99E2-6B825BA84993}"/>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18</a:t>
            </a:fld>
            <a:endParaRPr lang="en-US" dirty="0">
              <a:solidFill>
                <a:srgbClr val="000000"/>
              </a:solidFill>
              <a:cs typeface="ＭＳ Ｐゴシック" charset="0"/>
            </a:endParaRPr>
          </a:p>
        </p:txBody>
      </p:sp>
    </p:spTree>
    <p:extLst>
      <p:ext uri="{BB962C8B-B14F-4D97-AF65-F5344CB8AC3E}">
        <p14:creationId xmlns:p14="http://schemas.microsoft.com/office/powerpoint/2010/main" val="524084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line chart, histogram&#10;&#10;Description automatically generated">
            <a:extLst>
              <a:ext uri="{FF2B5EF4-FFF2-40B4-BE49-F238E27FC236}">
                <a16:creationId xmlns:a16="http://schemas.microsoft.com/office/drawing/2014/main" id="{D16679ED-3824-CE42-8432-5E644BF97D4B}"/>
              </a:ext>
            </a:extLst>
          </p:cNvPr>
          <p:cNvPicPr>
            <a:picLocks noChangeAspect="1"/>
          </p:cNvPicPr>
          <p:nvPr/>
        </p:nvPicPr>
        <p:blipFill>
          <a:blip r:embed="rId2"/>
          <a:stretch>
            <a:fillRect/>
          </a:stretch>
        </p:blipFill>
        <p:spPr>
          <a:xfrm>
            <a:off x="6192121" y="1426330"/>
            <a:ext cx="5730363" cy="4615506"/>
          </a:xfrm>
          <a:prstGeom prst="rect">
            <a:avLst/>
          </a:prstGeom>
        </p:spPr>
      </p:pic>
      <p:pic>
        <p:nvPicPr>
          <p:cNvPr id="3" name="Picture 2" descr="Chart, histogram&#10;&#10;Description automatically generated">
            <a:extLst>
              <a:ext uri="{FF2B5EF4-FFF2-40B4-BE49-F238E27FC236}">
                <a16:creationId xmlns:a16="http://schemas.microsoft.com/office/drawing/2014/main" id="{1B65E293-7013-224B-BA9B-28057F39EA9F}"/>
              </a:ext>
            </a:extLst>
          </p:cNvPr>
          <p:cNvPicPr>
            <a:picLocks noChangeAspect="1"/>
          </p:cNvPicPr>
          <p:nvPr/>
        </p:nvPicPr>
        <p:blipFill>
          <a:blip r:embed="rId3"/>
          <a:stretch>
            <a:fillRect/>
          </a:stretch>
        </p:blipFill>
        <p:spPr>
          <a:xfrm>
            <a:off x="414452" y="1573722"/>
            <a:ext cx="5485067" cy="4417934"/>
          </a:xfrm>
          <a:prstGeom prst="rect">
            <a:avLst/>
          </a:prstGeom>
        </p:spPr>
      </p:pic>
      <p:pic>
        <p:nvPicPr>
          <p:cNvPr id="4" name="Picture 3">
            <a:extLst>
              <a:ext uri="{FF2B5EF4-FFF2-40B4-BE49-F238E27FC236}">
                <a16:creationId xmlns:a16="http://schemas.microsoft.com/office/drawing/2014/main" id="{6E42AD31-F296-8949-A515-69077CA22E59}"/>
              </a:ext>
            </a:extLst>
          </p:cNvPr>
          <p:cNvPicPr>
            <a:picLocks noChangeAspect="1"/>
          </p:cNvPicPr>
          <p:nvPr/>
        </p:nvPicPr>
        <p:blipFill>
          <a:blip r:embed="rId4"/>
          <a:stretch>
            <a:fillRect/>
          </a:stretch>
        </p:blipFill>
        <p:spPr>
          <a:xfrm>
            <a:off x="0" y="0"/>
            <a:ext cx="12192000" cy="970069"/>
          </a:xfrm>
          <a:prstGeom prst="rect">
            <a:avLst/>
          </a:prstGeom>
        </p:spPr>
      </p:pic>
      <p:sp>
        <p:nvSpPr>
          <p:cNvPr id="5" name="Title 1">
            <a:extLst>
              <a:ext uri="{FF2B5EF4-FFF2-40B4-BE49-F238E27FC236}">
                <a16:creationId xmlns:a16="http://schemas.microsoft.com/office/drawing/2014/main" id="{925193F6-6535-EF43-B03F-A3ADF5774486}"/>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Histogram/Density plots for assessing the distributions of data [1]</a:t>
            </a:r>
            <a:endParaRPr lang="en-GB" sz="2800" b="1" dirty="0">
              <a:latin typeface="HELVETICA NEUE THIN" panose="020B0403020202020204" pitchFamily="34" charset="0"/>
              <a:ea typeface="HELVETICA NEUE THIN" panose="020B0403020202020204" pitchFamily="34" charset="0"/>
            </a:endParaRPr>
          </a:p>
        </p:txBody>
      </p:sp>
      <p:sp>
        <p:nvSpPr>
          <p:cNvPr id="6" name="TextBox 5">
            <a:extLst>
              <a:ext uri="{FF2B5EF4-FFF2-40B4-BE49-F238E27FC236}">
                <a16:creationId xmlns:a16="http://schemas.microsoft.com/office/drawing/2014/main" id="{23D97761-1446-F149-9A64-19BA068BCE0D}"/>
              </a:ext>
            </a:extLst>
          </p:cNvPr>
          <p:cNvSpPr txBox="1"/>
          <p:nvPr/>
        </p:nvSpPr>
        <p:spPr>
          <a:xfrm>
            <a:off x="414452" y="6199440"/>
            <a:ext cx="7895064" cy="369332"/>
          </a:xfrm>
          <a:prstGeom prst="rect">
            <a:avLst/>
          </a:prstGeom>
          <a:solidFill>
            <a:schemeClr val="bg1">
              <a:lumMod val="85000"/>
            </a:schemeClr>
          </a:solidFill>
        </p:spPr>
        <p:txBody>
          <a:bodyPr wrap="square" rtlCol="0">
            <a:spAutoFit/>
          </a:bodyPr>
          <a:lstStyle/>
          <a:p>
            <a:r>
              <a:rPr lang="en-GB" dirty="0">
                <a:latin typeface="Helvetica Neue Light" panose="02000403000000020004" pitchFamily="2" charset="0"/>
                <a:ea typeface="Helvetica Neue Light" panose="02000403000000020004" pitchFamily="2" charset="0"/>
              </a:rPr>
              <a:t>How does this link with summary statistics learnt from week 2?</a:t>
            </a:r>
          </a:p>
        </p:txBody>
      </p:sp>
      <p:sp>
        <p:nvSpPr>
          <p:cNvPr id="7" name="Slide Number Placeholder 3">
            <a:extLst>
              <a:ext uri="{FF2B5EF4-FFF2-40B4-BE49-F238E27FC236}">
                <a16:creationId xmlns:a16="http://schemas.microsoft.com/office/drawing/2014/main" id="{81D13826-26D2-8B46-8715-8D90C590D33C}"/>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19</a:t>
            </a:fld>
            <a:endParaRPr lang="en-US" dirty="0">
              <a:solidFill>
                <a:srgbClr val="000000"/>
              </a:solidFill>
              <a:cs typeface="ＭＳ Ｐゴシック" charset="0"/>
            </a:endParaRPr>
          </a:p>
        </p:txBody>
      </p:sp>
    </p:spTree>
    <p:extLst>
      <p:ext uri="{BB962C8B-B14F-4D97-AF65-F5344CB8AC3E}">
        <p14:creationId xmlns:p14="http://schemas.microsoft.com/office/powerpoint/2010/main" val="291652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310937-9810-114F-983E-4800E87EE95A}"/>
              </a:ext>
            </a:extLst>
          </p:cNvPr>
          <p:cNvSpPr/>
          <p:nvPr/>
        </p:nvSpPr>
        <p:spPr>
          <a:xfrm>
            <a:off x="0" y="0"/>
            <a:ext cx="12192000" cy="719813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2798" y="2950571"/>
            <a:ext cx="11233150" cy="1296988"/>
          </a:xfrm>
        </p:spPr>
        <p:txBody>
          <a:bodyPr/>
          <a:lstStyle/>
          <a:p>
            <a:pPr lvl="0" algn="ctr" eaLnBrk="0" fontAlgn="base" hangingPunct="0">
              <a:lnSpc>
                <a:spcPct val="100000"/>
              </a:lnSpc>
              <a:spcBef>
                <a:spcPct val="20000"/>
              </a:spcBef>
              <a:spcAft>
                <a:spcPct val="0"/>
              </a:spcAft>
            </a:pPr>
            <a:r>
              <a:rPr lang="en-US" sz="3600"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QUICK RECAP OF WEEK 2</a:t>
            </a:r>
          </a:p>
        </p:txBody>
      </p:sp>
      <p:sp>
        <p:nvSpPr>
          <p:cNvPr id="7" name="Slide Number Placeholder 3">
            <a:extLst>
              <a:ext uri="{FF2B5EF4-FFF2-40B4-BE49-F238E27FC236}">
                <a16:creationId xmlns:a16="http://schemas.microsoft.com/office/drawing/2014/main" id="{7DC18C19-1E12-E147-A756-FA7452A6709D}"/>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a:t>
            </a:fld>
            <a:endParaRPr lang="en-US" dirty="0">
              <a:solidFill>
                <a:srgbClr val="000000"/>
              </a:solidFill>
              <a:cs typeface="ＭＳ Ｐゴシック" charset="0"/>
            </a:endParaRPr>
          </a:p>
        </p:txBody>
      </p:sp>
    </p:spTree>
    <p:extLst>
      <p:ext uri="{BB962C8B-B14F-4D97-AF65-F5344CB8AC3E}">
        <p14:creationId xmlns:p14="http://schemas.microsoft.com/office/powerpoint/2010/main" val="3907553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line chart, histogram&#10;&#10;Description automatically generated">
            <a:extLst>
              <a:ext uri="{FF2B5EF4-FFF2-40B4-BE49-F238E27FC236}">
                <a16:creationId xmlns:a16="http://schemas.microsoft.com/office/drawing/2014/main" id="{D16679ED-3824-CE42-8432-5E644BF97D4B}"/>
              </a:ext>
            </a:extLst>
          </p:cNvPr>
          <p:cNvPicPr>
            <a:picLocks noChangeAspect="1"/>
          </p:cNvPicPr>
          <p:nvPr/>
        </p:nvPicPr>
        <p:blipFill>
          <a:blip r:embed="rId2"/>
          <a:stretch>
            <a:fillRect/>
          </a:stretch>
        </p:blipFill>
        <p:spPr>
          <a:xfrm>
            <a:off x="6192121" y="1426330"/>
            <a:ext cx="5730363" cy="4615506"/>
          </a:xfrm>
          <a:prstGeom prst="rect">
            <a:avLst/>
          </a:prstGeom>
        </p:spPr>
      </p:pic>
      <p:pic>
        <p:nvPicPr>
          <p:cNvPr id="3" name="Picture 2" descr="Chart, histogram&#10;&#10;Description automatically generated">
            <a:extLst>
              <a:ext uri="{FF2B5EF4-FFF2-40B4-BE49-F238E27FC236}">
                <a16:creationId xmlns:a16="http://schemas.microsoft.com/office/drawing/2014/main" id="{1B65E293-7013-224B-BA9B-28057F39EA9F}"/>
              </a:ext>
            </a:extLst>
          </p:cNvPr>
          <p:cNvPicPr>
            <a:picLocks noChangeAspect="1"/>
          </p:cNvPicPr>
          <p:nvPr/>
        </p:nvPicPr>
        <p:blipFill>
          <a:blip r:embed="rId3"/>
          <a:stretch>
            <a:fillRect/>
          </a:stretch>
        </p:blipFill>
        <p:spPr>
          <a:xfrm>
            <a:off x="414452" y="1573722"/>
            <a:ext cx="5485067" cy="4417934"/>
          </a:xfrm>
          <a:prstGeom prst="rect">
            <a:avLst/>
          </a:prstGeom>
        </p:spPr>
      </p:pic>
      <p:pic>
        <p:nvPicPr>
          <p:cNvPr id="4" name="Picture 3">
            <a:extLst>
              <a:ext uri="{FF2B5EF4-FFF2-40B4-BE49-F238E27FC236}">
                <a16:creationId xmlns:a16="http://schemas.microsoft.com/office/drawing/2014/main" id="{6E42AD31-F296-8949-A515-69077CA22E59}"/>
              </a:ext>
            </a:extLst>
          </p:cNvPr>
          <p:cNvPicPr>
            <a:picLocks noChangeAspect="1"/>
          </p:cNvPicPr>
          <p:nvPr/>
        </p:nvPicPr>
        <p:blipFill>
          <a:blip r:embed="rId4"/>
          <a:stretch>
            <a:fillRect/>
          </a:stretch>
        </p:blipFill>
        <p:spPr>
          <a:xfrm>
            <a:off x="0" y="0"/>
            <a:ext cx="12192000" cy="970069"/>
          </a:xfrm>
          <a:prstGeom prst="rect">
            <a:avLst/>
          </a:prstGeom>
        </p:spPr>
      </p:pic>
      <p:sp>
        <p:nvSpPr>
          <p:cNvPr id="5" name="Title 1">
            <a:extLst>
              <a:ext uri="{FF2B5EF4-FFF2-40B4-BE49-F238E27FC236}">
                <a16:creationId xmlns:a16="http://schemas.microsoft.com/office/drawing/2014/main" id="{925193F6-6535-EF43-B03F-A3ADF5774486}"/>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Histogram/Density plots for assessing the distributions of data [2]</a:t>
            </a:r>
            <a:endParaRPr lang="en-GB" sz="2800" b="1" dirty="0">
              <a:latin typeface="HELVETICA NEUE THIN" panose="020B0403020202020204" pitchFamily="34" charset="0"/>
              <a:ea typeface="HELVETICA NEUE THIN" panose="020B0403020202020204" pitchFamily="34" charset="0"/>
            </a:endParaRPr>
          </a:p>
        </p:txBody>
      </p:sp>
      <p:sp>
        <p:nvSpPr>
          <p:cNvPr id="6" name="TextBox 5">
            <a:extLst>
              <a:ext uri="{FF2B5EF4-FFF2-40B4-BE49-F238E27FC236}">
                <a16:creationId xmlns:a16="http://schemas.microsoft.com/office/drawing/2014/main" id="{23D97761-1446-F149-9A64-19BA068BCE0D}"/>
              </a:ext>
            </a:extLst>
          </p:cNvPr>
          <p:cNvSpPr txBox="1"/>
          <p:nvPr/>
        </p:nvSpPr>
        <p:spPr>
          <a:xfrm>
            <a:off x="994315" y="6041836"/>
            <a:ext cx="9643948" cy="646331"/>
          </a:xfrm>
          <a:prstGeom prst="rect">
            <a:avLst/>
          </a:prstGeom>
          <a:solidFill>
            <a:schemeClr val="bg1">
              <a:lumMod val="85000"/>
            </a:schemeClr>
          </a:solidFill>
        </p:spPr>
        <p:txBody>
          <a:bodyPr wrap="square" rtlCol="0">
            <a:spAutoFit/>
          </a:bodyPr>
          <a:lstStyle/>
          <a:p>
            <a:r>
              <a:rPr lang="en-GB" dirty="0">
                <a:latin typeface="Helvetica Neue Light" panose="02000403000000020004" pitchFamily="2" charset="0"/>
                <a:ea typeface="Helvetica Neue Light" panose="02000403000000020004" pitchFamily="2" charset="0"/>
              </a:rPr>
              <a:t>It’s a nice way to visually understand the distribution of a continuous variable. It gives you a feel for its central tendency and variability.</a:t>
            </a:r>
          </a:p>
        </p:txBody>
      </p:sp>
      <p:sp>
        <p:nvSpPr>
          <p:cNvPr id="7" name="Slide Number Placeholder 3">
            <a:extLst>
              <a:ext uri="{FF2B5EF4-FFF2-40B4-BE49-F238E27FC236}">
                <a16:creationId xmlns:a16="http://schemas.microsoft.com/office/drawing/2014/main" id="{BB9F56E3-479D-1F4C-83EE-D7A62EFB1241}"/>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20</a:t>
            </a:fld>
            <a:endParaRPr lang="en-US" dirty="0">
              <a:solidFill>
                <a:srgbClr val="000000"/>
              </a:solidFill>
              <a:cs typeface="ＭＳ Ｐゴシック" charset="0"/>
            </a:endParaRPr>
          </a:p>
        </p:txBody>
      </p:sp>
    </p:spTree>
    <p:extLst>
      <p:ext uri="{BB962C8B-B14F-4D97-AF65-F5344CB8AC3E}">
        <p14:creationId xmlns:p14="http://schemas.microsoft.com/office/powerpoint/2010/main" val="1068898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line chart, histogram&#10;&#10;Description automatically generated">
            <a:extLst>
              <a:ext uri="{FF2B5EF4-FFF2-40B4-BE49-F238E27FC236}">
                <a16:creationId xmlns:a16="http://schemas.microsoft.com/office/drawing/2014/main" id="{D16679ED-3824-CE42-8432-5E644BF97D4B}"/>
              </a:ext>
            </a:extLst>
          </p:cNvPr>
          <p:cNvPicPr>
            <a:picLocks noChangeAspect="1"/>
          </p:cNvPicPr>
          <p:nvPr/>
        </p:nvPicPr>
        <p:blipFill>
          <a:blip r:embed="rId2"/>
          <a:stretch>
            <a:fillRect/>
          </a:stretch>
        </p:blipFill>
        <p:spPr>
          <a:xfrm>
            <a:off x="414453" y="4168665"/>
            <a:ext cx="3154866" cy="2541079"/>
          </a:xfrm>
          <a:prstGeom prst="rect">
            <a:avLst/>
          </a:prstGeom>
        </p:spPr>
      </p:pic>
      <p:pic>
        <p:nvPicPr>
          <p:cNvPr id="3" name="Picture 2" descr="Chart, histogram&#10;&#10;Description automatically generated">
            <a:extLst>
              <a:ext uri="{FF2B5EF4-FFF2-40B4-BE49-F238E27FC236}">
                <a16:creationId xmlns:a16="http://schemas.microsoft.com/office/drawing/2014/main" id="{1B65E293-7013-224B-BA9B-28057F39EA9F}"/>
              </a:ext>
            </a:extLst>
          </p:cNvPr>
          <p:cNvPicPr>
            <a:picLocks noChangeAspect="1"/>
          </p:cNvPicPr>
          <p:nvPr/>
        </p:nvPicPr>
        <p:blipFill>
          <a:blip r:embed="rId3"/>
          <a:stretch>
            <a:fillRect/>
          </a:stretch>
        </p:blipFill>
        <p:spPr>
          <a:xfrm>
            <a:off x="414453" y="1573722"/>
            <a:ext cx="3154864" cy="2541078"/>
          </a:xfrm>
          <a:prstGeom prst="rect">
            <a:avLst/>
          </a:prstGeom>
        </p:spPr>
      </p:pic>
      <p:pic>
        <p:nvPicPr>
          <p:cNvPr id="4" name="Picture 3">
            <a:extLst>
              <a:ext uri="{FF2B5EF4-FFF2-40B4-BE49-F238E27FC236}">
                <a16:creationId xmlns:a16="http://schemas.microsoft.com/office/drawing/2014/main" id="{6E42AD31-F296-8949-A515-69077CA22E59}"/>
              </a:ext>
            </a:extLst>
          </p:cNvPr>
          <p:cNvPicPr>
            <a:picLocks noChangeAspect="1"/>
          </p:cNvPicPr>
          <p:nvPr/>
        </p:nvPicPr>
        <p:blipFill>
          <a:blip r:embed="rId4"/>
          <a:stretch>
            <a:fillRect/>
          </a:stretch>
        </p:blipFill>
        <p:spPr>
          <a:xfrm>
            <a:off x="0" y="0"/>
            <a:ext cx="12192000" cy="970069"/>
          </a:xfrm>
          <a:prstGeom prst="rect">
            <a:avLst/>
          </a:prstGeom>
        </p:spPr>
      </p:pic>
      <p:sp>
        <p:nvSpPr>
          <p:cNvPr id="5" name="Title 1">
            <a:extLst>
              <a:ext uri="{FF2B5EF4-FFF2-40B4-BE49-F238E27FC236}">
                <a16:creationId xmlns:a16="http://schemas.microsoft.com/office/drawing/2014/main" id="{925193F6-6535-EF43-B03F-A3ADF5774486}"/>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Histogram/Density plots for assessing the distributions of data [3]</a:t>
            </a:r>
            <a:endParaRPr lang="en-GB" sz="2800" b="1" dirty="0">
              <a:latin typeface="HELVETICA NEUE THIN" panose="020B0403020202020204" pitchFamily="34" charset="0"/>
              <a:ea typeface="HELVETICA NEUE THIN" panose="020B0403020202020204" pitchFamily="34" charset="0"/>
            </a:endParaRPr>
          </a:p>
        </p:txBody>
      </p:sp>
      <p:sp>
        <p:nvSpPr>
          <p:cNvPr id="6" name="TextBox 5">
            <a:extLst>
              <a:ext uri="{FF2B5EF4-FFF2-40B4-BE49-F238E27FC236}">
                <a16:creationId xmlns:a16="http://schemas.microsoft.com/office/drawing/2014/main" id="{23D97761-1446-F149-9A64-19BA068BCE0D}"/>
              </a:ext>
            </a:extLst>
          </p:cNvPr>
          <p:cNvSpPr txBox="1"/>
          <p:nvPr/>
        </p:nvSpPr>
        <p:spPr>
          <a:xfrm>
            <a:off x="3958682" y="1627484"/>
            <a:ext cx="7556815" cy="1569660"/>
          </a:xfrm>
          <a:prstGeom prst="rect">
            <a:avLst/>
          </a:prstGeom>
          <a:solidFill>
            <a:schemeClr val="bg1">
              <a:lumMod val="85000"/>
            </a:schemeClr>
          </a:solidFill>
        </p:spPr>
        <p:txBody>
          <a:bodyPr wrap="square" rtlCol="0">
            <a:spAutoFit/>
          </a:bodyPr>
          <a:lstStyle/>
          <a:p>
            <a:r>
              <a:rPr lang="en-GB" sz="1600" dirty="0">
                <a:latin typeface="Helvetica Neue Light" panose="02000403000000020004" pitchFamily="2" charset="0"/>
                <a:ea typeface="Helvetica Neue Light" panose="02000403000000020004" pitchFamily="2" charset="0"/>
              </a:rPr>
              <a:t>The central tendencies of the weight measures (see slide 15) are as follows:</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overall mean weight change was 0.378 kg which means on average within that 8-week period, the puppy’s weight increased by 0.378 kg</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median weight change was 0.4 kg</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0F7B281-47D3-6B4E-B893-1AB4CA75814C}"/>
                  </a:ext>
                </a:extLst>
              </p:cNvPr>
              <p:cNvSpPr txBox="1"/>
              <p:nvPr/>
            </p:nvSpPr>
            <p:spPr>
              <a:xfrm>
                <a:off x="3958681" y="3415958"/>
                <a:ext cx="7556815" cy="1077218"/>
              </a:xfrm>
              <a:prstGeom prst="rect">
                <a:avLst/>
              </a:prstGeom>
              <a:solidFill>
                <a:schemeClr val="bg1">
                  <a:lumMod val="85000"/>
                </a:schemeClr>
              </a:solidFill>
            </p:spPr>
            <p:txBody>
              <a:bodyPr wrap="square" rtlCol="0">
                <a:spAutoFit/>
              </a:bodyPr>
              <a:lstStyle/>
              <a:p>
                <a:r>
                  <a:rPr lang="en-GB" sz="1600" dirty="0">
                    <a:latin typeface="Helvetica Neue Light" panose="02000403000000020004" pitchFamily="2" charset="0"/>
                    <a:ea typeface="Helvetica Neue Light" panose="02000403000000020004" pitchFamily="2" charset="0"/>
                  </a:rPr>
                  <a:t>The dispersion values of the weight measures (see slide 15) are as follows:</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overall standard deviation was </a:t>
                </a:r>
                <a14:m>
                  <m:oMath xmlns:m="http://schemas.openxmlformats.org/officeDocument/2006/math">
                    <m:r>
                      <a:rPr lang="en-GB" sz="1600" i="1" smtClean="0">
                        <a:latin typeface="Cambria Math" panose="02040503050406030204" pitchFamily="18" charset="0"/>
                        <a:ea typeface="Cambria Math" panose="02040503050406030204" pitchFamily="18" charset="0"/>
                      </a:rPr>
                      <m:t>±</m:t>
                    </m:r>
                  </m:oMath>
                </a14:m>
                <a:r>
                  <a:rPr lang="en-GB" sz="1600" dirty="0">
                    <a:latin typeface="Helvetica Neue Light" panose="02000403000000020004" pitchFamily="2" charset="0"/>
                    <a:ea typeface="Helvetica Neue Light" panose="02000403000000020004" pitchFamily="2" charset="0"/>
                  </a:rPr>
                  <a:t>0.412 kg. The change in weight of puppy varied between 0.378 </a:t>
                </a:r>
                <a14:m>
                  <m:oMath xmlns:m="http://schemas.openxmlformats.org/officeDocument/2006/math">
                    <m:r>
                      <a:rPr lang="en-GB" sz="1600" i="1">
                        <a:latin typeface="Cambria Math" panose="02040503050406030204" pitchFamily="18" charset="0"/>
                        <a:ea typeface="Cambria Math" panose="02040503050406030204" pitchFamily="18" charset="0"/>
                      </a:rPr>
                      <m:t>±</m:t>
                    </m:r>
                  </m:oMath>
                </a14:m>
                <a:r>
                  <a:rPr lang="en-GB" sz="1600" dirty="0">
                    <a:latin typeface="Helvetica Neue Light" panose="02000403000000020004" pitchFamily="2" charset="0"/>
                    <a:ea typeface="Helvetica Neue Light" panose="02000403000000020004" pitchFamily="2" charset="0"/>
                  </a:rPr>
                  <a:t> 0.412 kg (i.e., -0.034kg to +0.79kg)  </a:t>
                </a:r>
              </a:p>
            </p:txBody>
          </p:sp>
        </mc:Choice>
        <mc:Fallback xmlns="">
          <p:sp>
            <p:nvSpPr>
              <p:cNvPr id="7" name="TextBox 6">
                <a:extLst>
                  <a:ext uri="{FF2B5EF4-FFF2-40B4-BE49-F238E27FC236}">
                    <a16:creationId xmlns:a16="http://schemas.microsoft.com/office/drawing/2014/main" id="{A0F7B281-47D3-6B4E-B893-1AB4CA75814C}"/>
                  </a:ext>
                </a:extLst>
              </p:cNvPr>
              <p:cNvSpPr txBox="1">
                <a:spLocks noRot="1" noChangeAspect="1" noMove="1" noResize="1" noEditPoints="1" noAdjustHandles="1" noChangeArrowheads="1" noChangeShapeType="1" noTextEdit="1"/>
              </p:cNvSpPr>
              <p:nvPr/>
            </p:nvSpPr>
            <p:spPr>
              <a:xfrm>
                <a:off x="3958681" y="3415958"/>
                <a:ext cx="7556815" cy="1077218"/>
              </a:xfrm>
              <a:prstGeom prst="rect">
                <a:avLst/>
              </a:prstGeom>
              <a:blipFill>
                <a:blip r:embed="rId5"/>
                <a:stretch>
                  <a:fillRect l="-336" t="-1163" b="-5814"/>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2B9B25D6-A1DA-E242-8C72-534900F6AEB7}"/>
              </a:ext>
            </a:extLst>
          </p:cNvPr>
          <p:cNvSpPr txBox="1"/>
          <p:nvPr/>
        </p:nvSpPr>
        <p:spPr>
          <a:xfrm>
            <a:off x="3958680" y="4839039"/>
            <a:ext cx="7556815" cy="1569660"/>
          </a:xfrm>
          <a:prstGeom prst="rect">
            <a:avLst/>
          </a:prstGeom>
          <a:solidFill>
            <a:schemeClr val="bg1">
              <a:lumMod val="85000"/>
            </a:schemeClr>
          </a:solidFill>
        </p:spPr>
        <p:txBody>
          <a:bodyPr wrap="square" rtlCol="0">
            <a:spAutoFit/>
          </a:bodyPr>
          <a:lstStyle/>
          <a:p>
            <a:r>
              <a:rPr lang="en-GB" sz="1600" dirty="0">
                <a:latin typeface="Helvetica Neue Light" panose="02000403000000020004" pitchFamily="2" charset="0"/>
                <a:ea typeface="Helvetica Neue Light" panose="02000403000000020004" pitchFamily="2" charset="0"/>
              </a:rPr>
              <a:t>IMPORTANT: Notice how the mean and median lay at the centre of the histogram or density plot. </a:t>
            </a:r>
          </a:p>
          <a:p>
            <a:endParaRPr lang="en-GB" sz="1600" dirty="0">
              <a:latin typeface="Helvetica Neue Light" panose="02000403000000020004" pitchFamily="2" charset="0"/>
              <a:ea typeface="Helvetica Neue Light" panose="02000403000000020004" pitchFamily="2" charset="0"/>
            </a:endParaRPr>
          </a:p>
          <a:p>
            <a:r>
              <a:rPr lang="en-GB" sz="1600" dirty="0">
                <a:latin typeface="Helvetica Neue Light" panose="02000403000000020004" pitchFamily="2" charset="0"/>
                <a:ea typeface="Helvetica Neue Light" panose="02000403000000020004" pitchFamily="2" charset="0"/>
              </a:rPr>
              <a:t>Also, notice how the shape of the histogram is near symmetric.</a:t>
            </a:r>
          </a:p>
          <a:p>
            <a:endParaRPr lang="en-GB" sz="1600" dirty="0">
              <a:latin typeface="Helvetica Neue Light" panose="02000403000000020004" pitchFamily="2" charset="0"/>
              <a:ea typeface="Helvetica Neue Light" panose="02000403000000020004" pitchFamily="2" charset="0"/>
            </a:endParaRPr>
          </a:p>
          <a:p>
            <a:r>
              <a:rPr lang="en-GB" sz="1600" dirty="0">
                <a:latin typeface="Helvetica Neue Light" panose="02000403000000020004" pitchFamily="2" charset="0"/>
                <a:ea typeface="Helvetica Neue Light" panose="02000403000000020004" pitchFamily="2" charset="0"/>
              </a:rPr>
              <a:t>This pattern is what we called a </a:t>
            </a:r>
            <a:r>
              <a:rPr lang="en-GB" sz="1600" b="1" dirty="0">
                <a:latin typeface="Helvetica Neue Light" panose="02000403000000020004" pitchFamily="2" charset="0"/>
                <a:ea typeface="Helvetica Neue Light" panose="02000403000000020004" pitchFamily="2" charset="0"/>
              </a:rPr>
              <a:t>“Normal distribution” </a:t>
            </a:r>
            <a:r>
              <a:rPr lang="en-GB" sz="1600" dirty="0">
                <a:latin typeface="Helvetica Neue Light" panose="02000403000000020004" pitchFamily="2" charset="0"/>
                <a:ea typeface="Helvetica Neue Light" panose="02000403000000020004" pitchFamily="2" charset="0"/>
              </a:rPr>
              <a:t>or </a:t>
            </a:r>
            <a:r>
              <a:rPr lang="en-GB" sz="1600" b="1" dirty="0">
                <a:latin typeface="Helvetica Neue Light" panose="02000403000000020004" pitchFamily="2" charset="0"/>
                <a:ea typeface="Helvetica Neue Light" panose="02000403000000020004" pitchFamily="2" charset="0"/>
              </a:rPr>
              <a:t>“Bell-shaped curved” </a:t>
            </a:r>
          </a:p>
        </p:txBody>
      </p:sp>
      <p:sp>
        <p:nvSpPr>
          <p:cNvPr id="9" name="Slide Number Placeholder 3">
            <a:extLst>
              <a:ext uri="{FF2B5EF4-FFF2-40B4-BE49-F238E27FC236}">
                <a16:creationId xmlns:a16="http://schemas.microsoft.com/office/drawing/2014/main" id="{4D46BB59-9415-8D40-850A-65985E0FD9BB}"/>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21</a:t>
            </a:fld>
            <a:endParaRPr lang="en-US" dirty="0">
              <a:solidFill>
                <a:srgbClr val="000000"/>
              </a:solidFill>
              <a:cs typeface="ＭＳ Ｐゴシック" charset="0"/>
            </a:endParaRPr>
          </a:p>
        </p:txBody>
      </p:sp>
    </p:spTree>
    <p:extLst>
      <p:ext uri="{BB962C8B-B14F-4D97-AF65-F5344CB8AC3E}">
        <p14:creationId xmlns:p14="http://schemas.microsoft.com/office/powerpoint/2010/main" val="2682079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line chart, histogram&#10;&#10;Description automatically generated">
            <a:extLst>
              <a:ext uri="{FF2B5EF4-FFF2-40B4-BE49-F238E27FC236}">
                <a16:creationId xmlns:a16="http://schemas.microsoft.com/office/drawing/2014/main" id="{D16679ED-3824-CE42-8432-5E644BF97D4B}"/>
              </a:ext>
            </a:extLst>
          </p:cNvPr>
          <p:cNvPicPr>
            <a:picLocks noChangeAspect="1"/>
          </p:cNvPicPr>
          <p:nvPr/>
        </p:nvPicPr>
        <p:blipFill>
          <a:blip r:embed="rId2"/>
          <a:stretch>
            <a:fillRect/>
          </a:stretch>
        </p:blipFill>
        <p:spPr>
          <a:xfrm>
            <a:off x="414453" y="4168665"/>
            <a:ext cx="3154866" cy="2541079"/>
          </a:xfrm>
          <a:prstGeom prst="rect">
            <a:avLst/>
          </a:prstGeom>
        </p:spPr>
      </p:pic>
      <p:pic>
        <p:nvPicPr>
          <p:cNvPr id="3" name="Picture 2" descr="Chart, histogram&#10;&#10;Description automatically generated">
            <a:extLst>
              <a:ext uri="{FF2B5EF4-FFF2-40B4-BE49-F238E27FC236}">
                <a16:creationId xmlns:a16="http://schemas.microsoft.com/office/drawing/2014/main" id="{1B65E293-7013-224B-BA9B-28057F39EA9F}"/>
              </a:ext>
            </a:extLst>
          </p:cNvPr>
          <p:cNvPicPr>
            <a:picLocks noChangeAspect="1"/>
          </p:cNvPicPr>
          <p:nvPr/>
        </p:nvPicPr>
        <p:blipFill>
          <a:blip r:embed="rId3"/>
          <a:stretch>
            <a:fillRect/>
          </a:stretch>
        </p:blipFill>
        <p:spPr>
          <a:xfrm>
            <a:off x="414453" y="1573722"/>
            <a:ext cx="3154864" cy="2541078"/>
          </a:xfrm>
          <a:prstGeom prst="rect">
            <a:avLst/>
          </a:prstGeom>
        </p:spPr>
      </p:pic>
      <p:pic>
        <p:nvPicPr>
          <p:cNvPr id="4" name="Picture 3">
            <a:extLst>
              <a:ext uri="{FF2B5EF4-FFF2-40B4-BE49-F238E27FC236}">
                <a16:creationId xmlns:a16="http://schemas.microsoft.com/office/drawing/2014/main" id="{6E42AD31-F296-8949-A515-69077CA22E59}"/>
              </a:ext>
            </a:extLst>
          </p:cNvPr>
          <p:cNvPicPr>
            <a:picLocks noChangeAspect="1"/>
          </p:cNvPicPr>
          <p:nvPr/>
        </p:nvPicPr>
        <p:blipFill>
          <a:blip r:embed="rId4"/>
          <a:stretch>
            <a:fillRect/>
          </a:stretch>
        </p:blipFill>
        <p:spPr>
          <a:xfrm>
            <a:off x="0" y="0"/>
            <a:ext cx="12192000" cy="970069"/>
          </a:xfrm>
          <a:prstGeom prst="rect">
            <a:avLst/>
          </a:prstGeom>
        </p:spPr>
      </p:pic>
      <p:sp>
        <p:nvSpPr>
          <p:cNvPr id="5" name="Title 1">
            <a:extLst>
              <a:ext uri="{FF2B5EF4-FFF2-40B4-BE49-F238E27FC236}">
                <a16:creationId xmlns:a16="http://schemas.microsoft.com/office/drawing/2014/main" id="{925193F6-6535-EF43-B03F-A3ADF5774486}"/>
              </a:ext>
            </a:extLst>
          </p:cNvPr>
          <p:cNvSpPr txBox="1">
            <a:spLocks/>
          </p:cNvSpPr>
          <p:nvPr/>
        </p:nvSpPr>
        <p:spPr>
          <a:xfrm>
            <a:off x="659780" y="858644"/>
            <a:ext cx="10515600" cy="70252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800" b="1" dirty="0">
                <a:latin typeface="Helvetica Neue Thin" panose="020B0403020202020204" pitchFamily="34" charset="0"/>
                <a:ea typeface="Helvetica Neue Thin" panose="020B0403020202020204" pitchFamily="34" charset="0"/>
              </a:rPr>
              <a:t>Histogram/Density plots for assessing the distributions of data [4]</a:t>
            </a:r>
            <a:endParaRPr lang="en-GB" sz="2800" b="1" dirty="0">
              <a:latin typeface="HELVETICA NEUE THIN" panose="020B0403020202020204" pitchFamily="34" charset="0"/>
              <a:ea typeface="HELVETICA NEUE THIN" panose="020B0403020202020204" pitchFamily="34" charset="0"/>
            </a:endParaRPr>
          </a:p>
        </p:txBody>
      </p:sp>
      <p:sp>
        <p:nvSpPr>
          <p:cNvPr id="6" name="TextBox 5">
            <a:extLst>
              <a:ext uri="{FF2B5EF4-FFF2-40B4-BE49-F238E27FC236}">
                <a16:creationId xmlns:a16="http://schemas.microsoft.com/office/drawing/2014/main" id="{23D97761-1446-F149-9A64-19BA068BCE0D}"/>
              </a:ext>
            </a:extLst>
          </p:cNvPr>
          <p:cNvSpPr txBox="1"/>
          <p:nvPr/>
        </p:nvSpPr>
        <p:spPr>
          <a:xfrm>
            <a:off x="3958682" y="1627484"/>
            <a:ext cx="7556815" cy="1569660"/>
          </a:xfrm>
          <a:prstGeom prst="rect">
            <a:avLst/>
          </a:prstGeom>
          <a:solidFill>
            <a:schemeClr val="bg1">
              <a:lumMod val="85000"/>
            </a:schemeClr>
          </a:solidFill>
        </p:spPr>
        <p:txBody>
          <a:bodyPr wrap="square" rtlCol="0">
            <a:spAutoFit/>
          </a:bodyPr>
          <a:lstStyle/>
          <a:p>
            <a:r>
              <a:rPr lang="en-GB" sz="1600" dirty="0">
                <a:latin typeface="Helvetica Neue Light" panose="02000403000000020004" pitchFamily="2" charset="0"/>
                <a:ea typeface="Helvetica Neue Light" panose="02000403000000020004" pitchFamily="2" charset="0"/>
              </a:rPr>
              <a:t>The central tendencies of the weight measures (see slide 15) are as follows:</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overall mean weight change was 0.378 kg which means on average within that 8-week period, the puppy’s weight increased by 0.378 kg</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median weight change was 0.4 kg</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0F7B281-47D3-6B4E-B893-1AB4CA75814C}"/>
                  </a:ext>
                </a:extLst>
              </p:cNvPr>
              <p:cNvSpPr txBox="1"/>
              <p:nvPr/>
            </p:nvSpPr>
            <p:spPr>
              <a:xfrm>
                <a:off x="3958681" y="3415958"/>
                <a:ext cx="7556815" cy="1077218"/>
              </a:xfrm>
              <a:prstGeom prst="rect">
                <a:avLst/>
              </a:prstGeom>
              <a:solidFill>
                <a:schemeClr val="bg1">
                  <a:lumMod val="85000"/>
                </a:schemeClr>
              </a:solidFill>
            </p:spPr>
            <p:txBody>
              <a:bodyPr wrap="square" rtlCol="0">
                <a:spAutoFit/>
              </a:bodyPr>
              <a:lstStyle/>
              <a:p>
                <a:r>
                  <a:rPr lang="en-GB" sz="1600" dirty="0">
                    <a:latin typeface="Helvetica Neue Light" panose="02000403000000020004" pitchFamily="2" charset="0"/>
                    <a:ea typeface="Helvetica Neue Light" panose="02000403000000020004" pitchFamily="2" charset="0"/>
                  </a:rPr>
                  <a:t>The dispersion values of the weight measures (see slide 15) are as follows:</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overall standard deviation was </a:t>
                </a:r>
                <a14:m>
                  <m:oMath xmlns:m="http://schemas.openxmlformats.org/officeDocument/2006/math">
                    <m:r>
                      <a:rPr lang="en-GB" sz="1600" i="1" smtClean="0">
                        <a:latin typeface="Cambria Math" panose="02040503050406030204" pitchFamily="18" charset="0"/>
                        <a:ea typeface="Cambria Math" panose="02040503050406030204" pitchFamily="18" charset="0"/>
                      </a:rPr>
                      <m:t>±</m:t>
                    </m:r>
                  </m:oMath>
                </a14:m>
                <a:r>
                  <a:rPr lang="en-GB" sz="1600" dirty="0">
                    <a:latin typeface="Helvetica Neue Light" panose="02000403000000020004" pitchFamily="2" charset="0"/>
                    <a:ea typeface="Helvetica Neue Light" panose="02000403000000020004" pitchFamily="2" charset="0"/>
                  </a:rPr>
                  <a:t>0.412 kg. The change in weight of puppy varied between 0.378 </a:t>
                </a:r>
                <a14:m>
                  <m:oMath xmlns:m="http://schemas.openxmlformats.org/officeDocument/2006/math">
                    <m:r>
                      <a:rPr lang="en-GB" sz="1600" i="1">
                        <a:latin typeface="Cambria Math" panose="02040503050406030204" pitchFamily="18" charset="0"/>
                        <a:ea typeface="Cambria Math" panose="02040503050406030204" pitchFamily="18" charset="0"/>
                      </a:rPr>
                      <m:t>±</m:t>
                    </m:r>
                  </m:oMath>
                </a14:m>
                <a:r>
                  <a:rPr lang="en-GB" sz="1600" dirty="0">
                    <a:latin typeface="Helvetica Neue Light" panose="02000403000000020004" pitchFamily="2" charset="0"/>
                    <a:ea typeface="Helvetica Neue Light" panose="02000403000000020004" pitchFamily="2" charset="0"/>
                  </a:rPr>
                  <a:t> 0.412 kg (i.e., -0.034kg to +0.79kg)  </a:t>
                </a:r>
              </a:p>
            </p:txBody>
          </p:sp>
        </mc:Choice>
        <mc:Fallback xmlns="">
          <p:sp>
            <p:nvSpPr>
              <p:cNvPr id="7" name="TextBox 6">
                <a:extLst>
                  <a:ext uri="{FF2B5EF4-FFF2-40B4-BE49-F238E27FC236}">
                    <a16:creationId xmlns:a16="http://schemas.microsoft.com/office/drawing/2014/main" id="{A0F7B281-47D3-6B4E-B893-1AB4CA75814C}"/>
                  </a:ext>
                </a:extLst>
              </p:cNvPr>
              <p:cNvSpPr txBox="1">
                <a:spLocks noRot="1" noChangeAspect="1" noMove="1" noResize="1" noEditPoints="1" noAdjustHandles="1" noChangeArrowheads="1" noChangeShapeType="1" noTextEdit="1"/>
              </p:cNvSpPr>
              <p:nvPr/>
            </p:nvSpPr>
            <p:spPr>
              <a:xfrm>
                <a:off x="3958681" y="3415958"/>
                <a:ext cx="7556815" cy="1077218"/>
              </a:xfrm>
              <a:prstGeom prst="rect">
                <a:avLst/>
              </a:prstGeom>
              <a:blipFill>
                <a:blip r:embed="rId5"/>
                <a:stretch>
                  <a:fillRect l="-336" t="-1163" b="-5814"/>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2B9B25D6-A1DA-E242-8C72-534900F6AEB7}"/>
              </a:ext>
            </a:extLst>
          </p:cNvPr>
          <p:cNvSpPr txBox="1"/>
          <p:nvPr/>
        </p:nvSpPr>
        <p:spPr>
          <a:xfrm>
            <a:off x="3958680" y="4839039"/>
            <a:ext cx="7556815" cy="1569660"/>
          </a:xfrm>
          <a:prstGeom prst="rect">
            <a:avLst/>
          </a:prstGeom>
          <a:solidFill>
            <a:schemeClr val="bg1">
              <a:lumMod val="85000"/>
            </a:schemeClr>
          </a:solidFill>
        </p:spPr>
        <p:txBody>
          <a:bodyPr wrap="square" rtlCol="0">
            <a:spAutoFit/>
          </a:bodyPr>
          <a:lstStyle/>
          <a:p>
            <a:r>
              <a:rPr lang="en-GB" sz="1600" dirty="0">
                <a:latin typeface="Helvetica Neue Light" panose="02000403000000020004" pitchFamily="2" charset="0"/>
                <a:ea typeface="Helvetica Neue Light" panose="02000403000000020004" pitchFamily="2" charset="0"/>
              </a:rPr>
              <a:t>IMPORTANT: Notice how the mean and median lay at the centre of the histogram or density plot. </a:t>
            </a:r>
          </a:p>
          <a:p>
            <a:endParaRPr lang="en-GB" sz="1600" dirty="0">
              <a:latin typeface="Helvetica Neue Light" panose="02000403000000020004" pitchFamily="2" charset="0"/>
              <a:ea typeface="Helvetica Neue Light" panose="02000403000000020004" pitchFamily="2" charset="0"/>
            </a:endParaRPr>
          </a:p>
          <a:p>
            <a:r>
              <a:rPr lang="en-GB" sz="1600" dirty="0">
                <a:latin typeface="Helvetica Neue Light" panose="02000403000000020004" pitchFamily="2" charset="0"/>
                <a:ea typeface="Helvetica Neue Light" panose="02000403000000020004" pitchFamily="2" charset="0"/>
              </a:rPr>
              <a:t>Also, notice how the shape of the histogram is near symmetric.</a:t>
            </a:r>
          </a:p>
          <a:p>
            <a:endParaRPr lang="en-GB" sz="1600" dirty="0">
              <a:latin typeface="Helvetica Neue Light" panose="02000403000000020004" pitchFamily="2" charset="0"/>
              <a:ea typeface="Helvetica Neue Light" panose="02000403000000020004" pitchFamily="2" charset="0"/>
            </a:endParaRPr>
          </a:p>
          <a:p>
            <a:r>
              <a:rPr lang="en-GB" sz="1600" dirty="0">
                <a:latin typeface="Helvetica Neue Light" panose="02000403000000020004" pitchFamily="2" charset="0"/>
                <a:ea typeface="Helvetica Neue Light" panose="02000403000000020004" pitchFamily="2" charset="0"/>
              </a:rPr>
              <a:t>This pattern is what we called a </a:t>
            </a:r>
            <a:r>
              <a:rPr lang="en-GB" sz="1600" b="1" dirty="0">
                <a:latin typeface="Helvetica Neue Light" panose="02000403000000020004" pitchFamily="2" charset="0"/>
                <a:ea typeface="Helvetica Neue Light" panose="02000403000000020004" pitchFamily="2" charset="0"/>
              </a:rPr>
              <a:t>“Normal distribution” </a:t>
            </a:r>
            <a:r>
              <a:rPr lang="en-GB" sz="1600" dirty="0">
                <a:latin typeface="Helvetica Neue Light" panose="02000403000000020004" pitchFamily="2" charset="0"/>
                <a:ea typeface="Helvetica Neue Light" panose="02000403000000020004" pitchFamily="2" charset="0"/>
              </a:rPr>
              <a:t>or </a:t>
            </a:r>
            <a:r>
              <a:rPr lang="en-GB" sz="1600" b="1" dirty="0">
                <a:latin typeface="Helvetica Neue Light" panose="02000403000000020004" pitchFamily="2" charset="0"/>
                <a:ea typeface="Helvetica Neue Light" panose="02000403000000020004" pitchFamily="2" charset="0"/>
              </a:rPr>
              <a:t>“Bell-shaped curved” </a:t>
            </a:r>
          </a:p>
        </p:txBody>
      </p:sp>
      <p:sp>
        <p:nvSpPr>
          <p:cNvPr id="9" name="Slide Number Placeholder 3">
            <a:extLst>
              <a:ext uri="{FF2B5EF4-FFF2-40B4-BE49-F238E27FC236}">
                <a16:creationId xmlns:a16="http://schemas.microsoft.com/office/drawing/2014/main" id="{375ACB7B-CF21-CC4C-8F5C-07157EFF5DF6}"/>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22</a:t>
            </a:fld>
            <a:endParaRPr lang="en-US" dirty="0">
              <a:solidFill>
                <a:srgbClr val="000000"/>
              </a:solidFill>
              <a:cs typeface="ＭＳ Ｐゴシック" charset="0"/>
            </a:endParaRPr>
          </a:p>
        </p:txBody>
      </p:sp>
    </p:spTree>
    <p:extLst>
      <p:ext uri="{BB962C8B-B14F-4D97-AF65-F5344CB8AC3E}">
        <p14:creationId xmlns:p14="http://schemas.microsoft.com/office/powerpoint/2010/main" val="575018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9638000-B428-9B45-A1AA-DD8D56F47808}"/>
              </a:ext>
            </a:extLst>
          </p:cNvPr>
          <p:cNvPicPr>
            <a:picLocks noChangeAspect="1"/>
          </p:cNvPicPr>
          <p:nvPr/>
        </p:nvPicPr>
        <p:blipFill>
          <a:blip r:embed="rId2"/>
          <a:stretch>
            <a:fillRect/>
          </a:stretch>
        </p:blipFill>
        <p:spPr>
          <a:xfrm>
            <a:off x="0" y="819091"/>
            <a:ext cx="12192000" cy="5219817"/>
          </a:xfrm>
          <a:prstGeom prst="rect">
            <a:avLst/>
          </a:prstGeom>
        </p:spPr>
      </p:pic>
      <p:sp>
        <p:nvSpPr>
          <p:cNvPr id="4" name="Slide Number Placeholder 3">
            <a:extLst>
              <a:ext uri="{FF2B5EF4-FFF2-40B4-BE49-F238E27FC236}">
                <a16:creationId xmlns:a16="http://schemas.microsoft.com/office/drawing/2014/main" id="{859F3DC2-A8CC-0841-8E4C-F819448F8369}"/>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23</a:t>
            </a:fld>
            <a:endParaRPr lang="en-US" dirty="0">
              <a:solidFill>
                <a:srgbClr val="000000"/>
              </a:solidFill>
              <a:cs typeface="ＭＳ Ｐゴシック" charset="0"/>
            </a:endParaRPr>
          </a:p>
        </p:txBody>
      </p:sp>
    </p:spTree>
    <p:extLst>
      <p:ext uri="{BB962C8B-B14F-4D97-AF65-F5344CB8AC3E}">
        <p14:creationId xmlns:p14="http://schemas.microsoft.com/office/powerpoint/2010/main" val="3049357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9F3DC2-A8CC-0841-8E4C-F819448F8369}"/>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24</a:t>
            </a:fld>
            <a:endParaRPr lang="en-US" dirty="0">
              <a:solidFill>
                <a:srgbClr val="000000"/>
              </a:solidFill>
              <a:cs typeface="ＭＳ Ｐゴシック" charset="0"/>
            </a:endParaRPr>
          </a:p>
        </p:txBody>
      </p:sp>
      <p:pic>
        <p:nvPicPr>
          <p:cNvPr id="5" name="Picture 4" descr="Chart, line chart, histogram&#10;&#10;Description automatically generated">
            <a:extLst>
              <a:ext uri="{FF2B5EF4-FFF2-40B4-BE49-F238E27FC236}">
                <a16:creationId xmlns:a16="http://schemas.microsoft.com/office/drawing/2014/main" id="{9DC91C0D-B005-6045-896B-AEA0AAF5E7AF}"/>
              </a:ext>
            </a:extLst>
          </p:cNvPr>
          <p:cNvPicPr>
            <a:picLocks noChangeAspect="1"/>
          </p:cNvPicPr>
          <p:nvPr/>
        </p:nvPicPr>
        <p:blipFill>
          <a:blip r:embed="rId2"/>
          <a:stretch>
            <a:fillRect/>
          </a:stretch>
        </p:blipFill>
        <p:spPr>
          <a:xfrm>
            <a:off x="277568" y="808464"/>
            <a:ext cx="6700859" cy="5397190"/>
          </a:xfrm>
          <a:prstGeom prst="rect">
            <a:avLst/>
          </a:prstGeom>
        </p:spPr>
      </p:pic>
      <p:sp>
        <p:nvSpPr>
          <p:cNvPr id="6" name="TextBox 5">
            <a:extLst>
              <a:ext uri="{FF2B5EF4-FFF2-40B4-BE49-F238E27FC236}">
                <a16:creationId xmlns:a16="http://schemas.microsoft.com/office/drawing/2014/main" id="{7A439FB6-03DB-4640-BA16-6A24066171ED}"/>
              </a:ext>
            </a:extLst>
          </p:cNvPr>
          <p:cNvSpPr txBox="1"/>
          <p:nvPr/>
        </p:nvSpPr>
        <p:spPr>
          <a:xfrm>
            <a:off x="6978427" y="892097"/>
            <a:ext cx="4652295" cy="5001369"/>
          </a:xfrm>
          <a:prstGeom prst="rect">
            <a:avLst/>
          </a:prstGeom>
          <a:no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Code:</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enter data</a:t>
            </a:r>
          </a:p>
          <a:p>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 &lt;- c(-0.2,-0.4, 0, 0.1, 0.1, 0.3, 0.12, 0.4, 0.5, 0.8, 0.9, 0.5, 0.6, 0.7, 0.6, 1.3, -0.2, 0, 0.1, 0.1, 0.3, 0.4, 0.5, 0.5, 0.6, 1.2)</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next, extract mean and standard deviation from data</a:t>
            </a:r>
          </a:p>
          <a:p>
            <a:r>
              <a:rPr lang="en-GB" sz="1100" dirty="0">
                <a:latin typeface="Helvetica Neue Thin" panose="020B0403020202020204" pitchFamily="34" charset="0"/>
                <a:ea typeface="Helvetica Neue Thin" panose="020B0403020202020204" pitchFamily="34" charset="0"/>
              </a:rPr>
              <a:t>m&lt;-mean(</a:t>
            </a:r>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a:t>
            </a:r>
          </a:p>
          <a:p>
            <a:r>
              <a:rPr lang="en-GB" sz="1100" dirty="0">
                <a:latin typeface="Helvetica Neue Thin" panose="020B0403020202020204" pitchFamily="34" charset="0"/>
                <a:ea typeface="Helvetica Neue Thin" panose="020B0403020202020204" pitchFamily="34" charset="0"/>
              </a:rPr>
              <a:t>std&lt;-</a:t>
            </a:r>
            <a:r>
              <a:rPr lang="en-GB" sz="1100" dirty="0" err="1">
                <a:latin typeface="Helvetica Neue Thin" panose="020B0403020202020204" pitchFamily="34" charset="0"/>
                <a:ea typeface="Helvetica Neue Thin" panose="020B0403020202020204" pitchFamily="34" charset="0"/>
              </a:rPr>
              <a:t>sd</a:t>
            </a:r>
            <a:r>
              <a:rPr lang="en-GB" sz="1100" dirty="0">
                <a:latin typeface="Helvetica Neue Thin" panose="020B0403020202020204" pitchFamily="34" charset="0"/>
                <a:ea typeface="Helvetica Neue Thin" panose="020B0403020202020204" pitchFamily="34" charset="0"/>
              </a:rPr>
              <a:t>(</a:t>
            </a:r>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plot histogram with normal curve</a:t>
            </a:r>
          </a:p>
          <a:p>
            <a:r>
              <a:rPr lang="en-GB" sz="1100" dirty="0">
                <a:latin typeface="Helvetica Neue Thin" panose="020B0403020202020204" pitchFamily="34" charset="0"/>
                <a:ea typeface="Helvetica Neue Thin" panose="020B0403020202020204" pitchFamily="34" charset="0"/>
              </a:rPr>
              <a:t>hist(</a:t>
            </a:r>
            <a:r>
              <a:rPr lang="en-GB" sz="1100" dirty="0" err="1">
                <a:latin typeface="Helvetica Neue Thin" panose="020B0403020202020204" pitchFamily="34" charset="0"/>
                <a:ea typeface="Helvetica Neue Thin" panose="020B0403020202020204" pitchFamily="34" charset="0"/>
              </a:rPr>
              <a:t>weightChanges</a:t>
            </a:r>
            <a:r>
              <a:rPr lang="en-GB" sz="1100" dirty="0">
                <a:latin typeface="Helvetica Neue Thin" panose="020B0403020202020204" pitchFamily="34" charset="0"/>
                <a:ea typeface="Helvetica Neue Thin" panose="020B0403020202020204" pitchFamily="34" charset="0"/>
              </a:rPr>
              <a:t>, density = 20, prob=TRUE, main="Puppy's weight change with 1st 4 weeks", </a:t>
            </a:r>
            <a:r>
              <a:rPr lang="en-GB" sz="1100" dirty="0" err="1">
                <a:latin typeface="Helvetica Neue Thin" panose="020B0403020202020204" pitchFamily="34" charset="0"/>
                <a:ea typeface="Helvetica Neue Thin" panose="020B0403020202020204" pitchFamily="34" charset="0"/>
              </a:rPr>
              <a:t>xlab</a:t>
            </a:r>
            <a:r>
              <a:rPr lang="en-GB" sz="1100" dirty="0">
                <a:latin typeface="Helvetica Neue Thin" panose="020B0403020202020204" pitchFamily="34" charset="0"/>
                <a:ea typeface="Helvetica Neue Thin" panose="020B0403020202020204" pitchFamily="34" charset="0"/>
              </a:rPr>
              <a:t> = "Weight Changes [kg]", </a:t>
            </a:r>
            <a:r>
              <a:rPr lang="en-GB" sz="1100" dirty="0" err="1">
                <a:latin typeface="Helvetica Neue Thin" panose="020B0403020202020204" pitchFamily="34" charset="0"/>
                <a:ea typeface="Helvetica Neue Thin" panose="020B0403020202020204" pitchFamily="34" charset="0"/>
              </a:rPr>
              <a:t>ylab</a:t>
            </a:r>
            <a:r>
              <a:rPr lang="en-GB" sz="1100" dirty="0">
                <a:latin typeface="Helvetica Neue Thin" panose="020B0403020202020204" pitchFamily="34" charset="0"/>
                <a:ea typeface="Helvetica Neue Thin" panose="020B0403020202020204" pitchFamily="34" charset="0"/>
              </a:rPr>
              <a:t> = "Density (proportion [%])")</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adds the normal curve</a:t>
            </a:r>
          </a:p>
          <a:p>
            <a:r>
              <a:rPr lang="en-GB" sz="1100" dirty="0">
                <a:latin typeface="Helvetica Neue Thin" panose="020B0403020202020204" pitchFamily="34" charset="0"/>
                <a:ea typeface="Helvetica Neue Thin" panose="020B0403020202020204" pitchFamily="34" charset="0"/>
              </a:rPr>
              <a:t>curve(</a:t>
            </a:r>
            <a:r>
              <a:rPr lang="en-GB" sz="1100" dirty="0" err="1">
                <a:latin typeface="Helvetica Neue Thin" panose="020B0403020202020204" pitchFamily="34" charset="0"/>
                <a:ea typeface="Helvetica Neue Thin" panose="020B0403020202020204" pitchFamily="34" charset="0"/>
              </a:rPr>
              <a:t>dnorm</a:t>
            </a:r>
            <a:r>
              <a:rPr lang="en-GB" sz="1100" dirty="0">
                <a:latin typeface="Helvetica Neue Thin" panose="020B0403020202020204" pitchFamily="34" charset="0"/>
                <a:ea typeface="Helvetica Neue Thin" panose="020B0403020202020204" pitchFamily="34" charset="0"/>
              </a:rPr>
              <a:t>(x, mean=m, </a:t>
            </a:r>
            <a:r>
              <a:rPr lang="en-GB" sz="1100" dirty="0" err="1">
                <a:latin typeface="Helvetica Neue Thin" panose="020B0403020202020204" pitchFamily="34" charset="0"/>
                <a:ea typeface="Helvetica Neue Thin" panose="020B0403020202020204" pitchFamily="34" charset="0"/>
              </a:rPr>
              <a:t>sd</a:t>
            </a:r>
            <a:r>
              <a:rPr lang="en-GB" sz="1100" dirty="0">
                <a:latin typeface="Helvetica Neue Thin" panose="020B0403020202020204" pitchFamily="34" charset="0"/>
                <a:ea typeface="Helvetica Neue Thin" panose="020B0403020202020204" pitchFamily="34" charset="0"/>
              </a:rPr>
              <a:t>=std), add=TRUE)</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add red line for mean</a:t>
            </a:r>
          </a:p>
          <a:p>
            <a:r>
              <a:rPr lang="en-GB" sz="1100" dirty="0" err="1">
                <a:latin typeface="Helvetica Neue Thin" panose="020B0403020202020204" pitchFamily="34" charset="0"/>
                <a:ea typeface="Helvetica Neue Thin" panose="020B0403020202020204" pitchFamily="34" charset="0"/>
              </a:rPr>
              <a:t>abline</a:t>
            </a:r>
            <a:r>
              <a:rPr lang="en-GB" sz="1100" dirty="0">
                <a:latin typeface="Helvetica Neue Thin" panose="020B0403020202020204" pitchFamily="34" charset="0"/>
                <a:ea typeface="Helvetica Neue Thin" panose="020B0403020202020204" pitchFamily="34" charset="0"/>
              </a:rPr>
              <a:t>(v = 0.378, col = "red")</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add blue line for median</a:t>
            </a:r>
          </a:p>
          <a:p>
            <a:r>
              <a:rPr lang="en-GB" sz="1100" dirty="0" err="1">
                <a:latin typeface="Helvetica Neue Thin" panose="020B0403020202020204" pitchFamily="34" charset="0"/>
                <a:ea typeface="Helvetica Neue Thin" panose="020B0403020202020204" pitchFamily="34" charset="0"/>
              </a:rPr>
              <a:t>abline</a:t>
            </a:r>
            <a:r>
              <a:rPr lang="en-GB" sz="1100" dirty="0">
                <a:latin typeface="Helvetica Neue Thin" panose="020B0403020202020204" pitchFamily="34" charset="0"/>
                <a:ea typeface="Helvetica Neue Thin" panose="020B0403020202020204" pitchFamily="34" charset="0"/>
              </a:rPr>
              <a:t>(v = 0.400, col = "blue")</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add black dashed line for -</a:t>
            </a:r>
            <a:r>
              <a:rPr lang="en-GB" sz="1100" dirty="0" err="1">
                <a:latin typeface="Helvetica Neue Thin" panose="020B0403020202020204" pitchFamily="34" charset="0"/>
                <a:ea typeface="Helvetica Neue Thin" panose="020B0403020202020204" pitchFamily="34" charset="0"/>
              </a:rPr>
              <a:t>sd</a:t>
            </a:r>
            <a:endParaRPr lang="en-GB" sz="1100" dirty="0">
              <a:latin typeface="Helvetica Neue Thin" panose="020B0403020202020204" pitchFamily="34" charset="0"/>
              <a:ea typeface="Helvetica Neue Thin" panose="020B0403020202020204" pitchFamily="34" charset="0"/>
            </a:endParaRPr>
          </a:p>
          <a:p>
            <a:r>
              <a:rPr lang="en-GB" sz="1100" dirty="0" err="1">
                <a:latin typeface="Helvetica Neue Thin" panose="020B0403020202020204" pitchFamily="34" charset="0"/>
                <a:ea typeface="Helvetica Neue Thin" panose="020B0403020202020204" pitchFamily="34" charset="0"/>
              </a:rPr>
              <a:t>abline</a:t>
            </a:r>
            <a:r>
              <a:rPr lang="en-GB" sz="1100" dirty="0">
                <a:latin typeface="Helvetica Neue Thin" panose="020B0403020202020204" pitchFamily="34" charset="0"/>
                <a:ea typeface="Helvetica Neue Thin" panose="020B0403020202020204" pitchFamily="34" charset="0"/>
              </a:rPr>
              <a:t>(v = -0.034, </a:t>
            </a:r>
            <a:r>
              <a:rPr lang="en-GB" sz="1100" dirty="0" err="1">
                <a:latin typeface="Helvetica Neue Thin" panose="020B0403020202020204" pitchFamily="34" charset="0"/>
                <a:ea typeface="Helvetica Neue Thin" panose="020B0403020202020204" pitchFamily="34" charset="0"/>
              </a:rPr>
              <a:t>lty</a:t>
            </a:r>
            <a:r>
              <a:rPr lang="en-GB" sz="1100" dirty="0">
                <a:latin typeface="Helvetica Neue Thin" panose="020B0403020202020204" pitchFamily="34" charset="0"/>
                <a:ea typeface="Helvetica Neue Thin" panose="020B0403020202020204" pitchFamily="34" charset="0"/>
              </a:rPr>
              <a:t> = "dashed", col = "black")</a:t>
            </a:r>
          </a:p>
          <a:p>
            <a:endParaRPr lang="en-GB" sz="1100" dirty="0">
              <a:latin typeface="Helvetica Neue Thin" panose="020B0403020202020204" pitchFamily="34" charset="0"/>
              <a:ea typeface="Helvetica Neue Thin" panose="020B0403020202020204" pitchFamily="34" charset="0"/>
            </a:endParaRPr>
          </a:p>
          <a:p>
            <a:r>
              <a:rPr lang="en-GB" sz="1100" dirty="0">
                <a:latin typeface="Helvetica Neue Thin" panose="020B0403020202020204" pitchFamily="34" charset="0"/>
                <a:ea typeface="Helvetica Neue Thin" panose="020B0403020202020204" pitchFamily="34" charset="0"/>
              </a:rPr>
              <a:t># add black dashed line for +</a:t>
            </a:r>
            <a:r>
              <a:rPr lang="en-GB" sz="1100" dirty="0" err="1">
                <a:latin typeface="Helvetica Neue Thin" panose="020B0403020202020204" pitchFamily="34" charset="0"/>
                <a:ea typeface="Helvetica Neue Thin" panose="020B0403020202020204" pitchFamily="34" charset="0"/>
              </a:rPr>
              <a:t>sd</a:t>
            </a:r>
            <a:endParaRPr lang="en-GB" sz="1100" dirty="0">
              <a:latin typeface="Helvetica Neue Thin" panose="020B0403020202020204" pitchFamily="34" charset="0"/>
              <a:ea typeface="Helvetica Neue Thin" panose="020B0403020202020204" pitchFamily="34" charset="0"/>
            </a:endParaRPr>
          </a:p>
          <a:p>
            <a:r>
              <a:rPr lang="en-GB" sz="1100" dirty="0" err="1">
                <a:latin typeface="Helvetica Neue Thin" panose="020B0403020202020204" pitchFamily="34" charset="0"/>
                <a:ea typeface="Helvetica Neue Thin" panose="020B0403020202020204" pitchFamily="34" charset="0"/>
              </a:rPr>
              <a:t>abline</a:t>
            </a:r>
            <a:r>
              <a:rPr lang="en-GB" sz="1100" dirty="0">
                <a:latin typeface="Helvetica Neue Thin" panose="020B0403020202020204" pitchFamily="34" charset="0"/>
                <a:ea typeface="Helvetica Neue Thin" panose="020B0403020202020204" pitchFamily="34" charset="0"/>
              </a:rPr>
              <a:t>(v = 0.79, </a:t>
            </a:r>
            <a:r>
              <a:rPr lang="en-GB" sz="1100" dirty="0" err="1">
                <a:latin typeface="Helvetica Neue Thin" panose="020B0403020202020204" pitchFamily="34" charset="0"/>
                <a:ea typeface="Helvetica Neue Thin" panose="020B0403020202020204" pitchFamily="34" charset="0"/>
              </a:rPr>
              <a:t>lty</a:t>
            </a:r>
            <a:r>
              <a:rPr lang="en-GB" sz="1100" dirty="0">
                <a:latin typeface="Helvetica Neue Thin" panose="020B0403020202020204" pitchFamily="34" charset="0"/>
                <a:ea typeface="Helvetica Neue Thin" panose="020B0403020202020204" pitchFamily="34" charset="0"/>
              </a:rPr>
              <a:t> = "dashed", col = "black")</a:t>
            </a:r>
          </a:p>
        </p:txBody>
      </p:sp>
    </p:spTree>
    <p:extLst>
      <p:ext uri="{BB962C8B-B14F-4D97-AF65-F5344CB8AC3E}">
        <p14:creationId xmlns:p14="http://schemas.microsoft.com/office/powerpoint/2010/main" val="203232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FA089AB-6B4C-1F4E-8313-D7AB860D9AA7}"/>
              </a:ext>
            </a:extLst>
          </p:cNvPr>
          <p:cNvSpPr txBox="1">
            <a:spLocks/>
          </p:cNvSpPr>
          <p:nvPr/>
        </p:nvSpPr>
        <p:spPr>
          <a:xfrm>
            <a:off x="3068901" y="1187965"/>
            <a:ext cx="5481320" cy="512063"/>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spcBef>
                <a:spcPts val="105"/>
              </a:spcBef>
            </a:pPr>
            <a:r>
              <a:rPr lang="en-GB" sz="3600" b="1" spc="-15" dirty="0">
                <a:latin typeface="HELVETICA NEUE THIN" panose="020B0403020202020204" pitchFamily="34" charset="0"/>
                <a:ea typeface="HELVETICA NEUE THIN" panose="020B0403020202020204" pitchFamily="34" charset="0"/>
              </a:rPr>
              <a:t>Visualisation in RStudio</a:t>
            </a:r>
            <a:endParaRPr lang="en-GB" sz="3600" b="1" dirty="0">
              <a:latin typeface="HELVETICA NEUE THIN" panose="020B0403020202020204" pitchFamily="34" charset="0"/>
              <a:ea typeface="HELVETICA NEUE THIN" panose="020B0403020202020204" pitchFamily="34" charset="0"/>
            </a:endParaRPr>
          </a:p>
        </p:txBody>
      </p:sp>
      <p:pic>
        <p:nvPicPr>
          <p:cNvPr id="8" name="Picture 7">
            <a:extLst>
              <a:ext uri="{FF2B5EF4-FFF2-40B4-BE49-F238E27FC236}">
                <a16:creationId xmlns:a16="http://schemas.microsoft.com/office/drawing/2014/main" id="{F83AD91B-76CB-A144-BE55-2D395CA6EF4F}"/>
              </a:ext>
            </a:extLst>
          </p:cNvPr>
          <p:cNvPicPr>
            <a:picLocks noChangeAspect="1"/>
          </p:cNvPicPr>
          <p:nvPr/>
        </p:nvPicPr>
        <p:blipFill>
          <a:blip r:embed="rId2"/>
          <a:stretch>
            <a:fillRect/>
          </a:stretch>
        </p:blipFill>
        <p:spPr>
          <a:xfrm>
            <a:off x="0" y="0"/>
            <a:ext cx="12192000" cy="970069"/>
          </a:xfrm>
          <a:prstGeom prst="rect">
            <a:avLst/>
          </a:prstGeom>
        </p:spPr>
      </p:pic>
      <p:sp>
        <p:nvSpPr>
          <p:cNvPr id="9" name="Slide Number Placeholder 3">
            <a:extLst>
              <a:ext uri="{FF2B5EF4-FFF2-40B4-BE49-F238E27FC236}">
                <a16:creationId xmlns:a16="http://schemas.microsoft.com/office/drawing/2014/main" id="{6E42E94F-1A33-6549-A40F-F55D66DD993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25</a:t>
            </a:fld>
            <a:endParaRPr lang="en-US" dirty="0">
              <a:solidFill>
                <a:srgbClr val="000000"/>
              </a:solidFill>
              <a:cs typeface="ＭＳ Ｐゴシック" charset="0"/>
            </a:endParaRPr>
          </a:p>
        </p:txBody>
      </p:sp>
      <p:sp>
        <p:nvSpPr>
          <p:cNvPr id="10" name="Content Placeholder 2">
            <a:extLst>
              <a:ext uri="{FF2B5EF4-FFF2-40B4-BE49-F238E27FC236}">
                <a16:creationId xmlns:a16="http://schemas.microsoft.com/office/drawing/2014/main" id="{4ABA8ABD-F4CA-DD43-80A3-D28AFD9106B2}"/>
              </a:ext>
            </a:extLst>
          </p:cNvPr>
          <p:cNvSpPr txBox="1">
            <a:spLocks/>
          </p:cNvSpPr>
          <p:nvPr/>
        </p:nvSpPr>
        <p:spPr>
          <a:xfrm>
            <a:off x="706908" y="1700028"/>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GB" sz="2400" dirty="0">
                <a:highlight>
                  <a:srgbClr val="D6D6D6"/>
                </a:highlight>
                <a:latin typeface="Helvetica Neue Thin" panose="020B0403020202020204" pitchFamily="34" charset="0"/>
                <a:ea typeface="Helvetica Neue Thin" panose="020B0403020202020204" pitchFamily="34" charset="0"/>
              </a:rPr>
              <a:t>Creating impressive visualisation</a:t>
            </a:r>
          </a:p>
          <a:p>
            <a:pPr marL="0" indent="0">
              <a:buFont typeface="Arial"/>
              <a:buNone/>
            </a:pPr>
            <a:endParaRPr lang="en-GB" sz="2400" dirty="0">
              <a:highlight>
                <a:srgbClr val="D6D6D6"/>
              </a:highlight>
              <a:latin typeface="Helvetica Neue Thin" panose="020B0403020202020204" pitchFamily="34" charset="0"/>
              <a:ea typeface="Helvetica Neue Thin" panose="020B0403020202020204" pitchFamily="34" charset="0"/>
            </a:endParaRPr>
          </a:p>
          <a:p>
            <a:r>
              <a:rPr lang="en-GB" sz="2400" dirty="0">
                <a:latin typeface="Helvetica Neue Thin" panose="020B0403020202020204" pitchFamily="34" charset="0"/>
                <a:ea typeface="Helvetica Neue Thin" panose="020B0403020202020204" pitchFamily="34" charset="0"/>
              </a:rPr>
              <a:t>Base functions for creating graphics in R: </a:t>
            </a:r>
            <a:r>
              <a:rPr lang="en-GB" sz="2400" b="1" dirty="0">
                <a:latin typeface="Helvetica Neue Thin" panose="020B0403020202020204" pitchFamily="34" charset="0"/>
                <a:ea typeface="Helvetica Neue Thin" panose="020B0403020202020204" pitchFamily="34" charset="0"/>
              </a:rPr>
              <a:t>plot( )</a:t>
            </a:r>
          </a:p>
          <a:p>
            <a:endParaRPr lang="en-GB" sz="2400" dirty="0">
              <a:latin typeface="Helvetica Neue Thin" panose="020B0403020202020204" pitchFamily="34" charset="0"/>
              <a:ea typeface="Helvetica Neue Thin" panose="020B0403020202020204" pitchFamily="34" charset="0"/>
            </a:endParaRPr>
          </a:p>
          <a:p>
            <a:r>
              <a:rPr lang="en-GB" sz="2400" dirty="0">
                <a:latin typeface="Helvetica Neue Thin" panose="020B0403020202020204" pitchFamily="34" charset="0"/>
                <a:ea typeface="Helvetica Neue Thin" panose="020B0403020202020204" pitchFamily="34" charset="0"/>
              </a:rPr>
              <a:t>R Packages for creating impressive plots: </a:t>
            </a:r>
            <a:r>
              <a:rPr lang="en-GB" sz="2400" b="1" dirty="0">
                <a:latin typeface="Helvetica Neue Thin" panose="020B0403020202020204" pitchFamily="34" charset="0"/>
                <a:ea typeface="Helvetica Neue Thin" panose="020B0403020202020204" pitchFamily="34" charset="0"/>
              </a:rPr>
              <a:t>ggplot2( )</a:t>
            </a:r>
          </a:p>
          <a:p>
            <a:pPr lvl="1"/>
            <a:r>
              <a:rPr lang="en-GB" sz="2000" dirty="0">
                <a:latin typeface="Helvetica Neue Thin" panose="020B0403020202020204" pitchFamily="34" charset="0"/>
                <a:ea typeface="Helvetica Neue Thin" panose="020B0403020202020204" pitchFamily="34" charset="0"/>
              </a:rPr>
              <a:t>You will have to first install ‘ggplot2’ package first with the </a:t>
            </a:r>
            <a:r>
              <a:rPr lang="en-GB" sz="2000" b="1" dirty="0" err="1">
                <a:latin typeface="Helvetica Neue Thin" panose="020B0403020202020204" pitchFamily="34" charset="0"/>
                <a:ea typeface="Helvetica Neue Thin" panose="020B0403020202020204" pitchFamily="34" charset="0"/>
              </a:rPr>
              <a:t>install.package</a:t>
            </a:r>
            <a:r>
              <a:rPr lang="en-GB" sz="2000" b="1" dirty="0">
                <a:latin typeface="Helvetica Neue Thin" panose="020B0403020202020204" pitchFamily="34" charset="0"/>
                <a:ea typeface="Helvetica Neue Thin" panose="020B0403020202020204" pitchFamily="34" charset="0"/>
              </a:rPr>
              <a:t>( ) </a:t>
            </a:r>
            <a:r>
              <a:rPr lang="en-GB" sz="2000" dirty="0">
                <a:latin typeface="Helvetica Neue Thin" panose="020B0403020202020204" pitchFamily="34" charset="0"/>
                <a:ea typeface="Helvetica Neue Thin" panose="020B0403020202020204" pitchFamily="34" charset="0"/>
              </a:rPr>
              <a:t>function</a:t>
            </a:r>
          </a:p>
          <a:p>
            <a:pPr lvl="1"/>
            <a:r>
              <a:rPr lang="en-GB" sz="2000" dirty="0">
                <a:latin typeface="Helvetica Neue Thin" panose="020B0403020202020204" pitchFamily="34" charset="0"/>
                <a:ea typeface="Helvetica Neue Thin" panose="020B0403020202020204" pitchFamily="34" charset="0"/>
              </a:rPr>
              <a:t>After its installed, you will need to load the package into R with </a:t>
            </a:r>
            <a:r>
              <a:rPr lang="en-GB" sz="2000" b="1" dirty="0">
                <a:latin typeface="Helvetica Neue Thin" panose="020B0403020202020204" pitchFamily="34" charset="0"/>
                <a:ea typeface="Helvetica Neue Thin" panose="020B0403020202020204" pitchFamily="34" charset="0"/>
              </a:rPr>
              <a:t>library( ) </a:t>
            </a:r>
            <a:r>
              <a:rPr lang="en-GB" sz="2000" dirty="0">
                <a:latin typeface="Helvetica Neue Thin" panose="020B0403020202020204" pitchFamily="34" charset="0"/>
                <a:ea typeface="Helvetica Neue Thin" panose="020B0403020202020204" pitchFamily="34" charset="0"/>
              </a:rPr>
              <a:t>function</a:t>
            </a:r>
          </a:p>
          <a:p>
            <a:pPr lvl="1"/>
            <a:endParaRPr lang="en-GB" sz="2000" dirty="0">
              <a:latin typeface="Helvetica Neue Thin" panose="020B0403020202020204" pitchFamily="34" charset="0"/>
              <a:ea typeface="Helvetica Neue Thin" panose="020B0403020202020204" pitchFamily="34" charset="0"/>
            </a:endParaRPr>
          </a:p>
          <a:p>
            <a:r>
              <a:rPr lang="en-GB" sz="2400" dirty="0">
                <a:latin typeface="Helvetica Neue Thin" panose="020B0403020202020204" pitchFamily="34" charset="0"/>
                <a:ea typeface="Helvetica Neue Thin" panose="020B0403020202020204" pitchFamily="34" charset="0"/>
              </a:rPr>
              <a:t>All this will be become clear in the practical session</a:t>
            </a:r>
          </a:p>
        </p:txBody>
      </p:sp>
    </p:spTree>
    <p:extLst>
      <p:ext uri="{BB962C8B-B14F-4D97-AF65-F5344CB8AC3E}">
        <p14:creationId xmlns:p14="http://schemas.microsoft.com/office/powerpoint/2010/main" val="3583064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FB23C00-A421-DA7E-8C47-945E71BFDDA3}"/>
              </a:ext>
            </a:extLst>
          </p:cNvPr>
          <p:cNvSpPr/>
          <p:nvPr/>
        </p:nvSpPr>
        <p:spPr>
          <a:xfrm>
            <a:off x="0" y="0"/>
            <a:ext cx="12192000" cy="685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CA9D1FC6-0B77-E65B-CD86-65E92BEF3296}"/>
              </a:ext>
            </a:extLst>
          </p:cNvPr>
          <p:cNvPicPr>
            <a:picLocks noChangeAspect="1"/>
          </p:cNvPicPr>
          <p:nvPr/>
        </p:nvPicPr>
        <p:blipFill>
          <a:blip r:embed="rId2"/>
          <a:srcRect/>
          <a:stretch/>
        </p:blipFill>
        <p:spPr>
          <a:xfrm rot="16200000">
            <a:off x="3450167" y="-81963"/>
            <a:ext cx="5291666" cy="7619999"/>
          </a:xfrm>
          <a:prstGeom prst="rect">
            <a:avLst/>
          </a:prstGeom>
          <a:ln>
            <a:noFill/>
          </a:ln>
          <a:effectLst>
            <a:softEdge rad="112500"/>
          </a:effectLst>
        </p:spPr>
      </p:pic>
      <p:sp>
        <p:nvSpPr>
          <p:cNvPr id="6" name="TextBox 5">
            <a:extLst>
              <a:ext uri="{FF2B5EF4-FFF2-40B4-BE49-F238E27FC236}">
                <a16:creationId xmlns:a16="http://schemas.microsoft.com/office/drawing/2014/main" id="{D93D40EA-6D14-83A2-E239-23C7895C73CF}"/>
              </a:ext>
            </a:extLst>
          </p:cNvPr>
          <p:cNvSpPr txBox="1"/>
          <p:nvPr/>
        </p:nvSpPr>
        <p:spPr>
          <a:xfrm>
            <a:off x="8039221" y="132437"/>
            <a:ext cx="4008304" cy="646331"/>
          </a:xfrm>
          <a:prstGeom prst="rect">
            <a:avLst/>
          </a:prstGeom>
          <a:noFill/>
          <a:ln>
            <a:solidFill>
              <a:schemeClr val="accent2"/>
            </a:solidFill>
          </a:ln>
        </p:spPr>
        <p:txBody>
          <a:bodyPr wrap="square" rtlCol="0" anchor="ctr">
            <a:spAutoFit/>
          </a:bodyPr>
          <a:lstStyle/>
          <a:p>
            <a:pPr algn="ctr"/>
            <a:r>
              <a:rPr lang="en-GB" sz="3600" b="1" dirty="0">
                <a:solidFill>
                  <a:schemeClr val="accent4"/>
                </a:solidFill>
                <a:latin typeface="HELVETICA NEUE THIN" panose="020B0403020202020204" pitchFamily="34" charset="0"/>
                <a:ea typeface="HELVETICA NEUE THIN" panose="020B0403020202020204" pitchFamily="34" charset="0"/>
              </a:rPr>
              <a:t>Breaktime</a:t>
            </a:r>
          </a:p>
        </p:txBody>
      </p:sp>
      <p:pic>
        <p:nvPicPr>
          <p:cNvPr id="8" name="Picture 7" descr="Logo&#10;&#10;Description automatically generated">
            <a:extLst>
              <a:ext uri="{FF2B5EF4-FFF2-40B4-BE49-F238E27FC236}">
                <a16:creationId xmlns:a16="http://schemas.microsoft.com/office/drawing/2014/main" id="{F95750A2-3BA4-079A-B8BD-C2813F00467A}"/>
              </a:ext>
            </a:extLst>
          </p:cNvPr>
          <p:cNvPicPr>
            <a:picLocks noChangeAspect="1"/>
          </p:cNvPicPr>
          <p:nvPr/>
        </p:nvPicPr>
        <p:blipFill>
          <a:blip r:embed="rId3"/>
          <a:stretch>
            <a:fillRect/>
          </a:stretch>
        </p:blipFill>
        <p:spPr>
          <a:xfrm>
            <a:off x="144475" y="97020"/>
            <a:ext cx="3035300" cy="736600"/>
          </a:xfrm>
          <a:prstGeom prst="rect">
            <a:avLst/>
          </a:prstGeom>
        </p:spPr>
      </p:pic>
      <p:sp>
        <p:nvSpPr>
          <p:cNvPr id="2" name="Slide Number Placeholder 3">
            <a:extLst>
              <a:ext uri="{FF2B5EF4-FFF2-40B4-BE49-F238E27FC236}">
                <a16:creationId xmlns:a16="http://schemas.microsoft.com/office/drawing/2014/main" id="{67E380D9-5B4F-3692-19F2-79261B2080B1}"/>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chemeClr val="bg1"/>
                </a:solidFill>
                <a:cs typeface="ＭＳ Ｐゴシック" charset="0"/>
              </a:rPr>
              <a:pPr eaLnBrk="1" hangingPunct="1"/>
              <a:t>26</a:t>
            </a:fld>
            <a:endParaRPr lang="en-US" dirty="0">
              <a:solidFill>
                <a:schemeClr val="bg1"/>
              </a:solidFill>
              <a:cs typeface="ＭＳ Ｐゴシック" charset="0"/>
            </a:endParaRPr>
          </a:p>
        </p:txBody>
      </p:sp>
    </p:spTree>
    <p:extLst>
      <p:ext uri="{BB962C8B-B14F-4D97-AF65-F5344CB8AC3E}">
        <p14:creationId xmlns:p14="http://schemas.microsoft.com/office/powerpoint/2010/main" val="1018655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3B113D-0DB5-EA1B-17CF-232F3207BB3B}"/>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1EB32D6E-2496-E0C8-5211-3E3F657B8F37}"/>
              </a:ext>
            </a:extLst>
          </p:cNvPr>
          <p:cNvSpPr txBox="1">
            <a:spLocks/>
          </p:cNvSpPr>
          <p:nvPr/>
        </p:nvSpPr>
        <p:spPr>
          <a:xfrm>
            <a:off x="582798" y="2950571"/>
            <a:ext cx="11233150" cy="123570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eaLnBrk="0" fontAlgn="base" hangingPunct="0">
              <a:lnSpc>
                <a:spcPct val="100000"/>
              </a:lnSpc>
              <a:spcBef>
                <a:spcPct val="20000"/>
              </a:spcBef>
              <a:spcAft>
                <a:spcPct val="0"/>
              </a:spcAft>
            </a:pPr>
            <a:r>
              <a:rPr lang="en-US" sz="3600"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Visualisation: Types of graphs &amp; scenarios</a:t>
            </a:r>
          </a:p>
        </p:txBody>
      </p:sp>
      <p:sp>
        <p:nvSpPr>
          <p:cNvPr id="5" name="Slide Number Placeholder 3">
            <a:extLst>
              <a:ext uri="{FF2B5EF4-FFF2-40B4-BE49-F238E27FC236}">
                <a16:creationId xmlns:a16="http://schemas.microsoft.com/office/drawing/2014/main" id="{9F6B20F7-4104-4A30-FCE9-AB22B0A9C983}"/>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27</a:t>
            </a:fld>
            <a:endParaRPr lang="en-US" dirty="0">
              <a:solidFill>
                <a:srgbClr val="000000"/>
              </a:solidFill>
              <a:cs typeface="ＭＳ Ｐゴシック" charset="0"/>
            </a:endParaRPr>
          </a:p>
        </p:txBody>
      </p:sp>
    </p:spTree>
    <p:extLst>
      <p:ext uri="{BB962C8B-B14F-4D97-AF65-F5344CB8AC3E}">
        <p14:creationId xmlns:p14="http://schemas.microsoft.com/office/powerpoint/2010/main" val="1699950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38200" y="-367990"/>
            <a:ext cx="10515600" cy="1325563"/>
          </a:xfrm>
        </p:spPr>
        <p:txBody>
          <a:bodyPr anchor="ctr"/>
          <a:lstStyle/>
          <a:p>
            <a:pPr algn="ctr"/>
            <a:r>
              <a:rPr lang="en-GB" b="1" dirty="0">
                <a:latin typeface="Helvetica Neue Thin" panose="020B0403020202020204" pitchFamily="34" charset="0"/>
                <a:ea typeface="Helvetica Neue Thin" panose="020B0403020202020204" pitchFamily="34" charset="0"/>
              </a:rPr>
              <a:t>Graph types for data visualisation</a:t>
            </a:r>
            <a:endParaRPr lang="en-GB" b="1" dirty="0">
              <a:latin typeface="HELVETICA NEUE THIN" panose="020B0403020202020204" pitchFamily="34" charset="0"/>
              <a:ea typeface="HELVETICA NEUE THIN" panose="020B0403020202020204" pitchFamily="34" charset="0"/>
            </a:endParaRPr>
          </a:p>
        </p:txBody>
      </p:sp>
      <p:pic>
        <p:nvPicPr>
          <p:cNvPr id="5" name="Picture 4" descr="Chart&#10;&#10;Description automatically generated with medium confidence">
            <a:extLst>
              <a:ext uri="{FF2B5EF4-FFF2-40B4-BE49-F238E27FC236}">
                <a16:creationId xmlns:a16="http://schemas.microsoft.com/office/drawing/2014/main" id="{A3A85164-05E0-CE47-B809-0CA3A68376A2}"/>
              </a:ext>
            </a:extLst>
          </p:cNvPr>
          <p:cNvPicPr>
            <a:picLocks noChangeAspect="1"/>
          </p:cNvPicPr>
          <p:nvPr/>
        </p:nvPicPr>
        <p:blipFill>
          <a:blip r:embed="rId3"/>
          <a:stretch>
            <a:fillRect/>
          </a:stretch>
        </p:blipFill>
        <p:spPr>
          <a:xfrm>
            <a:off x="936702" y="1283604"/>
            <a:ext cx="5166731" cy="1288856"/>
          </a:xfrm>
          <a:prstGeom prst="rect">
            <a:avLst/>
          </a:prstGeom>
        </p:spPr>
      </p:pic>
      <p:pic>
        <p:nvPicPr>
          <p:cNvPr id="7" name="Picture 6" descr="A picture containing company name&#10;&#10;Description automatically generated">
            <a:extLst>
              <a:ext uri="{FF2B5EF4-FFF2-40B4-BE49-F238E27FC236}">
                <a16:creationId xmlns:a16="http://schemas.microsoft.com/office/drawing/2014/main" id="{5C483C2A-1A32-A84E-9940-E788D0A989E4}"/>
              </a:ext>
            </a:extLst>
          </p:cNvPr>
          <p:cNvPicPr>
            <a:picLocks noChangeAspect="1"/>
          </p:cNvPicPr>
          <p:nvPr/>
        </p:nvPicPr>
        <p:blipFill>
          <a:blip r:embed="rId4"/>
          <a:stretch>
            <a:fillRect/>
          </a:stretch>
        </p:blipFill>
        <p:spPr>
          <a:xfrm>
            <a:off x="936703" y="2853841"/>
            <a:ext cx="5166730" cy="2581481"/>
          </a:xfrm>
          <a:prstGeom prst="rect">
            <a:avLst/>
          </a:prstGeom>
        </p:spPr>
      </p:pic>
      <p:pic>
        <p:nvPicPr>
          <p:cNvPr id="9" name="Picture 8" descr="Chart&#10;&#10;Description automatically generated">
            <a:extLst>
              <a:ext uri="{FF2B5EF4-FFF2-40B4-BE49-F238E27FC236}">
                <a16:creationId xmlns:a16="http://schemas.microsoft.com/office/drawing/2014/main" id="{6F4D2476-33BC-E345-A399-AEEC71F6F74F}"/>
              </a:ext>
            </a:extLst>
          </p:cNvPr>
          <p:cNvPicPr>
            <a:picLocks noChangeAspect="1"/>
          </p:cNvPicPr>
          <p:nvPr/>
        </p:nvPicPr>
        <p:blipFill>
          <a:blip r:embed="rId5"/>
          <a:stretch>
            <a:fillRect/>
          </a:stretch>
        </p:blipFill>
        <p:spPr>
          <a:xfrm>
            <a:off x="6415669" y="1283604"/>
            <a:ext cx="5166732" cy="1288856"/>
          </a:xfrm>
          <a:prstGeom prst="rect">
            <a:avLst/>
          </a:prstGeom>
        </p:spPr>
      </p:pic>
      <p:pic>
        <p:nvPicPr>
          <p:cNvPr id="11" name="Picture 10" descr="Chart&#10;&#10;Description automatically generated">
            <a:extLst>
              <a:ext uri="{FF2B5EF4-FFF2-40B4-BE49-F238E27FC236}">
                <a16:creationId xmlns:a16="http://schemas.microsoft.com/office/drawing/2014/main" id="{D927B737-F850-B74A-8A33-1B11B53A8456}"/>
              </a:ext>
            </a:extLst>
          </p:cNvPr>
          <p:cNvPicPr>
            <a:picLocks noChangeAspect="1"/>
          </p:cNvPicPr>
          <p:nvPr/>
        </p:nvPicPr>
        <p:blipFill>
          <a:blip r:embed="rId6"/>
          <a:stretch>
            <a:fillRect/>
          </a:stretch>
        </p:blipFill>
        <p:spPr>
          <a:xfrm>
            <a:off x="6415669" y="2853841"/>
            <a:ext cx="5166732" cy="1288856"/>
          </a:xfrm>
          <a:prstGeom prst="rect">
            <a:avLst/>
          </a:prstGeom>
        </p:spPr>
      </p:pic>
      <p:sp>
        <p:nvSpPr>
          <p:cNvPr id="12" name="TextBox 11">
            <a:extLst>
              <a:ext uri="{FF2B5EF4-FFF2-40B4-BE49-F238E27FC236}">
                <a16:creationId xmlns:a16="http://schemas.microsoft.com/office/drawing/2014/main" id="{B442AD8B-C5FE-A649-A6B2-66FE758FC267}"/>
              </a:ext>
            </a:extLst>
          </p:cNvPr>
          <p:cNvSpPr txBox="1"/>
          <p:nvPr/>
        </p:nvSpPr>
        <p:spPr>
          <a:xfrm>
            <a:off x="936702" y="884816"/>
            <a:ext cx="5339923" cy="369332"/>
          </a:xfrm>
          <a:prstGeom prst="rect">
            <a:avLst/>
          </a:prstGeom>
          <a:noFill/>
        </p:spPr>
        <p:txBody>
          <a:bodyPr wrap="none" rtlCol="0">
            <a:spAutoFit/>
          </a:bodyPr>
          <a:lstStyle/>
          <a:p>
            <a:r>
              <a:rPr lang="en-GB" b="1" dirty="0">
                <a:latin typeface="Helvetica Neue Thin" panose="020B0403020202020204" pitchFamily="34" charset="0"/>
                <a:ea typeface="Helvetica Neue Thin" panose="020B0403020202020204" pitchFamily="34" charset="0"/>
              </a:rPr>
              <a:t>1. Plots for densities and distributions (numerical data)</a:t>
            </a:r>
          </a:p>
        </p:txBody>
      </p:sp>
      <p:sp>
        <p:nvSpPr>
          <p:cNvPr id="13" name="TextBox 12">
            <a:extLst>
              <a:ext uri="{FF2B5EF4-FFF2-40B4-BE49-F238E27FC236}">
                <a16:creationId xmlns:a16="http://schemas.microsoft.com/office/drawing/2014/main" id="{A456E86E-F7F2-3344-8281-A190A83BC520}"/>
              </a:ext>
            </a:extLst>
          </p:cNvPr>
          <p:cNvSpPr txBox="1"/>
          <p:nvPr/>
        </p:nvSpPr>
        <p:spPr>
          <a:xfrm>
            <a:off x="6415669" y="896292"/>
            <a:ext cx="5314340" cy="369332"/>
          </a:xfrm>
          <a:prstGeom prst="rect">
            <a:avLst/>
          </a:prstGeom>
          <a:noFill/>
        </p:spPr>
        <p:txBody>
          <a:bodyPr wrap="none" rtlCol="0">
            <a:spAutoFit/>
          </a:bodyPr>
          <a:lstStyle/>
          <a:p>
            <a:r>
              <a:rPr lang="en-GB" b="1" dirty="0">
                <a:latin typeface="Helvetica Neue Thin" panose="020B0403020202020204" pitchFamily="34" charset="0"/>
                <a:ea typeface="Helvetica Neue Thin" panose="020B0403020202020204" pitchFamily="34" charset="0"/>
              </a:rPr>
              <a:t>2. Plots for proportions (qualitative or categorical data)</a:t>
            </a:r>
          </a:p>
        </p:txBody>
      </p:sp>
      <p:sp>
        <p:nvSpPr>
          <p:cNvPr id="14" name="TextBox 13">
            <a:extLst>
              <a:ext uri="{FF2B5EF4-FFF2-40B4-BE49-F238E27FC236}">
                <a16:creationId xmlns:a16="http://schemas.microsoft.com/office/drawing/2014/main" id="{54EDC1F5-FCF0-3445-B8E2-9E4EA1A5EE4F}"/>
              </a:ext>
            </a:extLst>
          </p:cNvPr>
          <p:cNvSpPr txBox="1"/>
          <p:nvPr/>
        </p:nvSpPr>
        <p:spPr>
          <a:xfrm rot="16200000">
            <a:off x="54883" y="1755531"/>
            <a:ext cx="1055097" cy="261610"/>
          </a:xfrm>
          <a:prstGeom prst="rect">
            <a:avLst/>
          </a:prstGeom>
          <a:noFill/>
        </p:spPr>
        <p:txBody>
          <a:bodyPr wrap="none" rtlCol="0">
            <a:spAutoFit/>
          </a:bodyPr>
          <a:lstStyle/>
          <a:p>
            <a:r>
              <a:rPr lang="en-GB" sz="1100" dirty="0">
                <a:latin typeface="Helvetica Neue Light" panose="02000403000000020004" pitchFamily="2" charset="0"/>
                <a:ea typeface="Helvetica Neue Light" panose="02000403000000020004" pitchFamily="2" charset="0"/>
              </a:rPr>
              <a:t>Single variable</a:t>
            </a:r>
          </a:p>
        </p:txBody>
      </p:sp>
      <p:sp>
        <p:nvSpPr>
          <p:cNvPr id="15" name="TextBox 14">
            <a:extLst>
              <a:ext uri="{FF2B5EF4-FFF2-40B4-BE49-F238E27FC236}">
                <a16:creationId xmlns:a16="http://schemas.microsoft.com/office/drawing/2014/main" id="{CEA9727B-DE16-0E49-909F-33216EA4C33E}"/>
              </a:ext>
            </a:extLst>
          </p:cNvPr>
          <p:cNvSpPr txBox="1"/>
          <p:nvPr/>
        </p:nvSpPr>
        <p:spPr>
          <a:xfrm rot="16200000">
            <a:off x="-16078" y="3781338"/>
            <a:ext cx="1220206" cy="261610"/>
          </a:xfrm>
          <a:prstGeom prst="rect">
            <a:avLst/>
          </a:prstGeom>
          <a:noFill/>
        </p:spPr>
        <p:txBody>
          <a:bodyPr wrap="none" rtlCol="0">
            <a:spAutoFit/>
          </a:bodyPr>
          <a:lstStyle/>
          <a:p>
            <a:r>
              <a:rPr lang="en-GB" sz="1100" dirty="0">
                <a:latin typeface="Helvetica Neue Light" panose="02000403000000020004" pitchFamily="2" charset="0"/>
                <a:ea typeface="Helvetica Neue Light" panose="02000403000000020004" pitchFamily="2" charset="0"/>
              </a:rPr>
              <a:t>Multiple variables</a:t>
            </a:r>
          </a:p>
        </p:txBody>
      </p:sp>
      <p:sp>
        <p:nvSpPr>
          <p:cNvPr id="16" name="TextBox 15">
            <a:extLst>
              <a:ext uri="{FF2B5EF4-FFF2-40B4-BE49-F238E27FC236}">
                <a16:creationId xmlns:a16="http://schemas.microsoft.com/office/drawing/2014/main" id="{D8308D65-77FE-E845-A475-0F73E523DAF6}"/>
              </a:ext>
            </a:extLst>
          </p:cNvPr>
          <p:cNvSpPr txBox="1"/>
          <p:nvPr/>
        </p:nvSpPr>
        <p:spPr>
          <a:xfrm>
            <a:off x="936702" y="5603852"/>
            <a:ext cx="4936351" cy="369332"/>
          </a:xfrm>
          <a:prstGeom prst="rect">
            <a:avLst/>
          </a:prstGeom>
          <a:noFill/>
        </p:spPr>
        <p:txBody>
          <a:bodyPr wrap="none" rtlCol="0">
            <a:spAutoFit/>
          </a:bodyPr>
          <a:lstStyle/>
          <a:p>
            <a:r>
              <a:rPr lang="en-GB" dirty="0">
                <a:latin typeface="Helvetica Neue Thin" panose="020B0403020202020204" pitchFamily="34" charset="0"/>
                <a:ea typeface="Helvetica Neue Thin" panose="020B0403020202020204" pitchFamily="34" charset="0"/>
              </a:rPr>
              <a:t>Source: Fundamentals of Data Visualization [</a:t>
            </a:r>
            <a:r>
              <a:rPr lang="en-GB" dirty="0">
                <a:latin typeface="Helvetica Neue Thin" panose="020B0403020202020204" pitchFamily="34" charset="0"/>
                <a:ea typeface="Helvetica Neue Thin" panose="020B0403020202020204" pitchFamily="34" charset="0"/>
                <a:hlinkClick r:id="rId7"/>
              </a:rPr>
              <a:t>LINK</a:t>
            </a:r>
            <a:r>
              <a:rPr lang="en-GB" dirty="0">
                <a:latin typeface="Helvetica Neue Thin" panose="020B0403020202020204" pitchFamily="34" charset="0"/>
                <a:ea typeface="Helvetica Neue Thin" panose="020B0403020202020204" pitchFamily="34" charset="0"/>
              </a:rPr>
              <a:t>]</a:t>
            </a:r>
          </a:p>
        </p:txBody>
      </p:sp>
      <p:sp>
        <p:nvSpPr>
          <p:cNvPr id="17" name="Slide Number Placeholder 3">
            <a:extLst>
              <a:ext uri="{FF2B5EF4-FFF2-40B4-BE49-F238E27FC236}">
                <a16:creationId xmlns:a16="http://schemas.microsoft.com/office/drawing/2014/main" id="{2865DB4F-0A16-A84E-9CCB-C46BBE185C0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28</a:t>
            </a:fld>
            <a:endParaRPr lang="en-US" dirty="0">
              <a:solidFill>
                <a:srgbClr val="000000"/>
              </a:solidFill>
              <a:cs typeface="ＭＳ Ｐゴシック" charset="0"/>
            </a:endParaRPr>
          </a:p>
        </p:txBody>
      </p:sp>
    </p:spTree>
    <p:extLst>
      <p:ext uri="{BB962C8B-B14F-4D97-AF65-F5344CB8AC3E}">
        <p14:creationId xmlns:p14="http://schemas.microsoft.com/office/powerpoint/2010/main" val="610918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49C4-182B-CDC6-7BB3-D7BC8D49ACEB}"/>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with amounts &amp; categories [1]</a:t>
            </a:r>
            <a:endParaRPr lang="en-GB" sz="3200" b="1" dirty="0">
              <a:latin typeface="HELVETICA NEUE THIN" panose="020B0403020202020204" pitchFamily="34" charset="0"/>
              <a:ea typeface="HELVETICA NEUE THIN" panose="020B0403020202020204" pitchFamily="34" charset="0"/>
            </a:endParaRPr>
          </a:p>
        </p:txBody>
      </p:sp>
      <p:pic>
        <p:nvPicPr>
          <p:cNvPr id="5" name="Picture 4" descr="A picture containing graphical user interface&#10;&#10;Description automatically generated">
            <a:extLst>
              <a:ext uri="{FF2B5EF4-FFF2-40B4-BE49-F238E27FC236}">
                <a16:creationId xmlns:a16="http://schemas.microsoft.com/office/drawing/2014/main" id="{8A0C9DA2-9EF9-4EB7-C6E1-E4EBEA24F0E6}"/>
              </a:ext>
            </a:extLst>
          </p:cNvPr>
          <p:cNvPicPr>
            <a:picLocks noChangeAspect="1"/>
          </p:cNvPicPr>
          <p:nvPr/>
        </p:nvPicPr>
        <p:blipFill rotWithShape="1">
          <a:blip r:embed="rId2"/>
          <a:srcRect b="73790"/>
          <a:stretch/>
        </p:blipFill>
        <p:spPr>
          <a:xfrm>
            <a:off x="710005" y="958240"/>
            <a:ext cx="5716865" cy="1797485"/>
          </a:xfrm>
          <a:prstGeom prst="rect">
            <a:avLst/>
          </a:prstGeom>
        </p:spPr>
      </p:pic>
      <p:pic>
        <p:nvPicPr>
          <p:cNvPr id="6" name="Picture 5" descr="A picture containing graphical user interface&#10;&#10;Description automatically generated">
            <a:extLst>
              <a:ext uri="{FF2B5EF4-FFF2-40B4-BE49-F238E27FC236}">
                <a16:creationId xmlns:a16="http://schemas.microsoft.com/office/drawing/2014/main" id="{FADE8FC8-7444-51EF-0331-3EE9B17A2323}"/>
              </a:ext>
            </a:extLst>
          </p:cNvPr>
          <p:cNvPicPr>
            <a:picLocks noChangeAspect="1"/>
          </p:cNvPicPr>
          <p:nvPr/>
        </p:nvPicPr>
        <p:blipFill rotWithShape="1">
          <a:blip r:embed="rId2"/>
          <a:srcRect t="45632"/>
          <a:stretch/>
        </p:blipFill>
        <p:spPr>
          <a:xfrm>
            <a:off x="710005" y="2862196"/>
            <a:ext cx="5716865" cy="3728580"/>
          </a:xfrm>
          <a:prstGeom prst="rect">
            <a:avLst/>
          </a:prstGeom>
        </p:spPr>
      </p:pic>
      <p:pic>
        <p:nvPicPr>
          <p:cNvPr id="8" name="Picture 7" descr="Chart, bar chart&#10;&#10;Description automatically generated">
            <a:extLst>
              <a:ext uri="{FF2B5EF4-FFF2-40B4-BE49-F238E27FC236}">
                <a16:creationId xmlns:a16="http://schemas.microsoft.com/office/drawing/2014/main" id="{AE6CED4D-C28D-0430-BD61-6D1BEA1E2CA2}"/>
              </a:ext>
            </a:extLst>
          </p:cNvPr>
          <p:cNvPicPr>
            <a:picLocks noChangeAspect="1"/>
          </p:cNvPicPr>
          <p:nvPr/>
        </p:nvPicPr>
        <p:blipFill>
          <a:blip r:embed="rId3"/>
          <a:stretch>
            <a:fillRect/>
          </a:stretch>
        </p:blipFill>
        <p:spPr>
          <a:xfrm>
            <a:off x="2598478" y="4772415"/>
            <a:ext cx="1855544" cy="1878452"/>
          </a:xfrm>
          <a:prstGeom prst="rect">
            <a:avLst/>
          </a:prstGeom>
        </p:spPr>
      </p:pic>
      <p:sp>
        <p:nvSpPr>
          <p:cNvPr id="9" name="Rectangle 8">
            <a:extLst>
              <a:ext uri="{FF2B5EF4-FFF2-40B4-BE49-F238E27FC236}">
                <a16:creationId xmlns:a16="http://schemas.microsoft.com/office/drawing/2014/main" id="{92834DBC-80D8-F5A7-E4BF-BD9588458BA1}"/>
              </a:ext>
            </a:extLst>
          </p:cNvPr>
          <p:cNvSpPr/>
          <p:nvPr/>
        </p:nvSpPr>
        <p:spPr>
          <a:xfrm>
            <a:off x="710005" y="851769"/>
            <a:ext cx="5716865" cy="57990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415150CE-2360-886D-FD68-514D2683DEA3}"/>
              </a:ext>
            </a:extLst>
          </p:cNvPr>
          <p:cNvSpPr txBox="1"/>
          <p:nvPr/>
        </p:nvSpPr>
        <p:spPr>
          <a:xfrm>
            <a:off x="6605772" y="864686"/>
            <a:ext cx="5448822" cy="1815882"/>
          </a:xfrm>
          <a:prstGeom prst="rect">
            <a:avLst/>
          </a:prstGeom>
          <a:solidFill>
            <a:schemeClr val="accent1">
              <a:lumMod val="40000"/>
              <a:lumOff val="60000"/>
            </a:schemeClr>
          </a:solid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A single variable with a set of categories</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The most commonest approach to visualising data the corresponds to amounts (i.e., numerical values [or proportions]) for some of categories in a categorical variable is the use of bars. </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Alternatively, the bars can removed and replace with dot at the location where the corresponding bar would end. </a:t>
            </a:r>
          </a:p>
        </p:txBody>
      </p:sp>
      <p:sp>
        <p:nvSpPr>
          <p:cNvPr id="11" name="TextBox 10">
            <a:extLst>
              <a:ext uri="{FF2B5EF4-FFF2-40B4-BE49-F238E27FC236}">
                <a16:creationId xmlns:a16="http://schemas.microsoft.com/office/drawing/2014/main" id="{39FB5BFA-877C-971D-3159-F541BFA509A8}"/>
              </a:ext>
            </a:extLst>
          </p:cNvPr>
          <p:cNvSpPr txBox="1"/>
          <p:nvPr/>
        </p:nvSpPr>
        <p:spPr>
          <a:xfrm rot="16200000">
            <a:off x="-934514" y="1533817"/>
            <a:ext cx="2539652" cy="646331"/>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Single variable</a:t>
            </a:r>
          </a:p>
          <a:p>
            <a:pPr algn="ctr"/>
            <a:r>
              <a:rPr lang="en-GB" dirty="0">
                <a:latin typeface="Helvetica Neue" panose="02000503000000020004" pitchFamily="2" charset="0"/>
                <a:ea typeface="Helvetica Neue" panose="02000503000000020004" pitchFamily="2" charset="0"/>
                <a:cs typeface="Helvetica Neue" panose="02000503000000020004" pitchFamily="2" charset="0"/>
              </a:rPr>
              <a:t>(W/categories)</a:t>
            </a:r>
          </a:p>
        </p:txBody>
      </p:sp>
      <p:sp>
        <p:nvSpPr>
          <p:cNvPr id="12" name="TextBox 11">
            <a:extLst>
              <a:ext uri="{FF2B5EF4-FFF2-40B4-BE49-F238E27FC236}">
                <a16:creationId xmlns:a16="http://schemas.microsoft.com/office/drawing/2014/main" id="{52D0A73C-4195-F9A6-477E-D1DF241BD3C7}"/>
              </a:ext>
            </a:extLst>
          </p:cNvPr>
          <p:cNvSpPr txBox="1"/>
          <p:nvPr/>
        </p:nvSpPr>
        <p:spPr>
          <a:xfrm rot="16200000">
            <a:off x="-913525" y="4403321"/>
            <a:ext cx="2539652" cy="646331"/>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Multiple variables</a:t>
            </a:r>
          </a:p>
          <a:p>
            <a:pPr algn="ctr"/>
            <a:r>
              <a:rPr lang="en-GB" dirty="0">
                <a:latin typeface="Helvetica Neue" panose="02000503000000020004" pitchFamily="2" charset="0"/>
                <a:ea typeface="Helvetica Neue" panose="02000503000000020004" pitchFamily="2" charset="0"/>
                <a:cs typeface="Helvetica Neue" panose="02000503000000020004" pitchFamily="2" charset="0"/>
              </a:rPr>
              <a:t>(W/categories)</a:t>
            </a:r>
          </a:p>
        </p:txBody>
      </p:sp>
      <p:sp>
        <p:nvSpPr>
          <p:cNvPr id="13" name="TextBox 12">
            <a:extLst>
              <a:ext uri="{FF2B5EF4-FFF2-40B4-BE49-F238E27FC236}">
                <a16:creationId xmlns:a16="http://schemas.microsoft.com/office/drawing/2014/main" id="{C391818E-E186-E6B2-7113-E8A92DEF6012}"/>
              </a:ext>
            </a:extLst>
          </p:cNvPr>
          <p:cNvSpPr txBox="1"/>
          <p:nvPr/>
        </p:nvSpPr>
        <p:spPr>
          <a:xfrm>
            <a:off x="6605772" y="2910604"/>
            <a:ext cx="5448822" cy="1384995"/>
          </a:xfrm>
          <a:prstGeom prst="rect">
            <a:avLst/>
          </a:prstGeom>
          <a:solidFill>
            <a:schemeClr val="accent1">
              <a:lumMod val="40000"/>
              <a:lumOff val="60000"/>
            </a:schemeClr>
          </a:solid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Multiple variables each with a set of categories</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b="0" i="0" u="none" strike="noStrike" dirty="0">
                <a:effectLst/>
                <a:latin typeface="Helvetica Neue" panose="02000503000000020004" pitchFamily="2" charset="0"/>
              </a:rPr>
              <a:t>If there are two or more sets of categories for which we want to show amounts, we can group or stack the bars. However, we can also map the categories onto the </a:t>
            </a:r>
            <a:r>
              <a:rPr lang="en-GB" sz="1400" b="0" i="1" u="none" strike="noStrike" dirty="0">
                <a:effectLst/>
                <a:latin typeface="Helvetica Neue" panose="02000503000000020004" pitchFamily="2" charset="0"/>
              </a:rPr>
              <a:t>x</a:t>
            </a:r>
            <a:r>
              <a:rPr lang="en-GB" sz="1400" b="0" i="0" u="none" strike="noStrike" dirty="0">
                <a:effectLst/>
                <a:latin typeface="Helvetica Neue" panose="02000503000000020004" pitchFamily="2" charset="0"/>
              </a:rPr>
              <a:t> and </a:t>
            </a:r>
            <a:r>
              <a:rPr lang="en-GB" sz="1400" b="0" i="1" u="none" strike="noStrike" dirty="0">
                <a:effectLst/>
                <a:latin typeface="Helvetica Neue" panose="02000503000000020004" pitchFamily="2" charset="0"/>
              </a:rPr>
              <a:t>y</a:t>
            </a:r>
            <a:r>
              <a:rPr lang="en-GB" sz="1400" b="0" i="0" u="none" strike="noStrike" dirty="0">
                <a:effectLst/>
                <a:latin typeface="Helvetica Neue" panose="02000503000000020004" pitchFamily="2" charset="0"/>
              </a:rPr>
              <a:t> axis and show amounts by colour, via a heatmap.</a:t>
            </a: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4" name="TextBox 13">
            <a:extLst>
              <a:ext uri="{FF2B5EF4-FFF2-40B4-BE49-F238E27FC236}">
                <a16:creationId xmlns:a16="http://schemas.microsoft.com/office/drawing/2014/main" id="{7256CBDD-7D42-DE2E-E5A7-7443FAF0BF81}"/>
              </a:ext>
            </a:extLst>
          </p:cNvPr>
          <p:cNvSpPr txBox="1"/>
          <p:nvPr/>
        </p:nvSpPr>
        <p:spPr>
          <a:xfrm>
            <a:off x="6605772" y="4426793"/>
            <a:ext cx="5448822" cy="1815882"/>
          </a:xfrm>
          <a:prstGeom prst="rect">
            <a:avLst/>
          </a:prstGeom>
          <a:solidFill>
            <a:srgbClr val="FF7E79"/>
          </a:solid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Personal thoughts (especially when dealing with singular variables with categories):</a:t>
            </a:r>
          </a:p>
          <a:p>
            <a:pPr marL="285750" indent="-285750">
              <a:buFont typeface="Arial" panose="020B0604020202020204" pitchFamily="34" charset="0"/>
              <a:buChar char="•"/>
            </a:pP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In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nominal</a:t>
            </a:r>
            <a:r>
              <a:rPr lang="en-GB" sz="1400" dirty="0">
                <a:latin typeface="Helvetica Neue" panose="02000503000000020004" pitchFamily="2" charset="0"/>
                <a:ea typeface="Helvetica Neue" panose="02000503000000020004" pitchFamily="2" charset="0"/>
                <a:cs typeface="Helvetica Neue" panose="02000503000000020004" pitchFamily="2" charset="0"/>
              </a:rPr>
              <a:t> case – the ranking i.e., categories high to low (and vice versa) matters in the visualisation</a:t>
            </a:r>
          </a:p>
          <a:p>
            <a:pPr marL="285750" indent="-285750">
              <a:buFont typeface="Arial" panose="020B0604020202020204" pitchFamily="34" charset="0"/>
              <a:buChar char="•"/>
            </a:pP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In an </a:t>
            </a:r>
            <a:r>
              <a:rPr lang="en-GB" sz="1400" b="1" dirty="0">
                <a:latin typeface="Helvetica Neue" panose="02000503000000020004" pitchFamily="2" charset="0"/>
                <a:ea typeface="Helvetica Neue" panose="02000503000000020004" pitchFamily="2" charset="0"/>
                <a:cs typeface="Helvetica Neue" panose="02000503000000020004" pitchFamily="2" charset="0"/>
              </a:rPr>
              <a:t>ordinal</a:t>
            </a:r>
            <a:r>
              <a:rPr lang="en-GB" sz="1400" dirty="0">
                <a:latin typeface="Helvetica Neue" panose="02000503000000020004" pitchFamily="2" charset="0"/>
                <a:ea typeface="Helvetica Neue" panose="02000503000000020004" pitchFamily="2" charset="0"/>
                <a:cs typeface="Helvetica Neue" panose="02000503000000020004" pitchFamily="2" charset="0"/>
              </a:rPr>
              <a:t> case – the order of the categories matters in the visualisation</a:t>
            </a:r>
          </a:p>
        </p:txBody>
      </p:sp>
      <p:sp>
        <p:nvSpPr>
          <p:cNvPr id="15" name="Slide Number Placeholder 3">
            <a:extLst>
              <a:ext uri="{FF2B5EF4-FFF2-40B4-BE49-F238E27FC236}">
                <a16:creationId xmlns:a16="http://schemas.microsoft.com/office/drawing/2014/main" id="{C1BA0AE8-93DE-6286-B860-448F0D86AFDB}"/>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29</a:t>
            </a:fld>
            <a:endParaRPr lang="en-US" dirty="0">
              <a:solidFill>
                <a:srgbClr val="000000"/>
              </a:solidFill>
              <a:cs typeface="ＭＳ Ｐゴシック" charset="0"/>
            </a:endParaRPr>
          </a:p>
        </p:txBody>
      </p:sp>
      <p:sp>
        <p:nvSpPr>
          <p:cNvPr id="18" name="TextBox 17">
            <a:extLst>
              <a:ext uri="{FF2B5EF4-FFF2-40B4-BE49-F238E27FC236}">
                <a16:creationId xmlns:a16="http://schemas.microsoft.com/office/drawing/2014/main" id="{21881532-666D-6EAE-4313-03D26F1762C8}"/>
              </a:ext>
            </a:extLst>
          </p:cNvPr>
          <p:cNvSpPr txBox="1"/>
          <p:nvPr/>
        </p:nvSpPr>
        <p:spPr>
          <a:xfrm>
            <a:off x="6605772" y="6373869"/>
            <a:ext cx="4670176"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Let’s see examples and potential pitfalls!</a:t>
            </a:r>
          </a:p>
        </p:txBody>
      </p:sp>
    </p:spTree>
    <p:extLst>
      <p:ext uri="{BB962C8B-B14F-4D97-AF65-F5344CB8AC3E}">
        <p14:creationId xmlns:p14="http://schemas.microsoft.com/office/powerpoint/2010/main" val="201579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C10CA-D529-5048-999F-A988678065B4}"/>
              </a:ext>
            </a:extLst>
          </p:cNvPr>
          <p:cNvSpPr txBox="1">
            <a:spLocks/>
          </p:cNvSpPr>
          <p:nvPr/>
        </p:nvSpPr>
        <p:spPr>
          <a:xfrm>
            <a:off x="1361746" y="1192733"/>
            <a:ext cx="8664943" cy="5001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b="1" dirty="0">
                <a:latin typeface="HELVETICA NEUE THIN" panose="020B0403020202020204" pitchFamily="34" charset="0"/>
                <a:ea typeface="HELVETICA NEUE THIN" panose="020B0403020202020204" pitchFamily="34" charset="0"/>
              </a:rPr>
              <a:t>Summary measures</a:t>
            </a:r>
          </a:p>
        </p:txBody>
      </p:sp>
      <p:sp>
        <p:nvSpPr>
          <p:cNvPr id="3" name="Text Placeholder 2">
            <a:extLst>
              <a:ext uri="{FF2B5EF4-FFF2-40B4-BE49-F238E27FC236}">
                <a16:creationId xmlns:a16="http://schemas.microsoft.com/office/drawing/2014/main" id="{F32273E1-FB33-F743-8909-D3C56A741EC3}"/>
              </a:ext>
            </a:extLst>
          </p:cNvPr>
          <p:cNvSpPr txBox="1">
            <a:spLocks/>
          </p:cNvSpPr>
          <p:nvPr/>
        </p:nvSpPr>
        <p:spPr>
          <a:xfrm>
            <a:off x="1061764" y="2032472"/>
            <a:ext cx="9932655" cy="300082"/>
          </a:xfrm>
          <a:prstGeom prst="rect">
            <a:avLst/>
          </a:prstGeom>
        </p:spPr>
        <p:txBody>
          <a:bodyPr wrap="square" lIns="0" tIns="0" rIns="0" bIns="0">
            <a:spAutoFit/>
          </a:bodyPr>
          <a:lstStyle>
            <a:lvl1pPr marL="0">
              <a:defRPr sz="26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950" kern="0" dirty="0">
                <a:latin typeface="Helvetica Neue Thin" panose="020B0403020202020204" pitchFamily="34" charset="0"/>
                <a:ea typeface="Helvetica Neue Thin" panose="020B0403020202020204" pitchFamily="34" charset="0"/>
              </a:rPr>
              <a:t>What kinds of analysis and summary statistics can you perform on a particular type of dataset?</a:t>
            </a:r>
          </a:p>
        </p:txBody>
      </p:sp>
      <p:sp>
        <p:nvSpPr>
          <p:cNvPr id="4" name="Text Placeholder 2">
            <a:extLst>
              <a:ext uri="{FF2B5EF4-FFF2-40B4-BE49-F238E27FC236}">
                <a16:creationId xmlns:a16="http://schemas.microsoft.com/office/drawing/2014/main" id="{E6300F3B-18A8-B141-AF17-392E105C2EBB}"/>
              </a:ext>
            </a:extLst>
          </p:cNvPr>
          <p:cNvSpPr txBox="1">
            <a:spLocks/>
          </p:cNvSpPr>
          <p:nvPr/>
        </p:nvSpPr>
        <p:spPr>
          <a:xfrm>
            <a:off x="973628" y="3089991"/>
            <a:ext cx="4384781" cy="325089"/>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b="1" dirty="0">
                <a:latin typeface="HELVETICA NEUE THIN" panose="020B0403020202020204" pitchFamily="34" charset="0"/>
                <a:ea typeface="HELVETICA NEUE THIN" panose="020B0403020202020204" pitchFamily="34" charset="0"/>
              </a:rPr>
              <a:t>1. Categorical Data</a:t>
            </a:r>
          </a:p>
        </p:txBody>
      </p:sp>
      <p:sp>
        <p:nvSpPr>
          <p:cNvPr id="5" name="Text Placeholder 2">
            <a:extLst>
              <a:ext uri="{FF2B5EF4-FFF2-40B4-BE49-F238E27FC236}">
                <a16:creationId xmlns:a16="http://schemas.microsoft.com/office/drawing/2014/main" id="{2C89BE9D-52E6-7A4C-AFD8-9A598368F704}"/>
              </a:ext>
            </a:extLst>
          </p:cNvPr>
          <p:cNvSpPr txBox="1">
            <a:spLocks/>
          </p:cNvSpPr>
          <p:nvPr/>
        </p:nvSpPr>
        <p:spPr>
          <a:xfrm>
            <a:off x="6745455" y="3572432"/>
            <a:ext cx="4384781" cy="2000548"/>
          </a:xfrm>
          <a:prstGeom prst="rect">
            <a:avLst/>
          </a:prstGeom>
        </p:spPr>
        <p:txBody>
          <a:bodyPr wrap="square" lIns="0" tIns="0" rIns="0" bIns="0">
            <a:spAutoFit/>
          </a:bodyPr>
          <a:lstStyle>
            <a:lvl1pPr marL="0">
              <a:defRPr sz="26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300" kern="0" dirty="0">
                <a:latin typeface="Helvetica Neue Thin" panose="020B0403020202020204" pitchFamily="34" charset="0"/>
                <a:ea typeface="Helvetica Neue Thin" panose="020B0403020202020204" pitchFamily="34" charset="0"/>
              </a:rPr>
              <a:t>You can perform the following analysis:</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Compute the mode (value that occur most)</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Compute the median</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Compute the mean</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Lowest (Minimum) &amp; Highest (Maximum)</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Percentiles</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Variance</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Standard deviation</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Range</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Quartiles and Interquartile ranges</a:t>
            </a:r>
          </a:p>
        </p:txBody>
      </p:sp>
      <p:sp>
        <p:nvSpPr>
          <p:cNvPr id="6" name="Text Placeholder 2">
            <a:extLst>
              <a:ext uri="{FF2B5EF4-FFF2-40B4-BE49-F238E27FC236}">
                <a16:creationId xmlns:a16="http://schemas.microsoft.com/office/drawing/2014/main" id="{44B58729-2525-4541-84D8-45E2F8A7C5DC}"/>
              </a:ext>
            </a:extLst>
          </p:cNvPr>
          <p:cNvSpPr txBox="1">
            <a:spLocks/>
          </p:cNvSpPr>
          <p:nvPr/>
        </p:nvSpPr>
        <p:spPr>
          <a:xfrm>
            <a:off x="1061764" y="3572432"/>
            <a:ext cx="4891088" cy="1400383"/>
          </a:xfrm>
          <a:prstGeom prst="rect">
            <a:avLst/>
          </a:prstGeom>
        </p:spPr>
        <p:txBody>
          <a:bodyPr wrap="square" lIns="0" tIns="0" rIns="0" bIns="0">
            <a:spAutoFit/>
          </a:bodyPr>
          <a:lstStyle>
            <a:lvl1pPr marL="0">
              <a:defRPr sz="26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300" kern="0" dirty="0">
                <a:latin typeface="Helvetica Neue Thin" panose="020B0403020202020204" pitchFamily="34" charset="0"/>
                <a:ea typeface="Helvetica Neue Thin" panose="020B0403020202020204" pitchFamily="34" charset="0"/>
              </a:rPr>
              <a:t>You can group the data by according to categories and perform the following:</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Compute the Frequencies (counts)</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Compute the Percentages (or Relative Frequency)</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Calculate the Cumulative Frequencies or Cumulative Percentages</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Graphical approaches also include bar plots and pie charts</a:t>
            </a:r>
          </a:p>
          <a:p>
            <a:pPr marL="371475" indent="-371475">
              <a:buFont typeface="Arial" panose="020B0604020202020204" pitchFamily="34" charset="0"/>
              <a:buChar char="•"/>
            </a:pPr>
            <a:r>
              <a:rPr lang="en-US" sz="1300" kern="0" dirty="0">
                <a:latin typeface="Helvetica Neue Thin" panose="020B0403020202020204" pitchFamily="34" charset="0"/>
                <a:ea typeface="Helvetica Neue Thin" panose="020B0403020202020204" pitchFamily="34" charset="0"/>
              </a:rPr>
              <a:t>The Mode (category with that occurs most)</a:t>
            </a:r>
          </a:p>
        </p:txBody>
      </p:sp>
      <p:sp>
        <p:nvSpPr>
          <p:cNvPr id="7" name="Text Placeholder 2">
            <a:extLst>
              <a:ext uri="{FF2B5EF4-FFF2-40B4-BE49-F238E27FC236}">
                <a16:creationId xmlns:a16="http://schemas.microsoft.com/office/drawing/2014/main" id="{912B19C8-55AF-E648-B881-4B4444FC21CA}"/>
              </a:ext>
            </a:extLst>
          </p:cNvPr>
          <p:cNvSpPr txBox="1">
            <a:spLocks/>
          </p:cNvSpPr>
          <p:nvPr/>
        </p:nvSpPr>
        <p:spPr>
          <a:xfrm>
            <a:off x="5641908" y="3089926"/>
            <a:ext cx="4384781" cy="325154"/>
          </a:xfrm>
          <a:prstGeom prst="rect">
            <a:avLst/>
          </a:prstGeom>
        </p:spPr>
        <p:txBody>
          <a:bodyPr wrap="square" lIns="0" tIns="0" rIns="0" bIns="0">
            <a:spAutoFit/>
          </a:bodyPr>
          <a:lstStyle>
            <a:lvl1pPr marL="0">
              <a:defRPr sz="26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a:r>
              <a:rPr lang="en-US" sz="2113" b="1" kern="0" dirty="0">
                <a:latin typeface="HELVETICA NEUE THIN" panose="020B0403020202020204" pitchFamily="34" charset="0"/>
                <a:ea typeface="HELVETICA NEUE THIN" panose="020B0403020202020204" pitchFamily="34" charset="0"/>
              </a:rPr>
              <a:t>2. Numerical Data</a:t>
            </a:r>
          </a:p>
        </p:txBody>
      </p:sp>
      <p:pic>
        <p:nvPicPr>
          <p:cNvPr id="9" name="Picture 8">
            <a:extLst>
              <a:ext uri="{FF2B5EF4-FFF2-40B4-BE49-F238E27FC236}">
                <a16:creationId xmlns:a16="http://schemas.microsoft.com/office/drawing/2014/main" id="{1A9D6AAE-83A9-9143-834D-DC7C4C12E374}"/>
              </a:ext>
            </a:extLst>
          </p:cNvPr>
          <p:cNvPicPr>
            <a:picLocks noChangeAspect="1"/>
          </p:cNvPicPr>
          <p:nvPr/>
        </p:nvPicPr>
        <p:blipFill>
          <a:blip r:embed="rId3"/>
          <a:stretch>
            <a:fillRect/>
          </a:stretch>
        </p:blipFill>
        <p:spPr>
          <a:xfrm>
            <a:off x="0" y="3855"/>
            <a:ext cx="12192000" cy="970069"/>
          </a:xfrm>
          <a:prstGeom prst="rect">
            <a:avLst/>
          </a:prstGeom>
        </p:spPr>
      </p:pic>
      <p:sp>
        <p:nvSpPr>
          <p:cNvPr id="10" name="Slide Number Placeholder 3">
            <a:extLst>
              <a:ext uri="{FF2B5EF4-FFF2-40B4-BE49-F238E27FC236}">
                <a16:creationId xmlns:a16="http://schemas.microsoft.com/office/drawing/2014/main" id="{D8E5712E-F8A5-9442-8F81-021DCC227AFA}"/>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a:t>
            </a:fld>
            <a:endParaRPr lang="en-US" dirty="0">
              <a:solidFill>
                <a:srgbClr val="000000"/>
              </a:solidFill>
              <a:cs typeface="ＭＳ Ｐゴシック" charset="0"/>
            </a:endParaRPr>
          </a:p>
        </p:txBody>
      </p:sp>
    </p:spTree>
    <p:extLst>
      <p:ext uri="{BB962C8B-B14F-4D97-AF65-F5344CB8AC3E}">
        <p14:creationId xmlns:p14="http://schemas.microsoft.com/office/powerpoint/2010/main" val="673988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3542A980-2243-3438-6A59-6EE7F48A25DE}"/>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30</a:t>
            </a:fld>
            <a:endParaRPr lang="en-US" dirty="0">
              <a:solidFill>
                <a:srgbClr val="000000"/>
              </a:solidFill>
              <a:cs typeface="ＭＳ Ｐゴシック" charset="0"/>
            </a:endParaRPr>
          </a:p>
        </p:txBody>
      </p:sp>
      <p:sp>
        <p:nvSpPr>
          <p:cNvPr id="3" name="Title 1">
            <a:extLst>
              <a:ext uri="{FF2B5EF4-FFF2-40B4-BE49-F238E27FC236}">
                <a16:creationId xmlns:a16="http://schemas.microsoft.com/office/drawing/2014/main" id="{6D06EA99-B549-8765-AC77-1A738A1212B1}"/>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with amounts &amp; categories [2]</a:t>
            </a:r>
            <a:endParaRPr lang="en-GB" sz="3200" b="1" dirty="0">
              <a:latin typeface="HELVETICA NEUE THIN" panose="020B0403020202020204" pitchFamily="34" charset="0"/>
              <a:ea typeface="HELVETICA NEUE THIN" panose="020B0403020202020204" pitchFamily="34" charset="0"/>
            </a:endParaRPr>
          </a:p>
        </p:txBody>
      </p:sp>
      <p:pic>
        <p:nvPicPr>
          <p:cNvPr id="5" name="Picture 4" descr="Graphical user interface, application&#10;&#10;Description automatically generated with medium confidence">
            <a:extLst>
              <a:ext uri="{FF2B5EF4-FFF2-40B4-BE49-F238E27FC236}">
                <a16:creationId xmlns:a16="http://schemas.microsoft.com/office/drawing/2014/main" id="{F5F786B6-CE9A-851E-76B7-0CD32A617598}"/>
              </a:ext>
            </a:extLst>
          </p:cNvPr>
          <p:cNvPicPr>
            <a:picLocks noChangeAspect="1"/>
          </p:cNvPicPr>
          <p:nvPr/>
        </p:nvPicPr>
        <p:blipFill rotWithShape="1">
          <a:blip r:embed="rId2"/>
          <a:srcRect t="15887"/>
          <a:stretch/>
        </p:blipFill>
        <p:spPr>
          <a:xfrm>
            <a:off x="161777" y="1310374"/>
            <a:ext cx="8694123" cy="2020902"/>
          </a:xfrm>
          <a:prstGeom prst="rect">
            <a:avLst/>
          </a:prstGeom>
        </p:spPr>
      </p:pic>
      <p:pic>
        <p:nvPicPr>
          <p:cNvPr id="7" name="Picture 6" descr="Chart, bar chart&#10;&#10;Description automatically generated">
            <a:extLst>
              <a:ext uri="{FF2B5EF4-FFF2-40B4-BE49-F238E27FC236}">
                <a16:creationId xmlns:a16="http://schemas.microsoft.com/office/drawing/2014/main" id="{A3A3962D-7F00-C0EE-45FA-28F3DFC626A7}"/>
              </a:ext>
            </a:extLst>
          </p:cNvPr>
          <p:cNvPicPr>
            <a:picLocks noChangeAspect="1"/>
          </p:cNvPicPr>
          <p:nvPr/>
        </p:nvPicPr>
        <p:blipFill>
          <a:blip r:embed="rId3"/>
          <a:stretch>
            <a:fillRect/>
          </a:stretch>
        </p:blipFill>
        <p:spPr>
          <a:xfrm>
            <a:off x="275573" y="3972292"/>
            <a:ext cx="5507766" cy="2686521"/>
          </a:xfrm>
          <a:prstGeom prst="rect">
            <a:avLst/>
          </a:prstGeom>
          <a:ln w="76200">
            <a:solidFill>
              <a:srgbClr val="00B050"/>
            </a:solidFill>
          </a:ln>
        </p:spPr>
      </p:pic>
      <p:pic>
        <p:nvPicPr>
          <p:cNvPr id="10" name="Picture 9" descr="Chart, bar chart&#10;&#10;Description automatically generated">
            <a:extLst>
              <a:ext uri="{FF2B5EF4-FFF2-40B4-BE49-F238E27FC236}">
                <a16:creationId xmlns:a16="http://schemas.microsoft.com/office/drawing/2014/main" id="{A2A7F917-56C0-0829-1E32-D4F1E9A6203A}"/>
              </a:ext>
            </a:extLst>
          </p:cNvPr>
          <p:cNvPicPr>
            <a:picLocks noChangeAspect="1"/>
          </p:cNvPicPr>
          <p:nvPr/>
        </p:nvPicPr>
        <p:blipFill>
          <a:blip r:embed="rId4"/>
          <a:stretch>
            <a:fillRect/>
          </a:stretch>
        </p:blipFill>
        <p:spPr>
          <a:xfrm>
            <a:off x="6408663" y="3944169"/>
            <a:ext cx="4378369" cy="2714644"/>
          </a:xfrm>
          <a:prstGeom prst="rect">
            <a:avLst/>
          </a:prstGeom>
          <a:ln w="76200">
            <a:solidFill>
              <a:srgbClr val="FF0000"/>
            </a:solidFill>
          </a:ln>
        </p:spPr>
      </p:pic>
      <p:sp>
        <p:nvSpPr>
          <p:cNvPr id="11" name="TextBox 10">
            <a:extLst>
              <a:ext uri="{FF2B5EF4-FFF2-40B4-BE49-F238E27FC236}">
                <a16:creationId xmlns:a16="http://schemas.microsoft.com/office/drawing/2014/main" id="{FB91E8AC-600E-8456-0966-07AB00F12B95}"/>
              </a:ext>
            </a:extLst>
          </p:cNvPr>
          <p:cNvSpPr txBox="1"/>
          <p:nvPr/>
        </p:nvSpPr>
        <p:spPr>
          <a:xfrm>
            <a:off x="275573" y="3429000"/>
            <a:ext cx="5626275" cy="369332"/>
          </a:xfrm>
          <a:prstGeom prst="rect">
            <a:avLst/>
          </a:prstGeom>
          <a:noFill/>
        </p:spPr>
        <p:txBody>
          <a:bodyPr wrap="square" rtlCol="0">
            <a:spAutoFit/>
          </a:bodyPr>
          <a:lstStyle/>
          <a:p>
            <a:r>
              <a:rPr lang="en-GB"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Good</a:t>
            </a:r>
          </a:p>
        </p:txBody>
      </p:sp>
      <p:sp>
        <p:nvSpPr>
          <p:cNvPr id="12" name="TextBox 11">
            <a:extLst>
              <a:ext uri="{FF2B5EF4-FFF2-40B4-BE49-F238E27FC236}">
                <a16:creationId xmlns:a16="http://schemas.microsoft.com/office/drawing/2014/main" id="{FCCA0126-7751-FAFD-F084-3CF4EDE50EDD}"/>
              </a:ext>
            </a:extLst>
          </p:cNvPr>
          <p:cNvSpPr txBox="1"/>
          <p:nvPr/>
        </p:nvSpPr>
        <p:spPr>
          <a:xfrm>
            <a:off x="6290153" y="3429000"/>
            <a:ext cx="2753883" cy="369332"/>
          </a:xfrm>
          <a:prstGeom prst="rect">
            <a:avLst/>
          </a:prstGeom>
          <a:noFill/>
        </p:spPr>
        <p:txBody>
          <a:bodyPr wrap="square" rtlCol="0">
            <a:spAutoFit/>
          </a:bodyPr>
          <a:lstStyle/>
          <a:p>
            <a:r>
              <a:rPr lang="en-GB"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Bad</a:t>
            </a:r>
          </a:p>
        </p:txBody>
      </p:sp>
      <p:sp>
        <p:nvSpPr>
          <p:cNvPr id="13" name="TextBox 12">
            <a:extLst>
              <a:ext uri="{FF2B5EF4-FFF2-40B4-BE49-F238E27FC236}">
                <a16:creationId xmlns:a16="http://schemas.microsoft.com/office/drawing/2014/main" id="{99D15E15-F594-DC81-5A23-B71185776019}"/>
              </a:ext>
            </a:extLst>
          </p:cNvPr>
          <p:cNvSpPr txBox="1"/>
          <p:nvPr/>
        </p:nvSpPr>
        <p:spPr>
          <a:xfrm>
            <a:off x="10371551" y="3972292"/>
            <a:ext cx="415481" cy="1329199"/>
          </a:xfrm>
          <a:prstGeom prst="rect">
            <a:avLst/>
          </a:prstGeom>
          <a:solidFill>
            <a:schemeClr val="bg1"/>
          </a:solidFill>
        </p:spPr>
        <p:txBody>
          <a:bodyPr wrap="square" rtlCol="0">
            <a:spAutoFit/>
          </a:bodyPr>
          <a:lstStyle/>
          <a:p>
            <a:endParaRPr lang="en-GB" dirty="0"/>
          </a:p>
        </p:txBody>
      </p:sp>
      <p:sp>
        <p:nvSpPr>
          <p:cNvPr id="14" name="TextBox 13">
            <a:extLst>
              <a:ext uri="{FF2B5EF4-FFF2-40B4-BE49-F238E27FC236}">
                <a16:creationId xmlns:a16="http://schemas.microsoft.com/office/drawing/2014/main" id="{4D3D73F1-7E59-64D9-1E4E-6AF6814E5F7B}"/>
              </a:ext>
            </a:extLst>
          </p:cNvPr>
          <p:cNvSpPr txBox="1"/>
          <p:nvPr/>
        </p:nvSpPr>
        <p:spPr>
          <a:xfrm>
            <a:off x="10609545" y="5185776"/>
            <a:ext cx="177486" cy="1458976"/>
          </a:xfrm>
          <a:prstGeom prst="rect">
            <a:avLst/>
          </a:prstGeom>
          <a:solidFill>
            <a:schemeClr val="bg1"/>
          </a:solidFill>
        </p:spPr>
        <p:txBody>
          <a:bodyPr wrap="square" rtlCol="0">
            <a:spAutoFit/>
          </a:bodyPr>
          <a:lstStyle/>
          <a:p>
            <a:endParaRPr lang="en-GB" dirty="0"/>
          </a:p>
        </p:txBody>
      </p:sp>
      <p:sp>
        <p:nvSpPr>
          <p:cNvPr id="15" name="TextBox 14">
            <a:extLst>
              <a:ext uri="{FF2B5EF4-FFF2-40B4-BE49-F238E27FC236}">
                <a16:creationId xmlns:a16="http://schemas.microsoft.com/office/drawing/2014/main" id="{BE4E14B3-A229-92BF-AAA2-031470CA9E22}"/>
              </a:ext>
            </a:extLst>
          </p:cNvPr>
          <p:cNvSpPr txBox="1"/>
          <p:nvPr/>
        </p:nvSpPr>
        <p:spPr>
          <a:xfrm>
            <a:off x="134637" y="957801"/>
            <a:ext cx="8909399" cy="307777"/>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 table below contains movies with the weekend grossing values (Source: </a:t>
            </a:r>
            <a:r>
              <a:rPr lang="en-GB" sz="1400" dirty="0">
                <a:latin typeface="Helvetica Neue" panose="02000503000000020004" pitchFamily="2" charset="0"/>
                <a:ea typeface="Helvetica Neue" panose="02000503000000020004" pitchFamily="2" charset="0"/>
                <a:cs typeface="Helvetica Neue" panose="02000503000000020004" pitchFamily="2" charset="0"/>
                <a:hlinkClick r:id="rId5"/>
              </a:rPr>
              <a:t>http://www.boxofficemojo.com/</a:t>
            </a:r>
            <a:r>
              <a:rPr lang="en-GB" sz="1400"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16" name="TextBox 15">
            <a:extLst>
              <a:ext uri="{FF2B5EF4-FFF2-40B4-BE49-F238E27FC236}">
                <a16:creationId xmlns:a16="http://schemas.microsoft.com/office/drawing/2014/main" id="{74CADB67-C772-64C6-2BE1-BD82B43C1613}"/>
              </a:ext>
            </a:extLst>
          </p:cNvPr>
          <p:cNvSpPr txBox="1"/>
          <p:nvPr/>
        </p:nvSpPr>
        <p:spPr>
          <a:xfrm>
            <a:off x="9209643" y="1299951"/>
            <a:ext cx="2739296" cy="2031325"/>
          </a:xfrm>
          <a:prstGeom prst="rect">
            <a:avLst/>
          </a:prstGeom>
          <a:solidFill>
            <a:schemeClr val="accent1">
              <a:lumMod val="40000"/>
              <a:lumOff val="60000"/>
            </a:schemeClr>
          </a:solidFill>
        </p:spPr>
        <p:txBody>
          <a:bodyPr wrap="square" rtlCol="0">
            <a:spAutoFit/>
          </a:bodyPr>
          <a:lstStyle/>
          <a:p>
            <a:r>
              <a:rPr lang="en-GB" sz="1800" dirty="0">
                <a:latin typeface="Helvetica Neue" panose="02000503000000020004" pitchFamily="2" charset="0"/>
                <a:ea typeface="Helvetica Neue" panose="02000503000000020004" pitchFamily="2" charset="0"/>
                <a:cs typeface="Helvetica Neue" panose="02000503000000020004" pitchFamily="2" charset="0"/>
              </a:rPr>
              <a:t>Notes: Remember in a </a:t>
            </a:r>
            <a:r>
              <a:rPr lang="en-GB" sz="1800" b="1" dirty="0">
                <a:latin typeface="Helvetica Neue" panose="02000503000000020004" pitchFamily="2" charset="0"/>
                <a:ea typeface="Helvetica Neue" panose="02000503000000020004" pitchFamily="2" charset="0"/>
                <a:cs typeface="Helvetica Neue" panose="02000503000000020004" pitchFamily="2" charset="0"/>
              </a:rPr>
              <a:t>nominal </a:t>
            </a:r>
            <a:r>
              <a:rPr lang="en-GB" sz="1800" dirty="0">
                <a:latin typeface="Helvetica Neue" panose="02000503000000020004" pitchFamily="2" charset="0"/>
                <a:ea typeface="Helvetica Neue" panose="02000503000000020004" pitchFamily="2" charset="0"/>
                <a:cs typeface="Helvetica Neue" panose="02000503000000020004" pitchFamily="2" charset="0"/>
              </a:rPr>
              <a:t>case - the ranking i.e., categories from high to low (or vice versa) matters in the visualisation</a:t>
            </a:r>
          </a:p>
          <a:p>
            <a:endParaRPr lang="en-GB" dirty="0"/>
          </a:p>
        </p:txBody>
      </p:sp>
    </p:spTree>
    <p:extLst>
      <p:ext uri="{BB962C8B-B14F-4D97-AF65-F5344CB8AC3E}">
        <p14:creationId xmlns:p14="http://schemas.microsoft.com/office/powerpoint/2010/main" val="494421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A29335B-A937-A58C-8CB5-444155BA7B5E}"/>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31</a:t>
            </a:fld>
            <a:endParaRPr lang="en-US" dirty="0">
              <a:solidFill>
                <a:srgbClr val="000000"/>
              </a:solidFill>
              <a:cs typeface="ＭＳ Ｐゴシック" charset="0"/>
            </a:endParaRPr>
          </a:p>
        </p:txBody>
      </p:sp>
      <p:sp>
        <p:nvSpPr>
          <p:cNvPr id="3" name="Title 1">
            <a:extLst>
              <a:ext uri="{FF2B5EF4-FFF2-40B4-BE49-F238E27FC236}">
                <a16:creationId xmlns:a16="http://schemas.microsoft.com/office/drawing/2014/main" id="{F9E7E468-5A88-9918-EF6C-BE2293875D7B}"/>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with amounts &amp; categories [3]</a:t>
            </a:r>
            <a:endParaRPr lang="en-GB" sz="3200" b="1" dirty="0">
              <a:latin typeface="HELVETICA NEUE THIN" panose="020B0403020202020204" pitchFamily="34" charset="0"/>
              <a:ea typeface="HELVETICA NEUE THIN" panose="020B0403020202020204" pitchFamily="34" charset="0"/>
            </a:endParaRPr>
          </a:p>
        </p:txBody>
      </p:sp>
      <p:pic>
        <p:nvPicPr>
          <p:cNvPr id="5" name="Picture 4" descr="Chart, histogram&#10;&#10;Description automatically generated">
            <a:extLst>
              <a:ext uri="{FF2B5EF4-FFF2-40B4-BE49-F238E27FC236}">
                <a16:creationId xmlns:a16="http://schemas.microsoft.com/office/drawing/2014/main" id="{48EC4C3B-9CC0-DADB-8B6A-D958710B9288}"/>
              </a:ext>
            </a:extLst>
          </p:cNvPr>
          <p:cNvPicPr>
            <a:picLocks noChangeAspect="1"/>
          </p:cNvPicPr>
          <p:nvPr/>
        </p:nvPicPr>
        <p:blipFill>
          <a:blip r:embed="rId2"/>
          <a:stretch>
            <a:fillRect/>
          </a:stretch>
        </p:blipFill>
        <p:spPr>
          <a:xfrm>
            <a:off x="333837" y="2170469"/>
            <a:ext cx="5530310" cy="3419432"/>
          </a:xfrm>
          <a:prstGeom prst="rect">
            <a:avLst/>
          </a:prstGeom>
          <a:ln w="76200">
            <a:solidFill>
              <a:srgbClr val="00B050"/>
            </a:solidFill>
          </a:ln>
        </p:spPr>
      </p:pic>
      <p:pic>
        <p:nvPicPr>
          <p:cNvPr id="7" name="Picture 6" descr="Chart&#10;&#10;Description automatically generated">
            <a:extLst>
              <a:ext uri="{FF2B5EF4-FFF2-40B4-BE49-F238E27FC236}">
                <a16:creationId xmlns:a16="http://schemas.microsoft.com/office/drawing/2014/main" id="{76D61A0A-D9FA-9AF6-1A08-3743DB775EFD}"/>
              </a:ext>
            </a:extLst>
          </p:cNvPr>
          <p:cNvPicPr>
            <a:picLocks noChangeAspect="1"/>
          </p:cNvPicPr>
          <p:nvPr/>
        </p:nvPicPr>
        <p:blipFill>
          <a:blip r:embed="rId3"/>
          <a:stretch>
            <a:fillRect/>
          </a:stretch>
        </p:blipFill>
        <p:spPr>
          <a:xfrm>
            <a:off x="6327854" y="2170469"/>
            <a:ext cx="5488094" cy="3419432"/>
          </a:xfrm>
          <a:prstGeom prst="rect">
            <a:avLst/>
          </a:prstGeom>
          <a:ln w="76200">
            <a:solidFill>
              <a:srgbClr val="FF0000"/>
            </a:solidFill>
          </a:ln>
        </p:spPr>
      </p:pic>
      <p:sp>
        <p:nvSpPr>
          <p:cNvPr id="10" name="Rectangle 9">
            <a:extLst>
              <a:ext uri="{FF2B5EF4-FFF2-40B4-BE49-F238E27FC236}">
                <a16:creationId xmlns:a16="http://schemas.microsoft.com/office/drawing/2014/main" id="{55621D4D-F254-CFFF-FB69-B546491B02B4}"/>
              </a:ext>
            </a:extLst>
          </p:cNvPr>
          <p:cNvSpPr/>
          <p:nvPr/>
        </p:nvSpPr>
        <p:spPr>
          <a:xfrm>
            <a:off x="11336054" y="2195521"/>
            <a:ext cx="442315" cy="5885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9C88C3AC-9751-0E11-9777-759D75FCFF90}"/>
              </a:ext>
            </a:extLst>
          </p:cNvPr>
          <p:cNvSpPr/>
          <p:nvPr/>
        </p:nvSpPr>
        <p:spPr>
          <a:xfrm>
            <a:off x="11661732" y="2695537"/>
            <a:ext cx="116637" cy="28567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8369C054-1534-32AE-35C3-994A3FC166F5}"/>
              </a:ext>
            </a:extLst>
          </p:cNvPr>
          <p:cNvSpPr txBox="1"/>
          <p:nvPr/>
        </p:nvSpPr>
        <p:spPr>
          <a:xfrm>
            <a:off x="237872" y="1683832"/>
            <a:ext cx="5626275" cy="369332"/>
          </a:xfrm>
          <a:prstGeom prst="rect">
            <a:avLst/>
          </a:prstGeom>
          <a:noFill/>
        </p:spPr>
        <p:txBody>
          <a:bodyPr wrap="square" rtlCol="0">
            <a:spAutoFit/>
          </a:bodyPr>
          <a:lstStyle/>
          <a:p>
            <a:r>
              <a:rPr lang="en-GB" b="1" dirty="0">
                <a:solidFill>
                  <a:srgbClr val="00B050"/>
                </a:solidFill>
                <a:latin typeface="Helvetica Neue" panose="02000503000000020004" pitchFamily="2" charset="0"/>
                <a:ea typeface="Helvetica Neue" panose="02000503000000020004" pitchFamily="2" charset="0"/>
                <a:cs typeface="Helvetica Neue" panose="02000503000000020004" pitchFamily="2" charset="0"/>
              </a:rPr>
              <a:t>Good</a:t>
            </a:r>
          </a:p>
        </p:txBody>
      </p:sp>
      <p:sp>
        <p:nvSpPr>
          <p:cNvPr id="13" name="TextBox 12">
            <a:extLst>
              <a:ext uri="{FF2B5EF4-FFF2-40B4-BE49-F238E27FC236}">
                <a16:creationId xmlns:a16="http://schemas.microsoft.com/office/drawing/2014/main" id="{A63047A5-2678-B540-54F2-EEEE6E170A55}"/>
              </a:ext>
            </a:extLst>
          </p:cNvPr>
          <p:cNvSpPr txBox="1"/>
          <p:nvPr/>
        </p:nvSpPr>
        <p:spPr>
          <a:xfrm>
            <a:off x="6252452" y="1683832"/>
            <a:ext cx="2753883" cy="369332"/>
          </a:xfrm>
          <a:prstGeom prst="rect">
            <a:avLst/>
          </a:prstGeom>
          <a:noFill/>
        </p:spPr>
        <p:txBody>
          <a:bodyPr wrap="square" rtlCol="0">
            <a:spAutoFit/>
          </a:bodyPr>
          <a:lstStyle/>
          <a:p>
            <a:r>
              <a:rPr lang="en-GB"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Bad</a:t>
            </a:r>
          </a:p>
        </p:txBody>
      </p:sp>
      <p:sp>
        <p:nvSpPr>
          <p:cNvPr id="14" name="TextBox 13">
            <a:extLst>
              <a:ext uri="{FF2B5EF4-FFF2-40B4-BE49-F238E27FC236}">
                <a16:creationId xmlns:a16="http://schemas.microsoft.com/office/drawing/2014/main" id="{D99E0120-CDD3-ABEC-0A16-AE4BC7C04C43}"/>
              </a:ext>
            </a:extLst>
          </p:cNvPr>
          <p:cNvSpPr txBox="1"/>
          <p:nvPr/>
        </p:nvSpPr>
        <p:spPr>
          <a:xfrm>
            <a:off x="864296" y="6148538"/>
            <a:ext cx="9985520" cy="646331"/>
          </a:xfrm>
          <a:prstGeom prst="rect">
            <a:avLst/>
          </a:prstGeom>
          <a:solidFill>
            <a:schemeClr val="accent1">
              <a:lumMod val="40000"/>
              <a:lumOff val="60000"/>
            </a:schemeClr>
          </a:solidFill>
        </p:spPr>
        <p:txBody>
          <a:bodyPr wrap="square" rtlCol="0">
            <a:spAutoFit/>
          </a:bodyPr>
          <a:lstStyle/>
          <a:p>
            <a:r>
              <a:rPr lang="en-GB" sz="1800" dirty="0">
                <a:latin typeface="Helvetica Neue" panose="02000503000000020004" pitchFamily="2" charset="0"/>
                <a:ea typeface="Helvetica Neue" panose="02000503000000020004" pitchFamily="2" charset="0"/>
                <a:cs typeface="Helvetica Neue" panose="02000503000000020004" pitchFamily="2" charset="0"/>
              </a:rPr>
              <a:t>Notes: Remember in an</a:t>
            </a:r>
            <a:r>
              <a:rPr lang="en-GB" sz="1800" b="1" dirty="0">
                <a:latin typeface="Helvetica Neue" panose="02000503000000020004" pitchFamily="2" charset="0"/>
                <a:ea typeface="Helvetica Neue" panose="02000503000000020004" pitchFamily="2" charset="0"/>
                <a:cs typeface="Helvetica Neue" panose="02000503000000020004" pitchFamily="2" charset="0"/>
              </a:rPr>
              <a:t> ordinal </a:t>
            </a:r>
            <a:r>
              <a:rPr lang="en-GB" sz="1800" dirty="0">
                <a:latin typeface="Helvetica Neue" panose="02000503000000020004" pitchFamily="2" charset="0"/>
                <a:ea typeface="Helvetica Neue" panose="02000503000000020004" pitchFamily="2" charset="0"/>
                <a:cs typeface="Helvetica Neue" panose="02000503000000020004" pitchFamily="2" charset="0"/>
              </a:rPr>
              <a:t>case - the ordering </a:t>
            </a:r>
            <a:r>
              <a:rPr lang="en-GB" dirty="0">
                <a:latin typeface="Helvetica Neue" panose="02000503000000020004" pitchFamily="2" charset="0"/>
                <a:ea typeface="Helvetica Neue" panose="02000503000000020004" pitchFamily="2" charset="0"/>
                <a:cs typeface="Helvetica Neue" panose="02000503000000020004" pitchFamily="2" charset="0"/>
              </a:rPr>
              <a:t>of the </a:t>
            </a:r>
            <a:r>
              <a:rPr lang="en-GB" sz="1800" dirty="0">
                <a:latin typeface="Helvetica Neue" panose="02000503000000020004" pitchFamily="2" charset="0"/>
                <a:ea typeface="Helvetica Neue" panose="02000503000000020004" pitchFamily="2" charset="0"/>
                <a:cs typeface="Helvetica Neue" panose="02000503000000020004" pitchFamily="2" charset="0"/>
              </a:rPr>
              <a:t>categories </a:t>
            </a:r>
            <a:r>
              <a:rPr lang="en-GB" sz="1800" b="1" dirty="0">
                <a:latin typeface="Helvetica Neue" panose="02000503000000020004" pitchFamily="2" charset="0"/>
                <a:ea typeface="Helvetica Neue" panose="02000503000000020004" pitchFamily="2" charset="0"/>
                <a:cs typeface="Helvetica Neue" panose="02000503000000020004" pitchFamily="2" charset="0"/>
              </a:rPr>
              <a:t>matters</a:t>
            </a:r>
            <a:r>
              <a:rPr lang="en-GB" sz="1800" dirty="0">
                <a:latin typeface="Helvetica Neue" panose="02000503000000020004" pitchFamily="2" charset="0"/>
                <a:ea typeface="Helvetica Neue" panose="02000503000000020004" pitchFamily="2" charset="0"/>
                <a:cs typeface="Helvetica Neue" panose="02000503000000020004" pitchFamily="2" charset="0"/>
              </a:rPr>
              <a:t> in the visualisation</a:t>
            </a:r>
          </a:p>
        </p:txBody>
      </p:sp>
      <p:sp>
        <p:nvSpPr>
          <p:cNvPr id="15" name="TextBox 14">
            <a:extLst>
              <a:ext uri="{FF2B5EF4-FFF2-40B4-BE49-F238E27FC236}">
                <a16:creationId xmlns:a16="http://schemas.microsoft.com/office/drawing/2014/main" id="{2031A849-7B90-E217-6909-8AA35774DDCD}"/>
              </a:ext>
            </a:extLst>
          </p:cNvPr>
          <p:cNvSpPr txBox="1"/>
          <p:nvPr/>
        </p:nvSpPr>
        <p:spPr>
          <a:xfrm>
            <a:off x="137664" y="1125195"/>
            <a:ext cx="10233763" cy="369332"/>
          </a:xfrm>
          <a:prstGeom prst="rect">
            <a:avLst/>
          </a:prstGeom>
          <a:noFill/>
        </p:spPr>
        <p:txBody>
          <a:bodyPr wrap="square" rtlCol="0">
            <a:spAutoFit/>
          </a:bodyPr>
          <a:lstStyle/>
          <a:p>
            <a:r>
              <a:rPr lang="en-GB" b="1" i="0" u="none" strike="noStrike" dirty="0">
                <a:effectLst/>
                <a:latin typeface="Helvetica Neue" panose="02000503000000020004" pitchFamily="2" charset="0"/>
              </a:rPr>
              <a:t> The graphed data represents 2016 median U.S. annual household income </a:t>
            </a:r>
            <a:r>
              <a:rPr lang="en-GB" b="1" dirty="0">
                <a:latin typeface="Helvetica Neue" panose="02000503000000020004" pitchFamily="2" charset="0"/>
              </a:rPr>
              <a:t>versus </a:t>
            </a:r>
            <a:r>
              <a:rPr lang="en-GB" b="1" i="0" u="none" strike="noStrike" dirty="0">
                <a:effectLst/>
                <a:latin typeface="Helvetica Neue" panose="02000503000000020004" pitchFamily="2" charset="0"/>
              </a:rPr>
              <a:t>age group</a:t>
            </a:r>
            <a:endParaRPr lang="en-GB" b="1" dirty="0"/>
          </a:p>
        </p:txBody>
      </p:sp>
    </p:spTree>
    <p:extLst>
      <p:ext uri="{BB962C8B-B14F-4D97-AF65-F5344CB8AC3E}">
        <p14:creationId xmlns:p14="http://schemas.microsoft.com/office/powerpoint/2010/main" val="4208778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72D29A3A-8371-5CBB-DBC7-4547C9CB259D}"/>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32</a:t>
            </a:fld>
            <a:endParaRPr lang="en-US" dirty="0">
              <a:solidFill>
                <a:srgbClr val="000000"/>
              </a:solidFill>
              <a:cs typeface="ＭＳ Ｐゴシック" charset="0"/>
            </a:endParaRPr>
          </a:p>
        </p:txBody>
      </p:sp>
      <p:sp>
        <p:nvSpPr>
          <p:cNvPr id="3" name="Title 1">
            <a:extLst>
              <a:ext uri="{FF2B5EF4-FFF2-40B4-BE49-F238E27FC236}">
                <a16:creationId xmlns:a16="http://schemas.microsoft.com/office/drawing/2014/main" id="{D2B0D2F4-5CC0-CBE6-0F13-AA2906C62F6A}"/>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with amounts &amp; categories [4]</a:t>
            </a:r>
            <a:endParaRPr lang="en-GB" sz="3200" b="1" dirty="0">
              <a:latin typeface="HELVETICA NEUE THIN" panose="020B0403020202020204" pitchFamily="34" charset="0"/>
              <a:ea typeface="HELVETICA NEUE THIN" panose="020B0403020202020204" pitchFamily="34" charset="0"/>
            </a:endParaRPr>
          </a:p>
        </p:txBody>
      </p:sp>
      <p:pic>
        <p:nvPicPr>
          <p:cNvPr id="5" name="Picture 4" descr="Chart&#10;&#10;Description automatically generated">
            <a:extLst>
              <a:ext uri="{FF2B5EF4-FFF2-40B4-BE49-F238E27FC236}">
                <a16:creationId xmlns:a16="http://schemas.microsoft.com/office/drawing/2014/main" id="{97D9474A-4AB6-4476-2017-A7EE7F0E456D}"/>
              </a:ext>
            </a:extLst>
          </p:cNvPr>
          <p:cNvPicPr>
            <a:picLocks noChangeAspect="1"/>
          </p:cNvPicPr>
          <p:nvPr/>
        </p:nvPicPr>
        <p:blipFill>
          <a:blip r:embed="rId2"/>
          <a:stretch>
            <a:fillRect/>
          </a:stretch>
        </p:blipFill>
        <p:spPr>
          <a:xfrm>
            <a:off x="224163" y="4221101"/>
            <a:ext cx="6308594" cy="2518450"/>
          </a:xfrm>
          <a:prstGeom prst="rect">
            <a:avLst/>
          </a:prstGeom>
          <a:ln w="76200">
            <a:solidFill>
              <a:srgbClr val="00B050"/>
            </a:solidFill>
          </a:ln>
        </p:spPr>
      </p:pic>
      <p:pic>
        <p:nvPicPr>
          <p:cNvPr id="7" name="Picture 6" descr="Chart&#10;&#10;Description automatically generated">
            <a:extLst>
              <a:ext uri="{FF2B5EF4-FFF2-40B4-BE49-F238E27FC236}">
                <a16:creationId xmlns:a16="http://schemas.microsoft.com/office/drawing/2014/main" id="{66F2BE65-4A16-A123-BCAA-1F6CF53DADEB}"/>
              </a:ext>
            </a:extLst>
          </p:cNvPr>
          <p:cNvPicPr>
            <a:picLocks noChangeAspect="1"/>
          </p:cNvPicPr>
          <p:nvPr/>
        </p:nvPicPr>
        <p:blipFill>
          <a:blip r:embed="rId3"/>
          <a:stretch>
            <a:fillRect/>
          </a:stretch>
        </p:blipFill>
        <p:spPr>
          <a:xfrm>
            <a:off x="224163" y="732942"/>
            <a:ext cx="6308595" cy="3179069"/>
          </a:xfrm>
          <a:prstGeom prst="rect">
            <a:avLst/>
          </a:prstGeom>
          <a:ln w="76200">
            <a:solidFill>
              <a:srgbClr val="00B050"/>
            </a:solidFill>
          </a:ln>
        </p:spPr>
      </p:pic>
      <p:sp>
        <p:nvSpPr>
          <p:cNvPr id="8" name="TextBox 7">
            <a:extLst>
              <a:ext uri="{FF2B5EF4-FFF2-40B4-BE49-F238E27FC236}">
                <a16:creationId xmlns:a16="http://schemas.microsoft.com/office/drawing/2014/main" id="{A4F6FC45-D879-6CA1-1BEA-F5BEDD984D99}"/>
              </a:ext>
            </a:extLst>
          </p:cNvPr>
          <p:cNvSpPr txBox="1"/>
          <p:nvPr/>
        </p:nvSpPr>
        <p:spPr>
          <a:xfrm>
            <a:off x="7064679" y="713982"/>
            <a:ext cx="4751269" cy="1754326"/>
          </a:xfrm>
          <a:prstGeom prst="rect">
            <a:avLst/>
          </a:prstGeom>
          <a:solidFill>
            <a:schemeClr val="accent1">
              <a:lumMod val="40000"/>
              <a:lumOff val="60000"/>
            </a:schemeClr>
          </a:solid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This is an example of a grouped bar plot. Where the outcome variable [income (in USD)] is visualised across two other independent categorical variables: </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Age group (years) [ordered]</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Ethnicity [nominal]</a:t>
            </a:r>
          </a:p>
        </p:txBody>
      </p:sp>
      <p:sp>
        <p:nvSpPr>
          <p:cNvPr id="9" name="TextBox 8">
            <a:extLst>
              <a:ext uri="{FF2B5EF4-FFF2-40B4-BE49-F238E27FC236}">
                <a16:creationId xmlns:a16="http://schemas.microsoft.com/office/drawing/2014/main" id="{FB0475AF-2DF5-D77D-5971-20D429C865AE}"/>
              </a:ext>
            </a:extLst>
          </p:cNvPr>
          <p:cNvSpPr txBox="1"/>
          <p:nvPr/>
        </p:nvSpPr>
        <p:spPr>
          <a:xfrm>
            <a:off x="7064676" y="2683614"/>
            <a:ext cx="4751269" cy="954107"/>
          </a:xfrm>
          <a:prstGeom prst="rect">
            <a:avLst/>
          </a:prstGeom>
          <a:solidFill>
            <a:schemeClr val="accent1">
              <a:lumMod val="40000"/>
              <a:lumOff val="60000"/>
            </a:schemeClr>
          </a:solid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Top graph</a:t>
            </a:r>
            <a:r>
              <a:rPr lang="en-GB" sz="1400" dirty="0">
                <a:latin typeface="Helvetica Neue" panose="02000503000000020004" pitchFamily="2" charset="0"/>
                <a:ea typeface="Helvetica Neue" panose="02000503000000020004" pitchFamily="2" charset="0"/>
                <a:cs typeface="Helvetica Neue" panose="02000503000000020004" pitchFamily="2" charset="0"/>
              </a:rPr>
              <a:t>: Main variables of interest in this case is </a:t>
            </a:r>
            <a:r>
              <a:rPr lang="en-GB" sz="1400" b="1" dirty="0">
                <a:latin typeface="Helvetica Neue" panose="02000503000000020004" pitchFamily="2" charset="0"/>
                <a:ea typeface="Helvetica Neue" panose="02000503000000020004" pitchFamily="2" charset="0"/>
                <a:cs typeface="Helvetica Neue" panose="02000503000000020004" pitchFamily="2" charset="0"/>
              </a:rPr>
              <a:t>income</a:t>
            </a:r>
            <a:r>
              <a:rPr lang="en-GB" sz="1400" dirty="0">
                <a:latin typeface="Helvetica Neue" panose="02000503000000020004" pitchFamily="2" charset="0"/>
                <a:ea typeface="Helvetica Neue" panose="02000503000000020004" pitchFamily="2" charset="0"/>
                <a:cs typeface="Helvetica Neue" panose="02000503000000020004" pitchFamily="2" charset="0"/>
              </a:rPr>
              <a:t> versus </a:t>
            </a:r>
            <a:r>
              <a:rPr lang="en-GB" sz="1400" b="1" dirty="0">
                <a:latin typeface="Helvetica Neue" panose="02000503000000020004" pitchFamily="2" charset="0"/>
                <a:ea typeface="Helvetica Neue" panose="02000503000000020004" pitchFamily="2" charset="0"/>
                <a:cs typeface="Helvetica Neue" panose="02000503000000020004" pitchFamily="2" charset="0"/>
              </a:rPr>
              <a:t>age groups </a:t>
            </a:r>
            <a:r>
              <a:rPr lang="en-GB" sz="1400" dirty="0">
                <a:latin typeface="Helvetica Neue" panose="02000503000000020004" pitchFamily="2" charset="0"/>
                <a:ea typeface="Helvetica Neue" panose="02000503000000020004" pitchFamily="2" charset="0"/>
                <a:cs typeface="Helvetica Neue" panose="02000503000000020004" pitchFamily="2" charset="0"/>
              </a:rPr>
              <a:t>(which the age groups are broken down by ethnicity). Ordering in the age groups are maintained here on the x-axis.</a:t>
            </a:r>
            <a:endParaRPr lang="en-GB" sz="14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TextBox 9">
            <a:extLst>
              <a:ext uri="{FF2B5EF4-FFF2-40B4-BE49-F238E27FC236}">
                <a16:creationId xmlns:a16="http://schemas.microsoft.com/office/drawing/2014/main" id="{E618E5CB-8F35-BD68-8EAB-554A4BEB0016}"/>
              </a:ext>
            </a:extLst>
          </p:cNvPr>
          <p:cNvSpPr txBox="1"/>
          <p:nvPr/>
        </p:nvSpPr>
        <p:spPr>
          <a:xfrm>
            <a:off x="7064675" y="3840331"/>
            <a:ext cx="4751269" cy="1384995"/>
          </a:xfrm>
          <a:prstGeom prst="rect">
            <a:avLst/>
          </a:prstGeom>
          <a:solidFill>
            <a:schemeClr val="accent1">
              <a:lumMod val="40000"/>
              <a:lumOff val="60000"/>
            </a:schemeClr>
          </a:solid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Bottom graph</a:t>
            </a:r>
            <a:r>
              <a:rPr lang="en-GB" sz="1400" dirty="0">
                <a:latin typeface="Helvetica Neue" panose="02000503000000020004" pitchFamily="2" charset="0"/>
                <a:ea typeface="Helvetica Neue" panose="02000503000000020004" pitchFamily="2" charset="0"/>
                <a:cs typeface="Helvetica Neue" panose="02000503000000020004" pitchFamily="2" charset="0"/>
              </a:rPr>
              <a:t>: Main variables of interest in this case is </a:t>
            </a:r>
            <a:r>
              <a:rPr lang="en-GB" sz="1400" b="1" dirty="0">
                <a:latin typeface="Helvetica Neue" panose="02000503000000020004" pitchFamily="2" charset="0"/>
                <a:ea typeface="Helvetica Neue" panose="02000503000000020004" pitchFamily="2" charset="0"/>
                <a:cs typeface="Helvetica Neue" panose="02000503000000020004" pitchFamily="2" charset="0"/>
              </a:rPr>
              <a:t>income</a:t>
            </a:r>
            <a:r>
              <a:rPr lang="en-GB" sz="1400" dirty="0">
                <a:latin typeface="Helvetica Neue" panose="02000503000000020004" pitchFamily="2" charset="0"/>
                <a:ea typeface="Helvetica Neue" panose="02000503000000020004" pitchFamily="2" charset="0"/>
                <a:cs typeface="Helvetica Neue" panose="02000503000000020004" pitchFamily="2" charset="0"/>
              </a:rPr>
              <a:t> versus </a:t>
            </a:r>
            <a:r>
              <a:rPr lang="en-GB" sz="1400" b="1" dirty="0">
                <a:latin typeface="Helvetica Neue" panose="02000503000000020004" pitchFamily="2" charset="0"/>
                <a:ea typeface="Helvetica Neue" panose="02000503000000020004" pitchFamily="2" charset="0"/>
                <a:cs typeface="Helvetica Neue" panose="02000503000000020004" pitchFamily="2" charset="0"/>
              </a:rPr>
              <a:t>Ethnicity groups </a:t>
            </a:r>
            <a:r>
              <a:rPr lang="en-GB" sz="1400" dirty="0">
                <a:latin typeface="Helvetica Neue" panose="02000503000000020004" pitchFamily="2" charset="0"/>
                <a:ea typeface="Helvetica Neue" panose="02000503000000020004" pitchFamily="2" charset="0"/>
                <a:cs typeface="Helvetica Neue" panose="02000503000000020004" pitchFamily="2" charset="0"/>
              </a:rPr>
              <a:t>(which the ethnic groups are broken down by age). Ordering in the ethnic categories on the x-axis is not a issue here - </a:t>
            </a:r>
            <a:r>
              <a:rPr lang="en-GB" sz="1400" b="1" dirty="0">
                <a:latin typeface="Helvetica Neue" panose="02000503000000020004" pitchFamily="2" charset="0"/>
                <a:ea typeface="Helvetica Neue" panose="02000503000000020004" pitchFamily="2" charset="0"/>
                <a:cs typeface="Helvetica Neue" panose="02000503000000020004" pitchFamily="2" charset="0"/>
              </a:rPr>
              <a:t>but the ordering of the age groups within ethnic categories must be maintained here on the x-axis</a:t>
            </a:r>
            <a:r>
              <a:rPr lang="en-GB" sz="1400" dirty="0">
                <a:latin typeface="Helvetica Neue" panose="02000503000000020004" pitchFamily="2" charset="0"/>
                <a:ea typeface="Helvetica Neue" panose="02000503000000020004" pitchFamily="2" charset="0"/>
                <a:cs typeface="Helvetica Neue" panose="02000503000000020004" pitchFamily="2" charset="0"/>
              </a:rPr>
              <a:t>.</a:t>
            </a:r>
            <a:endParaRPr lang="en-GB" sz="1400" b="1"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964995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catter chart&#10;&#10;Description automatically generated">
            <a:extLst>
              <a:ext uri="{FF2B5EF4-FFF2-40B4-BE49-F238E27FC236}">
                <a16:creationId xmlns:a16="http://schemas.microsoft.com/office/drawing/2014/main" id="{90C1FE5E-C2F5-A698-80E0-1798D9764F6D}"/>
              </a:ext>
            </a:extLst>
          </p:cNvPr>
          <p:cNvPicPr>
            <a:picLocks noChangeAspect="1"/>
          </p:cNvPicPr>
          <p:nvPr/>
        </p:nvPicPr>
        <p:blipFill>
          <a:blip r:embed="rId2"/>
          <a:stretch>
            <a:fillRect/>
          </a:stretch>
        </p:blipFill>
        <p:spPr>
          <a:xfrm>
            <a:off x="8101034" y="2140906"/>
            <a:ext cx="4030003" cy="3503112"/>
          </a:xfrm>
          <a:prstGeom prst="rect">
            <a:avLst/>
          </a:prstGeom>
        </p:spPr>
      </p:pic>
      <p:pic>
        <p:nvPicPr>
          <p:cNvPr id="5" name="Picture 4" descr="Table&#10;&#10;Description automatically generated">
            <a:extLst>
              <a:ext uri="{FF2B5EF4-FFF2-40B4-BE49-F238E27FC236}">
                <a16:creationId xmlns:a16="http://schemas.microsoft.com/office/drawing/2014/main" id="{E8D33CAC-88C7-186D-8A0F-EDC6A6D5D7AA}"/>
              </a:ext>
            </a:extLst>
          </p:cNvPr>
          <p:cNvPicPr>
            <a:picLocks noChangeAspect="1"/>
          </p:cNvPicPr>
          <p:nvPr/>
        </p:nvPicPr>
        <p:blipFill>
          <a:blip r:embed="rId3"/>
          <a:stretch>
            <a:fillRect/>
          </a:stretch>
        </p:blipFill>
        <p:spPr>
          <a:xfrm>
            <a:off x="0" y="2106926"/>
            <a:ext cx="4030003" cy="3571071"/>
          </a:xfrm>
          <a:prstGeom prst="rect">
            <a:avLst/>
          </a:prstGeom>
        </p:spPr>
      </p:pic>
      <p:pic>
        <p:nvPicPr>
          <p:cNvPr id="7" name="Picture 6" descr="Chart, line chart&#10;&#10;Description automatically generated">
            <a:extLst>
              <a:ext uri="{FF2B5EF4-FFF2-40B4-BE49-F238E27FC236}">
                <a16:creationId xmlns:a16="http://schemas.microsoft.com/office/drawing/2014/main" id="{83D2542D-4D1E-D152-C434-5D1644D55ACA}"/>
              </a:ext>
            </a:extLst>
          </p:cNvPr>
          <p:cNvPicPr>
            <a:picLocks noChangeAspect="1"/>
          </p:cNvPicPr>
          <p:nvPr/>
        </p:nvPicPr>
        <p:blipFill>
          <a:blip r:embed="rId4"/>
          <a:stretch>
            <a:fillRect/>
          </a:stretch>
        </p:blipFill>
        <p:spPr>
          <a:xfrm>
            <a:off x="4036364" y="2140907"/>
            <a:ext cx="4014566" cy="3503112"/>
          </a:xfrm>
          <a:prstGeom prst="rect">
            <a:avLst/>
          </a:prstGeom>
          <a:ln>
            <a:noFill/>
          </a:ln>
        </p:spPr>
      </p:pic>
      <p:sp>
        <p:nvSpPr>
          <p:cNvPr id="8" name="TextBox 7">
            <a:extLst>
              <a:ext uri="{FF2B5EF4-FFF2-40B4-BE49-F238E27FC236}">
                <a16:creationId xmlns:a16="http://schemas.microsoft.com/office/drawing/2014/main" id="{DFF2CAD7-D837-2BF1-807C-FB9672CB9E58}"/>
              </a:ext>
            </a:extLst>
          </p:cNvPr>
          <p:cNvSpPr txBox="1"/>
          <p:nvPr/>
        </p:nvSpPr>
        <p:spPr>
          <a:xfrm>
            <a:off x="125261" y="790264"/>
            <a:ext cx="5661764" cy="923330"/>
          </a:xfrm>
          <a:prstGeom prst="rect">
            <a:avLst/>
          </a:prstGeom>
          <a:noFill/>
        </p:spPr>
        <p:txBody>
          <a:bodyPr wrap="square" rtlCol="0">
            <a:spAutoFit/>
          </a:bodyPr>
          <a:lstStyle/>
          <a:p>
            <a:r>
              <a:rPr lang="en-GB" sz="1800" b="1" dirty="0">
                <a:latin typeface="Helvetica Neue" panose="02000503000000020004" pitchFamily="2" charset="0"/>
                <a:ea typeface="Helvetica Neue" panose="02000503000000020004" pitchFamily="2" charset="0"/>
                <a:cs typeface="Helvetica Neue" panose="02000503000000020004" pitchFamily="2" charset="0"/>
              </a:rPr>
              <a:t>Dot Plots</a:t>
            </a:r>
            <a:r>
              <a:rPr lang="en-GB" sz="1800" dirty="0">
                <a:latin typeface="Helvetica Neue" panose="02000503000000020004" pitchFamily="2" charset="0"/>
                <a:ea typeface="Helvetica Neue" panose="02000503000000020004" pitchFamily="2" charset="0"/>
                <a:cs typeface="Helvetica Neue" panose="02000503000000020004" pitchFamily="2" charset="0"/>
              </a:rPr>
              <a:t>: An alternate version </a:t>
            </a:r>
            <a:r>
              <a:rPr lang="en-GB" dirty="0">
                <a:latin typeface="Helvetica Neue" panose="02000503000000020004" pitchFamily="2" charset="0"/>
                <a:ea typeface="Helvetica Neue" panose="02000503000000020004" pitchFamily="2" charset="0"/>
                <a:cs typeface="Helvetica Neue" panose="02000503000000020004" pitchFamily="2" charset="0"/>
              </a:rPr>
              <a:t>to the </a:t>
            </a:r>
            <a:r>
              <a:rPr lang="en-GB" sz="1800" dirty="0">
                <a:latin typeface="Helvetica Neue" panose="02000503000000020004" pitchFamily="2" charset="0"/>
                <a:ea typeface="Helvetica Neue" panose="02000503000000020004" pitchFamily="2" charset="0"/>
                <a:cs typeface="Helvetica Neue" panose="02000503000000020004" pitchFamily="2" charset="0"/>
              </a:rPr>
              <a:t>bars are dot plots. The bar can removed and replace with dot at the location where the corresponding bar would end. </a:t>
            </a:r>
          </a:p>
        </p:txBody>
      </p:sp>
      <p:sp>
        <p:nvSpPr>
          <p:cNvPr id="9" name="Title 1">
            <a:extLst>
              <a:ext uri="{FF2B5EF4-FFF2-40B4-BE49-F238E27FC236}">
                <a16:creationId xmlns:a16="http://schemas.microsoft.com/office/drawing/2014/main" id="{CE6A7A6F-77CD-7EE3-0B35-E22B5078F1D0}"/>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with amounts &amp; categories [5]</a:t>
            </a:r>
            <a:endParaRPr lang="en-GB" sz="3200" b="1" dirty="0">
              <a:latin typeface="HELVETICA NEUE THIN" panose="020B0403020202020204" pitchFamily="34" charset="0"/>
              <a:ea typeface="HELVETICA NEUE THIN" panose="020B0403020202020204" pitchFamily="34" charset="0"/>
            </a:endParaRPr>
          </a:p>
        </p:txBody>
      </p:sp>
      <p:sp>
        <p:nvSpPr>
          <p:cNvPr id="10" name="TextBox 9">
            <a:extLst>
              <a:ext uri="{FF2B5EF4-FFF2-40B4-BE49-F238E27FC236}">
                <a16:creationId xmlns:a16="http://schemas.microsoft.com/office/drawing/2014/main" id="{35B56AF1-7515-3B5A-67BF-19079D45F4D2}"/>
              </a:ext>
            </a:extLst>
          </p:cNvPr>
          <p:cNvSpPr txBox="1"/>
          <p:nvPr/>
        </p:nvSpPr>
        <p:spPr>
          <a:xfrm>
            <a:off x="6250488" y="790264"/>
            <a:ext cx="5816251" cy="923330"/>
          </a:xfrm>
          <a:prstGeom prst="rect">
            <a:avLst/>
          </a:prstGeom>
          <a:noFill/>
        </p:spPr>
        <p:txBody>
          <a:bodyPr wrap="square" rtlCol="0">
            <a:spAutoFit/>
          </a:bodyPr>
          <a:lstStyle/>
          <a:p>
            <a:r>
              <a:rPr lang="en-GB" sz="1800" b="1" dirty="0">
                <a:latin typeface="Helvetica Neue" panose="02000503000000020004" pitchFamily="2" charset="0"/>
                <a:ea typeface="Helvetica Neue" panose="02000503000000020004" pitchFamily="2" charset="0"/>
                <a:cs typeface="Helvetica Neue" panose="02000503000000020004" pitchFamily="2" charset="0"/>
              </a:rPr>
              <a:t>The three images at the bottom represents data on life expectancies </a:t>
            </a:r>
            <a:r>
              <a:rPr lang="en-GB" b="1" dirty="0">
                <a:latin typeface="Helvetica Neue" panose="02000503000000020004" pitchFamily="2" charset="0"/>
                <a:ea typeface="Helvetica Neue" panose="02000503000000020004" pitchFamily="2" charset="0"/>
                <a:cs typeface="Helvetica Neue" panose="02000503000000020004" pitchFamily="2" charset="0"/>
              </a:rPr>
              <a:t>of countries in Central and South America in 2007 [Data source: </a:t>
            </a:r>
            <a:r>
              <a:rPr lang="en-GB" b="1" dirty="0">
                <a:latin typeface="Helvetica Neue" panose="02000503000000020004" pitchFamily="2" charset="0"/>
                <a:ea typeface="Helvetica Neue" panose="02000503000000020004" pitchFamily="2" charset="0"/>
                <a:cs typeface="Helvetica Neue" panose="02000503000000020004" pitchFamily="2" charset="0"/>
                <a:hlinkClick r:id="rId5"/>
              </a:rPr>
              <a:t>Gapminder project</a:t>
            </a:r>
            <a:r>
              <a:rPr lang="en-GB" b="1" dirty="0">
                <a:latin typeface="Helvetica Neue" panose="02000503000000020004" pitchFamily="2" charset="0"/>
                <a:ea typeface="Helvetica Neue" panose="02000503000000020004" pitchFamily="2" charset="0"/>
                <a:cs typeface="Helvetica Neue" panose="02000503000000020004" pitchFamily="2" charset="0"/>
              </a:rPr>
              <a:t>]</a:t>
            </a:r>
            <a:endParaRPr lang="en-GB" sz="18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TextBox 10">
            <a:extLst>
              <a:ext uri="{FF2B5EF4-FFF2-40B4-BE49-F238E27FC236}">
                <a16:creationId xmlns:a16="http://schemas.microsoft.com/office/drawing/2014/main" id="{05D2149F-1E7C-60B6-FFCD-196E27924EEB}"/>
              </a:ext>
            </a:extLst>
          </p:cNvPr>
          <p:cNvSpPr txBox="1"/>
          <p:nvPr/>
        </p:nvSpPr>
        <p:spPr>
          <a:xfrm>
            <a:off x="1221288" y="6004201"/>
            <a:ext cx="9256734" cy="369332"/>
          </a:xfrm>
          <a:prstGeom prst="rect">
            <a:avLst/>
          </a:prstGeom>
          <a:solidFill>
            <a:schemeClr val="bg2"/>
          </a:solid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QUIZ: Which graph is correct – LEFT, MIDDLE OR RIGHT one? </a:t>
            </a:r>
          </a:p>
        </p:txBody>
      </p:sp>
      <p:sp>
        <p:nvSpPr>
          <p:cNvPr id="2" name="Slide Number Placeholder 3">
            <a:extLst>
              <a:ext uri="{FF2B5EF4-FFF2-40B4-BE49-F238E27FC236}">
                <a16:creationId xmlns:a16="http://schemas.microsoft.com/office/drawing/2014/main" id="{2FBF3FFC-E900-CE39-503D-057043FF94EF}"/>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33</a:t>
            </a:fld>
            <a:endParaRPr lang="en-US" dirty="0">
              <a:solidFill>
                <a:srgbClr val="000000"/>
              </a:solidFill>
              <a:cs typeface="ＭＳ Ｐゴシック" charset="0"/>
            </a:endParaRPr>
          </a:p>
        </p:txBody>
      </p:sp>
    </p:spTree>
    <p:extLst>
      <p:ext uri="{BB962C8B-B14F-4D97-AF65-F5344CB8AC3E}">
        <p14:creationId xmlns:p14="http://schemas.microsoft.com/office/powerpoint/2010/main" val="950200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0359E2F2-24B6-2A07-59AD-159377D26E93}"/>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34</a:t>
            </a:fld>
            <a:endParaRPr lang="en-US" dirty="0">
              <a:solidFill>
                <a:srgbClr val="000000"/>
              </a:solidFill>
              <a:cs typeface="ＭＳ Ｐゴシック" charset="0"/>
            </a:endParaRPr>
          </a:p>
        </p:txBody>
      </p:sp>
      <p:sp>
        <p:nvSpPr>
          <p:cNvPr id="3" name="Title 1">
            <a:extLst>
              <a:ext uri="{FF2B5EF4-FFF2-40B4-BE49-F238E27FC236}">
                <a16:creationId xmlns:a16="http://schemas.microsoft.com/office/drawing/2014/main" id="{12809B63-CE8D-62C6-78B9-DEF50B09F3C1}"/>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concerning distributions</a:t>
            </a:r>
            <a:endParaRPr lang="en-GB" sz="3200" b="1" dirty="0">
              <a:latin typeface="HELVETICA NEUE THIN" panose="020B0403020202020204" pitchFamily="34" charset="0"/>
              <a:ea typeface="HELVETICA NEUE THIN" panose="020B0403020202020204" pitchFamily="34" charset="0"/>
            </a:endParaRPr>
          </a:p>
        </p:txBody>
      </p:sp>
      <p:pic>
        <p:nvPicPr>
          <p:cNvPr id="5" name="Picture 4" descr="A picture containing company name&#10;&#10;Description automatically generated">
            <a:extLst>
              <a:ext uri="{FF2B5EF4-FFF2-40B4-BE49-F238E27FC236}">
                <a16:creationId xmlns:a16="http://schemas.microsoft.com/office/drawing/2014/main" id="{FD59B41E-0DA9-753D-2E94-4DA2413F2A38}"/>
              </a:ext>
            </a:extLst>
          </p:cNvPr>
          <p:cNvPicPr>
            <a:picLocks noChangeAspect="1"/>
          </p:cNvPicPr>
          <p:nvPr/>
        </p:nvPicPr>
        <p:blipFill>
          <a:blip r:embed="rId2"/>
          <a:stretch>
            <a:fillRect/>
          </a:stretch>
        </p:blipFill>
        <p:spPr>
          <a:xfrm>
            <a:off x="366658" y="2639056"/>
            <a:ext cx="5729341" cy="2822293"/>
          </a:xfrm>
          <a:prstGeom prst="rect">
            <a:avLst/>
          </a:prstGeom>
        </p:spPr>
      </p:pic>
      <p:pic>
        <p:nvPicPr>
          <p:cNvPr id="7" name="Picture 6" descr="Chart, histogram&#10;&#10;Description automatically generated">
            <a:extLst>
              <a:ext uri="{FF2B5EF4-FFF2-40B4-BE49-F238E27FC236}">
                <a16:creationId xmlns:a16="http://schemas.microsoft.com/office/drawing/2014/main" id="{F8B1BC1B-2698-B052-5E48-2C97F453AC21}"/>
              </a:ext>
            </a:extLst>
          </p:cNvPr>
          <p:cNvPicPr>
            <a:picLocks noChangeAspect="1"/>
          </p:cNvPicPr>
          <p:nvPr/>
        </p:nvPicPr>
        <p:blipFill>
          <a:blip r:embed="rId3"/>
          <a:stretch>
            <a:fillRect/>
          </a:stretch>
        </p:blipFill>
        <p:spPr>
          <a:xfrm>
            <a:off x="307296" y="1202499"/>
            <a:ext cx="5788704" cy="1411049"/>
          </a:xfrm>
          <a:prstGeom prst="rect">
            <a:avLst/>
          </a:prstGeom>
        </p:spPr>
      </p:pic>
      <p:sp>
        <p:nvSpPr>
          <p:cNvPr id="8" name="Rectangle 7">
            <a:extLst>
              <a:ext uri="{FF2B5EF4-FFF2-40B4-BE49-F238E27FC236}">
                <a16:creationId xmlns:a16="http://schemas.microsoft.com/office/drawing/2014/main" id="{2332428B-D8C7-3928-FFA6-D2ECCD9208B5}"/>
              </a:ext>
            </a:extLst>
          </p:cNvPr>
          <p:cNvSpPr/>
          <p:nvPr/>
        </p:nvSpPr>
        <p:spPr>
          <a:xfrm>
            <a:off x="294770" y="1089764"/>
            <a:ext cx="5788703" cy="45657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BBE838EC-F079-F487-527D-925D8BFBBF5B}"/>
              </a:ext>
            </a:extLst>
          </p:cNvPr>
          <p:cNvSpPr txBox="1"/>
          <p:nvPr/>
        </p:nvSpPr>
        <p:spPr>
          <a:xfrm>
            <a:off x="6435882" y="1089764"/>
            <a:ext cx="5589104" cy="1477328"/>
          </a:xfrm>
          <a:prstGeom prst="rect">
            <a:avLst/>
          </a:prstGeom>
          <a:solidFill>
            <a:schemeClr val="accent1">
              <a:lumMod val="40000"/>
              <a:lumOff val="60000"/>
            </a:schemeClr>
          </a:solid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These visualisation methods are the most common approach to represent or display the frequency of observations, as well as how data is spread out over an interval, or how its grouped/clustered around a central point.</a:t>
            </a:r>
          </a:p>
        </p:txBody>
      </p:sp>
      <p:sp>
        <p:nvSpPr>
          <p:cNvPr id="10" name="TextBox 9">
            <a:extLst>
              <a:ext uri="{FF2B5EF4-FFF2-40B4-BE49-F238E27FC236}">
                <a16:creationId xmlns:a16="http://schemas.microsoft.com/office/drawing/2014/main" id="{45EA74A3-5056-CC24-259C-4B821D88A1C9}"/>
              </a:ext>
            </a:extLst>
          </p:cNvPr>
          <p:cNvSpPr txBox="1"/>
          <p:nvPr/>
        </p:nvSpPr>
        <p:spPr>
          <a:xfrm>
            <a:off x="6435882" y="2887250"/>
            <a:ext cx="5589104" cy="2585323"/>
          </a:xfrm>
          <a:prstGeom prst="rect">
            <a:avLst/>
          </a:prstGeom>
          <a:solidFill>
            <a:schemeClr val="accent1">
              <a:lumMod val="40000"/>
              <a:lumOff val="60000"/>
            </a:schemeClr>
          </a:solid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You can’t really go wrong here – your go-to choice for visualising continuous data for examining its distribution are:</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Histogram </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Density plot</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Cumulative density plots</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Box plots</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Quantile-Quantile plot (used in regression… a lot!)</a:t>
            </a:r>
          </a:p>
        </p:txBody>
      </p:sp>
      <p:sp>
        <p:nvSpPr>
          <p:cNvPr id="11" name="Rounded Rectangle 10">
            <a:extLst>
              <a:ext uri="{FF2B5EF4-FFF2-40B4-BE49-F238E27FC236}">
                <a16:creationId xmlns:a16="http://schemas.microsoft.com/office/drawing/2014/main" id="{7D8ED8AB-5BCB-9826-522A-BAAE25435D3C}"/>
              </a:ext>
            </a:extLst>
          </p:cNvPr>
          <p:cNvSpPr/>
          <p:nvPr/>
        </p:nvSpPr>
        <p:spPr>
          <a:xfrm>
            <a:off x="307296" y="1202499"/>
            <a:ext cx="5776177" cy="14110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ounded Rectangle 11">
            <a:extLst>
              <a:ext uri="{FF2B5EF4-FFF2-40B4-BE49-F238E27FC236}">
                <a16:creationId xmlns:a16="http://schemas.microsoft.com/office/drawing/2014/main" id="{65456DF3-8228-0508-D186-FBCB2AAC22D0}"/>
              </a:ext>
            </a:extLst>
          </p:cNvPr>
          <p:cNvSpPr/>
          <p:nvPr/>
        </p:nvSpPr>
        <p:spPr>
          <a:xfrm>
            <a:off x="282243" y="2624226"/>
            <a:ext cx="1496453" cy="14110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71762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0359E2F2-24B6-2A07-59AD-159377D26E93}"/>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35</a:t>
            </a:fld>
            <a:endParaRPr lang="en-US" dirty="0">
              <a:solidFill>
                <a:srgbClr val="000000"/>
              </a:solidFill>
              <a:cs typeface="ＭＳ Ｐゴシック" charset="0"/>
            </a:endParaRPr>
          </a:p>
        </p:txBody>
      </p:sp>
      <p:sp>
        <p:nvSpPr>
          <p:cNvPr id="3" name="Title 1">
            <a:extLst>
              <a:ext uri="{FF2B5EF4-FFF2-40B4-BE49-F238E27FC236}">
                <a16:creationId xmlns:a16="http://schemas.microsoft.com/office/drawing/2014/main" id="{12809B63-CE8D-62C6-78B9-DEF50B09F3C1}"/>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concerning x-y relationships [1]</a:t>
            </a:r>
            <a:endParaRPr lang="en-GB" sz="3200" b="1" dirty="0">
              <a:latin typeface="HELVETICA NEUE THIN" panose="020B0403020202020204" pitchFamily="34" charset="0"/>
              <a:ea typeface="HELVETICA NEUE THIN" panose="020B0403020202020204" pitchFamily="34" charset="0"/>
            </a:endParaRPr>
          </a:p>
        </p:txBody>
      </p:sp>
      <p:sp>
        <p:nvSpPr>
          <p:cNvPr id="8" name="Rectangle 7">
            <a:extLst>
              <a:ext uri="{FF2B5EF4-FFF2-40B4-BE49-F238E27FC236}">
                <a16:creationId xmlns:a16="http://schemas.microsoft.com/office/drawing/2014/main" id="{2332428B-D8C7-3928-FFA6-D2ECCD9208B5}"/>
              </a:ext>
            </a:extLst>
          </p:cNvPr>
          <p:cNvSpPr/>
          <p:nvPr/>
        </p:nvSpPr>
        <p:spPr>
          <a:xfrm>
            <a:off x="294770" y="1089764"/>
            <a:ext cx="5788703" cy="45657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BBE838EC-F079-F487-527D-925D8BFBBF5B}"/>
              </a:ext>
            </a:extLst>
          </p:cNvPr>
          <p:cNvSpPr txBox="1"/>
          <p:nvPr/>
        </p:nvSpPr>
        <p:spPr>
          <a:xfrm>
            <a:off x="6435882" y="1089764"/>
            <a:ext cx="5589104" cy="2585323"/>
          </a:xfrm>
          <a:prstGeom prst="rect">
            <a:avLst/>
          </a:prstGeom>
          <a:solidFill>
            <a:schemeClr val="accent1">
              <a:lumMod val="40000"/>
              <a:lumOff val="60000"/>
            </a:schemeClr>
          </a:solidFill>
        </p:spPr>
        <p:txBody>
          <a:bodyPr wrap="square" rtlCol="0">
            <a:spAutoFit/>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These visualisation methods are the most common approach to represent the relationship between one continuous variable to another. </a:t>
            </a:r>
            <a:r>
              <a:rPr lang="en-GB" sz="1600" b="1" dirty="0">
                <a:latin typeface="Helvetica Neue" panose="02000503000000020004" pitchFamily="2" charset="0"/>
                <a:ea typeface="Helvetica Neue" panose="02000503000000020004" pitchFamily="2" charset="0"/>
                <a:cs typeface="Helvetica Neue" panose="02000503000000020004" pitchFamily="2" charset="0"/>
              </a:rPr>
              <a:t>The y-axis is always the dependent variable, and the x-axis is always the independent variable where we assess its effect or impact on the dependent variable!</a:t>
            </a:r>
          </a:p>
          <a:p>
            <a:endParaRPr lang="en-GB" sz="1600" b="1" dirty="0">
              <a:latin typeface="Helvetica Neue" panose="02000503000000020004" pitchFamily="2" charset="0"/>
              <a:ea typeface="Helvetica Neue" panose="02000503000000020004" pitchFamily="2" charset="0"/>
              <a:cs typeface="Helvetica Neue" panose="02000503000000020004" pitchFamily="2" charset="0"/>
            </a:endParaRPr>
          </a:p>
          <a:p>
            <a:r>
              <a:rPr lang="en-GB" sz="16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No never make this mistake of flipping the positions - as this will be considered as a critical error</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TextBox 9">
            <a:extLst>
              <a:ext uri="{FF2B5EF4-FFF2-40B4-BE49-F238E27FC236}">
                <a16:creationId xmlns:a16="http://schemas.microsoft.com/office/drawing/2014/main" id="{45EA74A3-5056-CC24-259C-4B821D88A1C9}"/>
              </a:ext>
            </a:extLst>
          </p:cNvPr>
          <p:cNvSpPr txBox="1"/>
          <p:nvPr/>
        </p:nvSpPr>
        <p:spPr>
          <a:xfrm>
            <a:off x="6435882" y="3735986"/>
            <a:ext cx="5589104" cy="2308324"/>
          </a:xfrm>
          <a:prstGeom prst="rect">
            <a:avLst/>
          </a:prstGeom>
          <a:solidFill>
            <a:schemeClr val="accent1">
              <a:lumMod val="40000"/>
              <a:lumOff val="60000"/>
            </a:schemeClr>
          </a:solid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Your go-to choice for visualising two continuous data for examining its relations are:</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Scatter plot (correlation &amp; regression) </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Line graph (time series [outcome versus time]])</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Smooth line graph (non-linear regression)</a:t>
            </a: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Correlogram (correlations between multiple pairs of variables.</a:t>
            </a:r>
          </a:p>
        </p:txBody>
      </p:sp>
      <p:pic>
        <p:nvPicPr>
          <p:cNvPr id="6" name="Picture 5" descr="Chart, scatter chart&#10;&#10;Description automatically generated">
            <a:extLst>
              <a:ext uri="{FF2B5EF4-FFF2-40B4-BE49-F238E27FC236}">
                <a16:creationId xmlns:a16="http://schemas.microsoft.com/office/drawing/2014/main" id="{C866641D-4B92-F998-5CFA-A2327BA0F7A0}"/>
              </a:ext>
            </a:extLst>
          </p:cNvPr>
          <p:cNvPicPr>
            <a:picLocks noChangeAspect="1"/>
          </p:cNvPicPr>
          <p:nvPr/>
        </p:nvPicPr>
        <p:blipFill>
          <a:blip r:embed="rId2"/>
          <a:stretch>
            <a:fillRect/>
          </a:stretch>
        </p:blipFill>
        <p:spPr>
          <a:xfrm>
            <a:off x="382453" y="4179911"/>
            <a:ext cx="4227126" cy="1330450"/>
          </a:xfrm>
          <a:prstGeom prst="rect">
            <a:avLst/>
          </a:prstGeom>
        </p:spPr>
      </p:pic>
      <p:pic>
        <p:nvPicPr>
          <p:cNvPr id="14" name="Picture 13" descr="Chart, scatter chart&#10;&#10;Description automatically generated">
            <a:extLst>
              <a:ext uri="{FF2B5EF4-FFF2-40B4-BE49-F238E27FC236}">
                <a16:creationId xmlns:a16="http://schemas.microsoft.com/office/drawing/2014/main" id="{33215FD7-DEA8-DEB5-2613-325F1D02B080}"/>
              </a:ext>
            </a:extLst>
          </p:cNvPr>
          <p:cNvPicPr>
            <a:picLocks noChangeAspect="1"/>
          </p:cNvPicPr>
          <p:nvPr/>
        </p:nvPicPr>
        <p:blipFill>
          <a:blip r:embed="rId3"/>
          <a:stretch>
            <a:fillRect/>
          </a:stretch>
        </p:blipFill>
        <p:spPr>
          <a:xfrm>
            <a:off x="357401" y="2797071"/>
            <a:ext cx="5701020" cy="1357787"/>
          </a:xfrm>
          <a:prstGeom prst="rect">
            <a:avLst/>
          </a:prstGeom>
        </p:spPr>
      </p:pic>
      <p:pic>
        <p:nvPicPr>
          <p:cNvPr id="16" name="Picture 15" descr="Chart, scatter chart&#10;&#10;Description automatically generated">
            <a:extLst>
              <a:ext uri="{FF2B5EF4-FFF2-40B4-BE49-F238E27FC236}">
                <a16:creationId xmlns:a16="http://schemas.microsoft.com/office/drawing/2014/main" id="{33A5C690-2729-1089-930B-03477C465E13}"/>
              </a:ext>
            </a:extLst>
          </p:cNvPr>
          <p:cNvPicPr>
            <a:picLocks noChangeAspect="1"/>
          </p:cNvPicPr>
          <p:nvPr/>
        </p:nvPicPr>
        <p:blipFill>
          <a:blip r:embed="rId4"/>
          <a:stretch>
            <a:fillRect/>
          </a:stretch>
        </p:blipFill>
        <p:spPr>
          <a:xfrm>
            <a:off x="338611" y="1368062"/>
            <a:ext cx="5701021" cy="1399955"/>
          </a:xfrm>
          <a:prstGeom prst="rect">
            <a:avLst/>
          </a:prstGeom>
        </p:spPr>
      </p:pic>
      <p:sp>
        <p:nvSpPr>
          <p:cNvPr id="17" name="Rounded Rectangle 16">
            <a:extLst>
              <a:ext uri="{FF2B5EF4-FFF2-40B4-BE49-F238E27FC236}">
                <a16:creationId xmlns:a16="http://schemas.microsoft.com/office/drawing/2014/main" id="{CBED3932-9660-8056-F92E-0F8BFB17EE23}"/>
              </a:ext>
            </a:extLst>
          </p:cNvPr>
          <p:cNvSpPr/>
          <p:nvPr/>
        </p:nvSpPr>
        <p:spPr>
          <a:xfrm>
            <a:off x="282243" y="1346574"/>
            <a:ext cx="1496453" cy="14110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unded Rectangle 17">
            <a:extLst>
              <a:ext uri="{FF2B5EF4-FFF2-40B4-BE49-F238E27FC236}">
                <a16:creationId xmlns:a16="http://schemas.microsoft.com/office/drawing/2014/main" id="{EF95A42D-44C6-3038-94BB-E563EEB8B2DD}"/>
              </a:ext>
            </a:extLst>
          </p:cNvPr>
          <p:cNvSpPr/>
          <p:nvPr/>
        </p:nvSpPr>
        <p:spPr>
          <a:xfrm>
            <a:off x="4649651" y="2823701"/>
            <a:ext cx="1389981" cy="13577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ounded Rectangle 18">
            <a:extLst>
              <a:ext uri="{FF2B5EF4-FFF2-40B4-BE49-F238E27FC236}">
                <a16:creationId xmlns:a16="http://schemas.microsoft.com/office/drawing/2014/main" id="{E5A00417-5CF9-25D9-AB5C-AAC705C5246A}"/>
              </a:ext>
            </a:extLst>
          </p:cNvPr>
          <p:cNvSpPr/>
          <p:nvPr/>
        </p:nvSpPr>
        <p:spPr>
          <a:xfrm>
            <a:off x="382453" y="4179911"/>
            <a:ext cx="1389981" cy="13577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ounded Rectangle 19">
            <a:extLst>
              <a:ext uri="{FF2B5EF4-FFF2-40B4-BE49-F238E27FC236}">
                <a16:creationId xmlns:a16="http://schemas.microsoft.com/office/drawing/2014/main" id="{A250DA40-4166-F931-3D49-CEF17A09D2DE}"/>
              </a:ext>
            </a:extLst>
          </p:cNvPr>
          <p:cNvSpPr/>
          <p:nvPr/>
        </p:nvSpPr>
        <p:spPr>
          <a:xfrm>
            <a:off x="3240881" y="4179911"/>
            <a:ext cx="1389981" cy="13577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54024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illustrating the positive correlation betweenn meat consumption and colon cancer among women. ">
            <a:extLst>
              <a:ext uri="{FF2B5EF4-FFF2-40B4-BE49-F238E27FC236}">
                <a16:creationId xmlns:a16="http://schemas.microsoft.com/office/drawing/2014/main" id="{58FD800A-EA3C-0FD5-09B2-7F5884CFC3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357" y="1558783"/>
            <a:ext cx="6108225" cy="4611710"/>
          </a:xfrm>
          <a:prstGeom prst="rect">
            <a:avLst/>
          </a:prstGeom>
        </p:spPr>
      </p:pic>
      <p:sp>
        <p:nvSpPr>
          <p:cNvPr id="3" name="TextBox 2">
            <a:extLst>
              <a:ext uri="{FF2B5EF4-FFF2-40B4-BE49-F238E27FC236}">
                <a16:creationId xmlns:a16="http://schemas.microsoft.com/office/drawing/2014/main" id="{D10BF4D5-8FC3-E4FB-22E8-6B72AF4642E2}"/>
              </a:ext>
            </a:extLst>
          </p:cNvPr>
          <p:cNvSpPr txBox="1"/>
          <p:nvPr/>
        </p:nvSpPr>
        <p:spPr>
          <a:xfrm>
            <a:off x="6909767" y="1558783"/>
            <a:ext cx="4501444" cy="584775"/>
          </a:xfrm>
          <a:prstGeom prst="rect">
            <a:avLst/>
          </a:prstGeom>
          <a:noFill/>
          <a:ln>
            <a:noFill/>
          </a:ln>
        </p:spPr>
        <p:txBody>
          <a:bodyPr wrap="square" rtlCol="0">
            <a:spAutoFit/>
          </a:bodyPr>
          <a:lstStyle/>
          <a:p>
            <a:r>
              <a:rPr lang="en-US" sz="1600" b="1" dirty="0">
                <a:latin typeface="Helvetica Neue" panose="02000503000000020004" pitchFamily="2" charset="0"/>
                <a:ea typeface="Helvetica Neue" panose="02000503000000020004" pitchFamily="2" charset="0"/>
                <a:cs typeface="Helvetica Neue" panose="02000503000000020004" pitchFamily="2" charset="0"/>
              </a:rPr>
              <a:t>R code:</a:t>
            </a:r>
          </a:p>
          <a:p>
            <a:r>
              <a:rPr lang="en-US" sz="1600" dirty="0" err="1">
                <a:latin typeface="Helvetica Neue" panose="02000503000000020004" pitchFamily="2" charset="0"/>
                <a:ea typeface="Helvetica Neue" panose="02000503000000020004" pitchFamily="2" charset="0"/>
                <a:cs typeface="Helvetica Neue" panose="02000503000000020004" pitchFamily="2" charset="0"/>
              </a:rPr>
              <a:t>cor.test</a:t>
            </a:r>
            <a:r>
              <a:rPr lang="en-US" sz="1600" dirty="0">
                <a:latin typeface="Helvetica Neue" panose="02000503000000020004" pitchFamily="2" charset="0"/>
                <a:ea typeface="Helvetica Neue" panose="02000503000000020004" pitchFamily="2" charset="0"/>
                <a:cs typeface="Helvetica Neue" panose="02000503000000020004" pitchFamily="2" charset="0"/>
              </a:rPr>
              <a:t>(</a:t>
            </a:r>
            <a:r>
              <a:rPr lang="en-US" sz="1600" dirty="0" err="1">
                <a:latin typeface="Helvetica Neue" panose="02000503000000020004" pitchFamily="2" charset="0"/>
                <a:ea typeface="Helvetica Neue" panose="02000503000000020004" pitchFamily="2" charset="0"/>
                <a:cs typeface="Helvetica Neue" panose="02000503000000020004" pitchFamily="2" charset="0"/>
              </a:rPr>
              <a:t>df$xvar</a:t>
            </a:r>
            <a:r>
              <a:rPr lang="en-US" sz="1600" dirty="0">
                <a:latin typeface="Helvetica Neue" panose="02000503000000020004" pitchFamily="2" charset="0"/>
                <a:ea typeface="Helvetica Neue" panose="02000503000000020004" pitchFamily="2" charset="0"/>
                <a:cs typeface="Helvetica Neue" panose="02000503000000020004" pitchFamily="2" charset="0"/>
              </a:rPr>
              <a:t>, </a:t>
            </a:r>
            <a:r>
              <a:rPr lang="en-US" sz="1600" dirty="0" err="1">
                <a:latin typeface="Helvetica Neue" panose="02000503000000020004" pitchFamily="2" charset="0"/>
                <a:ea typeface="Helvetica Neue" panose="02000503000000020004" pitchFamily="2" charset="0"/>
                <a:cs typeface="Helvetica Neue" panose="02000503000000020004" pitchFamily="2" charset="0"/>
              </a:rPr>
              <a:t>df$yvar</a:t>
            </a:r>
            <a:r>
              <a:rPr lang="en-US" sz="1600" dirty="0">
                <a:latin typeface="Helvetica Neue" panose="02000503000000020004" pitchFamily="2" charset="0"/>
                <a:ea typeface="Helvetica Neue" panose="02000503000000020004" pitchFamily="2" charset="0"/>
                <a:cs typeface="Helvetica Neue" panose="02000503000000020004" pitchFamily="2" charset="0"/>
              </a:rPr>
              <a:t>)</a:t>
            </a:r>
            <a:endParaRPr lang="en-US" dirty="0"/>
          </a:p>
        </p:txBody>
      </p:sp>
      <p:sp>
        <p:nvSpPr>
          <p:cNvPr id="4" name="TextBox 3">
            <a:extLst>
              <a:ext uri="{FF2B5EF4-FFF2-40B4-BE49-F238E27FC236}">
                <a16:creationId xmlns:a16="http://schemas.microsoft.com/office/drawing/2014/main" id="{0AED2345-8514-7328-FAEA-7E0A6CCB5E22}"/>
              </a:ext>
            </a:extLst>
          </p:cNvPr>
          <p:cNvSpPr txBox="1"/>
          <p:nvPr/>
        </p:nvSpPr>
        <p:spPr>
          <a:xfrm>
            <a:off x="6909768" y="2189744"/>
            <a:ext cx="4501444" cy="3108543"/>
          </a:xfrm>
          <a:prstGeom prst="rect">
            <a:avLst/>
          </a:prstGeom>
          <a:noFill/>
          <a:ln>
            <a:noFill/>
          </a:ln>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Example output:</a:t>
            </a:r>
          </a:p>
          <a:p>
            <a:r>
              <a:rPr lang="en-GB" sz="1400" dirty="0" err="1">
                <a:latin typeface="Helvetica Neue" panose="02000503000000020004" pitchFamily="2" charset="0"/>
                <a:ea typeface="Helvetica Neue" panose="02000503000000020004" pitchFamily="2" charset="0"/>
                <a:cs typeface="Helvetica Neue" panose="02000503000000020004" pitchFamily="2" charset="0"/>
              </a:rPr>
              <a:t>cor.test</a:t>
            </a:r>
            <a:r>
              <a:rPr lang="en-GB" sz="1400" dirty="0">
                <a:latin typeface="Helvetica Neue" panose="02000503000000020004" pitchFamily="2" charset="0"/>
                <a:ea typeface="Helvetica Neue" panose="02000503000000020004" pitchFamily="2" charset="0"/>
                <a:cs typeface="Helvetica Neue" panose="02000503000000020004" pitchFamily="2" charset="0"/>
              </a:rPr>
              <a:t>(</a:t>
            </a:r>
            <a:r>
              <a:rPr lang="en-GB" sz="1400" dirty="0" err="1">
                <a:latin typeface="Helvetica Neue" panose="02000503000000020004" pitchFamily="2" charset="0"/>
                <a:ea typeface="Helvetica Neue" panose="02000503000000020004" pitchFamily="2" charset="0"/>
                <a:cs typeface="Helvetica Neue" panose="02000503000000020004" pitchFamily="2" charset="0"/>
              </a:rPr>
              <a:t>cancerdata$meatcon</a:t>
            </a:r>
            <a:r>
              <a:rPr lang="en-GB" sz="1400" dirty="0">
                <a:latin typeface="Helvetica Neue" panose="02000503000000020004" pitchFamily="2" charset="0"/>
                <a:ea typeface="Helvetica Neue" panose="02000503000000020004" pitchFamily="2" charset="0"/>
                <a:cs typeface="Helvetica Neue" panose="02000503000000020004" pitchFamily="2" charset="0"/>
              </a:rPr>
              <a:t>, </a:t>
            </a:r>
            <a:r>
              <a:rPr lang="en-GB" sz="1400" dirty="0" err="1">
                <a:latin typeface="Helvetica Neue" panose="02000503000000020004" pitchFamily="2" charset="0"/>
                <a:ea typeface="Helvetica Neue" panose="02000503000000020004" pitchFamily="2" charset="0"/>
                <a:cs typeface="Helvetica Neue" panose="02000503000000020004" pitchFamily="2" charset="0"/>
              </a:rPr>
              <a:t>cancerdata$incidence</a:t>
            </a:r>
            <a:r>
              <a:rPr lang="en-GB" sz="1400" dirty="0">
                <a:latin typeface="Helvetica Neue" panose="02000503000000020004" pitchFamily="2" charset="0"/>
                <a:ea typeface="Helvetica Neue" panose="02000503000000020004" pitchFamily="2" charset="0"/>
                <a:cs typeface="Helvetica Neue" panose="02000503000000020004" pitchFamily="2" charset="0"/>
              </a:rPr>
              <a:t>)</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OUTPUT:</a:t>
            </a:r>
          </a:p>
          <a:p>
            <a:r>
              <a:rPr lang="en-GB" sz="1400" dirty="0">
                <a:latin typeface="Helvetica Neue" panose="02000503000000020004" pitchFamily="2" charset="0"/>
                <a:ea typeface="Helvetica Neue" panose="02000503000000020004" pitchFamily="2" charset="0"/>
                <a:cs typeface="Helvetica Neue" panose="02000503000000020004" pitchFamily="2" charset="0"/>
              </a:rPr>
              <a:t>Pearson's product-moment correlation</a:t>
            </a:r>
          </a:p>
          <a:p>
            <a:r>
              <a:rPr lang="en-GB" sz="1400" dirty="0">
                <a:latin typeface="Helvetica Neue" panose="02000503000000020004" pitchFamily="2" charset="0"/>
                <a:ea typeface="Helvetica Neue" panose="02000503000000020004" pitchFamily="2" charset="0"/>
                <a:cs typeface="Helvetica Neue" panose="02000503000000020004" pitchFamily="2" charset="0"/>
              </a:rPr>
              <a:t>data: </a:t>
            </a:r>
            <a:r>
              <a:rPr lang="en-GB" sz="1400" dirty="0" err="1">
                <a:latin typeface="Helvetica Neue" panose="02000503000000020004" pitchFamily="2" charset="0"/>
                <a:ea typeface="Helvetica Neue" panose="02000503000000020004" pitchFamily="2" charset="0"/>
                <a:cs typeface="Helvetica Neue" panose="02000503000000020004" pitchFamily="2" charset="0"/>
              </a:rPr>
              <a:t>cancerdata$meatcon</a:t>
            </a:r>
            <a:r>
              <a:rPr lang="en-GB" sz="1400" dirty="0">
                <a:latin typeface="Helvetica Neue" panose="02000503000000020004" pitchFamily="2" charset="0"/>
                <a:ea typeface="Helvetica Neue" panose="02000503000000020004" pitchFamily="2" charset="0"/>
                <a:cs typeface="Helvetica Neue" panose="02000503000000020004" pitchFamily="2" charset="0"/>
              </a:rPr>
              <a:t> and </a:t>
            </a:r>
            <a:r>
              <a:rPr lang="en-GB" sz="1400" dirty="0" err="1">
                <a:latin typeface="Helvetica Neue" panose="02000503000000020004" pitchFamily="2" charset="0"/>
                <a:ea typeface="Helvetica Neue" panose="02000503000000020004" pitchFamily="2" charset="0"/>
                <a:cs typeface="Helvetica Neue" panose="02000503000000020004" pitchFamily="2" charset="0"/>
              </a:rPr>
              <a:t>cancerdata$incidence</a:t>
            </a: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err="1">
                <a:latin typeface="Helvetica Neue" panose="02000503000000020004" pitchFamily="2" charset="0"/>
                <a:ea typeface="Helvetica Neue" panose="02000503000000020004" pitchFamily="2" charset="0"/>
                <a:cs typeface="Helvetica Neue" panose="02000503000000020004" pitchFamily="2" charset="0"/>
              </a:rPr>
              <a:t>df</a:t>
            </a:r>
            <a:r>
              <a:rPr lang="en-GB" sz="1400" dirty="0">
                <a:latin typeface="Helvetica Neue" panose="02000503000000020004" pitchFamily="2" charset="0"/>
                <a:ea typeface="Helvetica Neue" panose="02000503000000020004" pitchFamily="2" charset="0"/>
                <a:cs typeface="Helvetica Neue" panose="02000503000000020004" pitchFamily="2" charset="0"/>
              </a:rPr>
              <a:t> = 2, </a:t>
            </a:r>
            <a:r>
              <a:rPr lang="en-GB" sz="1400" dirty="0">
                <a:highlight>
                  <a:srgbClr val="C0C0C0"/>
                </a:highlight>
                <a:latin typeface="Helvetica Neue" panose="02000503000000020004" pitchFamily="2" charset="0"/>
                <a:ea typeface="Helvetica Neue" panose="02000503000000020004" pitchFamily="2" charset="0"/>
                <a:cs typeface="Helvetica Neue" panose="02000503000000020004" pitchFamily="2" charset="0"/>
              </a:rPr>
              <a:t>p-value = 0.0015 </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95 percent confidence interval:</a:t>
            </a:r>
          </a:p>
          <a:p>
            <a:r>
              <a:rPr lang="en-GB" sz="1400" dirty="0">
                <a:latin typeface="Helvetica Neue" panose="02000503000000020004" pitchFamily="2" charset="0"/>
                <a:ea typeface="Helvetica Neue" panose="02000503000000020004" pitchFamily="2" charset="0"/>
                <a:cs typeface="Helvetica Neue" panose="02000503000000020004" pitchFamily="2" charset="0"/>
              </a:rPr>
              <a:t>0.6451325 0.9963561</a:t>
            </a:r>
          </a:p>
          <a:p>
            <a:r>
              <a:rPr lang="en-GB" sz="1400" dirty="0">
                <a:latin typeface="Helvetica Neue" panose="02000503000000020004" pitchFamily="2" charset="0"/>
                <a:ea typeface="Helvetica Neue" panose="02000503000000020004" pitchFamily="2" charset="0"/>
                <a:cs typeface="Helvetica Neue" panose="02000503000000020004" pitchFamily="2" charset="0"/>
              </a:rPr>
              <a:t>sample estimates:</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Cor</a:t>
            </a:r>
          </a:p>
          <a:p>
            <a:r>
              <a:rPr lang="en-GB" sz="1400" dirty="0">
                <a:highlight>
                  <a:srgbClr val="C0C0C0"/>
                </a:highlight>
                <a:latin typeface="Helvetica Neue" panose="02000503000000020004" pitchFamily="2" charset="0"/>
                <a:ea typeface="Helvetica Neue" panose="02000503000000020004" pitchFamily="2" charset="0"/>
                <a:cs typeface="Helvetica Neue" panose="02000503000000020004" pitchFamily="2" charset="0"/>
              </a:rPr>
              <a:t>0.8315218 </a:t>
            </a:r>
            <a:endParaRPr lang="en-US" sz="1400" dirty="0">
              <a:highlight>
                <a:srgbClr val="C0C0C0"/>
              </a:highlight>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TextBox 4">
            <a:extLst>
              <a:ext uri="{FF2B5EF4-FFF2-40B4-BE49-F238E27FC236}">
                <a16:creationId xmlns:a16="http://schemas.microsoft.com/office/drawing/2014/main" id="{AB856DF6-0067-FECE-F765-82040795E4AC}"/>
              </a:ext>
            </a:extLst>
          </p:cNvPr>
          <p:cNvSpPr txBox="1"/>
          <p:nvPr/>
        </p:nvSpPr>
        <p:spPr>
          <a:xfrm>
            <a:off x="6909766" y="5513735"/>
            <a:ext cx="4501445" cy="830997"/>
          </a:xfrm>
          <a:prstGeom prst="rect">
            <a:avLst/>
          </a:prstGeom>
          <a:solidFill>
            <a:schemeClr val="accent1">
              <a:lumMod val="40000"/>
              <a:lumOff val="60000"/>
            </a:schemeClr>
          </a:solidFill>
        </p:spPr>
        <p:txBody>
          <a:bodyPr wrap="square" rtlCol="0">
            <a:spAutoFit/>
          </a:bodyPr>
          <a:lstStyle/>
          <a:p>
            <a:r>
              <a:rPr lang="en-GB" sz="1200" b="1" dirty="0">
                <a:latin typeface="Helvetica Neue" panose="02000503000000020004" pitchFamily="2" charset="0"/>
                <a:ea typeface="Helvetica Neue" panose="02000503000000020004" pitchFamily="2" charset="0"/>
                <a:cs typeface="Helvetica Neue" panose="02000503000000020004" pitchFamily="2" charset="0"/>
              </a:rPr>
              <a:t>Interpretation: </a:t>
            </a:r>
            <a:r>
              <a:rPr lang="en-GB" sz="1200" dirty="0">
                <a:latin typeface="Helvetica Neue" panose="02000503000000020004" pitchFamily="2" charset="0"/>
                <a:ea typeface="Helvetica Neue" panose="02000503000000020004" pitchFamily="2" charset="0"/>
                <a:cs typeface="Helvetica Neue" panose="02000503000000020004" pitchFamily="2" charset="0"/>
              </a:rPr>
              <a:t>There is a very strong positive correlation between levels of meat consumption and incidence of colon cancer in general, and such relationship is statistically significant (p = 0.0015 &lt; 0.05)</a:t>
            </a:r>
          </a:p>
        </p:txBody>
      </p:sp>
      <p:sp>
        <p:nvSpPr>
          <p:cNvPr id="6" name="Title 1">
            <a:extLst>
              <a:ext uri="{FF2B5EF4-FFF2-40B4-BE49-F238E27FC236}">
                <a16:creationId xmlns:a16="http://schemas.microsoft.com/office/drawing/2014/main" id="{C5CA2947-526C-77CC-53A7-38CB017EBDAD}"/>
              </a:ext>
            </a:extLst>
          </p:cNvPr>
          <p:cNvSpPr txBox="1">
            <a:spLocks/>
          </p:cNvSpPr>
          <p:nvPr/>
        </p:nvSpPr>
        <p:spPr>
          <a:xfrm>
            <a:off x="864296" y="0"/>
            <a:ext cx="10233764"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Visualisation of data concerning x-y relationships [2]</a:t>
            </a:r>
            <a:endParaRPr lang="en-GB" sz="3200" b="1" dirty="0">
              <a:latin typeface="HELVETICA NEUE THIN" panose="020B0403020202020204" pitchFamily="34" charset="0"/>
              <a:ea typeface="HELVETICA NEUE THIN" panose="020B0403020202020204" pitchFamily="34" charset="0"/>
            </a:endParaRPr>
          </a:p>
        </p:txBody>
      </p:sp>
      <p:sp>
        <p:nvSpPr>
          <p:cNvPr id="7" name="Slide Number Placeholder 3">
            <a:extLst>
              <a:ext uri="{FF2B5EF4-FFF2-40B4-BE49-F238E27FC236}">
                <a16:creationId xmlns:a16="http://schemas.microsoft.com/office/drawing/2014/main" id="{5CFA29A7-9062-D4AF-30D2-4104DAB3EC1A}"/>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36</a:t>
            </a:fld>
            <a:endParaRPr lang="en-US" dirty="0">
              <a:solidFill>
                <a:srgbClr val="000000"/>
              </a:solidFill>
              <a:cs typeface="ＭＳ Ｐゴシック" charset="0"/>
            </a:endParaRPr>
          </a:p>
        </p:txBody>
      </p:sp>
      <p:sp>
        <p:nvSpPr>
          <p:cNvPr id="8" name="TextBox 7">
            <a:extLst>
              <a:ext uri="{FF2B5EF4-FFF2-40B4-BE49-F238E27FC236}">
                <a16:creationId xmlns:a16="http://schemas.microsoft.com/office/drawing/2014/main" id="{2C1F2338-4376-A2B1-D8D9-DC2E5493BA9A}"/>
              </a:ext>
            </a:extLst>
          </p:cNvPr>
          <p:cNvSpPr txBox="1"/>
          <p:nvPr/>
        </p:nvSpPr>
        <p:spPr>
          <a:xfrm>
            <a:off x="199357" y="1127876"/>
            <a:ext cx="443293" cy="1311278"/>
          </a:xfrm>
          <a:prstGeom prst="rect">
            <a:avLst/>
          </a:prstGeom>
          <a:solidFill>
            <a:schemeClr val="bg1"/>
          </a:solidFill>
        </p:spPr>
        <p:txBody>
          <a:bodyPr wrap="square" rtlCol="0">
            <a:spAutoFit/>
          </a:bodyPr>
          <a:lstStyle/>
          <a:p>
            <a:endParaRPr lang="en-GB" dirty="0"/>
          </a:p>
        </p:txBody>
      </p:sp>
      <p:sp>
        <p:nvSpPr>
          <p:cNvPr id="9" name="Title 1">
            <a:extLst>
              <a:ext uri="{FF2B5EF4-FFF2-40B4-BE49-F238E27FC236}">
                <a16:creationId xmlns:a16="http://schemas.microsoft.com/office/drawing/2014/main" id="{898F7DAA-1476-692B-AAEE-AB68563ADB0C}"/>
              </a:ext>
            </a:extLst>
          </p:cNvPr>
          <p:cNvSpPr txBox="1">
            <a:spLocks/>
          </p:cNvSpPr>
          <p:nvPr/>
        </p:nvSpPr>
        <p:spPr>
          <a:xfrm>
            <a:off x="199357" y="866266"/>
            <a:ext cx="6108225" cy="58477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latin typeface="Helvetica Neue" panose="02000503000000020004" pitchFamily="2" charset="0"/>
                <a:ea typeface="Helvetica Neue" panose="02000503000000020004" pitchFamily="2" charset="0"/>
                <a:cs typeface="Helvetica Neue" panose="02000503000000020004" pitchFamily="2" charset="0"/>
              </a:rPr>
              <a:t>Assessing the relationship between meat consumption and colon cancer, a country-level analysis</a:t>
            </a:r>
          </a:p>
        </p:txBody>
      </p:sp>
      <p:sp>
        <p:nvSpPr>
          <p:cNvPr id="10" name="TextBox 9">
            <a:extLst>
              <a:ext uri="{FF2B5EF4-FFF2-40B4-BE49-F238E27FC236}">
                <a16:creationId xmlns:a16="http://schemas.microsoft.com/office/drawing/2014/main" id="{A776FBBB-E104-AC4F-64AB-F6DC0807BB4E}"/>
              </a:ext>
            </a:extLst>
          </p:cNvPr>
          <p:cNvSpPr txBox="1"/>
          <p:nvPr/>
        </p:nvSpPr>
        <p:spPr>
          <a:xfrm>
            <a:off x="6909766" y="866266"/>
            <a:ext cx="4501445" cy="523220"/>
          </a:xfrm>
          <a:prstGeom prst="rect">
            <a:avLst/>
          </a:prstGeom>
          <a:solidFill>
            <a:schemeClr val="accent1">
              <a:lumMod val="40000"/>
              <a:lumOff val="60000"/>
            </a:schemeClr>
          </a:solid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Don’t worry – you’ll be taught correlations soon.</a:t>
            </a:r>
          </a:p>
          <a:p>
            <a:r>
              <a:rPr lang="en-GB" sz="1400" b="1" dirty="0">
                <a:latin typeface="Helvetica Neue" panose="02000503000000020004" pitchFamily="2" charset="0"/>
                <a:ea typeface="Helvetica Neue" panose="02000503000000020004" pitchFamily="2" charset="0"/>
                <a:cs typeface="Helvetica Neue" panose="02000503000000020004" pitchFamily="2" charset="0"/>
              </a:rPr>
              <a:t>This is an example to show its use on scatter plots</a:t>
            </a:r>
          </a:p>
        </p:txBody>
      </p:sp>
    </p:spTree>
    <p:extLst>
      <p:ext uri="{BB962C8B-B14F-4D97-AF65-F5344CB8AC3E}">
        <p14:creationId xmlns:p14="http://schemas.microsoft.com/office/powerpoint/2010/main" val="4073119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8EDC-465A-FFF2-A532-CFC2FD517D14}"/>
              </a:ext>
            </a:extLst>
          </p:cNvPr>
          <p:cNvSpPr txBox="1">
            <a:spLocks/>
          </p:cNvSpPr>
          <p:nvPr/>
        </p:nvSpPr>
        <p:spPr>
          <a:xfrm>
            <a:off x="589767" y="0"/>
            <a:ext cx="11173216"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Best practices &amp; advice when it comes to data visualisation [1]</a:t>
            </a:r>
            <a:endParaRPr lang="en-GB" sz="3200" b="1" dirty="0">
              <a:latin typeface="HELVETICA NEUE THIN" panose="020B0403020202020204" pitchFamily="34" charset="0"/>
              <a:ea typeface="HELVETICA NEUE THIN" panose="020B0403020202020204" pitchFamily="34" charset="0"/>
            </a:endParaRPr>
          </a:p>
        </p:txBody>
      </p:sp>
      <p:sp>
        <p:nvSpPr>
          <p:cNvPr id="3" name="TextBox 2">
            <a:extLst>
              <a:ext uri="{FF2B5EF4-FFF2-40B4-BE49-F238E27FC236}">
                <a16:creationId xmlns:a16="http://schemas.microsoft.com/office/drawing/2014/main" id="{2852D82F-A56A-196F-836E-D2FB253E9F2F}"/>
              </a:ext>
            </a:extLst>
          </p:cNvPr>
          <p:cNvSpPr txBox="1"/>
          <p:nvPr/>
        </p:nvSpPr>
        <p:spPr>
          <a:xfrm>
            <a:off x="234863" y="713983"/>
            <a:ext cx="11722274" cy="5970865"/>
          </a:xfrm>
          <a:prstGeom prst="rect">
            <a:avLst/>
          </a:prstGeom>
          <a:noFill/>
        </p:spPr>
        <p:txBody>
          <a:bodyPr wrap="square" rtlCol="0">
            <a:spAutoFit/>
          </a:bodyPr>
          <a:lstStyle/>
          <a:p>
            <a:r>
              <a:rPr lang="en-GB" sz="2000" b="1" dirty="0">
                <a:latin typeface="Helvetica Neue" panose="02000503000000020004" pitchFamily="2" charset="0"/>
                <a:ea typeface="Helvetica Neue" panose="02000503000000020004" pitchFamily="2" charset="0"/>
                <a:cs typeface="Helvetica Neue" panose="02000503000000020004" pitchFamily="2" charset="0"/>
              </a:rPr>
              <a:t>Everything on your graph should be labelled accordingly:</a:t>
            </a:r>
          </a:p>
          <a:p>
            <a:endParaRPr lang="en-GB" sz="20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b="1" dirty="0">
                <a:latin typeface="Helvetica Neue" panose="02000503000000020004" pitchFamily="2" charset="0"/>
                <a:ea typeface="Helvetica Neue" panose="02000503000000020004" pitchFamily="2" charset="0"/>
                <a:cs typeface="Helvetica Neue" panose="02000503000000020004" pitchFamily="2" charset="0"/>
              </a:rPr>
              <a:t>Title</a:t>
            </a:r>
            <a:r>
              <a:rPr lang="en-GB" dirty="0">
                <a:latin typeface="Helvetica Neue" panose="02000503000000020004" pitchFamily="2" charset="0"/>
                <a:ea typeface="Helvetica Neue" panose="02000503000000020004" pitchFamily="2" charset="0"/>
                <a:cs typeface="Helvetica Neue" panose="02000503000000020004" pitchFamily="2" charset="0"/>
              </a:rPr>
              <a:t> – a clear short title letting the reader know what they are looking at should be present. Or alternatively, a figure legend for that image will do.</a:t>
            </a:r>
          </a:p>
          <a:p>
            <a:pPr marL="285750" indent="-28575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b="1" dirty="0">
                <a:latin typeface="Helvetica Neue" panose="02000503000000020004" pitchFamily="2" charset="0"/>
                <a:ea typeface="Helvetica Neue" panose="02000503000000020004" pitchFamily="2" charset="0"/>
                <a:cs typeface="Helvetica Neue" panose="02000503000000020004" pitchFamily="2" charset="0"/>
              </a:rPr>
              <a:t>Axis labels/titles </a:t>
            </a:r>
            <a:r>
              <a:rPr lang="en-GB" dirty="0">
                <a:latin typeface="Helvetica Neue" panose="02000503000000020004" pitchFamily="2" charset="0"/>
                <a:ea typeface="Helvetica Neue" panose="02000503000000020004" pitchFamily="2" charset="0"/>
                <a:cs typeface="Helvetica Neue" panose="02000503000000020004" pitchFamily="2" charset="0"/>
              </a:rPr>
              <a:t>– clear labels for the x and y axes must be present</a:t>
            </a:r>
          </a:p>
          <a:p>
            <a:pPr marL="800100" lvl="1" indent="-342900">
              <a:buFont typeface="Wingdings" pitchFamily="2" charset="2"/>
              <a:buChar char="v"/>
            </a:pPr>
            <a:r>
              <a:rPr lang="en-GB" dirty="0">
                <a:latin typeface="Helvetica Neue" panose="02000503000000020004" pitchFamily="2" charset="0"/>
                <a:ea typeface="Helvetica Neue" panose="02000503000000020004" pitchFamily="2" charset="0"/>
                <a:cs typeface="Helvetica Neue" panose="02000503000000020004" pitchFamily="2" charset="0"/>
              </a:rPr>
              <a:t>Should include in the labelling the units of measurements [height (m), soil arsenic (mg/kg) etc.]</a:t>
            </a:r>
          </a:p>
          <a:p>
            <a:pPr marL="800100" lvl="1" indent="-342900">
              <a:buFont typeface="Wingdings" pitchFamily="2" charset="2"/>
              <a:buChar char="v"/>
            </a:pPr>
            <a:r>
              <a:rPr lang="en-GB" dirty="0">
                <a:latin typeface="Helvetica Neue" panose="02000503000000020004" pitchFamily="2" charset="0"/>
                <a:ea typeface="Helvetica Neue" panose="02000503000000020004" pitchFamily="2" charset="0"/>
                <a:cs typeface="Helvetica Neue" panose="02000503000000020004" pitchFamily="2" charset="0"/>
              </a:rPr>
              <a:t>These labels should be short and descriptive</a:t>
            </a:r>
          </a:p>
          <a:p>
            <a:pPr marL="800100" lvl="1" indent="-342900">
              <a:buFont typeface="Wingdings" pitchFamily="2" charset="2"/>
              <a:buChar char="v"/>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en-GB" b="1" dirty="0">
                <a:latin typeface="Helvetica Neue" panose="02000503000000020004" pitchFamily="2" charset="0"/>
                <a:ea typeface="Helvetica Neue" panose="02000503000000020004" pitchFamily="2" charset="0"/>
                <a:cs typeface="Helvetica Neue" panose="02000503000000020004" pitchFamily="2" charset="0"/>
              </a:rPr>
              <a:t>Legends</a:t>
            </a:r>
            <a:r>
              <a:rPr lang="en-GB" dirty="0">
                <a:latin typeface="Helvetica Neue" panose="02000503000000020004" pitchFamily="2" charset="0"/>
                <a:ea typeface="Helvetica Neue" panose="02000503000000020004" pitchFamily="2" charset="0"/>
                <a:cs typeface="Helvetica Neue" panose="02000503000000020004" pitchFamily="2" charset="0"/>
              </a:rPr>
              <a:t> – for categories in categorical variables which keys/colour codes must be present and labelled accordingly</a:t>
            </a:r>
          </a:p>
          <a:p>
            <a:pPr marL="800100" lvl="1" indent="-342900">
              <a:buFont typeface="Wingdings" pitchFamily="2" charset="2"/>
              <a:buChar char="v"/>
            </a:pPr>
            <a:r>
              <a:rPr lang="en-GB" dirty="0">
                <a:latin typeface="Helvetica Neue" panose="02000503000000020004" pitchFamily="2" charset="0"/>
                <a:ea typeface="Helvetica Neue" panose="02000503000000020004" pitchFamily="2" charset="0"/>
                <a:cs typeface="Helvetica Neue" panose="02000503000000020004" pitchFamily="2" charset="0"/>
              </a:rPr>
              <a:t>Male and Female, and not 0 and 1.</a:t>
            </a:r>
          </a:p>
          <a:p>
            <a:pPr marL="800100" lvl="1" indent="-342900">
              <a:buFont typeface="Wingdings" pitchFamily="2" charset="2"/>
              <a:buChar char="v"/>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en-GB" b="1" dirty="0">
                <a:latin typeface="Helvetica Neue" panose="02000503000000020004" pitchFamily="2" charset="0"/>
                <a:ea typeface="Helvetica Neue" panose="02000503000000020004" pitchFamily="2" charset="0"/>
                <a:cs typeface="Helvetica Neue" panose="02000503000000020004" pitchFamily="2" charset="0"/>
              </a:rPr>
              <a:t>Captions</a:t>
            </a:r>
            <a:r>
              <a:rPr lang="en-GB" dirty="0">
                <a:latin typeface="Helvetica Neue" panose="02000503000000020004" pitchFamily="2" charset="0"/>
                <a:ea typeface="Helvetica Neue" panose="02000503000000020004" pitchFamily="2" charset="0"/>
                <a:cs typeface="Helvetica Neue" panose="02000503000000020004" pitchFamily="2" charset="0"/>
              </a:rPr>
              <a:t> – If the graphics are </a:t>
            </a:r>
            <a:r>
              <a:rPr lang="en-GB" b="1" dirty="0">
                <a:latin typeface="Helvetica Neue" panose="02000503000000020004" pitchFamily="2" charset="0"/>
                <a:ea typeface="Helvetica Neue" panose="02000503000000020004" pitchFamily="2" charset="0"/>
                <a:cs typeface="Helvetica Neue" panose="02000503000000020004" pitchFamily="2" charset="0"/>
              </a:rPr>
              <a:t>NOT</a:t>
            </a:r>
            <a:r>
              <a:rPr lang="en-GB" dirty="0">
                <a:latin typeface="Helvetica Neue" panose="02000503000000020004" pitchFamily="2" charset="0"/>
                <a:ea typeface="Helvetica Neue" panose="02000503000000020004" pitchFamily="2" charset="0"/>
                <a:cs typeface="Helvetica Neue" panose="02000503000000020004" pitchFamily="2" charset="0"/>
              </a:rPr>
              <a:t> yours (i.e., its ripped from a source). Take the opportunity to apply a caption on the graph (on or beneath it) providing source attribution for the data. </a:t>
            </a:r>
          </a:p>
          <a:p>
            <a:pPr marL="342900" indent="-34290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Char char="•"/>
            </a:pPr>
            <a:r>
              <a:rPr lang="en-GB" b="1" dirty="0">
                <a:latin typeface="Helvetica Neue" panose="02000503000000020004" pitchFamily="2" charset="0"/>
                <a:ea typeface="Helvetica Neue" panose="02000503000000020004" pitchFamily="2" charset="0"/>
                <a:cs typeface="Helvetica Neue" panose="02000503000000020004" pitchFamily="2" charset="0"/>
              </a:rPr>
              <a:t>Colour scheme </a:t>
            </a:r>
            <a:r>
              <a:rPr lang="en-GB" dirty="0">
                <a:latin typeface="Helvetica Neue" panose="02000503000000020004" pitchFamily="2" charset="0"/>
                <a:ea typeface="Helvetica Neue" panose="02000503000000020004" pitchFamily="2" charset="0"/>
                <a:cs typeface="Helvetica Neue" panose="02000503000000020004" pitchFamily="2" charset="0"/>
              </a:rPr>
              <a:t>– Use of colour scheme matters</a:t>
            </a:r>
          </a:p>
          <a:p>
            <a:pPr marL="800100" lvl="1" indent="-342900">
              <a:buFont typeface="Wingdings" pitchFamily="2" charset="2"/>
              <a:buChar char="v"/>
            </a:pPr>
            <a:r>
              <a:rPr lang="en-GB" dirty="0">
                <a:latin typeface="Helvetica Neue" panose="02000503000000020004" pitchFamily="2" charset="0"/>
                <a:ea typeface="Helvetica Neue" panose="02000503000000020004" pitchFamily="2" charset="0"/>
                <a:cs typeface="Helvetica Neue" panose="02000503000000020004" pitchFamily="2" charset="0"/>
              </a:rPr>
              <a:t>Sequential colours – for plotting quantitative variable that goes from low to high (vice versa)</a:t>
            </a:r>
          </a:p>
          <a:p>
            <a:pPr marL="800100" lvl="1" indent="-342900">
              <a:buFont typeface="Wingdings" pitchFamily="2" charset="2"/>
              <a:buChar char="v"/>
            </a:pPr>
            <a:r>
              <a:rPr lang="en-GB" dirty="0">
                <a:latin typeface="Helvetica Neue" panose="02000503000000020004" pitchFamily="2" charset="0"/>
                <a:ea typeface="Helvetica Neue" panose="02000503000000020004" pitchFamily="2" charset="0"/>
                <a:cs typeface="Helvetica Neue" panose="02000503000000020004" pitchFamily="2" charset="0"/>
              </a:rPr>
              <a:t>Diverging – for contrasting the extremes (low, medium and high) of a quantitative variable</a:t>
            </a:r>
          </a:p>
          <a:p>
            <a:pPr marL="800100" lvl="1" indent="-342900">
              <a:buFont typeface="Wingdings" pitchFamily="2" charset="2"/>
              <a:buChar char="v"/>
            </a:pPr>
            <a:r>
              <a:rPr lang="en-GB" dirty="0">
                <a:latin typeface="Helvetica Neue" panose="02000503000000020004" pitchFamily="2" charset="0"/>
                <a:ea typeface="Helvetica Neue" panose="02000503000000020004" pitchFamily="2" charset="0"/>
                <a:cs typeface="Helvetica Neue" panose="02000503000000020004" pitchFamily="2" charset="0"/>
              </a:rPr>
              <a:t>Qualitative – e.g., nominal categories. Use to distinguish between different categories in a categorical variable</a:t>
            </a:r>
            <a:endParaRPr lang="en-GB" dirty="0"/>
          </a:p>
        </p:txBody>
      </p:sp>
      <p:sp>
        <p:nvSpPr>
          <p:cNvPr id="4" name="Slide Number Placeholder 3">
            <a:extLst>
              <a:ext uri="{FF2B5EF4-FFF2-40B4-BE49-F238E27FC236}">
                <a16:creationId xmlns:a16="http://schemas.microsoft.com/office/drawing/2014/main" id="{61CCD4BC-7F6F-F9D2-FFA1-73F14BD92FE1}"/>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37</a:t>
            </a:fld>
            <a:endParaRPr lang="en-US" dirty="0">
              <a:solidFill>
                <a:srgbClr val="000000"/>
              </a:solidFill>
              <a:cs typeface="ＭＳ Ｐゴシック" charset="0"/>
            </a:endParaRPr>
          </a:p>
        </p:txBody>
      </p:sp>
    </p:spTree>
    <p:extLst>
      <p:ext uri="{BB962C8B-B14F-4D97-AF65-F5344CB8AC3E}">
        <p14:creationId xmlns:p14="http://schemas.microsoft.com/office/powerpoint/2010/main" val="1374421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58EDC-465A-FFF2-A532-CFC2FD517D14}"/>
              </a:ext>
            </a:extLst>
          </p:cNvPr>
          <p:cNvSpPr txBox="1">
            <a:spLocks/>
          </p:cNvSpPr>
          <p:nvPr/>
        </p:nvSpPr>
        <p:spPr>
          <a:xfrm>
            <a:off x="589767" y="0"/>
            <a:ext cx="11173216" cy="713983"/>
          </a:xfr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200" b="1" dirty="0">
                <a:latin typeface="Helvetica Neue Thin" panose="020B0403020202020204" pitchFamily="34" charset="0"/>
                <a:ea typeface="Helvetica Neue Thin" panose="020B0403020202020204" pitchFamily="34" charset="0"/>
              </a:rPr>
              <a:t>Best practices &amp; advice when it comes to data visualisation [2]</a:t>
            </a:r>
            <a:endParaRPr lang="en-GB" sz="3200" b="1" dirty="0">
              <a:latin typeface="HELVETICA NEUE THIN" panose="020B0403020202020204" pitchFamily="34" charset="0"/>
              <a:ea typeface="HELVETICA NEUE THIN" panose="020B0403020202020204" pitchFamily="34" charset="0"/>
            </a:endParaRPr>
          </a:p>
        </p:txBody>
      </p:sp>
      <p:sp>
        <p:nvSpPr>
          <p:cNvPr id="4" name="Slide Number Placeholder 3">
            <a:extLst>
              <a:ext uri="{FF2B5EF4-FFF2-40B4-BE49-F238E27FC236}">
                <a16:creationId xmlns:a16="http://schemas.microsoft.com/office/drawing/2014/main" id="{61CCD4BC-7F6F-F9D2-FFA1-73F14BD92FE1}"/>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38</a:t>
            </a:fld>
            <a:endParaRPr lang="en-US" dirty="0">
              <a:solidFill>
                <a:srgbClr val="000000"/>
              </a:solidFill>
              <a:cs typeface="ＭＳ Ｐゴシック" charset="0"/>
            </a:endParaRPr>
          </a:p>
        </p:txBody>
      </p:sp>
      <p:pic>
        <p:nvPicPr>
          <p:cNvPr id="5" name="Picture 4" descr="Chart&#10;&#10;Description automatically generated">
            <a:extLst>
              <a:ext uri="{FF2B5EF4-FFF2-40B4-BE49-F238E27FC236}">
                <a16:creationId xmlns:a16="http://schemas.microsoft.com/office/drawing/2014/main" id="{6662E8D0-04B0-0062-72F2-1F6B74BA4FB5}"/>
              </a:ext>
            </a:extLst>
          </p:cNvPr>
          <p:cNvPicPr>
            <a:picLocks noChangeAspect="1"/>
          </p:cNvPicPr>
          <p:nvPr/>
        </p:nvPicPr>
        <p:blipFill>
          <a:blip r:embed="rId3"/>
          <a:stretch>
            <a:fillRect/>
          </a:stretch>
        </p:blipFill>
        <p:spPr>
          <a:xfrm>
            <a:off x="299319" y="1421789"/>
            <a:ext cx="7966283" cy="4014422"/>
          </a:xfrm>
          <a:prstGeom prst="rect">
            <a:avLst/>
          </a:prstGeom>
          <a:ln w="76200">
            <a:noFill/>
          </a:ln>
        </p:spPr>
      </p:pic>
      <p:sp>
        <p:nvSpPr>
          <p:cNvPr id="6" name="TextBox 5">
            <a:extLst>
              <a:ext uri="{FF2B5EF4-FFF2-40B4-BE49-F238E27FC236}">
                <a16:creationId xmlns:a16="http://schemas.microsoft.com/office/drawing/2014/main" id="{1C9559EF-D641-F5F7-0FD5-C12013EA1B9F}"/>
              </a:ext>
            </a:extLst>
          </p:cNvPr>
          <p:cNvSpPr txBox="1"/>
          <p:nvPr/>
        </p:nvSpPr>
        <p:spPr>
          <a:xfrm>
            <a:off x="8793271" y="1198473"/>
            <a:ext cx="3194138" cy="4524315"/>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The x and y axis are labelled with the current units of measurements (i.e., years and USD)</a:t>
            </a:r>
          </a:p>
          <a:p>
            <a:pPr marL="285750" indent="-28575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Legend for ethnic, which is labelled accordingly has been provided, and colour coded too.</a:t>
            </a:r>
          </a:p>
          <a:p>
            <a:pPr marL="285750" indent="-28575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 title was not given but a figure legend was added at the base of the image.</a:t>
            </a:r>
          </a:p>
          <a:p>
            <a:pPr marL="285750" indent="-28575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Example of very good visualisation</a:t>
            </a:r>
          </a:p>
        </p:txBody>
      </p:sp>
      <p:sp>
        <p:nvSpPr>
          <p:cNvPr id="7" name="TextBox 6">
            <a:extLst>
              <a:ext uri="{FF2B5EF4-FFF2-40B4-BE49-F238E27FC236}">
                <a16:creationId xmlns:a16="http://schemas.microsoft.com/office/drawing/2014/main" id="{9D5239F8-F95B-EE01-44C0-AB94E24B6B7C}"/>
              </a:ext>
            </a:extLst>
          </p:cNvPr>
          <p:cNvSpPr txBox="1"/>
          <p:nvPr/>
        </p:nvSpPr>
        <p:spPr>
          <a:xfrm>
            <a:off x="7189940" y="2467627"/>
            <a:ext cx="1127342" cy="338554"/>
          </a:xfrm>
          <a:prstGeom prst="rect">
            <a:avLst/>
          </a:prstGeom>
          <a:noFill/>
        </p:spPr>
        <p:txBody>
          <a:bodyPr wrap="square" rtlCol="0">
            <a:spAutoFit/>
          </a:bodyPr>
          <a:lstStyle/>
          <a:p>
            <a:r>
              <a:rPr lang="en-GB" sz="1600" b="1" dirty="0">
                <a:latin typeface="Arial" panose="020B0604020202020204" pitchFamily="34" charset="0"/>
                <a:cs typeface="Arial" panose="020B0604020202020204" pitchFamily="34" charset="0"/>
              </a:rPr>
              <a:t>Ethnicity</a:t>
            </a:r>
          </a:p>
        </p:txBody>
      </p:sp>
      <p:sp>
        <p:nvSpPr>
          <p:cNvPr id="8" name="TextBox 7">
            <a:extLst>
              <a:ext uri="{FF2B5EF4-FFF2-40B4-BE49-F238E27FC236}">
                <a16:creationId xmlns:a16="http://schemas.microsoft.com/office/drawing/2014/main" id="{03B97B9A-FA2E-4562-06E5-F37F56C76B8F}"/>
              </a:ext>
            </a:extLst>
          </p:cNvPr>
          <p:cNvSpPr txBox="1"/>
          <p:nvPr/>
        </p:nvSpPr>
        <p:spPr>
          <a:xfrm>
            <a:off x="299319" y="5461178"/>
            <a:ext cx="7966283" cy="523220"/>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Figure 1: Descriptive analysis shows the overall median income among various age groups broken down ethnic categories in the United States of America. </a:t>
            </a:r>
          </a:p>
        </p:txBody>
      </p:sp>
      <p:sp>
        <p:nvSpPr>
          <p:cNvPr id="9" name="Rectangle 8">
            <a:extLst>
              <a:ext uri="{FF2B5EF4-FFF2-40B4-BE49-F238E27FC236}">
                <a16:creationId xmlns:a16="http://schemas.microsoft.com/office/drawing/2014/main" id="{6746D87F-EF01-5546-8867-78287952E432}"/>
              </a:ext>
            </a:extLst>
          </p:cNvPr>
          <p:cNvSpPr/>
          <p:nvPr/>
        </p:nvSpPr>
        <p:spPr>
          <a:xfrm>
            <a:off x="137786" y="914400"/>
            <a:ext cx="8342335" cy="52358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62037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12FF62-244C-7A46-8D15-2D1E6ED7A701}"/>
              </a:ext>
            </a:extLst>
          </p:cNvPr>
          <p:cNvSpPr txBox="1"/>
          <p:nvPr/>
        </p:nvSpPr>
        <p:spPr>
          <a:xfrm>
            <a:off x="312785" y="2323508"/>
            <a:ext cx="11566425" cy="1200329"/>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a:p>
            <a:pPr algn="ctr"/>
            <a:endParaRPr lang="en-GB" sz="3600" b="1" dirty="0">
              <a:latin typeface="HELVETICA NEUE THIN" panose="020B0403020202020204" pitchFamily="34" charset="0"/>
              <a:ea typeface="HELVETICA NEUE THIN" panose="020B0403020202020204" pitchFamily="34" charset="0"/>
            </a:endParaRPr>
          </a:p>
        </p:txBody>
      </p:sp>
      <p:pic>
        <p:nvPicPr>
          <p:cNvPr id="2" name="Picture 1">
            <a:extLst>
              <a:ext uri="{FF2B5EF4-FFF2-40B4-BE49-F238E27FC236}">
                <a16:creationId xmlns:a16="http://schemas.microsoft.com/office/drawing/2014/main" id="{4BD26486-2D98-5D24-CA61-485F364F66CB}"/>
              </a:ext>
            </a:extLst>
          </p:cNvPr>
          <p:cNvPicPr>
            <a:picLocks noChangeAspect="1"/>
          </p:cNvPicPr>
          <p:nvPr/>
        </p:nvPicPr>
        <p:blipFill rotWithShape="1">
          <a:blip r:embed="rId2"/>
          <a:srcRect l="78750"/>
          <a:stretch/>
        </p:blipFill>
        <p:spPr>
          <a:xfrm>
            <a:off x="4616058" y="4041251"/>
            <a:ext cx="2959883" cy="1108264"/>
          </a:xfrm>
          <a:prstGeom prst="rect">
            <a:avLst/>
          </a:prstGeom>
        </p:spPr>
      </p:pic>
      <p:sp>
        <p:nvSpPr>
          <p:cNvPr id="3" name="Slide Number Placeholder 3">
            <a:extLst>
              <a:ext uri="{FF2B5EF4-FFF2-40B4-BE49-F238E27FC236}">
                <a16:creationId xmlns:a16="http://schemas.microsoft.com/office/drawing/2014/main" id="{2BBD301D-32C4-58B7-C952-8E1D451B8ACD}"/>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39</a:t>
            </a:fld>
            <a:endParaRPr lang="en-US" dirty="0">
              <a:solidFill>
                <a:srgbClr val="000000"/>
              </a:solidFill>
              <a:cs typeface="ＭＳ Ｐゴシック" charset="0"/>
            </a:endParaRPr>
          </a:p>
        </p:txBody>
      </p:sp>
    </p:spTree>
    <p:extLst>
      <p:ext uri="{BB962C8B-B14F-4D97-AF65-F5344CB8AC3E}">
        <p14:creationId xmlns:p14="http://schemas.microsoft.com/office/powerpoint/2010/main" val="393047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B76AA9-343F-B245-B629-F347CCB606C4}"/>
              </a:ext>
            </a:extLst>
          </p:cNvPr>
          <p:cNvPicPr>
            <a:picLocks noChangeAspect="1"/>
          </p:cNvPicPr>
          <p:nvPr/>
        </p:nvPicPr>
        <p:blipFill>
          <a:blip r:embed="rId2"/>
          <a:stretch>
            <a:fillRect/>
          </a:stretch>
        </p:blipFill>
        <p:spPr>
          <a:xfrm>
            <a:off x="0" y="0"/>
            <a:ext cx="12192000" cy="970069"/>
          </a:xfrm>
          <a:prstGeom prst="rect">
            <a:avLst/>
          </a:prstGeom>
        </p:spPr>
      </p:pic>
      <p:sp>
        <p:nvSpPr>
          <p:cNvPr id="3" name="Slide Number Placeholder 3">
            <a:extLst>
              <a:ext uri="{FF2B5EF4-FFF2-40B4-BE49-F238E27FC236}">
                <a16:creationId xmlns:a16="http://schemas.microsoft.com/office/drawing/2014/main" id="{E2E24C30-B738-5347-AF95-D5F2EBF8D204}"/>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4</a:t>
            </a:fld>
            <a:endParaRPr lang="en-US" dirty="0">
              <a:solidFill>
                <a:srgbClr val="000000"/>
              </a:solidFill>
              <a:cs typeface="ＭＳ Ｐゴシック" charset="0"/>
            </a:endParaRPr>
          </a:p>
        </p:txBody>
      </p:sp>
      <p:graphicFrame>
        <p:nvGraphicFramePr>
          <p:cNvPr id="4" name="Table 4">
            <a:extLst>
              <a:ext uri="{FF2B5EF4-FFF2-40B4-BE49-F238E27FC236}">
                <a16:creationId xmlns:a16="http://schemas.microsoft.com/office/drawing/2014/main" id="{92B6217A-8502-3A45-A2D2-A1FFBF68CEF7}"/>
              </a:ext>
            </a:extLst>
          </p:cNvPr>
          <p:cNvGraphicFramePr>
            <a:graphicFrameLocks noGrp="1"/>
          </p:cNvGraphicFramePr>
          <p:nvPr>
            <p:extLst>
              <p:ext uri="{D42A27DB-BD31-4B8C-83A1-F6EECF244321}">
                <p14:modId xmlns:p14="http://schemas.microsoft.com/office/powerpoint/2010/main" val="7122974"/>
              </p:ext>
            </p:extLst>
          </p:nvPr>
        </p:nvGraphicFramePr>
        <p:xfrm>
          <a:off x="1480671" y="1819697"/>
          <a:ext cx="9586259" cy="3708400"/>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2425576914"/>
                    </a:ext>
                  </a:extLst>
                </a:gridCol>
                <a:gridCol w="4221952">
                  <a:extLst>
                    <a:ext uri="{9D8B030D-6E8A-4147-A177-3AD203B41FA5}">
                      <a16:colId xmlns:a16="http://schemas.microsoft.com/office/drawing/2014/main" val="3245231711"/>
                    </a:ext>
                  </a:extLst>
                </a:gridCol>
                <a:gridCol w="2654974">
                  <a:extLst>
                    <a:ext uri="{9D8B030D-6E8A-4147-A177-3AD203B41FA5}">
                      <a16:colId xmlns:a16="http://schemas.microsoft.com/office/drawing/2014/main" val="3866595869"/>
                    </a:ext>
                  </a:extLst>
                </a:gridCol>
              </a:tblGrid>
              <a:tr h="370840">
                <a:tc>
                  <a:txBody>
                    <a:bodyPr/>
                    <a:lstStyle/>
                    <a:p>
                      <a:r>
                        <a:rPr lang="en-GB" b="1" i="0" dirty="0">
                          <a:solidFill>
                            <a:schemeClr val="tx1"/>
                          </a:solidFill>
                          <a:latin typeface="HELVETICA NEUE THIN" panose="020B0403020202020204" pitchFamily="34" charset="0"/>
                          <a:ea typeface="HELVETICA NEUE THIN" panose="020B0403020202020204" pitchFamily="34" charset="0"/>
                        </a:rPr>
                        <a:t>Summary measure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b="1" i="0" dirty="0">
                          <a:solidFill>
                            <a:schemeClr val="tx1"/>
                          </a:solidFill>
                          <a:latin typeface="HELVETICA NEUE THIN" panose="020B0403020202020204" pitchFamily="34" charset="0"/>
                          <a:ea typeface="HELVETICA NEUE THIN" panose="020B0403020202020204" pitchFamily="34" charset="0"/>
                        </a:rPr>
                        <a:t>Type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b="1" i="0" dirty="0">
                          <a:solidFill>
                            <a:schemeClr val="tx1"/>
                          </a:solidFill>
                          <a:latin typeface="HELVETICA NEUE THIN" panose="020B0403020202020204" pitchFamily="34" charset="0"/>
                          <a:ea typeface="HELVETICA NEUE THIN" panose="020B0403020202020204" pitchFamily="34" charset="0"/>
                        </a:rPr>
                        <a:t>Formula</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8845168"/>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Mean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GB" b="0" i="0" dirty="0">
                          <a:solidFill>
                            <a:schemeClr val="tx1"/>
                          </a:solidFill>
                          <a:latin typeface="Helvetica Neue Thin" panose="020B0403020202020204" pitchFamily="34" charset="0"/>
                          <a:ea typeface="Helvetica Neue Thin" panose="020B0403020202020204" pitchFamily="34" charset="0"/>
                        </a:rPr>
                        <a:t>Central Tendency</a:t>
                      </a:r>
                    </a:p>
                  </a:txBody>
                  <a:tcPr>
                    <a:lnT w="12700" cap="flat" cmpd="sng" algn="ctr">
                      <a:solidFill>
                        <a:schemeClr val="tx1"/>
                      </a:solidFill>
                      <a:prstDash val="solid"/>
                      <a:round/>
                      <a:headEnd type="none" w="med" len="med"/>
                      <a:tailEnd type="none" w="med" len="med"/>
                    </a:lnT>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16119169"/>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Median</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chemeClr val="tx1"/>
                          </a:solidFill>
                          <a:latin typeface="Helvetica Neue Thin" panose="020B0403020202020204" pitchFamily="34" charset="0"/>
                          <a:ea typeface="Helvetica Neue Thin" panose="020B0403020202020204" pitchFamily="34" charset="0"/>
                        </a:rPr>
                        <a:t>Central Tendency</a:t>
                      </a:r>
                    </a:p>
                  </a:txBody>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15357743"/>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Lower Quartile (25%)</a:t>
                      </a:r>
                    </a:p>
                  </a:txBody>
                  <a:tcPr>
                    <a:lnL w="12700" cap="flat" cmpd="sng" algn="ctr">
                      <a:solidFill>
                        <a:schemeClr val="tx1"/>
                      </a:solidFill>
                      <a:prstDash val="solid"/>
                      <a:round/>
                      <a:headEnd type="none" w="med" len="med"/>
                      <a:tailEnd type="none" w="med" len="med"/>
                    </a:lnL>
                  </a:tcPr>
                </a:tc>
                <a:tc>
                  <a:txBody>
                    <a:bodyPr/>
                    <a:lstStyle/>
                    <a:p>
                      <a:r>
                        <a:rPr lang="en-GB" b="0" i="0" dirty="0">
                          <a:solidFill>
                            <a:schemeClr val="tx1"/>
                          </a:solidFill>
                          <a:latin typeface="Helvetica Neue Thin" panose="020B0403020202020204" pitchFamily="34" charset="0"/>
                          <a:ea typeface="Helvetica Neue Thin" panose="020B0403020202020204" pitchFamily="34" charset="0"/>
                        </a:rPr>
                        <a:t>Range value</a:t>
                      </a:r>
                    </a:p>
                  </a:txBody>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58870284"/>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Upper Quartile (75%)</a:t>
                      </a:r>
                    </a:p>
                  </a:txBody>
                  <a:tcPr>
                    <a:lnL w="12700" cap="flat" cmpd="sng" algn="ctr">
                      <a:solidFill>
                        <a:schemeClr val="tx1"/>
                      </a:solidFill>
                      <a:prstDash val="solid"/>
                      <a:round/>
                      <a:headEnd type="none" w="med" len="med"/>
                      <a:tailEnd type="none" w="med" len="med"/>
                    </a:lnL>
                  </a:tcPr>
                </a:tc>
                <a:tc>
                  <a:txBody>
                    <a:bodyPr/>
                    <a:lstStyle/>
                    <a:p>
                      <a:r>
                        <a:rPr lang="en-GB" b="0" i="0" dirty="0">
                          <a:solidFill>
                            <a:schemeClr val="tx1"/>
                          </a:solidFill>
                          <a:latin typeface="Helvetica Neue Thin" panose="020B0403020202020204" pitchFamily="34" charset="0"/>
                          <a:ea typeface="Helvetica Neue Thin" panose="020B0403020202020204" pitchFamily="34" charset="0"/>
                        </a:rPr>
                        <a:t>Range value</a:t>
                      </a:r>
                    </a:p>
                  </a:txBody>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8025524"/>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Interquartile Range</a:t>
                      </a:r>
                    </a:p>
                  </a:txBody>
                  <a:tcPr>
                    <a:lnL w="12700" cap="flat" cmpd="sng" algn="ctr">
                      <a:solidFill>
                        <a:schemeClr val="tx1"/>
                      </a:solidFill>
                      <a:prstDash val="solid"/>
                      <a:round/>
                      <a:headEnd type="none" w="med" len="med"/>
                      <a:tailEnd type="none" w="med" len="med"/>
                    </a:lnL>
                  </a:tcPr>
                </a:tc>
                <a:tc>
                  <a:txBody>
                    <a:bodyPr/>
                    <a:lstStyle/>
                    <a:p>
                      <a:r>
                        <a:rPr lang="en-GB" b="0" i="0" dirty="0">
                          <a:solidFill>
                            <a:schemeClr val="tx1"/>
                          </a:solidFill>
                          <a:latin typeface="Helvetica Neue Thin" panose="020B0403020202020204" pitchFamily="34" charset="0"/>
                          <a:ea typeface="Helvetica Neue Thin" panose="020B0403020202020204" pitchFamily="34" charset="0"/>
                        </a:rPr>
                        <a:t>Derived range value from Q1 &amp; Q3</a:t>
                      </a:r>
                    </a:p>
                  </a:txBody>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206890"/>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Range</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chemeClr val="tx1"/>
                          </a:solidFill>
                          <a:latin typeface="Helvetica Neue Thin" panose="020B0403020202020204" pitchFamily="34" charset="0"/>
                          <a:ea typeface="Helvetica Neue Thin" panose="020B0403020202020204" pitchFamily="34" charset="0"/>
                        </a:rPr>
                        <a:t>Derived range value from min and max</a:t>
                      </a:r>
                    </a:p>
                  </a:txBody>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8010624"/>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Variance</a:t>
                      </a:r>
                    </a:p>
                  </a:txBody>
                  <a:tcPr>
                    <a:lnL w="12700" cap="flat" cmpd="sng" algn="ctr">
                      <a:solidFill>
                        <a:schemeClr val="tx1"/>
                      </a:solidFill>
                      <a:prstDash val="solid"/>
                      <a:round/>
                      <a:headEnd type="none" w="med" len="med"/>
                      <a:tailEnd type="none" w="med" len="med"/>
                    </a:lnL>
                  </a:tcPr>
                </a:tc>
                <a:tc>
                  <a:txBody>
                    <a:bodyPr/>
                    <a:lstStyle/>
                    <a:p>
                      <a:r>
                        <a:rPr lang="en-GB" b="0" i="0" dirty="0">
                          <a:solidFill>
                            <a:schemeClr val="tx1"/>
                          </a:solidFill>
                          <a:latin typeface="Helvetica Neue Thin" panose="020B0403020202020204" pitchFamily="34" charset="0"/>
                          <a:ea typeface="Helvetica Neue Thin" panose="020B0403020202020204" pitchFamily="34" charset="0"/>
                        </a:rPr>
                        <a:t>Dispersion measure</a:t>
                      </a:r>
                    </a:p>
                  </a:txBody>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71093940"/>
                  </a:ext>
                </a:extLst>
              </a:tr>
              <a:tr h="370840">
                <a:tc>
                  <a:txBody>
                    <a:bodyPr/>
                    <a:lstStyle/>
                    <a:p>
                      <a:r>
                        <a:rPr lang="en-GB" b="0" i="0" dirty="0">
                          <a:solidFill>
                            <a:schemeClr val="tx1"/>
                          </a:solidFill>
                          <a:latin typeface="Helvetica Neue Thin" panose="020B0403020202020204" pitchFamily="34" charset="0"/>
                          <a:ea typeface="Helvetica Neue Thin" panose="020B0403020202020204" pitchFamily="34" charset="0"/>
                        </a:rPr>
                        <a:t>Standard Deviation</a:t>
                      </a:r>
                    </a:p>
                  </a:txBody>
                  <a:tcPr>
                    <a:lnL w="12700" cap="flat" cmpd="sng" algn="ctr">
                      <a:solidFill>
                        <a:schemeClr val="tx1"/>
                      </a:solidFill>
                      <a:prstDash val="solid"/>
                      <a:round/>
                      <a:headEnd type="none" w="med" len="med"/>
                      <a:tailEnd type="none" w="med" len="med"/>
                    </a:lnL>
                  </a:tcPr>
                </a:tc>
                <a:tc>
                  <a:txBody>
                    <a:bodyPr/>
                    <a:lstStyle/>
                    <a:p>
                      <a:r>
                        <a:rPr lang="en-GB" b="0" i="0" dirty="0">
                          <a:solidFill>
                            <a:schemeClr val="tx1"/>
                          </a:solidFill>
                          <a:latin typeface="Helvetica Neue Thin" panose="020B0403020202020204" pitchFamily="34" charset="0"/>
                          <a:ea typeface="Helvetica Neue Thin" panose="020B0403020202020204" pitchFamily="34" charset="0"/>
                        </a:rPr>
                        <a:t>Derived dispersion measure from variance</a:t>
                      </a:r>
                    </a:p>
                  </a:txBody>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03436053"/>
                  </a:ext>
                </a:extLst>
              </a:tr>
              <a:tr h="370840">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B w="12700" cap="flat" cmpd="sng" algn="ctr">
                      <a:solidFill>
                        <a:schemeClr val="tx1"/>
                      </a:solidFill>
                      <a:prstDash val="solid"/>
                      <a:round/>
                      <a:headEnd type="none" w="med" len="med"/>
                      <a:tailEnd type="none" w="med" len="med"/>
                    </a:lnB>
                  </a:tcPr>
                </a:tc>
                <a:tc>
                  <a:txBody>
                    <a:bodyPr/>
                    <a:lstStyle/>
                    <a:p>
                      <a:endParaRPr lang="en-GB" b="0" i="0" dirty="0">
                        <a:solidFill>
                          <a:schemeClr val="tx1"/>
                        </a:solidFill>
                        <a:latin typeface="Helvetica Neue Thin" panose="020B0403020202020204" pitchFamily="34" charset="0"/>
                        <a:ea typeface="Helvetica Neue Thin" panose="020B040302020202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646967"/>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1C2A96E-7C3B-6540-95C6-D6B342C0DC52}"/>
                  </a:ext>
                </a:extLst>
              </p:cNvPr>
              <p:cNvSpPr txBox="1"/>
              <p:nvPr/>
            </p:nvSpPr>
            <p:spPr>
              <a:xfrm>
                <a:off x="7081632" y="2137006"/>
                <a:ext cx="3985298" cy="38882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000" i="1" smtClean="0">
                              <a:latin typeface="Cambria Math" panose="02040503050406030204" pitchFamily="18" charset="0"/>
                            </a:rPr>
                          </m:ctrlPr>
                        </m:accPr>
                        <m:e>
                          <m:r>
                            <m:rPr>
                              <m:sty m:val="p"/>
                            </m:rPr>
                            <a:rPr lang="en-GB" sz="1000" b="0" i="0" smtClean="0">
                              <a:latin typeface="Cambria Math" panose="02040503050406030204" pitchFamily="18" charset="0"/>
                            </a:rPr>
                            <m:t>x</m:t>
                          </m:r>
                        </m:e>
                      </m:acc>
                      <m:r>
                        <a:rPr lang="en-GB" sz="1000" b="0" i="0" smtClean="0">
                          <a:latin typeface="Cambria Math" panose="02040503050406030204" pitchFamily="18" charset="0"/>
                        </a:rPr>
                        <m:t>= </m:t>
                      </m:r>
                      <m:f>
                        <m:fPr>
                          <m:ctrlPr>
                            <a:rPr lang="en-GB" sz="1000" i="1" smtClean="0">
                              <a:latin typeface="Cambria Math" panose="02040503050406030204" pitchFamily="18" charset="0"/>
                            </a:rPr>
                          </m:ctrlPr>
                        </m:fPr>
                        <m:num>
                          <m:nary>
                            <m:naryPr>
                              <m:chr m:val="∑"/>
                              <m:subHide m:val="on"/>
                              <m:supHide m:val="on"/>
                              <m:ctrlPr>
                                <a:rPr lang="en-GB" sz="1000" i="1" smtClean="0">
                                  <a:latin typeface="Cambria Math" panose="02040503050406030204" pitchFamily="18" charset="0"/>
                                </a:rPr>
                              </m:ctrlPr>
                            </m:naryPr>
                            <m:sub/>
                            <m:sup/>
                            <m:e>
                              <m:sSub>
                                <m:sSubPr>
                                  <m:ctrlPr>
                                    <a:rPr lang="en-GB" sz="1000" i="1" smtClean="0">
                                      <a:latin typeface="Cambria Math" panose="02040503050406030204" pitchFamily="18" charset="0"/>
                                    </a:rPr>
                                  </m:ctrlPr>
                                </m:sSubPr>
                                <m:e>
                                  <m:r>
                                    <m:rPr>
                                      <m:sty m:val="p"/>
                                    </m:rPr>
                                    <a:rPr lang="en-GB" sz="1000" b="0" i="0" smtClean="0">
                                      <a:latin typeface="Cambria Math" panose="02040503050406030204" pitchFamily="18" charset="0"/>
                                    </a:rPr>
                                    <m:t>x</m:t>
                                  </m:r>
                                </m:e>
                                <m:sub>
                                  <m:r>
                                    <m:rPr>
                                      <m:sty m:val="p"/>
                                    </m:rPr>
                                    <a:rPr lang="en-GB" sz="1000" b="0" i="0" smtClean="0">
                                      <a:latin typeface="Cambria Math" panose="02040503050406030204" pitchFamily="18" charset="0"/>
                                    </a:rPr>
                                    <m:t>i</m:t>
                                  </m:r>
                                </m:sub>
                              </m:sSub>
                            </m:e>
                          </m:nary>
                        </m:num>
                        <m:den>
                          <m:r>
                            <m:rPr>
                              <m:sty m:val="p"/>
                            </m:rPr>
                            <a:rPr lang="en-GB" sz="1000" b="0" i="0" smtClean="0">
                              <a:latin typeface="Cambria Math" panose="02040503050406030204" pitchFamily="18" charset="0"/>
                            </a:rPr>
                            <m:t>n</m:t>
                          </m:r>
                        </m:den>
                      </m:f>
                    </m:oMath>
                  </m:oMathPara>
                </a14:m>
                <a:endParaRPr lang="en-US" sz="1000" dirty="0">
                  <a:latin typeface="Helvetica Neue Light" panose="02000403000000020004" pitchFamily="2" charset="0"/>
                  <a:ea typeface="Helvetica Neue Light" panose="02000403000000020004" pitchFamily="2" charset="0"/>
                </a:endParaRPr>
              </a:p>
            </p:txBody>
          </p:sp>
        </mc:Choice>
        <mc:Fallback xmlns="">
          <p:sp>
            <p:nvSpPr>
              <p:cNvPr id="5" name="TextBox 4">
                <a:extLst>
                  <a:ext uri="{FF2B5EF4-FFF2-40B4-BE49-F238E27FC236}">
                    <a16:creationId xmlns:a16="http://schemas.microsoft.com/office/drawing/2014/main" id="{11C2A96E-7C3B-6540-95C6-D6B342C0DC52}"/>
                  </a:ext>
                </a:extLst>
              </p:cNvPr>
              <p:cNvSpPr txBox="1">
                <a:spLocks noRot="1" noChangeAspect="1" noMove="1" noResize="1" noEditPoints="1" noAdjustHandles="1" noChangeArrowheads="1" noChangeShapeType="1" noTextEdit="1"/>
              </p:cNvSpPr>
              <p:nvPr/>
            </p:nvSpPr>
            <p:spPr>
              <a:xfrm>
                <a:off x="7081632" y="2137006"/>
                <a:ext cx="3985298" cy="388824"/>
              </a:xfrm>
              <a:prstGeom prst="rect">
                <a:avLst/>
              </a:prstGeom>
              <a:blipFill>
                <a:blip r:embed="rId3"/>
                <a:stretch>
                  <a:fillRect t="-58065" b="-5161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A3749F9-A16C-584A-AA36-6437D17E94E4}"/>
                  </a:ext>
                </a:extLst>
              </p:cNvPr>
              <p:cNvSpPr txBox="1"/>
              <p:nvPr/>
            </p:nvSpPr>
            <p:spPr>
              <a:xfrm>
                <a:off x="7081632" y="2459960"/>
                <a:ext cx="3985298" cy="38048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GB" sz="1000" i="1" smtClean="0">
                              <a:latin typeface="Cambria Math" panose="02040503050406030204" pitchFamily="18" charset="0"/>
                            </a:rPr>
                          </m:ctrlPr>
                        </m:fPr>
                        <m:num>
                          <m:r>
                            <a:rPr lang="en-GB" sz="1000" b="0" i="1" smtClean="0">
                              <a:latin typeface="Cambria Math" panose="02040503050406030204" pitchFamily="18" charset="0"/>
                            </a:rPr>
                            <m:t>𝑛</m:t>
                          </m:r>
                          <m:r>
                            <a:rPr lang="en-GB" sz="1000" b="0" i="1" smtClean="0">
                              <a:latin typeface="Cambria Math" panose="02040503050406030204" pitchFamily="18" charset="0"/>
                            </a:rPr>
                            <m:t>+1</m:t>
                          </m:r>
                        </m:num>
                        <m:den>
                          <m:r>
                            <a:rPr lang="en-GB" sz="1000" b="0" i="0" smtClean="0">
                              <a:latin typeface="Cambria Math" panose="02040503050406030204" pitchFamily="18" charset="0"/>
                            </a:rPr>
                            <m:t>2</m:t>
                          </m:r>
                        </m:den>
                      </m:f>
                    </m:oMath>
                  </m:oMathPara>
                </a14:m>
                <a:endParaRPr lang="en-US" sz="1000" dirty="0">
                  <a:latin typeface="Helvetica Neue Light" panose="02000403000000020004" pitchFamily="2" charset="0"/>
                  <a:ea typeface="Helvetica Neue Light" panose="02000403000000020004" pitchFamily="2" charset="0"/>
                </a:endParaRPr>
              </a:p>
            </p:txBody>
          </p:sp>
        </mc:Choice>
        <mc:Fallback xmlns="">
          <p:sp>
            <p:nvSpPr>
              <p:cNvPr id="6" name="TextBox 5">
                <a:extLst>
                  <a:ext uri="{FF2B5EF4-FFF2-40B4-BE49-F238E27FC236}">
                    <a16:creationId xmlns:a16="http://schemas.microsoft.com/office/drawing/2014/main" id="{5A3749F9-A16C-584A-AA36-6437D17E94E4}"/>
                  </a:ext>
                </a:extLst>
              </p:cNvPr>
              <p:cNvSpPr txBox="1">
                <a:spLocks noRot="1" noChangeAspect="1" noMove="1" noResize="1" noEditPoints="1" noAdjustHandles="1" noChangeArrowheads="1" noChangeShapeType="1" noTextEdit="1"/>
              </p:cNvSpPr>
              <p:nvPr/>
            </p:nvSpPr>
            <p:spPr>
              <a:xfrm>
                <a:off x="7081632" y="2459960"/>
                <a:ext cx="3985298" cy="380489"/>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3DD75B-428D-7445-948F-0A29BBE5251B}"/>
                  </a:ext>
                </a:extLst>
              </p:cNvPr>
              <p:cNvSpPr txBox="1"/>
              <p:nvPr/>
            </p:nvSpPr>
            <p:spPr>
              <a:xfrm>
                <a:off x="7081632" y="2840449"/>
                <a:ext cx="3985298" cy="38048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GB" sz="1000" i="1" smtClean="0">
                              <a:latin typeface="Cambria Math" panose="02040503050406030204" pitchFamily="18" charset="0"/>
                            </a:rPr>
                          </m:ctrlPr>
                        </m:fPr>
                        <m:num>
                          <m:r>
                            <a:rPr lang="en-GB" sz="1000" b="0" i="1" smtClean="0">
                              <a:latin typeface="Cambria Math" panose="02040503050406030204" pitchFamily="18" charset="0"/>
                            </a:rPr>
                            <m:t>𝑛</m:t>
                          </m:r>
                          <m:r>
                            <a:rPr lang="en-GB" sz="1000" b="0" i="1" smtClean="0">
                              <a:latin typeface="Cambria Math" panose="02040503050406030204" pitchFamily="18" charset="0"/>
                            </a:rPr>
                            <m:t>+1</m:t>
                          </m:r>
                        </m:num>
                        <m:den>
                          <m:r>
                            <a:rPr lang="en-GB" sz="1000" b="0" i="0" smtClean="0">
                              <a:latin typeface="Cambria Math" panose="02040503050406030204" pitchFamily="18" charset="0"/>
                            </a:rPr>
                            <m:t>4</m:t>
                          </m:r>
                        </m:den>
                      </m:f>
                    </m:oMath>
                  </m:oMathPara>
                </a14:m>
                <a:endParaRPr lang="en-US" sz="1000" dirty="0">
                  <a:latin typeface="Helvetica Neue Light" panose="02000403000000020004" pitchFamily="2" charset="0"/>
                  <a:ea typeface="Helvetica Neue Light" panose="02000403000000020004" pitchFamily="2" charset="0"/>
                </a:endParaRPr>
              </a:p>
            </p:txBody>
          </p:sp>
        </mc:Choice>
        <mc:Fallback xmlns="">
          <p:sp>
            <p:nvSpPr>
              <p:cNvPr id="7" name="TextBox 6">
                <a:extLst>
                  <a:ext uri="{FF2B5EF4-FFF2-40B4-BE49-F238E27FC236}">
                    <a16:creationId xmlns:a16="http://schemas.microsoft.com/office/drawing/2014/main" id="{E63DD75B-428D-7445-948F-0A29BBE5251B}"/>
                  </a:ext>
                </a:extLst>
              </p:cNvPr>
              <p:cNvSpPr txBox="1">
                <a:spLocks noRot="1" noChangeAspect="1" noMove="1" noResize="1" noEditPoints="1" noAdjustHandles="1" noChangeArrowheads="1" noChangeShapeType="1" noTextEdit="1"/>
              </p:cNvSpPr>
              <p:nvPr/>
            </p:nvSpPr>
            <p:spPr>
              <a:xfrm>
                <a:off x="7081632" y="2840449"/>
                <a:ext cx="3985298" cy="380489"/>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AD8CB31-3785-8D4B-806B-F1F7EAACABB5}"/>
                  </a:ext>
                </a:extLst>
              </p:cNvPr>
              <p:cNvSpPr txBox="1"/>
              <p:nvPr/>
            </p:nvSpPr>
            <p:spPr>
              <a:xfrm>
                <a:off x="7081632" y="3199058"/>
                <a:ext cx="3985298" cy="38446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GB" sz="1000" i="1" smtClean="0">
                              <a:latin typeface="Cambria Math" panose="02040503050406030204" pitchFamily="18" charset="0"/>
                            </a:rPr>
                          </m:ctrlPr>
                        </m:fPr>
                        <m:num>
                          <m:r>
                            <a:rPr lang="en-GB" sz="1000" b="0" i="1" smtClean="0">
                              <a:latin typeface="Cambria Math" panose="02040503050406030204" pitchFamily="18" charset="0"/>
                            </a:rPr>
                            <m:t>3(</m:t>
                          </m:r>
                          <m:r>
                            <a:rPr lang="en-GB" sz="1000" b="0" i="1" smtClean="0">
                              <a:latin typeface="Cambria Math" panose="02040503050406030204" pitchFamily="18" charset="0"/>
                            </a:rPr>
                            <m:t>𝑛</m:t>
                          </m:r>
                          <m:r>
                            <a:rPr lang="en-GB" sz="1000" b="0" i="1" smtClean="0">
                              <a:latin typeface="Cambria Math" panose="02040503050406030204" pitchFamily="18" charset="0"/>
                            </a:rPr>
                            <m:t>+1)</m:t>
                          </m:r>
                        </m:num>
                        <m:den>
                          <m:r>
                            <a:rPr lang="en-GB" sz="1000" b="0" i="0" smtClean="0">
                              <a:latin typeface="Cambria Math" panose="02040503050406030204" pitchFamily="18" charset="0"/>
                            </a:rPr>
                            <m:t>4</m:t>
                          </m:r>
                        </m:den>
                      </m:f>
                    </m:oMath>
                  </m:oMathPara>
                </a14:m>
                <a:endParaRPr lang="en-US" sz="1000" dirty="0">
                  <a:latin typeface="Helvetica Neue Light" panose="02000403000000020004" pitchFamily="2" charset="0"/>
                  <a:ea typeface="Helvetica Neue Light" panose="02000403000000020004" pitchFamily="2" charset="0"/>
                </a:endParaRPr>
              </a:p>
            </p:txBody>
          </p:sp>
        </mc:Choice>
        <mc:Fallback xmlns="">
          <p:sp>
            <p:nvSpPr>
              <p:cNvPr id="8" name="TextBox 7">
                <a:extLst>
                  <a:ext uri="{FF2B5EF4-FFF2-40B4-BE49-F238E27FC236}">
                    <a16:creationId xmlns:a16="http://schemas.microsoft.com/office/drawing/2014/main" id="{6AD8CB31-3785-8D4B-806B-F1F7EAACABB5}"/>
                  </a:ext>
                </a:extLst>
              </p:cNvPr>
              <p:cNvSpPr txBox="1">
                <a:spLocks noRot="1" noChangeAspect="1" noMove="1" noResize="1" noEditPoints="1" noAdjustHandles="1" noChangeArrowheads="1" noChangeShapeType="1" noTextEdit="1"/>
              </p:cNvSpPr>
              <p:nvPr/>
            </p:nvSpPr>
            <p:spPr>
              <a:xfrm>
                <a:off x="7081632" y="3199058"/>
                <a:ext cx="3985298" cy="384464"/>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76CBD7D-0628-C044-B6AB-63D3C4C875C2}"/>
                  </a:ext>
                </a:extLst>
              </p:cNvPr>
              <p:cNvSpPr txBox="1"/>
              <p:nvPr/>
            </p:nvSpPr>
            <p:spPr>
              <a:xfrm>
                <a:off x="8764196" y="4400574"/>
                <a:ext cx="620170" cy="3088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1000" b="0" i="1" smtClean="0">
                              <a:latin typeface="Cambria Math" panose="02040503050406030204" pitchFamily="18" charset="0"/>
                            </a:rPr>
                          </m:ctrlPr>
                        </m:fPr>
                        <m:num>
                          <m:nary>
                            <m:naryPr>
                              <m:chr m:val="∑"/>
                              <m:subHide m:val="on"/>
                              <m:supHide m:val="on"/>
                              <m:ctrlPr>
                                <a:rPr lang="en-GB" sz="1000" b="0" i="1" smtClean="0">
                                  <a:latin typeface="Cambria Math" panose="02040503050406030204" pitchFamily="18" charset="0"/>
                                </a:rPr>
                              </m:ctrlPr>
                            </m:naryPr>
                            <m:sub/>
                            <m:sup/>
                            <m:e>
                              <m:sSup>
                                <m:sSupPr>
                                  <m:ctrlPr>
                                    <a:rPr lang="en-GB" sz="1000" b="0" i="1" smtClean="0">
                                      <a:latin typeface="Cambria Math" panose="02040503050406030204" pitchFamily="18" charset="0"/>
                                    </a:rPr>
                                  </m:ctrlPr>
                                </m:sSupPr>
                                <m:e>
                                  <m:d>
                                    <m:dPr>
                                      <m:ctrlPr>
                                        <a:rPr lang="en-GB" sz="1000" b="0" i="1" smtClean="0">
                                          <a:latin typeface="Cambria Math" panose="02040503050406030204" pitchFamily="18" charset="0"/>
                                        </a:rPr>
                                      </m:ctrlPr>
                                    </m:dPr>
                                    <m:e>
                                      <m:sSub>
                                        <m:sSubPr>
                                          <m:ctrlPr>
                                            <a:rPr lang="en-GB" sz="1000" b="0" i="1" smtClean="0">
                                              <a:latin typeface="Cambria Math" panose="02040503050406030204" pitchFamily="18" charset="0"/>
                                            </a:rPr>
                                          </m:ctrlPr>
                                        </m:sSubPr>
                                        <m:e>
                                          <m:r>
                                            <a:rPr lang="en-GB" sz="1000" b="0" i="1" smtClean="0">
                                              <a:latin typeface="Cambria Math" panose="02040503050406030204" pitchFamily="18" charset="0"/>
                                            </a:rPr>
                                            <m:t>𝑥</m:t>
                                          </m:r>
                                        </m:e>
                                        <m:sub>
                                          <m:r>
                                            <a:rPr lang="en-GB" sz="1000" b="0" i="1" smtClean="0">
                                              <a:latin typeface="Cambria Math" panose="02040503050406030204" pitchFamily="18" charset="0"/>
                                            </a:rPr>
                                            <m:t>𝑖</m:t>
                                          </m:r>
                                        </m:sub>
                                      </m:sSub>
                                      <m:r>
                                        <a:rPr lang="en-GB" sz="1000" b="0" i="1" smtClean="0">
                                          <a:latin typeface="Cambria Math" panose="02040503050406030204" pitchFamily="18" charset="0"/>
                                        </a:rPr>
                                        <m:t>−</m:t>
                                      </m:r>
                                      <m:acc>
                                        <m:accPr>
                                          <m:chr m:val="̅"/>
                                          <m:ctrlPr>
                                            <a:rPr lang="en-GB" sz="1000" b="0" i="1" smtClean="0">
                                              <a:latin typeface="Cambria Math" panose="02040503050406030204" pitchFamily="18" charset="0"/>
                                            </a:rPr>
                                          </m:ctrlPr>
                                        </m:accPr>
                                        <m:e>
                                          <m:r>
                                            <a:rPr lang="en-GB" sz="1000" b="0" i="1" smtClean="0">
                                              <a:latin typeface="Cambria Math" panose="02040503050406030204" pitchFamily="18" charset="0"/>
                                            </a:rPr>
                                            <m:t>𝑥</m:t>
                                          </m:r>
                                        </m:e>
                                      </m:acc>
                                    </m:e>
                                  </m:d>
                                </m:e>
                                <m:sup>
                                  <m:r>
                                    <a:rPr lang="en-GB" sz="1000" b="0" i="1" smtClean="0">
                                      <a:latin typeface="Cambria Math" panose="02040503050406030204" pitchFamily="18" charset="0"/>
                                    </a:rPr>
                                    <m:t>2</m:t>
                                  </m:r>
                                </m:sup>
                              </m:sSup>
                            </m:e>
                          </m:nary>
                        </m:num>
                        <m:den>
                          <m:r>
                            <a:rPr lang="en-GB" sz="1000" b="0" i="1" smtClean="0">
                              <a:latin typeface="Cambria Math" panose="02040503050406030204" pitchFamily="18" charset="0"/>
                            </a:rPr>
                            <m:t>𝑛</m:t>
                          </m:r>
                          <m:r>
                            <a:rPr lang="en-GB" sz="1000" b="0" i="1" smtClean="0">
                              <a:latin typeface="Cambria Math" panose="02040503050406030204" pitchFamily="18" charset="0"/>
                            </a:rPr>
                            <m:t>−1</m:t>
                          </m:r>
                        </m:den>
                      </m:f>
                    </m:oMath>
                  </m:oMathPara>
                </a14:m>
                <a:endParaRPr lang="en-US" sz="1000" dirty="0"/>
              </a:p>
            </p:txBody>
          </p:sp>
        </mc:Choice>
        <mc:Fallback xmlns="">
          <p:sp>
            <p:nvSpPr>
              <p:cNvPr id="9" name="TextBox 8">
                <a:extLst>
                  <a:ext uri="{FF2B5EF4-FFF2-40B4-BE49-F238E27FC236}">
                    <a16:creationId xmlns:a16="http://schemas.microsoft.com/office/drawing/2014/main" id="{076CBD7D-0628-C044-B6AB-63D3C4C875C2}"/>
                  </a:ext>
                </a:extLst>
              </p:cNvPr>
              <p:cNvSpPr txBox="1">
                <a:spLocks noRot="1" noChangeAspect="1" noMove="1" noResize="1" noEditPoints="1" noAdjustHandles="1" noChangeArrowheads="1" noChangeShapeType="1" noTextEdit="1"/>
              </p:cNvSpPr>
              <p:nvPr/>
            </p:nvSpPr>
            <p:spPr>
              <a:xfrm>
                <a:off x="8764196" y="4400574"/>
                <a:ext cx="620170" cy="308802"/>
              </a:xfrm>
              <a:prstGeom prst="rect">
                <a:avLst/>
              </a:prstGeom>
              <a:blipFill>
                <a:blip r:embed="rId7"/>
                <a:stretch>
                  <a:fillRect l="-36735" t="-76923" r="-2041" b="-6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62B5A6B-9C8B-DF40-9A78-2C01F8818431}"/>
                  </a:ext>
                </a:extLst>
              </p:cNvPr>
              <p:cNvSpPr txBox="1"/>
              <p:nvPr/>
            </p:nvSpPr>
            <p:spPr>
              <a:xfrm>
                <a:off x="8715176" y="4804360"/>
                <a:ext cx="718210" cy="45467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n-GB" sz="1000" b="0" i="1" smtClean="0">
                              <a:latin typeface="Cambria Math" panose="02040503050406030204" pitchFamily="18" charset="0"/>
                            </a:rPr>
                          </m:ctrlPr>
                        </m:radPr>
                        <m:deg/>
                        <m:e>
                          <m:f>
                            <m:fPr>
                              <m:ctrlPr>
                                <a:rPr lang="en-GB" sz="1000" i="1">
                                  <a:latin typeface="Cambria Math" panose="02040503050406030204" pitchFamily="18" charset="0"/>
                                </a:rPr>
                              </m:ctrlPr>
                            </m:fPr>
                            <m:num>
                              <m:nary>
                                <m:naryPr>
                                  <m:chr m:val="∑"/>
                                  <m:subHide m:val="on"/>
                                  <m:supHide m:val="on"/>
                                  <m:ctrlPr>
                                    <a:rPr lang="en-GB" sz="1000" i="1">
                                      <a:latin typeface="Cambria Math" panose="02040503050406030204" pitchFamily="18" charset="0"/>
                                    </a:rPr>
                                  </m:ctrlPr>
                                </m:naryPr>
                                <m:sub/>
                                <m:sup/>
                                <m:e>
                                  <m:sSup>
                                    <m:sSupPr>
                                      <m:ctrlPr>
                                        <a:rPr lang="en-GB" sz="1000" i="1">
                                          <a:latin typeface="Cambria Math" panose="02040503050406030204" pitchFamily="18" charset="0"/>
                                        </a:rPr>
                                      </m:ctrlPr>
                                    </m:sSupPr>
                                    <m:e>
                                      <m:d>
                                        <m:dPr>
                                          <m:ctrlPr>
                                            <a:rPr lang="en-GB" sz="1000" i="1">
                                              <a:latin typeface="Cambria Math" panose="02040503050406030204" pitchFamily="18" charset="0"/>
                                            </a:rPr>
                                          </m:ctrlPr>
                                        </m:dPr>
                                        <m:e>
                                          <m:sSub>
                                            <m:sSubPr>
                                              <m:ctrlPr>
                                                <a:rPr lang="en-GB" sz="1000" i="1">
                                                  <a:latin typeface="Cambria Math" panose="02040503050406030204" pitchFamily="18" charset="0"/>
                                                </a:rPr>
                                              </m:ctrlPr>
                                            </m:sSubPr>
                                            <m:e>
                                              <m:r>
                                                <a:rPr lang="en-GB" sz="1000" i="1">
                                                  <a:latin typeface="Cambria Math" panose="02040503050406030204" pitchFamily="18" charset="0"/>
                                                </a:rPr>
                                                <m:t>𝑥</m:t>
                                              </m:r>
                                            </m:e>
                                            <m:sub>
                                              <m:r>
                                                <a:rPr lang="en-GB" sz="1000" i="1">
                                                  <a:latin typeface="Cambria Math" panose="02040503050406030204" pitchFamily="18" charset="0"/>
                                                </a:rPr>
                                                <m:t>𝑖</m:t>
                                              </m:r>
                                            </m:sub>
                                          </m:sSub>
                                          <m:r>
                                            <a:rPr lang="en-GB" sz="1000" i="1">
                                              <a:latin typeface="Cambria Math" panose="02040503050406030204" pitchFamily="18" charset="0"/>
                                            </a:rPr>
                                            <m:t>−</m:t>
                                          </m:r>
                                          <m:acc>
                                            <m:accPr>
                                              <m:chr m:val="̅"/>
                                              <m:ctrlPr>
                                                <a:rPr lang="en-GB" sz="1000" i="1">
                                                  <a:latin typeface="Cambria Math" panose="02040503050406030204" pitchFamily="18" charset="0"/>
                                                </a:rPr>
                                              </m:ctrlPr>
                                            </m:accPr>
                                            <m:e>
                                              <m:r>
                                                <a:rPr lang="en-GB" sz="1000" i="1">
                                                  <a:latin typeface="Cambria Math" panose="02040503050406030204" pitchFamily="18" charset="0"/>
                                                </a:rPr>
                                                <m:t>𝑥</m:t>
                                              </m:r>
                                            </m:e>
                                          </m:acc>
                                        </m:e>
                                      </m:d>
                                    </m:e>
                                    <m:sup>
                                      <m:r>
                                        <a:rPr lang="en-GB" sz="1000" i="1">
                                          <a:latin typeface="Cambria Math" panose="02040503050406030204" pitchFamily="18" charset="0"/>
                                        </a:rPr>
                                        <m:t>2</m:t>
                                      </m:r>
                                    </m:sup>
                                  </m:sSup>
                                </m:e>
                              </m:nary>
                            </m:num>
                            <m:den>
                              <m:r>
                                <a:rPr lang="en-GB" sz="1000" i="1">
                                  <a:latin typeface="Cambria Math" panose="02040503050406030204" pitchFamily="18" charset="0"/>
                                </a:rPr>
                                <m:t>𝑛</m:t>
                              </m:r>
                              <m:r>
                                <a:rPr lang="en-GB" sz="1000" i="1">
                                  <a:latin typeface="Cambria Math" panose="02040503050406030204" pitchFamily="18" charset="0"/>
                                </a:rPr>
                                <m:t>−1</m:t>
                              </m:r>
                            </m:den>
                          </m:f>
                        </m:e>
                      </m:rad>
                    </m:oMath>
                  </m:oMathPara>
                </a14:m>
                <a:endParaRPr lang="en-US" sz="1000" dirty="0"/>
              </a:p>
            </p:txBody>
          </p:sp>
        </mc:Choice>
        <mc:Fallback xmlns="">
          <p:sp>
            <p:nvSpPr>
              <p:cNvPr id="10" name="TextBox 9">
                <a:extLst>
                  <a:ext uri="{FF2B5EF4-FFF2-40B4-BE49-F238E27FC236}">
                    <a16:creationId xmlns:a16="http://schemas.microsoft.com/office/drawing/2014/main" id="{062B5A6B-9C8B-DF40-9A78-2C01F8818431}"/>
                  </a:ext>
                </a:extLst>
              </p:cNvPr>
              <p:cNvSpPr txBox="1">
                <a:spLocks noRot="1" noChangeAspect="1" noMove="1" noResize="1" noEditPoints="1" noAdjustHandles="1" noChangeArrowheads="1" noChangeShapeType="1" noTextEdit="1"/>
              </p:cNvSpPr>
              <p:nvPr/>
            </p:nvSpPr>
            <p:spPr>
              <a:xfrm>
                <a:off x="8715176" y="4804360"/>
                <a:ext cx="718210" cy="454676"/>
              </a:xfrm>
              <a:prstGeom prst="rect">
                <a:avLst/>
              </a:prstGeom>
              <a:blipFill>
                <a:blip r:embed="rId8"/>
                <a:stretch>
                  <a:fillRect l="-17544" t="-35135" r="-1754" b="-37838"/>
                </a:stretch>
              </a:blipFill>
            </p:spPr>
            <p:txBody>
              <a:bodyPr/>
              <a:lstStyle/>
              <a:p>
                <a:r>
                  <a:rPr lang="en-GB">
                    <a:noFill/>
                  </a:rPr>
                  <a:t> </a:t>
                </a:r>
              </a:p>
            </p:txBody>
          </p:sp>
        </mc:Fallback>
      </mc:AlternateContent>
      <p:sp>
        <p:nvSpPr>
          <p:cNvPr id="11" name="Title 1">
            <a:extLst>
              <a:ext uri="{FF2B5EF4-FFF2-40B4-BE49-F238E27FC236}">
                <a16:creationId xmlns:a16="http://schemas.microsoft.com/office/drawing/2014/main" id="{D0BDFA60-6DAC-DE4A-86AF-A29A8CC57B0A}"/>
              </a:ext>
            </a:extLst>
          </p:cNvPr>
          <p:cNvSpPr txBox="1">
            <a:spLocks/>
          </p:cNvSpPr>
          <p:nvPr/>
        </p:nvSpPr>
        <p:spPr>
          <a:xfrm>
            <a:off x="1361746" y="1192733"/>
            <a:ext cx="8664943" cy="50013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b="1" dirty="0">
                <a:latin typeface="HELVETICA NEUE THIN" panose="020B0403020202020204" pitchFamily="34" charset="0"/>
                <a:ea typeface="HELVETICA NEUE THIN" panose="020B0403020202020204" pitchFamily="34" charset="0"/>
              </a:rPr>
              <a:t>Calculation of these summary measures</a:t>
            </a:r>
          </a:p>
        </p:txBody>
      </p:sp>
    </p:spTree>
    <p:extLst>
      <p:ext uri="{BB962C8B-B14F-4D97-AF65-F5344CB8AC3E}">
        <p14:creationId xmlns:p14="http://schemas.microsoft.com/office/powerpoint/2010/main" val="175166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310937-9810-114F-983E-4800E87EE95A}"/>
              </a:ext>
            </a:extLst>
          </p:cNvPr>
          <p:cNvSpPr/>
          <p:nvPr/>
        </p:nvSpPr>
        <p:spPr>
          <a:xfrm>
            <a:off x="0" y="0"/>
            <a:ext cx="12192000" cy="719813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2798" y="2950571"/>
            <a:ext cx="11233150" cy="1296988"/>
          </a:xfrm>
        </p:spPr>
        <p:txBody>
          <a:bodyPr/>
          <a:lstStyle/>
          <a:p>
            <a:pPr lvl="0" algn="ctr" eaLnBrk="0" fontAlgn="base" hangingPunct="0">
              <a:lnSpc>
                <a:spcPct val="100000"/>
              </a:lnSpc>
              <a:spcBef>
                <a:spcPct val="20000"/>
              </a:spcBef>
              <a:spcAft>
                <a:spcPct val="0"/>
              </a:spcAft>
            </a:pPr>
            <a:r>
              <a:rPr lang="en-US" sz="3600"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Data </a:t>
            </a:r>
            <a:r>
              <a:rPr lang="en-US" sz="3600" kern="0" dirty="0" err="1">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Visualisation</a:t>
            </a:r>
            <a:endParaRPr lang="en-US" sz="3600"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7" name="Slide Number Placeholder 3">
            <a:extLst>
              <a:ext uri="{FF2B5EF4-FFF2-40B4-BE49-F238E27FC236}">
                <a16:creationId xmlns:a16="http://schemas.microsoft.com/office/drawing/2014/main" id="{B15B8C2B-51F0-CB48-8D4B-69A00B722EDE}"/>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5</a:t>
            </a:fld>
            <a:endParaRPr lang="en-US" dirty="0">
              <a:solidFill>
                <a:srgbClr val="000000"/>
              </a:solidFill>
              <a:cs typeface="ＭＳ Ｐゴシック" charset="0"/>
            </a:endParaRPr>
          </a:p>
        </p:txBody>
      </p:sp>
    </p:spTree>
    <p:extLst>
      <p:ext uri="{BB962C8B-B14F-4D97-AF65-F5344CB8AC3E}">
        <p14:creationId xmlns:p14="http://schemas.microsoft.com/office/powerpoint/2010/main" val="325516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38200" y="847199"/>
            <a:ext cx="10515600" cy="1325563"/>
          </a:xfrm>
        </p:spPr>
        <p:txBody>
          <a:bodyPr anchor="ctr"/>
          <a:lstStyle/>
          <a:p>
            <a:pPr algn="ctr"/>
            <a:r>
              <a:rPr lang="en-GB" b="1" dirty="0">
                <a:latin typeface="Helvetica Neue Thin" panose="020B0403020202020204" pitchFamily="34" charset="0"/>
                <a:ea typeface="Helvetica Neue Thin" panose="020B0403020202020204" pitchFamily="34" charset="0"/>
              </a:rPr>
              <a:t>What is data visualisation?</a:t>
            </a:r>
            <a:endParaRPr lang="en-GB"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838200" y="2306576"/>
            <a:ext cx="10515600" cy="4351338"/>
          </a:xfrm>
        </p:spPr>
        <p:txBody>
          <a:bodyPr/>
          <a:lstStyle/>
          <a:p>
            <a:r>
              <a:rPr lang="en-GB" dirty="0">
                <a:latin typeface="Helvetica Neue Thin" panose="020B0403020202020204" pitchFamily="34" charset="0"/>
                <a:ea typeface="Helvetica Neue Thin" panose="020B0403020202020204" pitchFamily="34" charset="0"/>
              </a:rPr>
              <a:t>Data visualisation gives us a clear idea of what information means by giving it context through maps, infographics, statistical charts and many more</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Data visualisation makes quantitative (or qualitative) data more natural for the human mind to comprehend through pictorial means</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Data visualisation makes it easier to identify trends, patterns and outliers within large data sets</a:t>
            </a:r>
          </a:p>
        </p:txBody>
      </p:sp>
      <p:pic>
        <p:nvPicPr>
          <p:cNvPr id="4" name="Picture 3">
            <a:extLst>
              <a:ext uri="{FF2B5EF4-FFF2-40B4-BE49-F238E27FC236}">
                <a16:creationId xmlns:a16="http://schemas.microsoft.com/office/drawing/2014/main" id="{4A34B81F-01DD-664B-B1F2-E0CD6BF0D76E}"/>
              </a:ext>
            </a:extLst>
          </p:cNvPr>
          <p:cNvPicPr>
            <a:picLocks noChangeAspect="1"/>
          </p:cNvPicPr>
          <p:nvPr/>
        </p:nvPicPr>
        <p:blipFill>
          <a:blip r:embed="rId3"/>
          <a:stretch>
            <a:fillRect/>
          </a:stretch>
        </p:blipFill>
        <p:spPr>
          <a:xfrm>
            <a:off x="0" y="0"/>
            <a:ext cx="12192000" cy="970069"/>
          </a:xfrm>
          <a:prstGeom prst="rect">
            <a:avLst/>
          </a:prstGeom>
        </p:spPr>
      </p:pic>
      <p:sp>
        <p:nvSpPr>
          <p:cNvPr id="5" name="Slide Number Placeholder 3">
            <a:extLst>
              <a:ext uri="{FF2B5EF4-FFF2-40B4-BE49-F238E27FC236}">
                <a16:creationId xmlns:a16="http://schemas.microsoft.com/office/drawing/2014/main" id="{7DE245B3-5229-4141-A246-08390810F89D}"/>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6</a:t>
            </a:fld>
            <a:endParaRPr lang="en-US" dirty="0">
              <a:solidFill>
                <a:srgbClr val="000000"/>
              </a:solidFill>
              <a:cs typeface="ＭＳ Ｐゴシック" charset="0"/>
            </a:endParaRPr>
          </a:p>
        </p:txBody>
      </p:sp>
    </p:spTree>
    <p:extLst>
      <p:ext uri="{BB962C8B-B14F-4D97-AF65-F5344CB8AC3E}">
        <p14:creationId xmlns:p14="http://schemas.microsoft.com/office/powerpoint/2010/main" val="181239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38200" y="847199"/>
            <a:ext cx="10515600" cy="1325563"/>
          </a:xfrm>
        </p:spPr>
        <p:txBody>
          <a:bodyPr anchor="ctr"/>
          <a:lstStyle/>
          <a:p>
            <a:pPr algn="ctr"/>
            <a:r>
              <a:rPr lang="en-GB" b="1" dirty="0">
                <a:latin typeface="Helvetica Neue Thin" panose="020B0403020202020204" pitchFamily="34" charset="0"/>
                <a:ea typeface="Helvetica Neue Thin" panose="020B0403020202020204" pitchFamily="34" charset="0"/>
              </a:rPr>
              <a:t>Why is it important?</a:t>
            </a:r>
            <a:endParaRPr lang="en-GB"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838200" y="2306576"/>
            <a:ext cx="10515600" cy="4351338"/>
          </a:xfrm>
        </p:spPr>
        <p:txBody>
          <a:bodyPr/>
          <a:lstStyle/>
          <a:p>
            <a:r>
              <a:rPr lang="en-GB" dirty="0">
                <a:latin typeface="Helvetica Neue Thin" panose="020B0403020202020204" pitchFamily="34" charset="0"/>
                <a:ea typeface="Helvetica Neue Thin" panose="020B0403020202020204" pitchFamily="34" charset="0"/>
              </a:rPr>
              <a:t>It’s a rapid and efficient approach for summarising raw data in the most efficient way</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The most important thing is communication – it uses simplified visuals of raw data that’s “crunched” by models to </a:t>
            </a:r>
            <a:r>
              <a:rPr lang="en-GB" b="1" dirty="0">
                <a:latin typeface="Helvetica Neue Thin" panose="020B0403020202020204" pitchFamily="34" charset="0"/>
                <a:ea typeface="Helvetica Neue Thin" panose="020B0403020202020204" pitchFamily="34" charset="0"/>
              </a:rPr>
              <a:t>communicate</a:t>
            </a:r>
            <a:r>
              <a:rPr lang="en-GB" dirty="0">
                <a:latin typeface="Helvetica Neue Thin" panose="020B0403020202020204" pitchFamily="34" charset="0"/>
                <a:ea typeface="Helvetica Neue Thin" panose="020B0403020202020204" pitchFamily="34" charset="0"/>
              </a:rPr>
              <a:t> findings that are intuitive &amp; effective</a:t>
            </a:r>
          </a:p>
          <a:p>
            <a:endParaRPr lang="en-GB" dirty="0">
              <a:latin typeface="Helvetica Neue Thin" panose="020B0403020202020204" pitchFamily="34" charset="0"/>
              <a:ea typeface="Helvetica Neue Thin" panose="020B0403020202020204" pitchFamily="34" charset="0"/>
            </a:endParaRPr>
          </a:p>
          <a:p>
            <a:r>
              <a:rPr lang="en-GB" dirty="0">
                <a:latin typeface="Helvetica Neue Thin" panose="020B0403020202020204" pitchFamily="34" charset="0"/>
                <a:ea typeface="Helvetica Neue Thin" panose="020B0403020202020204" pitchFamily="34" charset="0"/>
              </a:rPr>
              <a:t>Visual outputs can serve help academics, stakeholders, policy makers etc., for decision making as well as prediction for outcomes. </a:t>
            </a:r>
          </a:p>
        </p:txBody>
      </p:sp>
      <p:pic>
        <p:nvPicPr>
          <p:cNvPr id="4" name="Picture 3">
            <a:extLst>
              <a:ext uri="{FF2B5EF4-FFF2-40B4-BE49-F238E27FC236}">
                <a16:creationId xmlns:a16="http://schemas.microsoft.com/office/drawing/2014/main" id="{4A34B81F-01DD-664B-B1F2-E0CD6BF0D76E}"/>
              </a:ext>
            </a:extLst>
          </p:cNvPr>
          <p:cNvPicPr>
            <a:picLocks noChangeAspect="1"/>
          </p:cNvPicPr>
          <p:nvPr/>
        </p:nvPicPr>
        <p:blipFill>
          <a:blip r:embed="rId3"/>
          <a:stretch>
            <a:fillRect/>
          </a:stretch>
        </p:blipFill>
        <p:spPr>
          <a:xfrm>
            <a:off x="0" y="0"/>
            <a:ext cx="12192000" cy="970069"/>
          </a:xfrm>
          <a:prstGeom prst="rect">
            <a:avLst/>
          </a:prstGeom>
        </p:spPr>
      </p:pic>
      <p:sp>
        <p:nvSpPr>
          <p:cNvPr id="5" name="Slide Number Placeholder 3">
            <a:extLst>
              <a:ext uri="{FF2B5EF4-FFF2-40B4-BE49-F238E27FC236}">
                <a16:creationId xmlns:a16="http://schemas.microsoft.com/office/drawing/2014/main" id="{332AE43C-0DC6-4749-AC4B-DD4DBB3BC49F}"/>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7</a:t>
            </a:fld>
            <a:endParaRPr lang="en-US" dirty="0">
              <a:solidFill>
                <a:srgbClr val="000000"/>
              </a:solidFill>
              <a:cs typeface="ＭＳ Ｐゴシック" charset="0"/>
            </a:endParaRPr>
          </a:p>
        </p:txBody>
      </p:sp>
    </p:spTree>
    <p:extLst>
      <p:ext uri="{BB962C8B-B14F-4D97-AF65-F5344CB8AC3E}">
        <p14:creationId xmlns:p14="http://schemas.microsoft.com/office/powerpoint/2010/main" val="2534287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38200" y="847199"/>
            <a:ext cx="10515600" cy="1325563"/>
          </a:xfrm>
        </p:spPr>
        <p:txBody>
          <a:bodyPr anchor="ctr"/>
          <a:lstStyle/>
          <a:p>
            <a:pPr algn="ctr"/>
            <a:r>
              <a:rPr lang="en-GB" b="1" dirty="0">
                <a:latin typeface="Helvetica Neue Thin" panose="020B0403020202020204" pitchFamily="34" charset="0"/>
                <a:ea typeface="Helvetica Neue Thin" panose="020B0403020202020204" pitchFamily="34" charset="0"/>
              </a:rPr>
              <a:t>Benefits of data visualisation?</a:t>
            </a:r>
            <a:endParaRPr lang="en-GB"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838200" y="2172762"/>
            <a:ext cx="10515600" cy="4351338"/>
          </a:xfrm>
        </p:spPr>
        <p:txBody>
          <a:bodyPr/>
          <a:lstStyle/>
          <a:p>
            <a:r>
              <a:rPr lang="en-GB" sz="2400" dirty="0">
                <a:latin typeface="Helvetica Neue Thin" panose="020B0403020202020204" pitchFamily="34" charset="0"/>
                <a:ea typeface="Helvetica Neue Thin" panose="020B0403020202020204" pitchFamily="34" charset="0"/>
              </a:rPr>
              <a:t>To support evidence-based research in establishing </a:t>
            </a:r>
            <a:r>
              <a:rPr lang="en-GB" sz="2400" b="1" dirty="0">
                <a:latin typeface="Helvetica Neue Thin" panose="020B0403020202020204" pitchFamily="34" charset="0"/>
                <a:ea typeface="Helvetica Neue Thin" panose="020B0403020202020204" pitchFamily="34" charset="0"/>
              </a:rPr>
              <a:t>correlations in relationships</a:t>
            </a:r>
          </a:p>
          <a:p>
            <a:endParaRPr lang="en-GB" sz="2400" b="1" dirty="0">
              <a:latin typeface="Helvetica Neue Thin" panose="020B0403020202020204" pitchFamily="34" charset="0"/>
              <a:ea typeface="Helvetica Neue Thin" panose="020B0403020202020204" pitchFamily="34" charset="0"/>
            </a:endParaRPr>
          </a:p>
          <a:p>
            <a:r>
              <a:rPr lang="en-GB" sz="2400" dirty="0">
                <a:latin typeface="Helvetica Neue Thin" panose="020B0403020202020204" pitchFamily="34" charset="0"/>
                <a:ea typeface="Helvetica Neue Thin" panose="020B0403020202020204" pitchFamily="34" charset="0"/>
              </a:rPr>
              <a:t>To demonstrate </a:t>
            </a:r>
            <a:r>
              <a:rPr lang="en-GB" sz="2400" b="1" dirty="0">
                <a:latin typeface="Helvetica Neue Thin" panose="020B0403020202020204" pitchFamily="34" charset="0"/>
                <a:ea typeface="Helvetica Neue Thin" panose="020B0403020202020204" pitchFamily="34" charset="0"/>
              </a:rPr>
              <a:t>trends of time</a:t>
            </a:r>
            <a:r>
              <a:rPr lang="en-GB" sz="2400" dirty="0">
                <a:latin typeface="Helvetica Neue Thin" panose="020B0403020202020204" pitchFamily="34" charset="0"/>
                <a:ea typeface="Helvetica Neue Thin" panose="020B0403020202020204" pitchFamily="34" charset="0"/>
              </a:rPr>
              <a:t> which, turn in, is used for making predictions (aka forecast) ahead in time</a:t>
            </a:r>
          </a:p>
          <a:p>
            <a:endParaRPr lang="en-GB" sz="2400" dirty="0">
              <a:latin typeface="Helvetica Neue Thin" panose="020B0403020202020204" pitchFamily="34" charset="0"/>
              <a:ea typeface="Helvetica Neue Thin" panose="020B0403020202020204" pitchFamily="34" charset="0"/>
            </a:endParaRPr>
          </a:p>
          <a:p>
            <a:r>
              <a:rPr lang="en-GB" sz="2400" dirty="0">
                <a:highlight>
                  <a:srgbClr val="D6D6D6"/>
                </a:highlight>
                <a:latin typeface="Helvetica Neue Thin" panose="020B0403020202020204" pitchFamily="34" charset="0"/>
                <a:ea typeface="Helvetica Neue Thin" panose="020B0403020202020204" pitchFamily="34" charset="0"/>
              </a:rPr>
              <a:t>To show </a:t>
            </a:r>
            <a:r>
              <a:rPr lang="en-GB" sz="2400" b="1" dirty="0">
                <a:highlight>
                  <a:srgbClr val="D6D6D6"/>
                </a:highlight>
                <a:latin typeface="Helvetica Neue Thin" panose="020B0403020202020204" pitchFamily="34" charset="0"/>
                <a:ea typeface="Helvetica Neue Thin" panose="020B0403020202020204" pitchFamily="34" charset="0"/>
              </a:rPr>
              <a:t>frequency of events</a:t>
            </a:r>
            <a:r>
              <a:rPr lang="en-GB" sz="2400" dirty="0">
                <a:highlight>
                  <a:srgbClr val="D6D6D6"/>
                </a:highlight>
                <a:latin typeface="Helvetica Neue Thin" panose="020B0403020202020204" pitchFamily="34" charset="0"/>
                <a:ea typeface="Helvetica Neue Thin" panose="020B0403020202020204" pitchFamily="34" charset="0"/>
              </a:rPr>
              <a:t> represented in pictorial form, and how data is centred around a value and how its spread out around that value as well as over an interval etc.</a:t>
            </a:r>
          </a:p>
        </p:txBody>
      </p:sp>
      <p:pic>
        <p:nvPicPr>
          <p:cNvPr id="4" name="Picture 3">
            <a:extLst>
              <a:ext uri="{FF2B5EF4-FFF2-40B4-BE49-F238E27FC236}">
                <a16:creationId xmlns:a16="http://schemas.microsoft.com/office/drawing/2014/main" id="{4A34B81F-01DD-664B-B1F2-E0CD6BF0D76E}"/>
              </a:ext>
            </a:extLst>
          </p:cNvPr>
          <p:cNvPicPr>
            <a:picLocks noChangeAspect="1"/>
          </p:cNvPicPr>
          <p:nvPr/>
        </p:nvPicPr>
        <p:blipFill>
          <a:blip r:embed="rId3"/>
          <a:stretch>
            <a:fillRect/>
          </a:stretch>
        </p:blipFill>
        <p:spPr>
          <a:xfrm>
            <a:off x="0" y="0"/>
            <a:ext cx="12192000" cy="970069"/>
          </a:xfrm>
          <a:prstGeom prst="rect">
            <a:avLst/>
          </a:prstGeom>
        </p:spPr>
      </p:pic>
      <p:sp>
        <p:nvSpPr>
          <p:cNvPr id="5" name="TextBox 4">
            <a:extLst>
              <a:ext uri="{FF2B5EF4-FFF2-40B4-BE49-F238E27FC236}">
                <a16:creationId xmlns:a16="http://schemas.microsoft.com/office/drawing/2014/main" id="{B2CB1A01-D66C-0A42-B87B-650EC16000BC}"/>
              </a:ext>
            </a:extLst>
          </p:cNvPr>
          <p:cNvSpPr txBox="1"/>
          <p:nvPr/>
        </p:nvSpPr>
        <p:spPr>
          <a:xfrm>
            <a:off x="1084456" y="5693103"/>
            <a:ext cx="10023088" cy="830997"/>
          </a:xfrm>
          <a:prstGeom prst="rect">
            <a:avLst/>
          </a:prstGeom>
          <a:solidFill>
            <a:schemeClr val="bg1">
              <a:lumMod val="85000"/>
            </a:schemeClr>
          </a:solidFill>
        </p:spPr>
        <p:txBody>
          <a:bodyPr wrap="square" rtlCol="0">
            <a:spAutoFit/>
          </a:bodyPr>
          <a:lstStyle/>
          <a:p>
            <a:r>
              <a:rPr lang="en-GB" sz="2400" b="1" dirty="0">
                <a:latin typeface="HELVETICA NEUE THIN" panose="020B0403020202020204" pitchFamily="34" charset="0"/>
                <a:ea typeface="HELVETICA NEUE THIN" panose="020B0403020202020204" pitchFamily="34" charset="0"/>
              </a:rPr>
              <a:t>IMPORTANT NOTE: The third bullet uses very useful visualisation techniques to display how data are distributed</a:t>
            </a:r>
          </a:p>
        </p:txBody>
      </p:sp>
      <p:sp>
        <p:nvSpPr>
          <p:cNvPr id="6" name="Slide Number Placeholder 3">
            <a:extLst>
              <a:ext uri="{FF2B5EF4-FFF2-40B4-BE49-F238E27FC236}">
                <a16:creationId xmlns:a16="http://schemas.microsoft.com/office/drawing/2014/main" id="{97A52210-097C-B043-A1D5-D000D45F7D17}"/>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8</a:t>
            </a:fld>
            <a:endParaRPr lang="en-US" dirty="0">
              <a:solidFill>
                <a:srgbClr val="000000"/>
              </a:solidFill>
              <a:cs typeface="ＭＳ Ｐゴシック" charset="0"/>
            </a:endParaRPr>
          </a:p>
        </p:txBody>
      </p:sp>
    </p:spTree>
    <p:extLst>
      <p:ext uri="{BB962C8B-B14F-4D97-AF65-F5344CB8AC3E}">
        <p14:creationId xmlns:p14="http://schemas.microsoft.com/office/powerpoint/2010/main" val="72512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4F392-FF54-A84F-B92C-5E5E86EEC7D6}"/>
              </a:ext>
            </a:extLst>
          </p:cNvPr>
          <p:cNvSpPr>
            <a:spLocks noGrp="1"/>
          </p:cNvSpPr>
          <p:nvPr>
            <p:ph type="title"/>
          </p:nvPr>
        </p:nvSpPr>
        <p:spPr>
          <a:xfrm>
            <a:off x="838200" y="133521"/>
            <a:ext cx="10515600" cy="1325563"/>
          </a:xfrm>
        </p:spPr>
        <p:txBody>
          <a:bodyPr anchor="ctr"/>
          <a:lstStyle/>
          <a:p>
            <a:pPr algn="ctr"/>
            <a:r>
              <a:rPr lang="en-GB" b="1" dirty="0">
                <a:latin typeface="Helvetica Neue Thin" panose="020B0403020202020204" pitchFamily="34" charset="0"/>
                <a:ea typeface="Helvetica Neue Thin" panose="020B0403020202020204" pitchFamily="34" charset="0"/>
              </a:rPr>
              <a:t>General techniques for data visualisation [1]</a:t>
            </a:r>
            <a:endParaRPr lang="en-GB" b="1" dirty="0">
              <a:latin typeface="HELVETICA NEUE THIN" panose="020B0403020202020204" pitchFamily="34" charset="0"/>
              <a:ea typeface="HELVETICA NEUE THIN" panose="020B0403020202020204" pitchFamily="34" charset="0"/>
            </a:endParaRPr>
          </a:p>
        </p:txBody>
      </p:sp>
      <p:sp>
        <p:nvSpPr>
          <p:cNvPr id="3" name="Content Placeholder 2">
            <a:extLst>
              <a:ext uri="{FF2B5EF4-FFF2-40B4-BE49-F238E27FC236}">
                <a16:creationId xmlns:a16="http://schemas.microsoft.com/office/drawing/2014/main" id="{B9B3BD10-6E86-AD4A-92AF-211460CC4959}"/>
              </a:ext>
            </a:extLst>
          </p:cNvPr>
          <p:cNvSpPr>
            <a:spLocks noGrp="1"/>
          </p:cNvSpPr>
          <p:nvPr>
            <p:ph idx="1"/>
          </p:nvPr>
        </p:nvSpPr>
        <p:spPr>
          <a:xfrm>
            <a:off x="994317" y="1253331"/>
            <a:ext cx="10515600" cy="4351338"/>
          </a:xfrm>
        </p:spPr>
        <p:txBody>
          <a:bodyPr/>
          <a:lstStyle/>
          <a:p>
            <a:pPr marL="0" indent="0">
              <a:buNone/>
            </a:pPr>
            <a:r>
              <a:rPr lang="en-GB" sz="2400" dirty="0">
                <a:highlight>
                  <a:srgbClr val="D6D6D6"/>
                </a:highlight>
                <a:latin typeface="Helvetica Neue Thin" panose="020B0403020202020204" pitchFamily="34" charset="0"/>
                <a:ea typeface="Helvetica Neue Thin" panose="020B0403020202020204" pitchFamily="34" charset="0"/>
              </a:rPr>
              <a:t>Infographics</a:t>
            </a:r>
          </a:p>
        </p:txBody>
      </p:sp>
      <p:pic>
        <p:nvPicPr>
          <p:cNvPr id="7" name="Picture 6">
            <a:extLst>
              <a:ext uri="{FF2B5EF4-FFF2-40B4-BE49-F238E27FC236}">
                <a16:creationId xmlns:a16="http://schemas.microsoft.com/office/drawing/2014/main" id="{5F8DC686-B2FE-E143-B517-C6BD5281E0C9}"/>
              </a:ext>
            </a:extLst>
          </p:cNvPr>
          <p:cNvPicPr>
            <a:picLocks noChangeAspect="1"/>
          </p:cNvPicPr>
          <p:nvPr/>
        </p:nvPicPr>
        <p:blipFill>
          <a:blip r:embed="rId3"/>
          <a:stretch>
            <a:fillRect/>
          </a:stretch>
        </p:blipFill>
        <p:spPr>
          <a:xfrm>
            <a:off x="6476875" y="1739591"/>
            <a:ext cx="5309964" cy="4950890"/>
          </a:xfrm>
          <a:prstGeom prst="rect">
            <a:avLst/>
          </a:prstGeom>
        </p:spPr>
      </p:pic>
      <p:sp>
        <p:nvSpPr>
          <p:cNvPr id="8" name="TextBox 7">
            <a:extLst>
              <a:ext uri="{FF2B5EF4-FFF2-40B4-BE49-F238E27FC236}">
                <a16:creationId xmlns:a16="http://schemas.microsoft.com/office/drawing/2014/main" id="{C9B3720A-3441-4B4C-8483-1271F12F1AA1}"/>
              </a:ext>
            </a:extLst>
          </p:cNvPr>
          <p:cNvSpPr txBox="1"/>
          <p:nvPr/>
        </p:nvSpPr>
        <p:spPr>
          <a:xfrm>
            <a:off x="6099849" y="1739591"/>
            <a:ext cx="377026" cy="369332"/>
          </a:xfrm>
          <a:prstGeom prst="rect">
            <a:avLst/>
          </a:prstGeom>
          <a:noFill/>
        </p:spPr>
        <p:txBody>
          <a:bodyPr wrap="none" rtlCol="0">
            <a:spAutoFit/>
          </a:bodyPr>
          <a:lstStyle/>
          <a:p>
            <a:r>
              <a:rPr lang="en-GB" b="1" dirty="0">
                <a:latin typeface="Helvetica Neue Light" panose="02000403000000020004" pitchFamily="2" charset="0"/>
                <a:ea typeface="Helvetica Neue Light" panose="02000403000000020004" pitchFamily="2" charset="0"/>
              </a:rPr>
              <a:t>2.</a:t>
            </a:r>
            <a:endParaRPr lang="en-GB" b="1" dirty="0">
              <a:latin typeface="HELVETICA NEUE LIGHT" panose="02000403000000020004" pitchFamily="2" charset="0"/>
              <a:ea typeface="HELVETICA NEUE LIGHT" panose="02000403000000020004" pitchFamily="2" charset="0"/>
            </a:endParaRPr>
          </a:p>
        </p:txBody>
      </p:sp>
      <p:pic>
        <p:nvPicPr>
          <p:cNvPr id="10" name="Picture 9" descr="Map&#10;&#10;Description automatically generated">
            <a:extLst>
              <a:ext uri="{FF2B5EF4-FFF2-40B4-BE49-F238E27FC236}">
                <a16:creationId xmlns:a16="http://schemas.microsoft.com/office/drawing/2014/main" id="{5A7430A6-7D06-164E-BEF8-3F16E3BE6579}"/>
              </a:ext>
            </a:extLst>
          </p:cNvPr>
          <p:cNvPicPr>
            <a:picLocks noChangeAspect="1"/>
          </p:cNvPicPr>
          <p:nvPr/>
        </p:nvPicPr>
        <p:blipFill>
          <a:blip r:embed="rId4"/>
          <a:stretch>
            <a:fillRect/>
          </a:stretch>
        </p:blipFill>
        <p:spPr>
          <a:xfrm>
            <a:off x="994317" y="1739591"/>
            <a:ext cx="4949284" cy="4949284"/>
          </a:xfrm>
          <a:prstGeom prst="rect">
            <a:avLst/>
          </a:prstGeom>
        </p:spPr>
      </p:pic>
      <p:sp>
        <p:nvSpPr>
          <p:cNvPr id="11" name="TextBox 10">
            <a:extLst>
              <a:ext uri="{FF2B5EF4-FFF2-40B4-BE49-F238E27FC236}">
                <a16:creationId xmlns:a16="http://schemas.microsoft.com/office/drawing/2014/main" id="{0913380A-D1DB-7746-A5E1-F9D3A438C4D5}"/>
              </a:ext>
            </a:extLst>
          </p:cNvPr>
          <p:cNvSpPr txBox="1"/>
          <p:nvPr/>
        </p:nvSpPr>
        <p:spPr>
          <a:xfrm>
            <a:off x="617291" y="1739592"/>
            <a:ext cx="377026" cy="369332"/>
          </a:xfrm>
          <a:prstGeom prst="rect">
            <a:avLst/>
          </a:prstGeom>
          <a:noFill/>
        </p:spPr>
        <p:txBody>
          <a:bodyPr wrap="none" rtlCol="0">
            <a:spAutoFit/>
          </a:bodyPr>
          <a:lstStyle/>
          <a:p>
            <a:r>
              <a:rPr lang="en-GB" b="1" dirty="0">
                <a:latin typeface="Helvetica Neue Light" panose="02000403000000020004" pitchFamily="2" charset="0"/>
                <a:ea typeface="Helvetica Neue Light" panose="02000403000000020004" pitchFamily="2" charset="0"/>
              </a:rPr>
              <a:t>1.</a:t>
            </a:r>
            <a:endParaRPr lang="en-GB" b="1" dirty="0">
              <a:latin typeface="HELVETICA NEUE LIGHT" panose="02000403000000020004" pitchFamily="2" charset="0"/>
              <a:ea typeface="HELVETICA NEUE LIGHT" panose="02000403000000020004" pitchFamily="2" charset="0"/>
            </a:endParaRPr>
          </a:p>
        </p:txBody>
      </p:sp>
      <p:sp>
        <p:nvSpPr>
          <p:cNvPr id="12" name="Slide Number Placeholder 3">
            <a:extLst>
              <a:ext uri="{FF2B5EF4-FFF2-40B4-BE49-F238E27FC236}">
                <a16:creationId xmlns:a16="http://schemas.microsoft.com/office/drawing/2014/main" id="{D2542315-68FC-E849-987F-C08D58556B7A}"/>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9</a:t>
            </a:fld>
            <a:endParaRPr lang="en-US" dirty="0">
              <a:solidFill>
                <a:srgbClr val="000000"/>
              </a:solidFill>
              <a:cs typeface="ＭＳ Ｐゴシック" charset="0"/>
            </a:endParaRPr>
          </a:p>
        </p:txBody>
      </p:sp>
    </p:spTree>
    <p:extLst>
      <p:ext uri="{BB962C8B-B14F-4D97-AF65-F5344CB8AC3E}">
        <p14:creationId xmlns:p14="http://schemas.microsoft.com/office/powerpoint/2010/main" val="735186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28011</TotalTime>
  <Words>3710</Words>
  <Application>Microsoft Macintosh PowerPoint</Application>
  <PresentationFormat>Widescreen</PresentationFormat>
  <Paragraphs>403</Paragraphs>
  <Slides>39</Slides>
  <Notes>18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39</vt:i4>
      </vt:variant>
    </vt:vector>
  </HeadingPairs>
  <TitlesOfParts>
    <vt:vector size="51" baseType="lpstr">
      <vt:lpstr>Arial</vt:lpstr>
      <vt:lpstr>Calibri</vt:lpstr>
      <vt:lpstr>Calibri Light</vt:lpstr>
      <vt:lpstr>Cambria Math</vt:lpstr>
      <vt:lpstr>Helvetica Neue</vt:lpstr>
      <vt:lpstr>HELVETICA NEUE LIGHT</vt:lpstr>
      <vt:lpstr>HELVETICA NEUE LIGHT</vt:lpstr>
      <vt:lpstr>HELVETICA NEUE THIN</vt:lpstr>
      <vt:lpstr>HELVETICA NEUE THIN</vt:lpstr>
      <vt:lpstr>Wingdings</vt:lpstr>
      <vt:lpstr>Office Theme</vt:lpstr>
      <vt:lpstr>Custom Design</vt:lpstr>
      <vt:lpstr>PowerPoint Presentation</vt:lpstr>
      <vt:lpstr>QUICK RECAP OF WEEK 2</vt:lpstr>
      <vt:lpstr>PowerPoint Presentation</vt:lpstr>
      <vt:lpstr>PowerPoint Presentation</vt:lpstr>
      <vt:lpstr>Data Visualisation</vt:lpstr>
      <vt:lpstr>What is data visualisation?</vt:lpstr>
      <vt:lpstr>Why is it important?</vt:lpstr>
      <vt:lpstr>Benefits of data visualisation?</vt:lpstr>
      <vt:lpstr>General techniques for data visualisation [1]</vt:lpstr>
      <vt:lpstr>General techniques for data visualisation [2]</vt:lpstr>
      <vt:lpstr>General techniques for data visualisation [3]</vt:lpstr>
      <vt:lpstr>General techniques for data visualisation [4]</vt:lpstr>
      <vt:lpstr>General techniques for data visualisation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 types for data visualisation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Musah, Anwar</cp:lastModifiedBy>
  <cp:revision>299</cp:revision>
  <dcterms:created xsi:type="dcterms:W3CDTF">2020-11-19T14:47:11Z</dcterms:created>
  <dcterms:modified xsi:type="dcterms:W3CDTF">2023-01-23T01:23:36Z</dcterms:modified>
</cp:coreProperties>
</file>