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5"/>
  </p:notesMasterIdLst>
  <p:sldIdLst>
    <p:sldId id="272" r:id="rId3"/>
    <p:sldId id="986" r:id="rId4"/>
    <p:sldId id="1307" r:id="rId5"/>
    <p:sldId id="1308" r:id="rId6"/>
    <p:sldId id="1335" r:id="rId7"/>
    <p:sldId id="1336" r:id="rId8"/>
    <p:sldId id="1337" r:id="rId9"/>
    <p:sldId id="1339" r:id="rId10"/>
    <p:sldId id="1334" r:id="rId11"/>
    <p:sldId id="1340" r:id="rId12"/>
    <p:sldId id="1341" r:id="rId13"/>
    <p:sldId id="1342" r:id="rId14"/>
    <p:sldId id="1322" r:id="rId15"/>
    <p:sldId id="1323" r:id="rId16"/>
    <p:sldId id="499" r:id="rId17"/>
    <p:sldId id="1343" r:id="rId18"/>
    <p:sldId id="1345" r:id="rId19"/>
    <p:sldId id="1346" r:id="rId20"/>
    <p:sldId id="1347" r:id="rId21"/>
    <p:sldId id="1348" r:id="rId22"/>
    <p:sldId id="1349" r:id="rId23"/>
    <p:sldId id="1350" r:id="rId24"/>
    <p:sldId id="1338" r:id="rId25"/>
    <p:sldId id="1354" r:id="rId26"/>
    <p:sldId id="1355" r:id="rId27"/>
    <p:sldId id="1356" r:id="rId28"/>
    <p:sldId id="1358" r:id="rId29"/>
    <p:sldId id="1359" r:id="rId30"/>
    <p:sldId id="1360" r:id="rId31"/>
    <p:sldId id="1361" r:id="rId32"/>
    <p:sldId id="1357" r:id="rId33"/>
    <p:sldId id="1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5B"/>
    <a:srgbClr val="D6D6D6"/>
    <a:srgbClr val="000000"/>
    <a:srgbClr val="008CE6"/>
    <a:srgbClr val="FF9500"/>
    <a:srgbClr val="00B0F0"/>
    <a:srgbClr val="009193"/>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6580"/>
  </p:normalViewPr>
  <p:slideViewPr>
    <p:cSldViewPr snapToGrid="0" snapToObjects="1">
      <p:cViewPr varScale="1">
        <p:scale>
          <a:sx n="127" d="100"/>
          <a:sy n="127" d="100"/>
        </p:scale>
        <p:origin x="1744" y="184"/>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6/12/25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a:t>
            </a:fld>
            <a:endParaRPr lang="en-US" altLang="x-none"/>
          </a:p>
        </p:txBody>
      </p:sp>
    </p:spTree>
    <p:extLst>
      <p:ext uri="{BB962C8B-B14F-4D97-AF65-F5344CB8AC3E}">
        <p14:creationId xmlns:p14="http://schemas.microsoft.com/office/powerpoint/2010/main" val="284832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4</a:t>
            </a:fld>
            <a:endParaRPr lang="en-US"/>
          </a:p>
        </p:txBody>
      </p:sp>
    </p:spTree>
    <p:extLst>
      <p:ext uri="{BB962C8B-B14F-4D97-AF65-F5344CB8AC3E}">
        <p14:creationId xmlns:p14="http://schemas.microsoft.com/office/powerpoint/2010/main" val="4066892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Illustrate what these hierarchies are – and then go into why they are important in next slide</a:t>
            </a:r>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15476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Application is quite massive in nearly all scientific domains and in other realms of research.</a:t>
            </a:r>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108449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14</a:t>
            </a:fld>
            <a:endParaRPr lang="en-US" altLang="x-none"/>
          </a:p>
        </p:txBody>
      </p:sp>
    </p:spTree>
    <p:extLst>
      <p:ext uri="{BB962C8B-B14F-4D97-AF65-F5344CB8AC3E}">
        <p14:creationId xmlns:p14="http://schemas.microsoft.com/office/powerpoint/2010/main" val="476906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Wondering </a:t>
            </a:r>
          </a:p>
        </p:txBody>
      </p:sp>
      <p:sp>
        <p:nvSpPr>
          <p:cNvPr id="4" name="Slide Number Placeholder 3"/>
          <p:cNvSpPr>
            <a:spLocks noGrp="1"/>
          </p:cNvSpPr>
          <p:nvPr>
            <p:ph type="sldNum" sz="quarter" idx="5"/>
          </p:nvPr>
        </p:nvSpPr>
        <p:spPr/>
        <p:txBody>
          <a:bodyPr/>
          <a:lstStyle/>
          <a:p>
            <a:fld id="{7A62181B-723A-0945-8D8D-6A6BB0D8F5A6}" type="slidenum">
              <a:rPr lang="en-US" smtClean="0"/>
              <a:t>16</a:t>
            </a:fld>
            <a:endParaRPr lang="en-US"/>
          </a:p>
        </p:txBody>
      </p:sp>
    </p:spTree>
    <p:extLst>
      <p:ext uri="{BB962C8B-B14F-4D97-AF65-F5344CB8AC3E}">
        <p14:creationId xmlns:p14="http://schemas.microsoft.com/office/powerpoint/2010/main" val="4127434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17</a:t>
            </a:fld>
            <a:endParaRPr lang="en-US"/>
          </a:p>
        </p:txBody>
      </p:sp>
    </p:spTree>
    <p:extLst>
      <p:ext uri="{BB962C8B-B14F-4D97-AF65-F5344CB8AC3E}">
        <p14:creationId xmlns:p14="http://schemas.microsoft.com/office/powerpoint/2010/main" val="287859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23</a:t>
            </a:fld>
            <a:endParaRPr lang="en-US" altLang="x-none"/>
          </a:p>
        </p:txBody>
      </p:sp>
    </p:spTree>
    <p:extLst>
      <p:ext uri="{BB962C8B-B14F-4D97-AF65-F5344CB8AC3E}">
        <p14:creationId xmlns:p14="http://schemas.microsoft.com/office/powerpoint/2010/main" val="207281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20D8B7D-18BC-A24A-8093-039A4B41586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23747"/>
            <a:ext cx="12192001" cy="6434253"/>
          </a:xfrm>
          <a:prstGeom prst="rect">
            <a:avLst/>
          </a:prstGeom>
        </p:spPr>
      </p:pic>
      <p:pic>
        <p:nvPicPr>
          <p:cNvPr id="28" name="Picture 27" descr="A picture containing background pattern&#10;&#10;Description automatically generated">
            <a:extLst>
              <a:ext uri="{FF2B5EF4-FFF2-40B4-BE49-F238E27FC236}">
                <a16:creationId xmlns:a16="http://schemas.microsoft.com/office/drawing/2014/main" id="{BFFF9C69-933A-C742-B9B8-555AA57795D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9419"/>
          <a:stretch/>
        </p:blipFill>
        <p:spPr>
          <a:xfrm>
            <a:off x="-1" y="4898463"/>
            <a:ext cx="12192000" cy="1959538"/>
          </a:xfrm>
          <a:prstGeom prst="rect">
            <a:avLst/>
          </a:prstGeom>
        </p:spPr>
      </p:pic>
      <p:pic>
        <p:nvPicPr>
          <p:cNvPr id="14" name="Picture 13">
            <a:extLst>
              <a:ext uri="{FF2B5EF4-FFF2-40B4-BE49-F238E27FC236}">
                <a16:creationId xmlns:a16="http://schemas.microsoft.com/office/drawing/2014/main" id="{DB922287-4576-CE4A-8FF6-EC4FCAE94E1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0"/>
            <a:ext cx="12192000" cy="1028831"/>
          </a:xfrm>
          <a:prstGeom prst="rect">
            <a:avLst/>
          </a:prstGeom>
        </p:spPr>
      </p:pic>
      <p:sp>
        <p:nvSpPr>
          <p:cNvPr id="2" name="Title 1">
            <a:extLst>
              <a:ext uri="{FF2B5EF4-FFF2-40B4-BE49-F238E27FC236}">
                <a16:creationId xmlns:a16="http://schemas.microsoft.com/office/drawing/2014/main" id="{C4FF44F2-21DA-1A41-A143-999C69AE45A0}"/>
              </a:ext>
            </a:extLst>
          </p:cNvPr>
          <p:cNvSpPr>
            <a:spLocks noGrp="1"/>
          </p:cNvSpPr>
          <p:nvPr>
            <p:ph type="title"/>
          </p:nvPr>
        </p:nvSpPr>
        <p:spPr>
          <a:xfrm>
            <a:off x="540304" y="1441952"/>
            <a:ext cx="6262278" cy="1622009"/>
          </a:xfrm>
        </p:spPr>
        <p:txBody>
          <a:bodyPr/>
          <a:lstStyle>
            <a:lvl1pPr>
              <a:defRPr sz="5000" b="1">
                <a:solidFill>
                  <a:schemeClr val="bg1"/>
                </a:solidFill>
              </a:defRPr>
            </a:lvl1pPr>
          </a:lstStyle>
          <a:p>
            <a:r>
              <a:rPr lang="en-US" dirty="0"/>
              <a:t>Click to edit Master title style</a:t>
            </a:r>
            <a:endParaRPr lang="en-GB" dirty="0"/>
          </a:p>
        </p:txBody>
      </p:sp>
      <p:sp>
        <p:nvSpPr>
          <p:cNvPr id="25" name="Text Placeholder 24">
            <a:extLst>
              <a:ext uri="{FF2B5EF4-FFF2-40B4-BE49-F238E27FC236}">
                <a16:creationId xmlns:a16="http://schemas.microsoft.com/office/drawing/2014/main" id="{BF028202-9341-2543-9E48-99092A827B32}"/>
              </a:ext>
            </a:extLst>
          </p:cNvPr>
          <p:cNvSpPr>
            <a:spLocks noGrp="1"/>
          </p:cNvSpPr>
          <p:nvPr>
            <p:ph type="body" sz="quarter" idx="10"/>
          </p:nvPr>
        </p:nvSpPr>
        <p:spPr>
          <a:xfrm>
            <a:off x="539750" y="3030683"/>
            <a:ext cx="6262688" cy="1281545"/>
          </a:xfrm>
        </p:spPr>
        <p:txBody>
          <a:bodyPr/>
          <a:lstStyle>
            <a:lvl1pPr marL="12700" indent="0">
              <a:lnSpc>
                <a:spcPts val="3000"/>
              </a:lnSpc>
              <a:spcBef>
                <a:spcPts val="0"/>
              </a:spcBef>
              <a:buNone/>
              <a:tabLst/>
              <a:defRPr sz="2500">
                <a:solidFill>
                  <a:schemeClr val="tx1"/>
                </a:solidFill>
              </a:defRPr>
            </a:lvl1pPr>
            <a:lvl2pPr>
              <a:buNone/>
              <a:defRPr sz="2600">
                <a:solidFill>
                  <a:schemeClr val="bg1"/>
                </a:solidFill>
              </a:defRPr>
            </a:lvl2pPr>
            <a:lvl3pPr>
              <a:buNone/>
              <a:defRPr sz="2600">
                <a:solidFill>
                  <a:schemeClr val="bg1"/>
                </a:solidFill>
              </a:defRPr>
            </a:lvl3pPr>
            <a:lvl4pPr>
              <a:buFont typeface="Arial" panose="020B0604020202020204" pitchFamily="34" charset="0"/>
              <a:buNone/>
              <a:defRPr sz="2600">
                <a:solidFill>
                  <a:schemeClr val="bg1"/>
                </a:solidFill>
              </a:defRPr>
            </a:lvl4pPr>
            <a:lvl5pPr>
              <a:buFont typeface="Arial" panose="020B0604020202020204" pitchFamily="34" charset="0"/>
              <a:buNone/>
              <a:defRPr sz="2600">
                <a:solidFill>
                  <a:schemeClr val="bg1"/>
                </a:solidFill>
              </a:defRPr>
            </a:lvl5pPr>
          </a:lstStyle>
          <a:p>
            <a:pPr lvl="0"/>
            <a:r>
              <a:rPr lang="en-US" dirty="0"/>
              <a:t>Click to edit Master text styles</a:t>
            </a:r>
          </a:p>
        </p:txBody>
      </p:sp>
      <p:sp>
        <p:nvSpPr>
          <p:cNvPr id="26" name="Text Placeholder 24">
            <a:extLst>
              <a:ext uri="{FF2B5EF4-FFF2-40B4-BE49-F238E27FC236}">
                <a16:creationId xmlns:a16="http://schemas.microsoft.com/office/drawing/2014/main" id="{24EAD0C5-0B89-9447-9CAF-9ADE48F0D309}"/>
              </a:ext>
            </a:extLst>
          </p:cNvPr>
          <p:cNvSpPr>
            <a:spLocks noGrp="1"/>
          </p:cNvSpPr>
          <p:nvPr>
            <p:ph type="body" sz="quarter" idx="11"/>
          </p:nvPr>
        </p:nvSpPr>
        <p:spPr>
          <a:xfrm>
            <a:off x="539750" y="5576455"/>
            <a:ext cx="6262688" cy="1281545"/>
          </a:xfrm>
        </p:spPr>
        <p:txBody>
          <a:bodyPr/>
          <a:lstStyle>
            <a:lvl1pPr marL="12700" indent="0">
              <a:lnSpc>
                <a:spcPts val="3000"/>
              </a:lnSpc>
              <a:spcBef>
                <a:spcPts val="0"/>
              </a:spcBef>
              <a:buNone/>
              <a:tabLst/>
              <a:defRPr sz="2500">
                <a:solidFill>
                  <a:schemeClr val="tx1"/>
                </a:solidFill>
              </a:defRPr>
            </a:lvl1pPr>
            <a:lvl2pPr>
              <a:buNone/>
              <a:defRPr sz="2600">
                <a:solidFill>
                  <a:schemeClr val="bg1"/>
                </a:solidFill>
              </a:defRPr>
            </a:lvl2pPr>
            <a:lvl3pPr>
              <a:buNone/>
              <a:defRPr sz="2600">
                <a:solidFill>
                  <a:schemeClr val="bg1"/>
                </a:solidFill>
              </a:defRPr>
            </a:lvl3pPr>
            <a:lvl4pPr>
              <a:buFont typeface="Arial" panose="020B0604020202020204" pitchFamily="34" charset="0"/>
              <a:buNone/>
              <a:defRPr sz="2600">
                <a:solidFill>
                  <a:schemeClr val="bg1"/>
                </a:solidFill>
              </a:defRPr>
            </a:lvl4pPr>
            <a:lvl5pPr>
              <a:buFont typeface="Arial" panose="020B0604020202020204" pitchFamily="34" charset="0"/>
              <a:buNone/>
              <a:defRPr sz="2600">
                <a:solidFill>
                  <a:schemeClr val="bg1"/>
                </a:solidFill>
              </a:defRPr>
            </a:lvl5pPr>
          </a:lstStyle>
          <a:p>
            <a:pPr lvl="0"/>
            <a:r>
              <a:rPr lang="en-US" dirty="0"/>
              <a:t>Click to edit Master text styles</a:t>
            </a:r>
          </a:p>
        </p:txBody>
      </p:sp>
      <p:sp>
        <p:nvSpPr>
          <p:cNvPr id="27" name="Text Placeholder 6">
            <a:extLst>
              <a:ext uri="{FF2B5EF4-FFF2-40B4-BE49-F238E27FC236}">
                <a16:creationId xmlns:a16="http://schemas.microsoft.com/office/drawing/2014/main" id="{364B613F-FF5B-9249-ABF5-FCEF89F011FD}"/>
              </a:ext>
            </a:extLst>
          </p:cNvPr>
          <p:cNvSpPr>
            <a:spLocks noGrp="1"/>
          </p:cNvSpPr>
          <p:nvPr>
            <p:ph type="body" sz="quarter" idx="12"/>
          </p:nvPr>
        </p:nvSpPr>
        <p:spPr>
          <a:xfrm>
            <a:off x="539750" y="327079"/>
            <a:ext cx="5822950" cy="528638"/>
          </a:xfrm>
        </p:spPr>
        <p:txBody>
          <a:bodyPr/>
          <a:lstStyle>
            <a:lvl1pPr>
              <a:buNone/>
              <a:defRPr sz="1500" b="1">
                <a:solidFill>
                  <a:schemeClr val="bg1"/>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4269042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30/01/2025</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6">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cl.ac.uk/social-data" TargetMode="External"/><Relationship Id="rId2" Type="http://schemas.openxmlformats.org/officeDocument/2006/relationships/hyperlink" Target="mailto:a.musah@ucl.ac.uk" TargetMode="Externa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10.png"/><Relationship Id="rId7" Type="http://schemas.openxmlformats.org/officeDocument/2006/relationships/image" Target="../media/image10.png"/><Relationship Id="rId2" Type="http://schemas.openxmlformats.org/officeDocument/2006/relationships/image" Target="../media/image510.png"/><Relationship Id="rId1" Type="http://schemas.openxmlformats.org/officeDocument/2006/relationships/slideLayout" Target="../slideLayouts/slideLayout2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1.xml"/><Relationship Id="rId6" Type="http://schemas.openxmlformats.org/officeDocument/2006/relationships/image" Target="../media/image59.png"/><Relationship Id="rId5" Type="http://schemas.openxmlformats.org/officeDocument/2006/relationships/image" Target="../media/image55.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1.xml"/><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1.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2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9.png"/><Relationship Id="rId2" Type="http://schemas.openxmlformats.org/officeDocument/2006/relationships/image" Target="../media/image85.png"/><Relationship Id="rId1" Type="http://schemas.openxmlformats.org/officeDocument/2006/relationships/slideLayout" Target="../slideLayouts/slideLayout21.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3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94BD3A9-99A8-7B40-BD5F-D042F32E5001}"/>
              </a:ext>
            </a:extLst>
          </p:cNvPr>
          <p:cNvSpPr>
            <a:spLocks noGrp="1"/>
          </p:cNvSpPr>
          <p:nvPr>
            <p:ph type="body" sz="quarter" idx="12"/>
          </p:nvPr>
        </p:nvSpPr>
        <p:spPr>
          <a:xfrm>
            <a:off x="164809" y="338654"/>
            <a:ext cx="5822950" cy="528638"/>
          </a:xfrm>
        </p:spPr>
        <p:txBody>
          <a:bodyPr/>
          <a:lstStyle/>
          <a:p>
            <a:r>
              <a:rPr lang="en-GB" sz="2400" dirty="0">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
        <p:nvSpPr>
          <p:cNvPr id="10" name="Rectangle 9">
            <a:extLst>
              <a:ext uri="{FF2B5EF4-FFF2-40B4-BE49-F238E27FC236}">
                <a16:creationId xmlns:a16="http://schemas.microsoft.com/office/drawing/2014/main" id="{B77F1B39-1543-072A-3B18-1057BC58CD92}"/>
              </a:ext>
            </a:extLst>
          </p:cNvPr>
          <p:cNvSpPr/>
          <p:nvPr/>
        </p:nvSpPr>
        <p:spPr>
          <a:xfrm>
            <a:off x="0" y="1345304"/>
            <a:ext cx="12192000" cy="4401205"/>
          </a:xfrm>
          <a:prstGeom prst="rect">
            <a:avLst/>
          </a:prstGeom>
        </p:spPr>
        <p:txBody>
          <a:bodyPr wrap="square">
            <a:spAutoFit/>
          </a:bodyPr>
          <a:lstStyle/>
          <a:p>
            <a:r>
              <a:rPr lang="en-GB" sz="2400" b="1" dirty="0">
                <a:solidFill>
                  <a:schemeClr val="bg1"/>
                </a:solidFill>
                <a:latin typeface="Helvetica Neue Light" panose="02000403000000020004" pitchFamily="2" charset="0"/>
                <a:ea typeface="Helvetica Neue Light" panose="02000403000000020004" pitchFamily="2" charset="0"/>
                <a:cs typeface="Calibri Light" charset="0"/>
              </a:rPr>
              <a:t>Continuing Professional Development (CPD) course</a:t>
            </a:r>
          </a:p>
          <a:p>
            <a:r>
              <a:rPr lang="en-GB" sz="2000" dirty="0">
                <a:solidFill>
                  <a:schemeClr val="bg1"/>
                </a:solidFill>
                <a:latin typeface="Helvetica Neue Light" panose="02000403000000020004" pitchFamily="2" charset="0"/>
                <a:ea typeface="Helvetica Neue Light" panose="02000403000000020004" pitchFamily="2" charset="0"/>
                <a:cs typeface="Calibri Light" charset="0"/>
              </a:rPr>
              <a:t>Introduction To Bayesian Inference &amp; Modelling (June 2025)</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sz="3600" b="1" cap="all" dirty="0">
                <a:solidFill>
                  <a:schemeClr val="bg1"/>
                </a:solidFill>
                <a:latin typeface="Helvetica Neue Light" panose="02000403000000020004" pitchFamily="2" charset="0"/>
                <a:ea typeface="Helvetica Neue Light" panose="02000403000000020004" pitchFamily="2" charset="0"/>
                <a:cs typeface="Calibri Light" charset="0"/>
              </a:rPr>
              <a:t>Day 4: Bayesian HIERARCHICAL REGRESSION MODELS</a:t>
            </a:r>
            <a:endParaRPr lang="en-GB" sz="2800" cap="all" dirty="0">
              <a:solidFill>
                <a:schemeClr val="bg1"/>
              </a:solidFill>
              <a:latin typeface="Helvetica Neue Light" panose="02000403000000020004" pitchFamily="2" charset="0"/>
              <a:ea typeface="Helvetica Neue Light" panose="02000403000000020004" pitchFamily="2" charset="0"/>
              <a:cs typeface="Calibri Light" charset="0"/>
            </a:endParaRPr>
          </a:p>
          <a:p>
            <a:endParaRPr lang="en-GB" alt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a:p>
            <a:r>
              <a:rPr lang="en-GB"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2"/>
              </a:rPr>
              <a:t>a.musah@ucl.ac.uk</a:t>
            </a:r>
            <a:r>
              <a:rPr lang="en-GB"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14" name="Text Placeholder 3">
            <a:extLst>
              <a:ext uri="{FF2B5EF4-FFF2-40B4-BE49-F238E27FC236}">
                <a16:creationId xmlns:a16="http://schemas.microsoft.com/office/drawing/2014/main" id="{0C8D2A74-F7A9-9489-ACA1-FDCB4D3FBAED}"/>
              </a:ext>
            </a:extLst>
          </p:cNvPr>
          <p:cNvSpPr txBox="1">
            <a:spLocks/>
          </p:cNvSpPr>
          <p:nvPr/>
        </p:nvSpPr>
        <p:spPr>
          <a:xfrm>
            <a:off x="81866" y="5981576"/>
            <a:ext cx="6262688" cy="784588"/>
          </a:xfrm>
        </p:spPr>
        <p:txBody>
          <a:bodyPr/>
          <a:lstStyle>
            <a:lvl1pPr marL="12700" indent="0" algn="l" defTabSz="914400" rtl="0" eaLnBrk="1" latinLnBrk="0" hangingPunct="1">
              <a:lnSpc>
                <a:spcPts val="3000"/>
              </a:lnSpc>
              <a:spcBef>
                <a:spcPts val="0"/>
              </a:spcBef>
              <a:buFont typeface="Arial"/>
              <a:buNone/>
              <a:tabLst/>
              <a:defRPr sz="2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None/>
              <a:defRPr sz="2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None/>
              <a:defRPr sz="2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2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2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Additional details:</a:t>
            </a:r>
          </a:p>
          <a:p>
            <a:r>
              <a:rPr lang="en-GB" dirty="0">
                <a:latin typeface="Helvetica Neue" panose="02000503000000020004" pitchFamily="2" charset="0"/>
                <a:ea typeface="Helvetica Neue" panose="02000503000000020004" pitchFamily="2" charset="0"/>
                <a:cs typeface="Helvetica Neue" panose="02000503000000020004" pitchFamily="2" charset="0"/>
                <a:hlinkClick r:id="rId3"/>
              </a:rPr>
              <a:t>https://www.ucl.ac.uk/social-data</a:t>
            </a:r>
            <a:r>
              <a:rPr lang="en-GB"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2" name="Slide Number Placeholder 3">
            <a:extLst>
              <a:ext uri="{FF2B5EF4-FFF2-40B4-BE49-F238E27FC236}">
                <a16:creationId xmlns:a16="http://schemas.microsoft.com/office/drawing/2014/main" id="{3AF39A78-96E2-0C53-DD5D-626FF7F3753D}"/>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chemeClr val="bg1"/>
                </a:solidFill>
                <a:cs typeface="ＭＳ Ｐゴシック" charset="0"/>
              </a:rPr>
              <a:pPr eaLnBrk="1" hangingPunct="1"/>
              <a:t>1</a:t>
            </a:fld>
            <a:endParaRPr lang="en-US" dirty="0">
              <a:solidFill>
                <a:schemeClr val="bg1"/>
              </a:solidFill>
              <a:cs typeface="ＭＳ Ｐゴシック" charset="0"/>
            </a:endParaRPr>
          </a:p>
        </p:txBody>
      </p:sp>
    </p:spTree>
    <p:extLst>
      <p:ext uri="{BB962C8B-B14F-4D97-AF65-F5344CB8AC3E}">
        <p14:creationId xmlns:p14="http://schemas.microsoft.com/office/powerpoint/2010/main" val="174838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150824FD-8206-9C50-19F5-9BC052699A9E}"/>
              </a:ext>
            </a:extLst>
          </p:cNvPr>
          <p:cNvSpPr/>
          <p:nvPr/>
        </p:nvSpPr>
        <p:spPr>
          <a:xfrm>
            <a:off x="9018117" y="1756826"/>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a:extLst>
              <a:ext uri="{FF2B5EF4-FFF2-40B4-BE49-F238E27FC236}">
                <a16:creationId xmlns:a16="http://schemas.microsoft.com/office/drawing/2014/main" id="{F13FA32D-A5D2-4C13-34A0-C0715CD69D36}"/>
              </a:ext>
            </a:extLst>
          </p:cNvPr>
          <p:cNvSpPr/>
          <p:nvPr/>
        </p:nvSpPr>
        <p:spPr>
          <a:xfrm>
            <a:off x="5826359"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a:extLst>
              <a:ext uri="{FF2B5EF4-FFF2-40B4-BE49-F238E27FC236}">
                <a16:creationId xmlns:a16="http://schemas.microsoft.com/office/drawing/2014/main" id="{0A9C0399-6AC6-C964-D674-92693D64B383}"/>
              </a:ext>
            </a:extLst>
          </p:cNvPr>
          <p:cNvSpPr/>
          <p:nvPr/>
        </p:nvSpPr>
        <p:spPr>
          <a:xfrm>
            <a:off x="3038656"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a:extLst>
              <a:ext uri="{FF2B5EF4-FFF2-40B4-BE49-F238E27FC236}">
                <a16:creationId xmlns:a16="http://schemas.microsoft.com/office/drawing/2014/main" id="{1F37A390-6F56-6674-752A-B337DC08700E}"/>
              </a:ext>
            </a:extLst>
          </p:cNvPr>
          <p:cNvSpPr/>
          <p:nvPr/>
        </p:nvSpPr>
        <p:spPr>
          <a:xfrm>
            <a:off x="287047"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1369A9DC-8791-8C03-718F-959B4AD75E76}"/>
              </a:ext>
            </a:extLst>
          </p:cNvPr>
          <p:cNvSpPr/>
          <p:nvPr/>
        </p:nvSpPr>
        <p:spPr>
          <a:xfrm>
            <a:off x="405979"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FC64DE39-3011-1F4F-CA48-982D773D742F}"/>
              </a:ext>
            </a:extLst>
          </p:cNvPr>
          <p:cNvSpPr/>
          <p:nvPr/>
        </p:nvSpPr>
        <p:spPr>
          <a:xfrm>
            <a:off x="955084"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9DDA4A4-04D6-B73E-C9FF-7C6EC63E1869}"/>
              </a:ext>
            </a:extLst>
          </p:cNvPr>
          <p:cNvSpPr/>
          <p:nvPr/>
        </p:nvSpPr>
        <p:spPr>
          <a:xfrm>
            <a:off x="1518145"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37E04E4-8FD6-19E0-53CE-35C271F48BAC}"/>
              </a:ext>
            </a:extLst>
          </p:cNvPr>
          <p:cNvSpPr/>
          <p:nvPr/>
        </p:nvSpPr>
        <p:spPr>
          <a:xfrm>
            <a:off x="2311556"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FD055E3-3C9E-F5A6-C3A5-89870679153B}"/>
              </a:ext>
            </a:extLst>
          </p:cNvPr>
          <p:cNvSpPr/>
          <p:nvPr/>
        </p:nvSpPr>
        <p:spPr>
          <a:xfrm>
            <a:off x="5940656"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3D398CC-5465-AD23-C873-6DF3CE09EBC3}"/>
              </a:ext>
            </a:extLst>
          </p:cNvPr>
          <p:cNvSpPr/>
          <p:nvPr/>
        </p:nvSpPr>
        <p:spPr>
          <a:xfrm>
            <a:off x="6503718"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7C9EB03-3064-576B-15DF-FDEF37926733}"/>
              </a:ext>
            </a:extLst>
          </p:cNvPr>
          <p:cNvSpPr/>
          <p:nvPr/>
        </p:nvSpPr>
        <p:spPr>
          <a:xfrm>
            <a:off x="7066779"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C36F6D3C-7362-515D-04BD-1E48B98F8108}"/>
              </a:ext>
            </a:extLst>
          </p:cNvPr>
          <p:cNvSpPr/>
          <p:nvPr/>
        </p:nvSpPr>
        <p:spPr>
          <a:xfrm>
            <a:off x="7860190"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4604D68-3F1C-D7E1-26CF-FFFFCE1055BE}"/>
              </a:ext>
            </a:extLst>
          </p:cNvPr>
          <p:cNvSpPr/>
          <p:nvPr/>
        </p:nvSpPr>
        <p:spPr>
          <a:xfrm>
            <a:off x="911965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BC8EB9D-9774-F60E-C491-3F2623F82B96}"/>
              </a:ext>
            </a:extLst>
          </p:cNvPr>
          <p:cNvSpPr/>
          <p:nvPr/>
        </p:nvSpPr>
        <p:spPr>
          <a:xfrm>
            <a:off x="9668757"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7DE5E8F-CEF9-B571-FDCC-03F2BC67469E}"/>
              </a:ext>
            </a:extLst>
          </p:cNvPr>
          <p:cNvSpPr/>
          <p:nvPr/>
        </p:nvSpPr>
        <p:spPr>
          <a:xfrm>
            <a:off x="1021786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6AC9B8DB-8D60-1D51-7BF9-9518AB0A5383}"/>
              </a:ext>
            </a:extLst>
          </p:cNvPr>
          <p:cNvSpPr/>
          <p:nvPr/>
        </p:nvSpPr>
        <p:spPr>
          <a:xfrm>
            <a:off x="11025229"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1CA51DB-3130-1B99-36C7-7D27730F8426}"/>
                  </a:ext>
                </a:extLst>
              </p:cNvPr>
              <p:cNvSpPr txBox="1"/>
              <p:nvPr/>
            </p:nvSpPr>
            <p:spPr>
              <a:xfrm>
                <a:off x="2031241" y="3500560"/>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8" name="TextBox 17">
                <a:extLst>
                  <a:ext uri="{FF2B5EF4-FFF2-40B4-BE49-F238E27FC236}">
                    <a16:creationId xmlns:a16="http://schemas.microsoft.com/office/drawing/2014/main" id="{D1CA51DB-3130-1B99-36C7-7D27730F8426}"/>
                  </a:ext>
                </a:extLst>
              </p:cNvPr>
              <p:cNvSpPr txBox="1">
                <a:spLocks noRot="1" noChangeAspect="1" noMove="1" noResize="1" noEditPoints="1" noAdjustHandles="1" noChangeArrowheads="1" noChangeShapeType="1" noTextEdit="1"/>
              </p:cNvSpPr>
              <p:nvPr/>
            </p:nvSpPr>
            <p:spPr>
              <a:xfrm>
                <a:off x="2031241" y="3500560"/>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2E6033-1BC5-C6ED-A8F6-61EEF3800341}"/>
                  </a:ext>
                </a:extLst>
              </p:cNvPr>
              <p:cNvSpPr txBox="1"/>
              <p:nvPr/>
            </p:nvSpPr>
            <p:spPr>
              <a:xfrm>
                <a:off x="7579875" y="350055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AF2E6033-1BC5-C6ED-A8F6-61EEF3800341}"/>
                  </a:ext>
                </a:extLst>
              </p:cNvPr>
              <p:cNvSpPr txBox="1">
                <a:spLocks noRot="1" noChangeAspect="1" noMove="1" noResize="1" noEditPoints="1" noAdjustHandles="1" noChangeArrowheads="1" noChangeShapeType="1" noTextEdit="1"/>
              </p:cNvSpPr>
              <p:nvPr/>
            </p:nvSpPr>
            <p:spPr>
              <a:xfrm>
                <a:off x="7579875" y="3500556"/>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B80D49E-36E7-649B-9AB2-01C5D4B05298}"/>
                  </a:ext>
                </a:extLst>
              </p:cNvPr>
              <p:cNvSpPr txBox="1"/>
              <p:nvPr/>
            </p:nvSpPr>
            <p:spPr>
              <a:xfrm>
                <a:off x="10740817" y="351342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1" name="TextBox 20">
                <a:extLst>
                  <a:ext uri="{FF2B5EF4-FFF2-40B4-BE49-F238E27FC236}">
                    <a16:creationId xmlns:a16="http://schemas.microsoft.com/office/drawing/2014/main" id="{7B80D49E-36E7-649B-9AB2-01C5D4B05298}"/>
                  </a:ext>
                </a:extLst>
              </p:cNvPr>
              <p:cNvSpPr txBox="1">
                <a:spLocks noRot="1" noChangeAspect="1" noMove="1" noResize="1" noEditPoints="1" noAdjustHandles="1" noChangeArrowheads="1" noChangeShapeType="1" noTextEdit="1"/>
              </p:cNvSpPr>
              <p:nvPr/>
            </p:nvSpPr>
            <p:spPr>
              <a:xfrm>
                <a:off x="10740817" y="3513429"/>
                <a:ext cx="250068" cy="276999"/>
              </a:xfrm>
              <a:prstGeom prst="rect">
                <a:avLst/>
              </a:prstGeom>
              <a:blipFill>
                <a:blip r:embed="rId2"/>
                <a:stretch>
                  <a:fillRect l="-4762" r="-4762"/>
                </a:stretch>
              </a:blipFill>
            </p:spPr>
            <p:txBody>
              <a:bodyPr/>
              <a:lstStyle/>
              <a:p>
                <a:r>
                  <a:rPr lang="en-GB">
                    <a:noFill/>
                  </a:rPr>
                  <a:t> </a:t>
                </a:r>
              </a:p>
            </p:txBody>
          </p:sp>
        </mc:Fallback>
      </mc:AlternateContent>
      <p:sp>
        <p:nvSpPr>
          <p:cNvPr id="26" name="TextBox 25">
            <a:extLst>
              <a:ext uri="{FF2B5EF4-FFF2-40B4-BE49-F238E27FC236}">
                <a16:creationId xmlns:a16="http://schemas.microsoft.com/office/drawing/2014/main" id="{947B9F5F-A634-483F-EE06-B73D2658F639}"/>
              </a:ext>
            </a:extLst>
          </p:cNvPr>
          <p:cNvSpPr txBox="1"/>
          <p:nvPr/>
        </p:nvSpPr>
        <p:spPr>
          <a:xfrm>
            <a:off x="487769" y="3454388"/>
            <a:ext cx="312906" cy="369332"/>
          </a:xfrm>
          <a:prstGeom prst="rect">
            <a:avLst/>
          </a:prstGeom>
          <a:noFill/>
        </p:spPr>
        <p:txBody>
          <a:bodyPr wrap="none" rtlCol="0">
            <a:spAutoFit/>
          </a:bodyPr>
          <a:lstStyle/>
          <a:p>
            <a:r>
              <a:rPr lang="en-GB" dirty="0">
                <a:latin typeface="Helvetica" pitchFamily="2" charset="0"/>
              </a:rPr>
              <a:t>1</a:t>
            </a:r>
          </a:p>
        </p:txBody>
      </p:sp>
      <p:sp>
        <p:nvSpPr>
          <p:cNvPr id="27" name="TextBox 26">
            <a:extLst>
              <a:ext uri="{FF2B5EF4-FFF2-40B4-BE49-F238E27FC236}">
                <a16:creationId xmlns:a16="http://schemas.microsoft.com/office/drawing/2014/main" id="{A20DFC30-89ED-0A22-9BC0-1CA37C3A4B24}"/>
              </a:ext>
            </a:extLst>
          </p:cNvPr>
          <p:cNvSpPr txBox="1"/>
          <p:nvPr/>
        </p:nvSpPr>
        <p:spPr>
          <a:xfrm>
            <a:off x="1052536" y="3454388"/>
            <a:ext cx="312906" cy="369332"/>
          </a:xfrm>
          <a:prstGeom prst="rect">
            <a:avLst/>
          </a:prstGeom>
          <a:noFill/>
        </p:spPr>
        <p:txBody>
          <a:bodyPr wrap="none" rtlCol="0">
            <a:spAutoFit/>
          </a:bodyPr>
          <a:lstStyle/>
          <a:p>
            <a:r>
              <a:rPr lang="en-GB" dirty="0">
                <a:latin typeface="Helvetica" pitchFamily="2" charset="0"/>
              </a:rPr>
              <a:t>2</a:t>
            </a:r>
          </a:p>
        </p:txBody>
      </p:sp>
      <p:sp>
        <p:nvSpPr>
          <p:cNvPr id="28" name="TextBox 27">
            <a:extLst>
              <a:ext uri="{FF2B5EF4-FFF2-40B4-BE49-F238E27FC236}">
                <a16:creationId xmlns:a16="http://schemas.microsoft.com/office/drawing/2014/main" id="{B37AFA7F-42D6-4542-AD26-3E852766306D}"/>
              </a:ext>
            </a:extLst>
          </p:cNvPr>
          <p:cNvSpPr txBox="1"/>
          <p:nvPr/>
        </p:nvSpPr>
        <p:spPr>
          <a:xfrm>
            <a:off x="1609862" y="3455002"/>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F5EF773-A00B-1CE9-999A-7E5AAF024B46}"/>
                  </a:ext>
                </a:extLst>
              </p:cNvPr>
              <p:cNvSpPr txBox="1"/>
              <p:nvPr/>
            </p:nvSpPr>
            <p:spPr>
              <a:xfrm>
                <a:off x="2378175" y="3454388"/>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29" name="TextBox 28">
                <a:extLst>
                  <a:ext uri="{FF2B5EF4-FFF2-40B4-BE49-F238E27FC236}">
                    <a16:creationId xmlns:a16="http://schemas.microsoft.com/office/drawing/2014/main" id="{0F5EF773-A00B-1CE9-999A-7E5AAF024B46}"/>
                  </a:ext>
                </a:extLst>
              </p:cNvPr>
              <p:cNvSpPr txBox="1">
                <a:spLocks noRot="1" noChangeAspect="1" noMove="1" noResize="1" noEditPoints="1" noAdjustHandles="1" noChangeArrowheads="1" noChangeShapeType="1" noTextEdit="1"/>
              </p:cNvSpPr>
              <p:nvPr/>
            </p:nvSpPr>
            <p:spPr>
              <a:xfrm>
                <a:off x="2378175" y="3454388"/>
                <a:ext cx="329834" cy="369332"/>
              </a:xfrm>
              <a:prstGeom prst="rect">
                <a:avLst/>
              </a:prstGeom>
              <a:blipFill>
                <a:blip r:embed="rId3"/>
                <a:stretch>
                  <a:fillRect/>
                </a:stretch>
              </a:blipFill>
            </p:spPr>
            <p:txBody>
              <a:bodyPr/>
              <a:lstStyle/>
              <a:p>
                <a:r>
                  <a:rPr lang="en-GB">
                    <a:noFill/>
                  </a:rPr>
                  <a:t> </a:t>
                </a:r>
              </a:p>
            </p:txBody>
          </p:sp>
        </mc:Fallback>
      </mc:AlternateContent>
      <p:sp>
        <p:nvSpPr>
          <p:cNvPr id="30" name="TextBox 29">
            <a:extLst>
              <a:ext uri="{FF2B5EF4-FFF2-40B4-BE49-F238E27FC236}">
                <a16:creationId xmlns:a16="http://schemas.microsoft.com/office/drawing/2014/main" id="{10177812-2F43-3788-608D-1F6F720822AE}"/>
              </a:ext>
            </a:extLst>
          </p:cNvPr>
          <p:cNvSpPr txBox="1"/>
          <p:nvPr/>
        </p:nvSpPr>
        <p:spPr>
          <a:xfrm>
            <a:off x="6011678" y="3454386"/>
            <a:ext cx="312906" cy="369332"/>
          </a:xfrm>
          <a:prstGeom prst="rect">
            <a:avLst/>
          </a:prstGeom>
          <a:noFill/>
        </p:spPr>
        <p:txBody>
          <a:bodyPr wrap="none" rtlCol="0">
            <a:spAutoFit/>
          </a:bodyPr>
          <a:lstStyle/>
          <a:p>
            <a:r>
              <a:rPr lang="en-GB" dirty="0">
                <a:latin typeface="Helvetica" pitchFamily="2" charset="0"/>
              </a:rPr>
              <a:t>1</a:t>
            </a:r>
          </a:p>
        </p:txBody>
      </p:sp>
      <p:sp>
        <p:nvSpPr>
          <p:cNvPr id="31" name="TextBox 30">
            <a:extLst>
              <a:ext uri="{FF2B5EF4-FFF2-40B4-BE49-F238E27FC236}">
                <a16:creationId xmlns:a16="http://schemas.microsoft.com/office/drawing/2014/main" id="{48A3307B-90C9-212C-501B-0A8BDFC51EC5}"/>
              </a:ext>
            </a:extLst>
          </p:cNvPr>
          <p:cNvSpPr txBox="1"/>
          <p:nvPr/>
        </p:nvSpPr>
        <p:spPr>
          <a:xfrm>
            <a:off x="6576445" y="3454386"/>
            <a:ext cx="312906" cy="369332"/>
          </a:xfrm>
          <a:prstGeom prst="rect">
            <a:avLst/>
          </a:prstGeom>
          <a:noFill/>
        </p:spPr>
        <p:txBody>
          <a:bodyPr wrap="none" rtlCol="0">
            <a:spAutoFit/>
          </a:bodyPr>
          <a:lstStyle/>
          <a:p>
            <a:r>
              <a:rPr lang="en-GB" dirty="0">
                <a:latin typeface="Helvetica" pitchFamily="2" charset="0"/>
              </a:rPr>
              <a:t>2</a:t>
            </a:r>
          </a:p>
        </p:txBody>
      </p:sp>
      <p:sp>
        <p:nvSpPr>
          <p:cNvPr id="32" name="TextBox 31">
            <a:extLst>
              <a:ext uri="{FF2B5EF4-FFF2-40B4-BE49-F238E27FC236}">
                <a16:creationId xmlns:a16="http://schemas.microsoft.com/office/drawing/2014/main" id="{791299E8-97AC-2BFD-6457-CE090ACB2472}"/>
              </a:ext>
            </a:extLst>
          </p:cNvPr>
          <p:cNvSpPr txBox="1"/>
          <p:nvPr/>
        </p:nvSpPr>
        <p:spPr>
          <a:xfrm>
            <a:off x="7133771" y="3455000"/>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D29679A-C100-6CD8-A486-63600DE658D6}"/>
                  </a:ext>
                </a:extLst>
              </p:cNvPr>
              <p:cNvSpPr txBox="1"/>
              <p:nvPr/>
            </p:nvSpPr>
            <p:spPr>
              <a:xfrm>
                <a:off x="7902084" y="3454386"/>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3" name="TextBox 32">
                <a:extLst>
                  <a:ext uri="{FF2B5EF4-FFF2-40B4-BE49-F238E27FC236}">
                    <a16:creationId xmlns:a16="http://schemas.microsoft.com/office/drawing/2014/main" id="{CD29679A-C100-6CD8-A486-63600DE658D6}"/>
                  </a:ext>
                </a:extLst>
              </p:cNvPr>
              <p:cNvSpPr txBox="1">
                <a:spLocks noRot="1" noChangeAspect="1" noMove="1" noResize="1" noEditPoints="1" noAdjustHandles="1" noChangeArrowheads="1" noChangeShapeType="1" noTextEdit="1"/>
              </p:cNvSpPr>
              <p:nvPr/>
            </p:nvSpPr>
            <p:spPr>
              <a:xfrm>
                <a:off x="7902084" y="3454386"/>
                <a:ext cx="329834" cy="369332"/>
              </a:xfrm>
              <a:prstGeom prst="rect">
                <a:avLst/>
              </a:prstGeom>
              <a:blipFill>
                <a:blip r:embed="rId4"/>
                <a:stretch>
                  <a:fillRect/>
                </a:stretch>
              </a:blipFill>
            </p:spPr>
            <p:txBody>
              <a:bodyPr/>
              <a:lstStyle/>
              <a:p>
                <a:r>
                  <a:rPr lang="en-GB">
                    <a:noFill/>
                  </a:rPr>
                  <a:t> </a:t>
                </a:r>
              </a:p>
            </p:txBody>
          </p:sp>
        </mc:Fallback>
      </mc:AlternateContent>
      <p:sp>
        <p:nvSpPr>
          <p:cNvPr id="34" name="TextBox 33">
            <a:extLst>
              <a:ext uri="{FF2B5EF4-FFF2-40B4-BE49-F238E27FC236}">
                <a16:creationId xmlns:a16="http://schemas.microsoft.com/office/drawing/2014/main" id="{30785CF6-328E-BD23-6838-05380EEBD9DC}"/>
              </a:ext>
            </a:extLst>
          </p:cNvPr>
          <p:cNvSpPr txBox="1"/>
          <p:nvPr/>
        </p:nvSpPr>
        <p:spPr>
          <a:xfrm>
            <a:off x="9190669" y="3452109"/>
            <a:ext cx="312906" cy="369332"/>
          </a:xfrm>
          <a:prstGeom prst="rect">
            <a:avLst/>
          </a:prstGeom>
          <a:noFill/>
        </p:spPr>
        <p:txBody>
          <a:bodyPr wrap="none" rtlCol="0">
            <a:spAutoFit/>
          </a:bodyPr>
          <a:lstStyle/>
          <a:p>
            <a:r>
              <a:rPr lang="en-GB" dirty="0">
                <a:latin typeface="Helvetica" pitchFamily="2" charset="0"/>
              </a:rPr>
              <a:t>1</a:t>
            </a:r>
          </a:p>
        </p:txBody>
      </p:sp>
      <p:sp>
        <p:nvSpPr>
          <p:cNvPr id="35" name="TextBox 34">
            <a:extLst>
              <a:ext uri="{FF2B5EF4-FFF2-40B4-BE49-F238E27FC236}">
                <a16:creationId xmlns:a16="http://schemas.microsoft.com/office/drawing/2014/main" id="{B251F6FD-DE66-8F35-5EB6-CCBDA611D1AA}"/>
              </a:ext>
            </a:extLst>
          </p:cNvPr>
          <p:cNvSpPr txBox="1"/>
          <p:nvPr/>
        </p:nvSpPr>
        <p:spPr>
          <a:xfrm>
            <a:off x="9755436" y="3452109"/>
            <a:ext cx="312906" cy="369332"/>
          </a:xfrm>
          <a:prstGeom prst="rect">
            <a:avLst/>
          </a:prstGeom>
          <a:noFill/>
        </p:spPr>
        <p:txBody>
          <a:bodyPr wrap="none" rtlCol="0">
            <a:spAutoFit/>
          </a:bodyPr>
          <a:lstStyle/>
          <a:p>
            <a:r>
              <a:rPr lang="en-GB" dirty="0">
                <a:latin typeface="Helvetica" pitchFamily="2" charset="0"/>
              </a:rPr>
              <a:t>2</a:t>
            </a:r>
          </a:p>
        </p:txBody>
      </p:sp>
      <p:sp>
        <p:nvSpPr>
          <p:cNvPr id="36" name="TextBox 35">
            <a:extLst>
              <a:ext uri="{FF2B5EF4-FFF2-40B4-BE49-F238E27FC236}">
                <a16:creationId xmlns:a16="http://schemas.microsoft.com/office/drawing/2014/main" id="{2E268FC4-9ACB-A6FE-7177-94F6556ED6C1}"/>
              </a:ext>
            </a:extLst>
          </p:cNvPr>
          <p:cNvSpPr txBox="1"/>
          <p:nvPr/>
        </p:nvSpPr>
        <p:spPr>
          <a:xfrm>
            <a:off x="10312762" y="3452723"/>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D319797-7491-3B55-5759-E06F68BEB55A}"/>
                  </a:ext>
                </a:extLst>
              </p:cNvPr>
              <p:cNvSpPr txBox="1"/>
              <p:nvPr/>
            </p:nvSpPr>
            <p:spPr>
              <a:xfrm>
                <a:off x="11081075" y="3452109"/>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7" name="TextBox 36">
                <a:extLst>
                  <a:ext uri="{FF2B5EF4-FFF2-40B4-BE49-F238E27FC236}">
                    <a16:creationId xmlns:a16="http://schemas.microsoft.com/office/drawing/2014/main" id="{8D319797-7491-3B55-5759-E06F68BEB55A}"/>
                  </a:ext>
                </a:extLst>
              </p:cNvPr>
              <p:cNvSpPr txBox="1">
                <a:spLocks noRot="1" noChangeAspect="1" noMove="1" noResize="1" noEditPoints="1" noAdjustHandles="1" noChangeArrowheads="1" noChangeShapeType="1" noTextEdit="1"/>
              </p:cNvSpPr>
              <p:nvPr/>
            </p:nvSpPr>
            <p:spPr>
              <a:xfrm>
                <a:off x="11081075" y="3452109"/>
                <a:ext cx="329834" cy="369332"/>
              </a:xfrm>
              <a:prstGeom prst="rect">
                <a:avLst/>
              </a:prstGeom>
              <a:blipFill>
                <a:blip r:embed="rId5"/>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612C787C-9685-14AF-ED97-FB1C54667536}"/>
              </a:ext>
            </a:extLst>
          </p:cNvPr>
          <p:cNvSpPr/>
          <p:nvPr/>
        </p:nvSpPr>
        <p:spPr>
          <a:xfrm>
            <a:off x="3142836"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C754B103-66BC-5280-CFA5-504625937773}"/>
              </a:ext>
            </a:extLst>
          </p:cNvPr>
          <p:cNvSpPr/>
          <p:nvPr/>
        </p:nvSpPr>
        <p:spPr>
          <a:xfrm>
            <a:off x="3691941"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4460C496-0C30-D1FB-DEC7-B35B7F6BD164}"/>
              </a:ext>
            </a:extLst>
          </p:cNvPr>
          <p:cNvSpPr/>
          <p:nvPr/>
        </p:nvSpPr>
        <p:spPr>
          <a:xfrm>
            <a:off x="4255002"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9AE9976C-A072-A299-A977-D82187568C5A}"/>
              </a:ext>
            </a:extLst>
          </p:cNvPr>
          <p:cNvSpPr/>
          <p:nvPr/>
        </p:nvSpPr>
        <p:spPr>
          <a:xfrm>
            <a:off x="5048413"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672019E-CE19-36A8-CD0F-C219563F05E7}"/>
                  </a:ext>
                </a:extLst>
              </p:cNvPr>
              <p:cNvSpPr txBox="1"/>
              <p:nvPr/>
            </p:nvSpPr>
            <p:spPr>
              <a:xfrm>
                <a:off x="4768098" y="350055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2" name="TextBox 41">
                <a:extLst>
                  <a:ext uri="{FF2B5EF4-FFF2-40B4-BE49-F238E27FC236}">
                    <a16:creationId xmlns:a16="http://schemas.microsoft.com/office/drawing/2014/main" id="{0672019E-CE19-36A8-CD0F-C219563F05E7}"/>
                  </a:ext>
                </a:extLst>
              </p:cNvPr>
              <p:cNvSpPr txBox="1">
                <a:spLocks noRot="1" noChangeAspect="1" noMove="1" noResize="1" noEditPoints="1" noAdjustHandles="1" noChangeArrowheads="1" noChangeShapeType="1" noTextEdit="1"/>
              </p:cNvSpPr>
              <p:nvPr/>
            </p:nvSpPr>
            <p:spPr>
              <a:xfrm>
                <a:off x="4768098" y="3500559"/>
                <a:ext cx="250068" cy="276999"/>
              </a:xfrm>
              <a:prstGeom prst="rect">
                <a:avLst/>
              </a:prstGeom>
              <a:blipFill>
                <a:blip r:embed="rId6"/>
                <a:stretch>
                  <a:fillRect l="-4762"/>
                </a:stretch>
              </a:blipFill>
            </p:spPr>
            <p:txBody>
              <a:bodyPr/>
              <a:lstStyle/>
              <a:p>
                <a:r>
                  <a:rPr lang="en-GB">
                    <a:noFill/>
                  </a:rPr>
                  <a:t> </a:t>
                </a:r>
              </a:p>
            </p:txBody>
          </p:sp>
        </mc:Fallback>
      </mc:AlternateContent>
      <p:sp>
        <p:nvSpPr>
          <p:cNvPr id="43" name="TextBox 42">
            <a:extLst>
              <a:ext uri="{FF2B5EF4-FFF2-40B4-BE49-F238E27FC236}">
                <a16:creationId xmlns:a16="http://schemas.microsoft.com/office/drawing/2014/main" id="{8411C57F-99EA-2C24-46E1-DBACA00D8A88}"/>
              </a:ext>
            </a:extLst>
          </p:cNvPr>
          <p:cNvSpPr txBox="1"/>
          <p:nvPr/>
        </p:nvSpPr>
        <p:spPr>
          <a:xfrm>
            <a:off x="3224626" y="3454387"/>
            <a:ext cx="312906" cy="369332"/>
          </a:xfrm>
          <a:prstGeom prst="rect">
            <a:avLst/>
          </a:prstGeom>
          <a:noFill/>
        </p:spPr>
        <p:txBody>
          <a:bodyPr wrap="none" rtlCol="0">
            <a:spAutoFit/>
          </a:bodyPr>
          <a:lstStyle/>
          <a:p>
            <a:r>
              <a:rPr lang="en-GB" dirty="0">
                <a:latin typeface="Helvetica" pitchFamily="2" charset="0"/>
              </a:rPr>
              <a:t>1</a:t>
            </a:r>
          </a:p>
        </p:txBody>
      </p:sp>
      <p:sp>
        <p:nvSpPr>
          <p:cNvPr id="44" name="TextBox 43">
            <a:extLst>
              <a:ext uri="{FF2B5EF4-FFF2-40B4-BE49-F238E27FC236}">
                <a16:creationId xmlns:a16="http://schemas.microsoft.com/office/drawing/2014/main" id="{4221510D-4886-B6D8-0E82-97BB52B46F5F}"/>
              </a:ext>
            </a:extLst>
          </p:cNvPr>
          <p:cNvSpPr txBox="1"/>
          <p:nvPr/>
        </p:nvSpPr>
        <p:spPr>
          <a:xfrm>
            <a:off x="3789393" y="3454387"/>
            <a:ext cx="312906" cy="369332"/>
          </a:xfrm>
          <a:prstGeom prst="rect">
            <a:avLst/>
          </a:prstGeom>
          <a:noFill/>
        </p:spPr>
        <p:txBody>
          <a:bodyPr wrap="none" rtlCol="0">
            <a:spAutoFit/>
          </a:bodyPr>
          <a:lstStyle/>
          <a:p>
            <a:r>
              <a:rPr lang="en-GB" dirty="0">
                <a:latin typeface="Helvetica" pitchFamily="2" charset="0"/>
              </a:rPr>
              <a:t>2</a:t>
            </a:r>
          </a:p>
        </p:txBody>
      </p:sp>
      <p:sp>
        <p:nvSpPr>
          <p:cNvPr id="45" name="TextBox 44">
            <a:extLst>
              <a:ext uri="{FF2B5EF4-FFF2-40B4-BE49-F238E27FC236}">
                <a16:creationId xmlns:a16="http://schemas.microsoft.com/office/drawing/2014/main" id="{9F4E9A51-BF4B-D0B6-E163-04419FE32B05}"/>
              </a:ext>
            </a:extLst>
          </p:cNvPr>
          <p:cNvSpPr txBox="1"/>
          <p:nvPr/>
        </p:nvSpPr>
        <p:spPr>
          <a:xfrm>
            <a:off x="4346719" y="3455001"/>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076A95D-FE4A-9762-2586-190442B13B61}"/>
                  </a:ext>
                </a:extLst>
              </p:cNvPr>
              <p:cNvSpPr txBox="1"/>
              <p:nvPr/>
            </p:nvSpPr>
            <p:spPr>
              <a:xfrm>
                <a:off x="5115032" y="3454387"/>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46" name="TextBox 45">
                <a:extLst>
                  <a:ext uri="{FF2B5EF4-FFF2-40B4-BE49-F238E27FC236}">
                    <a16:creationId xmlns:a16="http://schemas.microsoft.com/office/drawing/2014/main" id="{D076A95D-FE4A-9762-2586-190442B13B61}"/>
                  </a:ext>
                </a:extLst>
              </p:cNvPr>
              <p:cNvSpPr txBox="1">
                <a:spLocks noRot="1" noChangeAspect="1" noMove="1" noResize="1" noEditPoints="1" noAdjustHandles="1" noChangeArrowheads="1" noChangeShapeType="1" noTextEdit="1"/>
              </p:cNvSpPr>
              <p:nvPr/>
            </p:nvSpPr>
            <p:spPr>
              <a:xfrm>
                <a:off x="5115032" y="3454387"/>
                <a:ext cx="329834" cy="369332"/>
              </a:xfrm>
              <a:prstGeom prst="rect">
                <a:avLst/>
              </a:prstGeom>
              <a:blipFill>
                <a:blip r:embed="rId7"/>
                <a:stretch>
                  <a:fillRect/>
                </a:stretch>
              </a:blipFill>
            </p:spPr>
            <p:txBody>
              <a:bodyPr/>
              <a:lstStyle/>
              <a:p>
                <a:r>
                  <a:rPr lang="en-GB">
                    <a:noFill/>
                  </a:rPr>
                  <a:t> </a:t>
                </a:r>
              </a:p>
            </p:txBody>
          </p:sp>
        </mc:Fallback>
      </mc:AlternateContent>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[1]</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947CAF7-6F75-8330-644A-4AE19CB69ECA}"/>
                  </a:ext>
                </a:extLst>
              </p:cNvPr>
              <p:cNvSpPr txBox="1"/>
              <p:nvPr/>
            </p:nvSpPr>
            <p:spPr>
              <a:xfrm>
                <a:off x="241017" y="5752974"/>
                <a:ext cx="11272823"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GB" sz="1600" dirty="0">
                    <a:latin typeface="Helvetica Neue Light" panose="02000403000000020004" pitchFamily="2" charset="0"/>
                    <a:ea typeface="Helvetica Neue Light" panose="02000403000000020004" pitchFamily="2" charset="0"/>
                  </a:rPr>
                  <a:t>Building on the example highlighted in point 3 (see slide 9):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endParaRPr lang="en-GB" sz="1600" dirty="0"/>
              </a:p>
            </p:txBody>
          </p:sp>
        </mc:Choice>
        <mc:Fallback xmlns="">
          <p:sp>
            <p:nvSpPr>
              <p:cNvPr id="52" name="TextBox 51">
                <a:extLst>
                  <a:ext uri="{FF2B5EF4-FFF2-40B4-BE49-F238E27FC236}">
                    <a16:creationId xmlns:a16="http://schemas.microsoft.com/office/drawing/2014/main" id="{F947CAF7-6F75-8330-644A-4AE19CB69ECA}"/>
                  </a:ext>
                </a:extLst>
              </p:cNvPr>
              <p:cNvSpPr txBox="1">
                <a:spLocks noRot="1" noChangeAspect="1" noMove="1" noResize="1" noEditPoints="1" noAdjustHandles="1" noChangeArrowheads="1" noChangeShapeType="1" noTextEdit="1"/>
              </p:cNvSpPr>
              <p:nvPr/>
            </p:nvSpPr>
            <p:spPr>
              <a:xfrm>
                <a:off x="241017" y="5752974"/>
                <a:ext cx="11272823" cy="830997"/>
              </a:xfrm>
              <a:prstGeom prst="rect">
                <a:avLst/>
              </a:prstGeom>
              <a:blipFill>
                <a:blip r:embed="rId8"/>
                <a:stretch>
                  <a:fillRect l="-225" t="-1493" b="-7463"/>
                </a:stretch>
              </a:blipFill>
              <a:ln>
                <a:solidFill>
                  <a:schemeClr val="accent1"/>
                </a:solidFill>
              </a:ln>
            </p:spPr>
            <p:txBody>
              <a:bodyPr/>
              <a:lstStyle/>
              <a:p>
                <a:r>
                  <a:rPr lang="en-GB">
                    <a:noFill/>
                  </a:rPr>
                  <a:t> </a:t>
                </a:r>
              </a:p>
            </p:txBody>
          </p:sp>
        </mc:Fallback>
      </mc:AlternateContent>
      <p:sp>
        <p:nvSpPr>
          <p:cNvPr id="53" name="TextBox 52">
            <a:extLst>
              <a:ext uri="{FF2B5EF4-FFF2-40B4-BE49-F238E27FC236}">
                <a16:creationId xmlns:a16="http://schemas.microsoft.com/office/drawing/2014/main" id="{5FA2740C-FF1C-0438-56F6-E0F0D559865E}"/>
              </a:ext>
            </a:extLst>
          </p:cNvPr>
          <p:cNvSpPr txBox="1"/>
          <p:nvPr/>
        </p:nvSpPr>
        <p:spPr>
          <a:xfrm>
            <a:off x="764581"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1</a:t>
            </a:r>
          </a:p>
        </p:txBody>
      </p:sp>
      <p:sp>
        <p:nvSpPr>
          <p:cNvPr id="54" name="TextBox 53">
            <a:extLst>
              <a:ext uri="{FF2B5EF4-FFF2-40B4-BE49-F238E27FC236}">
                <a16:creationId xmlns:a16="http://schemas.microsoft.com/office/drawing/2014/main" id="{A8B563AE-CE63-6164-4296-3BF8C20D052A}"/>
              </a:ext>
            </a:extLst>
          </p:cNvPr>
          <p:cNvSpPr txBox="1"/>
          <p:nvPr/>
        </p:nvSpPr>
        <p:spPr>
          <a:xfrm>
            <a:off x="3588056"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2</a:t>
            </a:r>
          </a:p>
        </p:txBody>
      </p:sp>
      <p:sp>
        <p:nvSpPr>
          <p:cNvPr id="55" name="TextBox 54">
            <a:extLst>
              <a:ext uri="{FF2B5EF4-FFF2-40B4-BE49-F238E27FC236}">
                <a16:creationId xmlns:a16="http://schemas.microsoft.com/office/drawing/2014/main" id="{7C04278A-250B-FBAB-F3A8-300F836B0615}"/>
              </a:ext>
            </a:extLst>
          </p:cNvPr>
          <p:cNvSpPr txBox="1"/>
          <p:nvPr/>
        </p:nvSpPr>
        <p:spPr>
          <a:xfrm>
            <a:off x="6381865"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3</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8FE05DF-CC39-0AB6-6867-2E430A85F195}"/>
                  </a:ext>
                </a:extLst>
              </p:cNvPr>
              <p:cNvSpPr txBox="1"/>
              <p:nvPr/>
            </p:nvSpPr>
            <p:spPr>
              <a:xfrm>
                <a:off x="8533051" y="2812856"/>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6" name="TextBox 55">
                <a:extLst>
                  <a:ext uri="{FF2B5EF4-FFF2-40B4-BE49-F238E27FC236}">
                    <a16:creationId xmlns:a16="http://schemas.microsoft.com/office/drawing/2014/main" id="{C8FE05DF-CC39-0AB6-6867-2E430A85F195}"/>
                  </a:ext>
                </a:extLst>
              </p:cNvPr>
              <p:cNvSpPr txBox="1">
                <a:spLocks noRot="1" noChangeAspect="1" noMove="1" noResize="1" noEditPoints="1" noAdjustHandles="1" noChangeArrowheads="1" noChangeShapeType="1" noTextEdit="1"/>
              </p:cNvSpPr>
              <p:nvPr/>
            </p:nvSpPr>
            <p:spPr>
              <a:xfrm>
                <a:off x="8533051" y="2812856"/>
                <a:ext cx="389530" cy="430887"/>
              </a:xfrm>
              <a:prstGeom prst="rect">
                <a:avLst/>
              </a:prstGeom>
              <a:blipFill>
                <a:blip r:embed="rId9"/>
                <a:stretch>
                  <a:fillRect l="-6452"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D5A0564-12EF-D4E2-1A51-4E2EF9DE150E}"/>
                  </a:ext>
                </a:extLst>
              </p:cNvPr>
              <p:cNvSpPr txBox="1"/>
              <p:nvPr/>
            </p:nvSpPr>
            <p:spPr>
              <a:xfrm>
                <a:off x="9552044" y="1874604"/>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a:t>
                </a:r>
                <a14:m>
                  <m:oMath xmlns:m="http://schemas.openxmlformats.org/officeDocument/2006/math">
                    <m:r>
                      <a:rPr lang="en-GB" b="0" i="1" dirty="0" smtClean="0">
                        <a:latin typeface="Cambria Math" panose="02040503050406030204" pitchFamily="18" charset="0"/>
                        <a:ea typeface="Helvetica Neue" panose="02000503000000020004" pitchFamily="2" charset="0"/>
                        <a:cs typeface="Helvetica Neue" panose="02000503000000020004" pitchFamily="2" charset="0"/>
                      </a:rPr>
                      <m:t>𝑗</m:t>
                    </m:r>
                  </m:oMath>
                </a14:m>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57" name="TextBox 56">
                <a:extLst>
                  <a:ext uri="{FF2B5EF4-FFF2-40B4-BE49-F238E27FC236}">
                    <a16:creationId xmlns:a16="http://schemas.microsoft.com/office/drawing/2014/main" id="{8D5A0564-12EF-D4E2-1A51-4E2EF9DE150E}"/>
                  </a:ext>
                </a:extLst>
              </p:cNvPr>
              <p:cNvSpPr txBox="1">
                <a:spLocks noRot="1" noChangeAspect="1" noMove="1" noResize="1" noEditPoints="1" noAdjustHandles="1" noChangeArrowheads="1" noChangeShapeType="1" noTextEdit="1"/>
              </p:cNvSpPr>
              <p:nvPr/>
            </p:nvSpPr>
            <p:spPr>
              <a:xfrm>
                <a:off x="9552044" y="1874604"/>
                <a:ext cx="1521436" cy="369332"/>
              </a:xfrm>
              <a:prstGeom prst="rect">
                <a:avLst/>
              </a:prstGeom>
              <a:blipFill>
                <a:blip r:embed="rId10"/>
                <a:stretch>
                  <a:fillRect t="-6667" b="-26667"/>
                </a:stretch>
              </a:blipFill>
            </p:spPr>
            <p:txBody>
              <a:bodyPr/>
              <a:lstStyle/>
              <a:p>
                <a:r>
                  <a:rPr lang="en-GB">
                    <a:noFill/>
                  </a:rPr>
                  <a:t> </a:t>
                </a:r>
              </a:p>
            </p:txBody>
          </p:sp>
        </mc:Fallback>
      </mc:AlternateContent>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9" name="Oval 58">
            <a:extLst>
              <a:ext uri="{FF2B5EF4-FFF2-40B4-BE49-F238E27FC236}">
                <a16:creationId xmlns:a16="http://schemas.microsoft.com/office/drawing/2014/main" id="{4FDB5EF9-B99B-750E-0678-D0A85C68762A}"/>
              </a:ext>
            </a:extLst>
          </p:cNvPr>
          <p:cNvSpPr/>
          <p:nvPr/>
        </p:nvSpPr>
        <p:spPr>
          <a:xfrm>
            <a:off x="439457" y="3748346"/>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Straight Connector 60">
            <a:extLst>
              <a:ext uri="{FF2B5EF4-FFF2-40B4-BE49-F238E27FC236}">
                <a16:creationId xmlns:a16="http://schemas.microsoft.com/office/drawing/2014/main" id="{30E025C4-0086-1958-7782-161E1FB66C89}"/>
              </a:ext>
            </a:extLst>
          </p:cNvPr>
          <p:cNvCxnSpPr>
            <a:cxnSpLocks/>
          </p:cNvCxnSpPr>
          <p:nvPr/>
        </p:nvCxnSpPr>
        <p:spPr>
          <a:xfrm flipH="1">
            <a:off x="480947" y="3775595"/>
            <a:ext cx="2272" cy="817044"/>
          </a:xfrm>
          <a:prstGeom prst="line">
            <a:avLst/>
          </a:prstGeom>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61BC2A1E-0815-F1F7-8E25-3D1E9E380ACB}"/>
              </a:ext>
            </a:extLst>
          </p:cNvPr>
          <p:cNvSpPr txBox="1"/>
          <p:nvPr/>
        </p:nvSpPr>
        <p:spPr>
          <a:xfrm>
            <a:off x="483219" y="4571996"/>
            <a:ext cx="2488055"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Student information (level-1)</a:t>
            </a:r>
          </a:p>
        </p:txBody>
      </p:sp>
      <p:sp>
        <p:nvSpPr>
          <p:cNvPr id="63" name="Oval 62">
            <a:extLst>
              <a:ext uri="{FF2B5EF4-FFF2-40B4-BE49-F238E27FC236}">
                <a16:creationId xmlns:a16="http://schemas.microsoft.com/office/drawing/2014/main" id="{CCEE802D-26AC-BBCD-CD5C-AF9352929E8C}"/>
              </a:ext>
            </a:extLst>
          </p:cNvPr>
          <p:cNvSpPr/>
          <p:nvPr/>
        </p:nvSpPr>
        <p:spPr>
          <a:xfrm>
            <a:off x="435793" y="1968223"/>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3BA93A0C-DF43-9253-E9B7-DD4C6692944C}"/>
              </a:ext>
            </a:extLst>
          </p:cNvPr>
          <p:cNvCxnSpPr>
            <a:cxnSpLocks/>
          </p:cNvCxnSpPr>
          <p:nvPr/>
        </p:nvCxnSpPr>
        <p:spPr>
          <a:xfrm>
            <a:off x="480947" y="1453880"/>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615B2CB6-276A-07A3-8C9B-8FB6688D036A}"/>
              </a:ext>
            </a:extLst>
          </p:cNvPr>
          <p:cNvSpPr txBox="1"/>
          <p:nvPr/>
        </p:nvSpPr>
        <p:spPr>
          <a:xfrm>
            <a:off x="480947" y="1145237"/>
            <a:ext cx="2385982"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School information (level-2)</a:t>
            </a:r>
          </a:p>
        </p:txBody>
      </p:sp>
      <p:sp>
        <p:nvSpPr>
          <p:cNvPr id="69" name="TextBox 68">
            <a:extLst>
              <a:ext uri="{FF2B5EF4-FFF2-40B4-BE49-F238E27FC236}">
                <a16:creationId xmlns:a16="http://schemas.microsoft.com/office/drawing/2014/main" id="{85F05373-D246-DD83-C229-7502F9014872}"/>
              </a:ext>
            </a:extLst>
          </p:cNvPr>
          <p:cNvSpPr txBox="1"/>
          <p:nvPr/>
        </p:nvSpPr>
        <p:spPr>
          <a:xfrm>
            <a:off x="4292387" y="4627651"/>
            <a:ext cx="7219394"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This is typically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structure, </a:t>
            </a:r>
            <a:r>
              <a:rPr lang="en-GB" sz="1400" dirty="0">
                <a:latin typeface="Helvetica Neue" panose="02000503000000020004" pitchFamily="2" charset="0"/>
                <a:ea typeface="Helvetica Neue" panose="02000503000000020004" pitchFamily="2" charset="0"/>
                <a:cs typeface="Helvetica Neue" panose="02000503000000020004" pitchFamily="2" charset="0"/>
              </a:rPr>
              <a:t>and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hierarchical regression </a:t>
            </a:r>
            <a:r>
              <a:rPr lang="en-GB" sz="14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Tree>
    <p:extLst>
      <p:ext uri="{BB962C8B-B14F-4D97-AF65-F5344CB8AC3E}">
        <p14:creationId xmlns:p14="http://schemas.microsoft.com/office/powerpoint/2010/main" val="346457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[2]</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947CAF7-6F75-8330-644A-4AE19CB69ECA}"/>
                  </a:ext>
                </a:extLst>
              </p:cNvPr>
              <p:cNvSpPr txBox="1"/>
              <p:nvPr/>
            </p:nvSpPr>
            <p:spPr>
              <a:xfrm>
                <a:off x="263616" y="5801810"/>
                <a:ext cx="11272823"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GB" sz="1600" dirty="0">
                    <a:latin typeface="Helvetica Neue Light" panose="02000403000000020004" pitchFamily="2" charset="0"/>
                    <a:ea typeface="Helvetica Neue Light" panose="02000403000000020004" pitchFamily="2" charset="0"/>
                  </a:rPr>
                  <a:t>Building on the example highlighted in point 3 (see slide 9):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endParaRPr lang="en-GB" sz="1600" dirty="0"/>
              </a:p>
            </p:txBody>
          </p:sp>
        </mc:Choice>
        <mc:Fallback xmlns="">
          <p:sp>
            <p:nvSpPr>
              <p:cNvPr id="52" name="TextBox 51">
                <a:extLst>
                  <a:ext uri="{FF2B5EF4-FFF2-40B4-BE49-F238E27FC236}">
                    <a16:creationId xmlns:a16="http://schemas.microsoft.com/office/drawing/2014/main" id="{F947CAF7-6F75-8330-644A-4AE19CB69ECA}"/>
                  </a:ext>
                </a:extLst>
              </p:cNvPr>
              <p:cNvSpPr txBox="1">
                <a:spLocks noRot="1" noChangeAspect="1" noMove="1" noResize="1" noEditPoints="1" noAdjustHandles="1" noChangeArrowheads="1" noChangeShapeType="1" noTextEdit="1"/>
              </p:cNvSpPr>
              <p:nvPr/>
            </p:nvSpPr>
            <p:spPr>
              <a:xfrm>
                <a:off x="263616" y="5801810"/>
                <a:ext cx="11272823" cy="830997"/>
              </a:xfrm>
              <a:prstGeom prst="rect">
                <a:avLst/>
              </a:prstGeom>
              <a:blipFill>
                <a:blip r:embed="rId3"/>
                <a:stretch>
                  <a:fillRect l="-225" t="-1493" b="-7463"/>
                </a:stretch>
              </a:blipFill>
              <a:ln>
                <a:solidFill>
                  <a:schemeClr val="accent1"/>
                </a:solidFill>
              </a:ln>
            </p:spPr>
            <p:txBody>
              <a:bodyPr/>
              <a:lstStyle/>
              <a:p>
                <a:r>
                  <a:rPr lang="en-GB">
                    <a:noFill/>
                  </a:rPr>
                  <a:t> </a:t>
                </a:r>
              </a:p>
            </p:txBody>
          </p:sp>
        </mc:Fallback>
      </mc:AlternateContent>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9" name="Picture 8" descr="Graphical user interface, diagram&#10;&#10;Description automatically generated">
            <a:extLst>
              <a:ext uri="{FF2B5EF4-FFF2-40B4-BE49-F238E27FC236}">
                <a16:creationId xmlns:a16="http://schemas.microsoft.com/office/drawing/2014/main" id="{EECB3EDD-3F41-3C3D-1300-F6FDA74F5C5D}"/>
              </a:ext>
            </a:extLst>
          </p:cNvPr>
          <p:cNvPicPr>
            <a:picLocks noChangeAspect="1"/>
          </p:cNvPicPr>
          <p:nvPr/>
        </p:nvPicPr>
        <p:blipFill>
          <a:blip r:embed="rId4"/>
          <a:stretch>
            <a:fillRect/>
          </a:stretch>
        </p:blipFill>
        <p:spPr>
          <a:xfrm>
            <a:off x="301702" y="3458080"/>
            <a:ext cx="3461237" cy="1183722"/>
          </a:xfrm>
          <a:prstGeom prst="rect">
            <a:avLst/>
          </a:prstGeom>
        </p:spPr>
      </p:pic>
      <p:pic>
        <p:nvPicPr>
          <p:cNvPr id="19" name="Picture 18" descr="Graphical user interface, diagram&#10;&#10;Description automatically generated">
            <a:extLst>
              <a:ext uri="{FF2B5EF4-FFF2-40B4-BE49-F238E27FC236}">
                <a16:creationId xmlns:a16="http://schemas.microsoft.com/office/drawing/2014/main" id="{864E55B3-C538-5264-4EBA-0F4CA1E16009}"/>
              </a:ext>
            </a:extLst>
          </p:cNvPr>
          <p:cNvPicPr>
            <a:picLocks noChangeAspect="1"/>
          </p:cNvPicPr>
          <p:nvPr/>
        </p:nvPicPr>
        <p:blipFill>
          <a:blip r:embed="rId4"/>
          <a:stretch>
            <a:fillRect/>
          </a:stretch>
        </p:blipFill>
        <p:spPr>
          <a:xfrm>
            <a:off x="4049233" y="3429001"/>
            <a:ext cx="3461237" cy="1183722"/>
          </a:xfrm>
          <a:prstGeom prst="rect">
            <a:avLst/>
          </a:prstGeom>
        </p:spPr>
      </p:pic>
      <p:pic>
        <p:nvPicPr>
          <p:cNvPr id="47" name="Picture 46" descr="Graphical user interface, diagram&#10;&#10;Description automatically generated">
            <a:extLst>
              <a:ext uri="{FF2B5EF4-FFF2-40B4-BE49-F238E27FC236}">
                <a16:creationId xmlns:a16="http://schemas.microsoft.com/office/drawing/2014/main" id="{4B243AD2-F280-67B9-7CA7-0D14E11C9C3A}"/>
              </a:ext>
            </a:extLst>
          </p:cNvPr>
          <p:cNvPicPr>
            <a:picLocks noChangeAspect="1"/>
          </p:cNvPicPr>
          <p:nvPr/>
        </p:nvPicPr>
        <p:blipFill>
          <a:blip r:embed="rId4"/>
          <a:stretch>
            <a:fillRect/>
          </a:stretch>
        </p:blipFill>
        <p:spPr>
          <a:xfrm>
            <a:off x="8123206" y="3429000"/>
            <a:ext cx="3461237" cy="1183722"/>
          </a:xfrm>
          <a:prstGeom prst="rect">
            <a:avLst/>
          </a:prstGeom>
        </p:spPr>
      </p:pic>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AC27446-7573-2B99-5C37-D8C6712BB40A}"/>
                  </a:ext>
                </a:extLst>
              </p:cNvPr>
              <p:cNvSpPr txBox="1"/>
              <p:nvPr/>
            </p:nvSpPr>
            <p:spPr>
              <a:xfrm>
                <a:off x="7677275" y="2998113"/>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0" name="TextBox 49">
                <a:extLst>
                  <a:ext uri="{FF2B5EF4-FFF2-40B4-BE49-F238E27FC236}">
                    <a16:creationId xmlns:a16="http://schemas.microsoft.com/office/drawing/2014/main" id="{CAC27446-7573-2B99-5C37-D8C6712BB40A}"/>
                  </a:ext>
                </a:extLst>
              </p:cNvPr>
              <p:cNvSpPr txBox="1">
                <a:spLocks noRot="1" noChangeAspect="1" noMove="1" noResize="1" noEditPoints="1" noAdjustHandles="1" noChangeArrowheads="1" noChangeShapeType="1" noTextEdit="1"/>
              </p:cNvSpPr>
              <p:nvPr/>
            </p:nvSpPr>
            <p:spPr>
              <a:xfrm>
                <a:off x="7677275" y="2998113"/>
                <a:ext cx="389530" cy="430887"/>
              </a:xfrm>
              <a:prstGeom prst="rect">
                <a:avLst/>
              </a:prstGeom>
              <a:blipFill>
                <a:blip r:embed="rId5"/>
                <a:stretch>
                  <a:fillRect l="-6250" r="-3125"/>
                </a:stretch>
              </a:blipFill>
            </p:spPr>
            <p:txBody>
              <a:bodyPr/>
              <a:lstStyle/>
              <a:p>
                <a:r>
                  <a:rPr lang="en-GB">
                    <a:noFill/>
                  </a:rPr>
                  <a:t> </a:t>
                </a:r>
              </a:p>
            </p:txBody>
          </p:sp>
        </mc:Fallback>
      </mc:AlternateContent>
      <p:sp>
        <p:nvSpPr>
          <p:cNvPr id="51" name="Rectangle 50">
            <a:extLst>
              <a:ext uri="{FF2B5EF4-FFF2-40B4-BE49-F238E27FC236}">
                <a16:creationId xmlns:a16="http://schemas.microsoft.com/office/drawing/2014/main" id="{5A9D11A6-4098-974C-1330-4A96B144BBDE}"/>
              </a:ext>
            </a:extLst>
          </p:cNvPr>
          <p:cNvSpPr/>
          <p:nvPr/>
        </p:nvSpPr>
        <p:spPr>
          <a:xfrm>
            <a:off x="263616"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25AA0886-6544-D65E-7F50-ACEB90DF9B7A}"/>
              </a:ext>
            </a:extLst>
          </p:cNvPr>
          <p:cNvSpPr/>
          <p:nvPr/>
        </p:nvSpPr>
        <p:spPr>
          <a:xfrm>
            <a:off x="399529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621C2DB6-D663-4631-D991-14831E5A2021}"/>
              </a:ext>
            </a:extLst>
          </p:cNvPr>
          <p:cNvSpPr/>
          <p:nvPr/>
        </p:nvSpPr>
        <p:spPr>
          <a:xfrm>
            <a:off x="811985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9AD329B7-9625-679E-B860-9D76D48C3A8F}"/>
              </a:ext>
            </a:extLst>
          </p:cNvPr>
          <p:cNvSpPr txBox="1"/>
          <p:nvPr/>
        </p:nvSpPr>
        <p:spPr>
          <a:xfrm>
            <a:off x="1535634" y="1493020"/>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1</a:t>
            </a:r>
          </a:p>
        </p:txBody>
      </p:sp>
      <p:sp>
        <p:nvSpPr>
          <p:cNvPr id="68" name="TextBox 67">
            <a:extLst>
              <a:ext uri="{FF2B5EF4-FFF2-40B4-BE49-F238E27FC236}">
                <a16:creationId xmlns:a16="http://schemas.microsoft.com/office/drawing/2014/main" id="{7F3D1F44-FDAE-4FD6-F43F-3C70A9317752}"/>
              </a:ext>
            </a:extLst>
          </p:cNvPr>
          <p:cNvSpPr txBox="1"/>
          <p:nvPr/>
        </p:nvSpPr>
        <p:spPr>
          <a:xfrm>
            <a:off x="5310679" y="1490508"/>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2</a:t>
            </a:r>
          </a:p>
        </p:txBody>
      </p:sp>
      <p:sp>
        <p:nvSpPr>
          <p:cNvPr id="69" name="TextBox 68">
            <a:extLst>
              <a:ext uri="{FF2B5EF4-FFF2-40B4-BE49-F238E27FC236}">
                <a16:creationId xmlns:a16="http://schemas.microsoft.com/office/drawing/2014/main" id="{EC3F6FC7-E1A7-6A49-5AA7-FB0BD3C94EB0}"/>
              </a:ext>
            </a:extLst>
          </p:cNvPr>
          <p:cNvSpPr txBox="1"/>
          <p:nvPr/>
        </p:nvSpPr>
        <p:spPr>
          <a:xfrm>
            <a:off x="9560429" y="1490508"/>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3</a:t>
            </a:r>
          </a:p>
        </p:txBody>
      </p:sp>
      <p:sp>
        <p:nvSpPr>
          <p:cNvPr id="70" name="Oval 69">
            <a:extLst>
              <a:ext uri="{FF2B5EF4-FFF2-40B4-BE49-F238E27FC236}">
                <a16:creationId xmlns:a16="http://schemas.microsoft.com/office/drawing/2014/main" id="{5E818E42-2429-9944-7D57-2FE464BF0268}"/>
              </a:ext>
            </a:extLst>
          </p:cNvPr>
          <p:cNvSpPr/>
          <p:nvPr/>
        </p:nvSpPr>
        <p:spPr>
          <a:xfrm>
            <a:off x="398057" y="1769098"/>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Connector 70">
            <a:extLst>
              <a:ext uri="{FF2B5EF4-FFF2-40B4-BE49-F238E27FC236}">
                <a16:creationId xmlns:a16="http://schemas.microsoft.com/office/drawing/2014/main" id="{030B488D-2945-AA3D-F08E-A54233CDD56A}"/>
              </a:ext>
            </a:extLst>
          </p:cNvPr>
          <p:cNvCxnSpPr>
            <a:cxnSpLocks/>
          </p:cNvCxnSpPr>
          <p:nvPr/>
        </p:nvCxnSpPr>
        <p:spPr>
          <a:xfrm>
            <a:off x="443211" y="1254755"/>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60CB78FE-4BA0-E0D7-8C6D-3D119848A45A}"/>
              </a:ext>
            </a:extLst>
          </p:cNvPr>
          <p:cNvSpPr txBox="1"/>
          <p:nvPr/>
        </p:nvSpPr>
        <p:spPr>
          <a:xfrm>
            <a:off x="443210" y="946112"/>
            <a:ext cx="2688403"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Temporal information (level-3)</a:t>
            </a:r>
          </a:p>
        </p:txBody>
      </p:sp>
      <p:sp>
        <p:nvSpPr>
          <p:cNvPr id="73" name="TextBox 72">
            <a:extLst>
              <a:ext uri="{FF2B5EF4-FFF2-40B4-BE49-F238E27FC236}">
                <a16:creationId xmlns:a16="http://schemas.microsoft.com/office/drawing/2014/main" id="{293A6CEC-CC3C-48A8-04FC-DE9C2B480AD0}"/>
              </a:ext>
            </a:extLst>
          </p:cNvPr>
          <p:cNvSpPr txBox="1"/>
          <p:nvPr/>
        </p:nvSpPr>
        <p:spPr>
          <a:xfrm>
            <a:off x="263615" y="4886708"/>
            <a:ext cx="7360613" cy="830997"/>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whereby the same individuals (from the same units) are repeated (i.e., longitudinal). This is typically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structure </a:t>
            </a:r>
            <a:r>
              <a:rPr lang="en-GB" sz="1200" dirty="0">
                <a:latin typeface="Helvetica Neue" panose="02000503000000020004" pitchFamily="2" charset="0"/>
                <a:ea typeface="Helvetica Neue" panose="02000503000000020004" pitchFamily="2" charset="0"/>
                <a:cs typeface="Helvetica Neue" panose="02000503000000020004" pitchFamily="2" charset="0"/>
              </a:rPr>
              <a:t>and so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hierarchical regression </a:t>
            </a:r>
            <a:r>
              <a:rPr lang="en-GB" sz="12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Tree>
    <p:extLst>
      <p:ext uri="{BB962C8B-B14F-4D97-AF65-F5344CB8AC3E}">
        <p14:creationId xmlns:p14="http://schemas.microsoft.com/office/powerpoint/2010/main" val="379318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D88C-AF3C-0778-7FB8-AE6A606D6200}"/>
              </a:ext>
            </a:extLst>
          </p:cNvPr>
          <p:cNvSpPr txBox="1">
            <a:spLocks noChangeArrowheads="1"/>
          </p:cNvSpPr>
          <p:nvPr/>
        </p:nvSpPr>
        <p:spPr>
          <a:xfrm>
            <a:off x="160655" y="1139869"/>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3" name="TextBox 2">
            <a:extLst>
              <a:ext uri="{FF2B5EF4-FFF2-40B4-BE49-F238E27FC236}">
                <a16:creationId xmlns:a16="http://schemas.microsoft.com/office/drawing/2014/main" id="{C766DE79-5ECD-35EA-79D7-67550092473F}"/>
              </a:ext>
            </a:extLst>
          </p:cNvPr>
          <p:cNvSpPr txBox="1"/>
          <p:nvPr/>
        </p:nvSpPr>
        <p:spPr>
          <a:xfrm>
            <a:off x="222201" y="1928505"/>
            <a:ext cx="11747597" cy="1200329"/>
          </a:xfrm>
          <a:prstGeom prst="rect">
            <a:avLst/>
          </a:prstGeom>
          <a:solidFill>
            <a:schemeClr val="accent1">
              <a:lumMod val="60000"/>
              <a:lumOff val="4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hierarchical regression model</a:t>
            </a:r>
            <a:r>
              <a:rPr lang="en-GB" dirty="0">
                <a:latin typeface="Helvetica Neue Light" panose="02000403000000020004" pitchFamily="2" charset="0"/>
                <a:ea typeface="Helvetica Neue Light" panose="02000403000000020004" pitchFamily="2" charset="0"/>
              </a:rPr>
              <a:t>, are a specialised group of regression-based models that are able to recognise the existence of hierarchies within a data structure and account for them. It is a statistical model used for exploring the relationship between a dependent variable with one or more independent variables while accounting for these hierarchical structures.  </a:t>
            </a:r>
          </a:p>
        </p:txBody>
      </p:sp>
      <p:sp>
        <p:nvSpPr>
          <p:cNvPr id="4" name="TextBox 3">
            <a:extLst>
              <a:ext uri="{FF2B5EF4-FFF2-40B4-BE49-F238E27FC236}">
                <a16:creationId xmlns:a16="http://schemas.microsoft.com/office/drawing/2014/main" id="{CF971522-061B-C3DE-F9EF-EBD602E27AD2}"/>
              </a:ext>
            </a:extLst>
          </p:cNvPr>
          <p:cNvSpPr txBox="1"/>
          <p:nvPr/>
        </p:nvSpPr>
        <p:spPr>
          <a:xfrm>
            <a:off x="222201" y="3533272"/>
            <a:ext cx="11740617" cy="2554545"/>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Why are hierarchical regression models important:</a:t>
            </a:r>
          </a:p>
          <a:p>
            <a:pPr marL="285750" indent="-285750" algn="l">
              <a:buFont typeface="Arial" panose="020B0604020202020204" pitchFamily="34" charset="0"/>
              <a:buChar char="•"/>
            </a:pPr>
            <a:endParaRPr lang="en-GB" sz="1600"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an elegant way to model datasets that have varying scales in their measurements ( - this artefact is caused by the multilevel or hierarchical structure in the dataset)</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 robust approach for accounting for </a:t>
            </a:r>
            <a:r>
              <a:rPr lang="en-GB" sz="1400" b="1" dirty="0">
                <a:latin typeface="Helvetica Neue Light" panose="02000403000000020004" pitchFamily="2" charset="0"/>
                <a:ea typeface="Helvetica Neue Light" panose="02000403000000020004" pitchFamily="2" charset="0"/>
              </a:rPr>
              <a:t>variations across individual units</a:t>
            </a:r>
            <a:r>
              <a:rPr lang="en-GB" sz="1400" dirty="0">
                <a:latin typeface="Helvetica Neue Light" panose="02000403000000020004" pitchFamily="2" charset="0"/>
                <a:ea typeface="Helvetica Neue Light" panose="02000403000000020004" pitchFamily="2" charset="0"/>
              </a:rPr>
              <a:t>, and at the same time, the “</a:t>
            </a:r>
            <a:r>
              <a:rPr lang="en-GB" sz="1400" b="1" dirty="0">
                <a:latin typeface="Helvetica Neue Light" panose="02000403000000020004" pitchFamily="2" charset="0"/>
                <a:ea typeface="Helvetica Neue Light" panose="02000403000000020004" pitchFamily="2" charset="0"/>
              </a:rPr>
              <a:t>within-group variations</a:t>
            </a:r>
            <a:r>
              <a:rPr lang="en-GB" sz="1400" dirty="0">
                <a:latin typeface="Helvetica Neue Light" panose="02000403000000020004" pitchFamily="2" charset="0"/>
                <a:ea typeface="Helvetica Neue Light" panose="02000403000000020004" pitchFamily="2" charset="0"/>
              </a:rPr>
              <a:t>” among groupings</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When we are modelling the direct relationship between the level-1 independent variables against the dependent variable, we can allow for direct interactions between level-1 and higher-level independent variables that were measured at a group-level</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We can quantify group-specific differences as well as group-specific coefficients through the usage of “</a:t>
            </a:r>
            <a:r>
              <a:rPr lang="en-GB" sz="1400" b="1" dirty="0">
                <a:latin typeface="Helvetica Neue Light" panose="02000403000000020004" pitchFamily="2" charset="0"/>
                <a:ea typeface="Helvetica Neue Light" panose="02000403000000020004" pitchFamily="2" charset="0"/>
              </a:rPr>
              <a:t>varying-slopes</a:t>
            </a:r>
            <a:r>
              <a:rPr lang="en-GB" sz="1400" dirty="0">
                <a:latin typeface="Helvetica Neue Light" panose="02000403000000020004" pitchFamily="2" charset="0"/>
                <a:ea typeface="Helvetica Neue Light" panose="02000403000000020004" pitchFamily="2" charset="0"/>
              </a:rPr>
              <a:t>” or “</a:t>
            </a:r>
            <a:r>
              <a:rPr lang="en-GB" sz="1400" b="1" dirty="0">
                <a:latin typeface="Helvetica Neue Light" panose="02000403000000020004" pitchFamily="2" charset="0"/>
                <a:ea typeface="Helvetica Neue Light" panose="02000403000000020004" pitchFamily="2" charset="0"/>
              </a:rPr>
              <a:t>varying-coefficients</a:t>
            </a:r>
            <a:r>
              <a:rPr lang="en-GB" sz="1400" dirty="0">
                <a:latin typeface="Helvetica Neue Light" panose="02000403000000020004" pitchFamily="2" charset="0"/>
                <a:ea typeface="Helvetica Neue Light" panose="02000403000000020004" pitchFamily="2" charset="0"/>
              </a:rPr>
              <a:t>”  </a:t>
            </a:r>
          </a:p>
        </p:txBody>
      </p:sp>
      <p:sp>
        <p:nvSpPr>
          <p:cNvPr id="6" name="Slide Number Placeholder 3">
            <a:extLst>
              <a:ext uri="{FF2B5EF4-FFF2-40B4-BE49-F238E27FC236}">
                <a16:creationId xmlns:a16="http://schemas.microsoft.com/office/drawing/2014/main" id="{059C7C1D-6FFD-2CB1-4C59-2B04EB2A994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7" name="Picture 6">
            <a:extLst>
              <a:ext uri="{FF2B5EF4-FFF2-40B4-BE49-F238E27FC236}">
                <a16:creationId xmlns:a16="http://schemas.microsoft.com/office/drawing/2014/main" id="{319FA890-9E93-81E9-3BD6-A6B8E4B159A3}"/>
              </a:ext>
            </a:extLst>
          </p:cNvPr>
          <p:cNvPicPr>
            <a:picLocks noChangeAspect="1"/>
          </p:cNvPicPr>
          <p:nvPr/>
        </p:nvPicPr>
        <p:blipFill rotWithShape="1">
          <a:blip r:embed="rId2"/>
          <a:srcRect l="931"/>
          <a:stretch/>
        </p:blipFill>
        <p:spPr>
          <a:xfrm>
            <a:off x="0" y="21574"/>
            <a:ext cx="12192000" cy="828375"/>
          </a:xfrm>
          <a:prstGeom prst="rect">
            <a:avLst/>
          </a:prstGeom>
        </p:spPr>
      </p:pic>
      <p:sp>
        <p:nvSpPr>
          <p:cNvPr id="8" name="Text Placeholder 6">
            <a:extLst>
              <a:ext uri="{FF2B5EF4-FFF2-40B4-BE49-F238E27FC236}">
                <a16:creationId xmlns:a16="http://schemas.microsoft.com/office/drawing/2014/main" id="{7C4A543B-B40F-C18F-89A4-42949EFC3950}"/>
              </a:ext>
            </a:extLst>
          </p:cNvPr>
          <p:cNvSpPr txBox="1">
            <a:spLocks/>
          </p:cNvSpPr>
          <p:nvPr/>
        </p:nvSpPr>
        <p:spPr bwMode="auto">
          <a:xfrm>
            <a:off x="190991" y="211490"/>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Tree>
    <p:extLst>
      <p:ext uri="{BB962C8B-B14F-4D97-AF65-F5344CB8AC3E}">
        <p14:creationId xmlns:p14="http://schemas.microsoft.com/office/powerpoint/2010/main" val="2261728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group of people sitting on the ground&#10;&#10;Description automatically generated with low confidence">
            <a:extLst>
              <a:ext uri="{FF2B5EF4-FFF2-40B4-BE49-F238E27FC236}">
                <a16:creationId xmlns:a16="http://schemas.microsoft.com/office/drawing/2014/main" id="{CDE38DC2-38CB-8703-BBD8-2A7F39EF6815}"/>
              </a:ext>
            </a:extLst>
          </p:cNvPr>
          <p:cNvPicPr>
            <a:picLocks noChangeAspect="1"/>
          </p:cNvPicPr>
          <p:nvPr/>
        </p:nvPicPr>
        <p:blipFill>
          <a:blip r:embed="rId3"/>
          <a:stretch>
            <a:fillRect/>
          </a:stretch>
        </p:blipFill>
        <p:spPr>
          <a:xfrm>
            <a:off x="7961270" y="4247211"/>
            <a:ext cx="4230730" cy="2661754"/>
          </a:xfrm>
          <a:prstGeom prst="rect">
            <a:avLst/>
          </a:prstGeom>
        </p:spPr>
      </p:pic>
      <p:pic>
        <p:nvPicPr>
          <p:cNvPr id="21" name="Picture 20" descr="A picture containing nature, sunset, night sky&#10;&#10;Description automatically generated">
            <a:extLst>
              <a:ext uri="{FF2B5EF4-FFF2-40B4-BE49-F238E27FC236}">
                <a16:creationId xmlns:a16="http://schemas.microsoft.com/office/drawing/2014/main" id="{DAE02A10-E102-EF30-0F57-ADEA2E2CC0DD}"/>
              </a:ext>
            </a:extLst>
          </p:cNvPr>
          <p:cNvPicPr>
            <a:picLocks noChangeAspect="1"/>
          </p:cNvPicPr>
          <p:nvPr/>
        </p:nvPicPr>
        <p:blipFill>
          <a:blip r:embed="rId4"/>
          <a:stretch>
            <a:fillRect/>
          </a:stretch>
        </p:blipFill>
        <p:spPr>
          <a:xfrm>
            <a:off x="-53290" y="4749903"/>
            <a:ext cx="4284022" cy="2142011"/>
          </a:xfrm>
          <a:prstGeom prst="rect">
            <a:avLst/>
          </a:prstGeom>
        </p:spPr>
      </p:pic>
      <p:pic>
        <p:nvPicPr>
          <p:cNvPr id="9" name="Picture 8" descr="A picture containing grass, outdoor, tree, sky&#10;&#10;Description automatically generated">
            <a:extLst>
              <a:ext uri="{FF2B5EF4-FFF2-40B4-BE49-F238E27FC236}">
                <a16:creationId xmlns:a16="http://schemas.microsoft.com/office/drawing/2014/main" id="{8AC6B4FB-362B-BA35-B0FC-620CFDBD0D03}"/>
              </a:ext>
            </a:extLst>
          </p:cNvPr>
          <p:cNvPicPr>
            <a:picLocks noChangeAspect="1"/>
          </p:cNvPicPr>
          <p:nvPr/>
        </p:nvPicPr>
        <p:blipFill>
          <a:blip r:embed="rId5"/>
          <a:stretch>
            <a:fillRect/>
          </a:stretch>
        </p:blipFill>
        <p:spPr>
          <a:xfrm>
            <a:off x="7949196" y="2094143"/>
            <a:ext cx="4242803" cy="2707798"/>
          </a:xfrm>
          <a:prstGeom prst="rect">
            <a:avLst/>
          </a:prstGeom>
        </p:spPr>
      </p:pic>
      <p:pic>
        <p:nvPicPr>
          <p:cNvPr id="13" name="Picture 12" descr="A picture containing ground, outdoor, beach, sandy&#10;&#10;Description automatically generated">
            <a:extLst>
              <a:ext uri="{FF2B5EF4-FFF2-40B4-BE49-F238E27FC236}">
                <a16:creationId xmlns:a16="http://schemas.microsoft.com/office/drawing/2014/main" id="{0E02EF9D-92A2-4F28-CCCB-7FF4F7AF1B56}"/>
              </a:ext>
            </a:extLst>
          </p:cNvPr>
          <p:cNvPicPr>
            <a:picLocks noChangeAspect="1"/>
          </p:cNvPicPr>
          <p:nvPr/>
        </p:nvPicPr>
        <p:blipFill rotWithShape="1">
          <a:blip r:embed="rId6"/>
          <a:srcRect r="27506"/>
          <a:stretch/>
        </p:blipFill>
        <p:spPr>
          <a:xfrm>
            <a:off x="3993252" y="2077094"/>
            <a:ext cx="3955943" cy="2724847"/>
          </a:xfrm>
          <a:prstGeom prst="rect">
            <a:avLst/>
          </a:prstGeom>
        </p:spPr>
      </p:pic>
      <p:pic>
        <p:nvPicPr>
          <p:cNvPr id="11" name="Picture 10" descr="Background pattern&#10;&#10;Description automatically generated">
            <a:extLst>
              <a:ext uri="{FF2B5EF4-FFF2-40B4-BE49-F238E27FC236}">
                <a16:creationId xmlns:a16="http://schemas.microsoft.com/office/drawing/2014/main" id="{47CDF913-F67C-B086-E773-BC622E1E823B}"/>
              </a:ext>
            </a:extLst>
          </p:cNvPr>
          <p:cNvPicPr>
            <a:picLocks noChangeAspect="1"/>
          </p:cNvPicPr>
          <p:nvPr/>
        </p:nvPicPr>
        <p:blipFill>
          <a:blip r:embed="rId7"/>
          <a:stretch>
            <a:fillRect/>
          </a:stretch>
        </p:blipFill>
        <p:spPr>
          <a:xfrm>
            <a:off x="-16616" y="2168638"/>
            <a:ext cx="4068614" cy="2633303"/>
          </a:xfrm>
          <a:prstGeom prst="rect">
            <a:avLst/>
          </a:prstGeom>
        </p:spPr>
      </p:pic>
      <p:pic>
        <p:nvPicPr>
          <p:cNvPr id="3" name="Picture 2" descr="A picture containing mammal, looking, llama, staring&#10;&#10;Description automatically generated">
            <a:extLst>
              <a:ext uri="{FF2B5EF4-FFF2-40B4-BE49-F238E27FC236}">
                <a16:creationId xmlns:a16="http://schemas.microsoft.com/office/drawing/2014/main" id="{5655DA4A-F6C4-17AD-1CFE-CEDE874226A2}"/>
              </a:ext>
            </a:extLst>
          </p:cNvPr>
          <p:cNvPicPr>
            <a:picLocks noChangeAspect="1"/>
          </p:cNvPicPr>
          <p:nvPr/>
        </p:nvPicPr>
        <p:blipFill>
          <a:blip r:embed="rId8"/>
          <a:stretch>
            <a:fillRect/>
          </a:stretch>
        </p:blipFill>
        <p:spPr>
          <a:xfrm>
            <a:off x="-53290" y="-42486"/>
            <a:ext cx="4364030" cy="2443857"/>
          </a:xfrm>
          <a:prstGeom prst="rect">
            <a:avLst/>
          </a:prstGeom>
        </p:spPr>
      </p:pic>
      <p:pic>
        <p:nvPicPr>
          <p:cNvPr id="5" name="Picture 4" descr="A picture containing food, vegetable, fruit, different&#10;&#10;Description automatically generated">
            <a:extLst>
              <a:ext uri="{FF2B5EF4-FFF2-40B4-BE49-F238E27FC236}">
                <a16:creationId xmlns:a16="http://schemas.microsoft.com/office/drawing/2014/main" id="{5BFEFAD8-1FBA-E8ED-B329-A85458699DC6}"/>
              </a:ext>
            </a:extLst>
          </p:cNvPr>
          <p:cNvPicPr>
            <a:picLocks noChangeAspect="1"/>
          </p:cNvPicPr>
          <p:nvPr/>
        </p:nvPicPr>
        <p:blipFill>
          <a:blip r:embed="rId9"/>
          <a:stretch>
            <a:fillRect/>
          </a:stretch>
        </p:blipFill>
        <p:spPr>
          <a:xfrm>
            <a:off x="4051998" y="-12879"/>
            <a:ext cx="3897199" cy="2421228"/>
          </a:xfrm>
          <a:prstGeom prst="rect">
            <a:avLst/>
          </a:prstGeom>
        </p:spPr>
      </p:pic>
      <p:pic>
        <p:nvPicPr>
          <p:cNvPr id="7" name="Picture 6" descr="A close-up of a magnifying glass on a piece of paper&#10;&#10;Description automatically generated with medium confidence">
            <a:extLst>
              <a:ext uri="{FF2B5EF4-FFF2-40B4-BE49-F238E27FC236}">
                <a16:creationId xmlns:a16="http://schemas.microsoft.com/office/drawing/2014/main" id="{462644DA-EC00-4769-3D8D-2061EBA45652}"/>
              </a:ext>
            </a:extLst>
          </p:cNvPr>
          <p:cNvPicPr>
            <a:picLocks noChangeAspect="1"/>
          </p:cNvPicPr>
          <p:nvPr/>
        </p:nvPicPr>
        <p:blipFill rotWithShape="1">
          <a:blip r:embed="rId10"/>
          <a:srcRect r="1869"/>
          <a:stretch/>
        </p:blipFill>
        <p:spPr>
          <a:xfrm>
            <a:off x="7961270" y="-24307"/>
            <a:ext cx="4242803" cy="2421227"/>
          </a:xfrm>
          <a:prstGeom prst="rect">
            <a:avLst/>
          </a:prstGeom>
        </p:spPr>
      </p:pic>
      <p:sp>
        <p:nvSpPr>
          <p:cNvPr id="14" name="TextBox 13">
            <a:extLst>
              <a:ext uri="{FF2B5EF4-FFF2-40B4-BE49-F238E27FC236}">
                <a16:creationId xmlns:a16="http://schemas.microsoft.com/office/drawing/2014/main" id="{D422A002-4B75-7B62-FB88-1D1B7B1DFD9E}"/>
              </a:ext>
            </a:extLst>
          </p:cNvPr>
          <p:cNvSpPr txBox="1"/>
          <p:nvPr/>
        </p:nvSpPr>
        <p:spPr>
          <a:xfrm>
            <a:off x="-16618" y="4117262"/>
            <a:ext cx="3864305" cy="646331"/>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&amp; Spatial Epidemiology</a:t>
            </a:r>
          </a:p>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Vector-borne disease</a:t>
            </a:r>
          </a:p>
        </p:txBody>
      </p:sp>
      <p:sp>
        <p:nvSpPr>
          <p:cNvPr id="15" name="TextBox 14">
            <a:extLst>
              <a:ext uri="{FF2B5EF4-FFF2-40B4-BE49-F238E27FC236}">
                <a16:creationId xmlns:a16="http://schemas.microsoft.com/office/drawing/2014/main" id="{B590BC55-E9B6-09E5-E6C2-D744E63C2E7C}"/>
              </a:ext>
            </a:extLst>
          </p:cNvPr>
          <p:cNvSpPr txBox="1"/>
          <p:nvPr/>
        </p:nvSpPr>
        <p:spPr>
          <a:xfrm>
            <a:off x="-53290" y="2028551"/>
            <a:ext cx="1532586"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Zoology</a:t>
            </a:r>
          </a:p>
        </p:txBody>
      </p:sp>
      <p:sp>
        <p:nvSpPr>
          <p:cNvPr id="16" name="TextBox 15">
            <a:extLst>
              <a:ext uri="{FF2B5EF4-FFF2-40B4-BE49-F238E27FC236}">
                <a16:creationId xmlns:a16="http://schemas.microsoft.com/office/drawing/2014/main" id="{4CE9AA8D-156B-4FBD-C6CF-A11C77C71022}"/>
              </a:ext>
            </a:extLst>
          </p:cNvPr>
          <p:cNvSpPr txBox="1"/>
          <p:nvPr/>
        </p:nvSpPr>
        <p:spPr>
          <a:xfrm>
            <a:off x="3993250" y="442902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Palaeontogy and  Archology</a:t>
            </a:r>
          </a:p>
        </p:txBody>
      </p:sp>
      <p:sp>
        <p:nvSpPr>
          <p:cNvPr id="17" name="TextBox 16">
            <a:extLst>
              <a:ext uri="{FF2B5EF4-FFF2-40B4-BE49-F238E27FC236}">
                <a16:creationId xmlns:a16="http://schemas.microsoft.com/office/drawing/2014/main" id="{7EE25A5C-7883-884B-34D8-67389FD84324}"/>
              </a:ext>
            </a:extLst>
          </p:cNvPr>
          <p:cNvSpPr txBox="1"/>
          <p:nvPr/>
        </p:nvSpPr>
        <p:spPr>
          <a:xfrm>
            <a:off x="7949195" y="4438887"/>
            <a:ext cx="206347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Landscape ecology</a:t>
            </a:r>
          </a:p>
        </p:txBody>
      </p:sp>
      <p:sp>
        <p:nvSpPr>
          <p:cNvPr id="18" name="TextBox 17">
            <a:extLst>
              <a:ext uri="{FF2B5EF4-FFF2-40B4-BE49-F238E27FC236}">
                <a16:creationId xmlns:a16="http://schemas.microsoft.com/office/drawing/2014/main" id="{2AC4488D-781F-EE21-C620-37BF7BD0D963}"/>
              </a:ext>
            </a:extLst>
          </p:cNvPr>
          <p:cNvSpPr txBox="1"/>
          <p:nvPr/>
        </p:nvSpPr>
        <p:spPr>
          <a:xfrm>
            <a:off x="7949195" y="2060793"/>
            <a:ext cx="299143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Criminology</a:t>
            </a:r>
          </a:p>
        </p:txBody>
      </p:sp>
      <p:sp>
        <p:nvSpPr>
          <p:cNvPr id="19" name="TextBox 18">
            <a:extLst>
              <a:ext uri="{FF2B5EF4-FFF2-40B4-BE49-F238E27FC236}">
                <a16:creationId xmlns:a16="http://schemas.microsoft.com/office/drawing/2014/main" id="{81E81327-88E2-B414-F50A-FAC4A468D516}"/>
              </a:ext>
            </a:extLst>
          </p:cNvPr>
          <p:cNvSpPr txBox="1"/>
          <p:nvPr/>
        </p:nvSpPr>
        <p:spPr>
          <a:xfrm>
            <a:off x="4051998" y="2049923"/>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Food security</a:t>
            </a:r>
          </a:p>
        </p:txBody>
      </p:sp>
      <p:sp>
        <p:nvSpPr>
          <p:cNvPr id="22" name="TextBox 21">
            <a:extLst>
              <a:ext uri="{FF2B5EF4-FFF2-40B4-BE49-F238E27FC236}">
                <a16:creationId xmlns:a16="http://schemas.microsoft.com/office/drawing/2014/main" id="{0A650696-DCFB-BB25-64B2-FB534C34A124}"/>
              </a:ext>
            </a:extLst>
          </p:cNvPr>
          <p:cNvSpPr txBox="1"/>
          <p:nvPr/>
        </p:nvSpPr>
        <p:spPr>
          <a:xfrm>
            <a:off x="-53290" y="6479484"/>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Natural Disaster Science</a:t>
            </a:r>
          </a:p>
        </p:txBody>
      </p:sp>
      <p:pic>
        <p:nvPicPr>
          <p:cNvPr id="24" name="Picture 23" descr="A map of the world&#10;&#10;Description automatically generated with medium confidence">
            <a:extLst>
              <a:ext uri="{FF2B5EF4-FFF2-40B4-BE49-F238E27FC236}">
                <a16:creationId xmlns:a16="http://schemas.microsoft.com/office/drawing/2014/main" id="{E8C88E23-7237-1776-62A5-C802A1C98CD0}"/>
              </a:ext>
            </a:extLst>
          </p:cNvPr>
          <p:cNvPicPr>
            <a:picLocks noChangeAspect="1"/>
          </p:cNvPicPr>
          <p:nvPr/>
        </p:nvPicPr>
        <p:blipFill rotWithShape="1">
          <a:blip r:embed="rId11"/>
          <a:srcRect r="10641"/>
          <a:stretch/>
        </p:blipFill>
        <p:spPr>
          <a:xfrm>
            <a:off x="4039301" y="4801941"/>
            <a:ext cx="3921969" cy="2119580"/>
          </a:xfrm>
          <a:prstGeom prst="rect">
            <a:avLst/>
          </a:prstGeom>
        </p:spPr>
      </p:pic>
      <p:sp>
        <p:nvSpPr>
          <p:cNvPr id="25" name="TextBox 24">
            <a:extLst>
              <a:ext uri="{FF2B5EF4-FFF2-40B4-BE49-F238E27FC236}">
                <a16:creationId xmlns:a16="http://schemas.microsoft.com/office/drawing/2014/main" id="{06DEFDFD-A25E-182D-09D9-F84604A1CDEB}"/>
              </a:ext>
            </a:extLst>
          </p:cNvPr>
          <p:cNvSpPr txBox="1"/>
          <p:nvPr/>
        </p:nvSpPr>
        <p:spPr>
          <a:xfrm>
            <a:off x="4018123" y="6493166"/>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Climate</a:t>
            </a:r>
          </a:p>
        </p:txBody>
      </p:sp>
      <p:sp>
        <p:nvSpPr>
          <p:cNvPr id="28" name="TextBox 27">
            <a:extLst>
              <a:ext uri="{FF2B5EF4-FFF2-40B4-BE49-F238E27FC236}">
                <a16:creationId xmlns:a16="http://schemas.microsoft.com/office/drawing/2014/main" id="{9D8B6C85-41E3-6DDA-534E-C56CDDE93A6F}"/>
              </a:ext>
            </a:extLst>
          </p:cNvPr>
          <p:cNvSpPr txBox="1"/>
          <p:nvPr/>
        </p:nvSpPr>
        <p:spPr>
          <a:xfrm>
            <a:off x="7946726" y="648481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Humanitarian crisis</a:t>
            </a:r>
          </a:p>
        </p:txBody>
      </p:sp>
      <p:sp>
        <p:nvSpPr>
          <p:cNvPr id="2" name="Slide Number Placeholder 3">
            <a:extLst>
              <a:ext uri="{FF2B5EF4-FFF2-40B4-BE49-F238E27FC236}">
                <a16:creationId xmlns:a16="http://schemas.microsoft.com/office/drawing/2014/main" id="{6B80C2D0-D5D6-E44C-EB7A-E49F7BDA52B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5186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76DC9C-8A25-CDE3-D636-FB0608481E44}"/>
              </a:ext>
            </a:extLst>
          </p:cNvPr>
          <p:cNvSpPr/>
          <p:nvPr/>
        </p:nvSpPr>
        <p:spPr>
          <a:xfrm>
            <a:off x="0" y="0"/>
            <a:ext cx="12192000" cy="6858000"/>
          </a:xfrm>
          <a:prstGeom prst="rect">
            <a:avLst/>
          </a:prstGeom>
          <a:solidFill>
            <a:srgbClr val="FF2D6C"/>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Components of a Hierarchical Regression Model</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909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838200" y="1236369"/>
            <a:ext cx="10515600" cy="714167"/>
          </a:xfrm>
        </p:spPr>
        <p:txBody>
          <a:bodyPr>
            <a:normAutofit/>
          </a:bodyPr>
          <a:lstStyle/>
          <a:p>
            <a:pPr algn="ctr"/>
            <a:r>
              <a:rPr lang="en-US" sz="2800" dirty="0">
                <a:latin typeface="Helvetica Neue Light" panose="02000403000000020004" pitchFamily="2" charset="0"/>
                <a:ea typeface="Helvetica Neue Light" panose="02000403000000020004" pitchFamily="2" charset="0"/>
              </a:rPr>
              <a:t>Recall the base model formula for a GLM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86651" y="3068380"/>
                <a:ext cx="11662348" cy="3404641"/>
              </a:xfrm>
              <a:solidFill>
                <a:schemeClr val="tx1"/>
              </a:solidFill>
              <a:ln>
                <a:solidFill>
                  <a:schemeClr val="tx1"/>
                </a:solidFill>
              </a:ln>
            </p:spPr>
            <p:txBody>
              <a:bodyPr>
                <a:normAutofit/>
              </a:bodyPr>
              <a:lstStyle/>
              <a:p>
                <a:pPr marL="0" indent="0">
                  <a:buNone/>
                </a:pPr>
                <a:r>
                  <a:rPr lang="en-US" sz="2000" b="1" dirty="0">
                    <a:latin typeface="Helvetica Neue Thin" panose="020B0403020202020204" pitchFamily="34" charset="0"/>
                    <a:ea typeface="Helvetica Neue Thin" panose="020B0403020202020204" pitchFamily="34" charset="0"/>
                  </a:rPr>
                  <a:t>Variables</a:t>
                </a:r>
              </a:p>
              <a:p>
                <a14:m>
                  <m:oMath xmlns:m="http://schemas.openxmlformats.org/officeDocument/2006/math">
                    <m:r>
                      <a:rPr lang="en-US" sz="2000" b="0" i="1" dirty="0" smtClean="0">
                        <a:latin typeface="Cambria Math" panose="02040503050406030204" pitchFamily="18" charset="0"/>
                        <a:ea typeface="Helvetica Neue Thin" panose="020B0403020202020204" pitchFamily="34" charset="0"/>
                      </a:rPr>
                      <m:t>𝑦</m:t>
                    </m:r>
                  </m:oMath>
                </a14:m>
                <a:r>
                  <a:rPr lang="en-US" sz="2000" dirty="0">
                    <a:latin typeface="Helvetica Neue Thin" panose="020B0403020202020204" pitchFamily="34" charset="0"/>
                    <a:ea typeface="Helvetica Neue Thin" panose="020B0403020202020204" pitchFamily="34" charset="0"/>
                  </a:rPr>
                  <a:t> is the dependent variable</a:t>
                </a:r>
              </a:p>
              <a:p>
                <a14:m>
                  <m:oMath xmlns:m="http://schemas.openxmlformats.org/officeDocument/2006/math">
                    <m:sSub>
                      <m:sSubPr>
                        <m:ctrlPr>
                          <a:rPr lang="en-US" sz="2000" i="1" dirty="0" smtClean="0">
                            <a:latin typeface="Cambria Math" panose="02040503050406030204" pitchFamily="18" charset="0"/>
                            <a:ea typeface="Helvetica Neue Thin" panose="020B0403020202020204" pitchFamily="34" charset="0"/>
                          </a:rPr>
                        </m:ctrlPr>
                      </m:sSubPr>
                      <m:e>
                        <m:r>
                          <a:rPr lang="en-GB" sz="2000" b="0" i="1" dirty="0" smtClean="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1</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2</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3</m:t>
                        </m:r>
                      </m:sub>
                    </m:sSub>
                  </m:oMath>
                </a14:m>
                <a:r>
                  <a:rPr lang="en-US" sz="20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𝑘</m:t>
                        </m:r>
                      </m:sub>
                    </m:sSub>
                  </m:oMath>
                </a14:m>
                <a:r>
                  <a:rPr lang="en-US" sz="2000" b="1" dirty="0">
                    <a:latin typeface="Helvetica Neue Thin" panose="020B0403020202020204" pitchFamily="34" charset="0"/>
                    <a:ea typeface="Helvetica Neue Thin" panose="020B0403020202020204" pitchFamily="34" charset="0"/>
                  </a:rPr>
                  <a:t> </a:t>
                </a:r>
                <a:r>
                  <a:rPr lang="en-US" sz="2000" dirty="0">
                    <a:latin typeface="Helvetica Neue Thin" panose="020B0403020202020204" pitchFamily="34" charset="0"/>
                    <a:ea typeface="Helvetica Neue Thin" panose="020B0403020202020204" pitchFamily="34" charset="0"/>
                  </a:rPr>
                  <a:t>are the independent variables (which we have </a:t>
                </a:r>
                <a:r>
                  <a:rPr lang="en-US" sz="2000" b="1" i="1" dirty="0">
                    <a:latin typeface="Helvetica Neue Thin" panose="020B0403020202020204" pitchFamily="34" charset="0"/>
                    <a:ea typeface="Helvetica Neue Thin" panose="020B0403020202020204" pitchFamily="34" charset="0"/>
                  </a:rPr>
                  <a:t>k</a:t>
                </a:r>
                <a:r>
                  <a:rPr lang="en-US" sz="2000" dirty="0">
                    <a:latin typeface="Helvetica Neue Thin" panose="020B0403020202020204" pitchFamily="34" charset="0"/>
                    <a:ea typeface="Helvetica Neue Thin" panose="020B0403020202020204" pitchFamily="34" charset="0"/>
                  </a:rPr>
                  <a:t> number of them)</a:t>
                </a:r>
              </a:p>
              <a:p>
                <a:pPr marL="0" indent="0">
                  <a:buNone/>
                </a:pPr>
                <a:endParaRPr lang="en-US" sz="2200" dirty="0">
                  <a:latin typeface="Helvetica Neue Thin" panose="020B0403020202020204" pitchFamily="34" charset="0"/>
                  <a:ea typeface="Helvetica Neue Thin" panose="020B0403020202020204" pitchFamily="34" charset="0"/>
                </a:endParaRPr>
              </a:p>
              <a:p>
                <a:pPr marL="0" indent="0">
                  <a:buNone/>
                </a:pPr>
                <a:r>
                  <a:rPr lang="en-US" sz="2200" b="1" dirty="0">
                    <a:latin typeface="Helvetica Neue Thin" panose="020B0403020202020204" pitchFamily="34" charset="0"/>
                    <a:ea typeface="Helvetica Neue Thin" panose="020B0403020202020204" pitchFamily="34" charset="0"/>
                  </a:rPr>
                  <a:t>Parameters</a:t>
                </a:r>
              </a:p>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rPr>
                          <m:t>0</m:t>
                        </m:r>
                      </m:sub>
                    </m:sSub>
                  </m:oMath>
                </a14:m>
                <a:r>
                  <a:rPr lang="en-US" sz="2000"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1</m:t>
                        </m:r>
                      </m:sub>
                    </m:sSub>
                    <m:r>
                      <a:rPr lang="en-GB"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2</m:t>
                        </m:r>
                      </m:sub>
                    </m:sSub>
                  </m:oMath>
                </a14:m>
                <a:r>
                  <a:rPr lang="en-US" sz="20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3</m:t>
                        </m:r>
                      </m:sub>
                    </m:sSub>
                  </m:oMath>
                </a14:m>
                <a:r>
                  <a:rPr lang="en-US" sz="20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Cambria Math" panose="02040503050406030204" pitchFamily="18" charset="0"/>
                          </a:rPr>
                          <m:t>𝑘</m:t>
                        </m:r>
                      </m:sub>
                    </m:sSub>
                  </m:oMath>
                </a14:m>
                <a:r>
                  <a:rPr lang="en-US" sz="2000" i="1" dirty="0">
                    <a:latin typeface="Helvetica Neue Thin" panose="020B0403020202020204" pitchFamily="34" charset="0"/>
                    <a:ea typeface="Helvetica Neue Thin" panose="020B0403020202020204" pitchFamily="34" charset="0"/>
                  </a:rPr>
                  <a:t> </a:t>
                </a:r>
                <a:r>
                  <a:rPr lang="en-US" sz="2000" dirty="0">
                    <a:latin typeface="Helvetica Neue Thin" panose="020B0403020202020204" pitchFamily="34" charset="0"/>
                    <a:ea typeface="Helvetica Neue Thin" panose="020B0403020202020204" pitchFamily="34" charset="0"/>
                  </a:rPr>
                  <a:t>are the slopes (or coefficients) for the corresponding variables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1</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2</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3</m:t>
                        </m:r>
                      </m:sub>
                    </m:sSub>
                  </m:oMath>
                </a14:m>
                <a:r>
                  <a:rPr lang="en-US" sz="20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𝑘</m:t>
                        </m:r>
                      </m:sub>
                    </m:sSub>
                  </m:oMath>
                </a14:m>
                <a:r>
                  <a:rPr lang="en-US" sz="2000" b="1" dirty="0">
                    <a:latin typeface="Helvetica Neue Thin" panose="020B0403020202020204" pitchFamily="34" charset="0"/>
                    <a:ea typeface="Helvetica Neue Thin" panose="020B0403020202020204" pitchFamily="34" charset="0"/>
                  </a:rPr>
                  <a:t> </a:t>
                </a:r>
                <a:endParaRPr lang="en-US" sz="2000" dirty="0">
                  <a:latin typeface="Helvetica Neue Thin" panose="020B0403020202020204" pitchFamily="34" charset="0"/>
                  <a:ea typeface="Helvetica Neue Thin" panose="020B0403020202020204" pitchFamily="34" charset="0"/>
                </a:endParaRPr>
              </a:p>
              <a:p>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ε</m:t>
                    </m:r>
                  </m:oMath>
                </a14:m>
                <a:r>
                  <a:rPr lang="en-US" sz="2000" dirty="0">
                    <a:latin typeface="Helvetica Neue Thin" panose="020B0403020202020204" pitchFamily="34" charset="0"/>
                    <a:ea typeface="Helvetica Neue Thin" panose="020B0403020202020204" pitchFamily="34" charset="0"/>
                  </a:rPr>
                  <a:t> is the error term</a:t>
                </a:r>
              </a:p>
              <a:p>
                <a:endParaRPr lang="en-US" b="1" dirty="0">
                  <a:latin typeface="Century" panose="020406040505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86651" y="3068380"/>
                <a:ext cx="11662348" cy="3404641"/>
              </a:xfrm>
              <a:blipFill>
                <a:blip r:embed="rId2"/>
                <a:stretch>
                  <a:fillRect/>
                </a:stretch>
              </a:blipFill>
              <a:ln>
                <a:solidFill>
                  <a:schemeClr val="tx1"/>
                </a:solidFill>
              </a:ln>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91BF62BE-BC7B-2045-4028-E900820E5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6C4FABEB-D6F9-577C-DD07-2C9F78687183}"/>
              </a:ext>
            </a:extLst>
          </p:cNvPr>
          <p:cNvSpPr txBox="1"/>
          <p:nvPr/>
        </p:nvSpPr>
        <p:spPr>
          <a:xfrm>
            <a:off x="5221154" y="6343830"/>
            <a:ext cx="6002931" cy="369332"/>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Let’s extend the above model into a hierarchical framework</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D66A5E-93C5-B8F5-5ABB-BF1367A35139}"/>
                  </a:ext>
                </a:extLst>
              </p:cNvPr>
              <p:cNvSpPr txBox="1"/>
              <p:nvPr/>
            </p:nvSpPr>
            <p:spPr>
              <a:xfrm>
                <a:off x="2449447" y="2105633"/>
                <a:ext cx="7293106" cy="523220"/>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𝑦</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a:rPr lang="en-GB" sz="2800" b="0" i="1">
                              <a:latin typeface="Cambria Math" panose="02040503050406030204" pitchFamily="18" charset="0"/>
                            </a:rPr>
                            <m:t>𝑥</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a:rPr lang="en-GB" sz="2800" b="0" i="1">
                              <a:latin typeface="Cambria Math" panose="02040503050406030204" pitchFamily="18" charset="0"/>
                            </a:rPr>
                            <m:t>𝑥</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a:rPr lang="el-GR" sz="2800" b="0" i="1" smtClean="0">
                          <a:latin typeface="Cambria Math" panose="02040503050406030204" pitchFamily="18" charset="0"/>
                          <a:ea typeface="Cambria Math" panose="02040503050406030204" pitchFamily="18" charset="0"/>
                        </a:rPr>
                        <m:t>𝜀</m:t>
                      </m:r>
                    </m:oMath>
                  </m:oMathPara>
                </a14:m>
                <a:endParaRPr lang="en-US" sz="28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F2D66A5E-93C5-B8F5-5ABB-BF1367A35139}"/>
                  </a:ext>
                </a:extLst>
              </p:cNvPr>
              <p:cNvSpPr txBox="1">
                <a:spLocks noRot="1" noChangeAspect="1" noMove="1" noResize="1" noEditPoints="1" noAdjustHandles="1" noChangeArrowheads="1" noChangeShapeType="1" noTextEdit="1"/>
              </p:cNvSpPr>
              <p:nvPr/>
            </p:nvSpPr>
            <p:spPr>
              <a:xfrm>
                <a:off x="2449447" y="2105633"/>
                <a:ext cx="7293106" cy="523220"/>
              </a:xfrm>
              <a:prstGeom prst="rect">
                <a:avLst/>
              </a:prstGeom>
              <a:blipFill>
                <a:blip r:embed="rId4"/>
                <a:stretch>
                  <a:fillRect b="-20930"/>
                </a:stretch>
              </a:blipFill>
              <a:ln>
                <a:solidFill>
                  <a:schemeClr val="accent1"/>
                </a:solidFill>
              </a:ln>
            </p:spPr>
            <p:txBody>
              <a:bodyPr/>
              <a:lstStyle/>
              <a:p>
                <a:r>
                  <a:rPr lang="en-GB">
                    <a:noFill/>
                  </a:rPr>
                  <a:t> </a:t>
                </a:r>
              </a:p>
            </p:txBody>
          </p:sp>
        </mc:Fallback>
      </mc:AlternateContent>
      <p:pic>
        <p:nvPicPr>
          <p:cNvPr id="5" name="Picture 4">
            <a:extLst>
              <a:ext uri="{FF2B5EF4-FFF2-40B4-BE49-F238E27FC236}">
                <a16:creationId xmlns:a16="http://schemas.microsoft.com/office/drawing/2014/main" id="{E05CA4F4-AB32-5BD1-08AD-C36FF3A3AC7C}"/>
              </a:ext>
            </a:extLst>
          </p:cNvPr>
          <p:cNvPicPr>
            <a:picLocks noChangeAspect="1"/>
          </p:cNvPicPr>
          <p:nvPr/>
        </p:nvPicPr>
        <p:blipFill rotWithShape="1">
          <a:blip r:embed="rId5"/>
          <a:srcRect l="931"/>
          <a:stretch/>
        </p:blipFill>
        <p:spPr>
          <a:xfrm>
            <a:off x="0" y="21574"/>
            <a:ext cx="12192000" cy="828375"/>
          </a:xfrm>
          <a:prstGeom prst="rect">
            <a:avLst/>
          </a:prstGeom>
        </p:spPr>
      </p:pic>
      <p:sp>
        <p:nvSpPr>
          <p:cNvPr id="8" name="Text Placeholder 6">
            <a:extLst>
              <a:ext uri="{FF2B5EF4-FFF2-40B4-BE49-F238E27FC236}">
                <a16:creationId xmlns:a16="http://schemas.microsoft.com/office/drawing/2014/main" id="{649B9D74-1C97-0483-A2C8-E74AD017FBB5}"/>
              </a:ext>
            </a:extLst>
          </p:cNvPr>
          <p:cNvSpPr txBox="1">
            <a:spLocks/>
          </p:cNvSpPr>
          <p:nvPr/>
        </p:nvSpPr>
        <p:spPr bwMode="auto">
          <a:xfrm>
            <a:off x="190991" y="211490"/>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Tree>
    <p:extLst>
      <p:ext uri="{BB962C8B-B14F-4D97-AF65-F5344CB8AC3E}">
        <p14:creationId xmlns:p14="http://schemas.microsoft.com/office/powerpoint/2010/main" val="4147210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102344" y="81872"/>
            <a:ext cx="10897350" cy="417481"/>
          </a:xfrm>
        </p:spPr>
        <p:txBody>
          <a:bodyPr>
            <a:normAutofit fontScale="90000"/>
          </a:bodyPr>
          <a:lstStyle/>
          <a:p>
            <a:r>
              <a:rPr lang="en-US" sz="2800" dirty="0">
                <a:latin typeface="Helvetica Neue Light" panose="02000403000000020004" pitchFamily="2" charset="0"/>
                <a:ea typeface="Helvetica Neue Light" panose="02000403000000020004" pitchFamily="2" charset="0"/>
              </a:rPr>
              <a:t>Mathematical reformulation of the base GLM regression model using indexes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02343" y="3338481"/>
                <a:ext cx="6418597" cy="3320133"/>
              </a:xfrm>
              <a:solidFill>
                <a:schemeClr val="tx1"/>
              </a:solidFill>
              <a:ln>
                <a:solidFill>
                  <a:schemeClr val="tx1"/>
                </a:solidFill>
              </a:ln>
            </p:spPr>
            <p:txBody>
              <a:bodyPr>
                <a:noAutofit/>
              </a:bodyPr>
              <a:lstStyle/>
              <a:p>
                <a:pPr marL="0" indent="0">
                  <a:buNone/>
                </a:pPr>
                <a:r>
                  <a:rPr lang="en-US" sz="1400" b="1" dirty="0">
                    <a:latin typeface="Helvetica Neue Thin" panose="020B0403020202020204" pitchFamily="34" charset="0"/>
                    <a:ea typeface="Helvetica Neue Thin" panose="020B0403020202020204" pitchFamily="34" charset="0"/>
                  </a:rPr>
                  <a:t>Breakdown of the above statistical model</a:t>
                </a:r>
              </a:p>
              <a:p>
                <a:pPr marL="0" indent="0">
                  <a:buNone/>
                </a:pPr>
                <a:r>
                  <a:rPr lang="en-US" sz="1400" b="1" dirty="0">
                    <a:latin typeface="Helvetica Neue Thin" panose="020B0403020202020204" pitchFamily="34" charset="0"/>
                    <a:ea typeface="Helvetica Neue Thin" panose="020B0403020202020204" pitchFamily="34" charset="0"/>
                  </a:rPr>
                  <a:t>[1] Variables</a:t>
                </a:r>
              </a:p>
              <a:p>
                <a14:m>
                  <m:oMath xmlns:m="http://schemas.openxmlformats.org/officeDocument/2006/math">
                    <m:sSub>
                      <m:sSubPr>
                        <m:ctrlPr>
                          <a:rPr lang="en-US" sz="1400" i="1" smtClean="0">
                            <a:latin typeface="Cambria Math" panose="02040503050406030204" pitchFamily="18" charset="0"/>
                            <a:ea typeface="Helvetica Neue Thin" panose="020B0403020202020204" pitchFamily="34" charset="0"/>
                          </a:rPr>
                        </m:ctrlPr>
                      </m:sSubPr>
                      <m:e>
                        <m:r>
                          <a:rPr lang="en-GB" sz="1400" b="0" i="1" smtClean="0">
                            <a:latin typeface="Cambria Math" panose="02040503050406030204" pitchFamily="18" charset="0"/>
                            <a:ea typeface="Helvetica Neue Thin" panose="020B0403020202020204" pitchFamily="34" charset="0"/>
                          </a:rPr>
                          <m:t>𝑦</m:t>
                        </m:r>
                      </m:e>
                      <m:sub>
                        <m:r>
                          <a:rPr lang="en-GB" sz="1400" b="0" i="1" smtClean="0">
                            <a:latin typeface="Cambria Math" panose="02040503050406030204" pitchFamily="18" charset="0"/>
                            <a:ea typeface="Helvetica Neue Thin" panose="020B0403020202020204" pitchFamily="34" charset="0"/>
                          </a:rPr>
                          <m:t>𝑖</m:t>
                        </m:r>
                        <m:r>
                          <a:rPr lang="en-GB" sz="1400" b="0" i="1" smtClean="0">
                            <a:latin typeface="Cambria Math" panose="02040503050406030204" pitchFamily="18" charset="0"/>
                            <a:ea typeface="Helvetica Neue Thin" panose="020B0403020202020204" pitchFamily="34" charset="0"/>
                          </a:rPr>
                          <m:t>,</m:t>
                        </m:r>
                        <m:r>
                          <a:rPr lang="en-GB" sz="1400" b="0" i="1" smtClean="0">
                            <a:latin typeface="Cambria Math" panose="02040503050406030204" pitchFamily="18" charset="0"/>
                            <a:ea typeface="Helvetica Neue Thin" panose="020B0403020202020204" pitchFamily="34" charset="0"/>
                          </a:rPr>
                          <m:t>𝑗</m:t>
                        </m:r>
                      </m:sub>
                    </m:sSub>
                  </m:oMath>
                </a14:m>
                <a:r>
                  <a:rPr lang="en-US" sz="1400" dirty="0">
                    <a:latin typeface="Helvetica Neue Thin" panose="020B0403020202020204" pitchFamily="34" charset="0"/>
                    <a:ea typeface="Helvetica Neue Thin" panose="020B0403020202020204" pitchFamily="34" charset="0"/>
                  </a:rPr>
                  <a:t> is the dependent variable. Is the observed outcome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𝑖</m:t>
                    </m:r>
                    <m:r>
                      <a:rPr lang="en-GB" sz="1400" b="0" i="1" smtClean="0">
                        <a:latin typeface="Cambria Math" panose="02040503050406030204" pitchFamily="18" charset="0"/>
                        <a:ea typeface="Helvetica Neue Thin" panose="020B0403020202020204" pitchFamily="34" charset="0"/>
                      </a:rPr>
                      <m:t> </m:t>
                    </m:r>
                  </m:oMath>
                </a14:m>
                <a:r>
                  <a:rPr lang="en-US" sz="1400" dirty="0">
                    <a:latin typeface="Helvetica Neue Thin" panose="020B0403020202020204" pitchFamily="34" charset="0"/>
                    <a:ea typeface="Helvetica Neue Thin" panose="020B0403020202020204" pitchFamily="34" charset="0"/>
                  </a:rPr>
                  <a:t>in group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𝑗</m:t>
                    </m:r>
                  </m:oMath>
                </a14:m>
                <a:endParaRPr lang="en-US" sz="1400" dirty="0">
                  <a:latin typeface="Helvetica Neue Thin" panose="020B0403020202020204" pitchFamily="34" charset="0"/>
                  <a:ea typeface="Helvetica Neue Thin" panose="020B0403020202020204" pitchFamily="34" charset="0"/>
                </a:endParaRPr>
              </a:p>
              <a:p>
                <a14:m>
                  <m:oMath xmlns:m="http://schemas.openxmlformats.org/officeDocument/2006/math">
                    <m:sSub>
                      <m:sSubPr>
                        <m:ctrlPr>
                          <a:rPr lang="en-US" sz="1400" i="1" dirty="0" smtClean="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1</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2</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3</m:t>
                        </m:r>
                      </m:sub>
                    </m:sSub>
                  </m:oMath>
                </a14:m>
                <a:r>
                  <a:rPr lang="en-US" sz="14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sub>
                    </m:sSub>
                  </m:oMath>
                </a14:m>
                <a:r>
                  <a:rPr lang="en-US" sz="1400" b="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𝑘</m:t>
                    </m:r>
                  </m:oMath>
                </a14:m>
                <a:r>
                  <a:rPr lang="en-US" sz="1400" dirty="0">
                    <a:latin typeface="Helvetica Neue Thin" panose="020B0403020202020204" pitchFamily="34" charset="0"/>
                    <a:ea typeface="Helvetica Neue Thin" panose="020B0403020202020204" pitchFamily="34" charset="0"/>
                  </a:rPr>
                  <a:t> number independent variables</a:t>
                </a:r>
              </a:p>
              <a:p>
                <a:r>
                  <a:rPr lang="en-US" sz="1400" dirty="0">
                    <a:latin typeface="Helvetica Neue Thin" panose="020B0403020202020204" pitchFamily="34" charset="0"/>
                    <a:ea typeface="Helvetica Neue Thin" panose="020B0403020202020204" pitchFamily="34" charset="0"/>
                  </a:rPr>
                  <a:t>Notation </a:t>
                </a:r>
                <a14:m>
                  <m:oMath xmlns:m="http://schemas.openxmlformats.org/officeDocument/2006/math">
                    <m:sSub>
                      <m:sSubPr>
                        <m:ctrlPr>
                          <a:rPr lang="en-US" sz="1400" i="1" dirty="0" smtClean="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r>
                          <a:rPr lang="en-GB" sz="1400" b="0" i="1" dirty="0" smtClean="0">
                            <a:latin typeface="Cambria Math" panose="02040503050406030204" pitchFamily="18" charset="0"/>
                            <a:ea typeface="Helvetica Neue Thin" panose="020B0403020202020204" pitchFamily="34" charset="0"/>
                          </a:rPr>
                          <m:t>, </m:t>
                        </m:r>
                        <m:r>
                          <a:rPr lang="en-GB" sz="1400" b="0" i="1" dirty="0" smtClean="0">
                            <a:latin typeface="Cambria Math" panose="02040503050406030204" pitchFamily="18" charset="0"/>
                            <a:ea typeface="Helvetica Neue Thin" panose="020B0403020202020204" pitchFamily="34" charset="0"/>
                          </a:rPr>
                          <m:t>𝑖</m:t>
                        </m:r>
                        <m:r>
                          <a:rPr lang="en-GB" sz="1400" b="0" i="1" dirty="0" smtClean="0">
                            <a:latin typeface="Cambria Math" panose="02040503050406030204" pitchFamily="18" charset="0"/>
                            <a:ea typeface="Helvetica Neue Thin" panose="020B0403020202020204" pitchFamily="34" charset="0"/>
                          </a:rPr>
                          <m:t>,</m:t>
                        </m:r>
                        <m:r>
                          <a:rPr lang="en-GB" sz="1400" b="0" i="1" dirty="0" smtClean="0">
                            <a:latin typeface="Cambria Math" panose="02040503050406030204" pitchFamily="18" charset="0"/>
                            <a:ea typeface="Helvetica Neue Thin" panose="020B0403020202020204" pitchFamily="34" charset="0"/>
                          </a:rPr>
                          <m:t>𝑗</m:t>
                        </m:r>
                      </m:sub>
                    </m:sSub>
                  </m:oMath>
                </a14:m>
                <a:r>
                  <a:rPr lang="en-US" sz="1400" dirty="0">
                    <a:latin typeface="Helvetica Neue Thin" panose="020B0403020202020204" pitchFamily="34" charset="0"/>
                    <a:ea typeface="Helvetica Neue Thin" panose="020B0403020202020204" pitchFamily="34" charset="0"/>
                  </a:rPr>
                  <a:t> is the actual observation. It means that its the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𝑖</m:t>
                    </m:r>
                  </m:oMath>
                </a14:m>
                <a:r>
                  <a:rPr lang="en-US" sz="1400" dirty="0">
                    <a:latin typeface="Helvetica Neue Thin" panose="020B0403020202020204" pitchFamily="34" charset="0"/>
                    <a:ea typeface="Helvetica Neue Thin" panose="020B0403020202020204" pitchFamily="34" charset="0"/>
                  </a:rPr>
                  <a:t> observation in group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𝑗</m:t>
                    </m:r>
                  </m:oMath>
                </a14:m>
                <a:r>
                  <a:rPr lang="en-US" sz="1400" dirty="0">
                    <a:latin typeface="Helvetica Neue Thin" panose="020B0403020202020204" pitchFamily="34" charset="0"/>
                    <a:ea typeface="Helvetica Neue Thin" panose="020B0403020202020204" pitchFamily="34" charset="0"/>
                  </a:rPr>
                  <a:t> for the variable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𝑘</m:t>
                    </m:r>
                  </m:oMath>
                </a14:m>
                <a:endParaRPr lang="en-US" sz="1400" b="1" dirty="0">
                  <a:latin typeface="Helvetica Neue Thin" panose="020B0403020202020204" pitchFamily="34" charset="0"/>
                  <a:ea typeface="Helvetica Neue Thin" panose="020B0403020202020204" pitchFamily="34" charset="0"/>
                </a:endParaRPr>
              </a:p>
              <a:p>
                <a:pPr marL="0" indent="0">
                  <a:buNone/>
                </a:pPr>
                <a:r>
                  <a:rPr lang="en-US" sz="1400" b="1" dirty="0">
                    <a:latin typeface="Helvetica Neue Thin" panose="020B0403020202020204" pitchFamily="34" charset="0"/>
                    <a:ea typeface="Helvetica Neue Thin" panose="020B0403020202020204" pitchFamily="34" charset="0"/>
                  </a:rPr>
                  <a:t>[2] Parameters</a:t>
                </a:r>
              </a:p>
              <a:p>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rPr>
                          <m:t>0</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1</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smtClean="0">
                        <a:latin typeface="Cambria Math" panose="02040503050406030204" pitchFamily="18" charset="0"/>
                      </a:rPr>
                      <m:t>,</m:t>
                    </m:r>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2</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3</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𝐽</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coefficients corresponding to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1</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2</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3</m:t>
                        </m:r>
                      </m:sub>
                    </m:sSub>
                  </m:oMath>
                </a14:m>
                <a:r>
                  <a:rPr lang="en-US" sz="14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sub>
                    </m:sSub>
                  </m:oMath>
                </a14:m>
                <a:r>
                  <a:rPr lang="en-US" sz="1400" b="1" dirty="0">
                    <a:latin typeface="Helvetica Neue Thin" panose="020B0403020202020204" pitchFamily="34" charset="0"/>
                    <a:ea typeface="Helvetica Neue Thin" panose="020B0403020202020204" pitchFamily="34" charset="0"/>
                  </a:rPr>
                  <a:t> </a:t>
                </a:r>
                <a:endParaRPr lang="en-US" sz="1400" dirty="0">
                  <a:latin typeface="Helvetica Neue Thin" panose="020B0403020202020204" pitchFamily="34" charset="0"/>
                  <a:ea typeface="Helvetica Neue Thin" panose="020B0403020202020204" pitchFamily="34" charset="0"/>
                </a:endParaRPr>
              </a:p>
              <a:p>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ea typeface="Cambria Math" panose="02040503050406030204" pitchFamily="18" charset="0"/>
                          </a:rPr>
                          <m:t>𝑖</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is an error term</a:t>
                </a:r>
              </a:p>
              <a:p>
                <a:endParaRPr lang="en-US" sz="1400" b="1" dirty="0">
                  <a:latin typeface="Century" panose="020406040505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02343" y="3338481"/>
                <a:ext cx="6418597" cy="3320133"/>
              </a:xfrm>
              <a:blipFill>
                <a:blip r:embed="rId3"/>
                <a:stretch>
                  <a:fillRect/>
                </a:stretch>
              </a:blipFill>
              <a:ln>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B440EC-56E1-EE41-B2A7-B5C385947CB1}"/>
                  </a:ext>
                </a:extLst>
              </p:cNvPr>
              <p:cNvSpPr txBox="1"/>
              <p:nvPr/>
            </p:nvSpPr>
            <p:spPr>
              <a:xfrm>
                <a:off x="160710" y="2790749"/>
                <a:ext cx="5935290" cy="358368"/>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1,</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2,</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𝑘</m:t>
                          </m:r>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𝑘</m:t>
                          </m:r>
                          <m:r>
                            <a:rPr lang="en-GB" sz="1600" i="1">
                              <a:latin typeface="Cambria Math" panose="02040503050406030204" pitchFamily="18" charset="0"/>
                            </a:rPr>
                            <m:t>,</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smtClean="0">
                              <a:latin typeface="Cambria Math" panose="02040503050406030204" pitchFamily="18" charset="0"/>
                            </a:rPr>
                          </m:ctrlPr>
                        </m:sSubPr>
                        <m:e>
                          <m:r>
                            <a:rPr lang="en-GB" sz="1600" i="1" smtClean="0">
                              <a:latin typeface="Cambria Math" panose="02040503050406030204" pitchFamily="18" charset="0"/>
                              <a:ea typeface="Cambria Math" panose="02040503050406030204" pitchFamily="18" charset="0"/>
                            </a:rPr>
                            <m:t>𝜀</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5" name="TextBox 4">
                <a:extLst>
                  <a:ext uri="{FF2B5EF4-FFF2-40B4-BE49-F238E27FC236}">
                    <a16:creationId xmlns:a16="http://schemas.microsoft.com/office/drawing/2014/main" id="{FEB440EC-56E1-EE41-B2A7-B5C385947CB1}"/>
                  </a:ext>
                </a:extLst>
              </p:cNvPr>
              <p:cNvSpPr txBox="1">
                <a:spLocks noRot="1" noChangeAspect="1" noMove="1" noResize="1" noEditPoints="1" noAdjustHandles="1" noChangeArrowheads="1" noChangeShapeType="1" noTextEdit="1"/>
              </p:cNvSpPr>
              <p:nvPr/>
            </p:nvSpPr>
            <p:spPr>
              <a:xfrm>
                <a:off x="160710" y="2790749"/>
                <a:ext cx="5935290" cy="358368"/>
              </a:xfrm>
              <a:prstGeom prst="rect">
                <a:avLst/>
              </a:prstGeom>
              <a:blipFill>
                <a:blip r:embed="rId4"/>
                <a:stretch>
                  <a:fillRect b="-6667"/>
                </a:stretch>
              </a:blipFill>
              <a:ln>
                <a:solidFill>
                  <a:schemeClr val="accent1"/>
                </a:solidFill>
              </a:ln>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91BF62BE-BC7B-2045-4028-E900820E5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F8CC0EB-80AF-6071-1715-FCE4CE3527C2}"/>
                  </a:ext>
                </a:extLst>
              </p:cNvPr>
              <p:cNvSpPr txBox="1"/>
              <p:nvPr/>
            </p:nvSpPr>
            <p:spPr>
              <a:xfrm>
                <a:off x="102343" y="678248"/>
                <a:ext cx="5850985" cy="230832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When there is a hierarchical structure in the dataset, the base form of the GLM can be explicitly reformulated to show the hierarchies with indexes. For instance:</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represent each individual unit or observation</a:t>
                </a: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represent a group or cluster which an individual unit or observation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is from.</a:t>
                </a:r>
              </a:p>
              <a:p>
                <a:pPr marL="742950" lvl="1" indent="-285750">
                  <a:buFont typeface="Wingdings" pitchFamily="2" charset="2"/>
                  <a:buChar char="v"/>
                </a:pPr>
                <a:endParaRPr lang="en-GB" sz="1200"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  Mathematical formulation of such scenario will be as follows:  </a:t>
                </a:r>
              </a:p>
              <a:p>
                <a:pPr marL="742950" lvl="1" indent="-285750">
                  <a:buFont typeface="Wingdings" pitchFamily="2" charset="2"/>
                  <a:buChar char="v"/>
                </a:pPr>
                <a:endParaRPr lang="en-GB" sz="1600" b="1" dirty="0">
                  <a:latin typeface="Helvetica Neue Light" panose="02000403000000020004" pitchFamily="2" charset="0"/>
                  <a:ea typeface="Helvetica Neue Light" panose="02000403000000020004" pitchFamily="2" charset="0"/>
                </a:endParaRPr>
              </a:p>
            </p:txBody>
          </p:sp>
        </mc:Choice>
        <mc:Fallback xmlns="">
          <p:sp>
            <p:nvSpPr>
              <p:cNvPr id="4" name="TextBox 3">
                <a:extLst>
                  <a:ext uri="{FF2B5EF4-FFF2-40B4-BE49-F238E27FC236}">
                    <a16:creationId xmlns:a16="http://schemas.microsoft.com/office/drawing/2014/main" id="{8F8CC0EB-80AF-6071-1715-FCE4CE3527C2}"/>
                  </a:ext>
                </a:extLst>
              </p:cNvPr>
              <p:cNvSpPr txBox="1">
                <a:spLocks noRot="1" noChangeAspect="1" noMove="1" noResize="1" noEditPoints="1" noAdjustHandles="1" noChangeArrowheads="1" noChangeShapeType="1" noTextEdit="1"/>
              </p:cNvSpPr>
              <p:nvPr/>
            </p:nvSpPr>
            <p:spPr>
              <a:xfrm>
                <a:off x="102343" y="678248"/>
                <a:ext cx="5850985" cy="2308324"/>
              </a:xfrm>
              <a:prstGeom prst="rect">
                <a:avLst/>
              </a:prstGeom>
              <a:blipFill>
                <a:blip r:embed="rId5"/>
                <a:stretch>
                  <a:fillRect l="-434" t="-1093" r="-868"/>
                </a:stretch>
              </a:blipFill>
            </p:spPr>
            <p:txBody>
              <a:bodyPr/>
              <a:lstStyle/>
              <a:p>
                <a:r>
                  <a:rPr lang="en-GB">
                    <a:noFill/>
                  </a:rPr>
                  <a:t> </a:t>
                </a:r>
              </a:p>
            </p:txBody>
          </p:sp>
        </mc:Fallback>
      </mc:AlternateContent>
      <p:pic>
        <p:nvPicPr>
          <p:cNvPr id="8" name="Picture 7" descr="Diagram&#10;&#10;Description automatically generated">
            <a:extLst>
              <a:ext uri="{FF2B5EF4-FFF2-40B4-BE49-F238E27FC236}">
                <a16:creationId xmlns:a16="http://schemas.microsoft.com/office/drawing/2014/main" id="{23722D73-1533-CABA-F16D-C0D112FAA0C0}"/>
              </a:ext>
            </a:extLst>
          </p:cNvPr>
          <p:cNvPicPr>
            <a:picLocks noChangeAspect="1"/>
          </p:cNvPicPr>
          <p:nvPr/>
        </p:nvPicPr>
        <p:blipFill>
          <a:blip r:embed="rId6"/>
          <a:stretch>
            <a:fillRect/>
          </a:stretch>
        </p:blipFill>
        <p:spPr>
          <a:xfrm>
            <a:off x="6122240" y="1020006"/>
            <a:ext cx="5967273" cy="1408594"/>
          </a:xfrm>
          <a:prstGeom prst="rect">
            <a:avLst/>
          </a:prstGeom>
        </p:spPr>
      </p:pic>
      <p:sp>
        <p:nvSpPr>
          <p:cNvPr id="11" name="Rectangle 10">
            <a:extLst>
              <a:ext uri="{FF2B5EF4-FFF2-40B4-BE49-F238E27FC236}">
                <a16:creationId xmlns:a16="http://schemas.microsoft.com/office/drawing/2014/main" id="{A2E0F7E9-FADF-8A08-1512-D7BCA807A805}"/>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Table&#10;&#10;Description automatically generated">
            <a:extLst>
              <a:ext uri="{FF2B5EF4-FFF2-40B4-BE49-F238E27FC236}">
                <a16:creationId xmlns:a16="http://schemas.microsoft.com/office/drawing/2014/main" id="{FC0AF91E-D58C-F2F2-B5D1-710D3C13CBCF}"/>
              </a:ext>
            </a:extLst>
          </p:cNvPr>
          <p:cNvPicPr>
            <a:picLocks noChangeAspect="1"/>
          </p:cNvPicPr>
          <p:nvPr/>
        </p:nvPicPr>
        <p:blipFill>
          <a:blip r:embed="rId7"/>
          <a:stretch>
            <a:fillRect/>
          </a:stretch>
        </p:blipFill>
        <p:spPr>
          <a:xfrm>
            <a:off x="6728251" y="3142219"/>
            <a:ext cx="5361262" cy="3227839"/>
          </a:xfrm>
          <a:prstGeom prst="rect">
            <a:avLst/>
          </a:prstGeom>
        </p:spPr>
      </p:pic>
      <p:sp>
        <p:nvSpPr>
          <p:cNvPr id="10" name="TextBox 9">
            <a:extLst>
              <a:ext uri="{FF2B5EF4-FFF2-40B4-BE49-F238E27FC236}">
                <a16:creationId xmlns:a16="http://schemas.microsoft.com/office/drawing/2014/main" id="{1294AB7F-023E-4F88-A7D6-409CD89CED48}"/>
              </a:ext>
            </a:extLst>
          </p:cNvPr>
          <p:cNvSpPr txBox="1"/>
          <p:nvPr/>
        </p:nvSpPr>
        <p:spPr>
          <a:xfrm>
            <a:off x="6971324" y="2799485"/>
            <a:ext cx="5292560"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2-level hierarchical data frame written in matrix algebraic form</a:t>
            </a:r>
          </a:p>
        </p:txBody>
      </p:sp>
      <p:sp>
        <p:nvSpPr>
          <p:cNvPr id="12" name="TextBox 11">
            <a:extLst>
              <a:ext uri="{FF2B5EF4-FFF2-40B4-BE49-F238E27FC236}">
                <a16:creationId xmlns:a16="http://schemas.microsoft.com/office/drawing/2014/main" id="{0F132D3E-DDFD-E85D-0E64-4D0E62009639}"/>
              </a:ext>
            </a:extLst>
          </p:cNvPr>
          <p:cNvSpPr txBox="1"/>
          <p:nvPr/>
        </p:nvSpPr>
        <p:spPr>
          <a:xfrm>
            <a:off x="7635589" y="712229"/>
            <a:ext cx="3964030"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2-level hierarchical data drawn in picture form</a:t>
            </a:r>
          </a:p>
        </p:txBody>
      </p:sp>
    </p:spTree>
    <p:extLst>
      <p:ext uri="{BB962C8B-B14F-4D97-AF65-F5344CB8AC3E}">
        <p14:creationId xmlns:p14="http://schemas.microsoft.com/office/powerpoint/2010/main" val="282678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29E9917-4124-AB00-CB89-9DB9564AE79B}"/>
                  </a:ext>
                </a:extLst>
              </p:cNvPr>
              <p:cNvSpPr txBox="1">
                <a:spLocks/>
              </p:cNvSpPr>
              <p:nvPr/>
            </p:nvSpPr>
            <p:spPr>
              <a:xfrm>
                <a:off x="102344" y="81872"/>
                <a:ext cx="10515600" cy="417481"/>
              </a:xfr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Neue Light" panose="02000403000000020004" pitchFamily="2" charset="0"/>
                    <a:ea typeface="Helvetica Neue Light" panose="02000403000000020004" pitchFamily="2" charset="0"/>
                  </a:rPr>
                  <a:t>Notation for the intercept and coefficient i.e., </a:t>
                </a:r>
                <a14:m>
                  <m:oMath xmlns:m="http://schemas.openxmlformats.org/officeDocument/2006/math">
                    <m:sSub>
                      <m:sSubPr>
                        <m:ctrlPr>
                          <a:rPr lang="en-US" sz="2000" i="1" smtClean="0">
                            <a:latin typeface="Cambria Math" panose="02040503050406030204" pitchFamily="18" charset="0"/>
                            <a:ea typeface="Helvetica Neue Light" panose="02000403000000020004" pitchFamily="2" charset="0"/>
                          </a:rPr>
                        </m:ctrlPr>
                      </m:sSubPr>
                      <m:e>
                        <m:r>
                          <a:rPr lang="en-US" sz="200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Helvetica Neue Light" panose="02000403000000020004" pitchFamily="2" charset="0"/>
                          </a:rPr>
                          <m:t>0,</m:t>
                        </m:r>
                        <m:r>
                          <a:rPr lang="en-GB" sz="2000" b="0" i="1" smtClean="0">
                            <a:latin typeface="Cambria Math" panose="02040503050406030204" pitchFamily="18" charset="0"/>
                            <a:ea typeface="Helvetica Neue Light" panose="02000403000000020004" pitchFamily="2" charset="0"/>
                          </a:rPr>
                          <m:t>𝑗</m:t>
                        </m:r>
                      </m:sub>
                    </m:sSub>
                  </m:oMath>
                </a14:m>
                <a:r>
                  <a:rPr lang="en-US" sz="2000" dirty="0">
                    <a:latin typeface="Helvetica Neue Light" panose="02000403000000020004" pitchFamily="2" charset="0"/>
                    <a:ea typeface="Helvetica Neue Light" panose="02000403000000020004" pitchFamily="2" charset="0"/>
                  </a:rPr>
                  <a:t> and </a:t>
                </a:r>
                <a14:m>
                  <m:oMath xmlns:m="http://schemas.openxmlformats.org/officeDocument/2006/math">
                    <m:sSub>
                      <m:sSubPr>
                        <m:ctrlPr>
                          <a:rPr lang="en-US" sz="2000" i="1" smtClean="0">
                            <a:latin typeface="Cambria Math" panose="02040503050406030204" pitchFamily="18" charset="0"/>
                            <a:ea typeface="Helvetica Neue Light" panose="02000403000000020004" pitchFamily="2" charset="0"/>
                          </a:rPr>
                        </m:ctrlPr>
                      </m:sSubPr>
                      <m:e>
                        <m:r>
                          <a:rPr lang="en-US" sz="200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Helvetica Neue Light" panose="02000403000000020004" pitchFamily="2" charset="0"/>
                          </a:rPr>
                          <m:t>𝑘</m:t>
                        </m:r>
                        <m:r>
                          <a:rPr lang="en-GB" sz="2000" b="0" i="1" smtClean="0">
                            <a:latin typeface="Cambria Math" panose="02040503050406030204" pitchFamily="18" charset="0"/>
                            <a:ea typeface="Helvetica Neue Light" panose="02000403000000020004" pitchFamily="2" charset="0"/>
                          </a:rPr>
                          <m:t>,</m:t>
                        </m:r>
                        <m:r>
                          <a:rPr lang="en-GB" sz="2000" b="0" i="1" smtClean="0">
                            <a:latin typeface="Cambria Math" panose="02040503050406030204" pitchFamily="18" charset="0"/>
                            <a:ea typeface="Helvetica Neue Light" panose="02000403000000020004" pitchFamily="2" charset="0"/>
                          </a:rPr>
                          <m:t>𝑗</m:t>
                        </m:r>
                      </m:sub>
                    </m:sSub>
                  </m:oMath>
                </a14:m>
                <a:r>
                  <a:rPr lang="en-US" sz="2000" dirty="0">
                    <a:latin typeface="Helvetica Neue Light" panose="02000403000000020004" pitchFamily="2" charset="0"/>
                    <a:ea typeface="Helvetica Neue Light" panose="02000403000000020004" pitchFamily="2" charset="0"/>
                  </a:rPr>
                  <a:t> - what are they?</a:t>
                </a:r>
              </a:p>
            </p:txBody>
          </p:sp>
        </mc:Choice>
        <mc:Fallback xmlns="">
          <p:sp>
            <p:nvSpPr>
              <p:cNvPr id="2" name="Title 1">
                <a:extLst>
                  <a:ext uri="{FF2B5EF4-FFF2-40B4-BE49-F238E27FC236}">
                    <a16:creationId xmlns:a16="http://schemas.microsoft.com/office/drawing/2014/main" id="{229E9917-4124-AB00-CB89-9DB9564AE79B}"/>
                  </a:ext>
                </a:extLst>
              </p:cNvPr>
              <p:cNvSpPr txBox="1">
                <a:spLocks noRot="1" noChangeAspect="1" noMove="1" noResize="1" noEditPoints="1" noAdjustHandles="1" noChangeArrowheads="1" noChangeShapeType="1" noTextEdit="1"/>
              </p:cNvSpPr>
              <p:nvPr/>
            </p:nvSpPr>
            <p:spPr>
              <a:xfrm>
                <a:off x="102344" y="81872"/>
                <a:ext cx="10515600" cy="417481"/>
              </a:xfrm>
              <a:blipFill>
                <a:blip r:embed="rId3"/>
                <a:stretch>
                  <a:fillRect/>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EEA9E167-C852-8EC8-C333-E74E1B72AB7F}"/>
              </a:ext>
            </a:extLst>
          </p:cNvPr>
          <p:cNvSpPr txBox="1"/>
          <p:nvPr/>
        </p:nvSpPr>
        <p:spPr>
          <a:xfrm>
            <a:off x="103339" y="982866"/>
            <a:ext cx="2948969" cy="307777"/>
          </a:xfrm>
          <a:prstGeom prst="rect">
            <a:avLst/>
          </a:prstGeom>
          <a:noFill/>
        </p:spPr>
        <p:txBody>
          <a:bodyPr wrap="square" rtlCol="0">
            <a:spAutoFit/>
          </a:bodyPr>
          <a:lstStyle/>
          <a:p>
            <a:r>
              <a:rPr lang="en-GB" sz="1400" b="1" dirty="0">
                <a:latin typeface="Helvetica Neue Light" panose="02000403000000020004" pitchFamily="2" charset="0"/>
                <a:ea typeface="Helvetica Neue Light" panose="02000403000000020004" pitchFamily="2" charset="0"/>
              </a:rPr>
              <a:t>GLM model (not-indexed)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E931713-EFD4-F20E-7ADE-A1FA1AFBCE19}"/>
                  </a:ext>
                </a:extLst>
              </p:cNvPr>
              <p:cNvSpPr txBox="1"/>
              <p:nvPr/>
            </p:nvSpPr>
            <p:spPr>
              <a:xfrm>
                <a:off x="191796" y="1300550"/>
                <a:ext cx="5721025" cy="338554"/>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r>
                        <a:rPr lang="en-GB" sz="1600" b="0" i="1" smtClean="0">
                          <a:latin typeface="Cambria Math" panose="02040503050406030204" pitchFamily="18" charset="0"/>
                        </a:rPr>
                        <m:t>     </m:t>
                      </m:r>
                      <m:r>
                        <a:rPr lang="en-GB" sz="1600" i="1" smtClean="0">
                          <a:latin typeface="Cambria Math" panose="02040503050406030204" pitchFamily="18" charset="0"/>
                        </a:rPr>
                        <m:t>𝑦</m:t>
                      </m:r>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 </m:t>
                      </m:r>
                      <m:r>
                        <a:rPr lang="el-GR" sz="1600" b="0" i="1" smtClean="0">
                          <a:latin typeface="Cambria Math" panose="02040503050406030204" pitchFamily="18" charset="0"/>
                          <a:ea typeface="Cambria Math" panose="02040503050406030204" pitchFamily="18" charset="0"/>
                        </a:rPr>
                        <m:t>𝜀</m:t>
                      </m:r>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4" name="TextBox 3">
                <a:extLst>
                  <a:ext uri="{FF2B5EF4-FFF2-40B4-BE49-F238E27FC236}">
                    <a16:creationId xmlns:a16="http://schemas.microsoft.com/office/drawing/2014/main" id="{5E931713-EFD4-F20E-7ADE-A1FA1AFBCE19}"/>
                  </a:ext>
                </a:extLst>
              </p:cNvPr>
              <p:cNvSpPr txBox="1">
                <a:spLocks noRot="1" noChangeAspect="1" noMove="1" noResize="1" noEditPoints="1" noAdjustHandles="1" noChangeArrowheads="1" noChangeShapeType="1" noTextEdit="1"/>
              </p:cNvSpPr>
              <p:nvPr/>
            </p:nvSpPr>
            <p:spPr>
              <a:xfrm>
                <a:off x="191796" y="1300550"/>
                <a:ext cx="5721025" cy="338554"/>
              </a:xfrm>
              <a:prstGeom prst="rect">
                <a:avLst/>
              </a:prstGeom>
              <a:blipFill>
                <a:blip r:embed="rId4"/>
                <a:stretch>
                  <a:fillRect b="-13793"/>
                </a:stretch>
              </a:blipFill>
              <a:ln>
                <a:solidFill>
                  <a:schemeClr val="accent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5DAF73F3-9E75-91C5-6D30-537A7C7EAC77}"/>
              </a:ext>
            </a:extLst>
          </p:cNvPr>
          <p:cNvSpPr txBox="1"/>
          <p:nvPr/>
        </p:nvSpPr>
        <p:spPr>
          <a:xfrm>
            <a:off x="6096000" y="953522"/>
            <a:ext cx="2180409" cy="307777"/>
          </a:xfrm>
          <a:prstGeom prst="rect">
            <a:avLst/>
          </a:prstGeom>
          <a:noFill/>
        </p:spPr>
        <p:txBody>
          <a:bodyPr wrap="square" rtlCol="0">
            <a:spAutoFit/>
          </a:bodyPr>
          <a:lstStyle/>
          <a:p>
            <a:pPr algn="ctr"/>
            <a:r>
              <a:rPr lang="en-GB" sz="1400" b="1" dirty="0">
                <a:latin typeface="Helvetica Neue Light" panose="02000403000000020004" pitchFamily="2" charset="0"/>
                <a:ea typeface="Helvetica Neue Light" panose="02000403000000020004" pitchFamily="2" charset="0"/>
              </a:rPr>
              <a:t>GLM model (indexed)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8A21EC5-99EE-165A-B0B1-4D793D923F13}"/>
                  </a:ext>
                </a:extLst>
              </p:cNvPr>
              <p:cNvSpPr txBox="1"/>
              <p:nvPr/>
            </p:nvSpPr>
            <p:spPr>
              <a:xfrm>
                <a:off x="6105939" y="1290643"/>
                <a:ext cx="5754351" cy="358368"/>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r>
                        <a:rPr lang="en-GB" sz="1600" b="0" i="0" smtClean="0">
                          <a:latin typeface="Cambria Math" panose="02040503050406030204" pitchFamily="18" charset="0"/>
                        </a:rPr>
                        <m:t>+</m:t>
                      </m:r>
                      <m:r>
                        <a:rPr lang="en-GB" sz="1600" b="0" i="1" smtClean="0">
                          <a:latin typeface="Cambria Math" panose="02040503050406030204" pitchFamily="18" charset="0"/>
                        </a:rPr>
                        <m:t> </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1,</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a:latin typeface="Cambria Math" panose="02040503050406030204" pitchFamily="18" charset="0"/>
                        </a:rPr>
                        <m:t>+</m:t>
                      </m:r>
                      <m:r>
                        <a:rPr lang="en-GB" sz="1600" b="0" i="1"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 </m:t>
                          </m:r>
                          <m:r>
                            <a:rPr lang="en-GB" sz="1600" i="1" smtClean="0">
                              <a:latin typeface="Cambria Math" panose="02040503050406030204" pitchFamily="18" charset="0"/>
                              <a:ea typeface="Cambria Math" panose="02040503050406030204" pitchFamily="18" charset="0"/>
                            </a:rPr>
                            <m:t>𝜀</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6" name="TextBox 5">
                <a:extLst>
                  <a:ext uri="{FF2B5EF4-FFF2-40B4-BE49-F238E27FC236}">
                    <a16:creationId xmlns:a16="http://schemas.microsoft.com/office/drawing/2014/main" id="{B8A21EC5-99EE-165A-B0B1-4D793D923F13}"/>
                  </a:ext>
                </a:extLst>
              </p:cNvPr>
              <p:cNvSpPr txBox="1">
                <a:spLocks noRot="1" noChangeAspect="1" noMove="1" noResize="1" noEditPoints="1" noAdjustHandles="1" noChangeArrowheads="1" noChangeShapeType="1" noTextEdit="1"/>
              </p:cNvSpPr>
              <p:nvPr/>
            </p:nvSpPr>
            <p:spPr>
              <a:xfrm>
                <a:off x="6105939" y="1290643"/>
                <a:ext cx="5754351" cy="358368"/>
              </a:xfrm>
              <a:prstGeom prst="rect">
                <a:avLst/>
              </a:prstGeom>
              <a:blipFill>
                <a:blip r:embed="rId5"/>
                <a:stretch>
                  <a:fillRect b="-3333"/>
                </a:stretch>
              </a:blipFill>
              <a:ln>
                <a:solidFill>
                  <a:schemeClr val="accent1"/>
                </a:solidFill>
              </a:ln>
            </p:spPr>
            <p:txBody>
              <a:bodyPr/>
              <a:lstStyle/>
              <a:p>
                <a:r>
                  <a:rPr lang="en-GB">
                    <a:noFill/>
                  </a:rPr>
                  <a:t> </a:t>
                </a:r>
              </a:p>
            </p:txBody>
          </p:sp>
        </mc:Fallback>
      </mc:AlternateContent>
      <p:pic>
        <p:nvPicPr>
          <p:cNvPr id="10" name="Picture 9" descr="Chart, scatter chart&#10;&#10;Description automatically generated">
            <a:extLst>
              <a:ext uri="{FF2B5EF4-FFF2-40B4-BE49-F238E27FC236}">
                <a16:creationId xmlns:a16="http://schemas.microsoft.com/office/drawing/2014/main" id="{D841BF69-4137-A013-CF06-B24749D46D83}"/>
              </a:ext>
            </a:extLst>
          </p:cNvPr>
          <p:cNvPicPr>
            <a:picLocks noChangeAspect="1"/>
          </p:cNvPicPr>
          <p:nvPr/>
        </p:nvPicPr>
        <p:blipFill>
          <a:blip r:embed="rId6"/>
          <a:stretch>
            <a:fillRect/>
          </a:stretch>
        </p:blipFill>
        <p:spPr>
          <a:xfrm>
            <a:off x="6105939" y="1830475"/>
            <a:ext cx="5754351" cy="4026669"/>
          </a:xfrm>
          <a:prstGeom prst="rect">
            <a:avLst/>
          </a:prstGeom>
          <a:ln>
            <a:solidFill>
              <a:schemeClr val="tx1"/>
            </a:solidFill>
          </a:ln>
        </p:spPr>
      </p:pic>
      <p:pic>
        <p:nvPicPr>
          <p:cNvPr id="8" name="Picture 7" descr="Chart, scatter chart&#10;&#10;Description automatically generated">
            <a:extLst>
              <a:ext uri="{FF2B5EF4-FFF2-40B4-BE49-F238E27FC236}">
                <a16:creationId xmlns:a16="http://schemas.microsoft.com/office/drawing/2014/main" id="{197DFA9F-A014-0C92-2AE3-716EAAFA6494}"/>
              </a:ext>
            </a:extLst>
          </p:cNvPr>
          <p:cNvPicPr>
            <a:picLocks noChangeAspect="1"/>
          </p:cNvPicPr>
          <p:nvPr/>
        </p:nvPicPr>
        <p:blipFill>
          <a:blip r:embed="rId7"/>
          <a:stretch>
            <a:fillRect/>
          </a:stretch>
        </p:blipFill>
        <p:spPr>
          <a:xfrm>
            <a:off x="191796" y="1830475"/>
            <a:ext cx="5721026" cy="4026669"/>
          </a:xfrm>
          <a:prstGeom prst="rect">
            <a:avLst/>
          </a:prstGeom>
          <a:ln>
            <a:solidFill>
              <a:schemeClr val="tx1"/>
            </a:solidFill>
          </a:ln>
        </p:spPr>
      </p:pic>
      <p:sp>
        <p:nvSpPr>
          <p:cNvPr id="12" name="TextBox 11">
            <a:extLst>
              <a:ext uri="{FF2B5EF4-FFF2-40B4-BE49-F238E27FC236}">
                <a16:creationId xmlns:a16="http://schemas.microsoft.com/office/drawing/2014/main" id="{4C0644C7-36C7-E79A-246D-B184CE989793}"/>
              </a:ext>
            </a:extLst>
          </p:cNvPr>
          <p:cNvSpPr txBox="1"/>
          <p:nvPr/>
        </p:nvSpPr>
        <p:spPr>
          <a:xfrm>
            <a:off x="191795" y="552871"/>
            <a:ext cx="11668495"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Let us consider the following scenarios: 50 students in 4 classes, we are interested to know how </a:t>
            </a:r>
            <a:r>
              <a:rPr lang="en-GB" sz="1400" dirty="0">
                <a:highlight>
                  <a:srgbClr val="C0C0C0"/>
                </a:highlight>
                <a:latin typeface="Helvetica Neue Light" panose="02000403000000020004" pitchFamily="2" charset="0"/>
                <a:ea typeface="Helvetica Neue Light" panose="02000403000000020004" pitchFamily="2" charset="0"/>
              </a:rPr>
              <a:t>active learning </a:t>
            </a:r>
            <a:r>
              <a:rPr lang="en-GB" sz="1400" dirty="0">
                <a:latin typeface="Helvetica Neue Light" panose="02000403000000020004" pitchFamily="2" charset="0"/>
                <a:ea typeface="Helvetica Neue Light" panose="02000403000000020004" pitchFamily="2" charset="0"/>
              </a:rPr>
              <a:t>time impacts </a:t>
            </a:r>
            <a:r>
              <a:rPr lang="en-GB" sz="1400" dirty="0">
                <a:highlight>
                  <a:srgbClr val="C0C0C0"/>
                </a:highlight>
                <a:latin typeface="Helvetica Neue Light" panose="02000403000000020004" pitchFamily="2" charset="0"/>
                <a:ea typeface="Helvetica Neue Light" panose="02000403000000020004" pitchFamily="2" charset="0"/>
              </a:rPr>
              <a:t>maths score </a:t>
            </a:r>
          </a:p>
        </p:txBody>
      </p:sp>
      <p:sp>
        <p:nvSpPr>
          <p:cNvPr id="13" name="TextBox 12">
            <a:extLst>
              <a:ext uri="{FF2B5EF4-FFF2-40B4-BE49-F238E27FC236}">
                <a16:creationId xmlns:a16="http://schemas.microsoft.com/office/drawing/2014/main" id="{796C5DA6-13A4-CDA3-150F-881FEA48DE0B}"/>
              </a:ext>
            </a:extLst>
          </p:cNvPr>
          <p:cNvSpPr txBox="1"/>
          <p:nvPr/>
        </p:nvSpPr>
        <p:spPr>
          <a:xfrm>
            <a:off x="191795" y="5931464"/>
            <a:ext cx="5721026" cy="646331"/>
          </a:xfrm>
          <a:prstGeom prst="rect">
            <a:avLst/>
          </a:prstGeom>
          <a:noFill/>
        </p:spPr>
        <p:txBody>
          <a:bodyPr wrap="square" rtlCol="0">
            <a:spAutoFit/>
          </a:bodyPr>
          <a:lstStyle/>
          <a:p>
            <a:r>
              <a:rPr lang="en-GB" sz="900" dirty="0">
                <a:latin typeface="Helvetica Neue" panose="02000503000000020004" pitchFamily="2" charset="0"/>
                <a:ea typeface="Helvetica Neue" panose="02000503000000020004" pitchFamily="2" charset="0"/>
                <a:cs typeface="Helvetica Neue" panose="02000503000000020004" pitchFamily="2" charset="0"/>
              </a:rPr>
              <a:t>Here, we can see that if we use a statistical model to analyse this data without regards for the group structure. We get a single intercept and a single coefficient. Here, we are assuming that this relationship between active times and maths are similar across all the 200 students regardless of the classrooms they are in. This is what we term as Fixed Effects scenario </a:t>
            </a:r>
            <a:endParaRPr lang="en-GB" sz="9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Box 13">
            <a:extLst>
              <a:ext uri="{FF2B5EF4-FFF2-40B4-BE49-F238E27FC236}">
                <a16:creationId xmlns:a16="http://schemas.microsoft.com/office/drawing/2014/main" id="{DD170E8F-579C-5F5E-AA89-DD113CC1253F}"/>
              </a:ext>
            </a:extLst>
          </p:cNvPr>
          <p:cNvSpPr txBox="1"/>
          <p:nvPr/>
        </p:nvSpPr>
        <p:spPr>
          <a:xfrm>
            <a:off x="6096000" y="5926976"/>
            <a:ext cx="5721026" cy="923330"/>
          </a:xfrm>
          <a:prstGeom prst="rect">
            <a:avLst/>
          </a:prstGeom>
          <a:noFill/>
        </p:spPr>
        <p:txBody>
          <a:bodyPr wrap="square" rtlCol="0">
            <a:spAutoFit/>
          </a:bodyPr>
          <a:lstStyle/>
          <a:p>
            <a:r>
              <a:rPr lang="en-GB" sz="900" dirty="0">
                <a:latin typeface="Helvetica Neue" panose="02000503000000020004" pitchFamily="2" charset="0"/>
                <a:ea typeface="Helvetica Neue" panose="02000503000000020004" pitchFamily="2" charset="0"/>
                <a:cs typeface="Helvetica Neue" panose="02000503000000020004" pitchFamily="2" charset="0"/>
              </a:rPr>
              <a:t>However, we can see that this panel shows something different. Accounting for the classroom groups, </a:t>
            </a:r>
            <a:r>
              <a:rPr lang="en-GB" sz="900" b="1" dirty="0">
                <a:latin typeface="Helvetica Neue" panose="02000503000000020004" pitchFamily="2" charset="0"/>
                <a:ea typeface="Helvetica Neue" panose="02000503000000020004" pitchFamily="2" charset="0"/>
                <a:cs typeface="Helvetica Neue" panose="02000503000000020004" pitchFamily="2" charset="0"/>
              </a:rPr>
              <a:t>by fitting separate linear models </a:t>
            </a:r>
            <a:r>
              <a:rPr lang="en-GB" sz="900" dirty="0">
                <a:latin typeface="Helvetica Neue" panose="02000503000000020004" pitchFamily="2" charset="0"/>
                <a:ea typeface="Helvetica Neue" panose="02000503000000020004" pitchFamily="2" charset="0"/>
                <a:cs typeface="Helvetica Neue" panose="02000503000000020004" pitchFamily="2" charset="0"/>
              </a:rPr>
              <a:t>we get different intercepts (i.e., global mean specific to a group) with different slope (or slope variation). There is an indication that some variation within the groups are causing this pattern. This variation is known as a </a:t>
            </a:r>
            <a:r>
              <a:rPr lang="en-GB" sz="900" b="1" dirty="0">
                <a:latin typeface="Helvetica Neue" panose="02000503000000020004" pitchFamily="2" charset="0"/>
                <a:ea typeface="Helvetica Neue" panose="02000503000000020004" pitchFamily="2" charset="0"/>
                <a:cs typeface="Helvetica Neue" panose="02000503000000020004" pitchFamily="2" charset="0"/>
              </a:rPr>
              <a:t>Random Effects</a:t>
            </a:r>
            <a:r>
              <a:rPr lang="en-GB" sz="900" dirty="0">
                <a:latin typeface="Helvetica Neue" panose="02000503000000020004" pitchFamily="2" charset="0"/>
                <a:ea typeface="Helvetica Neue" panose="02000503000000020004" pitchFamily="2" charset="0"/>
                <a:cs typeface="Helvetica Neue" panose="02000503000000020004" pitchFamily="2" charset="0"/>
              </a:rPr>
              <a:t>, and it acting on our </a:t>
            </a:r>
            <a:r>
              <a:rPr lang="en-GB" sz="900" b="1" dirty="0">
                <a:latin typeface="Helvetica Neue" panose="02000503000000020004" pitchFamily="2" charset="0"/>
                <a:ea typeface="Helvetica Neue" panose="02000503000000020004" pitchFamily="2" charset="0"/>
                <a:cs typeface="Helvetica Neue" panose="02000503000000020004" pitchFamily="2" charset="0"/>
              </a:rPr>
              <a:t>intercepts and slopes</a:t>
            </a:r>
            <a:r>
              <a:rPr lang="en-GB" sz="900" dirty="0">
                <a:latin typeface="Helvetica Neue" panose="02000503000000020004" pitchFamily="2" charset="0"/>
                <a:ea typeface="Helvetica Neue" panose="02000503000000020004" pitchFamily="2" charset="0"/>
                <a:cs typeface="Helvetica Neue" panose="02000503000000020004" pitchFamily="2" charset="0"/>
              </a:rPr>
              <a:t>. This random effect must be accounted for and so doing this would mean reformulating the </a:t>
            </a:r>
            <a:r>
              <a:rPr lang="en-GB" sz="900" b="1" dirty="0">
                <a:latin typeface="Helvetica Neue" panose="02000503000000020004" pitchFamily="2" charset="0"/>
                <a:ea typeface="Helvetica Neue" panose="02000503000000020004" pitchFamily="2" charset="0"/>
                <a:cs typeface="Helvetica Neue" panose="02000503000000020004" pitchFamily="2" charset="0"/>
              </a:rPr>
              <a:t>indexed model with the random effects to show the equation in its true hierarchical form!</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C084770-26A0-EAB4-515D-D190A570DF81}"/>
                  </a:ext>
                </a:extLst>
              </p:cNvPr>
              <p:cNvSpPr txBox="1"/>
              <p:nvPr/>
            </p:nvSpPr>
            <p:spPr>
              <a:xfrm>
                <a:off x="1358571" y="2284362"/>
                <a:ext cx="703269"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m:t>
                          </m:r>
                        </m:sub>
                      </m:sSub>
                      <m:r>
                        <a:rPr lang="en-GB" sz="1000" b="0" i="1" smtClean="0">
                          <a:latin typeface="Cambria Math" panose="02040503050406030204" pitchFamily="18" charset="0"/>
                        </a:rPr>
                        <m:t>=67.971</m:t>
                      </m:r>
                    </m:oMath>
                  </m:oMathPara>
                </a14:m>
                <a:endParaRPr lang="en-GB" sz="1000" dirty="0"/>
              </a:p>
            </p:txBody>
          </p:sp>
        </mc:Choice>
        <mc:Fallback xmlns="">
          <p:sp>
            <p:nvSpPr>
              <p:cNvPr id="15" name="TextBox 14">
                <a:extLst>
                  <a:ext uri="{FF2B5EF4-FFF2-40B4-BE49-F238E27FC236}">
                    <a16:creationId xmlns:a16="http://schemas.microsoft.com/office/drawing/2014/main" id="{0C084770-26A0-EAB4-515D-D190A570DF81}"/>
                  </a:ext>
                </a:extLst>
              </p:cNvPr>
              <p:cNvSpPr txBox="1">
                <a:spLocks noRot="1" noChangeAspect="1" noMove="1" noResize="1" noEditPoints="1" noAdjustHandles="1" noChangeArrowheads="1" noChangeShapeType="1" noTextEdit="1"/>
              </p:cNvSpPr>
              <p:nvPr/>
            </p:nvSpPr>
            <p:spPr>
              <a:xfrm>
                <a:off x="1358571" y="2284362"/>
                <a:ext cx="703269" cy="153888"/>
              </a:xfrm>
              <a:prstGeom prst="rect">
                <a:avLst/>
              </a:prstGeom>
              <a:blipFill>
                <a:blip r:embed="rId8"/>
                <a:stretch>
                  <a:fillRect l="-7143" t="-8333" r="-3571" b="-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BCD10C-4C59-0E27-E4EA-EDA4E4AEBC01}"/>
                  </a:ext>
                </a:extLst>
              </p:cNvPr>
              <p:cNvSpPr txBox="1"/>
              <p:nvPr/>
            </p:nvSpPr>
            <p:spPr>
              <a:xfrm>
                <a:off x="2180155" y="2284362"/>
                <a:ext cx="700320"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1</m:t>
                          </m:r>
                        </m:sub>
                      </m:sSub>
                      <m:r>
                        <a:rPr lang="en-GB" sz="1000" b="0" i="1" smtClean="0">
                          <a:latin typeface="Cambria Math" panose="02040503050406030204" pitchFamily="18" charset="0"/>
                        </a:rPr>
                        <m:t>=11.167</m:t>
                      </m:r>
                    </m:oMath>
                  </m:oMathPara>
                </a14:m>
                <a:endParaRPr lang="en-GB" sz="1000" dirty="0"/>
              </a:p>
            </p:txBody>
          </p:sp>
        </mc:Choice>
        <mc:Fallback xmlns="">
          <p:sp>
            <p:nvSpPr>
              <p:cNvPr id="16" name="TextBox 15">
                <a:extLst>
                  <a:ext uri="{FF2B5EF4-FFF2-40B4-BE49-F238E27FC236}">
                    <a16:creationId xmlns:a16="http://schemas.microsoft.com/office/drawing/2014/main" id="{44BCD10C-4C59-0E27-E4EA-EDA4E4AEBC01}"/>
                  </a:ext>
                </a:extLst>
              </p:cNvPr>
              <p:cNvSpPr txBox="1">
                <a:spLocks noRot="1" noChangeAspect="1" noMove="1" noResize="1" noEditPoints="1" noAdjustHandles="1" noChangeArrowheads="1" noChangeShapeType="1" noTextEdit="1"/>
              </p:cNvSpPr>
              <p:nvPr/>
            </p:nvSpPr>
            <p:spPr>
              <a:xfrm>
                <a:off x="2180155" y="2284362"/>
                <a:ext cx="700320" cy="153888"/>
              </a:xfrm>
              <a:prstGeom prst="rect">
                <a:avLst/>
              </a:prstGeom>
              <a:blipFill>
                <a:blip r:embed="rId9"/>
                <a:stretch>
                  <a:fillRect l="-5263" t="-8333" r="-1754" b="-33333"/>
                </a:stretch>
              </a:blipFill>
            </p:spPr>
            <p:txBody>
              <a:bodyPr/>
              <a:lstStyle/>
              <a:p>
                <a:r>
                  <a:rPr lang="en-GB">
                    <a:noFill/>
                  </a:rPr>
                  <a:t> </a:t>
                </a:r>
              </a:p>
            </p:txBody>
          </p:sp>
        </mc:Fallback>
      </mc:AlternateContent>
      <p:sp>
        <p:nvSpPr>
          <p:cNvPr id="21" name="Rectangle 20">
            <a:extLst>
              <a:ext uri="{FF2B5EF4-FFF2-40B4-BE49-F238E27FC236}">
                <a16:creationId xmlns:a16="http://schemas.microsoft.com/office/drawing/2014/main" id="{9E007B9E-50EB-6B63-0DBD-C7EEBBF2417A}"/>
              </a:ext>
            </a:extLst>
          </p:cNvPr>
          <p:cNvSpPr/>
          <p:nvPr/>
        </p:nvSpPr>
        <p:spPr>
          <a:xfrm>
            <a:off x="7257147" y="2248221"/>
            <a:ext cx="3834923" cy="4254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E6458C-A25B-BDA9-009B-3D09D1DA15C3}"/>
                  </a:ext>
                </a:extLst>
              </p:cNvPr>
              <p:cNvSpPr txBox="1"/>
              <p:nvPr/>
            </p:nvSpPr>
            <p:spPr>
              <a:xfrm>
                <a:off x="7262597" y="2248221"/>
                <a:ext cx="1491883"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0,1</m:t>
                          </m:r>
                        </m:sub>
                      </m:sSub>
                      <m:r>
                        <a:rPr lang="en-GB" sz="1000" b="0" i="1" smtClean="0">
                          <a:latin typeface="Cambria Math" panose="02040503050406030204" pitchFamily="18" charset="0"/>
                        </a:rPr>
                        <m:t>=79.88,</m:t>
                      </m:r>
                      <m:sSub>
                        <m:sSubPr>
                          <m:ctrlPr>
                            <a:rPr lang="en-GB" sz="1000" i="1">
                              <a:latin typeface="Cambria Math" panose="02040503050406030204" pitchFamily="18" charset="0"/>
                            </a:rPr>
                          </m:ctrlPr>
                        </m:sSubPr>
                        <m:e>
                          <m:r>
                            <a:rPr lang="en-GB" sz="1000" b="0" i="1" smtClean="0">
                              <a:latin typeface="Cambria Math" panose="02040503050406030204" pitchFamily="18" charset="0"/>
                            </a:rPr>
                            <m:t> </m:t>
                          </m:r>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,1</m:t>
                          </m:r>
                        </m:sub>
                      </m:sSub>
                      <m:r>
                        <a:rPr lang="en-GB" sz="1000" i="1">
                          <a:latin typeface="Cambria Math" panose="02040503050406030204" pitchFamily="18" charset="0"/>
                        </a:rPr>
                        <m:t>=</m:t>
                      </m:r>
                      <m:r>
                        <a:rPr lang="en-GB" sz="1000" b="0" i="1" smtClean="0">
                          <a:latin typeface="Cambria Math" panose="02040503050406030204" pitchFamily="18" charset="0"/>
                        </a:rPr>
                        <m:t>11</m:t>
                      </m:r>
                      <m:r>
                        <a:rPr lang="en-GB" sz="1000" i="1">
                          <a:latin typeface="Cambria Math" panose="02040503050406030204" pitchFamily="18" charset="0"/>
                        </a:rPr>
                        <m:t>.</m:t>
                      </m:r>
                      <m:r>
                        <a:rPr lang="en-GB" sz="1000" b="0" i="1" smtClean="0">
                          <a:latin typeface="Cambria Math" panose="02040503050406030204" pitchFamily="18" charset="0"/>
                        </a:rPr>
                        <m:t>551</m:t>
                      </m:r>
                    </m:oMath>
                  </m:oMathPara>
                </a14:m>
                <a:endParaRPr lang="en-GB" sz="1000" dirty="0"/>
              </a:p>
            </p:txBody>
          </p:sp>
        </mc:Choice>
        <mc:Fallback xmlns="">
          <p:sp>
            <p:nvSpPr>
              <p:cNvPr id="17" name="TextBox 16">
                <a:extLst>
                  <a:ext uri="{FF2B5EF4-FFF2-40B4-BE49-F238E27FC236}">
                    <a16:creationId xmlns:a16="http://schemas.microsoft.com/office/drawing/2014/main" id="{72E6458C-A25B-BDA9-009B-3D09D1DA15C3}"/>
                  </a:ext>
                </a:extLst>
              </p:cNvPr>
              <p:cNvSpPr txBox="1">
                <a:spLocks noRot="1" noChangeAspect="1" noMove="1" noResize="1" noEditPoints="1" noAdjustHandles="1" noChangeArrowheads="1" noChangeShapeType="1" noTextEdit="1"/>
              </p:cNvSpPr>
              <p:nvPr/>
            </p:nvSpPr>
            <p:spPr>
              <a:xfrm>
                <a:off x="7262597" y="2248221"/>
                <a:ext cx="1491883" cy="160685"/>
              </a:xfrm>
              <a:prstGeom prst="rect">
                <a:avLst/>
              </a:prstGeom>
              <a:blipFill>
                <a:blip r:embed="rId10"/>
                <a:stretch>
                  <a:fillRect l="-2521" t="-7692" r="-1681" b="-38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CADF911-69CB-1B24-6E83-9117EB790F0A}"/>
                  </a:ext>
                </a:extLst>
              </p:cNvPr>
              <p:cNvSpPr txBox="1"/>
              <p:nvPr/>
            </p:nvSpPr>
            <p:spPr>
              <a:xfrm>
                <a:off x="7257147" y="2438250"/>
                <a:ext cx="1491882"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0,2</m:t>
                          </m:r>
                        </m:sub>
                      </m:sSub>
                      <m:r>
                        <a:rPr lang="en-GB" sz="1000" b="0" i="1" smtClean="0">
                          <a:latin typeface="Cambria Math" panose="02040503050406030204" pitchFamily="18" charset="0"/>
                        </a:rPr>
                        <m:t>=71.17,</m:t>
                      </m:r>
                      <m:sSub>
                        <m:sSubPr>
                          <m:ctrlPr>
                            <a:rPr lang="en-GB" sz="1000" i="1">
                              <a:latin typeface="Cambria Math" panose="02040503050406030204" pitchFamily="18" charset="0"/>
                            </a:rPr>
                          </m:ctrlPr>
                        </m:sSubPr>
                        <m:e>
                          <m:r>
                            <a:rPr lang="en-GB" sz="1000" b="0" i="1" smtClean="0">
                              <a:latin typeface="Cambria Math" panose="02040503050406030204" pitchFamily="18" charset="0"/>
                            </a:rPr>
                            <m:t> </m:t>
                          </m:r>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2</m:t>
                          </m:r>
                        </m:sub>
                      </m:sSub>
                      <m:r>
                        <a:rPr lang="en-GB" sz="1000" i="1">
                          <a:latin typeface="Cambria Math" panose="02040503050406030204" pitchFamily="18" charset="0"/>
                        </a:rPr>
                        <m:t>=</m:t>
                      </m:r>
                      <m:r>
                        <a:rPr lang="en-GB" sz="1000" b="0" i="1" smtClean="0">
                          <a:latin typeface="Cambria Math" panose="02040503050406030204" pitchFamily="18" charset="0"/>
                        </a:rPr>
                        <m:t>13</m:t>
                      </m:r>
                      <m:r>
                        <a:rPr lang="en-GB" sz="1000" i="1">
                          <a:latin typeface="Cambria Math" panose="02040503050406030204" pitchFamily="18" charset="0"/>
                        </a:rPr>
                        <m:t>.</m:t>
                      </m:r>
                      <m:r>
                        <a:rPr lang="en-GB" sz="1000" b="0" i="1" smtClean="0">
                          <a:latin typeface="Cambria Math" panose="02040503050406030204" pitchFamily="18" charset="0"/>
                        </a:rPr>
                        <m:t>073</m:t>
                      </m:r>
                    </m:oMath>
                  </m:oMathPara>
                </a14:m>
                <a:endParaRPr lang="en-GB" sz="1000" dirty="0"/>
              </a:p>
            </p:txBody>
          </p:sp>
        </mc:Choice>
        <mc:Fallback xmlns="">
          <p:sp>
            <p:nvSpPr>
              <p:cNvPr id="18" name="TextBox 17">
                <a:extLst>
                  <a:ext uri="{FF2B5EF4-FFF2-40B4-BE49-F238E27FC236}">
                    <a16:creationId xmlns:a16="http://schemas.microsoft.com/office/drawing/2014/main" id="{5CADF911-69CB-1B24-6E83-9117EB790F0A}"/>
                  </a:ext>
                </a:extLst>
              </p:cNvPr>
              <p:cNvSpPr txBox="1">
                <a:spLocks noRot="1" noChangeAspect="1" noMove="1" noResize="1" noEditPoints="1" noAdjustHandles="1" noChangeArrowheads="1" noChangeShapeType="1" noTextEdit="1"/>
              </p:cNvSpPr>
              <p:nvPr/>
            </p:nvSpPr>
            <p:spPr>
              <a:xfrm>
                <a:off x="7257147" y="2438250"/>
                <a:ext cx="1491882" cy="160685"/>
              </a:xfrm>
              <a:prstGeom prst="rect">
                <a:avLst/>
              </a:prstGeom>
              <a:blipFill>
                <a:blip r:embed="rId11"/>
                <a:stretch>
                  <a:fillRect l="-2542" t="-7692" r="-1695" b="-38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09E1EAA-4918-4CFA-9EB0-C29914C4E515}"/>
                  </a:ext>
                </a:extLst>
              </p:cNvPr>
              <p:cNvSpPr txBox="1"/>
              <p:nvPr/>
            </p:nvSpPr>
            <p:spPr>
              <a:xfrm>
                <a:off x="8983114" y="2241596"/>
                <a:ext cx="1498680"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0,3</m:t>
                          </m:r>
                        </m:sub>
                      </m:sSub>
                      <m:r>
                        <a:rPr lang="en-GB" sz="1000" b="0" i="1" smtClean="0">
                          <a:latin typeface="Cambria Math" panose="02040503050406030204" pitchFamily="18" charset="0"/>
                        </a:rPr>
                        <m:t>=57.03,</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3</m:t>
                          </m:r>
                        </m:sub>
                      </m:sSub>
                      <m:r>
                        <a:rPr lang="en-GB" sz="1000" i="1">
                          <a:latin typeface="Cambria Math" panose="02040503050406030204" pitchFamily="18" charset="0"/>
                        </a:rPr>
                        <m:t>=</m:t>
                      </m:r>
                      <m:r>
                        <a:rPr lang="en-GB" sz="1000" b="0" i="1" smtClean="0">
                          <a:latin typeface="Cambria Math" panose="02040503050406030204" pitchFamily="18" charset="0"/>
                        </a:rPr>
                        <m:t>10</m:t>
                      </m:r>
                      <m:r>
                        <a:rPr lang="en-GB" sz="1000" i="1">
                          <a:latin typeface="Cambria Math" panose="02040503050406030204" pitchFamily="18" charset="0"/>
                        </a:rPr>
                        <m:t>.</m:t>
                      </m:r>
                      <m:r>
                        <a:rPr lang="en-GB" sz="1000" b="0" i="1" smtClean="0">
                          <a:latin typeface="Cambria Math" panose="02040503050406030204" pitchFamily="18" charset="0"/>
                        </a:rPr>
                        <m:t>299</m:t>
                      </m:r>
                    </m:oMath>
                  </m:oMathPara>
                </a14:m>
                <a:endParaRPr lang="en-GB" sz="1000" dirty="0"/>
              </a:p>
            </p:txBody>
          </p:sp>
        </mc:Choice>
        <mc:Fallback xmlns="">
          <p:sp>
            <p:nvSpPr>
              <p:cNvPr id="19" name="TextBox 18">
                <a:extLst>
                  <a:ext uri="{FF2B5EF4-FFF2-40B4-BE49-F238E27FC236}">
                    <a16:creationId xmlns:a16="http://schemas.microsoft.com/office/drawing/2014/main" id="{509E1EAA-4918-4CFA-9EB0-C29914C4E515}"/>
                  </a:ext>
                </a:extLst>
              </p:cNvPr>
              <p:cNvSpPr txBox="1">
                <a:spLocks noRot="1" noChangeAspect="1" noMove="1" noResize="1" noEditPoints="1" noAdjustHandles="1" noChangeArrowheads="1" noChangeShapeType="1" noTextEdit="1"/>
              </p:cNvSpPr>
              <p:nvPr/>
            </p:nvSpPr>
            <p:spPr>
              <a:xfrm>
                <a:off x="8983114" y="2241596"/>
                <a:ext cx="1498680" cy="160685"/>
              </a:xfrm>
              <a:prstGeom prst="rect">
                <a:avLst/>
              </a:prstGeom>
              <a:blipFill>
                <a:blip r:embed="rId12"/>
                <a:stretch>
                  <a:fillRect l="-2521" r="-1681" b="-2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8B5109E-360A-AA60-6CB0-4AA4DDBBB265}"/>
                  </a:ext>
                </a:extLst>
              </p:cNvPr>
              <p:cNvSpPr txBox="1"/>
              <p:nvPr/>
            </p:nvSpPr>
            <p:spPr>
              <a:xfrm>
                <a:off x="8983114" y="2438250"/>
                <a:ext cx="1498680"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0,4</m:t>
                          </m:r>
                        </m:sub>
                      </m:sSub>
                      <m:r>
                        <a:rPr lang="en-GB" sz="1000" b="0" i="1" smtClean="0">
                          <a:latin typeface="Cambria Math" panose="02040503050406030204" pitchFamily="18" charset="0"/>
                        </a:rPr>
                        <m:t>=63.67,</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4</m:t>
                          </m:r>
                        </m:sub>
                      </m:sSub>
                      <m:r>
                        <a:rPr lang="en-GB" sz="1000" i="1">
                          <a:latin typeface="Cambria Math" panose="02040503050406030204" pitchFamily="18" charset="0"/>
                        </a:rPr>
                        <m:t>=</m:t>
                      </m:r>
                      <m:r>
                        <a:rPr lang="en-GB" sz="1000" b="0" i="1" smtClean="0">
                          <a:latin typeface="Cambria Math" panose="02040503050406030204" pitchFamily="18" charset="0"/>
                        </a:rPr>
                        <m:t>10</m:t>
                      </m:r>
                      <m:r>
                        <a:rPr lang="en-GB" sz="1000" i="1">
                          <a:latin typeface="Cambria Math" panose="02040503050406030204" pitchFamily="18" charset="0"/>
                        </a:rPr>
                        <m:t>.</m:t>
                      </m:r>
                      <m:r>
                        <a:rPr lang="en-GB" sz="1000" b="0" i="1" smtClean="0">
                          <a:latin typeface="Cambria Math" panose="02040503050406030204" pitchFamily="18" charset="0"/>
                        </a:rPr>
                        <m:t>101</m:t>
                      </m:r>
                    </m:oMath>
                  </m:oMathPara>
                </a14:m>
                <a:endParaRPr lang="en-GB" sz="1000" dirty="0"/>
              </a:p>
            </p:txBody>
          </p:sp>
        </mc:Choice>
        <mc:Fallback xmlns="">
          <p:sp>
            <p:nvSpPr>
              <p:cNvPr id="20" name="TextBox 19">
                <a:extLst>
                  <a:ext uri="{FF2B5EF4-FFF2-40B4-BE49-F238E27FC236}">
                    <a16:creationId xmlns:a16="http://schemas.microsoft.com/office/drawing/2014/main" id="{18B5109E-360A-AA60-6CB0-4AA4DDBBB265}"/>
                  </a:ext>
                </a:extLst>
              </p:cNvPr>
              <p:cNvSpPr txBox="1">
                <a:spLocks noRot="1" noChangeAspect="1" noMove="1" noResize="1" noEditPoints="1" noAdjustHandles="1" noChangeArrowheads="1" noChangeShapeType="1" noTextEdit="1"/>
              </p:cNvSpPr>
              <p:nvPr/>
            </p:nvSpPr>
            <p:spPr>
              <a:xfrm>
                <a:off x="8983114" y="2438250"/>
                <a:ext cx="1498680" cy="160685"/>
              </a:xfrm>
              <a:prstGeom prst="rect">
                <a:avLst/>
              </a:prstGeom>
              <a:blipFill>
                <a:blip r:embed="rId13"/>
                <a:stretch>
                  <a:fillRect l="-2521" r="-1681" b="-30769"/>
                </a:stretch>
              </a:blipFill>
            </p:spPr>
            <p:txBody>
              <a:bodyPr/>
              <a:lstStyle/>
              <a:p>
                <a:r>
                  <a:rPr lang="en-GB">
                    <a:noFill/>
                  </a:rPr>
                  <a:t> </a:t>
                </a:r>
              </a:p>
            </p:txBody>
          </p:sp>
        </mc:Fallback>
      </mc:AlternateContent>
      <p:sp>
        <p:nvSpPr>
          <p:cNvPr id="22" name="Slide Number Placeholder 3">
            <a:extLst>
              <a:ext uri="{FF2B5EF4-FFF2-40B4-BE49-F238E27FC236}">
                <a16:creationId xmlns:a16="http://schemas.microsoft.com/office/drawing/2014/main" id="{0EF01CAA-FF16-7130-090A-7D1E9130F54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3" name="Rectangle 22">
            <a:extLst>
              <a:ext uri="{FF2B5EF4-FFF2-40B4-BE49-F238E27FC236}">
                <a16:creationId xmlns:a16="http://schemas.microsoft.com/office/drawing/2014/main" id="{CB067DF5-3C25-C37B-13B4-88F516A0F518}"/>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9D9DAD5A-F580-E9F4-252F-5B51ED60FBCF}"/>
              </a:ext>
            </a:extLst>
          </p:cNvPr>
          <p:cNvCxnSpPr/>
          <p:nvPr/>
        </p:nvCxnSpPr>
        <p:spPr>
          <a:xfrm>
            <a:off x="3690026" y="1649011"/>
            <a:ext cx="1102468" cy="1723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6C33A9C-CF79-596E-EB92-DA4F55215A54}"/>
              </a:ext>
            </a:extLst>
          </p:cNvPr>
          <p:cNvCxnSpPr>
            <a:cxnSpLocks/>
          </p:cNvCxnSpPr>
          <p:nvPr/>
        </p:nvCxnSpPr>
        <p:spPr>
          <a:xfrm>
            <a:off x="4869511" y="1639104"/>
            <a:ext cx="1772449" cy="645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7138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29C5-5318-4509-E878-80E85455E8A9}"/>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Mathematical formulation for hierarchical regression model (full form) [1]</a:t>
            </a:r>
          </a:p>
        </p:txBody>
      </p:sp>
      <p:sp>
        <p:nvSpPr>
          <p:cNvPr id="3" name="Rectangle 2">
            <a:extLst>
              <a:ext uri="{FF2B5EF4-FFF2-40B4-BE49-F238E27FC236}">
                <a16:creationId xmlns:a16="http://schemas.microsoft.com/office/drawing/2014/main" id="{DE620DC7-2878-12F0-B4A2-D387CF664B39}"/>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C66461-E2D2-947A-8C37-BAEE0F5D2B20}"/>
                  </a:ext>
                </a:extLst>
              </p:cNvPr>
              <p:cNvSpPr txBox="1"/>
              <p:nvPr/>
            </p:nvSpPr>
            <p:spPr>
              <a:xfrm>
                <a:off x="155643" y="485189"/>
                <a:ext cx="11296873" cy="1200329"/>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Remember, we are </a:t>
                </a:r>
                <a:r>
                  <a:rPr lang="en-GB" sz="1200" b="1" dirty="0">
                    <a:latin typeface="Helvetica Neue Light" panose="02000403000000020004" pitchFamily="2" charset="0"/>
                    <a:ea typeface="Helvetica Neue Light" panose="02000403000000020004" pitchFamily="2" charset="0"/>
                  </a:rPr>
                  <a:t>strictly</a:t>
                </a:r>
                <a:r>
                  <a:rPr lang="en-GB" sz="1200" dirty="0">
                    <a:latin typeface="Helvetica Neue Light" panose="02000403000000020004" pitchFamily="2" charset="0"/>
                    <a:ea typeface="Helvetica Neue Light" panose="02000403000000020004" pitchFamily="2" charset="0"/>
                  </a:rPr>
                  <a:t> using a simple case of the 2-level model scenario</a:t>
                </a:r>
              </a:p>
              <a:p>
                <a:endParaRPr lang="en-GB" sz="1200" dirty="0">
                  <a:latin typeface="Helvetica Neue Light" panose="02000403000000020004" pitchFamily="2" charset="0"/>
                  <a:ea typeface="Helvetica Neue Light" panose="02000403000000020004" pitchFamily="2" charset="0"/>
                </a:endParaRP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represent each individual unit or observation</a:t>
                </a: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represent a group or cluster which an individual unit or observation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is from.</a:t>
                </a:r>
              </a:p>
              <a:p>
                <a:pPr marL="742950" lvl="1" indent="-285750">
                  <a:buFont typeface="Wingdings" pitchFamily="2" charset="2"/>
                  <a:buChar char="v"/>
                </a:pPr>
                <a:endParaRPr lang="en-GB" sz="1200"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  Mathematical formulation of such scenario will be as follows:</a:t>
                </a:r>
              </a:p>
            </p:txBody>
          </p:sp>
        </mc:Choice>
        <mc:Fallback xmlns="">
          <p:sp>
            <p:nvSpPr>
              <p:cNvPr id="4" name="TextBox 3">
                <a:extLst>
                  <a:ext uri="{FF2B5EF4-FFF2-40B4-BE49-F238E27FC236}">
                    <a16:creationId xmlns:a16="http://schemas.microsoft.com/office/drawing/2014/main" id="{21C66461-E2D2-947A-8C37-BAEE0F5D2B20}"/>
                  </a:ext>
                </a:extLst>
              </p:cNvPr>
              <p:cNvSpPr txBox="1">
                <a:spLocks noRot="1" noChangeAspect="1" noMove="1" noResize="1" noEditPoints="1" noAdjustHandles="1" noChangeArrowheads="1" noChangeShapeType="1" noTextEdit="1"/>
              </p:cNvSpPr>
              <p:nvPr/>
            </p:nvSpPr>
            <p:spPr>
              <a:xfrm>
                <a:off x="155643" y="485189"/>
                <a:ext cx="11296873" cy="1200329"/>
              </a:xfrm>
              <a:prstGeom prst="rect">
                <a:avLst/>
              </a:prstGeom>
              <a:blipFill>
                <a:blip r:embed="rId2"/>
                <a:stretch>
                  <a:fillRect t="-1053" b="-31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779BD5-793B-D081-4BC2-613F921D9A12}"/>
                  </a:ext>
                </a:extLst>
              </p:cNvPr>
              <p:cNvSpPr txBox="1"/>
              <p:nvPr/>
            </p:nvSpPr>
            <p:spPr>
              <a:xfrm>
                <a:off x="469135" y="1716747"/>
                <a:ext cx="4727915" cy="325089"/>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5" name="TextBox 4">
                <a:extLst>
                  <a:ext uri="{FF2B5EF4-FFF2-40B4-BE49-F238E27FC236}">
                    <a16:creationId xmlns:a16="http://schemas.microsoft.com/office/drawing/2014/main" id="{B3779BD5-793B-D081-4BC2-613F921D9A12}"/>
                  </a:ext>
                </a:extLst>
              </p:cNvPr>
              <p:cNvSpPr txBox="1">
                <a:spLocks noRot="1" noChangeAspect="1" noMove="1" noResize="1" noEditPoints="1" noAdjustHandles="1" noChangeArrowheads="1" noChangeShapeType="1" noTextEdit="1"/>
              </p:cNvSpPr>
              <p:nvPr/>
            </p:nvSpPr>
            <p:spPr>
              <a:xfrm>
                <a:off x="469135" y="1716747"/>
                <a:ext cx="4727915" cy="325089"/>
              </a:xfrm>
              <a:prstGeom prst="rect">
                <a:avLst/>
              </a:prstGeom>
              <a:blipFill>
                <a:blip r:embed="rId3"/>
                <a:stretch>
                  <a:fillRect b="-3571"/>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658B2F-05B2-DA4E-675E-D0527EE9584C}"/>
                  </a:ext>
                </a:extLst>
              </p:cNvPr>
              <p:cNvSpPr txBox="1"/>
              <p:nvPr/>
            </p:nvSpPr>
            <p:spPr>
              <a:xfrm>
                <a:off x="180229" y="2199802"/>
                <a:ext cx="10933889" cy="4857740"/>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For </a:t>
                </a:r>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and for some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Let us introduce some random effect (or random deviation) </a:t>
                </a: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Helvetica Neue Light" panose="02000403000000020004" pitchFamily="2" charset="0"/>
                          </a:rPr>
                          <m:t>𝑘</m:t>
                        </m:r>
                        <m:r>
                          <a:rPr lang="en-GB" sz="1200" b="0" i="1" smtClean="0">
                            <a:latin typeface="Cambria Math" panose="02040503050406030204" pitchFamily="18" charset="0"/>
                            <a:ea typeface="Helvetica Neue Light" panose="02000403000000020004" pitchFamily="2" charset="0"/>
                          </a:rPr>
                          <m:t>,</m:t>
                        </m:r>
                        <m:r>
                          <a:rPr lang="en-GB" sz="1200" b="0" i="1" smtClean="0">
                            <a:latin typeface="Cambria Math" panose="02040503050406030204" pitchFamily="18" charset="0"/>
                            <a:ea typeface="Helvetica Neue Light" panose="02000403000000020004" pitchFamily="2" charset="0"/>
                          </a:rPr>
                          <m:t>𝑗</m:t>
                        </m:r>
                      </m:sub>
                    </m:sSub>
                  </m:oMath>
                </a14:m>
                <a:r>
                  <a:rPr lang="en-GB" sz="1200" dirty="0">
                    <a:latin typeface="Helvetica Neue Light" panose="02000403000000020004" pitchFamily="2" charset="0"/>
                    <a:ea typeface="Helvetica Neue Light" panose="02000403000000020004" pitchFamily="2" charset="0"/>
                  </a:rPr>
                  <a:t> which causes this global intercept and slope coefficient to vary across some groups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and incorporate them to the indexed model. We would have these new equations specifically for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and for the coefficients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from the indexed model:</a:t>
                </a:r>
              </a:p>
              <a:p>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r>
                  <a:rPr lang="en-GB" sz="1200" b="1" dirty="0">
                    <a:latin typeface="Helvetica Neue Light" panose="02000403000000020004" pitchFamily="2" charset="0"/>
                    <a:ea typeface="Helvetica Neue Light" panose="02000403000000020004" pitchFamily="2" charset="0"/>
                  </a:rPr>
                  <a:t>[1] Breakdown of components for the level 1 equation (individual units)</a:t>
                </a:r>
              </a:p>
              <a:p>
                <a:pPr marL="285750" indent="-285750">
                  <a:buFont typeface="Arial" panose="020B0604020202020204" pitchFamily="34" charset="0"/>
                  <a:buChar char="•"/>
                </a:pPr>
                <a14:m>
                  <m:oMath xmlns:m="http://schemas.openxmlformats.org/officeDocument/2006/math">
                    <m:sSub>
                      <m:sSubPr>
                        <m:ctrlPr>
                          <a:rPr lang="en-US" sz="1200" i="1" smtClean="0">
                            <a:latin typeface="Cambria Math" panose="02040503050406030204" pitchFamily="18" charset="0"/>
                            <a:ea typeface="Helvetica Neue Thin" panose="020B0403020202020204" pitchFamily="34" charset="0"/>
                          </a:rPr>
                        </m:ctrlPr>
                      </m:sSubPr>
                      <m:e>
                        <m:r>
                          <a:rPr lang="en-GB" sz="1200" b="0" i="1" smtClean="0">
                            <a:latin typeface="Cambria Math" panose="02040503050406030204" pitchFamily="18" charset="0"/>
                            <a:ea typeface="Helvetica Neue Thin" panose="020B0403020202020204" pitchFamily="34" charset="0"/>
                          </a:rPr>
                          <m:t>𝑦</m:t>
                        </m:r>
                      </m:e>
                      <m:sub>
                        <m:r>
                          <a:rPr lang="en-GB" sz="1200" b="0" i="1" smtClean="0">
                            <a:latin typeface="Cambria Math" panose="02040503050406030204" pitchFamily="18" charset="0"/>
                            <a:ea typeface="Helvetica Neue Thin" panose="020B0403020202020204" pitchFamily="34" charset="0"/>
                          </a:rPr>
                          <m:t>𝑖</m:t>
                        </m:r>
                        <m:r>
                          <a:rPr lang="en-GB" sz="1200" b="0" i="1" smtClean="0">
                            <a:latin typeface="Cambria Math" panose="02040503050406030204" pitchFamily="18" charset="0"/>
                            <a:ea typeface="Helvetica Neue Thin" panose="020B0403020202020204" pitchFamily="34" charset="0"/>
                          </a:rPr>
                          <m:t>,</m:t>
                        </m:r>
                        <m:r>
                          <a:rPr lang="en-GB" sz="1200" b="0" i="1" smtClean="0">
                            <a:latin typeface="Cambria Math" panose="02040503050406030204" pitchFamily="18" charset="0"/>
                            <a:ea typeface="Helvetica Neue Thin" panose="020B0403020202020204" pitchFamily="34" charset="0"/>
                          </a:rPr>
                          <m:t>𝑗</m:t>
                        </m:r>
                      </m:sub>
                    </m:sSub>
                  </m:oMath>
                </a14:m>
                <a:r>
                  <a:rPr lang="en-US" sz="1200" dirty="0">
                    <a:latin typeface="Helvetica Neue Thin" panose="020B0403020202020204" pitchFamily="34" charset="0"/>
                    <a:ea typeface="Helvetica Neue Thin" panose="020B0403020202020204" pitchFamily="34" charset="0"/>
                  </a:rPr>
                  <a:t> is the dependent variable. Is the observed outcome </a:t>
                </a:r>
                <a14:m>
                  <m:oMath xmlns:m="http://schemas.openxmlformats.org/officeDocument/2006/math">
                    <m:r>
                      <a:rPr lang="en-GB" sz="1200" b="0" i="1" smtClean="0">
                        <a:latin typeface="Cambria Math" panose="02040503050406030204" pitchFamily="18" charset="0"/>
                        <a:ea typeface="Helvetica Neue Thin" panose="020B0403020202020204" pitchFamily="34" charset="0"/>
                      </a:rPr>
                      <m:t>𝑖</m:t>
                    </m:r>
                    <m:r>
                      <a:rPr lang="en-GB" sz="1200" b="0" i="1" smtClean="0">
                        <a:latin typeface="Cambria Math" panose="02040503050406030204" pitchFamily="18" charset="0"/>
                        <a:ea typeface="Helvetica Neue Thin" panose="020B0403020202020204" pitchFamily="34" charset="0"/>
                      </a:rPr>
                      <m:t> </m:t>
                    </m:r>
                  </m:oMath>
                </a14:m>
                <a:r>
                  <a:rPr lang="en-US" sz="1200" dirty="0">
                    <a:latin typeface="Helvetica Neue Thin" panose="020B0403020202020204" pitchFamily="34" charset="0"/>
                    <a:ea typeface="Helvetica Neue Thin" panose="020B0403020202020204" pitchFamily="34" charset="0"/>
                  </a:rPr>
                  <a:t>in group </a:t>
                </a:r>
                <a14:m>
                  <m:oMath xmlns:m="http://schemas.openxmlformats.org/officeDocument/2006/math">
                    <m:r>
                      <a:rPr lang="en-GB" sz="1200" b="0" i="1" smtClean="0">
                        <a:latin typeface="Cambria Math" panose="02040503050406030204" pitchFamily="18" charset="0"/>
                        <a:ea typeface="Helvetica Neue Thin" panose="020B0403020202020204" pitchFamily="34" charset="0"/>
                      </a:rPr>
                      <m:t>𝑗</m:t>
                    </m:r>
                  </m:oMath>
                </a14:m>
                <a:endParaRPr lang="en-GB" sz="12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is the intercept</a:t>
                </a:r>
              </a:p>
              <a:p>
                <a:pPr marL="285750" indent="-2857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r>
                  <a:rPr lang="en-US" sz="1200" i="1" dirty="0">
                    <a:latin typeface="Helvetica Neue Thin" panose="020B0403020202020204" pitchFamily="34" charset="0"/>
                    <a:ea typeface="Helvetica Neue Thin" panose="020B0403020202020204" pitchFamily="34" charset="0"/>
                  </a:rPr>
                  <a:t> </a:t>
                </a:r>
                <a:r>
                  <a:rPr lang="en-US" sz="1200" dirty="0">
                    <a:latin typeface="Helvetica Neue Thin" panose="020B0403020202020204" pitchFamily="34" charset="0"/>
                    <a:ea typeface="Helvetica Neue Thin" panose="020B0403020202020204" pitchFamily="34" charset="0"/>
                  </a:rPr>
                  <a:t>are the coefficients that correspond to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1</m:t>
                        </m:r>
                      </m:sub>
                    </m:sSub>
                  </m:oMath>
                </a14:m>
                <a:r>
                  <a:rPr lang="en-US" sz="12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2</m:t>
                        </m:r>
                      </m:sub>
                    </m:sSub>
                  </m:oMath>
                </a14:m>
                <a:r>
                  <a:rPr lang="en-US" sz="12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3</m:t>
                        </m:r>
                      </m:sub>
                    </m:sSub>
                  </m:oMath>
                </a14:m>
                <a:r>
                  <a:rPr lang="en-US" sz="12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𝑘</m:t>
                        </m:r>
                      </m:sub>
                    </m:sSub>
                  </m:oMath>
                </a14:m>
                <a:endParaRPr lang="en-GB" sz="12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𝜀</m:t>
                        </m:r>
                      </m:e>
                      <m:sub>
                        <m:r>
                          <a:rPr lang="en-GB" sz="1200" i="1">
                            <a:latin typeface="Cambria Math" panose="02040503050406030204" pitchFamily="18" charset="0"/>
                          </a:rPr>
                          <m:t>𝑖</m:t>
                        </m:r>
                        <m:r>
                          <a:rPr lang="en-GB" sz="1200" i="1">
                            <a:latin typeface="Cambria Math" panose="02040503050406030204" pitchFamily="18" charset="0"/>
                          </a:rPr>
                          <m:t>,</m:t>
                        </m:r>
                        <m:r>
                          <a:rPr lang="en-GB" sz="1200" i="1">
                            <a:latin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is residual term</a:t>
                </a:r>
              </a:p>
              <a:p>
                <a:endParaRPr lang="en-GB" sz="1200" dirty="0">
                  <a:latin typeface="Helvetica Neue Light" panose="02000403000000020004" pitchFamily="2" charset="0"/>
                  <a:ea typeface="Helvetica Neue Light" panose="02000403000000020004" pitchFamily="2" charset="0"/>
                </a:endParaRPr>
              </a:p>
              <a:p>
                <a:r>
                  <a:rPr lang="en-GB" sz="1200" b="1" dirty="0">
                    <a:latin typeface="Helvetica Neue Light" panose="02000403000000020004" pitchFamily="2" charset="0"/>
                    <a:ea typeface="Helvetica Neue Light" panose="02000403000000020004" pitchFamily="2" charset="0"/>
                  </a:rPr>
                  <a:t>[2] Breakdown of the components of level 2 equation (group units)</a:t>
                </a:r>
                <a:endParaRPr lang="en-GB" sz="14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Helvetica Neue Light" panose="02000403000000020004" pitchFamily="2" charset="0"/>
                          </a:rPr>
                          <m:t>00</m:t>
                        </m:r>
                      </m:sub>
                    </m:sSub>
                  </m:oMath>
                </a14:m>
                <a:r>
                  <a:rPr lang="en-GB" sz="1200" dirty="0">
                    <a:latin typeface="Helvetica Neue Light" panose="02000403000000020004" pitchFamily="2" charset="0"/>
                    <a:ea typeface="Helvetica Neue Light" panose="02000403000000020004" pitchFamily="2" charset="0"/>
                  </a:rPr>
                  <a:t> is a </a:t>
                </a:r>
                <a:r>
                  <a:rPr lang="en-GB" sz="1200" b="1" dirty="0">
                    <a:latin typeface="Helvetica Neue Light" panose="02000403000000020004" pitchFamily="2" charset="0"/>
                    <a:ea typeface="Helvetica Neue Light" panose="02000403000000020004" pitchFamily="2" charset="0"/>
                  </a:rPr>
                  <a:t>fixed effect </a:t>
                </a:r>
                <a:r>
                  <a:rPr lang="en-GB" sz="1200" dirty="0">
                    <a:latin typeface="Helvetica Neue Light" panose="02000403000000020004" pitchFamily="2" charset="0"/>
                    <a:ea typeface="Helvetica Neue Light" panose="02000403000000020004" pitchFamily="2" charset="0"/>
                  </a:rPr>
                  <a:t>(i.e., a constant term) associated with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i="1">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200" i="1" smtClean="0">
                        <a:latin typeface="Cambria Math" panose="02040503050406030204" pitchFamily="18" charset="0"/>
                        <a:ea typeface="Cambria Math" panose="02040503050406030204" pitchFamily="18" charset="0"/>
                      </a:rPr>
                      <m:t>⋯</m:t>
                    </m:r>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i="1">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are </a:t>
                </a:r>
                <a:r>
                  <a:rPr lang="en-GB" sz="1200" b="1" dirty="0">
                    <a:latin typeface="Helvetica Neue Light" panose="02000403000000020004" pitchFamily="2" charset="0"/>
                    <a:ea typeface="Helvetica Neue Light" panose="02000403000000020004" pitchFamily="2" charset="0"/>
                  </a:rPr>
                  <a:t>fixed effects </a:t>
                </a:r>
                <a:r>
                  <a:rPr lang="en-GB" sz="1200" dirty="0">
                    <a:latin typeface="Helvetica Neue Light" panose="02000403000000020004" pitchFamily="2" charset="0"/>
                    <a:ea typeface="Helvetica Neue Light" panose="02000403000000020004" pitchFamily="2" charset="0"/>
                  </a:rPr>
                  <a:t>(i.e., constant terms) for the associated coefficients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endParaRPr lang="en-GB" sz="1200" dirty="0">
                  <a:latin typeface="Helvetica Neue Thin" panose="020B0403020202020204" pitchFamily="34"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smtClean="0">
                            <a:latin typeface="Cambria Math" panose="02040503050406030204" pitchFamily="18" charset="0"/>
                          </a:rPr>
                        </m:ctrlPr>
                      </m:sSubPr>
                      <m:e>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b="1" dirty="0">
                    <a:latin typeface="Helvetica Neue Light" panose="02000403000000020004" pitchFamily="2" charset="0"/>
                    <a:ea typeface="Helvetica Neue Light" panose="02000403000000020004" pitchFamily="2" charset="0"/>
                  </a:rPr>
                  <a:t> </a:t>
                </a:r>
                <a:r>
                  <a:rPr lang="en-GB" sz="1200" dirty="0">
                    <a:latin typeface="Helvetica Neue Light" panose="02000403000000020004" pitchFamily="2" charset="0"/>
                    <a:ea typeface="Helvetica Neue Light" panose="02000403000000020004" pitchFamily="2" charset="0"/>
                  </a:rPr>
                  <a:t>is the </a:t>
                </a:r>
                <a:r>
                  <a:rPr lang="en-GB" sz="1200" b="1" dirty="0">
                    <a:latin typeface="Helvetica Neue Light" panose="02000403000000020004" pitchFamily="2" charset="0"/>
                    <a:ea typeface="Helvetica Neue Light" panose="02000403000000020004" pitchFamily="2" charset="0"/>
                  </a:rPr>
                  <a:t>random effects </a:t>
                </a:r>
                <a:r>
                  <a:rPr lang="en-GB" sz="1200" dirty="0">
                    <a:latin typeface="Helvetica Neue Light" panose="02000403000000020004" pitchFamily="2" charset="0"/>
                    <a:ea typeface="Helvetica Neue Light" panose="02000403000000020004" pitchFamily="2" charset="0"/>
                  </a:rPr>
                  <a:t>(random variation caused by the groupings) on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endParaRPr lang="en-GB" sz="12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2,</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200" i="1" smtClean="0">
                        <a:latin typeface="Cambria Math" panose="02040503050406030204" pitchFamily="18" charset="0"/>
                        <a:ea typeface="Cambria Math" panose="02040503050406030204" pitchFamily="18" charset="0"/>
                      </a:rPr>
                      <m:t>⋯</m:t>
                    </m:r>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𝑘</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are </a:t>
                </a:r>
                <a:r>
                  <a:rPr lang="en-GB" sz="1200" b="1" dirty="0">
                    <a:latin typeface="Helvetica Neue Light" panose="02000403000000020004" pitchFamily="2" charset="0"/>
                    <a:ea typeface="Helvetica Neue Light" panose="02000403000000020004" pitchFamily="2" charset="0"/>
                  </a:rPr>
                  <a:t>random effects </a:t>
                </a:r>
                <a:r>
                  <a:rPr lang="en-GB" sz="1200" dirty="0">
                    <a:latin typeface="Helvetica Neue Light" panose="02000403000000020004" pitchFamily="2" charset="0"/>
                    <a:ea typeface="Helvetica Neue Light" panose="02000403000000020004" pitchFamily="2" charset="0"/>
                  </a:rPr>
                  <a:t>(i.e., random variation caused by the groupings) on the coefficients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endParaRPr lang="en-GB" sz="12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endParaRPr lang="en-GB" sz="1200" b="1" dirty="0">
                  <a:latin typeface="Helvetica Neue Light" panose="02000403000000020004" pitchFamily="2" charset="0"/>
                  <a:ea typeface="Helvetica Neue Light" panose="02000403000000020004" pitchFamily="2" charset="0"/>
                </a:endParaRPr>
              </a:p>
            </p:txBody>
          </p:sp>
        </mc:Choice>
        <mc:Fallback xmlns="">
          <p:sp>
            <p:nvSpPr>
              <p:cNvPr id="6" name="TextBox 5">
                <a:extLst>
                  <a:ext uri="{FF2B5EF4-FFF2-40B4-BE49-F238E27FC236}">
                    <a16:creationId xmlns:a16="http://schemas.microsoft.com/office/drawing/2014/main" id="{E3658B2F-05B2-DA4E-675E-D0527EE9584C}"/>
                  </a:ext>
                </a:extLst>
              </p:cNvPr>
              <p:cNvSpPr txBox="1">
                <a:spLocks noRot="1" noChangeAspect="1" noMove="1" noResize="1" noEditPoints="1" noAdjustHandles="1" noChangeArrowheads="1" noChangeShapeType="1" noTextEdit="1"/>
              </p:cNvSpPr>
              <p:nvPr/>
            </p:nvSpPr>
            <p:spPr>
              <a:xfrm>
                <a:off x="180229" y="2199802"/>
                <a:ext cx="10933889" cy="4857740"/>
              </a:xfrm>
              <a:prstGeom prst="rect">
                <a:avLst/>
              </a:prstGeom>
              <a:blipFill>
                <a:blip r:embed="rId4"/>
                <a:stretch>
                  <a:fillRect l="-116" r="-232"/>
                </a:stretch>
              </a:blipFill>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17D34A89-D1E0-3D21-7F21-B517453E26C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785F83F-F5AB-BD36-1859-9420EBCEE33C}"/>
                  </a:ext>
                </a:extLst>
              </p:cNvPr>
              <p:cNvSpPr txBox="1"/>
              <p:nvPr/>
            </p:nvSpPr>
            <p:spPr>
              <a:xfrm flipH="1">
                <a:off x="559588" y="3030776"/>
                <a:ext cx="2343843" cy="1454244"/>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16" name="TextBox 15">
                <a:extLst>
                  <a:ext uri="{FF2B5EF4-FFF2-40B4-BE49-F238E27FC236}">
                    <a16:creationId xmlns:a16="http://schemas.microsoft.com/office/drawing/2014/main" id="{F785F83F-F5AB-BD36-1859-9420EBCEE33C}"/>
                  </a:ext>
                </a:extLst>
              </p:cNvPr>
              <p:cNvSpPr txBox="1">
                <a:spLocks noRot="1" noChangeAspect="1" noMove="1" noResize="1" noEditPoints="1" noAdjustHandles="1" noChangeArrowheads="1" noChangeShapeType="1" noTextEdit="1"/>
              </p:cNvSpPr>
              <p:nvPr/>
            </p:nvSpPr>
            <p:spPr>
              <a:xfrm flipH="1">
                <a:off x="559588" y="3030776"/>
                <a:ext cx="2343843" cy="1454244"/>
              </a:xfrm>
              <a:prstGeom prst="rect">
                <a:avLst/>
              </a:prstGeom>
              <a:blipFill>
                <a:blip r:embed="rId5"/>
                <a:stretch>
                  <a:fillRect/>
                </a:stretch>
              </a:blipFill>
              <a:ln>
                <a:solidFill>
                  <a:schemeClr val="accent1">
                    <a:lumMod val="75000"/>
                  </a:schemeClr>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B92D5B-2063-5D02-9851-802F73997E5F}"/>
                  </a:ext>
                </a:extLst>
              </p:cNvPr>
              <p:cNvSpPr txBox="1"/>
              <p:nvPr/>
            </p:nvSpPr>
            <p:spPr>
              <a:xfrm>
                <a:off x="1039741"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1" name="TextBox 10">
                <a:extLst>
                  <a:ext uri="{FF2B5EF4-FFF2-40B4-BE49-F238E27FC236}">
                    <a16:creationId xmlns:a16="http://schemas.microsoft.com/office/drawing/2014/main" id="{04B92D5B-2063-5D02-9851-802F73997E5F}"/>
                  </a:ext>
                </a:extLst>
              </p:cNvPr>
              <p:cNvSpPr txBox="1">
                <a:spLocks noRot="1" noChangeAspect="1" noMove="1" noResize="1" noEditPoints="1" noAdjustHandles="1" noChangeArrowheads="1" noChangeShapeType="1" noTextEdit="1"/>
              </p:cNvSpPr>
              <p:nvPr/>
            </p:nvSpPr>
            <p:spPr>
              <a:xfrm>
                <a:off x="1039741" y="3818191"/>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480E10-706D-8806-4776-F7672B29BD53}"/>
                  </a:ext>
                </a:extLst>
              </p:cNvPr>
              <p:cNvSpPr txBox="1"/>
              <p:nvPr/>
            </p:nvSpPr>
            <p:spPr>
              <a:xfrm>
                <a:off x="1498024"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3" name="TextBox 12">
                <a:extLst>
                  <a:ext uri="{FF2B5EF4-FFF2-40B4-BE49-F238E27FC236}">
                    <a16:creationId xmlns:a16="http://schemas.microsoft.com/office/drawing/2014/main" id="{64480E10-706D-8806-4776-F7672B29BD53}"/>
                  </a:ext>
                </a:extLst>
              </p:cNvPr>
              <p:cNvSpPr txBox="1">
                <a:spLocks noRot="1" noChangeAspect="1" noMove="1" noResize="1" noEditPoints="1" noAdjustHandles="1" noChangeArrowheads="1" noChangeShapeType="1" noTextEdit="1"/>
              </p:cNvSpPr>
              <p:nvPr/>
            </p:nvSpPr>
            <p:spPr>
              <a:xfrm>
                <a:off x="1498024" y="3818191"/>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E7060E7-D7F6-3377-1AC9-90E1AB620FAA}"/>
                  </a:ext>
                </a:extLst>
              </p:cNvPr>
              <p:cNvSpPr txBox="1"/>
              <p:nvPr/>
            </p:nvSpPr>
            <p:spPr>
              <a:xfrm>
                <a:off x="1942519"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5" name="TextBox 14">
                <a:extLst>
                  <a:ext uri="{FF2B5EF4-FFF2-40B4-BE49-F238E27FC236}">
                    <a16:creationId xmlns:a16="http://schemas.microsoft.com/office/drawing/2014/main" id="{7E7060E7-D7F6-3377-1AC9-90E1AB620FAA}"/>
                  </a:ext>
                </a:extLst>
              </p:cNvPr>
              <p:cNvSpPr txBox="1">
                <a:spLocks noRot="1" noChangeAspect="1" noMove="1" noResize="1" noEditPoints="1" noAdjustHandles="1" noChangeArrowheads="1" noChangeShapeType="1" noTextEdit="1"/>
              </p:cNvSpPr>
              <p:nvPr/>
            </p:nvSpPr>
            <p:spPr>
              <a:xfrm>
                <a:off x="1942519" y="3818191"/>
                <a:ext cx="448235" cy="369332"/>
              </a:xfrm>
              <a:prstGeom prst="rect">
                <a:avLst/>
              </a:prstGeom>
              <a:blipFill>
                <a:blip r:embed="rId6"/>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BA4EC278-6B46-3361-64F5-F76611CFF05D}"/>
              </a:ext>
            </a:extLst>
          </p:cNvPr>
          <p:cNvSpPr txBox="1"/>
          <p:nvPr/>
        </p:nvSpPr>
        <p:spPr>
          <a:xfrm>
            <a:off x="5360144" y="1702370"/>
            <a:ext cx="197952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18" name="TextBox 17">
            <a:extLst>
              <a:ext uri="{FF2B5EF4-FFF2-40B4-BE49-F238E27FC236}">
                <a16:creationId xmlns:a16="http://schemas.microsoft.com/office/drawing/2014/main" id="{3CE0A041-77A3-FAD4-12BA-B2AD9AB6C5C1}"/>
              </a:ext>
            </a:extLst>
          </p:cNvPr>
          <p:cNvSpPr txBox="1"/>
          <p:nvPr/>
        </p:nvSpPr>
        <p:spPr>
          <a:xfrm>
            <a:off x="3383584" y="3573232"/>
            <a:ext cx="2263590"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19" name="Right Brace 18">
            <a:extLst>
              <a:ext uri="{FF2B5EF4-FFF2-40B4-BE49-F238E27FC236}">
                <a16:creationId xmlns:a16="http://schemas.microsoft.com/office/drawing/2014/main" id="{0B37ECB2-B246-B675-C391-8B4E1FBE1039}"/>
              </a:ext>
            </a:extLst>
          </p:cNvPr>
          <p:cNvSpPr/>
          <p:nvPr/>
        </p:nvSpPr>
        <p:spPr>
          <a:xfrm>
            <a:off x="3044651" y="3030776"/>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2130C515-A387-8E03-D7FD-36E1D05B1EE7}"/>
              </a:ext>
            </a:extLst>
          </p:cNvPr>
          <p:cNvSpPr txBox="1"/>
          <p:nvPr/>
        </p:nvSpPr>
        <p:spPr>
          <a:xfrm>
            <a:off x="7912145" y="2953220"/>
            <a:ext cx="4045398" cy="1015663"/>
          </a:xfrm>
          <a:prstGeom prst="rect">
            <a:avLst/>
          </a:prstGeom>
          <a:solidFill>
            <a:schemeClr val="bg2">
              <a:lumMod val="90000"/>
            </a:schemeClr>
          </a:solidFill>
        </p:spPr>
        <p:txBody>
          <a:bodyPr wrap="square" rtlCol="0">
            <a:spAutoFit/>
          </a:bodyPr>
          <a:lstStyle/>
          <a:p>
            <a:r>
              <a:rPr lang="en-GB" sz="1200" dirty="0">
                <a:latin typeface="Helvetica Neue Light" panose="02000403000000020004" pitchFamily="2" charset="0"/>
                <a:ea typeface="Helvetica Neue Light" panose="02000403000000020004" pitchFamily="2" charset="0"/>
              </a:rPr>
              <a:t>Note 1: The above level 1 equation is a normal regression that we know. We makes it a hierarchical regression model is when we incorporate these random effects by nesting these level 2 equations to the intercept and coefficients in the level 1 equation.</a:t>
            </a:r>
          </a:p>
        </p:txBody>
      </p:sp>
      <p:sp>
        <p:nvSpPr>
          <p:cNvPr id="21" name="TextBox 20">
            <a:extLst>
              <a:ext uri="{FF2B5EF4-FFF2-40B4-BE49-F238E27FC236}">
                <a16:creationId xmlns:a16="http://schemas.microsoft.com/office/drawing/2014/main" id="{455E6578-162B-E71C-763D-39D1EE9FC619}"/>
              </a:ext>
            </a:extLst>
          </p:cNvPr>
          <p:cNvSpPr txBox="1"/>
          <p:nvPr/>
        </p:nvSpPr>
        <p:spPr>
          <a:xfrm>
            <a:off x="7912145" y="4291326"/>
            <a:ext cx="4045398" cy="1015663"/>
          </a:xfrm>
          <a:prstGeom prst="rect">
            <a:avLst/>
          </a:prstGeom>
          <a:solidFill>
            <a:schemeClr val="bg2">
              <a:lumMod val="90000"/>
            </a:schemeClr>
          </a:solidFill>
        </p:spPr>
        <p:txBody>
          <a:bodyPr wrap="square" rtlCol="0">
            <a:spAutoFit/>
          </a:bodyPr>
          <a:lstStyle/>
          <a:p>
            <a:r>
              <a:rPr lang="en-GB" sz="1200" dirty="0">
                <a:latin typeface="Helvetica Neue Light" panose="02000403000000020004" pitchFamily="2" charset="0"/>
                <a:ea typeface="Helvetica Neue Light" panose="02000403000000020004" pitchFamily="2" charset="0"/>
              </a:rPr>
              <a:t>Note 2: Notice how the intercept and slopes in level 1 equation are indeed a function of the components of the level 2 counterparts? To get the hierarchical regression in its full form, we simply substitute the level 2 equation into level 1</a:t>
            </a:r>
          </a:p>
        </p:txBody>
      </p:sp>
    </p:spTree>
    <p:extLst>
      <p:ext uri="{BB962C8B-B14F-4D97-AF65-F5344CB8AC3E}">
        <p14:creationId xmlns:p14="http://schemas.microsoft.com/office/powerpoint/2010/main" val="3162232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2618-885E-EAD8-E877-10D1F953747C}"/>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Mathematical formulation for hierarchical regression model (full form) [2]</a:t>
            </a:r>
          </a:p>
        </p:txBody>
      </p:sp>
      <p:sp>
        <p:nvSpPr>
          <p:cNvPr id="3" name="Rectangle 2">
            <a:extLst>
              <a:ext uri="{FF2B5EF4-FFF2-40B4-BE49-F238E27FC236}">
                <a16:creationId xmlns:a16="http://schemas.microsoft.com/office/drawing/2014/main" id="{9550AE1B-2021-C9F7-206B-D519B5BF8297}"/>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611E16-A2F2-CAA5-AA2A-046DFC414C4E}"/>
                  </a:ext>
                </a:extLst>
              </p:cNvPr>
              <p:cNvSpPr txBox="1"/>
              <p:nvPr/>
            </p:nvSpPr>
            <p:spPr>
              <a:xfrm>
                <a:off x="318410" y="752105"/>
                <a:ext cx="4727915" cy="325089"/>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4" name="TextBox 3">
                <a:extLst>
                  <a:ext uri="{FF2B5EF4-FFF2-40B4-BE49-F238E27FC236}">
                    <a16:creationId xmlns:a16="http://schemas.microsoft.com/office/drawing/2014/main" id="{28611E16-A2F2-CAA5-AA2A-046DFC414C4E}"/>
                  </a:ext>
                </a:extLst>
              </p:cNvPr>
              <p:cNvSpPr txBox="1">
                <a:spLocks noRot="1" noChangeAspect="1" noMove="1" noResize="1" noEditPoints="1" noAdjustHandles="1" noChangeArrowheads="1" noChangeShapeType="1" noTextEdit="1"/>
              </p:cNvSpPr>
              <p:nvPr/>
            </p:nvSpPr>
            <p:spPr>
              <a:xfrm>
                <a:off x="318410" y="752105"/>
                <a:ext cx="4727915" cy="325089"/>
              </a:xfrm>
              <a:prstGeom prst="rect">
                <a:avLst/>
              </a:prstGeom>
              <a:blipFill>
                <a:blip r:embed="rId2"/>
                <a:stretch>
                  <a:fillRect b="-3571"/>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F9E657-EC04-1DA2-0736-FA68171CA1FB}"/>
                  </a:ext>
                </a:extLst>
              </p:cNvPr>
              <p:cNvSpPr txBox="1"/>
              <p:nvPr/>
            </p:nvSpPr>
            <p:spPr>
              <a:xfrm flipH="1">
                <a:off x="318410" y="1329946"/>
                <a:ext cx="2343843" cy="1454244"/>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5" name="TextBox 4">
                <a:extLst>
                  <a:ext uri="{FF2B5EF4-FFF2-40B4-BE49-F238E27FC236}">
                    <a16:creationId xmlns:a16="http://schemas.microsoft.com/office/drawing/2014/main" id="{A8F9E657-EC04-1DA2-0736-FA68171CA1FB}"/>
                  </a:ext>
                </a:extLst>
              </p:cNvPr>
              <p:cNvSpPr txBox="1">
                <a:spLocks noRot="1" noChangeAspect="1" noMove="1" noResize="1" noEditPoints="1" noAdjustHandles="1" noChangeArrowheads="1" noChangeShapeType="1" noTextEdit="1"/>
              </p:cNvSpPr>
              <p:nvPr/>
            </p:nvSpPr>
            <p:spPr>
              <a:xfrm flipH="1">
                <a:off x="318410" y="1329946"/>
                <a:ext cx="2343843" cy="1454244"/>
              </a:xfrm>
              <a:prstGeom prst="rect">
                <a:avLst/>
              </a:prstGeom>
              <a:blipFill>
                <a:blip r:embed="rId3"/>
                <a:stretch>
                  <a:fillRect/>
                </a:stretch>
              </a:blipFill>
              <a:ln>
                <a:solidFill>
                  <a:schemeClr val="accent1">
                    <a:lumMod val="75000"/>
                  </a:schemeClr>
                </a:solidFill>
              </a:ln>
            </p:spPr>
            <p:txBody>
              <a:bodyPr/>
              <a:lstStyle/>
              <a:p>
                <a:r>
                  <a:rPr lang="en-GB">
                    <a:noFill/>
                  </a:rPr>
                  <a:t> </a:t>
                </a:r>
              </a:p>
            </p:txBody>
          </p:sp>
        </mc:Fallback>
      </mc:AlternateContent>
      <p:sp>
        <p:nvSpPr>
          <p:cNvPr id="6" name="TextBox 5">
            <a:extLst>
              <a:ext uri="{FF2B5EF4-FFF2-40B4-BE49-F238E27FC236}">
                <a16:creationId xmlns:a16="http://schemas.microsoft.com/office/drawing/2014/main" id="{06576E82-B6D9-886F-CCEF-FA94DB356916}"/>
              </a:ext>
            </a:extLst>
          </p:cNvPr>
          <p:cNvSpPr txBox="1"/>
          <p:nvPr/>
        </p:nvSpPr>
        <p:spPr>
          <a:xfrm>
            <a:off x="5319949" y="737728"/>
            <a:ext cx="197952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7" name="TextBox 6">
            <a:extLst>
              <a:ext uri="{FF2B5EF4-FFF2-40B4-BE49-F238E27FC236}">
                <a16:creationId xmlns:a16="http://schemas.microsoft.com/office/drawing/2014/main" id="{160E41F4-A507-634F-B2C5-8C147603F9D8}"/>
              </a:ext>
            </a:extLst>
          </p:cNvPr>
          <p:cNvSpPr txBox="1"/>
          <p:nvPr/>
        </p:nvSpPr>
        <p:spPr>
          <a:xfrm>
            <a:off x="5319947" y="1781967"/>
            <a:ext cx="2263590"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C4A08A16-C930-4DAC-FD34-46CA27EFB842}"/>
              </a:ext>
            </a:extLst>
          </p:cNvPr>
          <p:cNvSpPr/>
          <p:nvPr/>
        </p:nvSpPr>
        <p:spPr>
          <a:xfrm>
            <a:off x="4950870" y="1239511"/>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268CDB5-15D5-3D27-EC92-6C9105F01518}"/>
                  </a:ext>
                </a:extLst>
              </p:cNvPr>
              <p:cNvSpPr txBox="1"/>
              <p:nvPr/>
            </p:nvSpPr>
            <p:spPr>
              <a:xfrm>
                <a:off x="318410" y="3539163"/>
                <a:ext cx="6924777"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9" name="TextBox 8">
                <a:extLst>
                  <a:ext uri="{FF2B5EF4-FFF2-40B4-BE49-F238E27FC236}">
                    <a16:creationId xmlns:a16="http://schemas.microsoft.com/office/drawing/2014/main" id="{E268CDB5-15D5-3D27-EC92-6C9105F01518}"/>
                  </a:ext>
                </a:extLst>
              </p:cNvPr>
              <p:cNvSpPr txBox="1">
                <a:spLocks noRot="1" noChangeAspect="1" noMove="1" noResize="1" noEditPoints="1" noAdjustHandles="1" noChangeArrowheads="1" noChangeShapeType="1" noTextEdit="1"/>
              </p:cNvSpPr>
              <p:nvPr/>
            </p:nvSpPr>
            <p:spPr>
              <a:xfrm>
                <a:off x="318410" y="3539163"/>
                <a:ext cx="6924777" cy="340478"/>
              </a:xfrm>
              <a:prstGeom prst="rect">
                <a:avLst/>
              </a:prstGeom>
              <a:blipFill>
                <a:blip r:embed="rId4"/>
                <a:stretch>
                  <a:fillRect b="-7143"/>
                </a:stretch>
              </a:blipFill>
              <a:ln>
                <a:noFill/>
              </a:ln>
            </p:spPr>
            <p:txBody>
              <a:bodyPr/>
              <a:lstStyle/>
              <a:p>
                <a:r>
                  <a:rPr lang="en-GB">
                    <a:noFill/>
                  </a:rPr>
                  <a:t> </a:t>
                </a:r>
              </a:p>
            </p:txBody>
          </p:sp>
        </mc:Fallback>
      </mc:AlternateContent>
      <p:sp>
        <p:nvSpPr>
          <p:cNvPr id="10" name="TextBox 9">
            <a:extLst>
              <a:ext uri="{FF2B5EF4-FFF2-40B4-BE49-F238E27FC236}">
                <a16:creationId xmlns:a16="http://schemas.microsoft.com/office/drawing/2014/main" id="{02B01189-BC17-A81A-C8AD-48C78A83D4D6}"/>
              </a:ext>
            </a:extLst>
          </p:cNvPr>
          <p:cNvSpPr txBox="1"/>
          <p:nvPr/>
        </p:nvSpPr>
        <p:spPr>
          <a:xfrm>
            <a:off x="318409" y="3036942"/>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into the level 1 model equation: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B35C5B-115E-E852-466F-B9A24024F45F}"/>
                  </a:ext>
                </a:extLst>
              </p:cNvPr>
              <p:cNvSpPr txBox="1"/>
              <p:nvPr/>
            </p:nvSpPr>
            <p:spPr>
              <a:xfrm>
                <a:off x="318409" y="4440062"/>
                <a:ext cx="8745204" cy="325089"/>
              </a:xfrm>
              <a:prstGeom prst="rect">
                <a:avLst/>
              </a:prstGeom>
              <a:no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11" name="TextBox 10">
                <a:extLst>
                  <a:ext uri="{FF2B5EF4-FFF2-40B4-BE49-F238E27FC236}">
                    <a16:creationId xmlns:a16="http://schemas.microsoft.com/office/drawing/2014/main" id="{D0B35C5B-115E-E852-466F-B9A24024F45F}"/>
                  </a:ext>
                </a:extLst>
              </p:cNvPr>
              <p:cNvSpPr txBox="1">
                <a:spLocks noRot="1" noChangeAspect="1" noMove="1" noResize="1" noEditPoints="1" noAdjustHandles="1" noChangeArrowheads="1" noChangeShapeType="1" noTextEdit="1"/>
              </p:cNvSpPr>
              <p:nvPr/>
            </p:nvSpPr>
            <p:spPr>
              <a:xfrm>
                <a:off x="318409" y="4440062"/>
                <a:ext cx="8745204" cy="325089"/>
              </a:xfrm>
              <a:prstGeom prst="rect">
                <a:avLst/>
              </a:prstGeom>
              <a:blipFill>
                <a:blip r:embed="rId5"/>
                <a:stretch>
                  <a:fillRect b="-3704"/>
                </a:stretch>
              </a:blipFill>
              <a:ln>
                <a:noFill/>
              </a:ln>
            </p:spPr>
            <p:txBody>
              <a:bodyPr/>
              <a:lstStyle/>
              <a:p>
                <a:r>
                  <a:rPr lang="en-GB">
                    <a:noFill/>
                  </a:rPr>
                  <a:t> </a:t>
                </a:r>
              </a:p>
            </p:txBody>
          </p:sp>
        </mc:Fallback>
      </mc:AlternateContent>
      <p:sp>
        <p:nvSpPr>
          <p:cNvPr id="12" name="TextBox 11">
            <a:extLst>
              <a:ext uri="{FF2B5EF4-FFF2-40B4-BE49-F238E27FC236}">
                <a16:creationId xmlns:a16="http://schemas.microsoft.com/office/drawing/2014/main" id="{4E80383A-7D8A-7BE2-430D-E7CCF7F0F06A}"/>
              </a:ext>
            </a:extLst>
          </p:cNvPr>
          <p:cNvSpPr txBox="1"/>
          <p:nvPr/>
        </p:nvSpPr>
        <p:spPr>
          <a:xfrm>
            <a:off x="318408" y="396669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14" name="Right Brace 13">
            <a:extLst>
              <a:ext uri="{FF2B5EF4-FFF2-40B4-BE49-F238E27FC236}">
                <a16:creationId xmlns:a16="http://schemas.microsoft.com/office/drawing/2014/main" id="{4BE8D578-DE79-64AD-899D-8AA7286750E3}"/>
              </a:ext>
            </a:extLst>
          </p:cNvPr>
          <p:cNvSpPr/>
          <p:nvPr/>
        </p:nvSpPr>
        <p:spPr>
          <a:xfrm rot="5400000">
            <a:off x="2391324" y="3375846"/>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Right Brace 15">
            <a:extLst>
              <a:ext uri="{FF2B5EF4-FFF2-40B4-BE49-F238E27FC236}">
                <a16:creationId xmlns:a16="http://schemas.microsoft.com/office/drawing/2014/main" id="{97FC53E3-D472-DFA2-1FF1-E1BAF24A7E98}"/>
              </a:ext>
            </a:extLst>
          </p:cNvPr>
          <p:cNvSpPr/>
          <p:nvPr/>
        </p:nvSpPr>
        <p:spPr>
          <a:xfrm rot="5400000">
            <a:off x="5933455" y="3130855"/>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8BDCA8DD-7E12-8433-2ADF-953464A89243}"/>
              </a:ext>
            </a:extLst>
          </p:cNvPr>
          <p:cNvSpPr txBox="1"/>
          <p:nvPr/>
        </p:nvSpPr>
        <p:spPr>
          <a:xfrm>
            <a:off x="1162170"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8" name="TextBox 17">
            <a:extLst>
              <a:ext uri="{FF2B5EF4-FFF2-40B4-BE49-F238E27FC236}">
                <a16:creationId xmlns:a16="http://schemas.microsoft.com/office/drawing/2014/main" id="{864F562E-4899-9453-4353-6D7291736628}"/>
              </a:ext>
            </a:extLst>
          </p:cNvPr>
          <p:cNvSpPr txBox="1"/>
          <p:nvPr/>
        </p:nvSpPr>
        <p:spPr>
          <a:xfrm>
            <a:off x="4689616"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9" name="TextBox 18">
            <a:extLst>
              <a:ext uri="{FF2B5EF4-FFF2-40B4-BE49-F238E27FC236}">
                <a16:creationId xmlns:a16="http://schemas.microsoft.com/office/drawing/2014/main" id="{900C832C-246A-F3F5-C993-7F84C9862A02}"/>
              </a:ext>
            </a:extLst>
          </p:cNvPr>
          <p:cNvSpPr txBox="1"/>
          <p:nvPr/>
        </p:nvSpPr>
        <p:spPr>
          <a:xfrm>
            <a:off x="8420517" y="4417940"/>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3954395-1D88-0FB0-39DC-BC4FACD3D904}"/>
                  </a:ext>
                </a:extLst>
              </p:cNvPr>
              <p:cNvSpPr txBox="1"/>
              <p:nvPr/>
            </p:nvSpPr>
            <p:spPr>
              <a:xfrm>
                <a:off x="239696" y="5937155"/>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coefficients from the fixed part of the model we want to report now</a:t>
                </a:r>
              </a:p>
            </p:txBody>
          </p:sp>
        </mc:Choice>
        <mc:Fallback xmlns="">
          <p:sp>
            <p:nvSpPr>
              <p:cNvPr id="20" name="TextBox 19">
                <a:extLst>
                  <a:ext uri="{FF2B5EF4-FFF2-40B4-BE49-F238E27FC236}">
                    <a16:creationId xmlns:a16="http://schemas.microsoft.com/office/drawing/2014/main" id="{93954395-1D88-0FB0-39DC-BC4FACD3D904}"/>
                  </a:ext>
                </a:extLst>
              </p:cNvPr>
              <p:cNvSpPr txBox="1">
                <a:spLocks noRot="1" noChangeAspect="1" noMove="1" noResize="1" noEditPoints="1" noAdjustHandles="1" noChangeArrowheads="1" noChangeShapeType="1" noTextEdit="1"/>
              </p:cNvSpPr>
              <p:nvPr/>
            </p:nvSpPr>
            <p:spPr>
              <a:xfrm>
                <a:off x="239696" y="5937155"/>
                <a:ext cx="8745204" cy="307777"/>
              </a:xfrm>
              <a:prstGeom prst="rect">
                <a:avLst/>
              </a:prstGeom>
              <a:blipFill>
                <a:blip r:embed="rId6"/>
                <a:stretch>
                  <a:fillRect l="-145" t="-4000" b="-20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F6C9AEA-F775-82E2-188A-FA63B5F30D79}"/>
                  </a:ext>
                </a:extLst>
              </p:cNvPr>
              <p:cNvSpPr txBox="1"/>
              <p:nvPr/>
            </p:nvSpPr>
            <p:spPr>
              <a:xfrm>
                <a:off x="239696" y="6280851"/>
                <a:ext cx="9346431" cy="325089"/>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as well as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 </m:t>
                    </m:r>
                  </m:oMath>
                </a14:m>
                <a:r>
                  <a:rPr lang="en-US" sz="1400" dirty="0">
                    <a:latin typeface="Helvetica Neue Thin" panose="020B0403020202020204" pitchFamily="34" charset="0"/>
                    <a:ea typeface="Helvetica Neue Thin" panose="020B0403020202020204" pitchFamily="34" charset="0"/>
                  </a:rPr>
                  <a:t>the</a:t>
                </a:r>
                <a:r>
                  <a:rPr lang="en-US" sz="1400" i="1" dirty="0">
                    <a:latin typeface="Helvetica Neue Thin" panose="020B0403020202020204" pitchFamily="34" charset="0"/>
                    <a:ea typeface="Helvetica Neue Thin" panose="020B0403020202020204" pitchFamily="34" charset="0"/>
                  </a:rPr>
                  <a:t>y</a:t>
                </a:r>
                <a:r>
                  <a:rPr lang="en-US" sz="1400" dirty="0">
                    <a:latin typeface="Helvetica Neue Thin" panose="020B0403020202020204" pitchFamily="34" charset="0"/>
                    <a:ea typeface="Helvetica Neue Thin" panose="020B0403020202020204" pitchFamily="34" charset="0"/>
                  </a:rPr>
                  <a:t> have variances for random part of the model we want to report</a:t>
                </a:r>
              </a:p>
            </p:txBody>
          </p:sp>
        </mc:Choice>
        <mc:Fallback xmlns="">
          <p:sp>
            <p:nvSpPr>
              <p:cNvPr id="21" name="TextBox 20">
                <a:extLst>
                  <a:ext uri="{FF2B5EF4-FFF2-40B4-BE49-F238E27FC236}">
                    <a16:creationId xmlns:a16="http://schemas.microsoft.com/office/drawing/2014/main" id="{3F6C9AEA-F775-82E2-188A-FA63B5F30D79}"/>
                  </a:ext>
                </a:extLst>
              </p:cNvPr>
              <p:cNvSpPr txBox="1">
                <a:spLocks noRot="1" noChangeAspect="1" noMove="1" noResize="1" noEditPoints="1" noAdjustHandles="1" noChangeArrowheads="1" noChangeShapeType="1" noTextEdit="1"/>
              </p:cNvSpPr>
              <p:nvPr/>
            </p:nvSpPr>
            <p:spPr>
              <a:xfrm>
                <a:off x="239696" y="6280851"/>
                <a:ext cx="9346431" cy="325089"/>
              </a:xfrm>
              <a:prstGeom prst="rect">
                <a:avLst/>
              </a:prstGeom>
              <a:blipFill>
                <a:blip r:embed="rId7"/>
                <a:stretch>
                  <a:fillRect l="-136" t="-7407" b="-7407"/>
                </a:stretch>
              </a:blipFill>
              <a:ln>
                <a:noFill/>
              </a:ln>
            </p:spPr>
            <p:txBody>
              <a:bodyPr/>
              <a:lstStyle/>
              <a:p>
                <a:r>
                  <a:rPr lang="en-GB">
                    <a:noFill/>
                  </a:rPr>
                  <a:t> </a:t>
                </a:r>
              </a:p>
            </p:txBody>
          </p:sp>
        </mc:Fallback>
      </mc:AlternateContent>
      <p:sp>
        <p:nvSpPr>
          <p:cNvPr id="22" name="Slide Number Placeholder 3">
            <a:extLst>
              <a:ext uri="{FF2B5EF4-FFF2-40B4-BE49-F238E27FC236}">
                <a16:creationId xmlns:a16="http://schemas.microsoft.com/office/drawing/2014/main" id="{574DEAF0-4FD6-2034-C6EF-CB512CB3203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4" name="TextBox 23">
            <a:extLst>
              <a:ext uri="{FF2B5EF4-FFF2-40B4-BE49-F238E27FC236}">
                <a16:creationId xmlns:a16="http://schemas.microsoft.com/office/drawing/2014/main" id="{6DA0C455-F093-CB36-9BDD-C6C7169B78C3}"/>
              </a:ext>
            </a:extLst>
          </p:cNvPr>
          <p:cNvSpPr txBox="1"/>
          <p:nvPr/>
        </p:nvSpPr>
        <p:spPr>
          <a:xfrm>
            <a:off x="2682037" y="1358679"/>
            <a:ext cx="2527052" cy="261610"/>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1st equation is a random-intercept</a:t>
            </a:r>
          </a:p>
        </p:txBody>
      </p:sp>
      <p:sp>
        <p:nvSpPr>
          <p:cNvPr id="25" name="TextBox 24">
            <a:extLst>
              <a:ext uri="{FF2B5EF4-FFF2-40B4-BE49-F238E27FC236}">
                <a16:creationId xmlns:a16="http://schemas.microsoft.com/office/drawing/2014/main" id="{3C6D51B2-87D0-8FC9-717F-98B345A29E8E}"/>
              </a:ext>
            </a:extLst>
          </p:cNvPr>
          <p:cNvSpPr txBox="1"/>
          <p:nvPr/>
        </p:nvSpPr>
        <p:spPr>
          <a:xfrm>
            <a:off x="2682037" y="1679246"/>
            <a:ext cx="2527052" cy="430887"/>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2</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nd</a:t>
            </a:r>
            <a:r>
              <a:rPr lang="en-GB" sz="1100" dirty="0">
                <a:latin typeface="Helvetica Neue" panose="02000503000000020004" pitchFamily="2" charset="0"/>
                <a:ea typeface="Helvetica Neue" panose="02000503000000020004" pitchFamily="2" charset="0"/>
                <a:cs typeface="Helvetica Neue" panose="02000503000000020004" pitchFamily="2" charset="0"/>
              </a:rPr>
              <a:t>, 3</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rd</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4</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th</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so on equations are random-slopes</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5E699D5-922F-334F-400A-5C68EF7FE248}"/>
                  </a:ext>
                </a:extLst>
              </p:cNvPr>
              <p:cNvSpPr txBox="1"/>
              <p:nvPr/>
            </p:nvSpPr>
            <p:spPr>
              <a:xfrm>
                <a:off x="239696" y="5617677"/>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0</m:t>
                        </m:r>
                      </m:sub>
                    </m:sSub>
                  </m:oMath>
                </a14:m>
                <a:r>
                  <a:rPr lang="en-US" sz="1400" dirty="0">
                    <a:latin typeface="Helvetica Neue Thin" panose="020B0403020202020204" pitchFamily="34" charset="0"/>
                    <a:ea typeface="Helvetica Neue Thin" panose="020B0403020202020204" pitchFamily="34" charset="0"/>
                  </a:rPr>
                  <a:t> is the global intercept from the fixed part of the model we want to report</a:t>
                </a:r>
              </a:p>
            </p:txBody>
          </p:sp>
        </mc:Choice>
        <mc:Fallback xmlns="">
          <p:sp>
            <p:nvSpPr>
              <p:cNvPr id="26" name="TextBox 25">
                <a:extLst>
                  <a:ext uri="{FF2B5EF4-FFF2-40B4-BE49-F238E27FC236}">
                    <a16:creationId xmlns:a16="http://schemas.microsoft.com/office/drawing/2014/main" id="{C5E699D5-922F-334F-400A-5C68EF7FE248}"/>
                  </a:ext>
                </a:extLst>
              </p:cNvPr>
              <p:cNvSpPr txBox="1">
                <a:spLocks noRot="1" noChangeAspect="1" noMove="1" noResize="1" noEditPoints="1" noAdjustHandles="1" noChangeArrowheads="1" noChangeShapeType="1" noTextEdit="1"/>
              </p:cNvSpPr>
              <p:nvPr/>
            </p:nvSpPr>
            <p:spPr>
              <a:xfrm>
                <a:off x="239696" y="5617677"/>
                <a:ext cx="8745204" cy="307777"/>
              </a:xfrm>
              <a:prstGeom prst="rect">
                <a:avLst/>
              </a:prstGeom>
              <a:blipFill>
                <a:blip r:embed="rId8"/>
                <a:stretch>
                  <a:fillRect l="-145" t="-4000" b="-20000"/>
                </a:stretch>
              </a:blipFill>
              <a:ln>
                <a:no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B41D7783-3709-9D15-3467-74DAF07584B8}"/>
              </a:ext>
            </a:extLst>
          </p:cNvPr>
          <p:cNvSpPr txBox="1"/>
          <p:nvPr/>
        </p:nvSpPr>
        <p:spPr>
          <a:xfrm>
            <a:off x="8455886" y="5234089"/>
            <a:ext cx="3321916" cy="369332"/>
          </a:xfrm>
          <a:prstGeom prst="rect">
            <a:avLst/>
          </a:prstGeom>
          <a:noFill/>
        </p:spPr>
        <p:txBody>
          <a:bodyPr wrap="square" rtlCol="0">
            <a:spAutoFit/>
          </a:bodyPr>
          <a:lstStyle/>
          <a:p>
            <a:r>
              <a:rPr lang="en-GB" dirty="0"/>
              <a:t>Note: There are model scenarios</a:t>
            </a:r>
          </a:p>
        </p:txBody>
      </p:sp>
      <p:sp>
        <p:nvSpPr>
          <p:cNvPr id="28" name="TextBox 27">
            <a:extLst>
              <a:ext uri="{FF2B5EF4-FFF2-40B4-BE49-F238E27FC236}">
                <a16:creationId xmlns:a16="http://schemas.microsoft.com/office/drawing/2014/main" id="{88E5147A-484B-16EE-94B1-912EA2746414}"/>
              </a:ext>
            </a:extLst>
          </p:cNvPr>
          <p:cNvSpPr txBox="1"/>
          <p:nvPr/>
        </p:nvSpPr>
        <p:spPr>
          <a:xfrm>
            <a:off x="2682037" y="2091057"/>
            <a:ext cx="2527052" cy="600164"/>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Note that these equation does not have a two-level independent variable that impacts the outcome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057DA07-360E-3088-FD9F-15983BF4B355}"/>
                  </a:ext>
                </a:extLst>
              </p:cNvPr>
              <p:cNvSpPr txBox="1"/>
              <p:nvPr/>
            </p:nvSpPr>
            <p:spPr>
              <a:xfrm>
                <a:off x="778484"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9" name="TextBox 28">
                <a:extLst>
                  <a:ext uri="{FF2B5EF4-FFF2-40B4-BE49-F238E27FC236}">
                    <a16:creationId xmlns:a16="http://schemas.microsoft.com/office/drawing/2014/main" id="{C057DA07-360E-3088-FD9F-15983BF4B355}"/>
                  </a:ext>
                </a:extLst>
              </p:cNvPr>
              <p:cNvSpPr txBox="1">
                <a:spLocks noRot="1" noChangeAspect="1" noMove="1" noResize="1" noEditPoints="1" noAdjustHandles="1" noChangeArrowheads="1" noChangeShapeType="1" noTextEdit="1"/>
              </p:cNvSpPr>
              <p:nvPr/>
            </p:nvSpPr>
            <p:spPr>
              <a:xfrm>
                <a:off x="778484"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6FBF037-1412-522A-56DD-78911AD6302E}"/>
                  </a:ext>
                </a:extLst>
              </p:cNvPr>
              <p:cNvSpPr txBox="1"/>
              <p:nvPr/>
            </p:nvSpPr>
            <p:spPr>
              <a:xfrm>
                <a:off x="1236767"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76FBF037-1412-522A-56DD-78911AD6302E}"/>
                  </a:ext>
                </a:extLst>
              </p:cNvPr>
              <p:cNvSpPr txBox="1">
                <a:spLocks noRot="1" noChangeAspect="1" noMove="1" noResize="1" noEditPoints="1" noAdjustHandles="1" noChangeArrowheads="1" noChangeShapeType="1" noTextEdit="1"/>
              </p:cNvSpPr>
              <p:nvPr/>
            </p:nvSpPr>
            <p:spPr>
              <a:xfrm>
                <a:off x="1236767"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4127C20-67AE-FDBA-D31F-F50E85D277B6}"/>
                  </a:ext>
                </a:extLst>
              </p:cNvPr>
              <p:cNvSpPr txBox="1"/>
              <p:nvPr/>
            </p:nvSpPr>
            <p:spPr>
              <a:xfrm>
                <a:off x="1681262"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54127C20-67AE-FDBA-D31F-F50E85D277B6}"/>
                  </a:ext>
                </a:extLst>
              </p:cNvPr>
              <p:cNvSpPr txBox="1">
                <a:spLocks noRot="1" noChangeAspect="1" noMove="1" noResize="1" noEditPoints="1" noAdjustHandles="1" noChangeArrowheads="1" noChangeShapeType="1" noTextEdit="1"/>
              </p:cNvSpPr>
              <p:nvPr/>
            </p:nvSpPr>
            <p:spPr>
              <a:xfrm>
                <a:off x="1681262" y="2129009"/>
                <a:ext cx="448235" cy="369332"/>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1135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175186" y="1943233"/>
            <a:ext cx="7474976" cy="478555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are Hierarchical Regression Models?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Usage for exploring relationships with complex data structures (hierarchies, nesting, repeated measures, temporality etc.,)</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Importance and why we use them to account for a specific data artefact</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Wide applications of this </a:t>
            </a:r>
            <a:r>
              <a:rPr lang="en-US" sz="1600"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specialised</a:t>
            </a: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technique to other scientific domains</a:t>
            </a:r>
          </a:p>
          <a:p>
            <a:pPr lvl="1" eaLnBrk="0" fontAlgn="base" hangingPunct="0">
              <a:lnSpc>
                <a:spcPct val="100000"/>
              </a:lnSpc>
              <a:spcBef>
                <a:spcPct val="20000"/>
              </a:spcBef>
              <a:spcAft>
                <a:spcPct val="0"/>
              </a:spcAft>
              <a:buFont typeface="Wingdings" pitchFamily="2" charset="2"/>
              <a:buChar char="§"/>
            </a:pPr>
            <a:endPar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eaLnBrk="0" fontAlgn="base" hangingPunct="0">
              <a:lnSpc>
                <a:spcPct val="100000"/>
              </a:lnSpc>
              <a:spcBef>
                <a:spcPct val="20000"/>
              </a:spcBef>
              <a:spcAft>
                <a:spcPct val="0"/>
              </a:spcAft>
              <a:buFont typeface="Arial" panose="020B0604020202020204" pitchFamily="34" charset="0"/>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Components of a hierarchical model</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Statistical formulation</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Random intercepts and Random slopes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types: Intercept-only, Random slope-only or both</a:t>
            </a:r>
          </a:p>
          <a:p>
            <a:pPr marL="457200" lvl="1" indent="0" eaLnBrk="0" fontAlgn="base" hangingPunct="0">
              <a:lnSpc>
                <a:spcPct val="100000"/>
              </a:lnSpc>
              <a:spcBef>
                <a:spcPct val="20000"/>
              </a:spcBef>
              <a:spcAft>
                <a:spcPct val="0"/>
              </a:spcAft>
              <a:buNone/>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a:t>
            </a: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Specification from a Bayesian Framework</a:t>
            </a:r>
          </a:p>
          <a:p>
            <a:pPr marL="342900" lvl="0" indent="-342900" eaLnBrk="0" fontAlgn="base" hangingPunct="0">
              <a:lnSpc>
                <a:spcPct val="100000"/>
              </a:lnSpc>
              <a:spcBef>
                <a:spcPct val="20000"/>
              </a:spcBef>
              <a:spcAft>
                <a:spcPct val="0"/>
              </a:spcAft>
              <a:buFontTx/>
              <a:buChar char="•"/>
            </a:pP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Examples and interpretation</a:t>
            </a:r>
          </a:p>
          <a:p>
            <a:pPr marL="342900" lvl="0" indent="-342900" eaLnBrk="0" fontAlgn="base" hangingPunct="0">
              <a:lnSpc>
                <a:spcPct val="100000"/>
              </a:lnSpc>
              <a:spcBef>
                <a:spcPct val="20000"/>
              </a:spcBef>
              <a:spcAft>
                <a:spcPct val="0"/>
              </a:spcAft>
              <a:buFontTx/>
              <a:buChar char="•"/>
            </a:pP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175186" y="1131094"/>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8008369" y="1456651"/>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sp>
        <p:nvSpPr>
          <p:cNvPr id="2" name="Slide Number Placeholder 3">
            <a:extLst>
              <a:ext uri="{FF2B5EF4-FFF2-40B4-BE49-F238E27FC236}">
                <a16:creationId xmlns:a16="http://schemas.microsoft.com/office/drawing/2014/main" id="{C877DFDA-D0E8-133E-6FBF-B3A8136E4D6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39" name="Picture 38">
            <a:extLst>
              <a:ext uri="{FF2B5EF4-FFF2-40B4-BE49-F238E27FC236}">
                <a16:creationId xmlns:a16="http://schemas.microsoft.com/office/drawing/2014/main" id="{E0C0ACE7-23DC-A4F3-AB12-E557C207E705}"/>
              </a:ext>
            </a:extLst>
          </p:cNvPr>
          <p:cNvPicPr>
            <a:picLocks noChangeAspect="1"/>
          </p:cNvPicPr>
          <p:nvPr/>
        </p:nvPicPr>
        <p:blipFill rotWithShape="1">
          <a:blip r:embed="rId3"/>
          <a:srcRect l="931"/>
          <a:stretch/>
        </p:blipFill>
        <p:spPr>
          <a:xfrm>
            <a:off x="0" y="21574"/>
            <a:ext cx="12192000" cy="828375"/>
          </a:xfrm>
          <a:prstGeom prst="rect">
            <a:avLst/>
          </a:prstGeom>
        </p:spPr>
      </p:pic>
      <p:sp>
        <p:nvSpPr>
          <p:cNvPr id="41" name="Text Placeholder 6">
            <a:extLst>
              <a:ext uri="{FF2B5EF4-FFF2-40B4-BE49-F238E27FC236}">
                <a16:creationId xmlns:a16="http://schemas.microsoft.com/office/drawing/2014/main" id="{BF181F53-3575-F660-F8C0-B6D07310C8A4}"/>
              </a:ext>
            </a:extLst>
          </p:cNvPr>
          <p:cNvSpPr txBox="1">
            <a:spLocks/>
          </p:cNvSpPr>
          <p:nvPr/>
        </p:nvSpPr>
        <p:spPr bwMode="auto">
          <a:xfrm>
            <a:off x="190991" y="211490"/>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Random-intercept-only, </a:t>
            </a:r>
            <a:r>
              <a:rPr lang="en-US" sz="2800" dirty="0">
                <a:highlight>
                  <a:srgbClr val="D6D6D6"/>
                </a:highlight>
                <a:latin typeface="Helvetica Neue Light" panose="02000403000000020004" pitchFamily="2" charset="0"/>
                <a:ea typeface="Helvetica Neue Light" panose="02000403000000020004" pitchFamily="2" charset="0"/>
              </a:rPr>
              <a:t>Random-slopes</a:t>
            </a:r>
            <a:r>
              <a:rPr lang="en-US" sz="2800" dirty="0">
                <a:latin typeface="Helvetica Neue Light" panose="02000403000000020004" pitchFamily="2" charset="0"/>
                <a:ea typeface="Helvetica Neue Light" panose="02000403000000020004" pitchFamily="2" charset="0"/>
              </a:rPr>
              <a:t> &amp; Random coefficient scenarios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102345" y="1289753"/>
                <a:ext cx="2343843" cy="1454244"/>
              </a:xfrm>
              <a:prstGeom prst="rect">
                <a:avLst/>
              </a:prstGeom>
              <a:solidFill>
                <a:schemeClr val="bg1"/>
              </a:solidFill>
              <a:ln>
                <a:no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102345" y="1289753"/>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2446187" y="1872402"/>
            <a:ext cx="226359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A3E196-E27D-FD04-9630-FA8E81A1CF4E}"/>
                  </a:ext>
                </a:extLst>
              </p:cNvPr>
              <p:cNvSpPr txBox="1"/>
              <p:nvPr/>
            </p:nvSpPr>
            <p:spPr>
              <a:xfrm>
                <a:off x="337175" y="3102485"/>
                <a:ext cx="8745204" cy="325089"/>
              </a:xfrm>
              <a:prstGeom prst="rect">
                <a:avLst/>
              </a:prstGeom>
              <a:solidFill>
                <a:schemeClr val="bg1"/>
              </a:solid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7175" y="3102485"/>
                <a:ext cx="8745204" cy="325089"/>
              </a:xfrm>
              <a:prstGeom prst="rect">
                <a:avLst/>
              </a:prstGeom>
              <a:blipFill>
                <a:blip r:embed="rId4"/>
                <a:stretch>
                  <a:fillRect b="-7692"/>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46105" y="3786669"/>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488236" y="3826862"/>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1998869" y="1329946"/>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175259" y="2049731"/>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5717389" y="1814499"/>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7906351" y="3225749"/>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754326"/>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random-slope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includes both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a 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a:t>
            </a:r>
            <a:r>
              <a:rPr lang="en-GB" dirty="0">
                <a:highlight>
                  <a:srgbClr val="00FF00"/>
                </a:highlight>
                <a:latin typeface="Helvetica Neue" panose="02000503000000020004" pitchFamily="2" charset="0"/>
                <a:ea typeface="Helvetica Neue" panose="02000503000000020004" pitchFamily="2" charset="0"/>
                <a:cs typeface="Helvetica Neue" panose="02000503000000020004" pitchFamily="2" charset="0"/>
              </a:rPr>
              <a:t>random-slopes</a:t>
            </a:r>
            <a:r>
              <a:rPr lang="en-GB" dirty="0">
                <a:latin typeface="Helvetica Neue" panose="02000503000000020004" pitchFamily="2" charset="0"/>
                <a:ea typeface="Helvetica Neue" panose="02000503000000020004" pitchFamily="2" charset="0"/>
                <a:cs typeface="Helvetica Neue" panose="02000503000000020004" pitchFamily="2" charset="0"/>
              </a:rPr>
              <a:t>. This means their group structures causes variation in the means across groups (i.e., intercepts) and slopes </a:t>
            </a:r>
          </a:p>
        </p:txBody>
      </p:sp>
      <p:sp>
        <p:nvSpPr>
          <p:cNvPr id="18" name="Rectangle 17">
            <a:extLst>
              <a:ext uri="{FF2B5EF4-FFF2-40B4-BE49-F238E27FC236}">
                <a16:creationId xmlns:a16="http://schemas.microsoft.com/office/drawing/2014/main" id="{AF4EFB84-AE7B-2B0D-2D6A-939A34B8C2A8}"/>
              </a:ext>
            </a:extLst>
          </p:cNvPr>
          <p:cNvSpPr/>
          <p:nvPr/>
        </p:nvSpPr>
        <p:spPr>
          <a:xfrm>
            <a:off x="411982" y="1337416"/>
            <a:ext cx="1586887" cy="23240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06E7890-E1DD-B36B-60F2-1BD99E197979}"/>
              </a:ext>
            </a:extLst>
          </p:cNvPr>
          <p:cNvSpPr/>
          <p:nvPr/>
        </p:nvSpPr>
        <p:spPr>
          <a:xfrm>
            <a:off x="411982" y="1608829"/>
            <a:ext cx="1586887" cy="11351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51BDEFA3-A3B8-1AE2-5623-F504B740F592}"/>
              </a:ext>
            </a:extLst>
          </p:cNvPr>
          <p:cNvCxnSpPr>
            <a:cxnSpLocks/>
          </p:cNvCxnSpPr>
          <p:nvPr/>
        </p:nvCxnSpPr>
        <p:spPr>
          <a:xfrm flipV="1">
            <a:off x="1998869" y="2008671"/>
            <a:ext cx="7245615" cy="73532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1B5165-AEE2-FEE2-F7D2-2B30BDFA6F96}"/>
              </a:ext>
            </a:extLst>
          </p:cNvPr>
          <p:cNvCxnSpPr>
            <a:cxnSpLocks/>
          </p:cNvCxnSpPr>
          <p:nvPr/>
        </p:nvCxnSpPr>
        <p:spPr>
          <a:xfrm>
            <a:off x="1998869" y="1337416"/>
            <a:ext cx="5778555" cy="42094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38681" y="5011668"/>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p:nvPr/>
        </p:nvCxnSpPr>
        <p:spPr>
          <a:xfrm flipV="1">
            <a:off x="8048730" y="4011528"/>
            <a:ext cx="1436914" cy="165876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p:nvPr/>
        </p:nvCxnSpPr>
        <p:spPr>
          <a:xfrm flipV="1">
            <a:off x="8030367" y="5553248"/>
            <a:ext cx="3575479" cy="259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p:nvPr/>
        </p:nvCxnSpPr>
        <p:spPr>
          <a:xfrm flipV="1">
            <a:off x="8661679" y="3927553"/>
            <a:ext cx="1497205" cy="2352667"/>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8352654" y="3905432"/>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9789568" y="3634642"/>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0698090" y="46759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39890" y="5569689"/>
            <a:ext cx="943748" cy="369332"/>
          </a:xfrm>
          <a:prstGeom prst="rect">
            <a:avLst/>
          </a:prstGeom>
          <a:noFill/>
        </p:spPr>
        <p:txBody>
          <a:bodyPr wrap="square" rtlCol="0">
            <a:spAutoFit/>
          </a:bodyPr>
          <a:lstStyle/>
          <a:p>
            <a:r>
              <a:rPr lang="en-GB" dirty="0"/>
              <a:t>Group 4</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56BC7D3-F96D-11BE-1018-62CB730B06F1}"/>
                  </a:ext>
                </a:extLst>
              </p:cNvPr>
              <p:cNvSpPr txBox="1"/>
              <p:nvPr/>
            </p:nvSpPr>
            <p:spPr>
              <a:xfrm>
                <a:off x="539470"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8" name="TextBox 47">
                <a:extLst>
                  <a:ext uri="{FF2B5EF4-FFF2-40B4-BE49-F238E27FC236}">
                    <a16:creationId xmlns:a16="http://schemas.microsoft.com/office/drawing/2014/main" id="{A56BC7D3-F96D-11BE-1018-62CB730B06F1}"/>
                  </a:ext>
                </a:extLst>
              </p:cNvPr>
              <p:cNvSpPr txBox="1">
                <a:spLocks noRot="1" noChangeAspect="1" noMove="1" noResize="1" noEditPoints="1" noAdjustHandles="1" noChangeArrowheads="1" noChangeShapeType="1" noTextEdit="1"/>
              </p:cNvSpPr>
              <p:nvPr/>
            </p:nvSpPr>
            <p:spPr>
              <a:xfrm>
                <a:off x="539470" y="2086607"/>
                <a:ext cx="448235"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718B88B-08D2-BBFE-5552-EA05385F01EB}"/>
                  </a:ext>
                </a:extLst>
              </p:cNvPr>
              <p:cNvSpPr txBox="1"/>
              <p:nvPr/>
            </p:nvSpPr>
            <p:spPr>
              <a:xfrm>
                <a:off x="997753"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9" name="TextBox 48">
                <a:extLst>
                  <a:ext uri="{FF2B5EF4-FFF2-40B4-BE49-F238E27FC236}">
                    <a16:creationId xmlns:a16="http://schemas.microsoft.com/office/drawing/2014/main" id="{0718B88B-08D2-BBFE-5552-EA05385F01EB}"/>
                  </a:ext>
                </a:extLst>
              </p:cNvPr>
              <p:cNvSpPr txBox="1">
                <a:spLocks noRot="1" noChangeAspect="1" noMove="1" noResize="1" noEditPoints="1" noAdjustHandles="1" noChangeArrowheads="1" noChangeShapeType="1" noTextEdit="1"/>
              </p:cNvSpPr>
              <p:nvPr/>
            </p:nvSpPr>
            <p:spPr>
              <a:xfrm>
                <a:off x="997753" y="2086607"/>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10E25FC-7D77-C62F-F65C-7AD41600485A}"/>
                  </a:ext>
                </a:extLst>
              </p:cNvPr>
              <p:cNvSpPr txBox="1"/>
              <p:nvPr/>
            </p:nvSpPr>
            <p:spPr>
              <a:xfrm>
                <a:off x="1442248"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50" name="TextBox 49">
                <a:extLst>
                  <a:ext uri="{FF2B5EF4-FFF2-40B4-BE49-F238E27FC236}">
                    <a16:creationId xmlns:a16="http://schemas.microsoft.com/office/drawing/2014/main" id="{B10E25FC-7D77-C62F-F65C-7AD41600485A}"/>
                  </a:ext>
                </a:extLst>
              </p:cNvPr>
              <p:cNvSpPr txBox="1">
                <a:spLocks noRot="1" noChangeAspect="1" noMove="1" noResize="1" noEditPoints="1" noAdjustHandles="1" noChangeArrowheads="1" noChangeShapeType="1" noTextEdit="1"/>
              </p:cNvSpPr>
              <p:nvPr/>
            </p:nvSpPr>
            <p:spPr>
              <a:xfrm>
                <a:off x="1442248" y="2086607"/>
                <a:ext cx="448235" cy="369332"/>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50229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highlight>
                  <a:srgbClr val="D6D6D6"/>
                </a:highlight>
                <a:latin typeface="Helvetica Neue Light" panose="02000403000000020004" pitchFamily="2" charset="0"/>
                <a:ea typeface="Helvetica Neue Light" panose="02000403000000020004" pitchFamily="2" charset="0"/>
              </a:rPr>
              <a:t>Random-intercept-only</a:t>
            </a:r>
            <a:r>
              <a:rPr lang="en-US" sz="2800" dirty="0">
                <a:latin typeface="Helvetica Neue Light" panose="02000403000000020004" pitchFamily="2" charset="0"/>
                <a:ea typeface="Helvetica Neue Light" panose="02000403000000020004" pitchFamily="2" charset="0"/>
              </a:rPr>
              <a:t>, Random-slopes &amp; Random coefficient scenarios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334945" y="1232487"/>
                <a:ext cx="197952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334945" y="1232487"/>
                <a:ext cx="1979525" cy="325089"/>
              </a:xfrm>
              <a:prstGeom prst="rect">
                <a:avLst/>
              </a:prstGeom>
              <a:blipFill>
                <a:blip r:embed="rId3"/>
                <a:stretch>
                  <a:fillRect b="-3704"/>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581367" y="1210366"/>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A3E196-E27D-FD04-9630-FA8E81A1CF4E}"/>
                  </a:ext>
                </a:extLst>
              </p:cNvPr>
              <p:cNvSpPr txBox="1"/>
              <p:nvPr/>
            </p:nvSpPr>
            <p:spPr>
              <a:xfrm>
                <a:off x="334945" y="2439366"/>
                <a:ext cx="8745204" cy="325089"/>
              </a:xfrm>
              <a:prstGeom prst="rect">
                <a:avLst/>
              </a:prstGeom>
              <a:solidFill>
                <a:schemeClr val="bg1"/>
              </a:solid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4945" y="2439366"/>
                <a:ext cx="8745204" cy="325089"/>
              </a:xfrm>
              <a:prstGeom prst="rect">
                <a:avLst/>
              </a:prstGeom>
              <a:blipFill>
                <a:blip r:embed="rId4"/>
                <a:stretch>
                  <a:fillRect b="-3846"/>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59762" y="3143914"/>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064247" y="3132196"/>
            <a:ext cx="1082354" cy="276999"/>
          </a:xfrm>
          <a:prstGeom prst="rect">
            <a:avLst/>
          </a:prstGeom>
          <a:solidFill>
            <a:schemeClr val="bg2"/>
          </a:solidFill>
          <a:ln>
            <a:noFill/>
          </a:ln>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303758" y="1392743"/>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4404915" y="2496170"/>
            <a:ext cx="325089" cy="81294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5146602" y="2456276"/>
            <a:ext cx="1847052" cy="307777"/>
          </a:xfrm>
          <a:prstGeom prst="rect">
            <a:avLst/>
          </a:prstGeom>
          <a:solidFill>
            <a:schemeClr val="bg2"/>
          </a:solidFill>
        </p:spPr>
        <p:txBody>
          <a:bodyPr wrap="square" rtlCol="0">
            <a:spAutoFit/>
          </a:bodyPr>
          <a:lstStyle/>
          <a:p>
            <a:pPr algn="ctr"/>
            <a:r>
              <a:rPr lang="en-GB" sz="1400"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2031325"/>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random-intercept-only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only includes a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excludes the random-slopes. This means that the group structure causes variation on the means (i.e., group-specific intercepts) but not on slopes </a:t>
            </a:r>
          </a:p>
        </p:txBody>
      </p: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89340" y="4938917"/>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a:cxnSpLocks/>
          </p:cNvCxnSpPr>
          <p:nvPr/>
        </p:nvCxnSpPr>
        <p:spPr>
          <a:xfrm flipV="1">
            <a:off x="8036329" y="4037386"/>
            <a:ext cx="3133635" cy="113243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a:cxnSpLocks/>
          </p:cNvCxnSpPr>
          <p:nvPr/>
        </p:nvCxnSpPr>
        <p:spPr>
          <a:xfrm flipV="1">
            <a:off x="7894840" y="5430696"/>
            <a:ext cx="3125037" cy="958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a:cxnSpLocks/>
          </p:cNvCxnSpPr>
          <p:nvPr/>
        </p:nvCxnSpPr>
        <p:spPr>
          <a:xfrm flipV="1">
            <a:off x="8194224" y="4476533"/>
            <a:ext cx="2995657" cy="1078419"/>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11041632" y="3744566"/>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11026740" y="4170690"/>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1150990" y="46423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80642" y="5256800"/>
            <a:ext cx="943748" cy="369332"/>
          </a:xfrm>
          <a:prstGeom prst="rect">
            <a:avLst/>
          </a:prstGeom>
          <a:noFill/>
        </p:spPr>
        <p:txBody>
          <a:bodyPr wrap="square" rtlCol="0">
            <a:spAutoFit/>
          </a:bodyPr>
          <a:lstStyle/>
          <a:p>
            <a:r>
              <a:rPr lang="en-GB" dirty="0"/>
              <a:t>Group 4</a:t>
            </a:r>
          </a:p>
        </p:txBody>
      </p:sp>
      <p:sp>
        <p:nvSpPr>
          <p:cNvPr id="20" name="TextBox 19">
            <a:extLst>
              <a:ext uri="{FF2B5EF4-FFF2-40B4-BE49-F238E27FC236}">
                <a16:creationId xmlns:a16="http://schemas.microsoft.com/office/drawing/2014/main" id="{47B44E28-0B7D-31EF-2446-24F1E59D4014}"/>
              </a:ext>
            </a:extLst>
          </p:cNvPr>
          <p:cNvSpPr txBox="1"/>
          <p:nvPr/>
        </p:nvSpPr>
        <p:spPr>
          <a:xfrm>
            <a:off x="334945" y="1905732"/>
            <a:ext cx="3684396"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Here, the model is much simpler:</a:t>
            </a:r>
          </a:p>
        </p:txBody>
      </p:sp>
      <p:sp>
        <p:nvSpPr>
          <p:cNvPr id="27" name="Slide Number Placeholder 3">
            <a:extLst>
              <a:ext uri="{FF2B5EF4-FFF2-40B4-BE49-F238E27FC236}">
                <a16:creationId xmlns:a16="http://schemas.microsoft.com/office/drawing/2014/main" id="{6CCC5990-0640-10D5-AC87-132CFDD0C59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5233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Random-intercept-only, Random-slopes &amp; </a:t>
            </a:r>
            <a:r>
              <a:rPr lang="en-US" sz="2800" dirty="0">
                <a:highlight>
                  <a:srgbClr val="D6D6D6"/>
                </a:highlight>
                <a:latin typeface="Helvetica Neue Light" panose="02000403000000020004" pitchFamily="2" charset="0"/>
                <a:ea typeface="Helvetica Neue Light" panose="02000403000000020004" pitchFamily="2" charset="0"/>
              </a:rPr>
              <a:t>Random coefficient </a:t>
            </a:r>
            <a:r>
              <a:rPr lang="en-US" sz="2800" dirty="0">
                <a:latin typeface="Helvetica Neue Light" panose="02000403000000020004" pitchFamily="2" charset="0"/>
                <a:ea typeface="Helvetica Neue Light" panose="02000403000000020004" pitchFamily="2" charset="0"/>
              </a:rPr>
              <a:t>scenarios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257396" y="738446"/>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257396" y="738446"/>
                <a:ext cx="4727915" cy="325089"/>
              </a:xfrm>
              <a:prstGeom prst="rect">
                <a:avLst/>
              </a:prstGeom>
              <a:blipFill>
                <a:blip r:embed="rId2"/>
                <a:stretch>
                  <a:fillRect b="-3846"/>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446976" y="1156194"/>
                <a:ext cx="2343843" cy="1454244"/>
              </a:xfrm>
              <a:prstGeom prst="rect">
                <a:avLst/>
              </a:prstGeom>
              <a:solidFill>
                <a:schemeClr val="bg1"/>
              </a:solid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endParaRPr lang="en-GB" sz="1400" dirty="0"/>
              </a:p>
              <a:p>
                <a:endParaRPr lang="en-GB" sz="1400" dirty="0"/>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446976" y="1156194"/>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890169" y="728134"/>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890169" y="1597662"/>
            <a:ext cx="212358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2621353" y="1114114"/>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Suppose we have an independent variable measure on the group-level impacting our outcome on the individual-level. </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14D7A8-CC23-2966-0D10-D6AE46B66AD8}"/>
                  </a:ext>
                </a:extLst>
              </p:cNvPr>
              <p:cNvSpPr txBox="1"/>
              <p:nvPr/>
            </p:nvSpPr>
            <p:spPr>
              <a:xfrm>
                <a:off x="612809"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9714D7A8-CC23-2966-0D10-D6AE46B66AD8}"/>
                  </a:ext>
                </a:extLst>
              </p:cNvPr>
              <p:cNvSpPr txBox="1">
                <a:spLocks noRot="1" noChangeAspect="1" noMove="1" noResize="1" noEditPoints="1" noAdjustHandles="1" noChangeArrowheads="1" noChangeShapeType="1" noTextEdit="1"/>
              </p:cNvSpPr>
              <p:nvPr/>
            </p:nvSpPr>
            <p:spPr>
              <a:xfrm>
                <a:off x="612809"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2B68B6C-2BEA-FC2C-3B3A-041E3BC716AA}"/>
                  </a:ext>
                </a:extLst>
              </p:cNvPr>
              <p:cNvSpPr txBox="1"/>
              <p:nvPr/>
            </p:nvSpPr>
            <p:spPr>
              <a:xfrm>
                <a:off x="1071092"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2" name="TextBox 21">
                <a:extLst>
                  <a:ext uri="{FF2B5EF4-FFF2-40B4-BE49-F238E27FC236}">
                    <a16:creationId xmlns:a16="http://schemas.microsoft.com/office/drawing/2014/main" id="{22B68B6C-2BEA-FC2C-3B3A-041E3BC716AA}"/>
                  </a:ext>
                </a:extLst>
              </p:cNvPr>
              <p:cNvSpPr txBox="1">
                <a:spLocks noRot="1" noChangeAspect="1" noMove="1" noResize="1" noEditPoints="1" noAdjustHandles="1" noChangeArrowheads="1" noChangeShapeType="1" noTextEdit="1"/>
              </p:cNvSpPr>
              <p:nvPr/>
            </p:nvSpPr>
            <p:spPr>
              <a:xfrm>
                <a:off x="1071092"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E5BC1AD-5B45-F7A3-60CF-75E522251A6C}"/>
                  </a:ext>
                </a:extLst>
              </p:cNvPr>
              <p:cNvSpPr txBox="1"/>
              <p:nvPr/>
            </p:nvSpPr>
            <p:spPr>
              <a:xfrm>
                <a:off x="1515587"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4" name="TextBox 23">
                <a:extLst>
                  <a:ext uri="{FF2B5EF4-FFF2-40B4-BE49-F238E27FC236}">
                    <a16:creationId xmlns:a16="http://schemas.microsoft.com/office/drawing/2014/main" id="{4E5BC1AD-5B45-F7A3-60CF-75E522251A6C}"/>
                  </a:ext>
                </a:extLst>
              </p:cNvPr>
              <p:cNvSpPr txBox="1">
                <a:spLocks noRot="1" noChangeAspect="1" noMove="1" noResize="1" noEditPoints="1" noAdjustHandles="1" noChangeArrowheads="1" noChangeShapeType="1" noTextEdit="1"/>
              </p:cNvSpPr>
              <p:nvPr/>
            </p:nvSpPr>
            <p:spPr>
              <a:xfrm>
                <a:off x="1515587"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9DEC7-1A90-DDA7-A912-658379E09ECD}"/>
                  </a:ext>
                </a:extLst>
              </p:cNvPr>
              <p:cNvSpPr txBox="1"/>
              <p:nvPr/>
            </p:nvSpPr>
            <p:spPr>
              <a:xfrm>
                <a:off x="2113683"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5" name="TextBox 24">
                <a:extLst>
                  <a:ext uri="{FF2B5EF4-FFF2-40B4-BE49-F238E27FC236}">
                    <a16:creationId xmlns:a16="http://schemas.microsoft.com/office/drawing/2014/main" id="{2CC9DEC7-1A90-DDA7-A912-658379E09ECD}"/>
                  </a:ext>
                </a:extLst>
              </p:cNvPr>
              <p:cNvSpPr txBox="1">
                <a:spLocks noRot="1" noChangeAspect="1" noMove="1" noResize="1" noEditPoints="1" noAdjustHandles="1" noChangeArrowheads="1" noChangeShapeType="1" noTextEdit="1"/>
              </p:cNvSpPr>
              <p:nvPr/>
            </p:nvSpPr>
            <p:spPr>
              <a:xfrm>
                <a:off x="2113683" y="1929200"/>
                <a:ext cx="448235" cy="369332"/>
              </a:xfrm>
              <a:prstGeom prst="rect">
                <a:avLst/>
              </a:prstGeom>
              <a:blipFill>
                <a:blip r:embed="rId4"/>
                <a:stretch>
                  <a:fillRect/>
                </a:stretch>
              </a:blipFill>
            </p:spPr>
            <p:txBody>
              <a:bodyPr/>
              <a:lstStyle/>
              <a:p>
                <a:r>
                  <a:rPr lang="en-GB">
                    <a:noFill/>
                  </a:rPr>
                  <a:t> </a:t>
                </a:r>
              </a:p>
            </p:txBody>
          </p:sp>
        </mc:Fallback>
      </mc:AlternateContent>
      <p:sp>
        <p:nvSpPr>
          <p:cNvPr id="26" name="Rectangle 25">
            <a:extLst>
              <a:ext uri="{FF2B5EF4-FFF2-40B4-BE49-F238E27FC236}">
                <a16:creationId xmlns:a16="http://schemas.microsoft.com/office/drawing/2014/main" id="{8319E0FF-A5A6-49E0-3621-58F9B7C5897B}"/>
              </a:ext>
            </a:extLst>
          </p:cNvPr>
          <p:cNvSpPr/>
          <p:nvPr/>
        </p:nvSpPr>
        <p:spPr>
          <a:xfrm>
            <a:off x="1598858" y="1149621"/>
            <a:ext cx="534921" cy="1460817"/>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F3F9EAC-4B0C-D5F1-137D-DF2027543375}"/>
                  </a:ext>
                </a:extLst>
              </p:cNvPr>
              <p:cNvSpPr txBox="1"/>
              <p:nvPr/>
            </p:nvSpPr>
            <p:spPr>
              <a:xfrm>
                <a:off x="257398" y="3389093"/>
                <a:ext cx="9449310"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𝐼</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1</m:t>
                              </m:r>
                            </m:sub>
                          </m:sSub>
                          <m:r>
                            <a:rPr lang="en-GB" sz="1400" i="1" smtClean="0">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27" name="TextBox 26">
                <a:extLst>
                  <a:ext uri="{FF2B5EF4-FFF2-40B4-BE49-F238E27FC236}">
                    <a16:creationId xmlns:a16="http://schemas.microsoft.com/office/drawing/2014/main" id="{9F3F9EAC-4B0C-D5F1-137D-DF2027543375}"/>
                  </a:ext>
                </a:extLst>
              </p:cNvPr>
              <p:cNvSpPr txBox="1">
                <a:spLocks noRot="1" noChangeAspect="1" noMove="1" noResize="1" noEditPoints="1" noAdjustHandles="1" noChangeArrowheads="1" noChangeShapeType="1" noTextEdit="1"/>
              </p:cNvSpPr>
              <p:nvPr/>
            </p:nvSpPr>
            <p:spPr>
              <a:xfrm>
                <a:off x="257398" y="3389093"/>
                <a:ext cx="9449310" cy="340478"/>
              </a:xfrm>
              <a:prstGeom prst="rect">
                <a:avLst/>
              </a:prstGeom>
              <a:blipFill>
                <a:blip r:embed="rId5"/>
                <a:stretch>
                  <a:fillRect b="-7143"/>
                </a:stretch>
              </a:blipFill>
              <a:ln>
                <a:noFill/>
              </a:ln>
            </p:spPr>
            <p:txBody>
              <a:bodyPr/>
              <a:lstStyle/>
              <a:p>
                <a:r>
                  <a:rPr lang="en-GB">
                    <a:noFill/>
                  </a:rPr>
                  <a:t> </a:t>
                </a:r>
              </a:p>
            </p:txBody>
          </p:sp>
        </mc:Fallback>
      </mc:AlternateContent>
      <p:sp>
        <p:nvSpPr>
          <p:cNvPr id="28" name="TextBox 27">
            <a:extLst>
              <a:ext uri="{FF2B5EF4-FFF2-40B4-BE49-F238E27FC236}">
                <a16:creationId xmlns:a16="http://schemas.microsoft.com/office/drawing/2014/main" id="{E9A343F4-3164-32D6-49FC-8F49A3CD82F5}"/>
              </a:ext>
            </a:extLst>
          </p:cNvPr>
          <p:cNvSpPr txBox="1"/>
          <p:nvPr/>
        </p:nvSpPr>
        <p:spPr>
          <a:xfrm>
            <a:off x="257397" y="2886872"/>
            <a:ext cx="9961777"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with the variables into the level 1 model equation: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EE0AD24-3433-AA12-A79F-3F9C286A95DE}"/>
                  </a:ext>
                </a:extLst>
              </p:cNvPr>
              <p:cNvSpPr txBox="1"/>
              <p:nvPr/>
            </p:nvSpPr>
            <p:spPr>
              <a:xfrm>
                <a:off x="257396" y="4289992"/>
                <a:ext cx="7309013" cy="1023357"/>
              </a:xfrm>
              <a:prstGeom prst="rect">
                <a:avLst/>
              </a:prstGeom>
              <a:no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01</m:t>
                            </m:r>
                          </m:sub>
                        </m:sSub>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oMath>
                </a14:m>
                <a:r>
                  <a:rPr lang="en-GB" sz="1400" i="1" dirty="0">
                    <a:latin typeface="Cambria Math" panose="02040503050406030204" pitchFamily="18" charset="0"/>
                    <a:ea typeface="Cambria Math" panose="02040503050406030204" pitchFamily="18" charset="0"/>
                  </a:rPr>
                  <a:t> </a:t>
                </a: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endParaRPr lang="en-GB" sz="1400" dirty="0">
                  <a:ea typeface="Cambria Math" panose="02040503050406030204" pitchFamily="18" charset="0"/>
                </a:endParaRP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rPr>
                        </m:ctrlPr>
                      </m:sSubPr>
                      <m:e>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𝑍</m:t>
                            </m:r>
                          </m:e>
                          <m:sub>
                            <m:r>
                              <a:rPr lang="en-GB" sz="1400" b="0" i="1" smtClean="0">
                                <a:latin typeface="Cambria Math" panose="02040503050406030204" pitchFamily="18" charset="0"/>
                              </a:rPr>
                              <m:t>1</m:t>
                            </m:r>
                          </m:sub>
                        </m:sSub>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29" name="TextBox 28">
                <a:extLst>
                  <a:ext uri="{FF2B5EF4-FFF2-40B4-BE49-F238E27FC236}">
                    <a16:creationId xmlns:a16="http://schemas.microsoft.com/office/drawing/2014/main" id="{2EE0AD24-3433-AA12-A79F-3F9C286A95DE}"/>
                  </a:ext>
                </a:extLst>
              </p:cNvPr>
              <p:cNvSpPr txBox="1">
                <a:spLocks noRot="1" noChangeAspect="1" noMove="1" noResize="1" noEditPoints="1" noAdjustHandles="1" noChangeArrowheads="1" noChangeShapeType="1" noTextEdit="1"/>
              </p:cNvSpPr>
              <p:nvPr/>
            </p:nvSpPr>
            <p:spPr>
              <a:xfrm>
                <a:off x="257396" y="4289992"/>
                <a:ext cx="7309013" cy="1023357"/>
              </a:xfrm>
              <a:prstGeom prst="rect">
                <a:avLst/>
              </a:prstGeom>
              <a:blipFill>
                <a:blip r:embed="rId6"/>
                <a:stretch>
                  <a:fillRect b="-1220"/>
                </a:stretch>
              </a:blipFill>
              <a:ln>
                <a:noFill/>
              </a:ln>
            </p:spPr>
            <p:txBody>
              <a:bodyPr/>
              <a:lstStyle/>
              <a:p>
                <a:r>
                  <a:rPr lang="en-GB">
                    <a:noFill/>
                  </a:rPr>
                  <a:t> </a:t>
                </a:r>
              </a:p>
            </p:txBody>
          </p:sp>
        </mc:Fallback>
      </mc:AlternateContent>
      <p:sp>
        <p:nvSpPr>
          <p:cNvPr id="30" name="TextBox 29">
            <a:extLst>
              <a:ext uri="{FF2B5EF4-FFF2-40B4-BE49-F238E27FC236}">
                <a16:creationId xmlns:a16="http://schemas.microsoft.com/office/drawing/2014/main" id="{FB28FCC6-4ACF-7F95-028C-01724334FFDB}"/>
              </a:ext>
            </a:extLst>
          </p:cNvPr>
          <p:cNvSpPr txBox="1"/>
          <p:nvPr/>
        </p:nvSpPr>
        <p:spPr>
          <a:xfrm>
            <a:off x="257396" y="381662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32" name="Rectangle 31">
            <a:extLst>
              <a:ext uri="{FF2B5EF4-FFF2-40B4-BE49-F238E27FC236}">
                <a16:creationId xmlns:a16="http://schemas.microsoft.com/office/drawing/2014/main" id="{6937262B-750F-CD9E-85B4-717A1E781B1E}"/>
              </a:ext>
            </a:extLst>
          </p:cNvPr>
          <p:cNvSpPr/>
          <p:nvPr/>
        </p:nvSpPr>
        <p:spPr>
          <a:xfrm>
            <a:off x="1408805" y="4349192"/>
            <a:ext cx="534921" cy="213140"/>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04F1F56-A0D6-3862-594B-153F73CF0713}"/>
                  </a:ext>
                </a:extLst>
              </p:cNvPr>
              <p:cNvSpPr txBox="1"/>
              <p:nvPr/>
            </p:nvSpPr>
            <p:spPr>
              <a:xfrm>
                <a:off x="8424614" y="4467643"/>
                <a:ext cx="3509989" cy="307777"/>
              </a:xfrm>
              <a:prstGeom prst="rect">
                <a:avLst/>
              </a:prstGeom>
              <a:solidFill>
                <a:srgbClr val="FF655B">
                  <a:alpha val="34902"/>
                </a:srgbClr>
              </a:solid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01</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random coefficient for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oMath>
                </a14:m>
                <a:r>
                  <a:rPr lang="en-GB" sz="1400" dirty="0"/>
                  <a:t> </a:t>
                </a:r>
              </a:p>
            </p:txBody>
          </p:sp>
        </mc:Choice>
        <mc:Fallback xmlns="">
          <p:sp>
            <p:nvSpPr>
              <p:cNvPr id="33" name="TextBox 32">
                <a:extLst>
                  <a:ext uri="{FF2B5EF4-FFF2-40B4-BE49-F238E27FC236}">
                    <a16:creationId xmlns:a16="http://schemas.microsoft.com/office/drawing/2014/main" id="{404F1F56-A0D6-3862-594B-153F73CF0713}"/>
                  </a:ext>
                </a:extLst>
              </p:cNvPr>
              <p:cNvSpPr txBox="1">
                <a:spLocks noRot="1" noChangeAspect="1" noMove="1" noResize="1" noEditPoints="1" noAdjustHandles="1" noChangeArrowheads="1" noChangeShapeType="1" noTextEdit="1"/>
              </p:cNvSpPr>
              <p:nvPr/>
            </p:nvSpPr>
            <p:spPr>
              <a:xfrm>
                <a:off x="8424614" y="4467643"/>
                <a:ext cx="3509989" cy="307777"/>
              </a:xfrm>
              <a:prstGeom prst="rect">
                <a:avLst/>
              </a:prstGeom>
              <a:blipFill>
                <a:blip r:embed="rId7"/>
                <a:stretch>
                  <a:fillRect t="-8000" b="-20000"/>
                </a:stretch>
              </a:blipFill>
            </p:spPr>
            <p:txBody>
              <a:bodyPr/>
              <a:lstStyle/>
              <a:p>
                <a:r>
                  <a:rPr lang="en-GB">
                    <a:noFill/>
                  </a:rPr>
                  <a:t> </a:t>
                </a:r>
              </a:p>
            </p:txBody>
          </p:sp>
        </mc:Fallback>
      </mc:AlternateContent>
      <p:sp>
        <p:nvSpPr>
          <p:cNvPr id="50" name="Rectangle 49">
            <a:extLst>
              <a:ext uri="{FF2B5EF4-FFF2-40B4-BE49-F238E27FC236}">
                <a16:creationId xmlns:a16="http://schemas.microsoft.com/office/drawing/2014/main" id="{9E2A31B8-4CFE-DF19-85BD-5F5915780529}"/>
              </a:ext>
            </a:extLst>
          </p:cNvPr>
          <p:cNvSpPr/>
          <p:nvPr/>
        </p:nvSpPr>
        <p:spPr>
          <a:xfrm>
            <a:off x="1204783" y="4621532"/>
            <a:ext cx="2648733" cy="213140"/>
          </a:xfrm>
          <a:prstGeom prst="rect">
            <a:avLst/>
          </a:prstGeom>
          <a:solidFill>
            <a:srgbClr val="FFC000">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B40300E0-3042-F7D1-6ADB-A4290DE18C6C}"/>
              </a:ext>
            </a:extLst>
          </p:cNvPr>
          <p:cNvSpPr txBox="1"/>
          <p:nvPr/>
        </p:nvSpPr>
        <p:spPr>
          <a:xfrm>
            <a:off x="8424614" y="4834672"/>
            <a:ext cx="3509990" cy="523220"/>
          </a:xfrm>
          <a:prstGeom prst="rect">
            <a:avLst/>
          </a:prstGeom>
          <a:solidFill>
            <a:srgbClr val="FFC000">
              <a:alpha val="34902"/>
            </a:srgb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fixed effects coefficients for the variables in the level 1 equation </a:t>
            </a:r>
          </a:p>
        </p:txBody>
      </p:sp>
      <p:sp>
        <p:nvSpPr>
          <p:cNvPr id="52" name="Rectangle 51">
            <a:extLst>
              <a:ext uri="{FF2B5EF4-FFF2-40B4-BE49-F238E27FC236}">
                <a16:creationId xmlns:a16="http://schemas.microsoft.com/office/drawing/2014/main" id="{A5429C95-E78B-D42C-4FD1-346F15E5DBA3}"/>
              </a:ext>
            </a:extLst>
          </p:cNvPr>
          <p:cNvSpPr/>
          <p:nvPr/>
        </p:nvSpPr>
        <p:spPr>
          <a:xfrm>
            <a:off x="2133779" y="4857810"/>
            <a:ext cx="3181799" cy="187800"/>
          </a:xfrm>
          <a:prstGeom prst="rect">
            <a:avLst/>
          </a:prstGeom>
          <a:solidFill>
            <a:schemeClr val="accent6">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685DBEB6-A209-7E19-9588-CDFE79741AAC}"/>
              </a:ext>
            </a:extLst>
          </p:cNvPr>
          <p:cNvSpPr txBox="1"/>
          <p:nvPr/>
        </p:nvSpPr>
        <p:spPr>
          <a:xfrm>
            <a:off x="8412010" y="5446769"/>
            <a:ext cx="3509990" cy="738664"/>
          </a:xfrm>
          <a:prstGeom prst="rect">
            <a:avLst/>
          </a:prstGeom>
          <a:solidFill>
            <a:schemeClr val="accent6">
              <a:alpha val="34902"/>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random coefficients for the interacting variables from the level 1 &amp; 2 equation </a:t>
            </a:r>
          </a:p>
        </p:txBody>
      </p:sp>
      <p:sp>
        <p:nvSpPr>
          <p:cNvPr id="54" name="Rectangle 53">
            <a:extLst>
              <a:ext uri="{FF2B5EF4-FFF2-40B4-BE49-F238E27FC236}">
                <a16:creationId xmlns:a16="http://schemas.microsoft.com/office/drawing/2014/main" id="{5A6A189F-5C2D-754F-2CCC-BEF54D89AB4A}"/>
              </a:ext>
            </a:extLst>
          </p:cNvPr>
          <p:cNvSpPr/>
          <p:nvPr/>
        </p:nvSpPr>
        <p:spPr>
          <a:xfrm>
            <a:off x="3059902" y="5078959"/>
            <a:ext cx="3612203" cy="152299"/>
          </a:xfrm>
          <a:prstGeom prst="rect">
            <a:avLst/>
          </a:prstGeom>
          <a:solidFill>
            <a:schemeClr val="accent1">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a:extLst>
              <a:ext uri="{FF2B5EF4-FFF2-40B4-BE49-F238E27FC236}">
                <a16:creationId xmlns:a16="http://schemas.microsoft.com/office/drawing/2014/main" id="{BBB3E7BC-D9C9-B8E0-9869-06B515996EDA}"/>
              </a:ext>
            </a:extLst>
          </p:cNvPr>
          <p:cNvSpPr txBox="1"/>
          <p:nvPr/>
        </p:nvSpPr>
        <p:spPr>
          <a:xfrm>
            <a:off x="8412010" y="6227724"/>
            <a:ext cx="3509990" cy="307777"/>
          </a:xfrm>
          <a:prstGeom prst="rect">
            <a:avLst/>
          </a:prstGeom>
          <a:solidFill>
            <a:schemeClr val="accent1">
              <a:alpha val="34902"/>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the random effects</a:t>
            </a:r>
          </a:p>
        </p:txBody>
      </p:sp>
      <p:sp>
        <p:nvSpPr>
          <p:cNvPr id="56" name="Rectangle 55">
            <a:extLst>
              <a:ext uri="{FF2B5EF4-FFF2-40B4-BE49-F238E27FC236}">
                <a16:creationId xmlns:a16="http://schemas.microsoft.com/office/drawing/2014/main" id="{8B2C14B2-D410-04BB-0A34-56DC202B6AD6}"/>
              </a:ext>
            </a:extLst>
          </p:cNvPr>
          <p:cNvSpPr/>
          <p:nvPr/>
        </p:nvSpPr>
        <p:spPr>
          <a:xfrm>
            <a:off x="980667" y="4349192"/>
            <a:ext cx="356152" cy="213140"/>
          </a:xfrm>
          <a:prstGeom prst="rect">
            <a:avLst/>
          </a:prstGeom>
          <a:solidFill>
            <a:schemeClr val="accent3">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01E6AA8-FEC9-7E03-BFD8-34012B4BD397}"/>
                  </a:ext>
                </a:extLst>
              </p:cNvPr>
              <p:cNvSpPr txBox="1"/>
              <p:nvPr/>
            </p:nvSpPr>
            <p:spPr>
              <a:xfrm>
                <a:off x="8412010" y="4128233"/>
                <a:ext cx="3509989" cy="307777"/>
              </a:xfrm>
              <a:prstGeom prst="rect">
                <a:avLst/>
              </a:prstGeom>
              <a:solidFill>
                <a:schemeClr val="accent3">
                  <a:alpha val="34902"/>
                </a:schemeClr>
              </a:solid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0</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global or population mean</a:t>
                </a:r>
                <a:endParaRPr lang="en-GB" sz="1400" dirty="0"/>
              </a:p>
            </p:txBody>
          </p:sp>
        </mc:Choice>
        <mc:Fallback xmlns="">
          <p:sp>
            <p:nvSpPr>
              <p:cNvPr id="57" name="TextBox 56">
                <a:extLst>
                  <a:ext uri="{FF2B5EF4-FFF2-40B4-BE49-F238E27FC236}">
                    <a16:creationId xmlns:a16="http://schemas.microsoft.com/office/drawing/2014/main" id="{D01E6AA8-FEC9-7E03-BFD8-34012B4BD397}"/>
                  </a:ext>
                </a:extLst>
              </p:cNvPr>
              <p:cNvSpPr txBox="1">
                <a:spLocks noRot="1" noChangeAspect="1" noMove="1" noResize="1" noEditPoints="1" noAdjustHandles="1" noChangeArrowheads="1" noChangeShapeType="1" noTextEdit="1"/>
              </p:cNvSpPr>
              <p:nvPr/>
            </p:nvSpPr>
            <p:spPr>
              <a:xfrm>
                <a:off x="8412010" y="4128233"/>
                <a:ext cx="3509989" cy="307777"/>
              </a:xfrm>
              <a:prstGeom prst="rect">
                <a:avLst/>
              </a:prstGeom>
              <a:blipFill>
                <a:blip r:embed="rId8"/>
                <a:stretch>
                  <a:fillRect t="-3846" b="-15385"/>
                </a:stretch>
              </a:blipFill>
            </p:spPr>
            <p:txBody>
              <a:bodyPr/>
              <a:lstStyle/>
              <a:p>
                <a:r>
                  <a:rPr lang="en-GB">
                    <a:noFill/>
                  </a:rPr>
                  <a:t> </a:t>
                </a:r>
              </a:p>
            </p:txBody>
          </p:sp>
        </mc:Fallback>
      </mc:AlternateContent>
      <p:sp>
        <p:nvSpPr>
          <p:cNvPr id="58" name="TextBox 57">
            <a:extLst>
              <a:ext uri="{FF2B5EF4-FFF2-40B4-BE49-F238E27FC236}">
                <a16:creationId xmlns:a16="http://schemas.microsoft.com/office/drawing/2014/main" id="{CDD1C04E-79AB-FEE1-495A-5095CDEC02C1}"/>
              </a:ext>
            </a:extLst>
          </p:cNvPr>
          <p:cNvSpPr txBox="1"/>
          <p:nvPr/>
        </p:nvSpPr>
        <p:spPr>
          <a:xfrm>
            <a:off x="96689" y="6191353"/>
            <a:ext cx="7765515" cy="584775"/>
          </a:xfrm>
          <a:prstGeom prst="rect">
            <a:avLst/>
          </a:prstGeom>
          <a:solidFill>
            <a:srgbClr val="FF0000"/>
          </a:solidFill>
        </p:spPr>
        <p:txBody>
          <a:bodyPr wrap="square" rtlCol="0">
            <a:spAutoFit/>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Advice – make life easy for yourself and use the random-intercept-only model. If you have a level-2 variable as you won’t have to deal with any interactions!</a:t>
            </a:r>
          </a:p>
        </p:txBody>
      </p:sp>
      <p:sp>
        <p:nvSpPr>
          <p:cNvPr id="59" name="TextBox 58">
            <a:extLst>
              <a:ext uri="{FF2B5EF4-FFF2-40B4-BE49-F238E27FC236}">
                <a16:creationId xmlns:a16="http://schemas.microsoft.com/office/drawing/2014/main" id="{2F134209-9F5D-64AB-D81F-7F3413C4F197}"/>
              </a:ext>
            </a:extLst>
          </p:cNvPr>
          <p:cNvSpPr txBox="1"/>
          <p:nvPr/>
        </p:nvSpPr>
        <p:spPr>
          <a:xfrm>
            <a:off x="2621353" y="5709935"/>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60" name="Right Brace 59">
            <a:extLst>
              <a:ext uri="{FF2B5EF4-FFF2-40B4-BE49-F238E27FC236}">
                <a16:creationId xmlns:a16="http://schemas.microsoft.com/office/drawing/2014/main" id="{720C5CC9-7275-54C8-DC6B-9391208F496B}"/>
              </a:ext>
            </a:extLst>
          </p:cNvPr>
          <p:cNvSpPr/>
          <p:nvPr/>
        </p:nvSpPr>
        <p:spPr>
          <a:xfrm rot="5400000">
            <a:off x="3885128" y="2344284"/>
            <a:ext cx="396948" cy="6205871"/>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115033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4DD5F8-B978-2CD2-BE5A-80E06FA0DF11}"/>
              </a:ext>
            </a:extLst>
          </p:cNvPr>
          <p:cNvSpPr/>
          <p:nvPr/>
        </p:nvSpPr>
        <p:spPr>
          <a:xfrm>
            <a:off x="0" y="0"/>
            <a:ext cx="12192000" cy="6858000"/>
          </a:xfrm>
          <a:prstGeom prst="rect">
            <a:avLst/>
          </a:prstGeom>
          <a:solidFill>
            <a:srgbClr val="FF2D6C"/>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An example and Interpretation</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pPr/>
              <a:t>23</a:t>
            </a:fld>
            <a:endParaRPr lang="en-US" altLang="x-none"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6215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393B45-8139-5FC9-06A1-CD4429E9F218}"/>
              </a:ext>
            </a:extLst>
          </p:cNvPr>
          <p:cNvSpPr txBox="1"/>
          <p:nvPr/>
        </p:nvSpPr>
        <p:spPr>
          <a:xfrm>
            <a:off x="218661" y="107059"/>
            <a:ext cx="10999242" cy="954107"/>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Assessing the impact of water and sanitation provision on Cholera burden in Sub-Saharan Africa [1]</a:t>
            </a:r>
          </a:p>
        </p:txBody>
      </p:sp>
      <p:sp>
        <p:nvSpPr>
          <p:cNvPr id="3" name="TextBox 2">
            <a:extLst>
              <a:ext uri="{FF2B5EF4-FFF2-40B4-BE49-F238E27FC236}">
                <a16:creationId xmlns:a16="http://schemas.microsoft.com/office/drawing/2014/main" id="{984DB066-C1BC-E142-DDF8-AA1D1A7F98DF}"/>
              </a:ext>
            </a:extLst>
          </p:cNvPr>
          <p:cNvSpPr txBox="1"/>
          <p:nvPr/>
        </p:nvSpPr>
        <p:spPr>
          <a:xfrm>
            <a:off x="218661" y="1267831"/>
            <a:ext cx="4376488" cy="1200329"/>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GOAL: Find the association between limited water and sanitation services (%) with incident Cholera (2000-2017) across 13 countries</a:t>
            </a:r>
          </a:p>
        </p:txBody>
      </p:sp>
      <p:sp>
        <p:nvSpPr>
          <p:cNvPr id="4" name="Rounded Rectangle 3">
            <a:extLst>
              <a:ext uri="{FF2B5EF4-FFF2-40B4-BE49-F238E27FC236}">
                <a16:creationId xmlns:a16="http://schemas.microsoft.com/office/drawing/2014/main" id="{EE0A8602-C7DE-D1B4-BD96-F85A2E3504AE}"/>
              </a:ext>
            </a:extLst>
          </p:cNvPr>
          <p:cNvSpPr/>
          <p:nvPr/>
        </p:nvSpPr>
        <p:spPr>
          <a:xfrm>
            <a:off x="8949731" y="3354133"/>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a:extLst>
              <a:ext uri="{FF2B5EF4-FFF2-40B4-BE49-F238E27FC236}">
                <a16:creationId xmlns:a16="http://schemas.microsoft.com/office/drawing/2014/main" id="{88561312-D9E9-D28A-E26E-D12CADD09404}"/>
              </a:ext>
            </a:extLst>
          </p:cNvPr>
          <p:cNvSpPr/>
          <p:nvPr/>
        </p:nvSpPr>
        <p:spPr>
          <a:xfrm>
            <a:off x="5757973" y="3341259"/>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a:extLst>
              <a:ext uri="{FF2B5EF4-FFF2-40B4-BE49-F238E27FC236}">
                <a16:creationId xmlns:a16="http://schemas.microsoft.com/office/drawing/2014/main" id="{7182CEDC-4FE6-B108-C577-932AC0B3F5BB}"/>
              </a:ext>
            </a:extLst>
          </p:cNvPr>
          <p:cNvSpPr/>
          <p:nvPr/>
        </p:nvSpPr>
        <p:spPr>
          <a:xfrm>
            <a:off x="2970270" y="3341259"/>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D96A852C-E925-952D-D6D2-A8D79015C792}"/>
              </a:ext>
            </a:extLst>
          </p:cNvPr>
          <p:cNvSpPr/>
          <p:nvPr/>
        </p:nvSpPr>
        <p:spPr>
          <a:xfrm>
            <a:off x="218661" y="3341259"/>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D54254A-DF94-4517-5113-AAC2245F2514}"/>
              </a:ext>
            </a:extLst>
          </p:cNvPr>
          <p:cNvSpPr/>
          <p:nvPr/>
        </p:nvSpPr>
        <p:spPr>
          <a:xfrm>
            <a:off x="337593" y="5002534"/>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D4DAB39-31A7-9970-7A9C-6762EF2B5445}"/>
              </a:ext>
            </a:extLst>
          </p:cNvPr>
          <p:cNvSpPr/>
          <p:nvPr/>
        </p:nvSpPr>
        <p:spPr>
          <a:xfrm>
            <a:off x="886698" y="5002534"/>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11D4784-24CC-BF6B-48F8-F2918EF74299}"/>
              </a:ext>
            </a:extLst>
          </p:cNvPr>
          <p:cNvSpPr/>
          <p:nvPr/>
        </p:nvSpPr>
        <p:spPr>
          <a:xfrm>
            <a:off x="1449759"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CD2099C-B08D-B1D2-45C1-F62CF4399182}"/>
              </a:ext>
            </a:extLst>
          </p:cNvPr>
          <p:cNvSpPr/>
          <p:nvPr/>
        </p:nvSpPr>
        <p:spPr>
          <a:xfrm>
            <a:off x="2243170" y="5002534"/>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CDDD5FC-9DE0-C7F4-E276-E32C1953EA29}"/>
              </a:ext>
            </a:extLst>
          </p:cNvPr>
          <p:cNvSpPr/>
          <p:nvPr/>
        </p:nvSpPr>
        <p:spPr>
          <a:xfrm>
            <a:off x="5872270"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36914FA-4907-DF9D-5805-9C722846285C}"/>
              </a:ext>
            </a:extLst>
          </p:cNvPr>
          <p:cNvSpPr/>
          <p:nvPr/>
        </p:nvSpPr>
        <p:spPr>
          <a:xfrm>
            <a:off x="6435332"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CE9F33D-C74F-A62A-EC71-5AD8845F468B}"/>
              </a:ext>
            </a:extLst>
          </p:cNvPr>
          <p:cNvSpPr/>
          <p:nvPr/>
        </p:nvSpPr>
        <p:spPr>
          <a:xfrm>
            <a:off x="6998393"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44E8AAF3-AD1E-CDCC-C5E4-8C7C1E4C4E14}"/>
              </a:ext>
            </a:extLst>
          </p:cNvPr>
          <p:cNvSpPr/>
          <p:nvPr/>
        </p:nvSpPr>
        <p:spPr>
          <a:xfrm>
            <a:off x="7791804"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4F5D73B3-095B-4D0E-D992-FE6F917706A8}"/>
              </a:ext>
            </a:extLst>
          </p:cNvPr>
          <p:cNvSpPr/>
          <p:nvPr/>
        </p:nvSpPr>
        <p:spPr>
          <a:xfrm>
            <a:off x="9051266" y="501540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5C2BAD5-BE20-360E-22D7-28EAF62F4E0D}"/>
              </a:ext>
            </a:extLst>
          </p:cNvPr>
          <p:cNvSpPr/>
          <p:nvPr/>
        </p:nvSpPr>
        <p:spPr>
          <a:xfrm>
            <a:off x="9600371" y="501540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7F77E916-8500-57A2-8589-D9AC94316740}"/>
              </a:ext>
            </a:extLst>
          </p:cNvPr>
          <p:cNvSpPr/>
          <p:nvPr/>
        </p:nvSpPr>
        <p:spPr>
          <a:xfrm>
            <a:off x="10149476" y="501540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C148479-66FE-0328-8865-F8F9875302CB}"/>
              </a:ext>
            </a:extLst>
          </p:cNvPr>
          <p:cNvSpPr/>
          <p:nvPr/>
        </p:nvSpPr>
        <p:spPr>
          <a:xfrm>
            <a:off x="10956843" y="501540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2966DEB-2800-0AA4-193B-29F66C69083E}"/>
                  </a:ext>
                </a:extLst>
              </p:cNvPr>
              <p:cNvSpPr txBox="1"/>
              <p:nvPr/>
            </p:nvSpPr>
            <p:spPr>
              <a:xfrm>
                <a:off x="1962855" y="5097867"/>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92966DEB-2800-0AA4-193B-29F66C69083E}"/>
                  </a:ext>
                </a:extLst>
              </p:cNvPr>
              <p:cNvSpPr txBox="1">
                <a:spLocks noRot="1" noChangeAspect="1" noMove="1" noResize="1" noEditPoints="1" noAdjustHandles="1" noChangeArrowheads="1" noChangeShapeType="1" noTextEdit="1"/>
              </p:cNvSpPr>
              <p:nvPr/>
            </p:nvSpPr>
            <p:spPr>
              <a:xfrm>
                <a:off x="1962855" y="5097867"/>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FF8265C-AE16-9DEC-E018-FBF12CFC2977}"/>
                  </a:ext>
                </a:extLst>
              </p:cNvPr>
              <p:cNvSpPr txBox="1"/>
              <p:nvPr/>
            </p:nvSpPr>
            <p:spPr>
              <a:xfrm>
                <a:off x="7511489" y="5097863"/>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1" name="TextBox 20">
                <a:extLst>
                  <a:ext uri="{FF2B5EF4-FFF2-40B4-BE49-F238E27FC236}">
                    <a16:creationId xmlns:a16="http://schemas.microsoft.com/office/drawing/2014/main" id="{5FF8265C-AE16-9DEC-E018-FBF12CFC2977}"/>
                  </a:ext>
                </a:extLst>
              </p:cNvPr>
              <p:cNvSpPr txBox="1">
                <a:spLocks noRot="1" noChangeAspect="1" noMove="1" noResize="1" noEditPoints="1" noAdjustHandles="1" noChangeArrowheads="1" noChangeShapeType="1" noTextEdit="1"/>
              </p:cNvSpPr>
              <p:nvPr/>
            </p:nvSpPr>
            <p:spPr>
              <a:xfrm>
                <a:off x="7511489" y="5097863"/>
                <a:ext cx="250068" cy="276999"/>
              </a:xfrm>
              <a:prstGeom prst="rect">
                <a:avLst/>
              </a:prstGeom>
              <a:blipFill>
                <a:blip r:embed="rId3"/>
                <a:stretch>
                  <a:fillRect l="-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2E248D2-85C8-7EA5-7602-5BA80ACEA101}"/>
                  </a:ext>
                </a:extLst>
              </p:cNvPr>
              <p:cNvSpPr txBox="1"/>
              <p:nvPr/>
            </p:nvSpPr>
            <p:spPr>
              <a:xfrm>
                <a:off x="10672431" y="511073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2" name="TextBox 21">
                <a:extLst>
                  <a:ext uri="{FF2B5EF4-FFF2-40B4-BE49-F238E27FC236}">
                    <a16:creationId xmlns:a16="http://schemas.microsoft.com/office/drawing/2014/main" id="{62E248D2-85C8-7EA5-7602-5BA80ACEA101}"/>
                  </a:ext>
                </a:extLst>
              </p:cNvPr>
              <p:cNvSpPr txBox="1">
                <a:spLocks noRot="1" noChangeAspect="1" noMove="1" noResize="1" noEditPoints="1" noAdjustHandles="1" noChangeArrowheads="1" noChangeShapeType="1" noTextEdit="1"/>
              </p:cNvSpPr>
              <p:nvPr/>
            </p:nvSpPr>
            <p:spPr>
              <a:xfrm>
                <a:off x="10672431" y="5110736"/>
                <a:ext cx="250068" cy="276999"/>
              </a:xfrm>
              <a:prstGeom prst="rect">
                <a:avLst/>
              </a:prstGeom>
              <a:blipFill>
                <a:blip r:embed="rId2"/>
                <a:stretch>
                  <a:fillRect l="-4762" r="-4762"/>
                </a:stretch>
              </a:blipFill>
            </p:spPr>
            <p:txBody>
              <a:bodyPr/>
              <a:lstStyle/>
              <a:p>
                <a:r>
                  <a:rPr lang="en-GB">
                    <a:noFill/>
                  </a:rPr>
                  <a:t> </a:t>
                </a:r>
              </a:p>
            </p:txBody>
          </p:sp>
        </mc:Fallback>
      </mc:AlternateContent>
      <p:sp>
        <p:nvSpPr>
          <p:cNvPr id="23" name="TextBox 22">
            <a:extLst>
              <a:ext uri="{FF2B5EF4-FFF2-40B4-BE49-F238E27FC236}">
                <a16:creationId xmlns:a16="http://schemas.microsoft.com/office/drawing/2014/main" id="{120398F5-7337-AAB3-4194-C1C10B6957CA}"/>
              </a:ext>
            </a:extLst>
          </p:cNvPr>
          <p:cNvSpPr txBox="1"/>
          <p:nvPr/>
        </p:nvSpPr>
        <p:spPr>
          <a:xfrm>
            <a:off x="419383" y="5051695"/>
            <a:ext cx="312906" cy="369332"/>
          </a:xfrm>
          <a:prstGeom prst="rect">
            <a:avLst/>
          </a:prstGeom>
          <a:noFill/>
        </p:spPr>
        <p:txBody>
          <a:bodyPr wrap="none" rtlCol="0">
            <a:spAutoFit/>
          </a:bodyPr>
          <a:lstStyle/>
          <a:p>
            <a:r>
              <a:rPr lang="en-GB" dirty="0">
                <a:latin typeface="Helvetica" pitchFamily="2" charset="0"/>
              </a:rPr>
              <a:t>1</a:t>
            </a:r>
          </a:p>
        </p:txBody>
      </p:sp>
      <p:sp>
        <p:nvSpPr>
          <p:cNvPr id="24" name="TextBox 23">
            <a:extLst>
              <a:ext uri="{FF2B5EF4-FFF2-40B4-BE49-F238E27FC236}">
                <a16:creationId xmlns:a16="http://schemas.microsoft.com/office/drawing/2014/main" id="{DB8F7C87-6044-1F07-9C4B-4356730475C0}"/>
              </a:ext>
            </a:extLst>
          </p:cNvPr>
          <p:cNvSpPr txBox="1"/>
          <p:nvPr/>
        </p:nvSpPr>
        <p:spPr>
          <a:xfrm>
            <a:off x="984150" y="5051695"/>
            <a:ext cx="312906" cy="369332"/>
          </a:xfrm>
          <a:prstGeom prst="rect">
            <a:avLst/>
          </a:prstGeom>
          <a:noFill/>
        </p:spPr>
        <p:txBody>
          <a:bodyPr wrap="none" rtlCol="0">
            <a:spAutoFit/>
          </a:bodyPr>
          <a:lstStyle/>
          <a:p>
            <a:r>
              <a:rPr lang="en-GB" dirty="0">
                <a:latin typeface="Helvetica" pitchFamily="2" charset="0"/>
              </a:rPr>
              <a:t>2</a:t>
            </a:r>
          </a:p>
        </p:txBody>
      </p:sp>
      <p:sp>
        <p:nvSpPr>
          <p:cNvPr id="25" name="TextBox 24">
            <a:extLst>
              <a:ext uri="{FF2B5EF4-FFF2-40B4-BE49-F238E27FC236}">
                <a16:creationId xmlns:a16="http://schemas.microsoft.com/office/drawing/2014/main" id="{F9823D43-2529-C0F6-EBAD-E4E9C03CC980}"/>
              </a:ext>
            </a:extLst>
          </p:cNvPr>
          <p:cNvSpPr txBox="1"/>
          <p:nvPr/>
        </p:nvSpPr>
        <p:spPr>
          <a:xfrm>
            <a:off x="1541476" y="5052309"/>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E7AE017-5569-F0E9-EB2C-4C5F9D59EECB}"/>
                  </a:ext>
                </a:extLst>
              </p:cNvPr>
              <p:cNvSpPr txBox="1"/>
              <p:nvPr/>
            </p:nvSpPr>
            <p:spPr>
              <a:xfrm>
                <a:off x="2309789" y="5051695"/>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26" name="TextBox 25">
                <a:extLst>
                  <a:ext uri="{FF2B5EF4-FFF2-40B4-BE49-F238E27FC236}">
                    <a16:creationId xmlns:a16="http://schemas.microsoft.com/office/drawing/2014/main" id="{AE7AE017-5569-F0E9-EB2C-4C5F9D59EECB}"/>
                  </a:ext>
                </a:extLst>
              </p:cNvPr>
              <p:cNvSpPr txBox="1">
                <a:spLocks noRot="1" noChangeAspect="1" noMove="1" noResize="1" noEditPoints="1" noAdjustHandles="1" noChangeArrowheads="1" noChangeShapeType="1" noTextEdit="1"/>
              </p:cNvSpPr>
              <p:nvPr/>
            </p:nvSpPr>
            <p:spPr>
              <a:xfrm>
                <a:off x="2309789" y="5051695"/>
                <a:ext cx="329834" cy="369332"/>
              </a:xfrm>
              <a:prstGeom prst="rect">
                <a:avLst/>
              </a:prstGeom>
              <a:blipFill>
                <a:blip r:embed="rId4"/>
                <a:stretch>
                  <a:fillRect/>
                </a:stretch>
              </a:blipFill>
            </p:spPr>
            <p:txBody>
              <a:bodyPr/>
              <a:lstStyle/>
              <a:p>
                <a:r>
                  <a:rPr lang="en-GB">
                    <a:noFill/>
                  </a:rPr>
                  <a:t> </a:t>
                </a:r>
              </a:p>
            </p:txBody>
          </p:sp>
        </mc:Fallback>
      </mc:AlternateContent>
      <p:sp>
        <p:nvSpPr>
          <p:cNvPr id="27" name="TextBox 26">
            <a:extLst>
              <a:ext uri="{FF2B5EF4-FFF2-40B4-BE49-F238E27FC236}">
                <a16:creationId xmlns:a16="http://schemas.microsoft.com/office/drawing/2014/main" id="{CCB8B1F4-7146-F1C4-F08D-2734FF7C1552}"/>
              </a:ext>
            </a:extLst>
          </p:cNvPr>
          <p:cNvSpPr txBox="1"/>
          <p:nvPr/>
        </p:nvSpPr>
        <p:spPr>
          <a:xfrm>
            <a:off x="5943292" y="5051693"/>
            <a:ext cx="312906" cy="369332"/>
          </a:xfrm>
          <a:prstGeom prst="rect">
            <a:avLst/>
          </a:prstGeom>
          <a:noFill/>
        </p:spPr>
        <p:txBody>
          <a:bodyPr wrap="none" rtlCol="0">
            <a:spAutoFit/>
          </a:bodyPr>
          <a:lstStyle/>
          <a:p>
            <a:r>
              <a:rPr lang="en-GB" dirty="0">
                <a:latin typeface="Helvetica" pitchFamily="2" charset="0"/>
              </a:rPr>
              <a:t>1</a:t>
            </a:r>
          </a:p>
        </p:txBody>
      </p:sp>
      <p:sp>
        <p:nvSpPr>
          <p:cNvPr id="28" name="TextBox 27">
            <a:extLst>
              <a:ext uri="{FF2B5EF4-FFF2-40B4-BE49-F238E27FC236}">
                <a16:creationId xmlns:a16="http://schemas.microsoft.com/office/drawing/2014/main" id="{2274E8CF-3750-54AA-F5DE-9585F45194D5}"/>
              </a:ext>
            </a:extLst>
          </p:cNvPr>
          <p:cNvSpPr txBox="1"/>
          <p:nvPr/>
        </p:nvSpPr>
        <p:spPr>
          <a:xfrm>
            <a:off x="6508059" y="5051693"/>
            <a:ext cx="312906" cy="369332"/>
          </a:xfrm>
          <a:prstGeom prst="rect">
            <a:avLst/>
          </a:prstGeom>
          <a:noFill/>
        </p:spPr>
        <p:txBody>
          <a:bodyPr wrap="none" rtlCol="0">
            <a:spAutoFit/>
          </a:bodyPr>
          <a:lstStyle/>
          <a:p>
            <a:r>
              <a:rPr lang="en-GB" dirty="0">
                <a:latin typeface="Helvetica" pitchFamily="2" charset="0"/>
              </a:rPr>
              <a:t>2</a:t>
            </a:r>
          </a:p>
        </p:txBody>
      </p:sp>
      <p:sp>
        <p:nvSpPr>
          <p:cNvPr id="29" name="TextBox 28">
            <a:extLst>
              <a:ext uri="{FF2B5EF4-FFF2-40B4-BE49-F238E27FC236}">
                <a16:creationId xmlns:a16="http://schemas.microsoft.com/office/drawing/2014/main" id="{BF3E2C01-9D3D-8E09-E896-F7764E97EAF0}"/>
              </a:ext>
            </a:extLst>
          </p:cNvPr>
          <p:cNvSpPr txBox="1"/>
          <p:nvPr/>
        </p:nvSpPr>
        <p:spPr>
          <a:xfrm>
            <a:off x="7065385" y="5052307"/>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52D505E-820B-D4C0-2E15-A3E0E1459795}"/>
                  </a:ext>
                </a:extLst>
              </p:cNvPr>
              <p:cNvSpPr txBox="1"/>
              <p:nvPr/>
            </p:nvSpPr>
            <p:spPr>
              <a:xfrm>
                <a:off x="7833698" y="5051693"/>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0" name="TextBox 29">
                <a:extLst>
                  <a:ext uri="{FF2B5EF4-FFF2-40B4-BE49-F238E27FC236}">
                    <a16:creationId xmlns:a16="http://schemas.microsoft.com/office/drawing/2014/main" id="{352D505E-820B-D4C0-2E15-A3E0E1459795}"/>
                  </a:ext>
                </a:extLst>
              </p:cNvPr>
              <p:cNvSpPr txBox="1">
                <a:spLocks noRot="1" noChangeAspect="1" noMove="1" noResize="1" noEditPoints="1" noAdjustHandles="1" noChangeArrowheads="1" noChangeShapeType="1" noTextEdit="1"/>
              </p:cNvSpPr>
              <p:nvPr/>
            </p:nvSpPr>
            <p:spPr>
              <a:xfrm>
                <a:off x="7833698" y="5051693"/>
                <a:ext cx="329834" cy="369332"/>
              </a:xfrm>
              <a:prstGeom prst="rect">
                <a:avLst/>
              </a:prstGeom>
              <a:blipFill>
                <a:blip r:embed="rId4"/>
                <a:stretch>
                  <a:fillRect/>
                </a:stretch>
              </a:blipFill>
            </p:spPr>
            <p:txBody>
              <a:bodyPr/>
              <a:lstStyle/>
              <a:p>
                <a:r>
                  <a:rPr lang="en-GB">
                    <a:noFill/>
                  </a:rPr>
                  <a:t> </a:t>
                </a:r>
              </a:p>
            </p:txBody>
          </p:sp>
        </mc:Fallback>
      </mc:AlternateContent>
      <p:sp>
        <p:nvSpPr>
          <p:cNvPr id="31" name="TextBox 30">
            <a:extLst>
              <a:ext uri="{FF2B5EF4-FFF2-40B4-BE49-F238E27FC236}">
                <a16:creationId xmlns:a16="http://schemas.microsoft.com/office/drawing/2014/main" id="{3828CAD2-9C96-817A-22C4-162E9778B593}"/>
              </a:ext>
            </a:extLst>
          </p:cNvPr>
          <p:cNvSpPr txBox="1"/>
          <p:nvPr/>
        </p:nvSpPr>
        <p:spPr>
          <a:xfrm>
            <a:off x="9122283" y="5049416"/>
            <a:ext cx="312906" cy="369332"/>
          </a:xfrm>
          <a:prstGeom prst="rect">
            <a:avLst/>
          </a:prstGeom>
          <a:noFill/>
        </p:spPr>
        <p:txBody>
          <a:bodyPr wrap="none" rtlCol="0">
            <a:spAutoFit/>
          </a:bodyPr>
          <a:lstStyle/>
          <a:p>
            <a:r>
              <a:rPr lang="en-GB" dirty="0">
                <a:latin typeface="Helvetica" pitchFamily="2" charset="0"/>
              </a:rPr>
              <a:t>1</a:t>
            </a:r>
          </a:p>
        </p:txBody>
      </p:sp>
      <p:sp>
        <p:nvSpPr>
          <p:cNvPr id="32" name="TextBox 31">
            <a:extLst>
              <a:ext uri="{FF2B5EF4-FFF2-40B4-BE49-F238E27FC236}">
                <a16:creationId xmlns:a16="http://schemas.microsoft.com/office/drawing/2014/main" id="{1C520833-AB67-E34C-2A31-02484D23E854}"/>
              </a:ext>
            </a:extLst>
          </p:cNvPr>
          <p:cNvSpPr txBox="1"/>
          <p:nvPr/>
        </p:nvSpPr>
        <p:spPr>
          <a:xfrm>
            <a:off x="9687050" y="5049416"/>
            <a:ext cx="312906" cy="369332"/>
          </a:xfrm>
          <a:prstGeom prst="rect">
            <a:avLst/>
          </a:prstGeom>
          <a:noFill/>
        </p:spPr>
        <p:txBody>
          <a:bodyPr wrap="none" rtlCol="0">
            <a:spAutoFit/>
          </a:bodyPr>
          <a:lstStyle/>
          <a:p>
            <a:r>
              <a:rPr lang="en-GB" dirty="0">
                <a:latin typeface="Helvetica" pitchFamily="2" charset="0"/>
              </a:rPr>
              <a:t>2</a:t>
            </a:r>
          </a:p>
        </p:txBody>
      </p:sp>
      <p:sp>
        <p:nvSpPr>
          <p:cNvPr id="33" name="TextBox 32">
            <a:extLst>
              <a:ext uri="{FF2B5EF4-FFF2-40B4-BE49-F238E27FC236}">
                <a16:creationId xmlns:a16="http://schemas.microsoft.com/office/drawing/2014/main" id="{02341486-B37D-F636-74AB-9D4C58B41AEC}"/>
              </a:ext>
            </a:extLst>
          </p:cNvPr>
          <p:cNvSpPr txBox="1"/>
          <p:nvPr/>
        </p:nvSpPr>
        <p:spPr>
          <a:xfrm>
            <a:off x="10244376" y="5050030"/>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A8E71CC-A42E-6DDE-F0F1-1A4CE451FCA7}"/>
                  </a:ext>
                </a:extLst>
              </p:cNvPr>
              <p:cNvSpPr txBox="1"/>
              <p:nvPr/>
            </p:nvSpPr>
            <p:spPr>
              <a:xfrm>
                <a:off x="11012689" y="5049416"/>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4" name="TextBox 33">
                <a:extLst>
                  <a:ext uri="{FF2B5EF4-FFF2-40B4-BE49-F238E27FC236}">
                    <a16:creationId xmlns:a16="http://schemas.microsoft.com/office/drawing/2014/main" id="{7A8E71CC-A42E-6DDE-F0F1-1A4CE451FCA7}"/>
                  </a:ext>
                </a:extLst>
              </p:cNvPr>
              <p:cNvSpPr txBox="1">
                <a:spLocks noRot="1" noChangeAspect="1" noMove="1" noResize="1" noEditPoints="1" noAdjustHandles="1" noChangeArrowheads="1" noChangeShapeType="1" noTextEdit="1"/>
              </p:cNvSpPr>
              <p:nvPr/>
            </p:nvSpPr>
            <p:spPr>
              <a:xfrm>
                <a:off x="11012689" y="5049416"/>
                <a:ext cx="329834" cy="369332"/>
              </a:xfrm>
              <a:prstGeom prst="rect">
                <a:avLst/>
              </a:prstGeom>
              <a:blipFill>
                <a:blip r:embed="rId5"/>
                <a:stretch>
                  <a:fillRect/>
                </a:stretch>
              </a:blipFill>
            </p:spPr>
            <p:txBody>
              <a:bodyPr/>
              <a:lstStyle/>
              <a:p>
                <a:r>
                  <a:rPr lang="en-GB">
                    <a:noFill/>
                  </a:rPr>
                  <a:t> </a:t>
                </a:r>
              </a:p>
            </p:txBody>
          </p:sp>
        </mc:Fallback>
      </mc:AlternateContent>
      <p:sp>
        <p:nvSpPr>
          <p:cNvPr id="35" name="Rectangle 34">
            <a:extLst>
              <a:ext uri="{FF2B5EF4-FFF2-40B4-BE49-F238E27FC236}">
                <a16:creationId xmlns:a16="http://schemas.microsoft.com/office/drawing/2014/main" id="{936FF1D2-2AAB-FA89-EAAD-396883B2850A}"/>
              </a:ext>
            </a:extLst>
          </p:cNvPr>
          <p:cNvSpPr/>
          <p:nvPr/>
        </p:nvSpPr>
        <p:spPr>
          <a:xfrm>
            <a:off x="3074450"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C9D88871-F0D8-C97C-CB30-5E01EE808DF5}"/>
              </a:ext>
            </a:extLst>
          </p:cNvPr>
          <p:cNvSpPr/>
          <p:nvPr/>
        </p:nvSpPr>
        <p:spPr>
          <a:xfrm>
            <a:off x="3623555"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1146E973-5E21-0BD8-52C4-D4B768577F8D}"/>
              </a:ext>
            </a:extLst>
          </p:cNvPr>
          <p:cNvSpPr/>
          <p:nvPr/>
        </p:nvSpPr>
        <p:spPr>
          <a:xfrm>
            <a:off x="4186616"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54CD7ECB-F5F5-09FD-7DD4-C1504A410AFD}"/>
              </a:ext>
            </a:extLst>
          </p:cNvPr>
          <p:cNvSpPr/>
          <p:nvPr/>
        </p:nvSpPr>
        <p:spPr>
          <a:xfrm>
            <a:off x="4980027"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97F9120-7920-821E-5DB6-E4AC0186C869}"/>
                  </a:ext>
                </a:extLst>
              </p:cNvPr>
              <p:cNvSpPr txBox="1"/>
              <p:nvPr/>
            </p:nvSpPr>
            <p:spPr>
              <a:xfrm>
                <a:off x="4699712" y="509786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9" name="TextBox 38">
                <a:extLst>
                  <a:ext uri="{FF2B5EF4-FFF2-40B4-BE49-F238E27FC236}">
                    <a16:creationId xmlns:a16="http://schemas.microsoft.com/office/drawing/2014/main" id="{D97F9120-7920-821E-5DB6-E4AC0186C869}"/>
                  </a:ext>
                </a:extLst>
              </p:cNvPr>
              <p:cNvSpPr txBox="1">
                <a:spLocks noRot="1" noChangeAspect="1" noMove="1" noResize="1" noEditPoints="1" noAdjustHandles="1" noChangeArrowheads="1" noChangeShapeType="1" noTextEdit="1"/>
              </p:cNvSpPr>
              <p:nvPr/>
            </p:nvSpPr>
            <p:spPr>
              <a:xfrm>
                <a:off x="4699712" y="5097866"/>
                <a:ext cx="250068" cy="276999"/>
              </a:xfrm>
              <a:prstGeom prst="rect">
                <a:avLst/>
              </a:prstGeom>
              <a:blipFill>
                <a:blip r:embed="rId6"/>
                <a:stretch>
                  <a:fillRect l="-5000" r="-5000"/>
                </a:stretch>
              </a:blipFill>
            </p:spPr>
            <p:txBody>
              <a:bodyPr/>
              <a:lstStyle/>
              <a:p>
                <a:r>
                  <a:rPr lang="en-GB">
                    <a:noFill/>
                  </a:rPr>
                  <a:t> </a:t>
                </a:r>
              </a:p>
            </p:txBody>
          </p:sp>
        </mc:Fallback>
      </mc:AlternateContent>
      <p:sp>
        <p:nvSpPr>
          <p:cNvPr id="40" name="TextBox 39">
            <a:extLst>
              <a:ext uri="{FF2B5EF4-FFF2-40B4-BE49-F238E27FC236}">
                <a16:creationId xmlns:a16="http://schemas.microsoft.com/office/drawing/2014/main" id="{49E1D569-E904-0F02-8B0B-4183AFA6EC3A}"/>
              </a:ext>
            </a:extLst>
          </p:cNvPr>
          <p:cNvSpPr txBox="1"/>
          <p:nvPr/>
        </p:nvSpPr>
        <p:spPr>
          <a:xfrm>
            <a:off x="3156240" y="5051694"/>
            <a:ext cx="312906" cy="369332"/>
          </a:xfrm>
          <a:prstGeom prst="rect">
            <a:avLst/>
          </a:prstGeom>
          <a:noFill/>
        </p:spPr>
        <p:txBody>
          <a:bodyPr wrap="none" rtlCol="0">
            <a:spAutoFit/>
          </a:bodyPr>
          <a:lstStyle/>
          <a:p>
            <a:r>
              <a:rPr lang="en-GB" dirty="0">
                <a:latin typeface="Helvetica" pitchFamily="2" charset="0"/>
              </a:rPr>
              <a:t>1</a:t>
            </a:r>
          </a:p>
        </p:txBody>
      </p:sp>
      <p:sp>
        <p:nvSpPr>
          <p:cNvPr id="41" name="TextBox 40">
            <a:extLst>
              <a:ext uri="{FF2B5EF4-FFF2-40B4-BE49-F238E27FC236}">
                <a16:creationId xmlns:a16="http://schemas.microsoft.com/office/drawing/2014/main" id="{63F2DEEC-B52D-9763-D759-748204675C37}"/>
              </a:ext>
            </a:extLst>
          </p:cNvPr>
          <p:cNvSpPr txBox="1"/>
          <p:nvPr/>
        </p:nvSpPr>
        <p:spPr>
          <a:xfrm>
            <a:off x="3721007" y="5051694"/>
            <a:ext cx="312906" cy="369332"/>
          </a:xfrm>
          <a:prstGeom prst="rect">
            <a:avLst/>
          </a:prstGeom>
          <a:noFill/>
        </p:spPr>
        <p:txBody>
          <a:bodyPr wrap="none" rtlCol="0">
            <a:spAutoFit/>
          </a:bodyPr>
          <a:lstStyle/>
          <a:p>
            <a:r>
              <a:rPr lang="en-GB" dirty="0">
                <a:latin typeface="Helvetica" pitchFamily="2" charset="0"/>
              </a:rPr>
              <a:t>2</a:t>
            </a:r>
          </a:p>
        </p:txBody>
      </p:sp>
      <p:sp>
        <p:nvSpPr>
          <p:cNvPr id="42" name="TextBox 41">
            <a:extLst>
              <a:ext uri="{FF2B5EF4-FFF2-40B4-BE49-F238E27FC236}">
                <a16:creationId xmlns:a16="http://schemas.microsoft.com/office/drawing/2014/main" id="{FA95E576-02F1-3E0F-ABB3-4452977D4C7E}"/>
              </a:ext>
            </a:extLst>
          </p:cNvPr>
          <p:cNvSpPr txBox="1"/>
          <p:nvPr/>
        </p:nvSpPr>
        <p:spPr>
          <a:xfrm>
            <a:off x="4278333" y="5052308"/>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2A479F0-0F5A-E265-65B3-535AA0226EDB}"/>
                  </a:ext>
                </a:extLst>
              </p:cNvPr>
              <p:cNvSpPr txBox="1"/>
              <p:nvPr/>
            </p:nvSpPr>
            <p:spPr>
              <a:xfrm>
                <a:off x="5046646" y="5051694"/>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43" name="TextBox 42">
                <a:extLst>
                  <a:ext uri="{FF2B5EF4-FFF2-40B4-BE49-F238E27FC236}">
                    <a16:creationId xmlns:a16="http://schemas.microsoft.com/office/drawing/2014/main" id="{D2A479F0-0F5A-E265-65B3-535AA0226EDB}"/>
                  </a:ext>
                </a:extLst>
              </p:cNvPr>
              <p:cNvSpPr txBox="1">
                <a:spLocks noRot="1" noChangeAspect="1" noMove="1" noResize="1" noEditPoints="1" noAdjustHandles="1" noChangeArrowheads="1" noChangeShapeType="1" noTextEdit="1"/>
              </p:cNvSpPr>
              <p:nvPr/>
            </p:nvSpPr>
            <p:spPr>
              <a:xfrm>
                <a:off x="5046646" y="5051694"/>
                <a:ext cx="329834" cy="369332"/>
              </a:xfrm>
              <a:prstGeom prst="rect">
                <a:avLst/>
              </a:prstGeom>
              <a:blipFill>
                <a:blip r:embed="rId7"/>
                <a:stretch>
                  <a:fillRect/>
                </a:stretch>
              </a:blipFill>
            </p:spPr>
            <p:txBody>
              <a:bodyPr/>
              <a:lstStyle/>
              <a:p>
                <a:r>
                  <a:rPr lang="en-GB">
                    <a:noFill/>
                  </a:rPr>
                  <a:t> </a:t>
                </a:r>
              </a:p>
            </p:txBody>
          </p:sp>
        </mc:Fallback>
      </mc:AlternateContent>
      <p:sp>
        <p:nvSpPr>
          <p:cNvPr id="44" name="TextBox 43">
            <a:extLst>
              <a:ext uri="{FF2B5EF4-FFF2-40B4-BE49-F238E27FC236}">
                <a16:creationId xmlns:a16="http://schemas.microsoft.com/office/drawing/2014/main" id="{A3B3AA97-0BDB-EA38-B4EF-6AE16EF2B9DC}"/>
              </a:ext>
            </a:extLst>
          </p:cNvPr>
          <p:cNvSpPr txBox="1"/>
          <p:nvPr/>
        </p:nvSpPr>
        <p:spPr>
          <a:xfrm>
            <a:off x="696195" y="3498950"/>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1</a:t>
            </a:r>
          </a:p>
        </p:txBody>
      </p:sp>
      <p:sp>
        <p:nvSpPr>
          <p:cNvPr id="45" name="TextBox 44">
            <a:extLst>
              <a:ext uri="{FF2B5EF4-FFF2-40B4-BE49-F238E27FC236}">
                <a16:creationId xmlns:a16="http://schemas.microsoft.com/office/drawing/2014/main" id="{9B235C3B-3FD7-3E45-B34E-A7C5E91A527B}"/>
              </a:ext>
            </a:extLst>
          </p:cNvPr>
          <p:cNvSpPr txBox="1"/>
          <p:nvPr/>
        </p:nvSpPr>
        <p:spPr>
          <a:xfrm>
            <a:off x="3519670" y="3498950"/>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2</a:t>
            </a:r>
          </a:p>
        </p:txBody>
      </p:sp>
      <p:sp>
        <p:nvSpPr>
          <p:cNvPr id="46" name="TextBox 45">
            <a:extLst>
              <a:ext uri="{FF2B5EF4-FFF2-40B4-BE49-F238E27FC236}">
                <a16:creationId xmlns:a16="http://schemas.microsoft.com/office/drawing/2014/main" id="{4B177EC8-9DD0-4AED-CCDA-96B4DA4E1178}"/>
              </a:ext>
            </a:extLst>
          </p:cNvPr>
          <p:cNvSpPr txBox="1"/>
          <p:nvPr/>
        </p:nvSpPr>
        <p:spPr>
          <a:xfrm>
            <a:off x="6313479" y="3498950"/>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3</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68AAC8C-E5D9-AE55-94C4-182F9D025C94}"/>
                  </a:ext>
                </a:extLst>
              </p:cNvPr>
              <p:cNvSpPr txBox="1"/>
              <p:nvPr/>
            </p:nvSpPr>
            <p:spPr>
              <a:xfrm>
                <a:off x="8464665" y="4410163"/>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47" name="TextBox 46">
                <a:extLst>
                  <a:ext uri="{FF2B5EF4-FFF2-40B4-BE49-F238E27FC236}">
                    <a16:creationId xmlns:a16="http://schemas.microsoft.com/office/drawing/2014/main" id="{868AAC8C-E5D9-AE55-94C4-182F9D025C94}"/>
                  </a:ext>
                </a:extLst>
              </p:cNvPr>
              <p:cNvSpPr txBox="1">
                <a:spLocks noRot="1" noChangeAspect="1" noMove="1" noResize="1" noEditPoints="1" noAdjustHandles="1" noChangeArrowheads="1" noChangeShapeType="1" noTextEdit="1"/>
              </p:cNvSpPr>
              <p:nvPr/>
            </p:nvSpPr>
            <p:spPr>
              <a:xfrm>
                <a:off x="8464665" y="4410163"/>
                <a:ext cx="389530" cy="430887"/>
              </a:xfrm>
              <a:prstGeom prst="rect">
                <a:avLst/>
              </a:prstGeom>
              <a:blipFill>
                <a:blip r:embed="rId8"/>
                <a:stretch>
                  <a:fillRect l="-6452"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7896613-E845-E91C-ADF0-B2B32DA22459}"/>
                  </a:ext>
                </a:extLst>
              </p:cNvPr>
              <p:cNvSpPr txBox="1"/>
              <p:nvPr/>
            </p:nvSpPr>
            <p:spPr>
              <a:xfrm>
                <a:off x="9483658" y="3471911"/>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a:t>
                </a:r>
                <a14:m>
                  <m:oMath xmlns:m="http://schemas.openxmlformats.org/officeDocument/2006/math">
                    <m:r>
                      <a:rPr lang="en-GB" b="0" i="1" dirty="0" smtClean="0">
                        <a:latin typeface="Cambria Math" panose="02040503050406030204" pitchFamily="18" charset="0"/>
                        <a:ea typeface="Helvetica Neue" panose="02000503000000020004" pitchFamily="2" charset="0"/>
                        <a:cs typeface="Helvetica Neue" panose="02000503000000020004" pitchFamily="2" charset="0"/>
                      </a:rPr>
                      <m:t>𝑗</m:t>
                    </m:r>
                  </m:oMath>
                </a14:m>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48" name="TextBox 47">
                <a:extLst>
                  <a:ext uri="{FF2B5EF4-FFF2-40B4-BE49-F238E27FC236}">
                    <a16:creationId xmlns:a16="http://schemas.microsoft.com/office/drawing/2014/main" id="{A7896613-E845-E91C-ADF0-B2B32DA22459}"/>
                  </a:ext>
                </a:extLst>
              </p:cNvPr>
              <p:cNvSpPr txBox="1">
                <a:spLocks noRot="1" noChangeAspect="1" noMove="1" noResize="1" noEditPoints="1" noAdjustHandles="1" noChangeArrowheads="1" noChangeShapeType="1" noTextEdit="1"/>
              </p:cNvSpPr>
              <p:nvPr/>
            </p:nvSpPr>
            <p:spPr>
              <a:xfrm>
                <a:off x="9483658" y="3471911"/>
                <a:ext cx="1521436" cy="369332"/>
              </a:xfrm>
              <a:prstGeom prst="rect">
                <a:avLst/>
              </a:prstGeom>
              <a:blipFill>
                <a:blip r:embed="rId9"/>
                <a:stretch>
                  <a:fillRect t="-6667" b="-26667"/>
                </a:stretch>
              </a:blipFill>
            </p:spPr>
            <p:txBody>
              <a:bodyPr/>
              <a:lstStyle/>
              <a:p>
                <a:r>
                  <a:rPr lang="en-GB">
                    <a:noFill/>
                  </a:rPr>
                  <a:t> </a:t>
                </a:r>
              </a:p>
            </p:txBody>
          </p:sp>
        </mc:Fallback>
      </mc:AlternateContent>
      <p:sp>
        <p:nvSpPr>
          <p:cNvPr id="49" name="Oval 48">
            <a:extLst>
              <a:ext uri="{FF2B5EF4-FFF2-40B4-BE49-F238E27FC236}">
                <a16:creationId xmlns:a16="http://schemas.microsoft.com/office/drawing/2014/main" id="{9827F6BB-48EF-47B2-9D85-3CDE29919986}"/>
              </a:ext>
            </a:extLst>
          </p:cNvPr>
          <p:cNvSpPr/>
          <p:nvPr/>
        </p:nvSpPr>
        <p:spPr>
          <a:xfrm>
            <a:off x="371071" y="5345653"/>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45CC3112-3DC4-ED6A-5BAF-9388AE897F5C}"/>
              </a:ext>
            </a:extLst>
          </p:cNvPr>
          <p:cNvCxnSpPr>
            <a:cxnSpLocks/>
          </p:cNvCxnSpPr>
          <p:nvPr/>
        </p:nvCxnSpPr>
        <p:spPr>
          <a:xfrm flipH="1">
            <a:off x="412561" y="5372902"/>
            <a:ext cx="2272" cy="817044"/>
          </a:xfrm>
          <a:prstGeom prst="line">
            <a:avLst/>
          </a:prstGeom>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335B0797-EE76-7AB7-7C7F-28C9E850A157}"/>
              </a:ext>
            </a:extLst>
          </p:cNvPr>
          <p:cNvSpPr txBox="1"/>
          <p:nvPr/>
        </p:nvSpPr>
        <p:spPr>
          <a:xfrm>
            <a:off x="414833" y="6169303"/>
            <a:ext cx="3612264"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WHO Reporting year information (level-1)</a:t>
            </a:r>
          </a:p>
        </p:txBody>
      </p:sp>
      <p:sp>
        <p:nvSpPr>
          <p:cNvPr id="52" name="Oval 51">
            <a:extLst>
              <a:ext uri="{FF2B5EF4-FFF2-40B4-BE49-F238E27FC236}">
                <a16:creationId xmlns:a16="http://schemas.microsoft.com/office/drawing/2014/main" id="{797A36BE-7092-B6E8-E485-210C9A600A6B}"/>
              </a:ext>
            </a:extLst>
          </p:cNvPr>
          <p:cNvSpPr/>
          <p:nvPr/>
        </p:nvSpPr>
        <p:spPr>
          <a:xfrm>
            <a:off x="367407" y="3565530"/>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Connector 52">
            <a:extLst>
              <a:ext uri="{FF2B5EF4-FFF2-40B4-BE49-F238E27FC236}">
                <a16:creationId xmlns:a16="http://schemas.microsoft.com/office/drawing/2014/main" id="{F940CC45-26D7-F548-088F-305E723F04CB}"/>
              </a:ext>
            </a:extLst>
          </p:cNvPr>
          <p:cNvCxnSpPr>
            <a:cxnSpLocks/>
          </p:cNvCxnSpPr>
          <p:nvPr/>
        </p:nvCxnSpPr>
        <p:spPr>
          <a:xfrm>
            <a:off x="412561" y="3051187"/>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2F1C0391-4D44-D693-14BF-F0F977CDC96D}"/>
              </a:ext>
            </a:extLst>
          </p:cNvPr>
          <p:cNvSpPr txBox="1"/>
          <p:nvPr/>
        </p:nvSpPr>
        <p:spPr>
          <a:xfrm>
            <a:off x="412560" y="2742544"/>
            <a:ext cx="2592247"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Country information (level-2)</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AC721CF-B166-4D5C-CFFA-BF75995953EF}"/>
                  </a:ext>
                </a:extLst>
              </p:cNvPr>
              <p:cNvSpPr txBox="1"/>
              <p:nvPr/>
            </p:nvSpPr>
            <p:spPr>
              <a:xfrm>
                <a:off x="5415065" y="1359951"/>
                <a:ext cx="6412375" cy="1614288"/>
              </a:xfrm>
              <a:prstGeom prst="rect">
                <a:avLst/>
              </a:prstGeom>
              <a:noFill/>
            </p:spPr>
            <p:txBody>
              <a:bodyPr wrap="square" rtlCol="0">
                <a:spAutoFit/>
              </a:bodyPr>
              <a:lstStyle/>
              <a:p>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𝑖</m:t>
                        </m:r>
                        <m:r>
                          <a:rPr lang="en-GB" sz="1200" b="0" i="1" smtClean="0">
                            <a:latin typeface="Cambria Math" panose="02040503050406030204" pitchFamily="18" charset="0"/>
                          </a:rPr>
                          <m:t>,</m:t>
                        </m:r>
                        <m:r>
                          <a:rPr lang="en-GB" sz="1200" b="0" i="1" smtClean="0">
                            <a:latin typeface="Cambria Math" panose="02040503050406030204" pitchFamily="18" charset="0"/>
                          </a:rPr>
                          <m:t>𝑗</m:t>
                        </m:r>
                      </m:sub>
                    </m:sSub>
                    <m:r>
                      <a:rPr lang="en-GB" sz="1200" b="0" i="1" smtClean="0">
                        <a:latin typeface="Cambria Math" panose="02040503050406030204" pitchFamily="18" charset="0"/>
                      </a:rPr>
                      <m:t>  =</m:t>
                    </m:r>
                  </m:oMath>
                </a14:m>
                <a:r>
                  <a:rPr lang="en-GB" sz="1200" dirty="0"/>
                  <a:t> </a:t>
                </a:r>
                <a:r>
                  <a:rPr lang="en-GB" sz="1200" dirty="0">
                    <a:latin typeface="Helvetica" pitchFamily="2" charset="0"/>
                  </a:rPr>
                  <a:t>Incident Cholera reported in the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year in country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1,</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water service in year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2,</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sanitation services in year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The 17 reporting years are clustered into 13 different countries. We want to know two things: the overall association between the cholera and these two variables. But we want the risk to varying across countries. Hence, we will use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random-intercept and slope model </a:t>
                </a:r>
                <a:r>
                  <a:rPr lang="en-GB" sz="1200" dirty="0">
                    <a:latin typeface="Helvetica Neue" panose="02000503000000020004" pitchFamily="2" charset="0"/>
                    <a:ea typeface="Helvetica Neue" panose="02000503000000020004" pitchFamily="2" charset="0"/>
                    <a:cs typeface="Helvetica Neue" panose="02000503000000020004" pitchFamily="2" charset="0"/>
                  </a:rPr>
                  <a:t>to account for this</a:t>
                </a:r>
              </a:p>
            </p:txBody>
          </p:sp>
        </mc:Choice>
        <mc:Fallback xmlns="">
          <p:sp>
            <p:nvSpPr>
              <p:cNvPr id="55" name="TextBox 54">
                <a:extLst>
                  <a:ext uri="{FF2B5EF4-FFF2-40B4-BE49-F238E27FC236}">
                    <a16:creationId xmlns:a16="http://schemas.microsoft.com/office/drawing/2014/main" id="{3AC721CF-B166-4D5C-CFFA-BF75995953EF}"/>
                  </a:ext>
                </a:extLst>
              </p:cNvPr>
              <p:cNvSpPr txBox="1">
                <a:spLocks noRot="1" noChangeAspect="1" noMove="1" noResize="1" noEditPoints="1" noAdjustHandles="1" noChangeArrowheads="1" noChangeShapeType="1" noTextEdit="1"/>
              </p:cNvSpPr>
              <p:nvPr/>
            </p:nvSpPr>
            <p:spPr>
              <a:xfrm>
                <a:off x="5415065" y="1359951"/>
                <a:ext cx="6412375" cy="1614288"/>
              </a:xfrm>
              <a:prstGeom prst="rect">
                <a:avLst/>
              </a:prstGeom>
              <a:blipFill>
                <a:blip r:embed="rId10"/>
                <a:stretch>
                  <a:fillRect b="-2344"/>
                </a:stretch>
              </a:blipFill>
            </p:spPr>
            <p:txBody>
              <a:bodyPr/>
              <a:lstStyle/>
              <a:p>
                <a:r>
                  <a:rPr lang="en-GB">
                    <a:noFill/>
                  </a:rPr>
                  <a:t> </a:t>
                </a:r>
              </a:p>
            </p:txBody>
          </p:sp>
        </mc:Fallback>
      </mc:AlternateContent>
      <p:sp>
        <p:nvSpPr>
          <p:cNvPr id="56" name="Slide Number Placeholder 3">
            <a:extLst>
              <a:ext uri="{FF2B5EF4-FFF2-40B4-BE49-F238E27FC236}">
                <a16:creationId xmlns:a16="http://schemas.microsoft.com/office/drawing/2014/main" id="{286D8763-FA8A-7B88-AF44-8DEC71DCD2B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78361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AC4CA4-C2B6-3B41-A555-4C5A553FF527}"/>
              </a:ext>
            </a:extLst>
          </p:cNvPr>
          <p:cNvSpPr/>
          <p:nvPr/>
        </p:nvSpPr>
        <p:spPr>
          <a:xfrm>
            <a:off x="3865945" y="1031145"/>
            <a:ext cx="7895882" cy="1441641"/>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69148F8F-B98A-71F1-8E70-0007D3D3B90E}"/>
              </a:ext>
            </a:extLst>
          </p:cNvPr>
          <p:cNvSpPr txBox="1"/>
          <p:nvPr/>
        </p:nvSpPr>
        <p:spPr>
          <a:xfrm>
            <a:off x="3720433" y="620637"/>
            <a:ext cx="6580800"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Using a 2-level hierarchical model (random-intercept-only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564424A-34AF-4889-2858-B8CAC136DFD5}"/>
                  </a:ext>
                </a:extLst>
              </p:cNvPr>
              <p:cNvSpPr txBox="1"/>
              <p:nvPr/>
            </p:nvSpPr>
            <p:spPr>
              <a:xfrm>
                <a:off x="3865945" y="3110605"/>
                <a:ext cx="7895881" cy="496290"/>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r>
                  <a:rPr lang="en-GB" sz="1400" dirty="0"/>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r>
                          <a:rPr lang="en-GB" sz="1400" b="0" i="1" smtClean="0">
                            <a:latin typeface="Cambria Math" panose="02040503050406030204" pitchFamily="18" charset="0"/>
                          </a:rPr>
                          <m:t> </m:t>
                        </m:r>
                      </m:sub>
                    </m:sSub>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negbin</m:t>
                    </m:r>
                    <m:d>
                      <m:dPr>
                        <m:ctrlPr>
                          <a:rPr lang="en-GB" sz="1400" i="1" smtClean="0">
                            <a:latin typeface="Cambria Math" panose="02040503050406030204" pitchFamily="18" charset="0"/>
                          </a:rPr>
                        </m:ctrlPr>
                      </m:dPr>
                      <m:e>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𝜆</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r>
                          <a:rPr lang="en-GB" sz="1400" b="0" i="1" smtClean="0">
                            <a:latin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𝜙</m:t>
                        </m:r>
                      </m:e>
                    </m:d>
                  </m:oMath>
                </a14:m>
                <a:endParaRPr lang="en-GB" sz="1400" i="1" dirty="0">
                  <a:latin typeface="Cambria Math" panose="02040503050406030204" pitchFamily="18" charset="0"/>
                  <a:ea typeface="Helvetica Neue Thin" panose="020B0403020202020204" pitchFamily="34" charset="0"/>
                </a:endParaRPr>
              </a:p>
              <a:p>
                <a:r>
                  <a:rPr lang="en-US" sz="1400" dirty="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US" sz="1400" i="1" dirty="0" smtClean="0">
                            <a:latin typeface="Cambria Math" panose="02040503050406030204" pitchFamily="18" charset="0"/>
                            <a:ea typeface="Cambria Math" panose="02040503050406030204" pitchFamily="18" charset="0"/>
                          </a:rPr>
                          <m:t>𝜆</m:t>
                        </m:r>
                      </m:e>
                      <m:sub>
                        <m:r>
                          <a:rPr lang="en-GB" sz="1400" b="0" i="1" dirty="0" smtClean="0">
                            <a:latin typeface="Cambria Math" panose="02040503050406030204" pitchFamily="18" charset="0"/>
                            <a:ea typeface="Cambria Math" panose="02040503050406030204" pitchFamily="18" charset="0"/>
                          </a:rPr>
                          <m:t>𝑖</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𝑗</m:t>
                        </m:r>
                      </m:sub>
                    </m:sSub>
                    <m:r>
                      <a:rPr lang="en-GB" sz="1400" b="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3</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3,  </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4</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4,</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5</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5,</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i="1">
                        <a:latin typeface="Cambria Math" panose="02040503050406030204" pitchFamily="18" charset="0"/>
                      </a:rPr>
                      <m:t> </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log</m:t>
                        </m:r>
                      </m:fName>
                      <m:e>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b="0" i="1" smtClean="0">
                                    <a:latin typeface="Cambria Math" panose="02040503050406030204" pitchFamily="18" charset="0"/>
                                  </a:rPr>
                                  <m:t>𝑃</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e>
                        </m:d>
                      </m:e>
                    </m:func>
                  </m:oMath>
                </a14:m>
                <a:endParaRPr lang="en-GB" sz="1400" dirty="0"/>
              </a:p>
            </p:txBody>
          </p:sp>
        </mc:Choice>
        <mc:Fallback xmlns="">
          <p:sp>
            <p:nvSpPr>
              <p:cNvPr id="5" name="TextBox 4">
                <a:extLst>
                  <a:ext uri="{FF2B5EF4-FFF2-40B4-BE49-F238E27FC236}">
                    <a16:creationId xmlns:a16="http://schemas.microsoft.com/office/drawing/2014/main" id="{9564424A-34AF-4889-2858-B8CAC136DFD5}"/>
                  </a:ext>
                </a:extLst>
              </p:cNvPr>
              <p:cNvSpPr txBox="1">
                <a:spLocks noRot="1" noChangeAspect="1" noMove="1" noResize="1" noEditPoints="1" noAdjustHandles="1" noChangeArrowheads="1" noChangeShapeType="1" noTextEdit="1"/>
              </p:cNvSpPr>
              <p:nvPr/>
            </p:nvSpPr>
            <p:spPr>
              <a:xfrm>
                <a:off x="3865945" y="3110605"/>
                <a:ext cx="7895881" cy="496290"/>
              </a:xfrm>
              <a:prstGeom prst="rect">
                <a:avLst/>
              </a:prstGeom>
              <a:blipFill>
                <a:blip r:embed="rId2"/>
                <a:stretch>
                  <a:fillRect b="-12195"/>
                </a:stretch>
              </a:blipFill>
              <a:ln>
                <a:solidFill>
                  <a:schemeClr val="accent1">
                    <a:lumMod val="60000"/>
                    <a:lumOff val="40000"/>
                  </a:schemeClr>
                </a:solidFill>
              </a:ln>
            </p:spPr>
            <p:txBody>
              <a:bodyPr/>
              <a:lstStyle/>
              <a:p>
                <a:r>
                  <a:rPr lang="en-GB">
                    <a:noFill/>
                  </a:rPr>
                  <a:t> </a:t>
                </a:r>
              </a:p>
            </p:txBody>
          </p:sp>
        </mc:Fallback>
      </mc:AlternateContent>
      <p:sp>
        <p:nvSpPr>
          <p:cNvPr id="6" name="TextBox 5">
            <a:extLst>
              <a:ext uri="{FF2B5EF4-FFF2-40B4-BE49-F238E27FC236}">
                <a16:creationId xmlns:a16="http://schemas.microsoft.com/office/drawing/2014/main" id="{5CDF0B03-2E21-C301-66ED-9DEFDA9D28E5}"/>
              </a:ext>
            </a:extLst>
          </p:cNvPr>
          <p:cNvSpPr txBox="1"/>
          <p:nvPr/>
        </p:nvSpPr>
        <p:spPr>
          <a:xfrm>
            <a:off x="3730487" y="151305"/>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Model formulation</a:t>
            </a:r>
          </a:p>
        </p:txBody>
      </p:sp>
      <p:sp>
        <p:nvSpPr>
          <p:cNvPr id="7" name="TextBox 6">
            <a:extLst>
              <a:ext uri="{FF2B5EF4-FFF2-40B4-BE49-F238E27FC236}">
                <a16:creationId xmlns:a16="http://schemas.microsoft.com/office/drawing/2014/main" id="{961A2215-A8D0-F32A-32D3-60D6FB9AF26B}"/>
              </a:ext>
            </a:extLst>
          </p:cNvPr>
          <p:cNvSpPr txBox="1"/>
          <p:nvPr/>
        </p:nvSpPr>
        <p:spPr>
          <a:xfrm>
            <a:off x="3865945" y="2472786"/>
            <a:ext cx="8155393" cy="584775"/>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Specify likelihood function. The outcome is a count variable; thus, it is Poisson model with overdispersion</a:t>
            </a:r>
          </a:p>
        </p:txBody>
      </p:sp>
      <p:sp>
        <p:nvSpPr>
          <p:cNvPr id="11" name="TextBox 10">
            <a:extLst>
              <a:ext uri="{FF2B5EF4-FFF2-40B4-BE49-F238E27FC236}">
                <a16:creationId xmlns:a16="http://schemas.microsoft.com/office/drawing/2014/main" id="{623770A7-DE82-A8CF-8F6A-479465F60B26}"/>
              </a:ext>
            </a:extLst>
          </p:cNvPr>
          <p:cNvSpPr txBox="1"/>
          <p:nvPr/>
        </p:nvSpPr>
        <p:spPr>
          <a:xfrm>
            <a:off x="3865945" y="3787084"/>
            <a:ext cx="8185209"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Define the priors for the intercept, fixed and random effects</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9479C84-CD55-4543-76F6-031013D6D72B}"/>
                  </a:ext>
                </a:extLst>
              </p:cNvPr>
              <p:cNvSpPr txBox="1"/>
              <p:nvPr/>
            </p:nvSpPr>
            <p:spPr>
              <a:xfrm>
                <a:off x="3865944" y="4159258"/>
                <a:ext cx="7895881" cy="2463367"/>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𝛾</m:t>
                          </m:r>
                        </m:e>
                        <m:sub>
                          <m:r>
                            <a:rPr lang="en-GB" sz="1200" b="0" i="0" smtClean="0">
                              <a:latin typeface="Cambria Math" panose="02040503050406030204" pitchFamily="18" charset="0"/>
                              <a:ea typeface="Cambria Math" panose="02040503050406030204" pitchFamily="18" charset="0"/>
                            </a:rPr>
                            <m:t>00</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𝛾</m:t>
                          </m:r>
                        </m:e>
                        <m:sub>
                          <m:r>
                            <a:rPr lang="en-GB" sz="120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1</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i="1" dirty="0">
                  <a:latin typeface="Cambria Math" panose="02040503050406030204" pitchFamily="18" charset="0"/>
                  <a:ea typeface="Helvetica Neue Thin" panose="020B0403020202020204" pitchFamily="34"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𝛾</m:t>
                          </m:r>
                        </m:e>
                        <m:sub>
                          <m:r>
                            <a:rPr lang="en-GB" sz="120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2</m:t>
                          </m:r>
                        </m:sub>
                      </m:sSub>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i="1" dirty="0">
                  <a:latin typeface="Cambria Math" panose="02040503050406030204" pitchFamily="18" charset="0"/>
                  <a:ea typeface="Helvetica Neue Thin" panose="020B0403020202020204" pitchFamily="34" charset="0"/>
                </a:endParaRPr>
              </a:p>
              <a:p>
                <a:r>
                  <a:rPr lang="en-US" sz="1200" dirty="0">
                    <a:ea typeface="Helvetica Neue Thin" panose="020B0403020202020204" pitchFamily="34" charset="0"/>
                  </a:rPr>
                  <a:t> </a:t>
                </a:r>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i="0">
                            <a:latin typeface="Cambria Math" panose="02040503050406030204" pitchFamily="18" charset="0"/>
                            <a:ea typeface="Cambria Math" panose="02040503050406030204" pitchFamily="18" charset="0"/>
                          </a:rPr>
                          <m:t>,</m:t>
                        </m:r>
                        <m:r>
                          <m:rPr>
                            <m:sty m:val="p"/>
                          </m:rPr>
                          <a:rPr lang="en-GB" sz="1200" b="0" i="0" smtClean="0">
                            <a:latin typeface="Cambria Math" panose="02040503050406030204" pitchFamily="18" charset="0"/>
                            <a:ea typeface="Cambria Math" panose="02040503050406030204" pitchFamily="18" charset="0"/>
                          </a:rPr>
                          <m:t>intercept</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m:t>
                        </m:r>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intercept</m:t>
                            </m:r>
                          </m:sub>
                        </m:sSub>
                      </m:e>
                    </m:d>
                  </m:oMath>
                </a14:m>
                <a:endParaRPr lang="en-GB" sz="12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intercept</m:t>
                          </m:r>
                        </m:sub>
                      </m:sSub>
                      <m:r>
                        <a:rPr lang="en-GB" sz="1200" b="0" i="1" smtClean="0">
                          <a:latin typeface="Cambria Math" panose="02040503050406030204" pitchFamily="18" charset="0"/>
                          <a:ea typeface="Cambria Math" panose="02040503050406030204" pitchFamily="18" charset="0"/>
                        </a:rPr>
                        <m:t> ~ </m:t>
                      </m:r>
                      <m:r>
                        <m:rPr>
                          <m:sty m:val="p"/>
                        </m:rPr>
                        <a:rPr lang="en-GB" sz="1200" b="0" i="0" smtClean="0">
                          <a:latin typeface="Cambria Math" panose="02040503050406030204" pitchFamily="18" charset="0"/>
                          <a:ea typeface="Cambria Math" panose="02040503050406030204" pitchFamily="18" charset="0"/>
                        </a:rPr>
                        <m:t>cauchy</m:t>
                      </m:r>
                      <m:r>
                        <a:rPr lang="en-GB" sz="1200" b="0" i="0" smtClean="0">
                          <a:latin typeface="Cambria Math" panose="02040503050406030204" pitchFamily="18" charset="0"/>
                          <a:ea typeface="Cambria Math" panose="02040503050406030204" pitchFamily="18" charset="0"/>
                        </a:rPr>
                        <m:t>(0, 0.5)</m:t>
                      </m:r>
                    </m:oMath>
                  </m:oMathPara>
                </a14:m>
                <a:endParaRPr lang="en-GB" sz="12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a:latin typeface="Cambria Math" panose="02040503050406030204" pitchFamily="18" charset="0"/>
                              <a:ea typeface="Cambria Math" panose="02040503050406030204" pitchFamily="18" charset="0"/>
                            </a:rPr>
                            <m:t>,</m:t>
                          </m:r>
                          <m:r>
                            <m:rPr>
                              <m:sty m:val="p"/>
                            </m:rPr>
                            <a:rPr lang="en-GB" sz="1200" b="0" i="0" smtClean="0">
                              <a:latin typeface="Cambria Math" panose="02040503050406030204" pitchFamily="18" charset="0"/>
                              <a:ea typeface="Cambria Math" panose="02040503050406030204" pitchFamily="18" charset="0"/>
                            </a:rPr>
                            <m:t>water</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m:t>
                          </m:r>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water</m:t>
                              </m:r>
                            </m:sub>
                          </m:sSub>
                        </m:e>
                      </m:d>
                    </m:oMath>
                  </m:oMathPara>
                </a14:m>
                <a:endParaRPr lang="en-GB" sz="12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water</m:t>
                          </m:r>
                        </m:sub>
                      </m:sSub>
                      <m:r>
                        <a:rPr lang="en-GB" sz="1200" b="0" i="1" smtClean="0">
                          <a:latin typeface="Cambria Math" panose="02040503050406030204" pitchFamily="18" charset="0"/>
                          <a:ea typeface="Cambria Math" panose="02040503050406030204" pitchFamily="18" charset="0"/>
                        </a:rPr>
                        <m:t> ~ </m:t>
                      </m:r>
                      <m:r>
                        <m:rPr>
                          <m:sty m:val="p"/>
                        </m:rPr>
                        <a:rPr lang="en-GB" sz="1200" b="0" i="0" smtClean="0">
                          <a:latin typeface="Cambria Math" panose="02040503050406030204" pitchFamily="18" charset="0"/>
                          <a:ea typeface="Cambria Math" panose="02040503050406030204" pitchFamily="18" charset="0"/>
                        </a:rPr>
                        <m:t>cauchy</m:t>
                      </m:r>
                      <m:r>
                        <a:rPr lang="en-GB" sz="1200" b="0" i="0" smtClean="0">
                          <a:latin typeface="Cambria Math" panose="02040503050406030204" pitchFamily="18" charset="0"/>
                          <a:ea typeface="Cambria Math" panose="02040503050406030204" pitchFamily="18" charset="0"/>
                        </a:rPr>
                        <m:t>(0, 0.5)</m:t>
                      </m:r>
                    </m:oMath>
                  </m:oMathPara>
                </a14:m>
                <a:endParaRPr lang="en-GB" sz="12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a:latin typeface="Cambria Math" panose="02040503050406030204" pitchFamily="18" charset="0"/>
                              <a:ea typeface="Cambria Math" panose="02040503050406030204" pitchFamily="18" charset="0"/>
                            </a:rPr>
                            <m:t>,</m:t>
                          </m:r>
                          <m:r>
                            <m:rPr>
                              <m:sty m:val="p"/>
                            </m:rPr>
                            <a:rPr lang="en-GB" sz="1200" b="0" i="0" smtClean="0">
                              <a:latin typeface="Cambria Math" panose="02040503050406030204" pitchFamily="18" charset="0"/>
                              <a:ea typeface="Cambria Math" panose="02040503050406030204" pitchFamily="18" charset="0"/>
                            </a:rPr>
                            <m:t>sanitation</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m:t>
                          </m:r>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sanitation</m:t>
                              </m:r>
                            </m:sub>
                          </m:sSub>
                        </m:e>
                      </m:d>
                    </m:oMath>
                  </m:oMathPara>
                </a14:m>
                <a:endParaRPr lang="en-GB" sz="1200" dirty="0"/>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sanitation</m:t>
                          </m:r>
                        </m:sub>
                      </m:sSub>
                      <m:r>
                        <a:rPr lang="en-GB" sz="1200" b="0" i="1" smtClean="0">
                          <a:latin typeface="Cambria Math" panose="02040503050406030204" pitchFamily="18" charset="0"/>
                          <a:ea typeface="Cambria Math" panose="02040503050406030204" pitchFamily="18" charset="0"/>
                        </a:rPr>
                        <m:t> ~ </m:t>
                      </m:r>
                      <m:r>
                        <m:rPr>
                          <m:sty m:val="p"/>
                        </m:rPr>
                        <a:rPr lang="en-GB" sz="1200" b="0" i="0" smtClean="0">
                          <a:latin typeface="Cambria Math" panose="02040503050406030204" pitchFamily="18" charset="0"/>
                          <a:ea typeface="Cambria Math" panose="02040503050406030204" pitchFamily="18" charset="0"/>
                        </a:rPr>
                        <m:t>cauchy</m:t>
                      </m:r>
                      <m:r>
                        <a:rPr lang="en-GB" sz="1200" b="0" i="0" smtClean="0">
                          <a:latin typeface="Cambria Math" panose="02040503050406030204" pitchFamily="18" charset="0"/>
                          <a:ea typeface="Cambria Math" panose="02040503050406030204" pitchFamily="18" charset="0"/>
                        </a:rPr>
                        <m:t>(0, 0.5)</m:t>
                      </m:r>
                    </m:oMath>
                  </m:oMathPara>
                </a14:m>
                <a:endParaRPr lang="en-GB" sz="1200" dirty="0"/>
              </a:p>
              <a:p>
                <a:r>
                  <a:rPr lang="en-GB" sz="1200" dirty="0">
                    <a:ea typeface="Cambria Math" panose="02040503050406030204" pitchFamily="18" charset="0"/>
                  </a:rPr>
                  <a:t>   </a:t>
                </a:r>
                <a14:m>
                  <m:oMath xmlns:m="http://schemas.openxmlformats.org/officeDocument/2006/math">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𝜙</m:t>
                    </m:r>
                    <m:r>
                      <a:rPr lang="en-GB" sz="1200" b="0" i="1" smtClean="0">
                        <a:latin typeface="Cambria Math" panose="02040503050406030204" pitchFamily="18" charset="0"/>
                        <a:ea typeface="Cambria Math" panose="02040503050406030204" pitchFamily="18" charset="0"/>
                      </a:rPr>
                      <m:t> ~ </m:t>
                    </m:r>
                    <m:r>
                      <m:rPr>
                        <m:sty m:val="p"/>
                      </m:rPr>
                      <a:rPr lang="en-GB" sz="1200" b="0" i="0" smtClean="0">
                        <a:latin typeface="Cambria Math" panose="02040503050406030204" pitchFamily="18" charset="0"/>
                        <a:ea typeface="Cambria Math" panose="02040503050406030204" pitchFamily="18" charset="0"/>
                      </a:rPr>
                      <m:t>beta</m:t>
                    </m:r>
                    <m:r>
                      <a:rPr lang="en-GB" sz="1200" b="0" i="0" smtClean="0">
                        <a:latin typeface="Cambria Math" panose="02040503050406030204" pitchFamily="18" charset="0"/>
                        <a:ea typeface="Cambria Math" panose="02040503050406030204" pitchFamily="18" charset="0"/>
                      </a:rPr>
                      <m:t>(</m:t>
                    </m:r>
                    <m:r>
                      <a:rPr lang="en-GB" sz="1200" b="0" i="0" smtClean="0">
                        <a:latin typeface="Cambria Math" panose="02040503050406030204" pitchFamily="18" charset="0"/>
                        <a:ea typeface="Cambria Math" panose="02040503050406030204" pitchFamily="18" charset="0"/>
                      </a:rPr>
                      <m:t>2</m:t>
                    </m:r>
                    <m:r>
                      <a:rPr lang="en-GB" sz="1200" b="0" i="0"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 </m:t>
                    </m:r>
                    <m:r>
                      <a:rPr lang="en-GB" sz="1200" b="0" i="0" smtClean="0">
                        <a:latin typeface="Cambria Math" panose="02040503050406030204" pitchFamily="18" charset="0"/>
                        <a:ea typeface="Cambria Math" panose="02040503050406030204" pitchFamily="18" charset="0"/>
                      </a:rPr>
                      <m:t>5</m:t>
                    </m:r>
                    <m:r>
                      <a:rPr lang="en-GB" sz="1200" b="0" i="0" smtClean="0">
                        <a:latin typeface="Cambria Math" panose="02040503050406030204" pitchFamily="18" charset="0"/>
                        <a:ea typeface="Cambria Math" panose="02040503050406030204" pitchFamily="18" charset="0"/>
                      </a:rPr>
                      <m:t>)</m:t>
                    </m:r>
                  </m:oMath>
                </a14:m>
                <a:endParaRPr lang="en-GB" sz="1200" dirty="0"/>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rPr>
                            <m:t>   </m:t>
                          </m:r>
                          <m:r>
                            <a:rPr lang="en-GB" sz="120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3</m:t>
                          </m:r>
                        </m:sub>
                      </m:sSub>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b="0" dirty="0"/>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rPr>
                            <m:t>   </m:t>
                          </m:r>
                          <m:r>
                            <a:rPr lang="en-GB" sz="120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4</m:t>
                          </m:r>
                        </m:sub>
                      </m:sSub>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dirty="0"/>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rPr>
                            <m:t>   </m:t>
                          </m:r>
                          <m:r>
                            <a:rPr lang="en-GB" sz="120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5</m:t>
                          </m:r>
                        </m:sub>
                      </m:sSub>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dirty="0"/>
              </a:p>
            </p:txBody>
          </p:sp>
        </mc:Choice>
        <mc:Fallback>
          <p:sp>
            <p:nvSpPr>
              <p:cNvPr id="12" name="TextBox 11">
                <a:extLst>
                  <a:ext uri="{FF2B5EF4-FFF2-40B4-BE49-F238E27FC236}">
                    <a16:creationId xmlns:a16="http://schemas.microsoft.com/office/drawing/2014/main" id="{49479C84-CD55-4543-76F6-031013D6D72B}"/>
                  </a:ext>
                </a:extLst>
              </p:cNvPr>
              <p:cNvSpPr txBox="1">
                <a:spLocks noRot="1" noChangeAspect="1" noMove="1" noResize="1" noEditPoints="1" noAdjustHandles="1" noChangeArrowheads="1" noChangeShapeType="1" noTextEdit="1"/>
              </p:cNvSpPr>
              <p:nvPr/>
            </p:nvSpPr>
            <p:spPr>
              <a:xfrm>
                <a:off x="3865944" y="4159258"/>
                <a:ext cx="7895881" cy="2463367"/>
              </a:xfrm>
              <a:prstGeom prst="rect">
                <a:avLst/>
              </a:prstGeom>
              <a:blipFill>
                <a:blip r:embed="rId3"/>
                <a:stretch>
                  <a:fillRect l="-801" t="-510" b="-2041"/>
                </a:stretch>
              </a:blipFill>
              <a:ln>
                <a:solidFill>
                  <a:schemeClr val="accent1">
                    <a:lumMod val="60000"/>
                    <a:lumOff val="40000"/>
                  </a:schemeClr>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F7273E5-4E16-60EF-84CC-AD6562F6994F}"/>
                  </a:ext>
                </a:extLst>
              </p:cNvPr>
              <p:cNvSpPr txBox="1"/>
              <p:nvPr/>
            </p:nvSpPr>
            <p:spPr>
              <a:xfrm>
                <a:off x="4190036" y="1121735"/>
                <a:ext cx="6347338" cy="34047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3</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3</m:t>
                          </m:r>
                          <m:r>
                            <a:rPr lang="en-GB" sz="1400" i="1">
                              <a:latin typeface="Cambria Math" panose="02040503050406030204" pitchFamily="18" charset="0"/>
                            </a:rPr>
                            <m:t>,</m:t>
                          </m:r>
                          <m:r>
                            <a:rPr lang="en-GB" sz="1400" b="0" i="1" smtClean="0">
                              <a:latin typeface="Cambria Math" panose="02040503050406030204" pitchFamily="18" charset="0"/>
                            </a:rPr>
                            <m:t>  </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4</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4</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5</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5,</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 </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log</m:t>
                          </m:r>
                        </m:fName>
                        <m:e>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𝑃</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e>
                          </m:d>
                        </m:e>
                      </m:func>
                      <m:r>
                        <a:rPr lang="en-GB" sz="1400" b="0" i="1" smtClean="0">
                          <a:latin typeface="Cambria Math" panose="02040503050406030204" pitchFamily="18" charset="0"/>
                        </a:rPr>
                        <m:t>+ </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oMath>
                  </m:oMathPara>
                </a14:m>
                <a:endParaRPr lang="en-GB" sz="1400" i="1" dirty="0">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8F7273E5-4E16-60EF-84CC-AD6562F6994F}"/>
                  </a:ext>
                </a:extLst>
              </p:cNvPr>
              <p:cNvSpPr txBox="1">
                <a:spLocks noRot="1" noChangeAspect="1" noMove="1" noResize="1" noEditPoints="1" noAdjustHandles="1" noChangeArrowheads="1" noChangeShapeType="1" noTextEdit="1"/>
              </p:cNvSpPr>
              <p:nvPr/>
            </p:nvSpPr>
            <p:spPr>
              <a:xfrm>
                <a:off x="4190036" y="1121735"/>
                <a:ext cx="6347338" cy="340478"/>
              </a:xfrm>
              <a:prstGeom prst="rect">
                <a:avLst/>
              </a:prstGeom>
              <a:blipFill>
                <a:blip r:embed="rId4"/>
                <a:stretch>
                  <a:fillRect b="-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5EF0881-8380-2B75-B764-808A3A12C00B}"/>
                  </a:ext>
                </a:extLst>
              </p:cNvPr>
              <p:cNvSpPr txBox="1"/>
              <p:nvPr/>
            </p:nvSpPr>
            <p:spPr>
              <a:xfrm>
                <a:off x="4161098" y="1423393"/>
                <a:ext cx="3530279" cy="3250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15" name="TextBox 14">
                <a:extLst>
                  <a:ext uri="{FF2B5EF4-FFF2-40B4-BE49-F238E27FC236}">
                    <a16:creationId xmlns:a16="http://schemas.microsoft.com/office/drawing/2014/main" id="{05EF0881-8380-2B75-B764-808A3A12C00B}"/>
                  </a:ext>
                </a:extLst>
              </p:cNvPr>
              <p:cNvSpPr txBox="1">
                <a:spLocks noRot="1" noChangeAspect="1" noMove="1" noResize="1" noEditPoints="1" noAdjustHandles="1" noChangeArrowheads="1" noChangeShapeType="1" noTextEdit="1"/>
              </p:cNvSpPr>
              <p:nvPr/>
            </p:nvSpPr>
            <p:spPr>
              <a:xfrm>
                <a:off x="4161098" y="1423393"/>
                <a:ext cx="3530279" cy="325089"/>
              </a:xfrm>
              <a:prstGeom prst="rect">
                <a:avLst/>
              </a:prstGeom>
              <a:blipFill>
                <a:blip r:embed="rId5"/>
                <a:stretch>
                  <a:fillRect b="-74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0792EE9-7F1A-0501-8810-2807CD5E040A}"/>
                  </a:ext>
                </a:extLst>
              </p:cNvPr>
              <p:cNvSpPr txBox="1"/>
              <p:nvPr/>
            </p:nvSpPr>
            <p:spPr>
              <a:xfrm>
                <a:off x="4158728" y="1746362"/>
                <a:ext cx="2523281" cy="3250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01</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16" name="TextBox 15">
                <a:extLst>
                  <a:ext uri="{FF2B5EF4-FFF2-40B4-BE49-F238E27FC236}">
                    <a16:creationId xmlns:a16="http://schemas.microsoft.com/office/drawing/2014/main" id="{A0792EE9-7F1A-0501-8810-2807CD5E040A}"/>
                  </a:ext>
                </a:extLst>
              </p:cNvPr>
              <p:cNvSpPr txBox="1">
                <a:spLocks noRot="1" noChangeAspect="1" noMove="1" noResize="1" noEditPoints="1" noAdjustHandles="1" noChangeArrowheads="1" noChangeShapeType="1" noTextEdit="1"/>
              </p:cNvSpPr>
              <p:nvPr/>
            </p:nvSpPr>
            <p:spPr>
              <a:xfrm>
                <a:off x="4158728" y="1746362"/>
                <a:ext cx="2523281" cy="325089"/>
              </a:xfrm>
              <a:prstGeom prst="rect">
                <a:avLst/>
              </a:prstGeom>
              <a:blipFill>
                <a:blip r:embed="rId6"/>
                <a:stretch>
                  <a:fillRect b="-37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B4BE320-B85C-4424-04BD-FEB6A88599EA}"/>
                  </a:ext>
                </a:extLst>
              </p:cNvPr>
              <p:cNvSpPr txBox="1"/>
              <p:nvPr/>
            </p:nvSpPr>
            <p:spPr>
              <a:xfrm>
                <a:off x="4178897" y="2050581"/>
                <a:ext cx="2523281" cy="3250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02</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17" name="TextBox 16">
                <a:extLst>
                  <a:ext uri="{FF2B5EF4-FFF2-40B4-BE49-F238E27FC236}">
                    <a16:creationId xmlns:a16="http://schemas.microsoft.com/office/drawing/2014/main" id="{DB4BE320-B85C-4424-04BD-FEB6A88599EA}"/>
                  </a:ext>
                </a:extLst>
              </p:cNvPr>
              <p:cNvSpPr txBox="1">
                <a:spLocks noRot="1" noChangeAspect="1" noMove="1" noResize="1" noEditPoints="1" noAdjustHandles="1" noChangeArrowheads="1" noChangeShapeType="1" noTextEdit="1"/>
              </p:cNvSpPr>
              <p:nvPr/>
            </p:nvSpPr>
            <p:spPr>
              <a:xfrm>
                <a:off x="4178897" y="2050581"/>
                <a:ext cx="2523281" cy="325089"/>
              </a:xfrm>
              <a:prstGeom prst="rect">
                <a:avLst/>
              </a:prstGeom>
              <a:blipFill>
                <a:blip r:embed="rId7"/>
                <a:stretch>
                  <a:fillRect b="-37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99B6F5C-850B-71B4-32D5-1DA0C1EC74A3}"/>
                  </a:ext>
                </a:extLst>
              </p:cNvPr>
              <p:cNvSpPr txBox="1"/>
              <p:nvPr/>
            </p:nvSpPr>
            <p:spPr>
              <a:xfrm>
                <a:off x="351868" y="968715"/>
                <a:ext cx="3368565" cy="5099473"/>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Dependent variable </a:t>
                </a:r>
              </a:p>
              <a:p>
                <a:pPr marL="171450" indent="-1714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r>
                      <a:rPr lang="en-GB" sz="1400" b="0" i="1" smtClean="0">
                        <a:latin typeface="Cambria Math" panose="02040503050406030204" pitchFamily="18" charset="0"/>
                      </a:rPr>
                      <m:t>  =</m:t>
                    </m:r>
                  </m:oMath>
                </a14:m>
                <a:r>
                  <a:rPr lang="en-GB" sz="1400" dirty="0"/>
                  <a:t> </a:t>
                </a:r>
                <a:r>
                  <a:rPr lang="en-GB" sz="1400" dirty="0">
                    <a:latin typeface="Helvetica" pitchFamily="2" charset="0"/>
                  </a:rPr>
                  <a:t>Incident Cholera reported in the </a:t>
                </a:r>
                <a14:m>
                  <m:oMath xmlns:m="http://schemas.openxmlformats.org/officeDocument/2006/math">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year in country </a:t>
                </a:r>
                <a14:m>
                  <m:oMath xmlns:m="http://schemas.openxmlformats.org/officeDocument/2006/math">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b="1" dirty="0">
                    <a:latin typeface="Helvetica Neue" panose="02000503000000020004" pitchFamily="2" charset="0"/>
                    <a:ea typeface="Helvetica Neue" panose="02000503000000020004" pitchFamily="2" charset="0"/>
                    <a:cs typeface="Helvetica Neue" panose="02000503000000020004" pitchFamily="2" charset="0"/>
                  </a:rPr>
                  <a:t>Primary independent variables</a:t>
                </a:r>
              </a:p>
              <a:p>
                <a:pPr marL="171450" indent="-1714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1,</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water service in year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a:p>
                <a:pPr marL="171450" indent="-1714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2,</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sanitation services in year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The 17 reporting years are clustered into 13 different countries. We want to know two things: the overall association between the cholera and these two variables. But we want the risk to varying across countries. Hence, we will use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random-intercept and slope model </a:t>
                </a:r>
                <a:r>
                  <a:rPr lang="en-GB" sz="1400" dirty="0">
                    <a:latin typeface="Helvetica Neue" panose="02000503000000020004" pitchFamily="2" charset="0"/>
                    <a:ea typeface="Helvetica Neue" panose="02000503000000020004" pitchFamily="2" charset="0"/>
                    <a:cs typeface="Helvetica Neue" panose="02000503000000020004" pitchFamily="2" charset="0"/>
                  </a:rPr>
                  <a:t>to account for this. Note that GDP, temperature and rainfall variables were included as apriori confounding variables.</a:t>
                </a:r>
              </a:p>
            </p:txBody>
          </p:sp>
        </mc:Choice>
        <mc:Fallback xmlns="">
          <p:sp>
            <p:nvSpPr>
              <p:cNvPr id="19" name="TextBox 18">
                <a:extLst>
                  <a:ext uri="{FF2B5EF4-FFF2-40B4-BE49-F238E27FC236}">
                    <a16:creationId xmlns:a16="http://schemas.microsoft.com/office/drawing/2014/main" id="{F99B6F5C-850B-71B4-32D5-1DA0C1EC74A3}"/>
                  </a:ext>
                </a:extLst>
              </p:cNvPr>
              <p:cNvSpPr txBox="1">
                <a:spLocks noRot="1" noChangeAspect="1" noMove="1" noResize="1" noEditPoints="1" noAdjustHandles="1" noChangeArrowheads="1" noChangeShapeType="1" noTextEdit="1"/>
              </p:cNvSpPr>
              <p:nvPr/>
            </p:nvSpPr>
            <p:spPr>
              <a:xfrm>
                <a:off x="351868" y="968715"/>
                <a:ext cx="3368565" cy="5099473"/>
              </a:xfrm>
              <a:prstGeom prst="rect">
                <a:avLst/>
              </a:prstGeom>
              <a:blipFill>
                <a:blip r:embed="rId8"/>
                <a:stretch>
                  <a:fillRect l="-376" t="-249" r="-1880" b="-249"/>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0FF64FF1-578B-0A52-FA53-E6748433107F}"/>
              </a:ext>
            </a:extLst>
          </p:cNvPr>
          <p:cNvSpPr txBox="1"/>
          <p:nvPr/>
        </p:nvSpPr>
        <p:spPr>
          <a:xfrm>
            <a:off x="5671756" y="1758828"/>
            <a:ext cx="6090070" cy="307777"/>
          </a:xfrm>
          <a:prstGeom prst="rect">
            <a:avLst/>
          </a:prstGeom>
          <a:noFill/>
        </p:spPr>
        <p:txBody>
          <a:bodyPr wrap="square" rtlCol="0">
            <a:spAutoFit/>
          </a:bodyPr>
          <a:lstStyle/>
          <a:p>
            <a:r>
              <a:rPr lang="en-GB" sz="1400" dirty="0">
                <a:latin typeface="Helvetica" pitchFamily="2" charset="0"/>
              </a:rPr>
              <a:t>allows the ‘no water service’ variable to vary across countries (level-2)</a:t>
            </a:r>
          </a:p>
        </p:txBody>
      </p:sp>
      <p:sp>
        <p:nvSpPr>
          <p:cNvPr id="21" name="TextBox 20">
            <a:extLst>
              <a:ext uri="{FF2B5EF4-FFF2-40B4-BE49-F238E27FC236}">
                <a16:creationId xmlns:a16="http://schemas.microsoft.com/office/drawing/2014/main" id="{283C065A-2676-7983-07E4-14CAC55E30D5}"/>
              </a:ext>
            </a:extLst>
          </p:cNvPr>
          <p:cNvSpPr txBox="1"/>
          <p:nvPr/>
        </p:nvSpPr>
        <p:spPr>
          <a:xfrm>
            <a:off x="5671755" y="2059236"/>
            <a:ext cx="6403023" cy="307777"/>
          </a:xfrm>
          <a:prstGeom prst="rect">
            <a:avLst/>
          </a:prstGeom>
          <a:noFill/>
        </p:spPr>
        <p:txBody>
          <a:bodyPr wrap="square" rtlCol="0">
            <a:spAutoFit/>
          </a:bodyPr>
          <a:lstStyle/>
          <a:p>
            <a:r>
              <a:rPr lang="en-GB" sz="1400" dirty="0">
                <a:latin typeface="Helvetica" pitchFamily="2" charset="0"/>
              </a:rPr>
              <a:t>allows the  “no sanitation service’ variable to vary across countries (level-2)</a:t>
            </a:r>
          </a:p>
        </p:txBody>
      </p:sp>
      <p:sp>
        <p:nvSpPr>
          <p:cNvPr id="22" name="TextBox 21">
            <a:extLst>
              <a:ext uri="{FF2B5EF4-FFF2-40B4-BE49-F238E27FC236}">
                <a16:creationId xmlns:a16="http://schemas.microsoft.com/office/drawing/2014/main" id="{8B5A0916-2E63-FE93-9F35-524E135D66C9}"/>
              </a:ext>
            </a:extLst>
          </p:cNvPr>
          <p:cNvSpPr txBox="1"/>
          <p:nvPr/>
        </p:nvSpPr>
        <p:spPr>
          <a:xfrm>
            <a:off x="5671755" y="1497421"/>
            <a:ext cx="5335661" cy="307777"/>
          </a:xfrm>
          <a:prstGeom prst="rect">
            <a:avLst/>
          </a:prstGeom>
          <a:noFill/>
        </p:spPr>
        <p:txBody>
          <a:bodyPr wrap="square" rtlCol="0">
            <a:spAutoFit/>
          </a:bodyPr>
          <a:lstStyle/>
          <a:p>
            <a:r>
              <a:rPr lang="en-GB" sz="1400" dirty="0">
                <a:latin typeface="Helvetica" pitchFamily="2" charset="0"/>
              </a:rPr>
              <a:t>allows the intercept to vary across countries (level-2)</a:t>
            </a:r>
          </a:p>
        </p:txBody>
      </p:sp>
      <p:sp>
        <p:nvSpPr>
          <p:cNvPr id="24" name="TextBox 23">
            <a:extLst>
              <a:ext uri="{FF2B5EF4-FFF2-40B4-BE49-F238E27FC236}">
                <a16:creationId xmlns:a16="http://schemas.microsoft.com/office/drawing/2014/main" id="{4D5F1BC8-5BCA-F197-F4A4-808442D21FB2}"/>
              </a:ext>
            </a:extLst>
          </p:cNvPr>
          <p:cNvSpPr txBox="1"/>
          <p:nvPr/>
        </p:nvSpPr>
        <p:spPr>
          <a:xfrm>
            <a:off x="444465" y="181668"/>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Information</a:t>
            </a:r>
          </a:p>
        </p:txBody>
      </p:sp>
      <p:sp>
        <p:nvSpPr>
          <p:cNvPr id="3" name="Slide Number Placeholder 3">
            <a:extLst>
              <a:ext uri="{FF2B5EF4-FFF2-40B4-BE49-F238E27FC236}">
                <a16:creationId xmlns:a16="http://schemas.microsoft.com/office/drawing/2014/main" id="{3404D0BA-4A6E-C6FE-D9A7-FD586704A63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31316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11A2A6-4AFA-0991-C297-6782B7CC4D5F}"/>
              </a:ext>
            </a:extLst>
          </p:cNvPr>
          <p:cNvSpPr txBox="1"/>
          <p:nvPr/>
        </p:nvSpPr>
        <p:spPr>
          <a:xfrm>
            <a:off x="138895" y="1081735"/>
            <a:ext cx="11914209" cy="3785652"/>
          </a:xfrm>
          <a:prstGeom prst="rect">
            <a:avLst/>
          </a:prstGeom>
          <a:noFill/>
        </p:spPr>
        <p:txBody>
          <a:bodyPr wrap="square" rtlCol="0">
            <a:spAutoFit/>
          </a:bodyPr>
          <a:lstStyle/>
          <a:p>
            <a:r>
              <a:rPr lang="en-GB" sz="2000" b="1" dirty="0">
                <a:latin typeface="Arial" panose="020B0604020202020204" pitchFamily="34" charset="0"/>
                <a:cs typeface="Arial" panose="020B0604020202020204" pitchFamily="34" charset="0"/>
              </a:rPr>
              <a:t>data {</a:t>
            </a:r>
          </a:p>
          <a:p>
            <a:r>
              <a:rPr lang="en-GB" sz="2000" b="1" dirty="0">
                <a:latin typeface="Arial" panose="020B0604020202020204" pitchFamily="34" charset="0"/>
                <a:cs typeface="Arial" panose="020B0604020202020204" pitchFamily="34" charset="0"/>
              </a:rPr>
              <a:t>  int&lt;lower=1&gt; N;                                                              // Number of observations</a:t>
            </a:r>
          </a:p>
          <a:p>
            <a:r>
              <a:rPr lang="en-GB" sz="2000" b="1" dirty="0">
                <a:latin typeface="Arial" panose="020B0604020202020204" pitchFamily="34" charset="0"/>
                <a:cs typeface="Arial" panose="020B0604020202020204" pitchFamily="34" charset="0"/>
              </a:rPr>
              <a:t>  int&lt;lower=1&gt; Country;                                                   // Number of countries</a:t>
            </a:r>
          </a:p>
          <a:p>
            <a:r>
              <a:rPr lang="en-GB" sz="2000" b="1" dirty="0">
                <a:latin typeface="Arial" panose="020B0604020202020204" pitchFamily="34" charset="0"/>
                <a:cs typeface="Arial" panose="020B0604020202020204" pitchFamily="34" charset="0"/>
              </a:rPr>
              <a:t>  array[N] int&lt;lower=1, upper=Country&gt; </a:t>
            </a:r>
            <a:r>
              <a:rPr lang="en-GB" sz="2000" b="1" dirty="0" err="1">
                <a:latin typeface="Arial" panose="020B0604020202020204" pitchFamily="34" charset="0"/>
                <a:cs typeface="Arial" panose="020B0604020202020204" pitchFamily="34" charset="0"/>
              </a:rPr>
              <a:t>CountryID</a:t>
            </a:r>
            <a:r>
              <a:rPr lang="en-GB" sz="2000" b="1" dirty="0">
                <a:latin typeface="Arial" panose="020B0604020202020204" pitchFamily="34" charset="0"/>
                <a:cs typeface="Arial" panose="020B0604020202020204" pitchFamily="34" charset="0"/>
              </a:rPr>
              <a:t>;    // Country IDs </a:t>
            </a:r>
          </a:p>
          <a:p>
            <a:r>
              <a:rPr lang="en-GB" sz="2000" b="1" dirty="0">
                <a:latin typeface="Arial" panose="020B0604020202020204" pitchFamily="34" charset="0"/>
                <a:cs typeface="Arial" panose="020B0604020202020204" pitchFamily="34" charset="0"/>
              </a:rPr>
              <a:t>  array[N] int&lt;lower=0&gt; Cholera;                                    // Cholera cases</a:t>
            </a:r>
          </a:p>
          <a:p>
            <a:r>
              <a:rPr lang="en-GB" sz="2000" b="1" dirty="0">
                <a:latin typeface="Arial" panose="020B0604020202020204" pitchFamily="34" charset="0"/>
                <a:cs typeface="Arial" panose="020B0604020202020204" pitchFamily="34" charset="0"/>
              </a:rPr>
              <a:t>  array[N] real Water;                                                        // Water access variable</a:t>
            </a:r>
          </a:p>
          <a:p>
            <a:r>
              <a:rPr lang="en-GB" sz="2000" b="1" dirty="0">
                <a:latin typeface="Arial" panose="020B0604020202020204" pitchFamily="34" charset="0"/>
                <a:cs typeface="Arial" panose="020B0604020202020204" pitchFamily="34" charset="0"/>
              </a:rPr>
              <a:t>  array[N] real Sanitation;                                                // Sanitation variable</a:t>
            </a:r>
          </a:p>
          <a:p>
            <a:r>
              <a:rPr lang="en-GB" sz="2000" b="1" dirty="0">
                <a:latin typeface="Arial" panose="020B0604020202020204" pitchFamily="34" charset="0"/>
                <a:cs typeface="Arial" panose="020B0604020202020204" pitchFamily="34" charset="0"/>
              </a:rPr>
              <a:t>  array[N] real GDP;                                                          // GDP variable</a:t>
            </a:r>
          </a:p>
          <a:p>
            <a:r>
              <a:rPr lang="en-GB" sz="2000" b="1" dirty="0">
                <a:latin typeface="Arial" panose="020B0604020202020204" pitchFamily="34" charset="0"/>
                <a:cs typeface="Arial" panose="020B0604020202020204" pitchFamily="34" charset="0"/>
              </a:rPr>
              <a:t>  array[N] real Rainfall;                                                     // Rainfall variable</a:t>
            </a:r>
          </a:p>
          <a:p>
            <a:r>
              <a:rPr lang="en-GB" sz="2000" b="1" dirty="0">
                <a:latin typeface="Arial" panose="020B0604020202020204" pitchFamily="34" charset="0"/>
                <a:cs typeface="Arial" panose="020B0604020202020204" pitchFamily="34" charset="0"/>
              </a:rPr>
              <a:t>  array[N] real Temperature;                                            // Temperature variable</a:t>
            </a:r>
          </a:p>
          <a:p>
            <a:r>
              <a:rPr lang="en-GB" sz="2000" b="1" dirty="0">
                <a:latin typeface="Arial" panose="020B0604020202020204" pitchFamily="34" charset="0"/>
                <a:cs typeface="Arial" panose="020B0604020202020204" pitchFamily="34" charset="0"/>
              </a:rPr>
              <a:t>  array[N] real </a:t>
            </a:r>
            <a:r>
              <a:rPr lang="en-GB" sz="2000" b="1" dirty="0" err="1">
                <a:latin typeface="Arial" panose="020B0604020202020204" pitchFamily="34" charset="0"/>
                <a:cs typeface="Arial" panose="020B0604020202020204" pitchFamily="34" charset="0"/>
              </a:rPr>
              <a:t>Log_Population</a:t>
            </a:r>
            <a:r>
              <a:rPr lang="en-GB" sz="2000" b="1" dirty="0">
                <a:latin typeface="Arial" panose="020B0604020202020204" pitchFamily="34" charset="0"/>
                <a:cs typeface="Arial" panose="020B0604020202020204" pitchFamily="34" charset="0"/>
              </a:rPr>
              <a:t>;                                      // Logged Population variable used as offset</a:t>
            </a:r>
          </a:p>
          <a:p>
            <a:r>
              <a:rPr lang="en-GB" sz="2000" b="1" dirty="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7D5AE11-25AD-2718-91EA-18E13717506C}"/>
              </a:ext>
            </a:extLst>
          </p:cNvPr>
          <p:cNvSpPr txBox="1"/>
          <p:nvPr/>
        </p:nvSpPr>
        <p:spPr>
          <a:xfrm>
            <a:off x="138895" y="320948"/>
            <a:ext cx="2621230"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data</a:t>
            </a:r>
            <a:r>
              <a:rPr lang="en-GB" sz="2000" dirty="0">
                <a:latin typeface="Arial" panose="020B0604020202020204" pitchFamily="34" charset="0"/>
                <a:cs typeface="Arial" panose="020B0604020202020204" pitchFamily="34" charset="0"/>
              </a:rPr>
              <a:t> block</a:t>
            </a:r>
          </a:p>
        </p:txBody>
      </p:sp>
      <p:sp>
        <p:nvSpPr>
          <p:cNvPr id="9" name="Slide Number Placeholder 3">
            <a:extLst>
              <a:ext uri="{FF2B5EF4-FFF2-40B4-BE49-F238E27FC236}">
                <a16:creationId xmlns:a16="http://schemas.microsoft.com/office/drawing/2014/main" id="{EBA34CC3-06B9-28D4-49EA-8909D766620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77167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DBA23-7D28-AC88-C55D-6FF9CB7746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609A759-BBA3-806E-5C3E-5F011CD46693}"/>
              </a:ext>
            </a:extLst>
          </p:cNvPr>
          <p:cNvSpPr txBox="1"/>
          <p:nvPr/>
        </p:nvSpPr>
        <p:spPr>
          <a:xfrm>
            <a:off x="138895" y="1081735"/>
            <a:ext cx="11914209" cy="4708981"/>
          </a:xfrm>
          <a:prstGeom prst="rect">
            <a:avLst/>
          </a:prstGeom>
          <a:noFill/>
        </p:spPr>
        <p:txBody>
          <a:bodyPr wrap="square" rtlCol="0">
            <a:spAutoFit/>
          </a:bodyPr>
          <a:lstStyle/>
          <a:p>
            <a:r>
              <a:rPr lang="en-GB" sz="2000" b="1" dirty="0">
                <a:latin typeface="Arial" panose="020B0604020202020204" pitchFamily="34" charset="0"/>
                <a:cs typeface="Arial" panose="020B0604020202020204" pitchFamily="34" charset="0"/>
              </a:rPr>
              <a:t>parameters</a:t>
            </a:r>
            <a:r>
              <a:rPr lang="en-GB" sz="2000" dirty="0">
                <a:latin typeface="Arial" panose="020B0604020202020204" pitchFamily="34" charset="0"/>
                <a:cs typeface="Arial" panose="020B0604020202020204" pitchFamily="34" charset="0"/>
              </a:rPr>
              <a:t> {</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gamma00;                                            	// Overall intercept</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gamma01;                                    		// Overall effect of Water</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gamma02;                                    		// Overall effect of Sanitation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beta3;                                      		// Overall fixed effects relationship with GDP</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beta4;                                      		// Overall fixed effects relationship with rainfall</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beta5;                                      		// Overall fixed effects relationship with temperature</a:t>
            </a:r>
          </a:p>
          <a:p>
            <a:r>
              <a:rPr lang="en-GB" sz="2000" dirty="0">
                <a:solidFill>
                  <a:schemeClr val="tx1">
                    <a:lumMod val="65000"/>
                    <a:lumOff val="35000"/>
                  </a:schemeClr>
                </a:solidFill>
                <a:latin typeface="Arial" panose="020B0604020202020204" pitchFamily="34" charset="0"/>
                <a:cs typeface="Arial" panose="020B0604020202020204" pitchFamily="34" charset="0"/>
              </a:rPr>
              <a:t>  array[Country] real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random_intercept</a:t>
            </a:r>
            <a:r>
              <a:rPr lang="en-GB" sz="2000" dirty="0">
                <a:solidFill>
                  <a:schemeClr val="tx1">
                    <a:lumMod val="65000"/>
                    <a:lumOff val="35000"/>
                  </a:schemeClr>
                </a:solidFill>
                <a:latin typeface="Arial" panose="020B0604020202020204" pitchFamily="34" charset="0"/>
                <a:cs typeface="Arial" panose="020B0604020202020204" pitchFamily="34" charset="0"/>
              </a:rPr>
              <a:t>;            	// Country-specific random intercepts</a:t>
            </a:r>
          </a:p>
          <a:p>
            <a:r>
              <a:rPr lang="en-GB" sz="2000" dirty="0">
                <a:solidFill>
                  <a:schemeClr val="tx1">
                    <a:lumMod val="65000"/>
                    <a:lumOff val="35000"/>
                  </a:schemeClr>
                </a:solidFill>
                <a:latin typeface="Arial" panose="020B0604020202020204" pitchFamily="34" charset="0"/>
                <a:cs typeface="Arial" panose="020B0604020202020204" pitchFamily="34" charset="0"/>
              </a:rPr>
              <a:t>  array[Country] real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random_slope_water</a:t>
            </a:r>
            <a:r>
              <a:rPr lang="en-GB" sz="2000" dirty="0">
                <a:solidFill>
                  <a:schemeClr val="tx1">
                    <a:lumMod val="65000"/>
                    <a:lumOff val="35000"/>
                  </a:schemeClr>
                </a:solidFill>
                <a:latin typeface="Arial" panose="020B0604020202020204" pitchFamily="34" charset="0"/>
                <a:cs typeface="Arial" panose="020B0604020202020204" pitchFamily="34" charset="0"/>
              </a:rPr>
              <a:t>;          	// Country-specific random slopes for Water</a:t>
            </a:r>
          </a:p>
          <a:p>
            <a:r>
              <a:rPr lang="en-GB" sz="2000" dirty="0">
                <a:solidFill>
                  <a:schemeClr val="tx1">
                    <a:lumMod val="65000"/>
                    <a:lumOff val="35000"/>
                  </a:schemeClr>
                </a:solidFill>
                <a:latin typeface="Arial" panose="020B0604020202020204" pitchFamily="34" charset="0"/>
                <a:cs typeface="Arial" panose="020B0604020202020204" pitchFamily="34" charset="0"/>
              </a:rPr>
              <a:t>  array[Country] real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random_slope_sanitation</a:t>
            </a:r>
            <a:r>
              <a:rPr lang="en-GB" sz="2000" dirty="0">
                <a:solidFill>
                  <a:schemeClr val="tx1">
                    <a:lumMod val="65000"/>
                    <a:lumOff val="35000"/>
                  </a:schemeClr>
                </a:solidFill>
                <a:latin typeface="Arial" panose="020B0604020202020204" pitchFamily="34" charset="0"/>
                <a:cs typeface="Arial" panose="020B0604020202020204" pitchFamily="34" charset="0"/>
              </a:rPr>
              <a:t>;   	// Country-specific random slopes for Sanitation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real&lt;lower=0&gt; </a:t>
            </a:r>
            <a:r>
              <a:rPr lang="en-GB" sz="2000" dirty="0" err="1">
                <a:solidFill>
                  <a:schemeClr val="tx1">
                    <a:lumMod val="65000"/>
                    <a:lumOff val="35000"/>
                  </a:schemeClr>
                </a:solidFill>
                <a:latin typeface="Arial" panose="020B0604020202020204" pitchFamily="34" charset="0"/>
                <a:cs typeface="Arial" panose="020B0604020202020204" pitchFamily="34" charset="0"/>
              </a:rPr>
              <a:t>group_intercept_sd</a:t>
            </a:r>
            <a:r>
              <a:rPr lang="en-GB" sz="2000" dirty="0">
                <a:solidFill>
                  <a:schemeClr val="tx1">
                    <a:lumMod val="65000"/>
                    <a:lumOff val="35000"/>
                  </a:schemeClr>
                </a:solidFill>
                <a:latin typeface="Arial" panose="020B0604020202020204" pitchFamily="34" charset="0"/>
                <a:cs typeface="Arial" panose="020B0604020202020204" pitchFamily="34" charset="0"/>
              </a:rPr>
              <a:t>;                	// SD of random intercepts</a:t>
            </a:r>
          </a:p>
          <a:p>
            <a:r>
              <a:rPr lang="en-GB" sz="2000" dirty="0">
                <a:solidFill>
                  <a:schemeClr val="tx1">
                    <a:lumMod val="65000"/>
                    <a:lumOff val="35000"/>
                  </a:schemeClr>
                </a:solidFill>
                <a:latin typeface="Arial" panose="020B0604020202020204" pitchFamily="34" charset="0"/>
                <a:cs typeface="Arial" panose="020B0604020202020204" pitchFamily="34" charset="0"/>
              </a:rPr>
              <a:t>  real&lt;lower=0&gt; </a:t>
            </a:r>
            <a:r>
              <a:rPr lang="en-GB" sz="2000" dirty="0" err="1">
                <a:solidFill>
                  <a:schemeClr val="tx1">
                    <a:lumMod val="65000"/>
                    <a:lumOff val="35000"/>
                  </a:schemeClr>
                </a:solidFill>
                <a:latin typeface="Arial" panose="020B0604020202020204" pitchFamily="34" charset="0"/>
                <a:cs typeface="Arial" panose="020B0604020202020204" pitchFamily="34" charset="0"/>
              </a:rPr>
              <a:t>group_slope_water_sd</a:t>
            </a:r>
            <a:r>
              <a:rPr lang="en-GB" sz="2000" dirty="0">
                <a:solidFill>
                  <a:schemeClr val="tx1">
                    <a:lumMod val="65000"/>
                    <a:lumOff val="35000"/>
                  </a:schemeClr>
                </a:solidFill>
                <a:latin typeface="Arial" panose="020B0604020202020204" pitchFamily="34" charset="0"/>
                <a:cs typeface="Arial" panose="020B0604020202020204" pitchFamily="34" charset="0"/>
              </a:rPr>
              <a:t>;              	// SD of random slopes for Water</a:t>
            </a:r>
          </a:p>
          <a:p>
            <a:r>
              <a:rPr lang="en-GB" sz="2000" dirty="0">
                <a:solidFill>
                  <a:schemeClr val="tx1">
                    <a:lumMod val="65000"/>
                    <a:lumOff val="35000"/>
                  </a:schemeClr>
                </a:solidFill>
                <a:latin typeface="Arial" panose="020B0604020202020204" pitchFamily="34" charset="0"/>
                <a:cs typeface="Arial" panose="020B0604020202020204" pitchFamily="34" charset="0"/>
              </a:rPr>
              <a:t>  real&lt;lower=0&gt; </a:t>
            </a:r>
            <a:r>
              <a:rPr lang="en-GB" sz="2000" dirty="0" err="1">
                <a:solidFill>
                  <a:schemeClr val="tx1">
                    <a:lumMod val="65000"/>
                    <a:lumOff val="35000"/>
                  </a:schemeClr>
                </a:solidFill>
                <a:latin typeface="Arial" panose="020B0604020202020204" pitchFamily="34" charset="0"/>
                <a:cs typeface="Arial" panose="020B0604020202020204" pitchFamily="34" charset="0"/>
              </a:rPr>
              <a:t>group_slope_sanitation_sd</a:t>
            </a:r>
            <a:r>
              <a:rPr lang="en-GB" sz="2000" dirty="0">
                <a:solidFill>
                  <a:schemeClr val="tx1">
                    <a:lumMod val="65000"/>
                    <a:lumOff val="35000"/>
                  </a:schemeClr>
                </a:solidFill>
                <a:latin typeface="Arial" panose="020B0604020202020204" pitchFamily="34" charset="0"/>
                <a:cs typeface="Arial" panose="020B0604020202020204" pitchFamily="34" charset="0"/>
              </a:rPr>
              <a:t>;       	// SD of random slopes for Sanitation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real&lt;lower=0&gt; phi;                               		// Use phi for dispersion</a:t>
            </a:r>
          </a:p>
          <a:p>
            <a:r>
              <a:rPr lang="en-GB" sz="20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F083B10A-E737-D0A3-004D-B3CC8EB97310}"/>
              </a:ext>
            </a:extLst>
          </p:cNvPr>
          <p:cNvSpPr txBox="1"/>
          <p:nvPr/>
        </p:nvSpPr>
        <p:spPr>
          <a:xfrm>
            <a:off x="138895" y="320948"/>
            <a:ext cx="3475631"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parameters</a:t>
            </a:r>
            <a:r>
              <a:rPr lang="en-GB" sz="2000" dirty="0">
                <a:latin typeface="Arial" panose="020B0604020202020204" pitchFamily="34" charset="0"/>
                <a:cs typeface="Arial" panose="020B0604020202020204" pitchFamily="34" charset="0"/>
              </a:rPr>
              <a:t> block</a:t>
            </a:r>
          </a:p>
        </p:txBody>
      </p:sp>
      <p:sp>
        <p:nvSpPr>
          <p:cNvPr id="3" name="Slide Number Placeholder 3">
            <a:extLst>
              <a:ext uri="{FF2B5EF4-FFF2-40B4-BE49-F238E27FC236}">
                <a16:creationId xmlns:a16="http://schemas.microsoft.com/office/drawing/2014/main" id="{F894DA98-8512-8436-B641-D298936E10B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275365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CFA4A-4F16-4B58-C65F-32D530C3FC6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94AA09F-00B2-72BA-5BFB-3D74D8B4A9DE}"/>
              </a:ext>
            </a:extLst>
          </p:cNvPr>
          <p:cNvSpPr txBox="1"/>
          <p:nvPr/>
        </p:nvSpPr>
        <p:spPr>
          <a:xfrm>
            <a:off x="138895" y="1081735"/>
            <a:ext cx="11914209" cy="3262432"/>
          </a:xfrm>
          <a:prstGeom prst="rect">
            <a:avLst/>
          </a:prstGeom>
          <a:noFill/>
        </p:spPr>
        <p:txBody>
          <a:bodyPr wrap="square" rtlCol="0">
            <a:spAutoFit/>
          </a:bodyPr>
          <a:lstStyle/>
          <a:p>
            <a:r>
              <a:rPr lang="en-GB" sz="2000" b="1" dirty="0">
                <a:latin typeface="Arial" panose="020B0604020202020204" pitchFamily="34" charset="0"/>
                <a:cs typeface="Arial" panose="020B0604020202020204" pitchFamily="34" charset="0"/>
              </a:rPr>
              <a:t>transformed parameters</a:t>
            </a:r>
            <a:r>
              <a:rPr lang="en-GB" sz="2000" dirty="0">
                <a:latin typeface="Arial" panose="020B0604020202020204" pitchFamily="34" charset="0"/>
                <a:cs typeface="Arial" panose="020B0604020202020204" pitchFamily="34" charset="0"/>
              </a:rPr>
              <a:t> {</a:t>
            </a:r>
          </a:p>
          <a:p>
            <a:r>
              <a:rPr lang="en-GB" sz="2000" dirty="0">
                <a:solidFill>
                  <a:schemeClr val="tx1">
                    <a:lumMod val="65000"/>
                    <a:lumOff val="35000"/>
                  </a:schemeClr>
                </a:solidFill>
                <a:latin typeface="Arial" panose="020B0604020202020204" pitchFamily="34" charset="0"/>
                <a:cs typeface="Arial" panose="020B0604020202020204" pitchFamily="34" charset="0"/>
              </a:rPr>
              <a:t> </a:t>
            </a:r>
          </a:p>
          <a:p>
            <a:r>
              <a:rPr lang="en-GB" sz="1400" dirty="0">
                <a:solidFill>
                  <a:schemeClr val="tx1">
                    <a:lumMod val="65000"/>
                    <a:lumOff val="35000"/>
                  </a:schemeClr>
                </a:solidFill>
                <a:latin typeface="Arial" panose="020B0604020202020204" pitchFamily="34" charset="0"/>
                <a:cs typeface="Arial" panose="020B0604020202020204" pitchFamily="34" charset="0"/>
              </a:rPr>
              <a:t>// Here, we build the sub-equations that will allow the parameters to vary across groups</a:t>
            </a:r>
          </a:p>
          <a:p>
            <a:r>
              <a:rPr lang="en-GB" sz="1400" dirty="0">
                <a:solidFill>
                  <a:schemeClr val="tx1">
                    <a:lumMod val="65000"/>
                    <a:lumOff val="35000"/>
                  </a:schemeClr>
                </a:solidFill>
                <a:latin typeface="Arial" panose="020B0604020202020204" pitchFamily="34" charset="0"/>
                <a:cs typeface="Arial" panose="020B0604020202020204" pitchFamily="34" charset="0"/>
              </a:rPr>
              <a:t>  array[Country] real beta00;</a:t>
            </a:r>
          </a:p>
          <a:p>
            <a:r>
              <a:rPr lang="en-GB" sz="1400" dirty="0">
                <a:solidFill>
                  <a:schemeClr val="tx1">
                    <a:lumMod val="65000"/>
                    <a:lumOff val="35000"/>
                  </a:schemeClr>
                </a:solidFill>
                <a:latin typeface="Arial" panose="020B0604020202020204" pitchFamily="34" charset="0"/>
                <a:cs typeface="Arial" panose="020B0604020202020204" pitchFamily="34" charset="0"/>
              </a:rPr>
              <a:t>  array[Country] real beta01;</a:t>
            </a:r>
          </a:p>
          <a:p>
            <a:r>
              <a:rPr lang="en-GB" sz="1400" dirty="0">
                <a:solidFill>
                  <a:schemeClr val="tx1">
                    <a:lumMod val="65000"/>
                    <a:lumOff val="35000"/>
                  </a:schemeClr>
                </a:solidFill>
                <a:latin typeface="Arial" panose="020B0604020202020204" pitchFamily="34" charset="0"/>
                <a:cs typeface="Arial" panose="020B0604020202020204" pitchFamily="34" charset="0"/>
              </a:rPr>
              <a:t>  array[Country] real beta02;</a:t>
            </a:r>
          </a:p>
          <a:p>
            <a:endParaRPr lang="en-GB" sz="1400" dirty="0">
              <a:solidFill>
                <a:schemeClr val="tx1">
                  <a:lumMod val="65000"/>
                  <a:lumOff val="35000"/>
                </a:schemeClr>
              </a:solidFill>
              <a:latin typeface="Arial" panose="020B0604020202020204" pitchFamily="34" charset="0"/>
              <a:cs typeface="Arial" panose="020B0604020202020204" pitchFamily="34" charset="0"/>
            </a:endParaRPr>
          </a:p>
          <a:p>
            <a:r>
              <a:rPr lang="en-GB" sz="1400" dirty="0">
                <a:solidFill>
                  <a:schemeClr val="tx1">
                    <a:lumMod val="65000"/>
                    <a:lumOff val="35000"/>
                  </a:schemeClr>
                </a:solidFill>
                <a:latin typeface="Arial" panose="020B0604020202020204" pitchFamily="34" charset="0"/>
                <a:cs typeface="Arial" panose="020B0604020202020204" pitchFamily="34" charset="0"/>
              </a:rPr>
              <a:t>  for (j in 1:Country) {</a:t>
            </a:r>
          </a:p>
          <a:p>
            <a:r>
              <a:rPr lang="en-GB" sz="1400" dirty="0">
                <a:solidFill>
                  <a:schemeClr val="tx1">
                    <a:lumMod val="65000"/>
                    <a:lumOff val="35000"/>
                  </a:schemeClr>
                </a:solidFill>
                <a:latin typeface="Arial" panose="020B0604020202020204" pitchFamily="34" charset="0"/>
                <a:cs typeface="Arial" panose="020B0604020202020204" pitchFamily="34" charset="0"/>
              </a:rPr>
              <a:t>    beta00[j] = gamma00 + </a:t>
            </a:r>
            <a:r>
              <a:rPr lang="en-GB" sz="1400" dirty="0" err="1">
                <a:solidFill>
                  <a:schemeClr val="tx1">
                    <a:lumMod val="65000"/>
                    <a:lumOff val="35000"/>
                  </a:schemeClr>
                </a:solidFill>
                <a:latin typeface="Arial" panose="020B0604020202020204" pitchFamily="34" charset="0"/>
                <a:cs typeface="Arial" panose="020B0604020202020204" pitchFamily="34" charset="0"/>
              </a:rPr>
              <a:t>random_intercept</a:t>
            </a:r>
            <a:r>
              <a:rPr lang="en-GB" sz="1400" dirty="0">
                <a:solidFill>
                  <a:schemeClr val="tx1">
                    <a:lumMod val="65000"/>
                    <a:lumOff val="35000"/>
                  </a:schemeClr>
                </a:solidFill>
                <a:latin typeface="Arial" panose="020B0604020202020204" pitchFamily="34" charset="0"/>
                <a:cs typeface="Arial" panose="020B0604020202020204" pitchFamily="34" charset="0"/>
              </a:rPr>
              <a:t>[j];                  // Random intercept per country - overall risks of cholera varying by country</a:t>
            </a:r>
          </a:p>
          <a:p>
            <a:r>
              <a:rPr lang="en-GB" sz="1400" dirty="0">
                <a:solidFill>
                  <a:schemeClr val="tx1">
                    <a:lumMod val="65000"/>
                    <a:lumOff val="35000"/>
                  </a:schemeClr>
                </a:solidFill>
                <a:latin typeface="Arial" panose="020B0604020202020204" pitchFamily="34" charset="0"/>
                <a:cs typeface="Arial" panose="020B0604020202020204" pitchFamily="34" charset="0"/>
              </a:rPr>
              <a:t>    beta01[j] = gamma01 + </a:t>
            </a:r>
            <a:r>
              <a:rPr lang="en-GB" sz="1400" dirty="0" err="1">
                <a:solidFill>
                  <a:schemeClr val="tx1">
                    <a:lumMod val="65000"/>
                    <a:lumOff val="35000"/>
                  </a:schemeClr>
                </a:solidFill>
                <a:latin typeface="Arial" panose="020B0604020202020204" pitchFamily="34" charset="0"/>
                <a:cs typeface="Arial" panose="020B0604020202020204" pitchFamily="34" charset="0"/>
              </a:rPr>
              <a:t>random_slope_water</a:t>
            </a:r>
            <a:r>
              <a:rPr lang="en-GB" sz="1400" dirty="0">
                <a:solidFill>
                  <a:schemeClr val="tx1">
                    <a:lumMod val="65000"/>
                    <a:lumOff val="35000"/>
                  </a:schemeClr>
                </a:solidFill>
                <a:latin typeface="Arial" panose="020B0604020202020204" pitchFamily="34" charset="0"/>
                <a:cs typeface="Arial" panose="020B0604020202020204" pitchFamily="34" charset="0"/>
              </a:rPr>
              <a:t>[j];            // Random slope for Water - overall risks cholera with `Water` varying by country</a:t>
            </a:r>
          </a:p>
          <a:p>
            <a:r>
              <a:rPr lang="en-GB" sz="1400" dirty="0">
                <a:solidFill>
                  <a:schemeClr val="tx1">
                    <a:lumMod val="65000"/>
                    <a:lumOff val="35000"/>
                  </a:schemeClr>
                </a:solidFill>
                <a:latin typeface="Arial" panose="020B0604020202020204" pitchFamily="34" charset="0"/>
                <a:cs typeface="Arial" panose="020B0604020202020204" pitchFamily="34" charset="0"/>
              </a:rPr>
              <a:t>    beta02[j] = gamma02 + </a:t>
            </a:r>
            <a:r>
              <a:rPr lang="en-GB" sz="1400" dirty="0" err="1">
                <a:solidFill>
                  <a:schemeClr val="tx1">
                    <a:lumMod val="65000"/>
                    <a:lumOff val="35000"/>
                  </a:schemeClr>
                </a:solidFill>
                <a:latin typeface="Arial" panose="020B0604020202020204" pitchFamily="34" charset="0"/>
                <a:cs typeface="Arial" panose="020B0604020202020204" pitchFamily="34" charset="0"/>
              </a:rPr>
              <a:t>random_slope_sanitation</a:t>
            </a:r>
            <a:r>
              <a:rPr lang="en-GB" sz="1400" dirty="0">
                <a:solidFill>
                  <a:schemeClr val="tx1">
                    <a:lumMod val="65000"/>
                    <a:lumOff val="35000"/>
                  </a:schemeClr>
                </a:solidFill>
                <a:latin typeface="Arial" panose="020B0604020202020204" pitchFamily="34" charset="0"/>
                <a:cs typeface="Arial" panose="020B0604020202020204" pitchFamily="34" charset="0"/>
              </a:rPr>
              <a:t>[j];     // Random slope for Sanitation - overall risks cholera with `Sanitation` varying by country</a:t>
            </a:r>
          </a:p>
          <a:p>
            <a:r>
              <a:rPr lang="en-GB" sz="1400" dirty="0">
                <a:solidFill>
                  <a:schemeClr val="tx1">
                    <a:lumMod val="65000"/>
                    <a:lumOff val="35000"/>
                  </a:schemeClr>
                </a:solidFill>
                <a:latin typeface="Arial" panose="020B0604020202020204" pitchFamily="34" charset="0"/>
                <a:cs typeface="Arial" panose="020B0604020202020204" pitchFamily="34" charset="0"/>
              </a:rPr>
              <a:t>  </a:t>
            </a:r>
            <a:r>
              <a:rPr lang="en-GB" sz="2000" dirty="0">
                <a:solidFill>
                  <a:schemeClr val="tx1">
                    <a:lumMod val="65000"/>
                    <a:lumOff val="35000"/>
                  </a:schemeClr>
                </a:solidFill>
                <a:latin typeface="Arial" panose="020B0604020202020204" pitchFamily="34" charset="0"/>
                <a:cs typeface="Arial" panose="020B0604020202020204" pitchFamily="34" charset="0"/>
              </a:rPr>
              <a:t>}</a:t>
            </a:r>
          </a:p>
          <a:p>
            <a:r>
              <a:rPr lang="en-GB" sz="20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F2B0BF1-F905-75F3-7E78-DC37D78ED969}"/>
              </a:ext>
            </a:extLst>
          </p:cNvPr>
          <p:cNvSpPr txBox="1"/>
          <p:nvPr/>
        </p:nvSpPr>
        <p:spPr>
          <a:xfrm>
            <a:off x="138895" y="320948"/>
            <a:ext cx="5041765"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transformed parameters </a:t>
            </a:r>
            <a:r>
              <a:rPr lang="en-GB" sz="2000" dirty="0">
                <a:latin typeface="Arial" panose="020B0604020202020204" pitchFamily="34" charset="0"/>
                <a:cs typeface="Arial" panose="020B0604020202020204" pitchFamily="34" charset="0"/>
              </a:rPr>
              <a:t>block</a:t>
            </a:r>
          </a:p>
        </p:txBody>
      </p:sp>
      <p:sp>
        <p:nvSpPr>
          <p:cNvPr id="3" name="Slide Number Placeholder 3">
            <a:extLst>
              <a:ext uri="{FF2B5EF4-FFF2-40B4-BE49-F238E27FC236}">
                <a16:creationId xmlns:a16="http://schemas.microsoft.com/office/drawing/2014/main" id="{3F8F1B65-F41F-6D93-1732-C9E1165172D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24513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7E46B-2207-6A41-1F75-A51CBEAC968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007C536-292D-E69B-3B5F-2F2F7FA24DFB}"/>
              </a:ext>
            </a:extLst>
          </p:cNvPr>
          <p:cNvSpPr txBox="1"/>
          <p:nvPr/>
        </p:nvSpPr>
        <p:spPr>
          <a:xfrm>
            <a:off x="138895" y="1081735"/>
            <a:ext cx="11914209" cy="5447645"/>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model </a:t>
            </a:r>
            <a:r>
              <a:rPr lang="en-GB" sz="1200" dirty="0">
                <a:latin typeface="Arial" panose="020B0604020202020204" pitchFamily="34" charset="0"/>
                <a:cs typeface="Arial" panose="020B0604020202020204" pitchFamily="34" charset="0"/>
              </a:rPr>
              <a:t>{</a:t>
            </a:r>
          </a:p>
          <a:p>
            <a:r>
              <a:rPr lang="en-GB" sz="1200" dirty="0">
                <a:solidFill>
                  <a:schemeClr val="tx1">
                    <a:lumMod val="65000"/>
                    <a:lumOff val="35000"/>
                  </a:schemeClr>
                </a:solidFill>
                <a:latin typeface="Arial" panose="020B0604020202020204" pitchFamily="34" charset="0"/>
                <a:cs typeface="Arial" panose="020B0604020202020204" pitchFamily="34" charset="0"/>
              </a:rPr>
              <a:t>  // Priors for global results (fixed effects)</a:t>
            </a:r>
          </a:p>
          <a:p>
            <a:r>
              <a:rPr lang="en-GB" sz="1200" dirty="0">
                <a:solidFill>
                  <a:schemeClr val="tx1">
                    <a:lumMod val="65000"/>
                    <a:lumOff val="35000"/>
                  </a:schemeClr>
                </a:solidFill>
                <a:latin typeface="Arial" panose="020B0604020202020204" pitchFamily="34" charset="0"/>
                <a:cs typeface="Arial" panose="020B0604020202020204" pitchFamily="34" charset="0"/>
              </a:rPr>
              <a:t>  gamma00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gamma01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gamma02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beta3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beta4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beta5 ~ normal(0, 1);</a:t>
            </a:r>
          </a:p>
          <a:p>
            <a:endParaRPr lang="en-GB" sz="1200" dirty="0">
              <a:solidFill>
                <a:schemeClr val="tx1">
                  <a:lumMod val="65000"/>
                  <a:lumOff val="35000"/>
                </a:schemeClr>
              </a:solidFill>
              <a:latin typeface="Arial" panose="020B0604020202020204" pitchFamily="34" charset="0"/>
              <a:cs typeface="Arial" panose="020B0604020202020204" pitchFamily="34" charset="0"/>
            </a:endParaRPr>
          </a:p>
          <a:p>
            <a:r>
              <a:rPr lang="en-GB" sz="1200" dirty="0">
                <a:solidFill>
                  <a:schemeClr val="tx1">
                    <a:lumMod val="65000"/>
                    <a:lumOff val="35000"/>
                  </a:schemeClr>
                </a:solidFill>
                <a:latin typeface="Arial" panose="020B0604020202020204" pitchFamily="34" charset="0"/>
                <a:cs typeface="Arial" panose="020B0604020202020204" pitchFamily="34" charset="0"/>
              </a:rPr>
              <a:t>  // Priors for random effects</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random_intercept</a:t>
            </a:r>
            <a:r>
              <a:rPr lang="en-GB" sz="1200" dirty="0">
                <a:solidFill>
                  <a:schemeClr val="tx1">
                    <a:lumMod val="65000"/>
                    <a:lumOff val="35000"/>
                  </a:schemeClr>
                </a:solidFill>
                <a:latin typeface="Arial" panose="020B0604020202020204" pitchFamily="34" charset="0"/>
                <a:cs typeface="Arial" panose="020B0604020202020204" pitchFamily="34" charset="0"/>
              </a:rPr>
              <a:t> ~ normal(0,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group_intercept_sd</a:t>
            </a:r>
            <a:r>
              <a:rPr lang="en-GB" sz="1200" dirty="0">
                <a:solidFill>
                  <a:schemeClr val="tx1">
                    <a:lumMod val="65000"/>
                    <a:lumOff val="35000"/>
                  </a:schemeClr>
                </a:solidFill>
                <a:latin typeface="Arial" panose="020B0604020202020204" pitchFamily="34" charset="0"/>
                <a:cs typeface="Arial" panose="020B0604020202020204" pitchFamily="34" charset="0"/>
              </a:rPr>
              <a:t>);</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random_slope_water</a:t>
            </a:r>
            <a:r>
              <a:rPr lang="en-GB" sz="1200" dirty="0">
                <a:solidFill>
                  <a:schemeClr val="tx1">
                    <a:lumMod val="65000"/>
                    <a:lumOff val="35000"/>
                  </a:schemeClr>
                </a:solidFill>
                <a:latin typeface="Arial" panose="020B0604020202020204" pitchFamily="34" charset="0"/>
                <a:cs typeface="Arial" panose="020B0604020202020204" pitchFamily="34" charset="0"/>
              </a:rPr>
              <a:t> ~ normal(0,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group_slope_water_sd</a:t>
            </a:r>
            <a:r>
              <a:rPr lang="en-GB" sz="1200" dirty="0">
                <a:solidFill>
                  <a:schemeClr val="tx1">
                    <a:lumMod val="65000"/>
                    <a:lumOff val="35000"/>
                  </a:schemeClr>
                </a:solidFill>
                <a:latin typeface="Arial" panose="020B0604020202020204" pitchFamily="34" charset="0"/>
                <a:cs typeface="Arial" panose="020B0604020202020204" pitchFamily="34" charset="0"/>
              </a:rPr>
              <a:t>);</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random_slope_sanitation</a:t>
            </a:r>
            <a:r>
              <a:rPr lang="en-GB" sz="1200" dirty="0">
                <a:solidFill>
                  <a:schemeClr val="tx1">
                    <a:lumMod val="65000"/>
                    <a:lumOff val="35000"/>
                  </a:schemeClr>
                </a:solidFill>
                <a:latin typeface="Arial" panose="020B0604020202020204" pitchFamily="34" charset="0"/>
                <a:cs typeface="Arial" panose="020B0604020202020204" pitchFamily="34" charset="0"/>
              </a:rPr>
              <a:t> ~ normal(0,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group_slope_sanitation_sd</a:t>
            </a:r>
            <a:r>
              <a:rPr lang="en-GB" sz="1200" dirty="0">
                <a:solidFill>
                  <a:schemeClr val="tx1">
                    <a:lumMod val="65000"/>
                    <a:lumOff val="35000"/>
                  </a:schemeClr>
                </a:solidFill>
                <a:latin typeface="Arial" panose="020B0604020202020204" pitchFamily="34" charset="0"/>
                <a:cs typeface="Arial" panose="020B0604020202020204" pitchFamily="34" charset="0"/>
              </a:rPr>
              <a:t>);</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p>
          <a:p>
            <a:r>
              <a:rPr lang="en-GB" sz="1200" dirty="0">
                <a:solidFill>
                  <a:schemeClr val="tx1">
                    <a:lumMod val="65000"/>
                    <a:lumOff val="35000"/>
                  </a:schemeClr>
                </a:solidFill>
                <a:latin typeface="Arial" panose="020B0604020202020204" pitchFamily="34" charset="0"/>
                <a:cs typeface="Arial" panose="020B0604020202020204" pitchFamily="34" charset="0"/>
              </a:rPr>
              <a:t>  // Priors for standard deviations of random effects</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group_intercept_sd</a:t>
            </a:r>
            <a:r>
              <a:rPr lang="en-GB" sz="1200" dirty="0">
                <a:solidFill>
                  <a:schemeClr val="tx1">
                    <a:lumMod val="65000"/>
                    <a:lumOff val="35000"/>
                  </a:schemeClr>
                </a:solidFill>
                <a:latin typeface="Arial" panose="020B0604020202020204" pitchFamily="34" charset="0"/>
                <a:cs typeface="Arial" panose="020B0604020202020204" pitchFamily="34" charset="0"/>
              </a:rPr>
              <a:t> ~ </a:t>
            </a:r>
            <a:r>
              <a:rPr lang="en-GB" sz="1200" dirty="0" err="1">
                <a:solidFill>
                  <a:schemeClr val="tx1">
                    <a:lumMod val="65000"/>
                    <a:lumOff val="35000"/>
                  </a:schemeClr>
                </a:solidFill>
                <a:latin typeface="Arial" panose="020B0604020202020204" pitchFamily="34" charset="0"/>
                <a:cs typeface="Arial" panose="020B0604020202020204" pitchFamily="34" charset="0"/>
              </a:rPr>
              <a:t>cauchy</a:t>
            </a:r>
            <a:r>
              <a:rPr lang="en-GB" sz="1200" dirty="0">
                <a:solidFill>
                  <a:schemeClr val="tx1">
                    <a:lumMod val="65000"/>
                    <a:lumOff val="35000"/>
                  </a:schemeClr>
                </a:solidFill>
                <a:latin typeface="Arial" panose="020B0604020202020204" pitchFamily="34" charset="0"/>
                <a:cs typeface="Arial" panose="020B0604020202020204" pitchFamily="34" charset="0"/>
              </a:rPr>
              <a:t>(0, 0.5);</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group_slope_water_sd</a:t>
            </a:r>
            <a:r>
              <a:rPr lang="en-GB" sz="1200" dirty="0">
                <a:solidFill>
                  <a:schemeClr val="tx1">
                    <a:lumMod val="65000"/>
                    <a:lumOff val="35000"/>
                  </a:schemeClr>
                </a:solidFill>
                <a:latin typeface="Arial" panose="020B0604020202020204" pitchFamily="34" charset="0"/>
                <a:cs typeface="Arial" panose="020B0604020202020204" pitchFamily="34" charset="0"/>
              </a:rPr>
              <a:t> ~ </a:t>
            </a:r>
            <a:r>
              <a:rPr lang="en-GB" sz="1200" dirty="0" err="1">
                <a:solidFill>
                  <a:schemeClr val="tx1">
                    <a:lumMod val="65000"/>
                    <a:lumOff val="35000"/>
                  </a:schemeClr>
                </a:solidFill>
                <a:latin typeface="Arial" panose="020B0604020202020204" pitchFamily="34" charset="0"/>
                <a:cs typeface="Arial" panose="020B0604020202020204" pitchFamily="34" charset="0"/>
              </a:rPr>
              <a:t>cauchy</a:t>
            </a:r>
            <a:r>
              <a:rPr lang="en-GB" sz="1200" dirty="0">
                <a:solidFill>
                  <a:schemeClr val="tx1">
                    <a:lumMod val="65000"/>
                    <a:lumOff val="35000"/>
                  </a:schemeClr>
                </a:solidFill>
                <a:latin typeface="Arial" panose="020B0604020202020204" pitchFamily="34" charset="0"/>
                <a:cs typeface="Arial" panose="020B0604020202020204" pitchFamily="34" charset="0"/>
              </a:rPr>
              <a:t>(0, 0.5);</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group_slope_sanitation_sd</a:t>
            </a:r>
            <a:r>
              <a:rPr lang="en-GB" sz="1200" dirty="0">
                <a:solidFill>
                  <a:schemeClr val="tx1">
                    <a:lumMod val="65000"/>
                    <a:lumOff val="35000"/>
                  </a:schemeClr>
                </a:solidFill>
                <a:latin typeface="Arial" panose="020B0604020202020204" pitchFamily="34" charset="0"/>
                <a:cs typeface="Arial" panose="020B0604020202020204" pitchFamily="34" charset="0"/>
              </a:rPr>
              <a:t> ~ </a:t>
            </a:r>
            <a:r>
              <a:rPr lang="en-GB" sz="1200" dirty="0" err="1">
                <a:solidFill>
                  <a:schemeClr val="tx1">
                    <a:lumMod val="65000"/>
                    <a:lumOff val="35000"/>
                  </a:schemeClr>
                </a:solidFill>
                <a:latin typeface="Arial" panose="020B0604020202020204" pitchFamily="34" charset="0"/>
                <a:cs typeface="Arial" panose="020B0604020202020204" pitchFamily="34" charset="0"/>
              </a:rPr>
              <a:t>cauchy</a:t>
            </a:r>
            <a:r>
              <a:rPr lang="en-GB" sz="1200" dirty="0">
                <a:solidFill>
                  <a:schemeClr val="tx1">
                    <a:lumMod val="65000"/>
                    <a:lumOff val="35000"/>
                  </a:schemeClr>
                </a:solidFill>
                <a:latin typeface="Arial" panose="020B0604020202020204" pitchFamily="34" charset="0"/>
                <a:cs typeface="Arial" panose="020B0604020202020204" pitchFamily="34" charset="0"/>
              </a:rPr>
              <a:t>(0, 0.5);</a:t>
            </a:r>
          </a:p>
          <a:p>
            <a:endParaRPr lang="en-GB" sz="1200" dirty="0">
              <a:solidFill>
                <a:schemeClr val="tx1">
                  <a:lumMod val="65000"/>
                  <a:lumOff val="35000"/>
                </a:schemeClr>
              </a:solidFill>
              <a:latin typeface="Arial" panose="020B0604020202020204" pitchFamily="34" charset="0"/>
              <a:cs typeface="Arial" panose="020B0604020202020204" pitchFamily="34" charset="0"/>
            </a:endParaRPr>
          </a:p>
          <a:p>
            <a:r>
              <a:rPr lang="en-GB" sz="1200" dirty="0">
                <a:solidFill>
                  <a:schemeClr val="tx1">
                    <a:lumMod val="65000"/>
                    <a:lumOff val="35000"/>
                  </a:schemeClr>
                </a:solidFill>
                <a:latin typeface="Arial" panose="020B0604020202020204" pitchFamily="34" charset="0"/>
                <a:cs typeface="Arial" panose="020B0604020202020204" pitchFamily="34" charset="0"/>
              </a:rPr>
              <a:t>  // Prior for overdispersion parameter</a:t>
            </a:r>
          </a:p>
          <a:p>
            <a:r>
              <a:rPr lang="en-GB" sz="1200" dirty="0">
                <a:solidFill>
                  <a:schemeClr val="tx1">
                    <a:lumMod val="65000"/>
                    <a:lumOff val="35000"/>
                  </a:schemeClr>
                </a:solidFill>
                <a:latin typeface="Arial" panose="020B0604020202020204" pitchFamily="34" charset="0"/>
                <a:cs typeface="Arial" panose="020B0604020202020204" pitchFamily="34" charset="0"/>
              </a:rPr>
              <a:t>  phi ~ beta(2, 5);</a:t>
            </a:r>
          </a:p>
          <a:p>
            <a:endParaRPr lang="en-GB" sz="1200" dirty="0">
              <a:solidFill>
                <a:schemeClr val="tx1">
                  <a:lumMod val="65000"/>
                  <a:lumOff val="35000"/>
                </a:schemeClr>
              </a:solidFill>
              <a:latin typeface="Arial" panose="020B0604020202020204" pitchFamily="34" charset="0"/>
              <a:cs typeface="Arial" panose="020B0604020202020204" pitchFamily="34" charset="0"/>
            </a:endParaRPr>
          </a:p>
          <a:p>
            <a:r>
              <a:rPr lang="en-GB" sz="1200" dirty="0">
                <a:solidFill>
                  <a:schemeClr val="tx1">
                    <a:lumMod val="65000"/>
                    <a:lumOff val="35000"/>
                  </a:schemeClr>
                </a:solidFill>
                <a:latin typeface="Arial" panose="020B0604020202020204" pitchFamily="34" charset="0"/>
                <a:cs typeface="Arial" panose="020B0604020202020204" pitchFamily="34" charset="0"/>
              </a:rPr>
              <a:t>  // Likelihood: Negative Binomial Poisson Regression</a:t>
            </a:r>
          </a:p>
          <a:p>
            <a:r>
              <a:rPr lang="en-GB" sz="1200" dirty="0">
                <a:solidFill>
                  <a:schemeClr val="tx1">
                    <a:lumMod val="65000"/>
                    <a:lumOff val="35000"/>
                  </a:schemeClr>
                </a:solidFill>
                <a:latin typeface="Arial" panose="020B0604020202020204" pitchFamily="34" charset="0"/>
                <a:cs typeface="Arial" panose="020B0604020202020204" pitchFamily="34" charset="0"/>
              </a:rPr>
              <a:t>  for (</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in 1:N) {</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000" dirty="0">
                <a:solidFill>
                  <a:schemeClr val="tx1">
                    <a:lumMod val="65000"/>
                    <a:lumOff val="35000"/>
                  </a:schemeClr>
                </a:solidFill>
                <a:latin typeface="Arial" panose="020B0604020202020204" pitchFamily="34" charset="0"/>
                <a:cs typeface="Arial" panose="020B0604020202020204" pitchFamily="34" charset="0"/>
              </a:rPr>
              <a:t>Cholera[</a:t>
            </a:r>
            <a:r>
              <a:rPr lang="en-GB" sz="1000" dirty="0" err="1">
                <a:solidFill>
                  <a:schemeClr val="tx1">
                    <a:lumMod val="65000"/>
                    <a:lumOff val="35000"/>
                  </a:schemeClr>
                </a:solidFill>
                <a:latin typeface="Arial" panose="020B0604020202020204" pitchFamily="34" charset="0"/>
                <a:cs typeface="Arial" panose="020B0604020202020204" pitchFamily="34" charset="0"/>
              </a:rPr>
              <a:t>i</a:t>
            </a:r>
            <a:r>
              <a:rPr lang="en-GB" sz="1000" dirty="0">
                <a:solidFill>
                  <a:schemeClr val="tx1">
                    <a:lumMod val="65000"/>
                    <a:lumOff val="35000"/>
                  </a:schemeClr>
                </a:solidFill>
                <a:latin typeface="Arial" panose="020B0604020202020204" pitchFamily="34" charset="0"/>
                <a:cs typeface="Arial" panose="020B0604020202020204" pitchFamily="34" charset="0"/>
              </a:rPr>
              <a:t>] ~ neg_binomial_2_log(beta00[</a:t>
            </a:r>
            <a:r>
              <a:rPr lang="en-GB" sz="1000" dirty="0" err="1">
                <a:solidFill>
                  <a:schemeClr val="tx1">
                    <a:lumMod val="65000"/>
                    <a:lumOff val="35000"/>
                  </a:schemeClr>
                </a:solidFill>
                <a:latin typeface="Arial" panose="020B0604020202020204" pitchFamily="34" charset="0"/>
                <a:cs typeface="Arial" panose="020B0604020202020204" pitchFamily="34" charset="0"/>
              </a:rPr>
              <a:t>CountryID</a:t>
            </a:r>
            <a:r>
              <a:rPr lang="en-GB" sz="1000" dirty="0">
                <a:solidFill>
                  <a:schemeClr val="tx1">
                    <a:lumMod val="65000"/>
                    <a:lumOff val="35000"/>
                  </a:schemeClr>
                </a:solidFill>
                <a:latin typeface="Arial" panose="020B0604020202020204" pitchFamily="34" charset="0"/>
                <a:cs typeface="Arial" panose="020B0604020202020204" pitchFamily="34" charset="0"/>
              </a:rPr>
              <a:t>[</a:t>
            </a:r>
            <a:r>
              <a:rPr lang="en-GB" sz="1000" dirty="0" err="1">
                <a:solidFill>
                  <a:schemeClr val="tx1">
                    <a:lumMod val="65000"/>
                    <a:lumOff val="35000"/>
                  </a:schemeClr>
                </a:solidFill>
                <a:latin typeface="Arial" panose="020B0604020202020204" pitchFamily="34" charset="0"/>
                <a:cs typeface="Arial" panose="020B0604020202020204" pitchFamily="34" charset="0"/>
              </a:rPr>
              <a:t>i</a:t>
            </a:r>
            <a:r>
              <a:rPr lang="en-GB" sz="1000" dirty="0">
                <a:solidFill>
                  <a:schemeClr val="tx1">
                    <a:lumMod val="65000"/>
                    <a:lumOff val="35000"/>
                  </a:schemeClr>
                </a:solidFill>
                <a:latin typeface="Arial" panose="020B0604020202020204" pitchFamily="34" charset="0"/>
                <a:cs typeface="Arial" panose="020B0604020202020204" pitchFamily="34" charset="0"/>
              </a:rPr>
              <a:t>]] + beta01[</a:t>
            </a:r>
            <a:r>
              <a:rPr lang="en-GB" sz="1000" dirty="0" err="1">
                <a:solidFill>
                  <a:schemeClr val="tx1">
                    <a:lumMod val="65000"/>
                    <a:lumOff val="35000"/>
                  </a:schemeClr>
                </a:solidFill>
                <a:latin typeface="Arial" panose="020B0604020202020204" pitchFamily="34" charset="0"/>
                <a:cs typeface="Arial" panose="020B0604020202020204" pitchFamily="34" charset="0"/>
              </a:rPr>
              <a:t>CountryID</a:t>
            </a:r>
            <a:r>
              <a:rPr lang="en-GB" sz="1000" dirty="0">
                <a:solidFill>
                  <a:schemeClr val="tx1">
                    <a:lumMod val="65000"/>
                    <a:lumOff val="35000"/>
                  </a:schemeClr>
                </a:solidFill>
                <a:latin typeface="Arial" panose="020B0604020202020204" pitchFamily="34" charset="0"/>
                <a:cs typeface="Arial" panose="020B0604020202020204" pitchFamily="34" charset="0"/>
              </a:rPr>
              <a:t>[</a:t>
            </a:r>
            <a:r>
              <a:rPr lang="en-GB" sz="1000" dirty="0" err="1">
                <a:solidFill>
                  <a:schemeClr val="tx1">
                    <a:lumMod val="65000"/>
                    <a:lumOff val="35000"/>
                  </a:schemeClr>
                </a:solidFill>
                <a:latin typeface="Arial" panose="020B0604020202020204" pitchFamily="34" charset="0"/>
                <a:cs typeface="Arial" panose="020B0604020202020204" pitchFamily="34" charset="0"/>
              </a:rPr>
              <a:t>i</a:t>
            </a:r>
            <a:r>
              <a:rPr lang="en-GB" sz="1000" dirty="0">
                <a:solidFill>
                  <a:schemeClr val="tx1">
                    <a:lumMod val="65000"/>
                    <a:lumOff val="35000"/>
                  </a:schemeClr>
                </a:solidFill>
                <a:latin typeface="Arial" panose="020B0604020202020204" pitchFamily="34" charset="0"/>
                <a:cs typeface="Arial" panose="020B0604020202020204" pitchFamily="34" charset="0"/>
              </a:rPr>
              <a:t>]]*Water[</a:t>
            </a:r>
            <a:r>
              <a:rPr lang="en-GB" sz="1000" dirty="0" err="1">
                <a:solidFill>
                  <a:schemeClr val="tx1">
                    <a:lumMod val="65000"/>
                    <a:lumOff val="35000"/>
                  </a:schemeClr>
                </a:solidFill>
                <a:latin typeface="Arial" panose="020B0604020202020204" pitchFamily="34" charset="0"/>
                <a:cs typeface="Arial" panose="020B0604020202020204" pitchFamily="34" charset="0"/>
              </a:rPr>
              <a:t>i</a:t>
            </a:r>
            <a:r>
              <a:rPr lang="en-GB" sz="1000" dirty="0">
                <a:solidFill>
                  <a:schemeClr val="tx1">
                    <a:lumMod val="65000"/>
                    <a:lumOff val="35000"/>
                  </a:schemeClr>
                </a:solidFill>
                <a:latin typeface="Arial" panose="020B0604020202020204" pitchFamily="34" charset="0"/>
                <a:cs typeface="Arial" panose="020B0604020202020204" pitchFamily="34" charset="0"/>
              </a:rPr>
              <a:t>] + beta02[</a:t>
            </a:r>
            <a:r>
              <a:rPr lang="en-GB" sz="1000" dirty="0" err="1">
                <a:solidFill>
                  <a:schemeClr val="tx1">
                    <a:lumMod val="65000"/>
                    <a:lumOff val="35000"/>
                  </a:schemeClr>
                </a:solidFill>
                <a:latin typeface="Arial" panose="020B0604020202020204" pitchFamily="34" charset="0"/>
                <a:cs typeface="Arial" panose="020B0604020202020204" pitchFamily="34" charset="0"/>
              </a:rPr>
              <a:t>CountryID</a:t>
            </a:r>
            <a:r>
              <a:rPr lang="en-GB" sz="1000" dirty="0">
                <a:solidFill>
                  <a:schemeClr val="tx1">
                    <a:lumMod val="65000"/>
                    <a:lumOff val="35000"/>
                  </a:schemeClr>
                </a:solidFill>
                <a:latin typeface="Arial" panose="020B0604020202020204" pitchFamily="34" charset="0"/>
                <a:cs typeface="Arial" panose="020B0604020202020204" pitchFamily="34" charset="0"/>
              </a:rPr>
              <a:t>[</a:t>
            </a:r>
            <a:r>
              <a:rPr lang="en-GB" sz="1000" dirty="0" err="1">
                <a:solidFill>
                  <a:schemeClr val="tx1">
                    <a:lumMod val="65000"/>
                    <a:lumOff val="35000"/>
                  </a:schemeClr>
                </a:solidFill>
                <a:latin typeface="Arial" panose="020B0604020202020204" pitchFamily="34" charset="0"/>
                <a:cs typeface="Arial" panose="020B0604020202020204" pitchFamily="34" charset="0"/>
              </a:rPr>
              <a:t>i</a:t>
            </a:r>
            <a:r>
              <a:rPr lang="en-GB" sz="1000" dirty="0">
                <a:solidFill>
                  <a:schemeClr val="tx1">
                    <a:lumMod val="65000"/>
                    <a:lumOff val="35000"/>
                  </a:schemeClr>
                </a:solidFill>
                <a:latin typeface="Arial" panose="020B0604020202020204" pitchFamily="34" charset="0"/>
                <a:cs typeface="Arial" panose="020B0604020202020204" pitchFamily="34" charset="0"/>
              </a:rPr>
              <a:t>]]*Sanitation[</a:t>
            </a:r>
            <a:r>
              <a:rPr lang="en-GB" sz="1000" dirty="0" err="1">
                <a:solidFill>
                  <a:schemeClr val="tx1">
                    <a:lumMod val="65000"/>
                    <a:lumOff val="35000"/>
                  </a:schemeClr>
                </a:solidFill>
                <a:latin typeface="Arial" panose="020B0604020202020204" pitchFamily="34" charset="0"/>
                <a:cs typeface="Arial" panose="020B0604020202020204" pitchFamily="34" charset="0"/>
              </a:rPr>
              <a:t>i</a:t>
            </a:r>
            <a:r>
              <a:rPr lang="en-GB" sz="1000" dirty="0">
                <a:solidFill>
                  <a:schemeClr val="tx1">
                    <a:lumMod val="65000"/>
                    <a:lumOff val="35000"/>
                  </a:schemeClr>
                </a:solidFill>
                <a:latin typeface="Arial" panose="020B0604020202020204" pitchFamily="34" charset="0"/>
                <a:cs typeface="Arial" panose="020B0604020202020204" pitchFamily="34" charset="0"/>
              </a:rPr>
              <a:t>] + beta3*GDP[</a:t>
            </a:r>
            <a:r>
              <a:rPr lang="en-GB" sz="1000" dirty="0" err="1">
                <a:solidFill>
                  <a:schemeClr val="tx1">
                    <a:lumMod val="65000"/>
                    <a:lumOff val="35000"/>
                  </a:schemeClr>
                </a:solidFill>
                <a:latin typeface="Arial" panose="020B0604020202020204" pitchFamily="34" charset="0"/>
                <a:cs typeface="Arial" panose="020B0604020202020204" pitchFamily="34" charset="0"/>
              </a:rPr>
              <a:t>i</a:t>
            </a:r>
            <a:r>
              <a:rPr lang="en-GB" sz="1000" dirty="0">
                <a:solidFill>
                  <a:schemeClr val="tx1">
                    <a:lumMod val="65000"/>
                    <a:lumOff val="35000"/>
                  </a:schemeClr>
                </a:solidFill>
                <a:latin typeface="Arial" panose="020B0604020202020204" pitchFamily="34" charset="0"/>
                <a:cs typeface="Arial" panose="020B0604020202020204" pitchFamily="34" charset="0"/>
              </a:rPr>
              <a:t>] + beta4*Rainfall[</a:t>
            </a:r>
            <a:r>
              <a:rPr lang="en-GB" sz="1000" dirty="0" err="1">
                <a:solidFill>
                  <a:schemeClr val="tx1">
                    <a:lumMod val="65000"/>
                    <a:lumOff val="35000"/>
                  </a:schemeClr>
                </a:solidFill>
                <a:latin typeface="Arial" panose="020B0604020202020204" pitchFamily="34" charset="0"/>
                <a:cs typeface="Arial" panose="020B0604020202020204" pitchFamily="34" charset="0"/>
              </a:rPr>
              <a:t>i</a:t>
            </a:r>
            <a:r>
              <a:rPr lang="en-GB" sz="1000" dirty="0">
                <a:solidFill>
                  <a:schemeClr val="tx1">
                    <a:lumMod val="65000"/>
                    <a:lumOff val="35000"/>
                  </a:schemeClr>
                </a:solidFill>
                <a:latin typeface="Arial" panose="020B0604020202020204" pitchFamily="34" charset="0"/>
                <a:cs typeface="Arial" panose="020B0604020202020204" pitchFamily="34" charset="0"/>
              </a:rPr>
              <a:t>] +   beta5*Temperature[</a:t>
            </a:r>
            <a:r>
              <a:rPr lang="en-GB" sz="1000" dirty="0" err="1">
                <a:solidFill>
                  <a:schemeClr val="tx1">
                    <a:lumMod val="65000"/>
                    <a:lumOff val="35000"/>
                  </a:schemeClr>
                </a:solidFill>
                <a:latin typeface="Arial" panose="020B0604020202020204" pitchFamily="34" charset="0"/>
                <a:cs typeface="Arial" panose="020B0604020202020204" pitchFamily="34" charset="0"/>
              </a:rPr>
              <a:t>i</a:t>
            </a:r>
            <a:r>
              <a:rPr lang="en-GB" sz="1000" dirty="0">
                <a:solidFill>
                  <a:schemeClr val="tx1">
                    <a:lumMod val="65000"/>
                    <a:lumOff val="35000"/>
                  </a:schemeClr>
                </a:solidFill>
                <a:latin typeface="Arial" panose="020B0604020202020204" pitchFamily="34" charset="0"/>
                <a:cs typeface="Arial" panose="020B0604020202020204" pitchFamily="34" charset="0"/>
              </a:rPr>
              <a:t>] + log(Population[</a:t>
            </a:r>
            <a:r>
              <a:rPr lang="en-GB" sz="1000" dirty="0" err="1">
                <a:solidFill>
                  <a:schemeClr val="tx1">
                    <a:lumMod val="65000"/>
                    <a:lumOff val="35000"/>
                  </a:schemeClr>
                </a:solidFill>
                <a:latin typeface="Arial" panose="020B0604020202020204" pitchFamily="34" charset="0"/>
                <a:cs typeface="Arial" panose="020B0604020202020204" pitchFamily="34" charset="0"/>
              </a:rPr>
              <a:t>i</a:t>
            </a:r>
            <a:r>
              <a:rPr lang="en-GB" sz="1000" dirty="0">
                <a:solidFill>
                  <a:schemeClr val="tx1">
                    <a:lumMod val="65000"/>
                    <a:lumOff val="35000"/>
                  </a:schemeClr>
                </a:solidFill>
                <a:latin typeface="Arial" panose="020B0604020202020204" pitchFamily="34" charset="0"/>
                <a:cs typeface="Arial" panose="020B0604020202020204" pitchFamily="34" charset="0"/>
              </a:rPr>
              <a:t>]), phi);</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p>
          <a:p>
            <a:endParaRPr lang="en-GB" sz="1200" dirty="0">
              <a:solidFill>
                <a:schemeClr val="tx1">
                  <a:lumMod val="65000"/>
                  <a:lumOff val="35000"/>
                </a:schemeClr>
              </a:solidFill>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8C023704-DB50-BCF9-6572-2C994D7DF23A}"/>
              </a:ext>
            </a:extLst>
          </p:cNvPr>
          <p:cNvSpPr txBox="1"/>
          <p:nvPr/>
        </p:nvSpPr>
        <p:spPr>
          <a:xfrm>
            <a:off x="138895" y="320948"/>
            <a:ext cx="2848857"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model</a:t>
            </a:r>
            <a:r>
              <a:rPr lang="en-GB" sz="2000" dirty="0">
                <a:latin typeface="Arial" panose="020B0604020202020204" pitchFamily="34" charset="0"/>
                <a:cs typeface="Arial" panose="020B0604020202020204" pitchFamily="34" charset="0"/>
              </a:rPr>
              <a:t> block</a:t>
            </a:r>
          </a:p>
        </p:txBody>
      </p:sp>
      <p:sp>
        <p:nvSpPr>
          <p:cNvPr id="3" name="Slide Number Placeholder 3">
            <a:extLst>
              <a:ext uri="{FF2B5EF4-FFF2-40B4-BE49-F238E27FC236}">
                <a16:creationId xmlns:a16="http://schemas.microsoft.com/office/drawing/2014/main" id="{5088BAEB-FB11-688C-4696-52B542D60FA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4594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68DEF3-A3EC-E456-D88E-8139156658B7}"/>
              </a:ext>
            </a:extLst>
          </p:cNvPr>
          <p:cNvSpPr/>
          <p:nvPr/>
        </p:nvSpPr>
        <p:spPr>
          <a:xfrm>
            <a:off x="0" y="0"/>
            <a:ext cx="12192000" cy="6858000"/>
          </a:xfrm>
          <a:prstGeom prst="rect">
            <a:avLst/>
          </a:prstGeom>
          <a:solidFill>
            <a:srgbClr val="FF2D6C"/>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are Hierarchical Regression Models?</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60496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F1ED1-D95C-A886-F3D3-D5F4721870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B135272-37BB-8356-F187-092D427A26FC}"/>
              </a:ext>
            </a:extLst>
          </p:cNvPr>
          <p:cNvSpPr txBox="1"/>
          <p:nvPr/>
        </p:nvSpPr>
        <p:spPr>
          <a:xfrm>
            <a:off x="138895" y="1081735"/>
            <a:ext cx="11914209" cy="5078313"/>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generated quantities </a:t>
            </a:r>
            <a:r>
              <a:rPr lang="en-GB" sz="1200" dirty="0">
                <a:latin typeface="Arial" panose="020B0604020202020204" pitchFamily="34" charset="0"/>
                <a:cs typeface="Arial" panose="020B0604020202020204" pitchFamily="34" charset="0"/>
              </a:rPr>
              <a:t>{</a:t>
            </a:r>
          </a:p>
          <a:p>
            <a:r>
              <a:rPr lang="en-GB" sz="1200" dirty="0">
                <a:latin typeface="Arial" panose="020B0604020202020204" pitchFamily="34" charset="0"/>
                <a:cs typeface="Arial" panose="020B0604020202020204" pitchFamily="34" charset="0"/>
              </a:rPr>
              <a:t>  // report the coefficients as relative risk ratios</a:t>
            </a:r>
          </a:p>
          <a:p>
            <a:r>
              <a:rPr lang="en-GB" sz="1200" dirty="0">
                <a:latin typeface="Arial" panose="020B0604020202020204" pitchFamily="34" charset="0"/>
                <a:cs typeface="Arial" panose="020B0604020202020204" pitchFamily="34" charset="0"/>
              </a:rPr>
              <a:t>  real gamma00_RR;</a:t>
            </a:r>
          </a:p>
          <a:p>
            <a:r>
              <a:rPr lang="en-GB" sz="1200" dirty="0">
                <a:latin typeface="Arial" panose="020B0604020202020204" pitchFamily="34" charset="0"/>
                <a:cs typeface="Arial" panose="020B0604020202020204" pitchFamily="34" charset="0"/>
              </a:rPr>
              <a:t>  real gamma01_RR;</a:t>
            </a:r>
          </a:p>
          <a:p>
            <a:r>
              <a:rPr lang="en-GB" sz="1200" dirty="0">
                <a:latin typeface="Arial" panose="020B0604020202020204" pitchFamily="34" charset="0"/>
                <a:cs typeface="Arial" panose="020B0604020202020204" pitchFamily="34" charset="0"/>
              </a:rPr>
              <a:t>  real gamma02_RR;</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gamma00_RR = exp(gamma00);</a:t>
            </a:r>
          </a:p>
          <a:p>
            <a:r>
              <a:rPr lang="en-GB" sz="1200" dirty="0">
                <a:latin typeface="Arial" panose="020B0604020202020204" pitchFamily="34" charset="0"/>
                <a:cs typeface="Arial" panose="020B0604020202020204" pitchFamily="34" charset="0"/>
              </a:rPr>
              <a:t>  gamma01_RR = exp(gamma01);</a:t>
            </a:r>
          </a:p>
          <a:p>
            <a:r>
              <a:rPr lang="en-GB" sz="1200" dirty="0">
                <a:latin typeface="Arial" panose="020B0604020202020204" pitchFamily="34" charset="0"/>
                <a:cs typeface="Arial" panose="020B0604020202020204" pitchFamily="34" charset="0"/>
              </a:rPr>
              <a:t>  gamma02_RR = exp(gamma02);</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real beta3_RR;</a:t>
            </a:r>
          </a:p>
          <a:p>
            <a:r>
              <a:rPr lang="en-GB" sz="1200" dirty="0">
                <a:latin typeface="Arial" panose="020B0604020202020204" pitchFamily="34" charset="0"/>
                <a:cs typeface="Arial" panose="020B0604020202020204" pitchFamily="34" charset="0"/>
              </a:rPr>
              <a:t>  real beta4_RR;</a:t>
            </a:r>
          </a:p>
          <a:p>
            <a:r>
              <a:rPr lang="en-GB" sz="1200" dirty="0">
                <a:latin typeface="Arial" panose="020B0604020202020204" pitchFamily="34" charset="0"/>
                <a:cs typeface="Arial" panose="020B0604020202020204" pitchFamily="34" charset="0"/>
              </a:rPr>
              <a:t>  real beta5_RR;</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beta3_RR = exp(beta3);</a:t>
            </a:r>
          </a:p>
          <a:p>
            <a:r>
              <a:rPr lang="en-GB" sz="1200" dirty="0">
                <a:latin typeface="Arial" panose="020B0604020202020204" pitchFamily="34" charset="0"/>
                <a:cs typeface="Arial" panose="020B0604020202020204" pitchFamily="34" charset="0"/>
              </a:rPr>
              <a:t>  beta4_RR = exp(beta4);</a:t>
            </a:r>
          </a:p>
          <a:p>
            <a:r>
              <a:rPr lang="en-GB" sz="1200" dirty="0">
                <a:latin typeface="Arial" panose="020B0604020202020204" pitchFamily="34" charset="0"/>
                <a:cs typeface="Arial" panose="020B0604020202020204" pitchFamily="34" charset="0"/>
              </a:rPr>
              <a:t>  beta5_RR = exp(beta5);</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 report the varying slopes as relative risk ratios</a:t>
            </a:r>
          </a:p>
          <a:p>
            <a:r>
              <a:rPr lang="en-GB" sz="1200" dirty="0">
                <a:latin typeface="Arial" panose="020B0604020202020204" pitchFamily="34" charset="0"/>
                <a:cs typeface="Arial" panose="020B0604020202020204" pitchFamily="34" charset="0"/>
              </a:rPr>
              <a:t>  array[Country] real beta00_RR;</a:t>
            </a:r>
          </a:p>
          <a:p>
            <a:r>
              <a:rPr lang="en-GB" sz="1200" dirty="0">
                <a:latin typeface="Arial" panose="020B0604020202020204" pitchFamily="34" charset="0"/>
                <a:cs typeface="Arial" panose="020B0604020202020204" pitchFamily="34" charset="0"/>
              </a:rPr>
              <a:t>  array[Country] real beta01_RR;</a:t>
            </a:r>
          </a:p>
          <a:p>
            <a:r>
              <a:rPr lang="en-GB" sz="1200" dirty="0">
                <a:latin typeface="Arial" panose="020B0604020202020204" pitchFamily="34" charset="0"/>
                <a:cs typeface="Arial" panose="020B0604020202020204" pitchFamily="34" charset="0"/>
              </a:rPr>
              <a:t>  array[Country] real beta02_RR;</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beta00_RR = exp(beta00);</a:t>
            </a:r>
          </a:p>
          <a:p>
            <a:r>
              <a:rPr lang="en-GB" sz="1200" dirty="0">
                <a:latin typeface="Arial" panose="020B0604020202020204" pitchFamily="34" charset="0"/>
                <a:cs typeface="Arial" panose="020B0604020202020204" pitchFamily="34" charset="0"/>
              </a:rPr>
              <a:t>  beta01_RR = exp(beta01);</a:t>
            </a:r>
          </a:p>
          <a:p>
            <a:r>
              <a:rPr lang="en-GB" sz="1200" dirty="0">
                <a:latin typeface="Arial" panose="020B0604020202020204" pitchFamily="34" charset="0"/>
                <a:cs typeface="Arial" panose="020B0604020202020204" pitchFamily="34" charset="0"/>
              </a:rPr>
              <a:t>  beta02_RR = exp(beta02);</a:t>
            </a:r>
          </a:p>
          <a:p>
            <a:r>
              <a:rPr lang="en-GB" sz="12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8A16BF3A-5A7A-58D9-29B3-02470E30943E}"/>
              </a:ext>
            </a:extLst>
          </p:cNvPr>
          <p:cNvSpPr txBox="1"/>
          <p:nvPr/>
        </p:nvSpPr>
        <p:spPr>
          <a:xfrm>
            <a:off x="138895" y="320948"/>
            <a:ext cx="4443845"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generate quantities</a:t>
            </a:r>
            <a:r>
              <a:rPr lang="en-GB" sz="2000" dirty="0">
                <a:latin typeface="Arial" panose="020B0604020202020204" pitchFamily="34" charset="0"/>
                <a:cs typeface="Arial" panose="020B0604020202020204" pitchFamily="34" charset="0"/>
              </a:rPr>
              <a:t> block</a:t>
            </a:r>
          </a:p>
        </p:txBody>
      </p:sp>
      <p:sp>
        <p:nvSpPr>
          <p:cNvPr id="3" name="Slide Number Placeholder 3">
            <a:extLst>
              <a:ext uri="{FF2B5EF4-FFF2-40B4-BE49-F238E27FC236}">
                <a16:creationId xmlns:a16="http://schemas.microsoft.com/office/drawing/2014/main" id="{E4E00C8E-7CA4-F78D-19D3-7576DFC07B3B}"/>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78692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and white text with black text&#10;&#10;Description automatically generated">
            <a:extLst>
              <a:ext uri="{FF2B5EF4-FFF2-40B4-BE49-F238E27FC236}">
                <a16:creationId xmlns:a16="http://schemas.microsoft.com/office/drawing/2014/main" id="{B8656934-ACE3-85EF-5F80-8B78A3EB72E3}"/>
              </a:ext>
            </a:extLst>
          </p:cNvPr>
          <p:cNvPicPr>
            <a:picLocks noChangeAspect="1"/>
          </p:cNvPicPr>
          <p:nvPr/>
        </p:nvPicPr>
        <p:blipFill>
          <a:blip r:embed="rId2"/>
          <a:stretch>
            <a:fillRect/>
          </a:stretch>
        </p:blipFill>
        <p:spPr>
          <a:xfrm>
            <a:off x="143959" y="156502"/>
            <a:ext cx="7399455" cy="2164466"/>
          </a:xfrm>
          <a:prstGeom prst="rect">
            <a:avLst/>
          </a:prstGeom>
        </p:spPr>
      </p:pic>
      <p:pic>
        <p:nvPicPr>
          <p:cNvPr id="5" name="Picture 4" descr="A table with numbers and a number of objects&#10;&#10;Description automatically generated with medium confidence">
            <a:extLst>
              <a:ext uri="{FF2B5EF4-FFF2-40B4-BE49-F238E27FC236}">
                <a16:creationId xmlns:a16="http://schemas.microsoft.com/office/drawing/2014/main" id="{38DEF390-2CDE-A075-7878-9B9822F1E9B8}"/>
              </a:ext>
            </a:extLst>
          </p:cNvPr>
          <p:cNvPicPr>
            <a:picLocks noChangeAspect="1"/>
          </p:cNvPicPr>
          <p:nvPr/>
        </p:nvPicPr>
        <p:blipFill>
          <a:blip r:embed="rId3"/>
          <a:stretch>
            <a:fillRect/>
          </a:stretch>
        </p:blipFill>
        <p:spPr>
          <a:xfrm>
            <a:off x="143959" y="2725034"/>
            <a:ext cx="7772400" cy="36889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ACB041-B675-0AE3-4B52-84033B1BE168}"/>
                  </a:ext>
                </a:extLst>
              </p:cNvPr>
              <p:cNvSpPr txBox="1"/>
              <p:nvPr/>
            </p:nvSpPr>
            <p:spPr>
              <a:xfrm>
                <a:off x="7543414" y="921245"/>
                <a:ext cx="77260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rPr>
                            <m:t>   </m:t>
                          </m:r>
                          <m:r>
                            <a:rPr lang="en-GB" sz="1800" i="1">
                              <a:latin typeface="Cambria Math" panose="02040503050406030204" pitchFamily="18" charset="0"/>
                              <a:ea typeface="Cambria Math" panose="02040503050406030204" pitchFamily="18" charset="0"/>
                            </a:rPr>
                            <m:t>𝛾</m:t>
                          </m:r>
                        </m:e>
                        <m:sub>
                          <m:r>
                            <a:rPr lang="en-GB" sz="1800">
                              <a:latin typeface="Cambria Math" panose="02040503050406030204" pitchFamily="18" charset="0"/>
                              <a:ea typeface="Cambria Math" panose="02040503050406030204" pitchFamily="18" charset="0"/>
                            </a:rPr>
                            <m:t>0</m:t>
                          </m:r>
                          <m:r>
                            <a:rPr lang="en-GB" sz="1800" b="0" i="1" smtClean="0">
                              <a:latin typeface="Cambria Math" panose="02040503050406030204" pitchFamily="18" charset="0"/>
                              <a:ea typeface="Cambria Math" panose="02040503050406030204" pitchFamily="18" charset="0"/>
                            </a:rPr>
                            <m:t>1</m:t>
                          </m:r>
                        </m:sub>
                      </m:sSub>
                    </m:oMath>
                  </m:oMathPara>
                </a14:m>
                <a:endParaRPr lang="en-GB" dirty="0"/>
              </a:p>
            </p:txBody>
          </p:sp>
        </mc:Choice>
        <mc:Fallback xmlns="">
          <p:sp>
            <p:nvSpPr>
              <p:cNvPr id="8" name="TextBox 7">
                <a:extLst>
                  <a:ext uri="{FF2B5EF4-FFF2-40B4-BE49-F238E27FC236}">
                    <a16:creationId xmlns:a16="http://schemas.microsoft.com/office/drawing/2014/main" id="{57ACB041-B675-0AE3-4B52-84033B1BE168}"/>
                  </a:ext>
                </a:extLst>
              </p:cNvPr>
              <p:cNvSpPr txBox="1">
                <a:spLocks noRot="1" noChangeAspect="1" noMove="1" noResize="1" noEditPoints="1" noAdjustHandles="1" noChangeArrowheads="1" noChangeShapeType="1" noTextEdit="1"/>
              </p:cNvSpPr>
              <p:nvPr/>
            </p:nvSpPr>
            <p:spPr>
              <a:xfrm>
                <a:off x="7543414" y="921245"/>
                <a:ext cx="772609" cy="369332"/>
              </a:xfrm>
              <a:prstGeom prst="rect">
                <a:avLst/>
              </a:prstGeom>
              <a:blipFill>
                <a:blip r:embed="rId4"/>
                <a:stretch>
                  <a:fillRect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06A2FB1-2C7F-0D2E-AC46-587B40395C90}"/>
                  </a:ext>
                </a:extLst>
              </p:cNvPr>
              <p:cNvSpPr txBox="1"/>
              <p:nvPr/>
            </p:nvSpPr>
            <p:spPr>
              <a:xfrm>
                <a:off x="7543414" y="1189392"/>
                <a:ext cx="77260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rPr>
                            <m:t>   </m:t>
                          </m:r>
                          <m:r>
                            <a:rPr lang="en-GB" sz="1800" i="1">
                              <a:latin typeface="Cambria Math" panose="02040503050406030204" pitchFamily="18" charset="0"/>
                              <a:ea typeface="Cambria Math" panose="02040503050406030204" pitchFamily="18" charset="0"/>
                            </a:rPr>
                            <m:t>𝛾</m:t>
                          </m:r>
                        </m:e>
                        <m:sub>
                          <m:r>
                            <a:rPr lang="en-GB" sz="1800">
                              <a:latin typeface="Cambria Math" panose="02040503050406030204" pitchFamily="18" charset="0"/>
                              <a:ea typeface="Cambria Math" panose="02040503050406030204" pitchFamily="18" charset="0"/>
                            </a:rPr>
                            <m:t>0</m:t>
                          </m:r>
                          <m:r>
                            <a:rPr lang="en-GB" sz="1800" b="0" i="1" smtClean="0">
                              <a:latin typeface="Cambria Math" panose="02040503050406030204" pitchFamily="18" charset="0"/>
                              <a:ea typeface="Cambria Math" panose="02040503050406030204" pitchFamily="18" charset="0"/>
                            </a:rPr>
                            <m:t>2</m:t>
                          </m:r>
                        </m:sub>
                      </m:sSub>
                    </m:oMath>
                  </m:oMathPara>
                </a14:m>
                <a:endParaRPr lang="en-GB" dirty="0"/>
              </a:p>
            </p:txBody>
          </p:sp>
        </mc:Choice>
        <mc:Fallback xmlns="">
          <p:sp>
            <p:nvSpPr>
              <p:cNvPr id="9" name="TextBox 8">
                <a:extLst>
                  <a:ext uri="{FF2B5EF4-FFF2-40B4-BE49-F238E27FC236}">
                    <a16:creationId xmlns:a16="http://schemas.microsoft.com/office/drawing/2014/main" id="{806A2FB1-2C7F-0D2E-AC46-587B40395C90}"/>
                  </a:ext>
                </a:extLst>
              </p:cNvPr>
              <p:cNvSpPr txBox="1">
                <a:spLocks noRot="1" noChangeAspect="1" noMove="1" noResize="1" noEditPoints="1" noAdjustHandles="1" noChangeArrowheads="1" noChangeShapeType="1" noTextEdit="1"/>
              </p:cNvSpPr>
              <p:nvPr/>
            </p:nvSpPr>
            <p:spPr>
              <a:xfrm>
                <a:off x="7543414" y="1189392"/>
                <a:ext cx="772609" cy="369332"/>
              </a:xfrm>
              <a:prstGeom prst="rect">
                <a:avLst/>
              </a:prstGeom>
              <a:blipFill>
                <a:blip r:embed="rId5"/>
                <a:stretch>
                  <a:fillRect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C18990-8B96-28CE-B9B3-8487574D1189}"/>
                  </a:ext>
                </a:extLst>
              </p:cNvPr>
              <p:cNvSpPr txBox="1"/>
              <p:nvPr/>
            </p:nvSpPr>
            <p:spPr>
              <a:xfrm>
                <a:off x="2364130" y="6374570"/>
                <a:ext cx="71473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a:latin typeface="Cambria Math" panose="02040503050406030204" pitchFamily="18" charset="0"/>
                              <a:ea typeface="Cambria Math" panose="02040503050406030204" pitchFamily="18" charset="0"/>
                            </a:rPr>
                            <m:t>1,</m:t>
                          </m:r>
                          <m:r>
                            <a:rPr lang="en-GB" sz="1800" i="1">
                              <a:latin typeface="Cambria Math" panose="02040503050406030204" pitchFamily="18" charset="0"/>
                              <a:ea typeface="Cambria Math" panose="02040503050406030204" pitchFamily="18" charset="0"/>
                            </a:rPr>
                            <m:t>𝑗</m:t>
                          </m:r>
                        </m:sub>
                      </m:sSub>
                    </m:oMath>
                  </m:oMathPara>
                </a14:m>
                <a:endParaRPr lang="en-GB" dirty="0"/>
              </a:p>
            </p:txBody>
          </p:sp>
        </mc:Choice>
        <mc:Fallback xmlns="">
          <p:sp>
            <p:nvSpPr>
              <p:cNvPr id="11" name="TextBox 10">
                <a:extLst>
                  <a:ext uri="{FF2B5EF4-FFF2-40B4-BE49-F238E27FC236}">
                    <a16:creationId xmlns:a16="http://schemas.microsoft.com/office/drawing/2014/main" id="{3AC18990-8B96-28CE-B9B3-8487574D1189}"/>
                  </a:ext>
                </a:extLst>
              </p:cNvPr>
              <p:cNvSpPr txBox="1">
                <a:spLocks noRot="1" noChangeAspect="1" noMove="1" noResize="1" noEditPoints="1" noAdjustHandles="1" noChangeArrowheads="1" noChangeShapeType="1" noTextEdit="1"/>
              </p:cNvSpPr>
              <p:nvPr/>
            </p:nvSpPr>
            <p:spPr>
              <a:xfrm>
                <a:off x="2364130" y="6374570"/>
                <a:ext cx="714736" cy="391646"/>
              </a:xfrm>
              <a:prstGeom prst="rect">
                <a:avLst/>
              </a:prstGeom>
              <a:blipFill>
                <a:blip r:embed="rId6"/>
                <a:stretch>
                  <a:fillRect b="-96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88FDB0D-3A16-A90F-3BF4-7BD56CD0F913}"/>
                  </a:ext>
                </a:extLst>
              </p:cNvPr>
              <p:cNvSpPr txBox="1"/>
              <p:nvPr/>
            </p:nvSpPr>
            <p:spPr>
              <a:xfrm>
                <a:off x="5653270" y="6361906"/>
                <a:ext cx="71473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b="0" i="0" smtClean="0">
                              <a:latin typeface="Cambria Math" panose="02040503050406030204" pitchFamily="18" charset="0"/>
                              <a:ea typeface="Cambria Math" panose="02040503050406030204" pitchFamily="18" charset="0"/>
                            </a:rPr>
                            <m:t>2</m:t>
                          </m:r>
                          <m:r>
                            <a:rPr lang="en-GB" sz="1800">
                              <a:latin typeface="Cambria Math" panose="02040503050406030204" pitchFamily="18" charset="0"/>
                              <a:ea typeface="Cambria Math" panose="02040503050406030204" pitchFamily="18" charset="0"/>
                            </a:rPr>
                            <m:t>,</m:t>
                          </m:r>
                          <m:r>
                            <a:rPr lang="en-GB" sz="1800" i="1">
                              <a:latin typeface="Cambria Math" panose="02040503050406030204" pitchFamily="18" charset="0"/>
                              <a:ea typeface="Cambria Math" panose="02040503050406030204" pitchFamily="18" charset="0"/>
                            </a:rPr>
                            <m:t>𝑗</m:t>
                          </m:r>
                        </m:sub>
                      </m:sSub>
                    </m:oMath>
                  </m:oMathPara>
                </a14:m>
                <a:endParaRPr lang="en-GB" dirty="0"/>
              </a:p>
            </p:txBody>
          </p:sp>
        </mc:Choice>
        <mc:Fallback xmlns="">
          <p:sp>
            <p:nvSpPr>
              <p:cNvPr id="12" name="TextBox 11">
                <a:extLst>
                  <a:ext uri="{FF2B5EF4-FFF2-40B4-BE49-F238E27FC236}">
                    <a16:creationId xmlns:a16="http://schemas.microsoft.com/office/drawing/2014/main" id="{188FDB0D-3A16-A90F-3BF4-7BD56CD0F913}"/>
                  </a:ext>
                </a:extLst>
              </p:cNvPr>
              <p:cNvSpPr txBox="1">
                <a:spLocks noRot="1" noChangeAspect="1" noMove="1" noResize="1" noEditPoints="1" noAdjustHandles="1" noChangeArrowheads="1" noChangeShapeType="1" noTextEdit="1"/>
              </p:cNvSpPr>
              <p:nvPr/>
            </p:nvSpPr>
            <p:spPr>
              <a:xfrm>
                <a:off x="5653270" y="6361906"/>
                <a:ext cx="714736" cy="391646"/>
              </a:xfrm>
              <a:prstGeom prst="rect">
                <a:avLst/>
              </a:prstGeom>
              <a:blipFill>
                <a:blip r:embed="rId7"/>
                <a:stretch>
                  <a:fillRect b="-9677"/>
                </a:stretch>
              </a:blipFill>
            </p:spPr>
            <p:txBody>
              <a:bodyPr/>
              <a:lstStyle/>
              <a:p>
                <a:r>
                  <a:rPr lang="en-GB">
                    <a:noFill/>
                  </a:rPr>
                  <a:t> </a:t>
                </a:r>
              </a:p>
            </p:txBody>
          </p:sp>
        </mc:Fallback>
      </mc:AlternateContent>
      <p:sp>
        <p:nvSpPr>
          <p:cNvPr id="2" name="Slide Number Placeholder 3">
            <a:extLst>
              <a:ext uri="{FF2B5EF4-FFF2-40B4-BE49-F238E27FC236}">
                <a16:creationId xmlns:a16="http://schemas.microsoft.com/office/drawing/2014/main" id="{0D1E6B42-F169-4EB7-FB9E-2FC8A1E148D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39174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3" name="Picture 2">
            <a:extLst>
              <a:ext uri="{FF2B5EF4-FFF2-40B4-BE49-F238E27FC236}">
                <a16:creationId xmlns:a16="http://schemas.microsoft.com/office/drawing/2014/main" id="{8C2FD82C-A558-7573-9193-13B87BE70467}"/>
              </a:ext>
            </a:extLst>
          </p:cNvPr>
          <p:cNvPicPr>
            <a:picLocks noChangeAspect="1"/>
          </p:cNvPicPr>
          <p:nvPr/>
        </p:nvPicPr>
        <p:blipFill rotWithShape="1">
          <a:blip r:embed="rId2"/>
          <a:srcRect l="78750"/>
          <a:stretch/>
        </p:blipFill>
        <p:spPr>
          <a:xfrm>
            <a:off x="4408572" y="4240033"/>
            <a:ext cx="2959883" cy="1108264"/>
          </a:xfrm>
          <a:prstGeom prst="rect">
            <a:avLst/>
          </a:prstGeom>
        </p:spPr>
      </p:pic>
      <p:sp>
        <p:nvSpPr>
          <p:cNvPr id="5" name="Slide Number Placeholder 3">
            <a:extLst>
              <a:ext uri="{FF2B5EF4-FFF2-40B4-BE49-F238E27FC236}">
                <a16:creationId xmlns:a16="http://schemas.microsoft.com/office/drawing/2014/main" id="{202250E6-EC0D-CBF1-B145-217A129E68C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304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2400" b="1" dirty="0">
                <a:latin typeface="Helvetica" pitchFamily="2" charset="0"/>
              </a:rPr>
              <a:t> </a:t>
            </a: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extLst>
              <p:ext uri="{D42A27DB-BD31-4B8C-83A1-F6EECF244321}">
                <p14:modId xmlns:p14="http://schemas.microsoft.com/office/powerpoint/2010/main" val="3101197863"/>
              </p:ext>
            </p:extLst>
          </p:nvPr>
        </p:nvGraphicFramePr>
        <p:xfrm>
          <a:off x="165463" y="769925"/>
          <a:ext cx="8743406" cy="4016621"/>
        </p:xfrm>
        <a:graphic>
          <a:graphicData uri="http://schemas.openxmlformats.org/drawingml/2006/table">
            <a:tbl>
              <a:tblPr firstRow="1" bandRow="1">
                <a:tableStyleId>{2D5ABB26-0587-4C30-8999-92F81FD0307C}</a:tableStyleId>
              </a:tblPr>
              <a:tblGrid>
                <a:gridCol w="4338454">
                  <a:extLst>
                    <a:ext uri="{9D8B030D-6E8A-4147-A177-3AD203B41FA5}">
                      <a16:colId xmlns:a16="http://schemas.microsoft.com/office/drawing/2014/main" val="2740342776"/>
                    </a:ext>
                  </a:extLst>
                </a:gridCol>
                <a:gridCol w="4404952">
                  <a:extLst>
                    <a:ext uri="{9D8B030D-6E8A-4147-A177-3AD203B41FA5}">
                      <a16:colId xmlns:a16="http://schemas.microsoft.com/office/drawing/2014/main" val="4096845816"/>
                    </a:ext>
                  </a:extLst>
                </a:gridCol>
              </a:tblGrid>
              <a:tr h="450461">
                <a:tc>
                  <a:txBody>
                    <a:bodyPr/>
                    <a:lstStyle/>
                    <a:p>
                      <a:pPr algn="l"/>
                      <a:r>
                        <a:rPr lang="en-GB" sz="1400" b="1" i="0" dirty="0">
                          <a:latin typeface="Helvetica Neue" panose="02000503000000020004" pitchFamily="2" charset="0"/>
                          <a:ea typeface="Helvetica Neue" panose="02000503000000020004" pitchFamily="2" charset="0"/>
                          <a:cs typeface="Helvetica Neue" panose="02000503000000020004" pitchFamily="2"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b="1" i="0" dirty="0">
                          <a:latin typeface="Helvetica Neue" panose="02000503000000020004" pitchFamily="2" charset="0"/>
                          <a:ea typeface="Helvetica Neue" panose="02000503000000020004" pitchFamily="2" charset="0"/>
                          <a:cs typeface="Helvetica Neue" panose="02000503000000020004" pitchFamily="2" charset="0"/>
                        </a:rPr>
                        <a:t>Suitable Model (GLM or GAM)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Continuous measures: e.g., average income in postcode (£); concentrations of ambient particulate matter (PM2.5); Normalised Vegetative Difference Index (NDVI)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Binary measures (1 = “present” or 0 = “absent”): e.g., Person’s voting for a candidate, Lung cancer risk, house infested with rodents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Binomial measure (or proportion): e.g., prevalence of houses in a postcode infested with rodents, percentage of people in a village infected with intestinal parasitic worms, prevalence of household on a street segment victimised by crime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Counts or discrete measures: e.g., number of reported burglaries on a street segment, number of riots in a county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bl>
          </a:graphicData>
        </a:graphic>
      </p:graphicFrame>
      <p:sp>
        <p:nvSpPr>
          <p:cNvPr id="8" name="TextBox 7">
            <a:extLst>
              <a:ext uri="{FF2B5EF4-FFF2-40B4-BE49-F238E27FC236}">
                <a16:creationId xmlns:a16="http://schemas.microsoft.com/office/drawing/2014/main" id="{25BBE5DB-7229-2733-4DFC-196282D83A4E}"/>
              </a:ext>
            </a:extLst>
          </p:cNvPr>
          <p:cNvSpPr txBox="1"/>
          <p:nvPr/>
        </p:nvSpPr>
        <p:spPr>
          <a:xfrm>
            <a:off x="165463" y="200297"/>
            <a:ext cx="10458994" cy="369332"/>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Recall that we covered these various types of regression models  </a:t>
            </a:r>
          </a:p>
        </p:txBody>
      </p:sp>
      <p:sp>
        <p:nvSpPr>
          <p:cNvPr id="12" name="Slide Number Placeholder 3">
            <a:extLst>
              <a:ext uri="{FF2B5EF4-FFF2-40B4-BE49-F238E27FC236}">
                <a16:creationId xmlns:a16="http://schemas.microsoft.com/office/drawing/2014/main" id="{12A49C04-AECA-F0B2-2ADE-D8EC9F426A2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extBox 12">
            <a:extLst>
              <a:ext uri="{FF2B5EF4-FFF2-40B4-BE49-F238E27FC236}">
                <a16:creationId xmlns:a16="http://schemas.microsoft.com/office/drawing/2014/main" id="{A8A28593-A3CB-405E-D95F-EAAD7499627F}"/>
              </a:ext>
            </a:extLst>
          </p:cNvPr>
          <p:cNvSpPr txBox="1"/>
          <p:nvPr/>
        </p:nvSpPr>
        <p:spPr>
          <a:xfrm>
            <a:off x="165463" y="5154486"/>
            <a:ext cx="11861074" cy="1200329"/>
          </a:xfrm>
          <a:prstGeom prst="rect">
            <a:avLst/>
          </a:prstGeom>
          <a:solidFill>
            <a:schemeClr val="accent1">
              <a:lumMod val="40000"/>
              <a:lumOff val="60000"/>
            </a:schemeClr>
          </a:solidFill>
          <a:ln>
            <a:solidFill>
              <a:schemeClr val="accent1"/>
            </a:solidFill>
          </a:ln>
        </p:spPr>
        <p:txBody>
          <a:bodyPr wrap="squar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Typically, the data structure or scenario we have been applying these models to are single row records or unit observations (i.e., for an individual, or a geographical unit etc.,)</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What about data structures with repeated measurements, or unit observation within a group, or temporal datasets? </a:t>
            </a:r>
          </a:p>
        </p:txBody>
      </p:sp>
    </p:spTree>
    <p:extLst>
      <p:ext uri="{BB962C8B-B14F-4D97-AF65-F5344CB8AC3E}">
        <p14:creationId xmlns:p14="http://schemas.microsoft.com/office/powerpoint/2010/main" val="399808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2177624861"/>
              </p:ext>
            </p:extLst>
          </p:nvPr>
        </p:nvGraphicFramePr>
        <p:xfrm>
          <a:off x="278674" y="1521374"/>
          <a:ext cx="8499566" cy="4383039"/>
        </p:xfrm>
        <a:graphic>
          <a:graphicData uri="http://schemas.openxmlformats.org/drawingml/2006/table">
            <a:tbl>
              <a:tblPr firstRow="1" bandRow="1">
                <a:tableStyleId>{5940675A-B579-460E-94D1-54222C63F5DA}</a:tableStyleId>
              </a:tblPr>
              <a:tblGrid>
                <a:gridCol w="1058736">
                  <a:extLst>
                    <a:ext uri="{9D8B030D-6E8A-4147-A177-3AD203B41FA5}">
                      <a16:colId xmlns:a16="http://schemas.microsoft.com/office/drawing/2014/main" val="3499932197"/>
                    </a:ext>
                  </a:extLst>
                </a:gridCol>
                <a:gridCol w="2520487">
                  <a:extLst>
                    <a:ext uri="{9D8B030D-6E8A-4147-A177-3AD203B41FA5}">
                      <a16:colId xmlns:a16="http://schemas.microsoft.com/office/drawing/2014/main" val="3276823223"/>
                    </a:ext>
                  </a:extLst>
                </a:gridCol>
                <a:gridCol w="2327925">
                  <a:extLst>
                    <a:ext uri="{9D8B030D-6E8A-4147-A177-3AD203B41FA5}">
                      <a16:colId xmlns:a16="http://schemas.microsoft.com/office/drawing/2014/main" val="2351972412"/>
                    </a:ext>
                  </a:extLst>
                </a:gridCol>
                <a:gridCol w="1297841">
                  <a:extLst>
                    <a:ext uri="{9D8B030D-6E8A-4147-A177-3AD203B41FA5}">
                      <a16:colId xmlns:a16="http://schemas.microsoft.com/office/drawing/2014/main" val="2769541450"/>
                    </a:ext>
                  </a:extLst>
                </a:gridCol>
                <a:gridCol w="1294577">
                  <a:extLst>
                    <a:ext uri="{9D8B030D-6E8A-4147-A177-3AD203B41FA5}">
                      <a16:colId xmlns:a16="http://schemas.microsoft.com/office/drawing/2014/main" val="2291276390"/>
                    </a:ext>
                  </a:extLst>
                </a:gridCol>
              </a:tblGrid>
              <a:tr h="435783">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844381"/>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797134"/>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Brentside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6811958"/>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5742957"/>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6967721"/>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7269864"/>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4941433"/>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0820727"/>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3796976"/>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[1] </a:t>
            </a:r>
          </a:p>
        </p:txBody>
      </p:sp>
      <p:sp>
        <p:nvSpPr>
          <p:cNvPr id="6" name="TextBox 5">
            <a:extLst>
              <a:ext uri="{FF2B5EF4-FFF2-40B4-BE49-F238E27FC236}">
                <a16:creationId xmlns:a16="http://schemas.microsoft.com/office/drawing/2014/main" id="{C77A1012-A80E-1759-921F-44B039FB9B0A}"/>
              </a:ext>
            </a:extLst>
          </p:cNvPr>
          <p:cNvSpPr txBox="1"/>
          <p:nvPr/>
        </p:nvSpPr>
        <p:spPr>
          <a:xfrm>
            <a:off x="203202" y="794489"/>
            <a:ext cx="8940798"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Imagine we have some dataset containing information on an individual-level.</a:t>
            </a:r>
          </a:p>
        </p:txBody>
      </p:sp>
      <p:sp>
        <p:nvSpPr>
          <p:cNvPr id="8" name="TextBox 7">
            <a:extLst>
              <a:ext uri="{FF2B5EF4-FFF2-40B4-BE49-F238E27FC236}">
                <a16:creationId xmlns:a16="http://schemas.microsoft.com/office/drawing/2014/main" id="{EEFAAC67-DC84-BE65-FC00-5791DEB4DBB3}"/>
              </a:ext>
            </a:extLst>
          </p:cNvPr>
          <p:cNvSpPr txBox="1"/>
          <p:nvPr/>
        </p:nvSpPr>
        <p:spPr>
          <a:xfrm>
            <a:off x="8943704" y="1536174"/>
            <a:ext cx="3153510" cy="2677656"/>
          </a:xfrm>
          <a:prstGeom prst="rect">
            <a:avLst/>
          </a:prstGeom>
          <a:solidFill>
            <a:schemeClr val="accent1">
              <a:lumMod val="40000"/>
              <a:lumOff val="60000"/>
            </a:schemeClr>
          </a:solidFill>
          <a:ln>
            <a:solidFill>
              <a:schemeClr val="accent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 1: This dataset contain details for individual schools in Ealing Borough (inside London). Information on the overall maths performance of a school and the maths teacher-student ratio in a class.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We want to understand what historical and sociodemographic factors have an impact on a school’s performance when it comes to mathematics.</a:t>
            </a:r>
          </a:p>
        </p:txBody>
      </p:sp>
      <p:sp>
        <p:nvSpPr>
          <p:cNvPr id="10" name="TextBox 9">
            <a:extLst>
              <a:ext uri="{FF2B5EF4-FFF2-40B4-BE49-F238E27FC236}">
                <a16:creationId xmlns:a16="http://schemas.microsoft.com/office/drawing/2014/main" id="{15CB9466-3E9F-EAEE-3B20-D62FBB557997}"/>
              </a:ext>
            </a:extLst>
          </p:cNvPr>
          <p:cNvSpPr txBox="1"/>
          <p:nvPr/>
        </p:nvSpPr>
        <p:spPr>
          <a:xfrm>
            <a:off x="8943704" y="4555405"/>
            <a:ext cx="3145809" cy="1169551"/>
          </a:xfrm>
          <a:prstGeom prst="rect">
            <a:avLst/>
          </a:prstGeom>
          <a:solidFill>
            <a:schemeClr val="accent1">
              <a:lumMod val="40000"/>
              <a:lumOff val="60000"/>
            </a:schemeClr>
          </a:solidFill>
          <a:ln>
            <a:solidFill>
              <a:schemeClr val="accent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 2: We would typically fit a linear regression model if we wanted to see how just </a:t>
            </a:r>
            <a:r>
              <a:rPr lang="en-GB" sz="1400" b="1" dirty="0">
                <a:latin typeface="Helvetica Neue" panose="02000503000000020004" pitchFamily="2" charset="0"/>
                <a:ea typeface="Helvetica Neue" panose="02000503000000020004" pitchFamily="2" charset="0"/>
                <a:cs typeface="Helvetica Neue" panose="02000503000000020004" pitchFamily="2" charset="0"/>
              </a:rPr>
              <a:t>Maths TSR </a:t>
            </a:r>
            <a:r>
              <a:rPr lang="en-GB" sz="1400" dirty="0">
                <a:latin typeface="Helvetica Neue" panose="02000503000000020004" pitchFamily="2" charset="0"/>
                <a:ea typeface="Helvetica Neue" panose="02000503000000020004" pitchFamily="2" charset="0"/>
                <a:cs typeface="Helvetica Neue" panose="02000503000000020004" pitchFamily="2" charset="0"/>
              </a:rPr>
              <a:t>and </a:t>
            </a:r>
            <a:r>
              <a:rPr lang="en-GB" sz="1400" b="1" dirty="0">
                <a:latin typeface="Helvetica Neue" panose="02000503000000020004" pitchFamily="2" charset="0"/>
                <a:ea typeface="Helvetica Neue" panose="02000503000000020004" pitchFamily="2" charset="0"/>
                <a:cs typeface="Helvetica Neue" panose="02000503000000020004" pitchFamily="2" charset="0"/>
              </a:rPr>
              <a:t>OFSTED Grade </a:t>
            </a:r>
            <a:r>
              <a:rPr lang="en-GB" sz="1400" dirty="0">
                <a:latin typeface="Helvetica Neue" panose="02000503000000020004" pitchFamily="2" charset="0"/>
                <a:ea typeface="Helvetica Neue" panose="02000503000000020004" pitchFamily="2" charset="0"/>
                <a:cs typeface="Helvetica Neue" panose="02000503000000020004" pitchFamily="2" charset="0"/>
              </a:rPr>
              <a:t>are linked with </a:t>
            </a:r>
            <a:r>
              <a:rPr lang="en-GB" sz="1400" b="1" dirty="0">
                <a:latin typeface="Helvetica Neue" panose="02000503000000020004" pitchFamily="2" charset="0"/>
                <a:ea typeface="Helvetica Neue" panose="02000503000000020004" pitchFamily="2" charset="0"/>
                <a:cs typeface="Helvetica Neue" panose="02000503000000020004" pitchFamily="2" charset="0"/>
              </a:rPr>
              <a:t>Maths Performance</a:t>
            </a:r>
            <a:r>
              <a:rPr lang="en-GB" sz="1400" dirty="0">
                <a:latin typeface="Helvetica Neue" panose="02000503000000020004" pitchFamily="2" charset="0"/>
                <a:ea typeface="Helvetica Neue" panose="02000503000000020004" pitchFamily="2" charset="0"/>
                <a:cs typeface="Helvetica Neue" panose="02000503000000020004" pitchFamily="2" charset="0"/>
              </a:rPr>
              <a:t> variable.</a:t>
            </a:r>
          </a:p>
        </p:txBody>
      </p:sp>
    </p:spTree>
    <p:extLst>
      <p:ext uri="{BB962C8B-B14F-4D97-AF65-F5344CB8AC3E}">
        <p14:creationId xmlns:p14="http://schemas.microsoft.com/office/powerpoint/2010/main" val="338098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919977"/>
              </p:ext>
            </p:extLst>
          </p:nvPr>
        </p:nvGraphicFramePr>
        <p:xfrm>
          <a:off x="165463" y="1342318"/>
          <a:ext cx="11810838" cy="4383039"/>
        </p:xfrm>
        <a:graphic>
          <a:graphicData uri="http://schemas.openxmlformats.org/drawingml/2006/table">
            <a:tbl>
              <a:tblPr firstRow="1" bandRow="1">
                <a:tableStyleId>{5940675A-B579-460E-94D1-54222C63F5DA}</a:tableStyleId>
              </a:tblPr>
              <a:tblGrid>
                <a:gridCol w="947080">
                  <a:extLst>
                    <a:ext uri="{9D8B030D-6E8A-4147-A177-3AD203B41FA5}">
                      <a16:colId xmlns:a16="http://schemas.microsoft.com/office/drawing/2014/main" val="3499932197"/>
                    </a:ext>
                  </a:extLst>
                </a:gridCol>
                <a:gridCol w="1369434">
                  <a:extLst>
                    <a:ext uri="{9D8B030D-6E8A-4147-A177-3AD203B41FA5}">
                      <a16:colId xmlns:a16="http://schemas.microsoft.com/office/drawing/2014/main" val="2848825145"/>
                    </a:ext>
                  </a:extLst>
                </a:gridCol>
                <a:gridCol w="2223515">
                  <a:extLst>
                    <a:ext uri="{9D8B030D-6E8A-4147-A177-3AD203B41FA5}">
                      <a16:colId xmlns:a16="http://schemas.microsoft.com/office/drawing/2014/main" val="3276823223"/>
                    </a:ext>
                  </a:extLst>
                </a:gridCol>
                <a:gridCol w="1597888">
                  <a:extLst>
                    <a:ext uri="{9D8B030D-6E8A-4147-A177-3AD203B41FA5}">
                      <a16:colId xmlns:a16="http://schemas.microsoft.com/office/drawing/2014/main" val="2351972412"/>
                    </a:ext>
                  </a:extLst>
                </a:gridCol>
                <a:gridCol w="1031441">
                  <a:extLst>
                    <a:ext uri="{9D8B030D-6E8A-4147-A177-3AD203B41FA5}">
                      <a16:colId xmlns:a16="http://schemas.microsoft.com/office/drawing/2014/main" val="2769541450"/>
                    </a:ext>
                  </a:extLst>
                </a:gridCol>
                <a:gridCol w="1547160">
                  <a:extLst>
                    <a:ext uri="{9D8B030D-6E8A-4147-A177-3AD203B41FA5}">
                      <a16:colId xmlns:a16="http://schemas.microsoft.com/office/drawing/2014/main" val="2291276390"/>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Brentside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586811958"/>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79574295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61726986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103082072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923796976"/>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[2] </a:t>
            </a:r>
          </a:p>
        </p:txBody>
      </p:sp>
      <p:sp>
        <p:nvSpPr>
          <p:cNvPr id="6" name="TextBox 5">
            <a:extLst>
              <a:ext uri="{FF2B5EF4-FFF2-40B4-BE49-F238E27FC236}">
                <a16:creationId xmlns:a16="http://schemas.microsoft.com/office/drawing/2014/main" id="{C77A1012-A80E-1759-921F-44B039FB9B0A}"/>
              </a:ext>
            </a:extLst>
          </p:cNvPr>
          <p:cNvSpPr txBox="1"/>
          <p:nvPr/>
        </p:nvSpPr>
        <p:spPr>
          <a:xfrm>
            <a:off x="165463" y="802085"/>
            <a:ext cx="1181083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Suppose we want to consider broader risk factors, not measured at an individual-level but at a group-level…</a:t>
            </a:r>
          </a:p>
        </p:txBody>
      </p:sp>
      <p:sp>
        <p:nvSpPr>
          <p:cNvPr id="7" name="TextBox 6">
            <a:extLst>
              <a:ext uri="{FF2B5EF4-FFF2-40B4-BE49-F238E27FC236}">
                <a16:creationId xmlns:a16="http://schemas.microsoft.com/office/drawing/2014/main" id="{369F0B28-4AD9-CD5C-CEB5-7C7582D8559C}"/>
              </a:ext>
            </a:extLst>
          </p:cNvPr>
          <p:cNvSpPr txBox="1"/>
          <p:nvPr/>
        </p:nvSpPr>
        <p:spPr>
          <a:xfrm>
            <a:off x="111161" y="5904504"/>
            <a:ext cx="11865139"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For instance, other broader factors that might either be on an environmental, geopolitical, societal-level e.g., LSOA IMD public resource allocation for schools and average income scores. We have altered the structure of our dataset and made it far more complex…</a:t>
            </a:r>
          </a:p>
        </p:txBody>
      </p:sp>
    </p:spTree>
    <p:extLst>
      <p:ext uri="{BB962C8B-B14F-4D97-AF65-F5344CB8AC3E}">
        <p14:creationId xmlns:p14="http://schemas.microsoft.com/office/powerpoint/2010/main" val="182635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2672495721"/>
              </p:ext>
            </p:extLst>
          </p:nvPr>
        </p:nvGraphicFramePr>
        <p:xfrm>
          <a:off x="165463" y="1342318"/>
          <a:ext cx="11810838" cy="4383039"/>
        </p:xfrm>
        <a:graphic>
          <a:graphicData uri="http://schemas.openxmlformats.org/drawingml/2006/table">
            <a:tbl>
              <a:tblPr firstRow="1" bandRow="1">
                <a:tableStyleId>{5940675A-B579-460E-94D1-54222C63F5DA}</a:tableStyleId>
              </a:tblPr>
              <a:tblGrid>
                <a:gridCol w="947080">
                  <a:extLst>
                    <a:ext uri="{9D8B030D-6E8A-4147-A177-3AD203B41FA5}">
                      <a16:colId xmlns:a16="http://schemas.microsoft.com/office/drawing/2014/main" val="3499932197"/>
                    </a:ext>
                  </a:extLst>
                </a:gridCol>
                <a:gridCol w="1369434">
                  <a:extLst>
                    <a:ext uri="{9D8B030D-6E8A-4147-A177-3AD203B41FA5}">
                      <a16:colId xmlns:a16="http://schemas.microsoft.com/office/drawing/2014/main" val="2848825145"/>
                    </a:ext>
                  </a:extLst>
                </a:gridCol>
                <a:gridCol w="2223515">
                  <a:extLst>
                    <a:ext uri="{9D8B030D-6E8A-4147-A177-3AD203B41FA5}">
                      <a16:colId xmlns:a16="http://schemas.microsoft.com/office/drawing/2014/main" val="3276823223"/>
                    </a:ext>
                  </a:extLst>
                </a:gridCol>
                <a:gridCol w="1597888">
                  <a:extLst>
                    <a:ext uri="{9D8B030D-6E8A-4147-A177-3AD203B41FA5}">
                      <a16:colId xmlns:a16="http://schemas.microsoft.com/office/drawing/2014/main" val="2351972412"/>
                    </a:ext>
                  </a:extLst>
                </a:gridCol>
                <a:gridCol w="1031441">
                  <a:extLst>
                    <a:ext uri="{9D8B030D-6E8A-4147-A177-3AD203B41FA5}">
                      <a16:colId xmlns:a16="http://schemas.microsoft.com/office/drawing/2014/main" val="2769541450"/>
                    </a:ext>
                  </a:extLst>
                </a:gridCol>
                <a:gridCol w="1547160">
                  <a:extLst>
                    <a:ext uri="{9D8B030D-6E8A-4147-A177-3AD203B41FA5}">
                      <a16:colId xmlns:a16="http://schemas.microsoft.com/office/drawing/2014/main" val="2291276390"/>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Brentside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586811958"/>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79574295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261726986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3082072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23796976"/>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[3] </a:t>
            </a:r>
          </a:p>
        </p:txBody>
      </p:sp>
      <p:sp>
        <p:nvSpPr>
          <p:cNvPr id="6" name="TextBox 5">
            <a:extLst>
              <a:ext uri="{FF2B5EF4-FFF2-40B4-BE49-F238E27FC236}">
                <a16:creationId xmlns:a16="http://schemas.microsoft.com/office/drawing/2014/main" id="{C77A1012-A80E-1759-921F-44B039FB9B0A}"/>
              </a:ext>
            </a:extLst>
          </p:cNvPr>
          <p:cNvSpPr txBox="1"/>
          <p:nvPr/>
        </p:nvSpPr>
        <p:spPr>
          <a:xfrm>
            <a:off x="203202" y="794489"/>
            <a:ext cx="8940798"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A hierarchical or multi-level structure in the dataset is formed</a:t>
            </a:r>
          </a:p>
        </p:txBody>
      </p:sp>
      <p:sp>
        <p:nvSpPr>
          <p:cNvPr id="8" name="TextBox 7">
            <a:extLst>
              <a:ext uri="{FF2B5EF4-FFF2-40B4-BE49-F238E27FC236}">
                <a16:creationId xmlns:a16="http://schemas.microsoft.com/office/drawing/2014/main" id="{A1481563-4D16-AB95-9657-D2758CA022AA}"/>
              </a:ext>
            </a:extLst>
          </p:cNvPr>
          <p:cNvSpPr txBox="1"/>
          <p:nvPr/>
        </p:nvSpPr>
        <p:spPr>
          <a:xfrm>
            <a:off x="165463" y="5899202"/>
            <a:ext cx="3065417" cy="861774"/>
          </a:xfrm>
          <a:prstGeom prst="rect">
            <a:avLst/>
          </a:prstGeom>
          <a:noFill/>
        </p:spPr>
        <p:txBody>
          <a:bodyPr wrap="square" rtlCol="0">
            <a:spAutoFit/>
          </a:bodyPr>
          <a:lstStyle/>
          <a:p>
            <a:r>
              <a:rPr lang="en-GB" sz="1000" dirty="0">
                <a:latin typeface="Helvetica Neue" panose="02000503000000020004" pitchFamily="2" charset="0"/>
                <a:ea typeface="Helvetica Neue" panose="02000503000000020004" pitchFamily="2" charset="0"/>
                <a:cs typeface="Helvetica Neue" panose="02000503000000020004" pitchFamily="2" charset="0"/>
              </a:rPr>
              <a:t>We have 9 records but we created an hierarchy…</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LSOA01; </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2 school records nested in LSOA02;</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LSOA03;</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1 school record nested in LSOA04</a:t>
            </a:r>
          </a:p>
        </p:txBody>
      </p:sp>
    </p:spTree>
    <p:extLst>
      <p:ext uri="{BB962C8B-B14F-4D97-AF65-F5344CB8AC3E}">
        <p14:creationId xmlns:p14="http://schemas.microsoft.com/office/powerpoint/2010/main" val="30114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[4] </a:t>
            </a:r>
          </a:p>
        </p:txBody>
      </p:sp>
      <p:sp>
        <p:nvSpPr>
          <p:cNvPr id="8" name="TextBox 7">
            <a:extLst>
              <a:ext uri="{FF2B5EF4-FFF2-40B4-BE49-F238E27FC236}">
                <a16:creationId xmlns:a16="http://schemas.microsoft.com/office/drawing/2014/main" id="{A1481563-4D16-AB95-9657-D2758CA022AA}"/>
              </a:ext>
            </a:extLst>
          </p:cNvPr>
          <p:cNvSpPr txBox="1"/>
          <p:nvPr/>
        </p:nvSpPr>
        <p:spPr>
          <a:xfrm>
            <a:off x="187040" y="4742543"/>
            <a:ext cx="3871154" cy="1200329"/>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We have 9 records, but we created a hierarchy…</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LSOA01;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2 school records nested in LSOA02;</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LSOA03;</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1 school record nested in LSOA04</a:t>
            </a:r>
          </a:p>
        </p:txBody>
      </p:sp>
      <p:pic>
        <p:nvPicPr>
          <p:cNvPr id="11" name="Picture 10" descr="Table&#10;&#10;Description automatically generated">
            <a:extLst>
              <a:ext uri="{FF2B5EF4-FFF2-40B4-BE49-F238E27FC236}">
                <a16:creationId xmlns:a16="http://schemas.microsoft.com/office/drawing/2014/main" id="{EA4F8135-01B8-A8B8-25AA-3135933E4797}"/>
              </a:ext>
            </a:extLst>
          </p:cNvPr>
          <p:cNvPicPr>
            <a:picLocks noChangeAspect="1"/>
          </p:cNvPicPr>
          <p:nvPr/>
        </p:nvPicPr>
        <p:blipFill>
          <a:blip r:embed="rId2"/>
          <a:stretch>
            <a:fillRect/>
          </a:stretch>
        </p:blipFill>
        <p:spPr>
          <a:xfrm>
            <a:off x="187040" y="1515292"/>
            <a:ext cx="6087680" cy="3181778"/>
          </a:xfrm>
          <a:prstGeom prst="rect">
            <a:avLst/>
          </a:prstGeom>
        </p:spPr>
      </p:pic>
      <p:sp>
        <p:nvSpPr>
          <p:cNvPr id="12" name="TextBox 11">
            <a:extLst>
              <a:ext uri="{FF2B5EF4-FFF2-40B4-BE49-F238E27FC236}">
                <a16:creationId xmlns:a16="http://schemas.microsoft.com/office/drawing/2014/main" id="{278D7B70-F5B1-E36C-202B-463DF33D9CE8}"/>
              </a:ext>
            </a:extLst>
          </p:cNvPr>
          <p:cNvSpPr txBox="1"/>
          <p:nvPr/>
        </p:nvSpPr>
        <p:spPr>
          <a:xfrm>
            <a:off x="187040" y="1049667"/>
            <a:ext cx="293478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Individual-level data</a:t>
            </a:r>
          </a:p>
        </p:txBody>
      </p:sp>
      <p:sp>
        <p:nvSpPr>
          <p:cNvPr id="13" name="TextBox 12">
            <a:extLst>
              <a:ext uri="{FF2B5EF4-FFF2-40B4-BE49-F238E27FC236}">
                <a16:creationId xmlns:a16="http://schemas.microsoft.com/office/drawing/2014/main" id="{CA82EA42-58E9-BC34-6C0B-1F996CC4D4CC}"/>
              </a:ext>
            </a:extLst>
          </p:cNvPr>
          <p:cNvSpPr txBox="1"/>
          <p:nvPr/>
        </p:nvSpPr>
        <p:spPr>
          <a:xfrm>
            <a:off x="7463245" y="1034212"/>
            <a:ext cx="293478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Group-level data</a:t>
            </a:r>
          </a:p>
        </p:txBody>
      </p:sp>
      <p:graphicFrame>
        <p:nvGraphicFramePr>
          <p:cNvPr id="14" name="Table 4">
            <a:extLst>
              <a:ext uri="{FF2B5EF4-FFF2-40B4-BE49-F238E27FC236}">
                <a16:creationId xmlns:a16="http://schemas.microsoft.com/office/drawing/2014/main" id="{2FC37F7C-A457-346E-427C-0199A0AD4D0E}"/>
              </a:ext>
            </a:extLst>
          </p:cNvPr>
          <p:cNvGraphicFramePr>
            <a:graphicFrameLocks noGrp="1"/>
          </p:cNvGraphicFramePr>
          <p:nvPr>
            <p:extLst>
              <p:ext uri="{D42A27DB-BD31-4B8C-83A1-F6EECF244321}">
                <p14:modId xmlns:p14="http://schemas.microsoft.com/office/powerpoint/2010/main" val="2969595455"/>
              </p:ext>
            </p:extLst>
          </p:nvPr>
        </p:nvGraphicFramePr>
        <p:xfrm>
          <a:off x="7541206" y="1911208"/>
          <a:ext cx="4463754" cy="2190119"/>
        </p:xfrm>
        <a:graphic>
          <a:graphicData uri="http://schemas.openxmlformats.org/drawingml/2006/table">
            <a:tbl>
              <a:tblPr firstRow="1" bandRow="1">
                <a:tableStyleId>{5940675A-B579-460E-94D1-54222C63F5DA}</a:tableStyleId>
              </a:tblPr>
              <a:tblGrid>
                <a:gridCol w="1369434">
                  <a:extLst>
                    <a:ext uri="{9D8B030D-6E8A-4147-A177-3AD203B41FA5}">
                      <a16:colId xmlns:a16="http://schemas.microsoft.com/office/drawing/2014/main" val="2848825145"/>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8507304"/>
                  </a:ext>
                </a:extLst>
              </a:tr>
            </a:tbl>
          </a:graphicData>
        </a:graphic>
      </p:graphicFrame>
      <p:cxnSp>
        <p:nvCxnSpPr>
          <p:cNvPr id="16" name="Straight Connector 15">
            <a:extLst>
              <a:ext uri="{FF2B5EF4-FFF2-40B4-BE49-F238E27FC236}">
                <a16:creationId xmlns:a16="http://schemas.microsoft.com/office/drawing/2014/main" id="{A095A4F7-F940-9F21-14A9-855245B79B3F}"/>
              </a:ext>
            </a:extLst>
          </p:cNvPr>
          <p:cNvCxnSpPr>
            <a:cxnSpLocks/>
          </p:cNvCxnSpPr>
          <p:nvPr/>
        </p:nvCxnSpPr>
        <p:spPr>
          <a:xfrm>
            <a:off x="6209211" y="2011680"/>
            <a:ext cx="1331995" cy="50637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87B6DF4-224E-1C2B-3D42-9378C8131CD9}"/>
              </a:ext>
            </a:extLst>
          </p:cNvPr>
          <p:cNvCxnSpPr>
            <a:cxnSpLocks/>
          </p:cNvCxnSpPr>
          <p:nvPr/>
        </p:nvCxnSpPr>
        <p:spPr>
          <a:xfrm>
            <a:off x="6241966" y="2307904"/>
            <a:ext cx="1299240" cy="21015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B4CB544-16CD-F6D3-930C-BF6DC7C31F2B}"/>
              </a:ext>
            </a:extLst>
          </p:cNvPr>
          <p:cNvCxnSpPr>
            <a:cxnSpLocks/>
          </p:cNvCxnSpPr>
          <p:nvPr/>
        </p:nvCxnSpPr>
        <p:spPr>
          <a:xfrm flipV="1">
            <a:off x="6225588" y="2518056"/>
            <a:ext cx="1315618" cy="10069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848FE8E-8265-9E6A-01B4-9B065631D157}"/>
              </a:ext>
            </a:extLst>
          </p:cNvPr>
          <p:cNvCxnSpPr>
            <a:cxnSpLocks/>
            <a:endCxn id="14" idx="1"/>
          </p:cNvCxnSpPr>
          <p:nvPr/>
        </p:nvCxnSpPr>
        <p:spPr>
          <a:xfrm>
            <a:off x="6225588" y="2932298"/>
            <a:ext cx="1315618" cy="73969"/>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21C9B8A-9AE6-21E5-6670-21F8924BADAA}"/>
              </a:ext>
            </a:extLst>
          </p:cNvPr>
          <p:cNvCxnSpPr>
            <a:cxnSpLocks/>
            <a:endCxn id="14" idx="1"/>
          </p:cNvCxnSpPr>
          <p:nvPr/>
        </p:nvCxnSpPr>
        <p:spPr>
          <a:xfrm flipV="1">
            <a:off x="6225588" y="3006267"/>
            <a:ext cx="1315618" cy="23597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4B5968B-1643-58BC-5D47-1328B83A382B}"/>
              </a:ext>
            </a:extLst>
          </p:cNvPr>
          <p:cNvCxnSpPr>
            <a:cxnSpLocks/>
          </p:cNvCxnSpPr>
          <p:nvPr/>
        </p:nvCxnSpPr>
        <p:spPr>
          <a:xfrm flipV="1">
            <a:off x="6225588" y="3895686"/>
            <a:ext cx="1315618" cy="62982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D7FBE27-271A-7024-374D-3FFA354E9E79}"/>
              </a:ext>
            </a:extLst>
          </p:cNvPr>
          <p:cNvCxnSpPr>
            <a:cxnSpLocks/>
          </p:cNvCxnSpPr>
          <p:nvPr/>
        </p:nvCxnSpPr>
        <p:spPr>
          <a:xfrm flipV="1">
            <a:off x="6225588" y="3395052"/>
            <a:ext cx="1315618" cy="13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27DC929-9456-2000-945D-021B635F7897}"/>
              </a:ext>
            </a:extLst>
          </p:cNvPr>
          <p:cNvCxnSpPr>
            <a:cxnSpLocks/>
          </p:cNvCxnSpPr>
          <p:nvPr/>
        </p:nvCxnSpPr>
        <p:spPr>
          <a:xfrm flipV="1">
            <a:off x="6225588" y="3395052"/>
            <a:ext cx="1315618" cy="48593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72F7310-AF0C-E9F4-D30B-7A683B70327E}"/>
              </a:ext>
            </a:extLst>
          </p:cNvPr>
          <p:cNvCxnSpPr>
            <a:cxnSpLocks/>
          </p:cNvCxnSpPr>
          <p:nvPr/>
        </p:nvCxnSpPr>
        <p:spPr>
          <a:xfrm flipV="1">
            <a:off x="6225588" y="3380348"/>
            <a:ext cx="1315618" cy="784937"/>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0F971C99-A9E9-F9A0-86BA-7A71ECC2FBD5}"/>
              </a:ext>
            </a:extLst>
          </p:cNvPr>
          <p:cNvSpPr txBox="1"/>
          <p:nvPr/>
        </p:nvSpPr>
        <p:spPr>
          <a:xfrm>
            <a:off x="3766720" y="4981685"/>
            <a:ext cx="8238240" cy="1107996"/>
          </a:xfrm>
          <a:prstGeom prst="rect">
            <a:avLst/>
          </a:prstGeom>
          <a:solidFill>
            <a:schemeClr val="accent1">
              <a:lumMod val="40000"/>
              <a:lumOff val="60000"/>
            </a:schemeClr>
          </a:solidFill>
          <a:ln>
            <a:solidFill>
              <a:schemeClr val="accent1"/>
            </a:solidFill>
          </a:ln>
        </p:spPr>
        <p:txBody>
          <a:bodyPr wrap="square" rtlCol="0">
            <a:spAutoFit/>
          </a:bodyPr>
          <a:lstStyle/>
          <a:p>
            <a:r>
              <a:rPr lang="en-GB" sz="1100" dirty="0">
                <a:latin typeface="Helvetica Neue" panose="02000503000000020004" pitchFamily="2" charset="0"/>
                <a:ea typeface="Helvetica Neue" panose="02000503000000020004" pitchFamily="2" charset="0"/>
                <a:cs typeface="Helvetica Neue" panose="02000503000000020004" pitchFamily="2" charset="0"/>
              </a:rPr>
              <a:t>A typical linear regression model would be severely inadequate for this problem due to the hierarchical structure that is formed in this dataset. </a:t>
            </a:r>
          </a:p>
          <a:p>
            <a:endParaRPr lang="en-GB" sz="1100" dirty="0">
              <a:latin typeface="Helvetica Neue" panose="02000503000000020004" pitchFamily="2" charset="0"/>
              <a:ea typeface="Helvetica Neue" panose="02000503000000020004" pitchFamily="2" charset="0"/>
              <a:cs typeface="Helvetica Neue" panose="02000503000000020004" pitchFamily="2" charset="0"/>
            </a:endParaRPr>
          </a:p>
          <a:p>
            <a:r>
              <a:rPr lang="en-GB" sz="1100" dirty="0">
                <a:latin typeface="Helvetica Neue" panose="02000503000000020004" pitchFamily="2" charset="0"/>
                <a:ea typeface="Helvetica Neue" panose="02000503000000020004" pitchFamily="2" charset="0"/>
                <a:cs typeface="Helvetica Neue" panose="02000503000000020004" pitchFamily="2" charset="0"/>
              </a:rPr>
              <a:t>We would need a model that not only considers how the records are nested within a group; but one that would allow us to model the “within-group” variations formed in each group, as well as the “across-group” variations. Lastly, we will need a model that will let us fitted both individual-level and group-level variables, this is called a </a:t>
            </a:r>
            <a:r>
              <a:rPr lang="en-GB" sz="1100" b="1" dirty="0">
                <a:latin typeface="Helvetica Neue" panose="02000503000000020004" pitchFamily="2" charset="0"/>
                <a:ea typeface="Helvetica Neue" panose="02000503000000020004" pitchFamily="2" charset="0"/>
                <a:cs typeface="Helvetica Neue" panose="02000503000000020004" pitchFamily="2" charset="0"/>
              </a:rPr>
              <a:t>hierarchical regression model</a:t>
            </a:r>
            <a:r>
              <a:rPr lang="en-GB" sz="1100" dirty="0">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372143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D88C-AF3C-0778-7FB8-AE6A606D6200}"/>
              </a:ext>
            </a:extLst>
          </p:cNvPr>
          <p:cNvSpPr txBox="1">
            <a:spLocks noChangeArrowheads="1"/>
          </p:cNvSpPr>
          <p:nvPr/>
        </p:nvSpPr>
        <p:spPr>
          <a:xfrm>
            <a:off x="160655" y="1139869"/>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3" name="TextBox 2">
            <a:extLst>
              <a:ext uri="{FF2B5EF4-FFF2-40B4-BE49-F238E27FC236}">
                <a16:creationId xmlns:a16="http://schemas.microsoft.com/office/drawing/2014/main" id="{C766DE79-5ECD-35EA-79D7-67550092473F}"/>
              </a:ext>
            </a:extLst>
          </p:cNvPr>
          <p:cNvSpPr txBox="1"/>
          <p:nvPr/>
        </p:nvSpPr>
        <p:spPr>
          <a:xfrm>
            <a:off x="222201" y="1928505"/>
            <a:ext cx="11747597" cy="1200329"/>
          </a:xfrm>
          <a:prstGeom prst="rect">
            <a:avLst/>
          </a:prstGeom>
          <a:solidFill>
            <a:schemeClr val="accent1">
              <a:lumMod val="60000"/>
              <a:lumOff val="4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hierarchical regression model</a:t>
            </a:r>
            <a:r>
              <a:rPr lang="en-GB" dirty="0">
                <a:latin typeface="Helvetica Neue Light" panose="02000403000000020004" pitchFamily="2" charset="0"/>
                <a:ea typeface="Helvetica Neue Light" panose="02000403000000020004" pitchFamily="2" charset="0"/>
              </a:rPr>
              <a:t>, are a specialised group of regression-based models that are able to recognise the existence of hierarchies within a data structure and account for them. It is a statistical model used for exploring the relationship between a dependent variable with one or more independent variables while accounting for these hierarchical structures.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F971522-061B-C3DE-F9EF-EBD602E27AD2}"/>
                  </a:ext>
                </a:extLst>
              </p:cNvPr>
              <p:cNvSpPr txBox="1"/>
              <p:nvPr/>
            </p:nvSpPr>
            <p:spPr>
              <a:xfrm>
                <a:off x="229181" y="3429000"/>
                <a:ext cx="11740617" cy="3354765"/>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Key characteristics of the hierarchical regression model:</a:t>
                </a:r>
              </a:p>
              <a:p>
                <a:pPr algn="l"/>
                <a:endParaRPr lang="en-GB"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While it is commonly known as </a:t>
                </a:r>
                <a:r>
                  <a:rPr lang="en-GB" sz="1600" b="1" dirty="0">
                    <a:latin typeface="Helvetica Neue Light" panose="02000403000000020004" pitchFamily="2" charset="0"/>
                    <a:ea typeface="Helvetica Neue Light" panose="02000403000000020004" pitchFamily="2" charset="0"/>
                  </a:rPr>
                  <a:t>hierarchical models</a:t>
                </a:r>
                <a:r>
                  <a:rPr lang="en-GB" sz="1600" dirty="0">
                    <a:latin typeface="Helvetica Neue Light" panose="02000403000000020004" pitchFamily="2" charset="0"/>
                    <a:ea typeface="Helvetica Neue Light" panose="02000403000000020004" pitchFamily="2" charset="0"/>
                  </a:rPr>
                  <a:t>, it is also commonly interchangeable with the terms: </a:t>
                </a:r>
                <a:r>
                  <a:rPr lang="en-GB" sz="1600" b="1" dirty="0">
                    <a:latin typeface="Helvetica Neue Light" panose="02000403000000020004" pitchFamily="2" charset="0"/>
                    <a:ea typeface="Helvetica Neue Light" panose="02000403000000020004" pitchFamily="2" charset="0"/>
                  </a:rPr>
                  <a:t>Multilevel models</a:t>
                </a:r>
                <a:r>
                  <a:rPr lang="en-GB" sz="1600" dirty="0">
                    <a:latin typeface="Helvetica Neue Light" panose="02000403000000020004" pitchFamily="2" charset="0"/>
                    <a:ea typeface="Helvetica Neue Light" panose="02000403000000020004" pitchFamily="2" charset="0"/>
                  </a:rPr>
                  <a:t>; </a:t>
                </a:r>
                <a:r>
                  <a:rPr lang="en-GB" sz="1600" b="1" dirty="0">
                    <a:latin typeface="Helvetica Neue Light" panose="02000403000000020004" pitchFamily="2" charset="0"/>
                    <a:ea typeface="Helvetica Neue Light" panose="02000403000000020004" pitchFamily="2" charset="0"/>
                  </a:rPr>
                  <a:t>Mixed-effect models</a:t>
                </a:r>
                <a:r>
                  <a:rPr lang="en-GB" sz="1600" dirty="0">
                    <a:latin typeface="Helvetica Neue Light" panose="02000403000000020004" pitchFamily="2" charset="0"/>
                    <a:ea typeface="Helvetica Neue Light" panose="02000403000000020004" pitchFamily="2" charset="0"/>
                  </a:rPr>
                  <a:t>, </a:t>
                </a:r>
                <a:r>
                  <a:rPr lang="en-GB" sz="1600" b="1" dirty="0">
                    <a:latin typeface="Helvetica Neue Light" panose="02000403000000020004" pitchFamily="2" charset="0"/>
                    <a:ea typeface="Helvetica Neue Light" panose="02000403000000020004" pitchFamily="2" charset="0"/>
                  </a:rPr>
                  <a:t>Nested data model </a:t>
                </a:r>
                <a:r>
                  <a:rPr lang="en-GB" sz="1600" dirty="0">
                    <a:latin typeface="Helvetica Neue Light" panose="02000403000000020004" pitchFamily="2" charset="0"/>
                    <a:ea typeface="Helvetica Neue Light" panose="02000403000000020004" pitchFamily="2" charset="0"/>
                  </a:rPr>
                  <a:t>or even </a:t>
                </a:r>
                <a:r>
                  <a:rPr lang="en-GB" sz="1600" b="1" dirty="0">
                    <a:latin typeface="Helvetica Neue Light" panose="02000403000000020004" pitchFamily="2" charset="0"/>
                    <a:ea typeface="Helvetica Neue Light" panose="02000403000000020004" pitchFamily="2" charset="0"/>
                  </a:rPr>
                  <a:t>Random-effects models</a:t>
                </a:r>
                <a:r>
                  <a:rPr lang="en-GB" sz="1600" dirty="0">
                    <a:latin typeface="Helvetica Neue Light" panose="02000403000000020004" pitchFamily="2" charset="0"/>
                    <a:ea typeface="Helvetica Neue Light" panose="02000403000000020004" pitchFamily="2" charset="0"/>
                  </a:rPr>
                  <a:t>.</a:t>
                </a:r>
              </a:p>
              <a:p>
                <a:pPr marL="285750" indent="-285750" algn="l">
                  <a:buFont typeface="Arial" panose="020B0604020202020204" pitchFamily="34" charset="0"/>
                  <a:buChar char="•"/>
                </a:pPr>
                <a:endParaRPr lang="en-GB" sz="1600"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hierarchies formed by the natural structure of the dataset are treated as </a:t>
                </a:r>
                <a:r>
                  <a:rPr lang="en-GB" sz="1600" b="1" dirty="0">
                    <a:latin typeface="Helvetica Neue Light" panose="02000403000000020004" pitchFamily="2" charset="0"/>
                    <a:ea typeface="Helvetica Neue Light" panose="02000403000000020004" pitchFamily="2" charset="0"/>
                  </a:rPr>
                  <a:t>levels</a:t>
                </a:r>
                <a:r>
                  <a:rPr lang="en-GB" sz="1600" dirty="0">
                    <a:latin typeface="Helvetica Neue Light" panose="02000403000000020004" pitchFamily="2" charset="0"/>
                    <a:ea typeface="Helvetica Neue Light" panose="02000403000000020004" pitchFamily="2" charset="0"/>
                  </a:rPr>
                  <a:t> in the hierarchical model. There. can be more than one-level formed in the hierarchical regression model. A </a:t>
                </a:r>
                <a:r>
                  <a:rPr lang="en-GB" sz="1600" b="1" dirty="0">
                    <a:latin typeface="Helvetica Neue Light" panose="02000403000000020004" pitchFamily="2" charset="0"/>
                    <a:ea typeface="Helvetica Neue Light" panose="02000403000000020004" pitchFamily="2" charset="0"/>
                  </a:rPr>
                  <a:t>two- or three-level hierarchical regression models </a:t>
                </a:r>
                <a:r>
                  <a:rPr lang="en-GB" sz="1600" dirty="0">
                    <a:latin typeface="Helvetica Neue Light" panose="02000403000000020004" pitchFamily="2" charset="0"/>
                    <a:ea typeface="Helvetica Neue Light" panose="02000403000000020004" pitchFamily="2" charset="0"/>
                  </a:rPr>
                  <a:t>are often used a lot in research; however, more and more levels beyond 3 makes the regression incredibly complexed.</a:t>
                </a:r>
              </a:p>
              <a:p>
                <a:pPr marL="285750" indent="-285750" algn="l">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model structure is based on </a:t>
                </a:r>
                <a:r>
                  <a:rPr lang="en-GB" sz="1600" b="1" dirty="0">
                    <a:latin typeface="Helvetica Neue Light" panose="02000403000000020004" pitchFamily="2" charset="0"/>
                    <a:ea typeface="Helvetica Neue Light" panose="02000403000000020004" pitchFamily="2" charset="0"/>
                  </a:rPr>
                  <a:t>levels</a:t>
                </a:r>
                <a:r>
                  <a:rPr lang="en-GB" sz="1600" dirty="0">
                    <a:latin typeface="Helvetica Neue Light" panose="02000403000000020004" pitchFamily="2" charset="0"/>
                    <a:ea typeface="Helvetica Neue Light" panose="02000403000000020004" pitchFamily="2" charset="0"/>
                  </a:rPr>
                  <a:t> – the lowest level always correspond to individual units; while higher levels are the groupings. For example,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p>
            </p:txBody>
          </p:sp>
        </mc:Choice>
        <mc:Fallback xmlns="">
          <p:sp>
            <p:nvSpPr>
              <p:cNvPr id="4" name="TextBox 3">
                <a:extLst>
                  <a:ext uri="{FF2B5EF4-FFF2-40B4-BE49-F238E27FC236}">
                    <a16:creationId xmlns:a16="http://schemas.microsoft.com/office/drawing/2014/main" id="{CF971522-061B-C3DE-F9EF-EBD602E27AD2}"/>
                  </a:ext>
                </a:extLst>
              </p:cNvPr>
              <p:cNvSpPr txBox="1">
                <a:spLocks noRot="1" noChangeAspect="1" noMove="1" noResize="1" noEditPoints="1" noAdjustHandles="1" noChangeArrowheads="1" noChangeShapeType="1" noTextEdit="1"/>
              </p:cNvSpPr>
              <p:nvPr/>
            </p:nvSpPr>
            <p:spPr>
              <a:xfrm>
                <a:off x="229181" y="3429000"/>
                <a:ext cx="11740617" cy="3354765"/>
              </a:xfrm>
              <a:prstGeom prst="rect">
                <a:avLst/>
              </a:prstGeom>
              <a:blipFill>
                <a:blip r:embed="rId2"/>
                <a:stretch>
                  <a:fillRect l="-541" t="-1132" r="-432" b="-1132"/>
                </a:stretch>
              </a:blipFill>
            </p:spPr>
            <p:txBody>
              <a:bodyPr/>
              <a:lstStyle/>
              <a:p>
                <a:r>
                  <a:rPr lang="en-GB">
                    <a:noFill/>
                  </a:rPr>
                  <a:t> </a:t>
                </a:r>
              </a:p>
            </p:txBody>
          </p:sp>
        </mc:Fallback>
      </mc:AlternateContent>
      <p:sp>
        <p:nvSpPr>
          <p:cNvPr id="6" name="Slide Number Placeholder 3">
            <a:extLst>
              <a:ext uri="{FF2B5EF4-FFF2-40B4-BE49-F238E27FC236}">
                <a16:creationId xmlns:a16="http://schemas.microsoft.com/office/drawing/2014/main" id="{059C7C1D-6FFD-2CB1-4C59-2B04EB2A994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7" name="Picture 6">
            <a:extLst>
              <a:ext uri="{FF2B5EF4-FFF2-40B4-BE49-F238E27FC236}">
                <a16:creationId xmlns:a16="http://schemas.microsoft.com/office/drawing/2014/main" id="{29503E48-E369-B285-B3F0-772C27EF85E3}"/>
              </a:ext>
            </a:extLst>
          </p:cNvPr>
          <p:cNvPicPr>
            <a:picLocks noChangeAspect="1"/>
          </p:cNvPicPr>
          <p:nvPr/>
        </p:nvPicPr>
        <p:blipFill rotWithShape="1">
          <a:blip r:embed="rId3"/>
          <a:srcRect l="931"/>
          <a:stretch/>
        </p:blipFill>
        <p:spPr>
          <a:xfrm>
            <a:off x="0" y="21574"/>
            <a:ext cx="12192000" cy="828375"/>
          </a:xfrm>
          <a:prstGeom prst="rect">
            <a:avLst/>
          </a:prstGeom>
        </p:spPr>
      </p:pic>
      <p:sp>
        <p:nvSpPr>
          <p:cNvPr id="8" name="Text Placeholder 6">
            <a:extLst>
              <a:ext uri="{FF2B5EF4-FFF2-40B4-BE49-F238E27FC236}">
                <a16:creationId xmlns:a16="http://schemas.microsoft.com/office/drawing/2014/main" id="{0FF234B3-1F45-78C0-90E7-1741FCF68E4E}"/>
              </a:ext>
            </a:extLst>
          </p:cNvPr>
          <p:cNvSpPr txBox="1">
            <a:spLocks/>
          </p:cNvSpPr>
          <p:nvPr/>
        </p:nvSpPr>
        <p:spPr bwMode="auto">
          <a:xfrm>
            <a:off x="190991" y="211490"/>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Tree>
    <p:extLst>
      <p:ext uri="{BB962C8B-B14F-4D97-AF65-F5344CB8AC3E}">
        <p14:creationId xmlns:p14="http://schemas.microsoft.com/office/powerpoint/2010/main" val="2984891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31801</TotalTime>
  <Words>5227</Words>
  <Application>Microsoft Macintosh PowerPoint</Application>
  <PresentationFormat>Widescreen</PresentationFormat>
  <Paragraphs>773</Paragraphs>
  <Slides>32</Slides>
  <Notes>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32</vt:i4>
      </vt:variant>
    </vt:vector>
  </HeadingPairs>
  <TitlesOfParts>
    <vt:vector size="46" baseType="lpstr">
      <vt:lpstr>ＭＳ Ｐゴシック</vt:lpstr>
      <vt:lpstr>Arial</vt:lpstr>
      <vt:lpstr>Calibri</vt:lpstr>
      <vt:lpstr>Cambria Math</vt:lpstr>
      <vt:lpstr>Century</vt:lpstr>
      <vt:lpstr>Helvetica</vt:lpstr>
      <vt:lpstr>Helvetica Neue</vt:lpstr>
      <vt:lpstr>Helvetica Neue Condensed Black</vt:lpstr>
      <vt:lpstr>Helvetica Neue Light</vt:lpstr>
      <vt:lpstr>HELVETICA NEUE THIN</vt:lpstr>
      <vt:lpstr>HELVETICA NEUE THIN</vt:lpstr>
      <vt:lpstr>Wingdings</vt:lpstr>
      <vt:lpstr>Office Theme</vt:lpstr>
      <vt:lpstr>Custom Design</vt:lpstr>
      <vt:lpstr>PowerPoint Presentation</vt:lpstr>
      <vt:lpstr>PowerPoint Presentation</vt:lpstr>
      <vt:lpstr>What are Hierarchical Regression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of a Hierarchical Regression Model</vt:lpstr>
      <vt:lpstr>Recall the base model formula for a GLM</vt:lpstr>
      <vt:lpstr>Mathematical reformulation of the base GLM regression model using indexes</vt:lpstr>
      <vt:lpstr>PowerPoint Presentation</vt:lpstr>
      <vt:lpstr>PowerPoint Presentation</vt:lpstr>
      <vt:lpstr>PowerPoint Presentation</vt:lpstr>
      <vt:lpstr>PowerPoint Presentation</vt:lpstr>
      <vt:lpstr>PowerPoint Presentation</vt:lpstr>
      <vt:lpstr>PowerPoint Presentation</vt:lpstr>
      <vt:lpstr>An example and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Anwar Musah</cp:lastModifiedBy>
  <cp:revision>355</cp:revision>
  <dcterms:created xsi:type="dcterms:W3CDTF">2020-11-19T14:47:11Z</dcterms:created>
  <dcterms:modified xsi:type="dcterms:W3CDTF">2025-06-12T05:27:44Z</dcterms:modified>
</cp:coreProperties>
</file>