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8"/>
  </p:notesMasterIdLst>
  <p:sldIdLst>
    <p:sldId id="272" r:id="rId3"/>
    <p:sldId id="986" r:id="rId4"/>
    <p:sldId id="1369" r:id="rId5"/>
    <p:sldId id="1393" r:id="rId6"/>
    <p:sldId id="1373" r:id="rId7"/>
    <p:sldId id="1322" r:id="rId8"/>
    <p:sldId id="1374" r:id="rId9"/>
    <p:sldId id="1379" r:id="rId10"/>
    <p:sldId id="1375" r:id="rId11"/>
    <p:sldId id="1376" r:id="rId12"/>
    <p:sldId id="1377" r:id="rId13"/>
    <p:sldId id="1380" r:id="rId14"/>
    <p:sldId id="1378" r:id="rId15"/>
    <p:sldId id="1381" r:id="rId16"/>
    <p:sldId id="1382" r:id="rId17"/>
    <p:sldId id="1383" r:id="rId18"/>
    <p:sldId id="1384" r:id="rId19"/>
    <p:sldId id="1385" r:id="rId20"/>
    <p:sldId id="1386" r:id="rId21"/>
    <p:sldId id="1328" r:id="rId22"/>
    <p:sldId id="1329" r:id="rId23"/>
    <p:sldId id="1362" r:id="rId24"/>
    <p:sldId id="1361" r:id="rId25"/>
    <p:sldId id="1394" r:id="rId26"/>
    <p:sldId id="130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500"/>
    <a:srgbClr val="00B0F0"/>
    <a:srgbClr val="FF2F92"/>
    <a:srgbClr val="A63181"/>
    <a:srgbClr val="FF2D6C"/>
    <a:srgbClr val="7F2662"/>
    <a:srgbClr val="000000"/>
    <a:srgbClr val="D6D6D6"/>
    <a:srgbClr val="008CE6"/>
    <a:srgbClr val="FF3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65"/>
    <p:restoredTop sz="72381"/>
  </p:normalViewPr>
  <p:slideViewPr>
    <p:cSldViewPr snapToGrid="0" snapToObjects="1">
      <p:cViewPr varScale="1">
        <p:scale>
          <a:sx n="91" d="100"/>
          <a:sy n="91" d="100"/>
        </p:scale>
        <p:origin x="2440" y="176"/>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01.494"/>
    </inkml:context>
    <inkml:brush xml:id="br0">
      <inkml:brushProperty name="width" value="0.035" units="cm"/>
      <inkml:brushProperty name="height" value="0.035" units="cm"/>
      <inkml:brushProperty name="color" value="#E71224"/>
    </inkml:brush>
  </inkml:definitions>
  <inkml:trace contextRef="#ctx0" brushRef="#br0">5 0 24575,'-3'3'0,"1"0"0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01.494"/>
    </inkml:context>
    <inkml:brush xml:id="br0">
      <inkml:brushProperty name="width" value="0.035" units="cm"/>
      <inkml:brushProperty name="height" value="0.035" units="cm"/>
      <inkml:brushProperty name="color" value="#E71224"/>
    </inkml:brush>
  </inkml:definitions>
  <inkml:trace contextRef="#ctx0" brushRef="#br0">5 0 24575,'-3'3'0,"1"0"0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7.474"/>
    </inkml:context>
    <inkml:brush xml:id="br0">
      <inkml:brushProperty name="width" value="0.2" units="cm"/>
      <inkml:brushProperty name="height" value="0.2" units="cm"/>
    </inkml:brush>
  </inkml:definitions>
  <inkml:trace contextRef="#ctx0" brushRef="#br0">0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8.654"/>
    </inkml:context>
    <inkml:brush xml:id="br0">
      <inkml:brushProperty name="width" value="0.2" units="cm"/>
      <inkml:brushProperty name="height" value="0.2" units="cm"/>
    </inkml:brush>
  </inkml:definitions>
  <inkml:trace contextRef="#ctx0" brushRef="#br0">0 1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9.734"/>
    </inkml:context>
    <inkml:brush xml:id="br0">
      <inkml:brushProperty name="width" value="0.2" units="cm"/>
      <inkml:brushProperty name="height" value="0.2" units="cm"/>
    </inkml:brush>
  </inkml:definitions>
  <inkml:trace contextRef="#ctx0" brushRef="#br0">0 1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0.769"/>
    </inkml:context>
    <inkml:brush xml:id="br0">
      <inkml:brushProperty name="width" value="0.2" units="cm"/>
      <inkml:brushProperty name="height" value="0.2" units="cm"/>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1.748"/>
    </inkml:context>
    <inkml:brush xml:id="br0">
      <inkml:brushProperty name="width" value="0.2" units="cm"/>
      <inkml:brushProperty name="height" value="0.2" units="cm"/>
    </inkml:brush>
  </inkml:definitions>
  <inkml:trace contextRef="#ctx0" brushRef="#br0">0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2.783"/>
    </inkml:context>
    <inkml:brush xml:id="br0">
      <inkml:brushProperty name="width" value="0.2" units="cm"/>
      <inkml:brushProperty name="height" value="0.2" units="cm"/>
    </inkml:brush>
  </inkml:definitions>
  <inkml:trace contextRef="#ctx0" brushRef="#br0">1 1 24575,'0'0'0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5.697"/>
    </inkml:context>
    <inkml:brush xml:id="br0">
      <inkml:brushProperty name="width" value="0.2" units="cm"/>
      <inkml:brushProperty name="height" value="0.2" units="cm"/>
    </inkml:brush>
  </inkml:definitions>
  <inkml:trace contextRef="#ctx0" brushRef="#br0">0 1 24575,'0'0'0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8.385"/>
    </inkml:context>
    <inkml:brush xml:id="br0">
      <inkml:brushProperty name="width" value="0.2" units="cm"/>
      <inkml:brushProperty name="height" value="0.2" units="cm"/>
    </inkml:brush>
  </inkml:definitions>
  <inkml:trace contextRef="#ctx0" brushRef="#br0">1 1 24575,'0'0'0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01.494"/>
    </inkml:context>
    <inkml:brush xml:id="br0">
      <inkml:brushProperty name="width" value="0.035" units="cm"/>
      <inkml:brushProperty name="height" value="0.035" units="cm"/>
      <inkml:brushProperty name="color" value="#E71224"/>
    </inkml:brush>
  </inkml:definitions>
  <inkml:trace contextRef="#ctx0" brushRef="#br0">5 0 24575,'-3'3'0,"1"0"0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7.474"/>
    </inkml:context>
    <inkml:brush xml:id="br0">
      <inkml:brushProperty name="width" value="0.2" units="cm"/>
      <inkml:brushProperty name="height" value="0.2" units="cm"/>
    </inkml:brush>
  </inkml:definitions>
  <inkml:trace contextRef="#ctx0" brushRef="#br0">0 0 24575,'0'0'0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7.474"/>
    </inkml:context>
    <inkml:brush xml:id="br0">
      <inkml:brushProperty name="width" value="0.2" units="cm"/>
      <inkml:brushProperty name="height" value="0.2" units="cm"/>
    </inkml:brush>
  </inkml:definitions>
  <inkml:trace contextRef="#ctx0" brushRef="#br0">0 0 24575,'0'0'0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8.654"/>
    </inkml:context>
    <inkml:brush xml:id="br0">
      <inkml:brushProperty name="width" value="0.2" units="cm"/>
      <inkml:brushProperty name="height" value="0.2" units="cm"/>
    </inkml:brush>
  </inkml:definitions>
  <inkml:trace contextRef="#ctx0" brushRef="#br0">0 1 24575,'0'0'0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9.734"/>
    </inkml:context>
    <inkml:brush xml:id="br0">
      <inkml:brushProperty name="width" value="0.2" units="cm"/>
      <inkml:brushProperty name="height" value="0.2" units="cm"/>
    </inkml:brush>
  </inkml:definitions>
  <inkml:trace contextRef="#ctx0" brushRef="#br0">0 1 24575,'0'0'0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0.769"/>
    </inkml:context>
    <inkml:brush xml:id="br0">
      <inkml:brushProperty name="width" value="0.2" units="cm"/>
      <inkml:brushProperty name="height" value="0.2" units="cm"/>
    </inkml:brush>
  </inkml:definitions>
  <inkml:trace contextRef="#ctx0" brushRef="#br0">1 0 24575,'0'0'0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1.748"/>
    </inkml:context>
    <inkml:brush xml:id="br0">
      <inkml:brushProperty name="width" value="0.2" units="cm"/>
      <inkml:brushProperty name="height" value="0.2" units="cm"/>
    </inkml:brush>
  </inkml:definitions>
  <inkml:trace contextRef="#ctx0" brushRef="#br0">0 0 24575,'0'0'0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2.783"/>
    </inkml:context>
    <inkml:brush xml:id="br0">
      <inkml:brushProperty name="width" value="0.2" units="cm"/>
      <inkml:brushProperty name="height" value="0.2" units="cm"/>
    </inkml:brush>
  </inkml:definitions>
  <inkml:trace contextRef="#ctx0" brushRef="#br0">1 1 24575,'0'0'0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5.697"/>
    </inkml:context>
    <inkml:brush xml:id="br0">
      <inkml:brushProperty name="width" value="0.2" units="cm"/>
      <inkml:brushProperty name="height" value="0.2" units="cm"/>
    </inkml:brush>
  </inkml:definitions>
  <inkml:trace contextRef="#ctx0" brushRef="#br0">0 1 24575,'0'0'0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8.385"/>
    </inkml:context>
    <inkml:brush xml:id="br0">
      <inkml:brushProperty name="width" value="0.2" units="cm"/>
      <inkml:brushProperty name="height" value="0.2" units="cm"/>
    </inkml:brush>
  </inkml:definitions>
  <inkml:trace contextRef="#ctx0" brushRef="#br0">1 1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1.194"/>
    </inkml:context>
    <inkml:brush xml:id="br0">
      <inkml:brushProperty name="width" value="0.2" units="cm"/>
      <inkml:brushProperty name="height" value="0.2" units="cm"/>
    </inkml:brush>
  </inkml:definitions>
  <inkml:trace contextRef="#ctx0" brushRef="#br0">1 1 24575,'0'0'0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2.289"/>
    </inkml:context>
    <inkml:brush xml:id="br0">
      <inkml:brushProperty name="width" value="0.2" units="cm"/>
      <inkml:brushProperty name="height" value="0.2" units="cm"/>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8.654"/>
    </inkml:context>
    <inkml:brush xml:id="br0">
      <inkml:brushProperty name="width" value="0.2" units="cm"/>
      <inkml:brushProperty name="height" value="0.2" units="cm"/>
    </inkml:brush>
  </inkml:definitions>
  <inkml:trace contextRef="#ctx0" brushRef="#br0">0 1 24575,'0'0'0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3.729"/>
    </inkml:context>
    <inkml:brush xml:id="br0">
      <inkml:brushProperty name="width" value="0.2" units="cm"/>
      <inkml:brushProperty name="height" value="0.2" units="cm"/>
    </inkml:brush>
  </inkml:definitions>
  <inkml:trace contextRef="#ctx0" brushRef="#br0">0 1 24575,'0'0'0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4.933"/>
    </inkml:context>
    <inkml:brush xml:id="br0">
      <inkml:brushProperty name="width" value="0.2" units="cm"/>
      <inkml:brushProperty name="height" value="0.2" units="cm"/>
    </inkml:brush>
  </inkml:definitions>
  <inkml:trace contextRef="#ctx0" brushRef="#br0">0 1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6.598"/>
    </inkml:context>
    <inkml:brush xml:id="br0">
      <inkml:brushProperty name="width" value="0.2" units="cm"/>
      <inkml:brushProperty name="height" value="0.2" units="cm"/>
    </inkml:brush>
  </inkml:definitions>
  <inkml:trace contextRef="#ctx0" brushRef="#br0">1 1 24575,'0'0'0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7.723"/>
    </inkml:context>
    <inkml:brush xml:id="br0">
      <inkml:brushProperty name="width" value="0.2" units="cm"/>
      <inkml:brushProperty name="height" value="0.2" units="cm"/>
    </inkml:brush>
  </inkml:definitions>
  <inkml:trace contextRef="#ctx0" brushRef="#br0">1 0 24575,'0'0'0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5:58.859"/>
    </inkml:context>
    <inkml:brush xml:id="br0">
      <inkml:brushProperty name="width" value="0.2" units="cm"/>
      <inkml:brushProperty name="height" value="0.2" units="cm"/>
    </inkml:brush>
  </inkml:definitions>
  <inkml:trace contextRef="#ctx0" brushRef="#br0">0 1 24575,'0'0'0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0.490"/>
    </inkml:context>
    <inkml:brush xml:id="br0">
      <inkml:brushProperty name="width" value="0.2" units="cm"/>
      <inkml:brushProperty name="height" value="0.2" units="cm"/>
    </inkml:brush>
  </inkml:definitions>
  <inkml:trace contextRef="#ctx0" brushRef="#br0">0 1 24575,'0'0'0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1.563"/>
    </inkml:context>
    <inkml:brush xml:id="br0">
      <inkml:brushProperty name="width" value="0.2" units="cm"/>
      <inkml:brushProperty name="height" value="0.2" units="cm"/>
    </inkml:brush>
  </inkml:definitions>
  <inkml:trace contextRef="#ctx0" brushRef="#br0">0 19 24575,'6'-10'0,"-2"1"0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2.707"/>
    </inkml:context>
    <inkml:brush xml:id="br0">
      <inkml:brushProperty name="width" value="0.2" units="cm"/>
      <inkml:brushProperty name="height" value="0.2" units="cm"/>
    </inkml:brush>
  </inkml:definitions>
  <inkml:trace contextRef="#ctx0" brushRef="#br0">0 0 24575,'0'0'0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4.090"/>
    </inkml:context>
    <inkml:brush xml:id="br0">
      <inkml:brushProperty name="width" value="0.2" units="cm"/>
      <inkml:brushProperty name="height" value="0.2" units="cm"/>
    </inkml:brush>
  </inkml:definitions>
  <inkml:trace contextRef="#ctx0" brushRef="#br0">1 1 24575,'0'0'0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4.911"/>
    </inkml:context>
    <inkml:brush xml:id="br0">
      <inkml:brushProperty name="width" value="0.2" units="cm"/>
      <inkml:brushProperty name="height" value="0.2" units="cm"/>
    </inkml:brush>
  </inkml:definitions>
  <inkml:trace contextRef="#ctx0" brushRef="#br0">1 1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19.734"/>
    </inkml:context>
    <inkml:brush xml:id="br0">
      <inkml:brushProperty name="width" value="0.2" units="cm"/>
      <inkml:brushProperty name="height" value="0.2" units="cm"/>
    </inkml:brush>
  </inkml:definitions>
  <inkml:trace contextRef="#ctx0" brushRef="#br0">0 1 24575,'0'0'0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5.946"/>
    </inkml:context>
    <inkml:brush xml:id="br0">
      <inkml:brushProperty name="width" value="0.2" units="cm"/>
      <inkml:brushProperty name="height" value="0.2" units="cm"/>
    </inkml:brush>
  </inkml:definitions>
  <inkml:trace contextRef="#ctx0" brushRef="#br0">0 1 24575,'0'0'0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6.644"/>
    </inkml:context>
    <inkml:brush xml:id="br0">
      <inkml:brushProperty name="width" value="0.2" units="cm"/>
      <inkml:brushProperty name="height" value="0.2" units="cm"/>
    </inkml:brush>
  </inkml:definitions>
  <inkml:trace contextRef="#ctx0" brushRef="#br0">0 0 24575,'0'0'0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26:07.859"/>
    </inkml:context>
    <inkml:brush xml:id="br0">
      <inkml:brushProperty name="width" value="0.2" units="cm"/>
      <inkml:brushProperty name="height" value="0.2" units="cm"/>
    </inkml:brush>
  </inkml:definitions>
  <inkml:trace contextRef="#ctx0" brushRef="#br0">1 1 24575,'0'0'0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34.080"/>
    </inkml:context>
    <inkml:brush xml:id="br0">
      <inkml:brushProperty name="width" value="0.035" units="cm"/>
      <inkml:brushProperty name="height" value="0.035" units="cm"/>
      <inkml:brushProperty name="color" value="#E71224"/>
    </inkml:brush>
  </inkml:definitions>
  <inkml:trace contextRef="#ctx0" brushRef="#br0">429 1 24575,'-54'72'0,"0"1"0,10 3 0,0 8 0,2-7 0,-5-2 0,2-1 0,12-7 0,2 2 0,10-18 0,12-23 0,5-12 0,4-12 0,0-3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34.947"/>
    </inkml:context>
    <inkml:brush xml:id="br0">
      <inkml:brushProperty name="width" value="0.035" units="cm"/>
      <inkml:brushProperty name="height" value="0.035" units="cm"/>
      <inkml:brushProperty name="color" value="#E71224"/>
    </inkml:brush>
  </inkml:definitions>
  <inkml:trace contextRef="#ctx0" brushRef="#br0">1 0 24575,'72'0'0,"2"5"0,-10-2 0,1 0 0,26 5 0,-9-1 0,-38-5 0,-17 0 0,-3-2 0,-4 0 0,14 0 0,12 4 0,17 2 0,-16 0 0,-13-1 0,-30-5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35.611"/>
    </inkml:context>
    <inkml:brush xml:id="br0">
      <inkml:brushProperty name="width" value="0.035" units="cm"/>
      <inkml:brushProperty name="height" value="0.035" units="cm"/>
      <inkml:brushProperty name="color" value="#E71224"/>
    </inkml:brush>
  </inkml:definitions>
  <inkml:trace contextRef="#ctx0" brushRef="#br0">1182 1129 24575,'-40'-68'0,"-16"-3"0,3 7 0,-9-5 0,7 15 0,-3-1 0,-3-1-306,-6-4 0,-2-1 0,-2-1 306,10 10 0,-2-3 0,1 2 0,5 5 150,-22-18 1,7 5-151,5 4 0,12 10 153,25 19-153,6 5 0,13 12 0,4 5 0,6 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36.195"/>
    </inkml:context>
    <inkml:brush xml:id="br0">
      <inkml:brushProperty name="width" value="0.035" units="cm"/>
      <inkml:brushProperty name="height" value="0.035" units="cm"/>
      <inkml:brushProperty name="color" value="#E71224"/>
    </inkml:brush>
  </inkml:definitions>
  <inkml:trace contextRef="#ctx0" brushRef="#br0">394 0 24575,'-36'64'0,"-8"22"0,15-18 0,0 7 0,0 8 0,1 3 0,6-18 0,-1 1 0,2-1 0,-4 17 0,2-2 0,0-1 0,2-5 0,8-25 0,3-4 0,-4 20 0,11-35 0,3-26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36.886"/>
    </inkml:context>
    <inkml:brush xml:id="br0">
      <inkml:brushProperty name="width" value="0.035" units="cm"/>
      <inkml:brushProperty name="height" value="0.035" units="cm"/>
      <inkml:brushProperty name="color" value="#E71224"/>
    </inkml:brush>
  </inkml:definitions>
  <inkml:trace contextRef="#ctx0" brushRef="#br0">0 1 24575,'85'41'0,"-1"0"0,-12-7 0,-18-6 0,-37-17 0,-14-10 0,-1 2 0,1-3 0,-1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38.366"/>
    </inkml:context>
    <inkml:brush xml:id="br0">
      <inkml:brushProperty name="width" value="0.035" units="cm"/>
      <inkml:brushProperty name="height" value="0.035" units="cm"/>
      <inkml:brushProperty name="color" value="#E71224"/>
    </inkml:brush>
  </inkml:definitions>
  <inkml:trace contextRef="#ctx0" brushRef="#br0">2137 1970 24575,'8'-48'0,"-3"-11"0,6-16 0,1-16 0,-8 11 0,-1-5 0,0-3-322,2-2 0,0-3 0,-2-2 322,-3 11 0,0-3 0,-2 0 0,-2 6 105,-1-1 1,-1 4 0,-3 1-106,-2-1 0,-3 1 0,-2 4 0,-8-12 0,-2 8 80,6 20 0,0 6-80,-8-18 0,24 54 0,2 8 0,-65 43 0,9-4 0,-12 7 0,-2 1-164,3-1 1,-1 1 0,-8 4 163,4-3 0,-7 4 0,-4 2 0,2-1 0,5-4 0,6-3 0,4-2 0,0-1 0,-3 2 0,-2 0 0,-4 3 0,-2 1 0,4-2 0,6-4 0,-6 4 0,6-3 0,2-1 0,3-1 0,1 0 0,12-5 0,-5 10 0,38-22 0,13-13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40.042"/>
    </inkml:context>
    <inkml:brush xml:id="br0">
      <inkml:brushProperty name="width" value="0.035" units="cm"/>
      <inkml:brushProperty name="height" value="0.035" units="cm"/>
      <inkml:brushProperty name="color" value="#E71224"/>
    </inkml:brush>
  </inkml:definitions>
  <inkml:trace contextRef="#ctx0" brushRef="#br0">1 651 24575,'50'16'0,"1"0"0,13 8 0,5 4 0,-4-5 0,4 2 0,1 1 0,8 5 0,2 2 0,-4-3 0,17 5 0,-6-2 0,-15-6 0,-8-3 0,0-4 0,-14-6 0,11 7 0,6-2 0,-13 0 0,-29-75 0,-18 1 0,-5-7 0,1-13 0,0-4 0,0-13 0,-3 2 0,-1 24 0,-3 3 0,1-5 0,-2 1 0,-1 15 0,0 2 0,-10-48 0,6 44 0,5 24 0,4 23 0,1-3 0,3-6 0,-2-1 0,-13 9 0,-34 27 0,-15 15 0,14-4 0,-2 3 0,4-2 0,1 1 0,-3 7 0,1-1 0,-29 26 0,13-7 0,24-20 0,5-3 0,11-11 0,2 0 0,5-4 0,6-7 0,3-2 0,5-4 0,0-3 0,1-1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0.769"/>
    </inkml:context>
    <inkml:brush xml:id="br0">
      <inkml:brushProperty name="width" value="0.2" units="cm"/>
      <inkml:brushProperty name="height" value="0.2" units="cm"/>
    </inkml:brush>
  </inkml:definitions>
  <inkml:trace contextRef="#ctx0" brushRef="#br0">1 0 24575,'0'0'0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41.989"/>
    </inkml:context>
    <inkml:brush xml:id="br0">
      <inkml:brushProperty name="width" value="0.035" units="cm"/>
      <inkml:brushProperty name="height" value="0.035" units="cm"/>
      <inkml:brushProperty name="color" value="#E71224"/>
    </inkml:brush>
  </inkml:definitions>
  <inkml:trace contextRef="#ctx0" brushRef="#br0">0 1170 24575,'52'18'0,"0"1"0,43 12 0,-38-12 0,-18-10 0,-27-6 0,21 3 0,40 9 0,20 9 0,-24-7 0,2 1 0,-16 0 0,0-1 0,5 2 0,-2-1 0,24 8 0,-6-2 0,-31-11 0,-13-2 0,-21-8 0,8 2 0,-3-2 0,7 2 0,-10-2 0,-23-57 0,-12-27 0,3 0 0,-2-17 0,2 5 0,-1-1 0,2 0 0,1 4 0,0-7 0,4 11 0,5 15 0,3 7 0,1 10 0,1 4 0,-2-35 0,0 19 0,3 26 0,-2 12 0,2 15 0,2 7 0,0-2 0,0-1 0,0 0 0,0 1 0,0-6 0,0-13 0,-1 2 0,1-4 0,-1 16 0,1 1 0,0 4 0,0 2 0,-20 25 0,-28 48 0,16-17 0,-2 6 0,-9 16 0,-1 3 0,4-2 0,2 0 0,1 0 0,2-1 0,4-8 0,1-3 0,5-8 0,2-4 0,-10 25 0,12-32 0,8-13 0,5-10 0,4 2 0,2-5 0,2-1 0,0-6 0,0-3 0,0-5 0,0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43.169"/>
    </inkml:context>
    <inkml:brush xml:id="br0">
      <inkml:brushProperty name="width" value="0.035" units="cm"/>
      <inkml:brushProperty name="height" value="0.035" units="cm"/>
      <inkml:brushProperty name="color" value="#E71224"/>
    </inkml:brush>
  </inkml:definitions>
  <inkml:trace contextRef="#ctx0" brushRef="#br0">1 389 24575,'53'8'0,"1"-1"0,36 4 0,-9-2 0,4-1 0,-18-3 0,1 1 0,15 3 0,0 0 0,-9-2 0,-5 2 0,-14-2 0,-5 1 0,14 2 0,-46-8 0,-15-3 0,-4-8 0,-12-28 0,-5-4 0,-27-39 0,-19 4 0,24 34 0,-3 2 0,-4-1 0,1 4 0,-20-12 0,18 17 0,29 19 0,12 10 0,4 2 0,0-1 0,0 2 0,2 0 0,-1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44.520"/>
    </inkml:context>
    <inkml:brush xml:id="br0">
      <inkml:brushProperty name="width" value="0.035" units="cm"/>
      <inkml:brushProperty name="height" value="0.035" units="cm"/>
      <inkml:brushProperty name="color" value="#E71224"/>
    </inkml:brush>
  </inkml:definitions>
  <inkml:trace contextRef="#ctx0" brushRef="#br0">451 0 24575,'-32'75'0,"-4"10"0,10-33 0,0 4 0,-1 17 0,1 4 0,3-3 0,3 2 0,2 14 0,3-2 0,5-19 0,2-5 0,2-13 0,0-3 0,-13 34 0,2-5 0,6-22 0,1 0 0,-3 36 0,3-13 0,5-33 0,-2-17 0,1 3 0,-4-2 0,3 2 0,-3-4 0,4-5 0,-2-1 0,3-8 0,0 4 0,1-4 0,1 7 0,-2 5 0,1-2 0,1-5 0,1-9 0,1-6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6:33:46.417"/>
    </inkml:context>
    <inkml:brush xml:id="br0">
      <inkml:brushProperty name="width" value="0.035" units="cm"/>
      <inkml:brushProperty name="height" value="0.035" units="cm"/>
      <inkml:brushProperty name="color" value="#E71224"/>
    </inkml:brush>
  </inkml:definitions>
  <inkml:trace contextRef="#ctx0" brushRef="#br0">1725 1909 24575,'82'13'0,"-28"-3"0,3 1 0,8 2 0,2 0 0,5 0 0,0 1 0,-4-1 0,-5-1 0,15 1 0,-106-97 0,-17 26 0,-21-10 0,-10-6 0,-2 1-600,18 15 1,-5-1-1,-1-1 1,-3-1 0,-1-1-1,-1 0 600,2 0 0,-3-2 0,-1-1 0,-1 0 0,0 1 0,0 1 0,1 3 0,-8-5 0,-1 1 0,0 2 0,1 2 0,4 3 0,4 3 0,-6-3 0,5 5 0,2 2 0,4 2 278,-11-7 1,4 3-1,12 8-278,-13-7 0,30 16 0,18 16 0,3 1 0,8 10 2762,7 4-2762,3 0 0,2 1 0,45 1-737,25 4 0,12 1 737,2 1 0,7-1 0,4-1 0,8 0 0,-4-2 0,-19-1 0,-3 0 0,-4-1 0,19-2 0,-9 0 0,-21-1 0,-14 1 0,-27 2 0,-15 13 0,-1 21 0,1 25 0,6 33 737,-4-40 0,0 3-737,1 14 0,-1 1 0,0-11 0,-1-1 0,1 8 0,0-3 0,4 10 0,0-20 0,-3-31 0,-2-16 0,21-3 0,-2-1 0,4 0 0,-11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1.748"/>
    </inkml:context>
    <inkml:brush xml:id="br0">
      <inkml:brushProperty name="width" value="0.2" units="cm"/>
      <inkml:brushProperty name="height" value="0.2" units="cm"/>
    </inkml:brush>
  </inkml:definitions>
  <inkml:trace contextRef="#ctx0" brushRef="#br0">0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2.783"/>
    </inkml:context>
    <inkml:brush xml:id="br0">
      <inkml:brushProperty name="width" value="0.2" units="cm"/>
      <inkml:brushProperty name="height" value="0.2" units="cm"/>
    </inkml:brush>
  </inkml:definitions>
  <inkml:trace contextRef="#ctx0" brushRef="#br0">1 1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5.697"/>
    </inkml:context>
    <inkml:brush xml:id="br0">
      <inkml:brushProperty name="width" value="0.2" units="cm"/>
      <inkml:brushProperty name="height" value="0.2" units="cm"/>
    </inkml:brush>
  </inkml:definitions>
  <inkml:trace contextRef="#ctx0" brushRef="#br0">0 1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9T23:57:28.385"/>
    </inkml:context>
    <inkml:brush xml:id="br0">
      <inkml:brushProperty name="width" value="0.2" units="cm"/>
      <inkml:brushProperty name="height" value="0.2" units="cm"/>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6/9/25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5C30B-857F-958E-8969-C7FE2BE2F4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42A8C2-CBE7-7373-C835-8F36D97AA2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6F12E4-5152-5AD2-DB17-39437DB78A02}"/>
              </a:ext>
            </a:extLst>
          </p:cNvPr>
          <p:cNvSpPr>
            <a:spLocks noGrp="1"/>
          </p:cNvSpPr>
          <p:nvPr>
            <p:ph type="body" idx="1"/>
          </p:nvPr>
        </p:nvSpPr>
        <p:spPr/>
        <p:txBody>
          <a:bodyPr/>
          <a:lstStyle/>
          <a:p>
            <a:r>
              <a:rPr lang="en-GB" dirty="0"/>
              <a:t>Now let’s turn our attention to generating the full posterior distribution</a:t>
            </a:r>
          </a:p>
        </p:txBody>
      </p:sp>
      <p:sp>
        <p:nvSpPr>
          <p:cNvPr id="4" name="Slide Number Placeholder 3">
            <a:extLst>
              <a:ext uri="{FF2B5EF4-FFF2-40B4-BE49-F238E27FC236}">
                <a16:creationId xmlns:a16="http://schemas.microsoft.com/office/drawing/2014/main" id="{54FAE0BA-E529-5119-0699-C1542688FB80}"/>
              </a:ext>
            </a:extLst>
          </p:cNvPr>
          <p:cNvSpPr>
            <a:spLocks noGrp="1"/>
          </p:cNvSpPr>
          <p:nvPr>
            <p:ph type="sldNum" sz="quarter" idx="5"/>
          </p:nvPr>
        </p:nvSpPr>
        <p:spPr/>
        <p:txBody>
          <a:bodyPr/>
          <a:lstStyle/>
          <a:p>
            <a:fld id="{7A62181B-723A-0945-8D8D-6A6BB0D8F5A6}" type="slidenum">
              <a:rPr lang="en-US" smtClean="0"/>
              <a:t>12</a:t>
            </a:fld>
            <a:endParaRPr lang="en-US"/>
          </a:p>
        </p:txBody>
      </p:sp>
    </p:spTree>
    <p:extLst>
      <p:ext uri="{BB962C8B-B14F-4D97-AF65-F5344CB8AC3E}">
        <p14:creationId xmlns:p14="http://schemas.microsoft.com/office/powerpoint/2010/main" val="4133023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visualise a two parameter…</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845467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binomial with beta – posterior in a form of beta</a:t>
            </a:r>
          </a:p>
          <a:p>
            <a:r>
              <a:rPr lang="en-GB" dirty="0" err="1"/>
              <a:t>poisson</a:t>
            </a:r>
            <a:r>
              <a:rPr lang="en-GB" dirty="0"/>
              <a:t> with gamma – posterior forms a gamma</a:t>
            </a:r>
          </a:p>
          <a:p>
            <a:r>
              <a:rPr lang="en-GB" dirty="0"/>
              <a:t>norm with norm – forms a normal</a:t>
            </a:r>
          </a:p>
        </p:txBody>
      </p:sp>
      <p:sp>
        <p:nvSpPr>
          <p:cNvPr id="4" name="Slide Number Placeholder 3"/>
          <p:cNvSpPr>
            <a:spLocks noGrp="1"/>
          </p:cNvSpPr>
          <p:nvPr>
            <p:ph type="sldNum" sz="quarter" idx="5"/>
          </p:nvPr>
        </p:nvSpPr>
        <p:spPr/>
        <p:txBody>
          <a:bodyPr/>
          <a:lstStyle/>
          <a:p>
            <a:fld id="{7A62181B-723A-0945-8D8D-6A6BB0D8F5A6}" type="slidenum">
              <a:rPr lang="en-US" smtClean="0"/>
              <a:t>19</a:t>
            </a:fld>
            <a:endParaRPr lang="en-US"/>
          </a:p>
        </p:txBody>
      </p:sp>
    </p:spTree>
    <p:extLst>
      <p:ext uri="{BB962C8B-B14F-4D97-AF65-F5344CB8AC3E}">
        <p14:creationId xmlns:p14="http://schemas.microsoft.com/office/powerpoint/2010/main" val="2378302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B(alpha, beta) is a normalisation constant term. It controls the way the curve looks. </a:t>
            </a:r>
          </a:p>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21</a:t>
            </a:fld>
            <a:endParaRPr lang="en-US"/>
          </a:p>
        </p:txBody>
      </p:sp>
    </p:spTree>
    <p:extLst>
      <p:ext uri="{BB962C8B-B14F-4D97-AF65-F5344CB8AC3E}">
        <p14:creationId xmlns:p14="http://schemas.microsoft.com/office/powerpoint/2010/main" val="860113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Remember all </a:t>
            </a:r>
          </a:p>
        </p:txBody>
      </p:sp>
      <p:sp>
        <p:nvSpPr>
          <p:cNvPr id="4" name="Slide Number Placeholder 3"/>
          <p:cNvSpPr>
            <a:spLocks noGrp="1"/>
          </p:cNvSpPr>
          <p:nvPr>
            <p:ph type="sldNum" sz="quarter" idx="5"/>
          </p:nvPr>
        </p:nvSpPr>
        <p:spPr/>
        <p:txBody>
          <a:bodyPr/>
          <a:lstStyle/>
          <a:p>
            <a:fld id="{7A62181B-723A-0945-8D8D-6A6BB0D8F5A6}" type="slidenum">
              <a:rPr lang="en-US" smtClean="0"/>
              <a:t>22</a:t>
            </a:fld>
            <a:endParaRPr lang="en-US"/>
          </a:p>
        </p:txBody>
      </p:sp>
    </p:spTree>
    <p:extLst>
      <p:ext uri="{BB962C8B-B14F-4D97-AF65-F5344CB8AC3E}">
        <p14:creationId xmlns:p14="http://schemas.microsoft.com/office/powerpoint/2010/main" val="45664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3</a:t>
            </a:fld>
            <a:endParaRPr lang="en-US"/>
          </a:p>
        </p:txBody>
      </p:sp>
    </p:spTree>
    <p:extLst>
      <p:ext uri="{BB962C8B-B14F-4D97-AF65-F5344CB8AC3E}">
        <p14:creationId xmlns:p14="http://schemas.microsoft.com/office/powerpoint/2010/main" val="3526659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5</a:t>
            </a:fld>
            <a:endParaRPr lang="en-US" altLang="x-none"/>
          </a:p>
        </p:txBody>
      </p:sp>
    </p:spTree>
    <p:extLst>
      <p:ext uri="{BB962C8B-B14F-4D97-AF65-F5344CB8AC3E}">
        <p14:creationId xmlns:p14="http://schemas.microsoft.com/office/powerpoint/2010/main" val="2099136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Bayes' Theorem updates what we believe about a parameter (or hypothesis) after seeing data.</a:t>
            </a:r>
            <a:br>
              <a:rPr lang="en-GB" sz="1200" b="0" i="0" u="none" strike="noStrike" kern="1200" dirty="0">
                <a:solidFill>
                  <a:schemeClr val="tx1"/>
                </a:solidFill>
                <a:effectLst/>
                <a:latin typeface="+mn-lt"/>
                <a:ea typeface="+mn-ea"/>
                <a:cs typeface="+mn-cs"/>
              </a:rPr>
            </a:br>
            <a:r>
              <a:rPr lang="en-GB" sz="1200" b="0" i="0" u="none" strike="noStrike" kern="1200" dirty="0">
                <a:solidFill>
                  <a:schemeClr val="tx1"/>
                </a:solidFill>
                <a:effectLst/>
                <a:latin typeface="+mn-lt"/>
                <a:ea typeface="+mn-ea"/>
                <a:cs typeface="+mn-cs"/>
              </a:rPr>
              <a:t>It combines:</a:t>
            </a:r>
          </a:p>
          <a:p>
            <a:r>
              <a:rPr lang="en-GB" sz="1200" b="0" i="0" u="none" strike="noStrike" kern="1200" dirty="0">
                <a:solidFill>
                  <a:schemeClr val="tx1"/>
                </a:solidFill>
                <a:effectLst/>
                <a:latin typeface="+mn-lt"/>
                <a:ea typeface="+mn-ea"/>
                <a:cs typeface="+mn-cs"/>
              </a:rPr>
              <a:t>What we believed before (the </a:t>
            </a:r>
            <a:r>
              <a:rPr lang="en-GB" sz="1200" b="1" i="0" u="none" strike="noStrike" kern="1200" dirty="0">
                <a:solidFill>
                  <a:schemeClr val="tx1"/>
                </a:solidFill>
                <a:effectLst/>
                <a:latin typeface="+mn-lt"/>
                <a:ea typeface="+mn-ea"/>
                <a:cs typeface="+mn-cs"/>
              </a:rPr>
              <a:t>prior</a:t>
            </a:r>
            <a:r>
              <a:rPr lang="en-GB" sz="1200" b="0" i="0" u="none" strike="noStrike" kern="1200" dirty="0">
                <a:solidFill>
                  <a:schemeClr val="tx1"/>
                </a:solidFill>
                <a:effectLst/>
                <a:latin typeface="+mn-lt"/>
                <a:ea typeface="+mn-ea"/>
                <a:cs typeface="+mn-cs"/>
              </a:rPr>
              <a:t>)</a:t>
            </a:r>
          </a:p>
          <a:p>
            <a:r>
              <a:rPr lang="en-GB" sz="1200" b="0" i="0" u="none" strike="noStrike" kern="1200" dirty="0">
                <a:solidFill>
                  <a:schemeClr val="tx1"/>
                </a:solidFill>
                <a:effectLst/>
                <a:latin typeface="+mn-lt"/>
                <a:ea typeface="+mn-ea"/>
                <a:cs typeface="+mn-cs"/>
              </a:rPr>
              <a:t>How well the data fits different values of the parameter (the </a:t>
            </a:r>
            <a:r>
              <a:rPr lang="en-GB" sz="1200" b="1" i="0" u="none" strike="noStrike" kern="1200" dirty="0">
                <a:solidFill>
                  <a:schemeClr val="tx1"/>
                </a:solidFill>
                <a:effectLst/>
                <a:latin typeface="+mn-lt"/>
                <a:ea typeface="+mn-ea"/>
                <a:cs typeface="+mn-cs"/>
              </a:rPr>
              <a:t>likelihood</a:t>
            </a:r>
            <a:r>
              <a:rPr lang="en-GB" sz="1200" b="0" i="0" u="none" strike="noStrike" kern="1200" dirty="0">
                <a:solidFill>
                  <a:schemeClr val="tx1"/>
                </a:solidFill>
                <a:effectLst/>
                <a:latin typeface="+mn-lt"/>
                <a:ea typeface="+mn-ea"/>
                <a:cs typeface="+mn-cs"/>
              </a:rPr>
              <a:t>)</a:t>
            </a:r>
          </a:p>
          <a:p>
            <a:r>
              <a:rPr lang="en-GB" sz="1200" b="0" i="0" u="none" strike="noStrike" kern="1200" dirty="0">
                <a:solidFill>
                  <a:schemeClr val="tx1"/>
                </a:solidFill>
                <a:effectLst/>
                <a:latin typeface="+mn-lt"/>
                <a:ea typeface="+mn-ea"/>
                <a:cs typeface="+mn-cs"/>
              </a:rPr>
              <a:t>Into what we now believe after seeing the data (the </a:t>
            </a:r>
            <a:r>
              <a:rPr lang="en-GB" sz="1200" b="1" i="0" u="none" strike="noStrike" kern="1200" dirty="0">
                <a:solidFill>
                  <a:schemeClr val="tx1"/>
                </a:solidFill>
                <a:effectLst/>
                <a:latin typeface="+mn-lt"/>
                <a:ea typeface="+mn-ea"/>
                <a:cs typeface="+mn-cs"/>
              </a:rPr>
              <a:t>posterior</a:t>
            </a:r>
            <a:r>
              <a:rPr lang="en-GB" sz="1200" b="0" i="0" u="none" strike="noStrike"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6</a:t>
            </a:fld>
            <a:endParaRPr lang="en-US"/>
          </a:p>
        </p:txBody>
      </p:sp>
    </p:spTree>
    <p:extLst>
      <p:ext uri="{BB962C8B-B14F-4D97-AF65-F5344CB8AC3E}">
        <p14:creationId xmlns:p14="http://schemas.microsoft.com/office/powerpoint/2010/main" val="3093266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we are doing Bayesian inference – based on this Bayes Rule – every project has the following work flow:</a:t>
            </a:r>
          </a:p>
          <a:p>
            <a:endParaRPr lang="en-GB" dirty="0"/>
          </a:p>
          <a:p>
            <a:r>
              <a:rPr lang="en-GB" dirty="0"/>
              <a:t>1. We start with an input step where we gather our data and assumptions</a:t>
            </a:r>
          </a:p>
        </p:txBody>
      </p:sp>
      <p:sp>
        <p:nvSpPr>
          <p:cNvPr id="4" name="Slide Number Placeholder 3"/>
          <p:cNvSpPr>
            <a:spLocks noGrp="1"/>
          </p:cNvSpPr>
          <p:nvPr>
            <p:ph type="sldNum" sz="quarter" idx="5"/>
          </p:nvPr>
        </p:nvSpPr>
        <p:spPr/>
        <p:txBody>
          <a:bodyPr/>
          <a:lstStyle/>
          <a:p>
            <a:fld id="{7A62181B-723A-0945-8D8D-6A6BB0D8F5A6}" type="slidenum">
              <a:rPr lang="en-US" smtClean="0"/>
              <a:t>7</a:t>
            </a:fld>
            <a:endParaRPr lang="en-US"/>
          </a:p>
        </p:txBody>
      </p:sp>
    </p:spTree>
    <p:extLst>
      <p:ext uri="{BB962C8B-B14F-4D97-AF65-F5344CB8AC3E}">
        <p14:creationId xmlns:p14="http://schemas.microsoft.com/office/powerpoint/2010/main" val="2979926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42853-29DF-7ACF-C6B4-B6D7E073F3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700D0F-DFA6-9135-29D9-0F0AFDF598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BAF1D-273F-4CA9-6973-DFFCACA1D216}"/>
              </a:ext>
            </a:extLst>
          </p:cNvPr>
          <p:cNvSpPr>
            <a:spLocks noGrp="1"/>
          </p:cNvSpPr>
          <p:nvPr>
            <p:ph type="body" idx="1"/>
          </p:nvPr>
        </p:nvSpPr>
        <p:spPr/>
        <p:txBody>
          <a:bodyPr/>
          <a:lstStyle/>
          <a:p>
            <a:r>
              <a:rPr lang="en-GB" dirty="0"/>
              <a:t>When we are doing Bayesian inference – based on this Bayes Rule – every project has the following work flow:</a:t>
            </a:r>
          </a:p>
          <a:p>
            <a:endParaRPr lang="en-GB" dirty="0"/>
          </a:p>
          <a:p>
            <a:r>
              <a:rPr lang="en-GB" dirty="0"/>
              <a:t>1. We start with an input step where we gather our data and assumptions</a:t>
            </a:r>
          </a:p>
        </p:txBody>
      </p:sp>
      <p:sp>
        <p:nvSpPr>
          <p:cNvPr id="4" name="Slide Number Placeholder 3">
            <a:extLst>
              <a:ext uri="{FF2B5EF4-FFF2-40B4-BE49-F238E27FC236}">
                <a16:creationId xmlns:a16="http://schemas.microsoft.com/office/drawing/2014/main" id="{2436BD47-5C01-708F-0261-836478BD56D7}"/>
              </a:ext>
            </a:extLst>
          </p:cNvPr>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679251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 and number of dengue cases</a:t>
            </a:r>
          </a:p>
          <a:p>
            <a:endParaRPr lang="en-GB" dirty="0"/>
          </a:p>
          <a:p>
            <a:r>
              <a:rPr lang="en-GB" dirty="0"/>
              <a:t>Process model is always a function of the data, and parameters we intend to estimate</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12138710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u="none" strike="noStrike" kern="1200" dirty="0">
                <a:solidFill>
                  <a:schemeClr val="tx1"/>
                </a:solidFill>
                <a:effectLst/>
                <a:latin typeface="+mn-lt"/>
                <a:ea typeface="+mn-ea"/>
                <a:cs typeface="+mn-cs"/>
              </a:rPr>
              <a:t>Priors are classified based on the strength and nature of the information they incorporate.</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309207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3422611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20D8B7D-18BC-A24A-8093-039A4B41586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23747"/>
            <a:ext cx="12192001" cy="6434253"/>
          </a:xfrm>
          <a:prstGeom prst="rect">
            <a:avLst/>
          </a:prstGeom>
        </p:spPr>
      </p:pic>
      <p:pic>
        <p:nvPicPr>
          <p:cNvPr id="28" name="Picture 27" descr="A picture containing background pattern&#10;&#10;Description automatically generated">
            <a:extLst>
              <a:ext uri="{FF2B5EF4-FFF2-40B4-BE49-F238E27FC236}">
                <a16:creationId xmlns:a16="http://schemas.microsoft.com/office/drawing/2014/main" id="{BFFF9C69-933A-C742-B9B8-555AA57795DB}"/>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r="9419"/>
          <a:stretch/>
        </p:blipFill>
        <p:spPr>
          <a:xfrm>
            <a:off x="-1" y="4898463"/>
            <a:ext cx="12192000" cy="1959538"/>
          </a:xfrm>
          <a:prstGeom prst="rect">
            <a:avLst/>
          </a:prstGeom>
        </p:spPr>
      </p:pic>
      <p:pic>
        <p:nvPicPr>
          <p:cNvPr id="14" name="Picture 13">
            <a:extLst>
              <a:ext uri="{FF2B5EF4-FFF2-40B4-BE49-F238E27FC236}">
                <a16:creationId xmlns:a16="http://schemas.microsoft.com/office/drawing/2014/main" id="{DB922287-4576-CE4A-8FF6-EC4FCAE94E1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0" y="0"/>
            <a:ext cx="12192000" cy="1028831"/>
          </a:xfrm>
          <a:prstGeom prst="rect">
            <a:avLst/>
          </a:prstGeom>
        </p:spPr>
      </p:pic>
      <p:sp>
        <p:nvSpPr>
          <p:cNvPr id="2" name="Title 1">
            <a:extLst>
              <a:ext uri="{FF2B5EF4-FFF2-40B4-BE49-F238E27FC236}">
                <a16:creationId xmlns:a16="http://schemas.microsoft.com/office/drawing/2014/main" id="{C4FF44F2-21DA-1A41-A143-999C69AE45A0}"/>
              </a:ext>
            </a:extLst>
          </p:cNvPr>
          <p:cNvSpPr>
            <a:spLocks noGrp="1"/>
          </p:cNvSpPr>
          <p:nvPr>
            <p:ph type="title"/>
          </p:nvPr>
        </p:nvSpPr>
        <p:spPr>
          <a:xfrm>
            <a:off x="540304" y="1441952"/>
            <a:ext cx="6262278" cy="1622009"/>
          </a:xfrm>
        </p:spPr>
        <p:txBody>
          <a:bodyPr/>
          <a:lstStyle>
            <a:lvl1pPr>
              <a:defRPr sz="5000" b="1">
                <a:solidFill>
                  <a:schemeClr val="bg1"/>
                </a:solidFill>
              </a:defRPr>
            </a:lvl1pPr>
          </a:lstStyle>
          <a:p>
            <a:r>
              <a:rPr lang="en-US" dirty="0"/>
              <a:t>Click to edit Master title style</a:t>
            </a:r>
            <a:endParaRPr lang="en-GB" dirty="0"/>
          </a:p>
        </p:txBody>
      </p:sp>
      <p:sp>
        <p:nvSpPr>
          <p:cNvPr id="25" name="Text Placeholder 24">
            <a:extLst>
              <a:ext uri="{FF2B5EF4-FFF2-40B4-BE49-F238E27FC236}">
                <a16:creationId xmlns:a16="http://schemas.microsoft.com/office/drawing/2014/main" id="{BF028202-9341-2543-9E48-99092A827B32}"/>
              </a:ext>
            </a:extLst>
          </p:cNvPr>
          <p:cNvSpPr>
            <a:spLocks noGrp="1"/>
          </p:cNvSpPr>
          <p:nvPr>
            <p:ph type="body" sz="quarter" idx="10"/>
          </p:nvPr>
        </p:nvSpPr>
        <p:spPr>
          <a:xfrm>
            <a:off x="539750" y="3030683"/>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6" name="Text Placeholder 24">
            <a:extLst>
              <a:ext uri="{FF2B5EF4-FFF2-40B4-BE49-F238E27FC236}">
                <a16:creationId xmlns:a16="http://schemas.microsoft.com/office/drawing/2014/main" id="{24EAD0C5-0B89-9447-9CAF-9ADE48F0D309}"/>
              </a:ext>
            </a:extLst>
          </p:cNvPr>
          <p:cNvSpPr>
            <a:spLocks noGrp="1"/>
          </p:cNvSpPr>
          <p:nvPr>
            <p:ph type="body" sz="quarter" idx="11"/>
          </p:nvPr>
        </p:nvSpPr>
        <p:spPr>
          <a:xfrm>
            <a:off x="539750" y="5576455"/>
            <a:ext cx="6262688" cy="1281545"/>
          </a:xfrm>
        </p:spPr>
        <p:txBody>
          <a:bodyPr/>
          <a:lstStyle>
            <a:lvl1pPr marL="12700" indent="0">
              <a:lnSpc>
                <a:spcPts val="3000"/>
              </a:lnSpc>
              <a:spcBef>
                <a:spcPts val="0"/>
              </a:spcBef>
              <a:buNone/>
              <a:tabLst/>
              <a:defRPr sz="2500">
                <a:solidFill>
                  <a:schemeClr val="tx1"/>
                </a:solidFill>
              </a:defRPr>
            </a:lvl1pPr>
            <a:lvl2pPr>
              <a:buNone/>
              <a:defRPr sz="2600">
                <a:solidFill>
                  <a:schemeClr val="bg1"/>
                </a:solidFill>
              </a:defRPr>
            </a:lvl2pPr>
            <a:lvl3pPr>
              <a:buNone/>
              <a:defRPr sz="2600">
                <a:solidFill>
                  <a:schemeClr val="bg1"/>
                </a:solidFill>
              </a:defRPr>
            </a:lvl3pPr>
            <a:lvl4pPr>
              <a:buFont typeface="Arial" panose="020B0604020202020204" pitchFamily="34" charset="0"/>
              <a:buNone/>
              <a:defRPr sz="2600">
                <a:solidFill>
                  <a:schemeClr val="bg1"/>
                </a:solidFill>
              </a:defRPr>
            </a:lvl4pPr>
            <a:lvl5pPr>
              <a:buFont typeface="Arial" panose="020B0604020202020204" pitchFamily="34" charset="0"/>
              <a:buNone/>
              <a:defRPr sz="2600">
                <a:solidFill>
                  <a:schemeClr val="bg1"/>
                </a:solidFill>
              </a:defRPr>
            </a:lvl5pPr>
          </a:lstStyle>
          <a:p>
            <a:pPr lvl="0"/>
            <a:r>
              <a:rPr lang="en-US" dirty="0"/>
              <a:t>Click to edit Master text styles</a:t>
            </a:r>
          </a:p>
        </p:txBody>
      </p:sp>
      <p:sp>
        <p:nvSpPr>
          <p:cNvPr id="27" name="Text Placeholder 6">
            <a:extLst>
              <a:ext uri="{FF2B5EF4-FFF2-40B4-BE49-F238E27FC236}">
                <a16:creationId xmlns:a16="http://schemas.microsoft.com/office/drawing/2014/main" id="{364B613F-FF5B-9249-ABF5-FCEF89F011FD}"/>
              </a:ext>
            </a:extLst>
          </p:cNvPr>
          <p:cNvSpPr>
            <a:spLocks noGrp="1"/>
          </p:cNvSpPr>
          <p:nvPr>
            <p:ph type="body" sz="quarter" idx="12"/>
          </p:nvPr>
        </p:nvSpPr>
        <p:spPr>
          <a:xfrm>
            <a:off x="539750" y="327079"/>
            <a:ext cx="5822950" cy="528638"/>
          </a:xfrm>
        </p:spPr>
        <p:txBody>
          <a:bodyPr/>
          <a:lstStyle>
            <a:lvl1pPr>
              <a:buNone/>
              <a:defRPr sz="1500" b="1">
                <a:solidFill>
                  <a:schemeClr val="bg1"/>
                </a:solidFill>
              </a:defRPr>
            </a:lvl1pPr>
            <a:lvl2pPr>
              <a:buNone/>
              <a:defRPr sz="1500"/>
            </a:lvl2pPr>
            <a:lvl3pPr>
              <a:buNone/>
              <a:defRPr sz="1500"/>
            </a:lvl3pPr>
            <a:lvl4pPr>
              <a:buFont typeface="Arial" panose="020B0604020202020204" pitchFamily="34" charset="0"/>
              <a:buNone/>
              <a:defRPr sz="1500"/>
            </a:lvl4pPr>
            <a:lvl5pPr>
              <a:buFont typeface="Arial" panose="020B0604020202020204" pitchFamily="34" charset="0"/>
              <a:buNone/>
              <a:defRPr sz="1500"/>
            </a:lvl5pPr>
          </a:lstStyle>
          <a:p>
            <a:pPr lvl="0"/>
            <a:r>
              <a:rPr lang="en-US" dirty="0"/>
              <a:t>Click to edit Master text styles</a:t>
            </a:r>
          </a:p>
        </p:txBody>
      </p:sp>
    </p:spTree>
    <p:extLst>
      <p:ext uri="{BB962C8B-B14F-4D97-AF65-F5344CB8AC3E}">
        <p14:creationId xmlns:p14="http://schemas.microsoft.com/office/powerpoint/2010/main" val="2140083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6/9/25</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01/01/2022</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ucl.ac.uk/social-data" TargetMode="External"/><Relationship Id="rId2" Type="http://schemas.openxmlformats.org/officeDocument/2006/relationships/hyperlink" Target="mailto:a.musah@ucl.ac.uk" TargetMode="Externa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8" Type="http://schemas.openxmlformats.org/officeDocument/2006/relationships/customXml" Target="../ink/ink21.xml"/><Relationship Id="rId13" Type="http://schemas.openxmlformats.org/officeDocument/2006/relationships/customXml" Target="../ink/ink26.xml"/><Relationship Id="rId1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25.xml"/><Relationship Id="rId17" Type="http://schemas.openxmlformats.org/officeDocument/2006/relationships/image" Target="../media/image18.png"/><Relationship Id="rId2" Type="http://schemas.openxmlformats.org/officeDocument/2006/relationships/notesSlide" Target="../notesSlides/notesSlide10.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0.xml"/><Relationship Id="rId6" Type="http://schemas.openxmlformats.org/officeDocument/2006/relationships/customXml" Target="../ink/ink20.xml"/><Relationship Id="rId11" Type="http://schemas.openxmlformats.org/officeDocument/2006/relationships/customXml" Target="../ink/ink24.xml"/><Relationship Id="rId5" Type="http://schemas.openxmlformats.org/officeDocument/2006/relationships/image" Target="../media/image14.png"/><Relationship Id="rId15" Type="http://schemas.openxmlformats.org/officeDocument/2006/relationships/image" Target="../media/image16.png"/><Relationship Id="rId10" Type="http://schemas.openxmlformats.org/officeDocument/2006/relationships/customXml" Target="../ink/ink23.xml"/><Relationship Id="rId19" Type="http://schemas.openxmlformats.org/officeDocument/2006/relationships/image" Target="../media/image20.png"/><Relationship Id="rId4" Type="http://schemas.openxmlformats.org/officeDocument/2006/relationships/customXml" Target="../ink/ink19.xml"/><Relationship Id="rId9" Type="http://schemas.openxmlformats.org/officeDocument/2006/relationships/customXml" Target="../ink/ink22.xml"/><Relationship Id="rId14" Type="http://schemas.openxmlformats.org/officeDocument/2006/relationships/customXml" Target="../ink/ink27.xml"/></Relationships>
</file>

<file path=ppt/slides/_rels/slide1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20.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microsoft.com/office/2007/relationships/hdphoto" Target="../media/hdphoto3.wdp"/><Relationship Id="rId7" Type="http://schemas.openxmlformats.org/officeDocument/2006/relationships/image" Target="../media/image36.png"/><Relationship Id="rId2" Type="http://schemas.openxmlformats.org/officeDocument/2006/relationships/image" Target="../media/image29.png"/><Relationship Id="rId1" Type="http://schemas.openxmlformats.org/officeDocument/2006/relationships/slideLayout" Target="../slideLayouts/slideLayout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 Id="rId5" Type="http://schemas.openxmlformats.org/officeDocument/2006/relationships/image" Target="../media/image41.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png"/><Relationship Id="rId18" Type="http://schemas.openxmlformats.org/officeDocument/2006/relationships/image" Target="../media/image55.png"/><Relationship Id="rId3" Type="http://schemas.openxmlformats.org/officeDocument/2006/relationships/image" Target="../media/image27.png"/><Relationship Id="rId21" Type="http://schemas.openxmlformats.org/officeDocument/2006/relationships/image" Target="../media/image58.png"/><Relationship Id="rId7" Type="http://schemas.openxmlformats.org/officeDocument/2006/relationships/image" Target="../media/image44.png"/><Relationship Id="rId12" Type="http://schemas.openxmlformats.org/officeDocument/2006/relationships/image" Target="../media/image49.png"/><Relationship Id="rId17" Type="http://schemas.openxmlformats.org/officeDocument/2006/relationships/image" Target="../media/image54.png"/><Relationship Id="rId2" Type="http://schemas.openxmlformats.org/officeDocument/2006/relationships/image" Target="../media/image22.png"/><Relationship Id="rId16" Type="http://schemas.openxmlformats.org/officeDocument/2006/relationships/image" Target="../media/image53.png"/><Relationship Id="rId20" Type="http://schemas.openxmlformats.org/officeDocument/2006/relationships/image" Target="../media/image57.png"/><Relationship Id="rId1" Type="http://schemas.openxmlformats.org/officeDocument/2006/relationships/slideLayout" Target="../slideLayouts/slideLayout20.xml"/><Relationship Id="rId6" Type="http://schemas.openxmlformats.org/officeDocument/2006/relationships/image" Target="../media/image43.png"/><Relationship Id="rId11" Type="http://schemas.openxmlformats.org/officeDocument/2006/relationships/image" Target="../media/image48.png"/><Relationship Id="rId5" Type="http://schemas.openxmlformats.org/officeDocument/2006/relationships/image" Target="../media/image42.png"/><Relationship Id="rId15" Type="http://schemas.openxmlformats.org/officeDocument/2006/relationships/image" Target="../media/image52.png"/><Relationship Id="rId23" Type="http://schemas.openxmlformats.org/officeDocument/2006/relationships/image" Target="../media/image60.png"/><Relationship Id="rId10" Type="http://schemas.openxmlformats.org/officeDocument/2006/relationships/image" Target="../media/image47.png"/><Relationship Id="rId19" Type="http://schemas.openxmlformats.org/officeDocument/2006/relationships/image" Target="../media/image56.png"/><Relationship Id="rId4" Type="http://schemas.openxmlformats.org/officeDocument/2006/relationships/image" Target="../media/image28.png"/><Relationship Id="rId9" Type="http://schemas.openxmlformats.org/officeDocument/2006/relationships/image" Target="../media/image46.png"/><Relationship Id="rId14" Type="http://schemas.openxmlformats.org/officeDocument/2006/relationships/image" Target="../media/image51.png"/><Relationship Id="rId22" Type="http://schemas.openxmlformats.org/officeDocument/2006/relationships/image" Target="../media/image59.png"/></Relationships>
</file>

<file path=ppt/slides/_rels/slide1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image" Target="../media/image64.png"/><Relationship Id="rId11" Type="http://schemas.openxmlformats.org/officeDocument/2006/relationships/image" Target="../media/image68.png"/><Relationship Id="rId5" Type="http://schemas.openxmlformats.org/officeDocument/2006/relationships/image" Target="../media/image63.png"/><Relationship Id="rId10" Type="http://schemas.openxmlformats.org/officeDocument/2006/relationships/image" Target="../media/image67.png"/><Relationship Id="rId4" Type="http://schemas.openxmlformats.org/officeDocument/2006/relationships/image" Target="../media/image62.png"/><Relationship Id="rId9" Type="http://schemas.openxmlformats.org/officeDocument/2006/relationships/image" Target="../media/image6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520.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50.png"/><Relationship Id="rId4" Type="http://schemas.openxmlformats.org/officeDocument/2006/relationships/image" Target="../media/image540.png"/></Relationships>
</file>

<file path=ppt/slides/_rels/slide21.xml.rels><?xml version="1.0" encoding="UTF-8" standalone="yes"?>
<Relationships xmlns="http://schemas.openxmlformats.org/package/2006/relationships"><Relationship Id="rId8" Type="http://schemas.openxmlformats.org/officeDocument/2006/relationships/image" Target="../media/image600.png"/><Relationship Id="rId3" Type="http://schemas.openxmlformats.org/officeDocument/2006/relationships/image" Target="../media/image69.png"/><Relationship Id="rId7" Type="http://schemas.openxmlformats.org/officeDocument/2006/relationships/image" Target="../media/image59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580.png"/><Relationship Id="rId4" Type="http://schemas.openxmlformats.org/officeDocument/2006/relationships/image" Target="../media/image570.png"/></Relationships>
</file>

<file path=ppt/slides/_rels/slide22.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3.xml.rels><?xml version="1.0" encoding="UTF-8" standalone="yes"?>
<Relationships xmlns="http://schemas.openxmlformats.org/package/2006/relationships"><Relationship Id="rId8" Type="http://schemas.openxmlformats.org/officeDocument/2006/relationships/image" Target="../media/image730.png"/><Relationship Id="rId3" Type="http://schemas.openxmlformats.org/officeDocument/2006/relationships/image" Target="../media/image77.png"/><Relationship Id="rId7" Type="http://schemas.openxmlformats.org/officeDocument/2006/relationships/image" Target="../media/image5.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720.png"/><Relationship Id="rId5" Type="http://schemas.openxmlformats.org/officeDocument/2006/relationships/image" Target="../media/image78.png"/><Relationship Id="rId4" Type="http://schemas.openxmlformats.org/officeDocument/2006/relationships/image" Target="../media/image700.png"/></Relationships>
</file>

<file path=ppt/slides/_rels/slide24.xml.rels><?xml version="1.0" encoding="UTF-8" standalone="yes"?>
<Relationships xmlns="http://schemas.openxmlformats.org/package/2006/relationships"><Relationship Id="rId13" Type="http://schemas.openxmlformats.org/officeDocument/2006/relationships/customXml" Target="../ink/ink34.xml"/><Relationship Id="rId18" Type="http://schemas.openxmlformats.org/officeDocument/2006/relationships/customXml" Target="../ink/ink38.xml"/><Relationship Id="rId26" Type="http://schemas.openxmlformats.org/officeDocument/2006/relationships/image" Target="../media/image84.png"/><Relationship Id="rId39" Type="http://schemas.openxmlformats.org/officeDocument/2006/relationships/customXml" Target="../ink/ink51.xml"/><Relationship Id="rId21" Type="http://schemas.openxmlformats.org/officeDocument/2006/relationships/customXml" Target="../ink/ink41.xml"/><Relationship Id="rId34" Type="http://schemas.openxmlformats.org/officeDocument/2006/relationships/image" Target="../media/image88.png"/><Relationship Id="rId42" Type="http://schemas.openxmlformats.org/officeDocument/2006/relationships/image" Target="../media/image92.png"/><Relationship Id="rId7" Type="http://schemas.openxmlformats.org/officeDocument/2006/relationships/image" Target="../media/image15.png"/><Relationship Id="rId2" Type="http://schemas.openxmlformats.org/officeDocument/2006/relationships/image" Target="../media/image38.png"/><Relationship Id="rId16" Type="http://schemas.openxmlformats.org/officeDocument/2006/relationships/image" Target="../media/image82.png"/><Relationship Id="rId20" Type="http://schemas.openxmlformats.org/officeDocument/2006/relationships/customXml" Target="../ink/ink40.xml"/><Relationship Id="rId29" Type="http://schemas.openxmlformats.org/officeDocument/2006/relationships/customXml" Target="../ink/ink46.xml"/><Relationship Id="rId41" Type="http://schemas.openxmlformats.org/officeDocument/2006/relationships/customXml" Target="../ink/ink52.xml"/><Relationship Id="rId1" Type="http://schemas.openxmlformats.org/officeDocument/2006/relationships/slideLayout" Target="../slideLayouts/slideLayout20.xml"/><Relationship Id="rId6" Type="http://schemas.openxmlformats.org/officeDocument/2006/relationships/customXml" Target="../ink/ink28.xml"/><Relationship Id="rId11" Type="http://schemas.openxmlformats.org/officeDocument/2006/relationships/customXml" Target="../ink/ink32.xml"/><Relationship Id="rId24" Type="http://schemas.openxmlformats.org/officeDocument/2006/relationships/image" Target="../media/image83.png"/><Relationship Id="rId32" Type="http://schemas.openxmlformats.org/officeDocument/2006/relationships/image" Target="../media/image87.png"/><Relationship Id="rId37" Type="http://schemas.openxmlformats.org/officeDocument/2006/relationships/customXml" Target="../ink/ink50.xml"/><Relationship Id="rId40" Type="http://schemas.openxmlformats.org/officeDocument/2006/relationships/image" Target="../media/image91.png"/><Relationship Id="rId5" Type="http://schemas.openxmlformats.org/officeDocument/2006/relationships/image" Target="../media/image81.png"/><Relationship Id="rId15" Type="http://schemas.openxmlformats.org/officeDocument/2006/relationships/customXml" Target="../ink/ink36.xml"/><Relationship Id="rId23" Type="http://schemas.openxmlformats.org/officeDocument/2006/relationships/customXml" Target="../ink/ink43.xml"/><Relationship Id="rId28" Type="http://schemas.openxmlformats.org/officeDocument/2006/relationships/image" Target="../media/image85.png"/><Relationship Id="rId36" Type="http://schemas.openxmlformats.org/officeDocument/2006/relationships/image" Target="../media/image89.png"/><Relationship Id="rId10" Type="http://schemas.openxmlformats.org/officeDocument/2006/relationships/customXml" Target="../ink/ink31.xml"/><Relationship Id="rId19" Type="http://schemas.openxmlformats.org/officeDocument/2006/relationships/customXml" Target="../ink/ink39.xml"/><Relationship Id="rId31" Type="http://schemas.openxmlformats.org/officeDocument/2006/relationships/customXml" Target="../ink/ink47.xml"/><Relationship Id="rId44" Type="http://schemas.openxmlformats.org/officeDocument/2006/relationships/image" Target="../media/image93.png"/><Relationship Id="rId4" Type="http://schemas.openxmlformats.org/officeDocument/2006/relationships/image" Target="../media/image80.png"/><Relationship Id="rId9" Type="http://schemas.openxmlformats.org/officeDocument/2006/relationships/customXml" Target="../ink/ink30.xml"/><Relationship Id="rId14" Type="http://schemas.openxmlformats.org/officeDocument/2006/relationships/customXml" Target="../ink/ink35.xml"/><Relationship Id="rId22" Type="http://schemas.openxmlformats.org/officeDocument/2006/relationships/customXml" Target="../ink/ink42.xml"/><Relationship Id="rId27" Type="http://schemas.openxmlformats.org/officeDocument/2006/relationships/customXml" Target="../ink/ink45.xml"/><Relationship Id="rId30" Type="http://schemas.openxmlformats.org/officeDocument/2006/relationships/image" Target="../media/image86.png"/><Relationship Id="rId35" Type="http://schemas.openxmlformats.org/officeDocument/2006/relationships/customXml" Target="../ink/ink49.xml"/><Relationship Id="rId43" Type="http://schemas.openxmlformats.org/officeDocument/2006/relationships/customXml" Target="../ink/ink53.xml"/><Relationship Id="rId8" Type="http://schemas.openxmlformats.org/officeDocument/2006/relationships/customXml" Target="../ink/ink29.xml"/><Relationship Id="rId3" Type="http://schemas.openxmlformats.org/officeDocument/2006/relationships/image" Target="../media/image79.png"/><Relationship Id="rId12" Type="http://schemas.openxmlformats.org/officeDocument/2006/relationships/customXml" Target="../ink/ink33.xml"/><Relationship Id="rId17" Type="http://schemas.openxmlformats.org/officeDocument/2006/relationships/customXml" Target="../ink/ink37.xml"/><Relationship Id="rId25" Type="http://schemas.openxmlformats.org/officeDocument/2006/relationships/customXml" Target="../ink/ink44.xml"/><Relationship Id="rId33" Type="http://schemas.openxmlformats.org/officeDocument/2006/relationships/customXml" Target="../ink/ink48.xml"/><Relationship Id="rId38" Type="http://schemas.openxmlformats.org/officeDocument/2006/relationships/image" Target="../media/image90.png"/></Relationships>
</file>

<file path=ppt/slides/_rels/slide25.xml.rels><?xml version="1.0" encoding="UTF-8" standalone="yes"?>
<Relationships xmlns="http://schemas.openxmlformats.org/package/2006/relationships"><Relationship Id="rId2" Type="http://schemas.openxmlformats.org/officeDocument/2006/relationships/image" Target="../media/image9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6.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customXml" Target="../ink/ink8.xml"/><Relationship Id="rId1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7.xml"/><Relationship Id="rId17" Type="http://schemas.openxmlformats.org/officeDocument/2006/relationships/image" Target="../media/image18.png"/><Relationship Id="rId2" Type="http://schemas.openxmlformats.org/officeDocument/2006/relationships/notesSlide" Target="../notesSlides/notesSlide5.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0.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4.png"/><Relationship Id="rId15" Type="http://schemas.openxmlformats.org/officeDocument/2006/relationships/image" Target="../media/image16.png"/><Relationship Id="rId10" Type="http://schemas.openxmlformats.org/officeDocument/2006/relationships/customXml" Target="../ink/ink5.xml"/><Relationship Id="rId19" Type="http://schemas.openxmlformats.org/officeDocument/2006/relationships/image" Target="../media/image20.png"/><Relationship Id="rId4" Type="http://schemas.openxmlformats.org/officeDocument/2006/relationships/customXml" Target="../ink/ink1.xml"/><Relationship Id="rId9" Type="http://schemas.openxmlformats.org/officeDocument/2006/relationships/customXml" Target="../ink/ink4.xml"/><Relationship Id="rId14" Type="http://schemas.openxmlformats.org/officeDocument/2006/relationships/customXml" Target="../ink/ink9.xml"/></Relationships>
</file>

<file path=ppt/slides/_rels/slide8.xml.rels><?xml version="1.0" encoding="UTF-8" standalone="yes"?>
<Relationships xmlns="http://schemas.openxmlformats.org/package/2006/relationships"><Relationship Id="rId8" Type="http://schemas.openxmlformats.org/officeDocument/2006/relationships/customXml" Target="../ink/ink12.xml"/><Relationship Id="rId13" Type="http://schemas.openxmlformats.org/officeDocument/2006/relationships/customXml" Target="../ink/ink17.xml"/><Relationship Id="rId18" Type="http://schemas.openxmlformats.org/officeDocument/2006/relationships/image" Target="../media/image19.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customXml" Target="../ink/ink16.xml"/><Relationship Id="rId17" Type="http://schemas.openxmlformats.org/officeDocument/2006/relationships/image" Target="../media/image18.png"/><Relationship Id="rId2" Type="http://schemas.openxmlformats.org/officeDocument/2006/relationships/notesSlide" Target="../notesSlides/notesSlide6.xml"/><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0.xml"/><Relationship Id="rId6" Type="http://schemas.openxmlformats.org/officeDocument/2006/relationships/customXml" Target="../ink/ink11.xml"/><Relationship Id="rId11" Type="http://schemas.openxmlformats.org/officeDocument/2006/relationships/customXml" Target="../ink/ink15.xml"/><Relationship Id="rId5" Type="http://schemas.openxmlformats.org/officeDocument/2006/relationships/image" Target="../media/image14.png"/><Relationship Id="rId15" Type="http://schemas.openxmlformats.org/officeDocument/2006/relationships/image" Target="../media/image16.png"/><Relationship Id="rId10" Type="http://schemas.openxmlformats.org/officeDocument/2006/relationships/customXml" Target="../ink/ink14.xml"/><Relationship Id="rId19" Type="http://schemas.openxmlformats.org/officeDocument/2006/relationships/image" Target="../media/image20.png"/><Relationship Id="rId4" Type="http://schemas.openxmlformats.org/officeDocument/2006/relationships/customXml" Target="../ink/ink10.xml"/><Relationship Id="rId9" Type="http://schemas.openxmlformats.org/officeDocument/2006/relationships/customXml" Target="../ink/ink13.xml"/><Relationship Id="rId14" Type="http://schemas.openxmlformats.org/officeDocument/2006/relationships/customXml" Target="../ink/ink18.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94BD3A9-99A8-7B40-BD5F-D042F32E5001}"/>
              </a:ext>
            </a:extLst>
          </p:cNvPr>
          <p:cNvSpPr>
            <a:spLocks noGrp="1"/>
          </p:cNvSpPr>
          <p:nvPr>
            <p:ph type="body" sz="quarter" idx="12"/>
          </p:nvPr>
        </p:nvSpPr>
        <p:spPr>
          <a:xfrm>
            <a:off x="164809" y="338654"/>
            <a:ext cx="5822950" cy="528638"/>
          </a:xfrm>
        </p:spPr>
        <p:txBody>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
        <p:nvSpPr>
          <p:cNvPr id="10" name="Rectangle 9">
            <a:extLst>
              <a:ext uri="{FF2B5EF4-FFF2-40B4-BE49-F238E27FC236}">
                <a16:creationId xmlns:a16="http://schemas.microsoft.com/office/drawing/2014/main" id="{B77F1B39-1543-072A-3B18-1057BC58CD92}"/>
              </a:ext>
            </a:extLst>
          </p:cNvPr>
          <p:cNvSpPr/>
          <p:nvPr/>
        </p:nvSpPr>
        <p:spPr>
          <a:xfrm>
            <a:off x="81866" y="1468360"/>
            <a:ext cx="10948807" cy="4278094"/>
          </a:xfrm>
          <a:prstGeom prst="rect">
            <a:avLst/>
          </a:prstGeom>
        </p:spPr>
        <p:txBody>
          <a:bodyPr wrap="square">
            <a:spAutoFit/>
          </a:bodyPr>
          <a:lstStyle/>
          <a:p>
            <a:r>
              <a:rPr lang="en-GB" sz="2400" b="1" dirty="0">
                <a:solidFill>
                  <a:schemeClr val="bg1"/>
                </a:solidFill>
                <a:latin typeface="Helvetica Neue Light" panose="02000403000000020004" pitchFamily="2" charset="0"/>
                <a:ea typeface="Helvetica Neue Light" panose="02000403000000020004" pitchFamily="2" charset="0"/>
                <a:cs typeface="Calibri Light" charset="0"/>
              </a:rPr>
              <a:t>Continuing Professional Development (CPD) course</a:t>
            </a:r>
          </a:p>
          <a:p>
            <a:r>
              <a:rPr lang="en-GB" sz="2000" dirty="0">
                <a:solidFill>
                  <a:schemeClr val="bg1"/>
                </a:solidFill>
                <a:latin typeface="Helvetica Neue Light" panose="02000403000000020004" pitchFamily="2" charset="0"/>
                <a:ea typeface="Helvetica Neue Light" panose="02000403000000020004" pitchFamily="2" charset="0"/>
                <a:cs typeface="Calibri Light" charset="0"/>
              </a:rPr>
              <a:t>Introduction To Bayesian Inference &amp; Modelling (June 2025)</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600" b="1" cap="all" dirty="0">
                <a:solidFill>
                  <a:schemeClr val="bg1"/>
                </a:solidFill>
                <a:latin typeface="Helvetica Neue Light" panose="02000403000000020004" pitchFamily="2" charset="0"/>
                <a:ea typeface="Helvetica Neue Light" panose="02000403000000020004" pitchFamily="2" charset="0"/>
                <a:cs typeface="Calibri Light" charset="0"/>
              </a:rPr>
              <a:t>Day 2: Introduction to Bayesian INFERENCE</a:t>
            </a:r>
            <a:endParaRPr lang="en-GB" sz="3600" cap="all" dirty="0">
              <a:solidFill>
                <a:schemeClr val="bg1"/>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schemeClr val="bg1"/>
              </a:solidFill>
              <a:latin typeface="Helvetica Neue Light" panose="02000403000000020004" pitchFamily="2" charset="0"/>
              <a:ea typeface="Helvetica Neue Light" panose="02000403000000020004" pitchFamily="2" charset="0"/>
              <a:cs typeface="Calibri Light" charset="0"/>
            </a:endParaRPr>
          </a:p>
          <a:p>
            <a:endParaRPr lang="en-GB" alt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a:p>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2"/>
              </a:rPr>
              <a:t>a.musah@ucl.ac.uk</a:t>
            </a:r>
            <a:r>
              <a:rPr lang="en-GB"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GB" altLang="en-US" sz="20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11" name="Slide Number Placeholder 3">
            <a:extLst>
              <a:ext uri="{FF2B5EF4-FFF2-40B4-BE49-F238E27FC236}">
                <a16:creationId xmlns:a16="http://schemas.microsoft.com/office/drawing/2014/main" id="{BB69E33D-BD5A-1CDA-0917-375D9B374E8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a:t>
            </a:fld>
            <a:endParaRPr lang="en-US" dirty="0">
              <a:solidFill>
                <a:srgbClr val="000000"/>
              </a:solidFill>
              <a:cs typeface="ＭＳ Ｐゴシック" charset="0"/>
            </a:endParaRPr>
          </a:p>
        </p:txBody>
      </p:sp>
      <p:sp>
        <p:nvSpPr>
          <p:cNvPr id="14" name="Text Placeholder 3">
            <a:extLst>
              <a:ext uri="{FF2B5EF4-FFF2-40B4-BE49-F238E27FC236}">
                <a16:creationId xmlns:a16="http://schemas.microsoft.com/office/drawing/2014/main" id="{0C8D2A74-F7A9-9489-ACA1-FDCB4D3FBAED}"/>
              </a:ext>
            </a:extLst>
          </p:cNvPr>
          <p:cNvSpPr txBox="1">
            <a:spLocks/>
          </p:cNvSpPr>
          <p:nvPr/>
        </p:nvSpPr>
        <p:spPr>
          <a:xfrm>
            <a:off x="81866" y="5981576"/>
            <a:ext cx="6262688" cy="784588"/>
          </a:xfrm>
        </p:spPr>
        <p:txBody>
          <a:bodyPr/>
          <a:lstStyle>
            <a:lvl1pPr marL="12700" indent="0" algn="l" defTabSz="914400" rtl="0" eaLnBrk="1" latinLnBrk="0" hangingPunct="1">
              <a:lnSpc>
                <a:spcPts val="3000"/>
              </a:lnSpc>
              <a:spcBef>
                <a:spcPts val="0"/>
              </a:spcBef>
              <a:buFont typeface="Arial"/>
              <a:buNone/>
              <a:tabLst/>
              <a:defRPr sz="25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a:buNone/>
              <a:defRPr sz="26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None/>
              <a:defRPr sz="2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GB"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Additional details:</a:t>
            </a:r>
          </a:p>
          <a:p>
            <a:r>
              <a:rPr lang="en-GB" dirty="0">
                <a:latin typeface="Helvetica Neue" panose="02000503000000020004" pitchFamily="2" charset="0"/>
                <a:ea typeface="Helvetica Neue" panose="02000503000000020004" pitchFamily="2" charset="0"/>
                <a:cs typeface="Helvetica Neue" panose="02000503000000020004" pitchFamily="2" charset="0"/>
                <a:hlinkClick r:id="rId3"/>
              </a:rPr>
              <a:t>https://www.ucl.ac.uk/social-data</a:t>
            </a:r>
            <a:r>
              <a:rPr lang="en-GB" dirty="0">
                <a:latin typeface="Helvetica Neue" panose="02000503000000020004" pitchFamily="2" charset="0"/>
                <a:ea typeface="Helvetica Neue" panose="02000503000000020004" pitchFamily="2" charset="0"/>
                <a:cs typeface="Helvetica Neue" panose="02000503000000020004" pitchFamily="2" charset="0"/>
              </a:rPr>
              <a:t> </a:t>
            </a:r>
          </a:p>
        </p:txBody>
      </p:sp>
    </p:spTree>
    <p:extLst>
      <p:ext uri="{BB962C8B-B14F-4D97-AF65-F5344CB8AC3E}">
        <p14:creationId xmlns:p14="http://schemas.microsoft.com/office/powerpoint/2010/main" val="1748383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D6D0-9C18-577B-59A5-B4833D8F5BF3}"/>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Inputs: Data, process model and assumptions [2]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720DAEA3-6EED-DF9D-3875-F506BC7EB47C}"/>
              </a:ext>
            </a:extLst>
          </p:cNvPr>
          <p:cNvSpPr txBox="1"/>
          <p:nvPr/>
        </p:nvSpPr>
        <p:spPr>
          <a:xfrm>
            <a:off x="93980" y="792765"/>
            <a:ext cx="3271345"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Broad types of priors</a:t>
            </a:r>
          </a:p>
        </p:txBody>
      </p:sp>
      <p:sp>
        <p:nvSpPr>
          <p:cNvPr id="5" name="TextBox 4">
            <a:extLst>
              <a:ext uri="{FF2B5EF4-FFF2-40B4-BE49-F238E27FC236}">
                <a16:creationId xmlns:a16="http://schemas.microsoft.com/office/drawing/2014/main" id="{4EA05C43-7503-3CD1-9E71-F7997750BBE1}"/>
              </a:ext>
            </a:extLst>
          </p:cNvPr>
          <p:cNvSpPr txBox="1"/>
          <p:nvPr/>
        </p:nvSpPr>
        <p:spPr>
          <a:xfrm>
            <a:off x="93980" y="1490045"/>
            <a:ext cx="11277599" cy="1323439"/>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pPr marL="342900" indent="-342900">
              <a:buFont typeface="Wingdings" pitchFamily="2" charset="2"/>
              <a:buChar char="v"/>
            </a:pPr>
            <a:r>
              <a:rPr lang="en-GB" sz="1600" b="1" dirty="0">
                <a:latin typeface="Helvetica Neue" panose="02000503000000020004" pitchFamily="2" charset="0"/>
                <a:ea typeface="Helvetica Neue" panose="02000503000000020004" pitchFamily="2" charset="0"/>
                <a:cs typeface="Helvetica Neue" panose="02000503000000020004" pitchFamily="2" charset="0"/>
              </a:rPr>
              <a:t>Informative Priors:</a:t>
            </a:r>
          </a:p>
          <a:p>
            <a:pPr marL="800100" lvl="1" indent="-342900">
              <a:buFont typeface="Wingdings" pitchFamily="2" charset="2"/>
              <a:buChar char="Ø"/>
            </a:pPr>
            <a:r>
              <a:rPr lang="en-GB" sz="1600" dirty="0">
                <a:latin typeface="Helvetica Neue" panose="02000503000000020004" pitchFamily="2" charset="0"/>
                <a:ea typeface="Helvetica Neue" panose="02000503000000020004" pitchFamily="2" charset="0"/>
                <a:cs typeface="Helvetica Neue" panose="02000503000000020004" pitchFamily="2" charset="0"/>
              </a:rPr>
              <a:t>These are priors that express specific and definite knowledge about the parameter we are type to estimate. These incorporate strong (and confident) beliefs that reflect existing knowledge or expert opinion.</a:t>
            </a:r>
          </a:p>
          <a:p>
            <a:pPr marL="800100" lvl="1" indent="-342900">
              <a:buFont typeface="Wingdings" pitchFamily="2" charset="2"/>
              <a:buChar char="Ø"/>
            </a:pPr>
            <a:r>
              <a:rPr lang="en-GB" sz="1600" dirty="0">
                <a:latin typeface="Helvetica Neue" panose="02000503000000020004" pitchFamily="2" charset="0"/>
                <a:ea typeface="Helvetica Neue" panose="02000503000000020004" pitchFamily="2" charset="0"/>
                <a:cs typeface="Helvetica Neue" panose="02000503000000020004" pitchFamily="2" charset="0"/>
              </a:rPr>
              <a:t>These parameter ranges are assigned to higher plausibility in the spectrum in the probability’s distribution spectrum</a:t>
            </a:r>
          </a:p>
        </p:txBody>
      </p:sp>
      <p:sp>
        <p:nvSpPr>
          <p:cNvPr id="6" name="TextBox 5">
            <a:extLst>
              <a:ext uri="{FF2B5EF4-FFF2-40B4-BE49-F238E27FC236}">
                <a16:creationId xmlns:a16="http://schemas.microsoft.com/office/drawing/2014/main" id="{0EF9C8D9-82BC-D231-6F99-D3288F6ACF45}"/>
              </a:ext>
            </a:extLst>
          </p:cNvPr>
          <p:cNvSpPr txBox="1"/>
          <p:nvPr/>
        </p:nvSpPr>
        <p:spPr>
          <a:xfrm>
            <a:off x="93980" y="3095265"/>
            <a:ext cx="11277599" cy="830997"/>
          </a:xfrm>
          <a:prstGeom prst="rect">
            <a:avLst/>
          </a:prstGeom>
          <a:solidFill>
            <a:schemeClr val="accent2">
              <a:lumMod val="20000"/>
              <a:lumOff val="80000"/>
            </a:schemeClr>
          </a:solidFill>
          <a:ln>
            <a:solidFill>
              <a:schemeClr val="accent2">
                <a:lumMod val="50000"/>
              </a:schemeClr>
            </a:solidFill>
          </a:ln>
        </p:spPr>
        <p:txBody>
          <a:bodyPr wrap="square" rtlCol="0">
            <a:spAutoFit/>
          </a:bodyPr>
          <a:lstStyle/>
          <a:p>
            <a:pPr marL="342900" indent="-342900">
              <a:buFont typeface="Wingdings" pitchFamily="2" charset="2"/>
              <a:buChar char="v"/>
            </a:pPr>
            <a:r>
              <a:rPr lang="en-GB" sz="1600" b="1" dirty="0">
                <a:latin typeface="Helvetica Neue" panose="02000503000000020004" pitchFamily="2" charset="0"/>
                <a:ea typeface="Helvetica Neue" panose="02000503000000020004" pitchFamily="2" charset="0"/>
                <a:cs typeface="Helvetica Neue" panose="02000503000000020004" pitchFamily="2" charset="0"/>
              </a:rPr>
              <a:t>Weakly Informative Priors:</a:t>
            </a:r>
          </a:p>
          <a:p>
            <a:pPr marL="800100" lvl="1" indent="-342900">
              <a:buFont typeface="Wingdings" pitchFamily="2" charset="2"/>
              <a:buChar char="Ø"/>
            </a:pPr>
            <a:r>
              <a:rPr lang="en-GB" sz="1600" dirty="0">
                <a:latin typeface="Helvetica Neue" panose="02000503000000020004" pitchFamily="2" charset="0"/>
                <a:ea typeface="Helvetica Neue" panose="02000503000000020004" pitchFamily="2" charset="0"/>
                <a:cs typeface="Helvetica Neue" panose="02000503000000020004" pitchFamily="2" charset="0"/>
              </a:rPr>
              <a:t>These are priors that express some reasonable knowledge about the parameter. These incorporate modest (and not overly confident) beliefs.</a:t>
            </a:r>
          </a:p>
        </p:txBody>
      </p:sp>
      <p:sp>
        <p:nvSpPr>
          <p:cNvPr id="7" name="TextBox 6">
            <a:extLst>
              <a:ext uri="{FF2B5EF4-FFF2-40B4-BE49-F238E27FC236}">
                <a16:creationId xmlns:a16="http://schemas.microsoft.com/office/drawing/2014/main" id="{C083E020-EEE5-51D7-E745-657BFF8A026A}"/>
              </a:ext>
            </a:extLst>
          </p:cNvPr>
          <p:cNvSpPr txBox="1"/>
          <p:nvPr/>
        </p:nvSpPr>
        <p:spPr>
          <a:xfrm>
            <a:off x="93980" y="4188643"/>
            <a:ext cx="11277599" cy="1815882"/>
          </a:xfrm>
          <a:prstGeom prst="rect">
            <a:avLst/>
          </a:prstGeom>
          <a:solidFill>
            <a:schemeClr val="tx2">
              <a:lumMod val="20000"/>
              <a:lumOff val="80000"/>
            </a:schemeClr>
          </a:solidFill>
          <a:ln>
            <a:solidFill>
              <a:schemeClr val="tx2">
                <a:lumMod val="50000"/>
              </a:schemeClr>
            </a:solidFill>
          </a:ln>
        </p:spPr>
        <p:txBody>
          <a:bodyPr wrap="square" rtlCol="0">
            <a:spAutoFit/>
          </a:bodyPr>
          <a:lstStyle/>
          <a:p>
            <a:pPr marL="342900" indent="-342900">
              <a:buFont typeface="Wingdings" pitchFamily="2" charset="2"/>
              <a:buChar char="v"/>
            </a:pPr>
            <a:r>
              <a:rPr lang="en-GB" sz="1600" b="1" dirty="0">
                <a:latin typeface="Helvetica Neue" panose="02000503000000020004" pitchFamily="2" charset="0"/>
                <a:ea typeface="Helvetica Neue" panose="02000503000000020004" pitchFamily="2" charset="0"/>
                <a:cs typeface="Helvetica Neue" panose="02000503000000020004" pitchFamily="2" charset="0"/>
              </a:rPr>
              <a:t>Uninformative (Non-informative) Priors:</a:t>
            </a:r>
          </a:p>
          <a:p>
            <a:pPr marL="800100" lvl="1" indent="-342900">
              <a:buFont typeface="Wingdings" pitchFamily="2" charset="2"/>
              <a:buChar char="Ø"/>
            </a:pPr>
            <a:r>
              <a:rPr lang="en-GB" sz="1600" dirty="0">
                <a:latin typeface="Helvetica Neue" panose="02000503000000020004" pitchFamily="2" charset="0"/>
                <a:ea typeface="Helvetica Neue" panose="02000503000000020004" pitchFamily="2" charset="0"/>
                <a:cs typeface="Helvetica Neue" panose="02000503000000020004" pitchFamily="2" charset="0"/>
              </a:rPr>
              <a:t>These are priors that express a lack of belief or knowledge about the parameter(s) in question. What often happens here are:</a:t>
            </a:r>
          </a:p>
          <a:p>
            <a:pPr marL="1257300" lvl="2" indent="-34290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We assign uniform priors where it is assumed that all parameter values are equally likely</a:t>
            </a:r>
          </a:p>
          <a:p>
            <a:pPr marL="1257300" lvl="2" indent="-34290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We use the default settings of the software – which decides the which priors to use.</a:t>
            </a:r>
          </a:p>
          <a:p>
            <a:pPr marL="1257300" lvl="2" indent="-342900">
              <a:buFont typeface="Arial" panose="020B0604020202020204" pitchFamily="34" charset="0"/>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Not knowing the direction of the relationship for coefficients (i.e., increasing or decreasing) or taking a neutral stance can be fall into this category of being uninformative.</a:t>
            </a:r>
          </a:p>
        </p:txBody>
      </p:sp>
      <p:sp>
        <p:nvSpPr>
          <p:cNvPr id="8" name="Slide Number Placeholder 3">
            <a:extLst>
              <a:ext uri="{FF2B5EF4-FFF2-40B4-BE49-F238E27FC236}">
                <a16:creationId xmlns:a16="http://schemas.microsoft.com/office/drawing/2014/main" id="{875E57D6-246B-A4E5-9FE2-346F9EACC32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10</a:t>
            </a:fld>
            <a:endParaRPr lang="en-US" dirty="0">
              <a:solidFill>
                <a:srgbClr val="000000"/>
              </a:solidFill>
              <a:cs typeface="ＭＳ Ｐゴシック" charset="0"/>
            </a:endParaRPr>
          </a:p>
        </p:txBody>
      </p:sp>
    </p:spTree>
    <p:extLst>
      <p:ext uri="{BB962C8B-B14F-4D97-AF65-F5344CB8AC3E}">
        <p14:creationId xmlns:p14="http://schemas.microsoft.com/office/powerpoint/2010/main" val="3259574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0E79B-9348-EFEC-AA72-86B4DED954EC}"/>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Inputs: Data, process model and assumptions [3]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3" name="Slide Number Placeholder 3">
            <a:extLst>
              <a:ext uri="{FF2B5EF4-FFF2-40B4-BE49-F238E27FC236}">
                <a16:creationId xmlns:a16="http://schemas.microsoft.com/office/drawing/2014/main" id="{0B0BAFEF-C549-08B0-634C-0B6472DDD637}"/>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11</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2BDAB68C-E303-19BE-BCD8-4DC65544BFF6}"/>
              </a:ext>
            </a:extLst>
          </p:cNvPr>
          <p:cNvSpPr txBox="1"/>
          <p:nvPr/>
        </p:nvSpPr>
        <p:spPr>
          <a:xfrm>
            <a:off x="662277" y="623528"/>
            <a:ext cx="1781257" cy="400110"/>
          </a:xfrm>
          <a:prstGeom prst="rect">
            <a:avLst/>
          </a:prstGeom>
          <a:noFill/>
        </p:spPr>
        <p:txBody>
          <a:bodyPr wrap="non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Assumptions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8B9562A3-17CF-501C-2F13-5B6DCE1D924E}"/>
                  </a:ext>
                </a:extLst>
              </p:cNvPr>
              <p:cNvSpPr txBox="1"/>
              <p:nvPr/>
            </p:nvSpPr>
            <p:spPr>
              <a:xfrm>
                <a:off x="53010" y="1301263"/>
                <a:ext cx="4267200" cy="5078313"/>
              </a:xfrm>
              <a:prstGeom prst="rect">
                <a:avLst/>
              </a:prstGeom>
              <a:noFill/>
            </p:spPr>
            <p:txBody>
              <a:bodyPr wrap="square" rtlCol="0">
                <a:spAutoFit/>
              </a:bodyPr>
              <a:lstStyle/>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0</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could be anything, but it is mostly likely 10, and probably between 1 to 20, anything higher is less likely”</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t>
                </a:r>
                <a14:m>
                  <m:oMath xmlns:m="http://schemas.openxmlformats.org/officeDocument/2006/math">
                    <m:r>
                      <a:rPr lang="en-GB" b="0" i="1" smtClean="0">
                        <a:latin typeface="Cambria Math" panose="02040503050406030204" pitchFamily="18" charset="0"/>
                      </a:rPr>
                      <m:t>𝑟</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 could be anything, it is hard to say – therefore I will be cautious and assume that it is negligible (0); however, the growth rate could be an increasing, or a decreasing value, and so I will assume a SD of 1”</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p:sp>
            <p:nvSpPr>
              <p:cNvPr id="5" name="TextBox 4">
                <a:extLst>
                  <a:ext uri="{FF2B5EF4-FFF2-40B4-BE49-F238E27FC236}">
                    <a16:creationId xmlns:a16="http://schemas.microsoft.com/office/drawing/2014/main" id="{8B9562A3-17CF-501C-2F13-5B6DCE1D924E}"/>
                  </a:ext>
                </a:extLst>
              </p:cNvPr>
              <p:cNvSpPr txBox="1">
                <a:spLocks noRot="1" noChangeAspect="1" noMove="1" noResize="1" noEditPoints="1" noAdjustHandles="1" noChangeArrowheads="1" noChangeShapeType="1" noTextEdit="1"/>
              </p:cNvSpPr>
              <p:nvPr/>
            </p:nvSpPr>
            <p:spPr>
              <a:xfrm>
                <a:off x="53010" y="1301263"/>
                <a:ext cx="4267200" cy="5078313"/>
              </a:xfrm>
              <a:prstGeom prst="rect">
                <a:avLst/>
              </a:prstGeom>
              <a:blipFill>
                <a:blip r:embed="rId3"/>
                <a:stretch>
                  <a:fillRect l="-1187" r="-2077"/>
                </a:stretch>
              </a:blipFill>
            </p:spPr>
            <p:txBody>
              <a:bodyPr/>
              <a:lstStyle/>
              <a:p>
                <a:r>
                  <a:rPr lang="en-GB">
                    <a:noFill/>
                  </a:rPr>
                  <a:t> </a:t>
                </a:r>
              </a:p>
            </p:txBody>
          </p:sp>
        </mc:Fallback>
      </mc:AlternateContent>
      <p:cxnSp>
        <p:nvCxnSpPr>
          <p:cNvPr id="6" name="Straight Connector 5">
            <a:extLst>
              <a:ext uri="{FF2B5EF4-FFF2-40B4-BE49-F238E27FC236}">
                <a16:creationId xmlns:a16="http://schemas.microsoft.com/office/drawing/2014/main" id="{2E312E8E-E2BE-F3D0-FB1F-3F14D77B811E}"/>
              </a:ext>
            </a:extLst>
          </p:cNvPr>
          <p:cNvCxnSpPr>
            <a:cxnSpLocks/>
          </p:cNvCxnSpPr>
          <p:nvPr/>
        </p:nvCxnSpPr>
        <p:spPr>
          <a:xfrm>
            <a:off x="22734" y="1162968"/>
            <a:ext cx="1214653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C9BED52D-3F13-FB50-9799-F83FEE014D5D}"/>
              </a:ext>
            </a:extLst>
          </p:cNvPr>
          <p:cNvCxnSpPr>
            <a:cxnSpLocks/>
          </p:cNvCxnSpPr>
          <p:nvPr/>
        </p:nvCxnSpPr>
        <p:spPr>
          <a:xfrm>
            <a:off x="4320210" y="638917"/>
            <a:ext cx="0" cy="5878953"/>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F5418BD-8AE7-4316-6D21-ED132A9E1E56}"/>
              </a:ext>
            </a:extLst>
          </p:cNvPr>
          <p:cNvCxnSpPr>
            <a:cxnSpLocks/>
          </p:cNvCxnSpPr>
          <p:nvPr/>
        </p:nvCxnSpPr>
        <p:spPr>
          <a:xfrm>
            <a:off x="8334827" y="638917"/>
            <a:ext cx="0" cy="5878953"/>
          </a:xfrm>
          <a:prstGeom prst="line">
            <a:avLst/>
          </a:prstGeom>
          <a:ln w="28575"/>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F3FFF7E0-DA2A-63EF-EADC-979EF6960912}"/>
              </a:ext>
            </a:extLst>
          </p:cNvPr>
          <p:cNvSpPr txBox="1"/>
          <p:nvPr/>
        </p:nvSpPr>
        <p:spPr>
          <a:xfrm>
            <a:off x="4886701" y="638917"/>
            <a:ext cx="2705228"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Probability Distribution</a:t>
            </a:r>
          </a:p>
        </p:txBody>
      </p:sp>
      <p:sp>
        <p:nvSpPr>
          <p:cNvPr id="13" name="TextBox 12">
            <a:extLst>
              <a:ext uri="{FF2B5EF4-FFF2-40B4-BE49-F238E27FC236}">
                <a16:creationId xmlns:a16="http://schemas.microsoft.com/office/drawing/2014/main" id="{D842FAEC-BCA9-011F-7B9F-D78D1053CDC3}"/>
              </a:ext>
            </a:extLst>
          </p:cNvPr>
          <p:cNvSpPr txBox="1"/>
          <p:nvPr/>
        </p:nvSpPr>
        <p:spPr>
          <a:xfrm>
            <a:off x="9338640" y="623528"/>
            <a:ext cx="1258678" cy="369332"/>
          </a:xfrm>
          <a:prstGeom prst="rect">
            <a:avLst/>
          </a:prstGeom>
          <a:noFill/>
        </p:spPr>
        <p:txBody>
          <a:bodyPr wrap="non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Prior type</a:t>
            </a:r>
          </a:p>
        </p:txBody>
      </p:sp>
      <p:pic>
        <p:nvPicPr>
          <p:cNvPr id="18" name="Picture 17" descr="A graph with a blue line&#10;&#10;AI-generated content may be incorrect.">
            <a:extLst>
              <a:ext uri="{FF2B5EF4-FFF2-40B4-BE49-F238E27FC236}">
                <a16:creationId xmlns:a16="http://schemas.microsoft.com/office/drawing/2014/main" id="{AD91F845-570B-63A9-029E-5610853BBC14}"/>
              </a:ext>
            </a:extLst>
          </p:cNvPr>
          <p:cNvPicPr>
            <a:picLocks noChangeAspect="1"/>
          </p:cNvPicPr>
          <p:nvPr/>
        </p:nvPicPr>
        <p:blipFill>
          <a:blip r:embed="rId4"/>
          <a:stretch>
            <a:fillRect/>
          </a:stretch>
        </p:blipFill>
        <p:spPr>
          <a:xfrm>
            <a:off x="4376429" y="3737114"/>
            <a:ext cx="3866262" cy="2200795"/>
          </a:xfrm>
          <a:prstGeom prst="rect">
            <a:avLst/>
          </a:prstGeom>
        </p:spPr>
      </p:pic>
      <p:sp>
        <p:nvSpPr>
          <p:cNvPr id="21" name="TextBox 20">
            <a:extLst>
              <a:ext uri="{FF2B5EF4-FFF2-40B4-BE49-F238E27FC236}">
                <a16:creationId xmlns:a16="http://schemas.microsoft.com/office/drawing/2014/main" id="{9CB57FA0-E7E1-5AA7-5EB2-3C682D6DE2AD}"/>
              </a:ext>
            </a:extLst>
          </p:cNvPr>
          <p:cNvSpPr txBox="1"/>
          <p:nvPr/>
        </p:nvSpPr>
        <p:spPr>
          <a:xfrm>
            <a:off x="6881798" y="4040058"/>
            <a:ext cx="1342034" cy="369332"/>
          </a:xfrm>
          <a:prstGeom prst="rect">
            <a:avLst/>
          </a:prstGeom>
          <a:noFill/>
        </p:spPr>
        <p:txBody>
          <a:bodyPr wrap="none" rtlCol="0">
            <a:spAutoFit/>
          </a:bodyPr>
          <a:lstStyle/>
          <a:p>
            <a:r>
              <a:rPr lang="en-GB" dirty="0"/>
              <a:t>normal(0, 1)</a:t>
            </a:r>
          </a:p>
        </p:txBody>
      </p:sp>
      <p:sp>
        <p:nvSpPr>
          <p:cNvPr id="23" name="TextBox 22">
            <a:extLst>
              <a:ext uri="{FF2B5EF4-FFF2-40B4-BE49-F238E27FC236}">
                <a16:creationId xmlns:a16="http://schemas.microsoft.com/office/drawing/2014/main" id="{F7CAD006-C69E-2131-54E8-76861194090D}"/>
              </a:ext>
            </a:extLst>
          </p:cNvPr>
          <p:cNvSpPr txBox="1"/>
          <p:nvPr/>
        </p:nvSpPr>
        <p:spPr>
          <a:xfrm>
            <a:off x="8483008" y="3947725"/>
            <a:ext cx="3353803"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Non-Informative prior</a:t>
            </a:r>
          </a:p>
        </p:txBody>
      </p:sp>
      <p:sp>
        <p:nvSpPr>
          <p:cNvPr id="24" name="TextBox 23">
            <a:extLst>
              <a:ext uri="{FF2B5EF4-FFF2-40B4-BE49-F238E27FC236}">
                <a16:creationId xmlns:a16="http://schemas.microsoft.com/office/drawing/2014/main" id="{E7656998-04C2-C8B5-CB3A-71F56DC256C2}"/>
              </a:ext>
            </a:extLst>
          </p:cNvPr>
          <p:cNvSpPr txBox="1"/>
          <p:nvPr/>
        </p:nvSpPr>
        <p:spPr>
          <a:xfrm>
            <a:off x="8484453" y="1533172"/>
            <a:ext cx="3797899"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Weakly-Informative prior</a:t>
            </a:r>
          </a:p>
        </p:txBody>
      </p:sp>
      <p:pic>
        <p:nvPicPr>
          <p:cNvPr id="26" name="Picture 25" descr="A graph with a blue line&#10;&#10;AI-generated content may be incorrect.">
            <a:extLst>
              <a:ext uri="{FF2B5EF4-FFF2-40B4-BE49-F238E27FC236}">
                <a16:creationId xmlns:a16="http://schemas.microsoft.com/office/drawing/2014/main" id="{897AE4AC-E6AA-C013-D70A-A93FEC0C0265}"/>
              </a:ext>
            </a:extLst>
          </p:cNvPr>
          <p:cNvPicPr>
            <a:picLocks noChangeAspect="1"/>
          </p:cNvPicPr>
          <p:nvPr/>
        </p:nvPicPr>
        <p:blipFill>
          <a:blip r:embed="rId5"/>
          <a:stretch>
            <a:fillRect/>
          </a:stretch>
        </p:blipFill>
        <p:spPr>
          <a:xfrm>
            <a:off x="4709051" y="1344842"/>
            <a:ext cx="3397558" cy="1900959"/>
          </a:xfrm>
          <a:prstGeom prst="rect">
            <a:avLst/>
          </a:prstGeom>
        </p:spPr>
      </p:pic>
      <p:sp>
        <p:nvSpPr>
          <p:cNvPr id="27" name="TextBox 26">
            <a:extLst>
              <a:ext uri="{FF2B5EF4-FFF2-40B4-BE49-F238E27FC236}">
                <a16:creationId xmlns:a16="http://schemas.microsoft.com/office/drawing/2014/main" id="{AD37C06D-13C5-DA1C-22A0-139C0CAA3764}"/>
              </a:ext>
            </a:extLst>
          </p:cNvPr>
          <p:cNvSpPr txBox="1"/>
          <p:nvPr/>
        </p:nvSpPr>
        <p:spPr>
          <a:xfrm>
            <a:off x="6527159" y="1587842"/>
            <a:ext cx="1539717" cy="369332"/>
          </a:xfrm>
          <a:prstGeom prst="rect">
            <a:avLst/>
          </a:prstGeom>
          <a:noFill/>
        </p:spPr>
        <p:txBody>
          <a:bodyPr wrap="none" rtlCol="0">
            <a:spAutoFit/>
          </a:bodyPr>
          <a:lstStyle/>
          <a:p>
            <a:r>
              <a:rPr lang="en-GB" dirty="0"/>
              <a:t>gamma(2, 0.1)</a:t>
            </a:r>
          </a:p>
        </p:txBody>
      </p:sp>
    </p:spTree>
    <p:extLst>
      <p:ext uri="{BB962C8B-B14F-4D97-AF65-F5344CB8AC3E}">
        <p14:creationId xmlns:p14="http://schemas.microsoft.com/office/powerpoint/2010/main" val="1203203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D7339-4711-783F-BBAF-832A87FA38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AFF279F-4A77-9CA0-6055-94C48A209E5A}"/>
              </a:ext>
            </a:extLst>
          </p:cNvPr>
          <p:cNvSpPr txBox="1"/>
          <p:nvPr/>
        </p:nvSpPr>
        <p:spPr>
          <a:xfrm>
            <a:off x="332190" y="794498"/>
            <a:ext cx="4742246" cy="1077218"/>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Inputs</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Observed data </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Process model for likelihood (statistical or mechanistic model)</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Building our priors i.e., assumptions about the parameters </a:t>
            </a:r>
          </a:p>
        </p:txBody>
      </p:sp>
      <p:cxnSp>
        <p:nvCxnSpPr>
          <p:cNvPr id="4" name="Straight Arrow Connector 3">
            <a:extLst>
              <a:ext uri="{FF2B5EF4-FFF2-40B4-BE49-F238E27FC236}">
                <a16:creationId xmlns:a16="http://schemas.microsoft.com/office/drawing/2014/main" id="{9FB9588A-19A6-E61E-2149-DF84B53D09E5}"/>
              </a:ext>
            </a:extLst>
          </p:cNvPr>
          <p:cNvCxnSpPr>
            <a:cxnSpLocks/>
            <a:endCxn id="9" idx="0"/>
          </p:cNvCxnSpPr>
          <p:nvPr/>
        </p:nvCxnSpPr>
        <p:spPr>
          <a:xfrm>
            <a:off x="2471519" y="2070821"/>
            <a:ext cx="0" cy="17025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811B3B6E-F509-B132-A753-DBE74F1CEEA9}"/>
              </a:ext>
            </a:extLst>
          </p:cNvPr>
          <p:cNvSpPr txBox="1"/>
          <p:nvPr/>
        </p:nvSpPr>
        <p:spPr>
          <a:xfrm>
            <a:off x="441561" y="2513113"/>
            <a:ext cx="1731564" cy="646331"/>
          </a:xfrm>
          <a:prstGeom prst="rect">
            <a:avLst/>
          </a:prstGeom>
          <a:noFill/>
        </p:spPr>
        <p:txBody>
          <a:bodyPr wrap="non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1: </a:t>
            </a:r>
          </a:p>
          <a:p>
            <a:r>
              <a:rPr lang="en-GB" dirty="0">
                <a:latin typeface="Helvetica Neue" panose="02000503000000020004" pitchFamily="2" charset="0"/>
                <a:ea typeface="Helvetica Neue" panose="02000503000000020004" pitchFamily="2" charset="0"/>
                <a:cs typeface="Helvetica Neue" panose="02000503000000020004" pitchFamily="2" charset="0"/>
              </a:rPr>
              <a:t>Model Building</a:t>
            </a:r>
          </a:p>
        </p:txBody>
      </p:sp>
      <p:sp>
        <p:nvSpPr>
          <p:cNvPr id="9" name="TextBox 8">
            <a:extLst>
              <a:ext uri="{FF2B5EF4-FFF2-40B4-BE49-F238E27FC236}">
                <a16:creationId xmlns:a16="http://schemas.microsoft.com/office/drawing/2014/main" id="{5E9291EB-0C42-2096-1F72-74235C1BA5D0}"/>
              </a:ext>
            </a:extLst>
          </p:cNvPr>
          <p:cNvSpPr txBox="1"/>
          <p:nvPr/>
        </p:nvSpPr>
        <p:spPr>
          <a:xfrm>
            <a:off x="145769" y="3773391"/>
            <a:ext cx="4651499" cy="523220"/>
          </a:xfrm>
          <a:prstGeom prst="rect">
            <a:avLst/>
          </a:prstGeom>
          <a:noFill/>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Full Posterior</a:t>
            </a:r>
          </a:p>
        </p:txBody>
      </p:sp>
      <p:pic>
        <p:nvPicPr>
          <p:cNvPr id="13" name="Picture 12" descr="A colorful circle with white lines&#10;&#10;AI-generated content may be incorrect.">
            <a:extLst>
              <a:ext uri="{FF2B5EF4-FFF2-40B4-BE49-F238E27FC236}">
                <a16:creationId xmlns:a16="http://schemas.microsoft.com/office/drawing/2014/main" id="{329FDBF0-00F2-AA70-7542-557A0CF51285}"/>
              </a:ext>
            </a:extLst>
          </p:cNvPr>
          <p:cNvPicPr>
            <a:picLocks noChangeAspect="1"/>
          </p:cNvPicPr>
          <p:nvPr/>
        </p:nvPicPr>
        <p:blipFill>
          <a:blip r:embed="rId3"/>
          <a:srcRect l="9503" t="4658" r="2876" b="8430"/>
          <a:stretch>
            <a:fillRect/>
          </a:stretch>
        </p:blipFill>
        <p:spPr>
          <a:xfrm>
            <a:off x="2235143" y="4508213"/>
            <a:ext cx="2827169" cy="1650858"/>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A7C56546-4B67-B2B7-850A-271AF9A3B41D}"/>
                  </a:ext>
                </a:extLst>
              </p14:cNvPr>
              <p14:cNvContentPartPr/>
              <p14:nvPr/>
            </p14:nvContentPartPr>
            <p14:xfrm>
              <a:off x="2657946" y="4881498"/>
              <a:ext cx="2160" cy="2160"/>
            </p14:xfrm>
          </p:contentPart>
        </mc:Choice>
        <mc:Fallback>
          <p:pic>
            <p:nvPicPr>
              <p:cNvPr id="14" name="Ink 13">
                <a:extLst>
                  <a:ext uri="{FF2B5EF4-FFF2-40B4-BE49-F238E27FC236}">
                    <a16:creationId xmlns:a16="http://schemas.microsoft.com/office/drawing/2014/main" id="{A7C56546-4B67-B2B7-850A-271AF9A3B41D}"/>
                  </a:ext>
                </a:extLst>
              </p:cNvPr>
              <p:cNvPicPr/>
              <p:nvPr/>
            </p:nvPicPr>
            <p:blipFill>
              <a:blip r:embed="rId5"/>
              <a:stretch>
                <a:fillRect/>
              </a:stretch>
            </p:blipFill>
            <p:spPr>
              <a:xfrm>
                <a:off x="2651826" y="4876252"/>
                <a:ext cx="14400" cy="1265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5FF9E24D-13A4-50C7-69B4-E89D9BBB6755}"/>
                  </a:ext>
                </a:extLst>
              </p14:cNvPr>
              <p14:cNvContentPartPr/>
              <p14:nvPr/>
            </p14:nvContentPartPr>
            <p14:xfrm>
              <a:off x="2678826" y="4900578"/>
              <a:ext cx="360" cy="360"/>
            </p14:xfrm>
          </p:contentPart>
        </mc:Choice>
        <mc:Fallback>
          <p:pic>
            <p:nvPicPr>
              <p:cNvPr id="15" name="Ink 14">
                <a:extLst>
                  <a:ext uri="{FF2B5EF4-FFF2-40B4-BE49-F238E27FC236}">
                    <a16:creationId xmlns:a16="http://schemas.microsoft.com/office/drawing/2014/main" id="{5FF9E24D-13A4-50C7-69B4-E89D9BBB6755}"/>
                  </a:ext>
                </a:extLst>
              </p:cNvPr>
              <p:cNvPicPr/>
              <p:nvPr/>
            </p:nvPicPr>
            <p:blipFill>
              <a:blip r:embed="rId7"/>
              <a:stretch>
                <a:fillRect/>
              </a:stretch>
            </p:blipFill>
            <p:spPr>
              <a:xfrm>
                <a:off x="2642826" y="48645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18654250-FFCB-FA66-BC62-E290D060A125}"/>
                  </a:ext>
                </a:extLst>
              </p14:cNvPr>
              <p14:cNvContentPartPr/>
              <p14:nvPr/>
            </p14:nvContentPartPr>
            <p14:xfrm>
              <a:off x="2809146" y="5300178"/>
              <a:ext cx="360" cy="360"/>
            </p14:xfrm>
          </p:contentPart>
        </mc:Choice>
        <mc:Fallback>
          <p:pic>
            <p:nvPicPr>
              <p:cNvPr id="16" name="Ink 15">
                <a:extLst>
                  <a:ext uri="{FF2B5EF4-FFF2-40B4-BE49-F238E27FC236}">
                    <a16:creationId xmlns:a16="http://schemas.microsoft.com/office/drawing/2014/main" id="{18654250-FFCB-FA66-BC62-E290D060A125}"/>
                  </a:ext>
                </a:extLst>
              </p:cNvPr>
              <p:cNvPicPr/>
              <p:nvPr/>
            </p:nvPicPr>
            <p:blipFill>
              <a:blip r:embed="rId7"/>
              <a:stretch>
                <a:fillRect/>
              </a:stretch>
            </p:blipFill>
            <p:spPr>
              <a:xfrm>
                <a:off x="2773146" y="52641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A5937813-6D57-D65E-1D5D-5545282D0A15}"/>
                  </a:ext>
                </a:extLst>
              </p14:cNvPr>
              <p14:cNvContentPartPr/>
              <p14:nvPr/>
            </p14:nvContentPartPr>
            <p14:xfrm>
              <a:off x="3534186" y="4932978"/>
              <a:ext cx="360" cy="360"/>
            </p14:xfrm>
          </p:contentPart>
        </mc:Choice>
        <mc:Fallback>
          <p:pic>
            <p:nvPicPr>
              <p:cNvPr id="17" name="Ink 16">
                <a:extLst>
                  <a:ext uri="{FF2B5EF4-FFF2-40B4-BE49-F238E27FC236}">
                    <a16:creationId xmlns:a16="http://schemas.microsoft.com/office/drawing/2014/main" id="{A5937813-6D57-D65E-1D5D-5545282D0A15}"/>
                  </a:ext>
                </a:extLst>
              </p:cNvPr>
              <p:cNvPicPr/>
              <p:nvPr/>
            </p:nvPicPr>
            <p:blipFill>
              <a:blip r:embed="rId7"/>
              <a:stretch>
                <a:fillRect/>
              </a:stretch>
            </p:blipFill>
            <p:spPr>
              <a:xfrm>
                <a:off x="3498186" y="48969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7DBB2355-CCA5-E437-116D-67905A71FAC8}"/>
                  </a:ext>
                </a:extLst>
              </p14:cNvPr>
              <p14:cNvContentPartPr/>
              <p14:nvPr/>
            </p14:nvContentPartPr>
            <p14:xfrm>
              <a:off x="4004706" y="5802738"/>
              <a:ext cx="360" cy="360"/>
            </p14:xfrm>
          </p:contentPart>
        </mc:Choice>
        <mc:Fallback>
          <p:pic>
            <p:nvPicPr>
              <p:cNvPr id="18" name="Ink 17">
                <a:extLst>
                  <a:ext uri="{FF2B5EF4-FFF2-40B4-BE49-F238E27FC236}">
                    <a16:creationId xmlns:a16="http://schemas.microsoft.com/office/drawing/2014/main" id="{7DBB2355-CCA5-E437-116D-67905A71FAC8}"/>
                  </a:ext>
                </a:extLst>
              </p:cNvPr>
              <p:cNvPicPr/>
              <p:nvPr/>
            </p:nvPicPr>
            <p:blipFill>
              <a:blip r:embed="rId7"/>
              <a:stretch>
                <a:fillRect/>
              </a:stretch>
            </p:blipFill>
            <p:spPr>
              <a:xfrm>
                <a:off x="3968706" y="57667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BEC10156-946E-BEC4-CC8E-793C74C23429}"/>
                  </a:ext>
                </a:extLst>
              </p14:cNvPr>
              <p14:cNvContentPartPr/>
              <p14:nvPr/>
            </p14:nvContentPartPr>
            <p14:xfrm>
              <a:off x="2886186" y="5798058"/>
              <a:ext cx="360" cy="360"/>
            </p14:xfrm>
          </p:contentPart>
        </mc:Choice>
        <mc:Fallback>
          <p:pic>
            <p:nvPicPr>
              <p:cNvPr id="19" name="Ink 18">
                <a:extLst>
                  <a:ext uri="{FF2B5EF4-FFF2-40B4-BE49-F238E27FC236}">
                    <a16:creationId xmlns:a16="http://schemas.microsoft.com/office/drawing/2014/main" id="{BEC10156-946E-BEC4-CC8E-793C74C23429}"/>
                  </a:ext>
                </a:extLst>
              </p:cNvPr>
              <p:cNvPicPr/>
              <p:nvPr/>
            </p:nvPicPr>
            <p:blipFill>
              <a:blip r:embed="rId7"/>
              <a:stretch>
                <a:fillRect/>
              </a:stretch>
            </p:blipFill>
            <p:spPr>
              <a:xfrm>
                <a:off x="2850186" y="576205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10C8BE85-B210-4DD4-FDC9-6F6434E0A61C}"/>
                  </a:ext>
                </a:extLst>
              </p14:cNvPr>
              <p14:cNvContentPartPr/>
              <p14:nvPr/>
            </p14:nvContentPartPr>
            <p14:xfrm>
              <a:off x="4320066" y="5081298"/>
              <a:ext cx="360" cy="360"/>
            </p14:xfrm>
          </p:contentPart>
        </mc:Choice>
        <mc:Fallback>
          <p:pic>
            <p:nvPicPr>
              <p:cNvPr id="20" name="Ink 19">
                <a:extLst>
                  <a:ext uri="{FF2B5EF4-FFF2-40B4-BE49-F238E27FC236}">
                    <a16:creationId xmlns:a16="http://schemas.microsoft.com/office/drawing/2014/main" id="{10C8BE85-B210-4DD4-FDC9-6F6434E0A61C}"/>
                  </a:ext>
                </a:extLst>
              </p:cNvPr>
              <p:cNvPicPr/>
              <p:nvPr/>
            </p:nvPicPr>
            <p:blipFill>
              <a:blip r:embed="rId7"/>
              <a:stretch>
                <a:fillRect/>
              </a:stretch>
            </p:blipFill>
            <p:spPr>
              <a:xfrm>
                <a:off x="4284066" y="504529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Ink 20">
                <a:extLst>
                  <a:ext uri="{FF2B5EF4-FFF2-40B4-BE49-F238E27FC236}">
                    <a16:creationId xmlns:a16="http://schemas.microsoft.com/office/drawing/2014/main" id="{0FAE5808-AC43-7919-4F36-80DCFA2D5FCE}"/>
                  </a:ext>
                </a:extLst>
              </p14:cNvPr>
              <p14:cNvContentPartPr/>
              <p14:nvPr/>
            </p14:nvContentPartPr>
            <p14:xfrm>
              <a:off x="3391266" y="5415378"/>
              <a:ext cx="360" cy="360"/>
            </p14:xfrm>
          </p:contentPart>
        </mc:Choice>
        <mc:Fallback>
          <p:pic>
            <p:nvPicPr>
              <p:cNvPr id="21" name="Ink 20">
                <a:extLst>
                  <a:ext uri="{FF2B5EF4-FFF2-40B4-BE49-F238E27FC236}">
                    <a16:creationId xmlns:a16="http://schemas.microsoft.com/office/drawing/2014/main" id="{0FAE5808-AC43-7919-4F36-80DCFA2D5FCE}"/>
                  </a:ext>
                </a:extLst>
              </p:cNvPr>
              <p:cNvPicPr/>
              <p:nvPr/>
            </p:nvPicPr>
            <p:blipFill>
              <a:blip r:embed="rId7"/>
              <a:stretch>
                <a:fillRect/>
              </a:stretch>
            </p:blipFill>
            <p:spPr>
              <a:xfrm>
                <a:off x="3355266" y="53793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9EA6D6F1-EFDF-A6B3-1E91-42DB70DC9D1A}"/>
                  </a:ext>
                </a:extLst>
              </p14:cNvPr>
              <p14:cNvContentPartPr/>
              <p14:nvPr/>
            </p14:nvContentPartPr>
            <p14:xfrm>
              <a:off x="2433306" y="5928738"/>
              <a:ext cx="360" cy="360"/>
            </p14:xfrm>
          </p:contentPart>
        </mc:Choice>
        <mc:Fallback>
          <p:pic>
            <p:nvPicPr>
              <p:cNvPr id="22" name="Ink 21">
                <a:extLst>
                  <a:ext uri="{FF2B5EF4-FFF2-40B4-BE49-F238E27FC236}">
                    <a16:creationId xmlns:a16="http://schemas.microsoft.com/office/drawing/2014/main" id="{9EA6D6F1-EFDF-A6B3-1E91-42DB70DC9D1A}"/>
                  </a:ext>
                </a:extLst>
              </p:cNvPr>
              <p:cNvPicPr/>
              <p:nvPr/>
            </p:nvPicPr>
            <p:blipFill>
              <a:blip r:embed="rId7"/>
              <a:stretch>
                <a:fillRect/>
              </a:stretch>
            </p:blipFill>
            <p:spPr>
              <a:xfrm>
                <a:off x="2397306" y="5892738"/>
                <a:ext cx="72000" cy="72000"/>
              </a:xfrm>
              <a:prstGeom prst="rect">
                <a:avLst/>
              </a:prstGeom>
            </p:spPr>
          </p:pic>
        </mc:Fallback>
      </mc:AlternateContent>
      <p:cxnSp>
        <p:nvCxnSpPr>
          <p:cNvPr id="24" name="Straight Arrow Connector 23">
            <a:extLst>
              <a:ext uri="{FF2B5EF4-FFF2-40B4-BE49-F238E27FC236}">
                <a16:creationId xmlns:a16="http://schemas.microsoft.com/office/drawing/2014/main" id="{E043CD0D-A123-524B-484F-633519C3A460}"/>
              </a:ext>
            </a:extLst>
          </p:cNvPr>
          <p:cNvCxnSpPr>
            <a:cxnSpLocks/>
          </p:cNvCxnSpPr>
          <p:nvPr/>
        </p:nvCxnSpPr>
        <p:spPr>
          <a:xfrm>
            <a:off x="2678826" y="4932978"/>
            <a:ext cx="113474" cy="36032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1DE34E1B-4979-9F1F-8612-85B5B0160634}"/>
              </a:ext>
            </a:extLst>
          </p:cNvPr>
          <p:cNvCxnSpPr>
            <a:cxnSpLocks/>
          </p:cNvCxnSpPr>
          <p:nvPr/>
        </p:nvCxnSpPr>
        <p:spPr>
          <a:xfrm>
            <a:off x="2829449" y="5257242"/>
            <a:ext cx="1118974" cy="54081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4885E5-06AB-7992-49AB-F10F48BFAE05}"/>
              </a:ext>
            </a:extLst>
          </p:cNvPr>
          <p:cNvCxnSpPr>
            <a:cxnSpLocks/>
          </p:cNvCxnSpPr>
          <p:nvPr/>
        </p:nvCxnSpPr>
        <p:spPr>
          <a:xfrm flipH="1">
            <a:off x="2470815" y="5798058"/>
            <a:ext cx="1538475" cy="13068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5964360F-812E-18D6-9A08-CC1980C241F0}"/>
              </a:ext>
            </a:extLst>
          </p:cNvPr>
          <p:cNvCxnSpPr>
            <a:cxnSpLocks/>
          </p:cNvCxnSpPr>
          <p:nvPr/>
        </p:nvCxnSpPr>
        <p:spPr>
          <a:xfrm flipV="1">
            <a:off x="2401527" y="5113140"/>
            <a:ext cx="1843435" cy="75025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A896ECE-DD5D-1547-1353-0B9528A0EC69}"/>
              </a:ext>
            </a:extLst>
          </p:cNvPr>
          <p:cNvCxnSpPr>
            <a:cxnSpLocks/>
          </p:cNvCxnSpPr>
          <p:nvPr/>
        </p:nvCxnSpPr>
        <p:spPr>
          <a:xfrm>
            <a:off x="2173125" y="6183487"/>
            <a:ext cx="2988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865016E-6E29-1748-54B4-9A51CBDDB7EA}"/>
              </a:ext>
            </a:extLst>
          </p:cNvPr>
          <p:cNvCxnSpPr>
            <a:cxnSpLocks/>
          </p:cNvCxnSpPr>
          <p:nvPr/>
        </p:nvCxnSpPr>
        <p:spPr>
          <a:xfrm flipV="1">
            <a:off x="2186268" y="4405391"/>
            <a:ext cx="0" cy="1778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3352BA8-9D91-A918-F337-0E00E854BC32}"/>
              </a:ext>
            </a:extLst>
          </p:cNvPr>
          <p:cNvSpPr txBox="1"/>
          <p:nvPr/>
        </p:nvSpPr>
        <p:spPr>
          <a:xfrm>
            <a:off x="3180520" y="6183487"/>
            <a:ext cx="389452" cy="369332"/>
          </a:xfrm>
          <a:prstGeom prst="rect">
            <a:avLst/>
          </a:prstGeom>
          <a:noFill/>
        </p:spPr>
        <p:txBody>
          <a:bodyPr wrap="square" rtlCol="0">
            <a:spAutoFit/>
          </a:bodyPr>
          <a:lstStyle/>
          <a:p>
            <a:r>
              <a:rPr lang="en-GB" dirty="0"/>
              <a:t>I</a:t>
            </a:r>
            <a:r>
              <a:rPr lang="en-GB" baseline="-25000" dirty="0">
                <a:latin typeface="Helvetica" pitchFamily="2" charset="0"/>
              </a:rPr>
              <a:t>0</a:t>
            </a:r>
          </a:p>
        </p:txBody>
      </p:sp>
      <p:sp>
        <p:nvSpPr>
          <p:cNvPr id="37" name="TextBox 36">
            <a:extLst>
              <a:ext uri="{FF2B5EF4-FFF2-40B4-BE49-F238E27FC236}">
                <a16:creationId xmlns:a16="http://schemas.microsoft.com/office/drawing/2014/main" id="{7E67E14F-A638-91CF-62EB-A16083FE26AB}"/>
              </a:ext>
            </a:extLst>
          </p:cNvPr>
          <p:cNvSpPr txBox="1"/>
          <p:nvPr/>
        </p:nvSpPr>
        <p:spPr>
          <a:xfrm>
            <a:off x="1982453" y="5148976"/>
            <a:ext cx="389452" cy="369332"/>
          </a:xfrm>
          <a:prstGeom prst="rect">
            <a:avLst/>
          </a:prstGeom>
          <a:noFill/>
        </p:spPr>
        <p:txBody>
          <a:bodyPr wrap="square" rtlCol="0">
            <a:spAutoFit/>
          </a:bodyPr>
          <a:lstStyle/>
          <a:p>
            <a:r>
              <a:rPr lang="en-GB" dirty="0"/>
              <a:t>r</a:t>
            </a:r>
            <a:endParaRPr lang="en-GB" baseline="-25000" dirty="0">
              <a:latin typeface="Helvetica" pitchFamily="2" charset="0"/>
            </a:endParaRPr>
          </a:p>
        </p:txBody>
      </p:sp>
      <p:pic>
        <p:nvPicPr>
          <p:cNvPr id="39" name="Picture 38" descr="A colorful gradient with black text&#10;&#10;AI-generated content may be incorrect.">
            <a:extLst>
              <a:ext uri="{FF2B5EF4-FFF2-40B4-BE49-F238E27FC236}">
                <a16:creationId xmlns:a16="http://schemas.microsoft.com/office/drawing/2014/main" id="{56CD3314-CBAD-8922-4545-5853E59DD1BC}"/>
              </a:ext>
            </a:extLst>
          </p:cNvPr>
          <p:cNvPicPr>
            <a:picLocks noChangeAspect="1"/>
          </p:cNvPicPr>
          <p:nvPr/>
        </p:nvPicPr>
        <p:blipFill>
          <a:blip r:embed="rId15"/>
          <a:srcRect l="17292"/>
          <a:stretch>
            <a:fillRect/>
          </a:stretch>
        </p:blipFill>
        <p:spPr>
          <a:xfrm>
            <a:off x="5074438" y="4575713"/>
            <a:ext cx="672251" cy="1515858"/>
          </a:xfrm>
          <a:prstGeom prst="rect">
            <a:avLst/>
          </a:prstGeom>
        </p:spPr>
      </p:pic>
      <p:pic>
        <p:nvPicPr>
          <p:cNvPr id="41" name="Picture 40" descr="A table with numbers and letters&#10;&#10;AI-generated content may be incorrect.">
            <a:extLst>
              <a:ext uri="{FF2B5EF4-FFF2-40B4-BE49-F238E27FC236}">
                <a16:creationId xmlns:a16="http://schemas.microsoft.com/office/drawing/2014/main" id="{47AACB04-08A5-DD3D-14BD-3AE3D9BEE5B7}"/>
              </a:ext>
            </a:extLst>
          </p:cNvPr>
          <p:cNvPicPr>
            <a:picLocks noChangeAspect="1"/>
          </p:cNvPicPr>
          <p:nvPr/>
        </p:nvPicPr>
        <p:blipFill>
          <a:blip r:embed="rId16"/>
          <a:stretch>
            <a:fillRect/>
          </a:stretch>
        </p:blipFill>
        <p:spPr>
          <a:xfrm>
            <a:off x="168323" y="4470674"/>
            <a:ext cx="1916037" cy="829504"/>
          </a:xfrm>
          <a:prstGeom prst="rect">
            <a:avLst/>
          </a:prstGeom>
        </p:spPr>
      </p:pic>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84001AB0-5DB8-CFFB-727A-E7B92599B9C2}"/>
                  </a:ext>
                </a:extLst>
              </p:cNvPr>
              <p:cNvSpPr txBox="1"/>
              <p:nvPr/>
            </p:nvSpPr>
            <p:spPr>
              <a:xfrm>
                <a:off x="428944" y="5293303"/>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3" name="TextBox 42">
                <a:extLst>
                  <a:ext uri="{FF2B5EF4-FFF2-40B4-BE49-F238E27FC236}">
                    <a16:creationId xmlns:a16="http://schemas.microsoft.com/office/drawing/2014/main" id="{84001AB0-5DB8-CFFB-727A-E7B92599B9C2}"/>
                  </a:ext>
                </a:extLst>
              </p:cNvPr>
              <p:cNvSpPr txBox="1">
                <a:spLocks noRot="1" noChangeAspect="1" noMove="1" noResize="1" noEditPoints="1" noAdjustHandles="1" noChangeArrowheads="1" noChangeShapeType="1" noTextEdit="1"/>
              </p:cNvSpPr>
              <p:nvPr/>
            </p:nvSpPr>
            <p:spPr>
              <a:xfrm>
                <a:off x="428944" y="5293303"/>
                <a:ext cx="125034" cy="276999"/>
              </a:xfrm>
              <a:prstGeom prst="rect">
                <a:avLst/>
              </a:prstGeom>
              <a:blipFill>
                <a:blip r:embed="rId17"/>
                <a:stretch>
                  <a:fillRect l="-27273" r="-36364" b="-4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447A3FA1-FDA4-A055-92A5-AF9F82234FCC}"/>
                  </a:ext>
                </a:extLst>
              </p:cNvPr>
              <p:cNvSpPr txBox="1"/>
              <p:nvPr/>
            </p:nvSpPr>
            <p:spPr>
              <a:xfrm>
                <a:off x="813652" y="5300178"/>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4" name="TextBox 43">
                <a:extLst>
                  <a:ext uri="{FF2B5EF4-FFF2-40B4-BE49-F238E27FC236}">
                    <a16:creationId xmlns:a16="http://schemas.microsoft.com/office/drawing/2014/main" id="{447A3FA1-FDA4-A055-92A5-AF9F82234FCC}"/>
                  </a:ext>
                </a:extLst>
              </p:cNvPr>
              <p:cNvSpPr txBox="1">
                <a:spLocks noRot="1" noChangeAspect="1" noMove="1" noResize="1" noEditPoints="1" noAdjustHandles="1" noChangeArrowheads="1" noChangeShapeType="1" noTextEdit="1"/>
              </p:cNvSpPr>
              <p:nvPr/>
            </p:nvSpPr>
            <p:spPr>
              <a:xfrm>
                <a:off x="813652" y="5300178"/>
                <a:ext cx="125034" cy="276999"/>
              </a:xfrm>
              <a:prstGeom prst="rect">
                <a:avLst/>
              </a:prstGeom>
              <a:blipFill>
                <a:blip r:embed="rId18"/>
                <a:stretch>
                  <a:fillRect l="-27273" r="-36364" b="-4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2DFDBEEF-614A-4B49-2D56-40313744A8BE}"/>
                  </a:ext>
                </a:extLst>
              </p:cNvPr>
              <p:cNvSpPr txBox="1"/>
              <p:nvPr/>
            </p:nvSpPr>
            <p:spPr>
              <a:xfrm>
                <a:off x="1808545" y="5293303"/>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5" name="TextBox 44">
                <a:extLst>
                  <a:ext uri="{FF2B5EF4-FFF2-40B4-BE49-F238E27FC236}">
                    <a16:creationId xmlns:a16="http://schemas.microsoft.com/office/drawing/2014/main" id="{2DFDBEEF-614A-4B49-2D56-40313744A8BE}"/>
                  </a:ext>
                </a:extLst>
              </p:cNvPr>
              <p:cNvSpPr txBox="1">
                <a:spLocks noRot="1" noChangeAspect="1" noMove="1" noResize="1" noEditPoints="1" noAdjustHandles="1" noChangeArrowheads="1" noChangeShapeType="1" noTextEdit="1"/>
              </p:cNvSpPr>
              <p:nvPr/>
            </p:nvSpPr>
            <p:spPr>
              <a:xfrm>
                <a:off x="1808545" y="5293303"/>
                <a:ext cx="125034" cy="276999"/>
              </a:xfrm>
              <a:prstGeom prst="rect">
                <a:avLst/>
              </a:prstGeom>
              <a:blipFill>
                <a:blip r:embed="rId19"/>
                <a:stretch>
                  <a:fillRect l="-36364" r="-27273" b="-4348"/>
                </a:stretch>
              </a:blipFill>
            </p:spPr>
            <p:txBody>
              <a:bodyPr/>
              <a:lstStyle/>
              <a:p>
                <a:r>
                  <a:rPr lang="en-GB">
                    <a:noFill/>
                  </a:rPr>
                  <a:t> </a:t>
                </a:r>
              </a:p>
            </p:txBody>
          </p:sp>
        </mc:Fallback>
      </mc:AlternateContent>
      <p:cxnSp>
        <p:nvCxnSpPr>
          <p:cNvPr id="46" name="Straight Arrow Connector 45">
            <a:extLst>
              <a:ext uri="{FF2B5EF4-FFF2-40B4-BE49-F238E27FC236}">
                <a16:creationId xmlns:a16="http://schemas.microsoft.com/office/drawing/2014/main" id="{491BD7B4-932F-8F6D-D1B6-B9CB9A5BCA82}"/>
              </a:ext>
            </a:extLst>
          </p:cNvPr>
          <p:cNvCxnSpPr>
            <a:cxnSpLocks/>
          </p:cNvCxnSpPr>
          <p:nvPr/>
        </p:nvCxnSpPr>
        <p:spPr>
          <a:xfrm>
            <a:off x="6014575" y="5406914"/>
            <a:ext cx="2063357" cy="68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30E0191-F5CA-09AA-795A-78D8632CCF52}"/>
              </a:ext>
            </a:extLst>
          </p:cNvPr>
          <p:cNvSpPr txBox="1"/>
          <p:nvPr/>
        </p:nvSpPr>
        <p:spPr>
          <a:xfrm>
            <a:off x="5965553" y="4653847"/>
            <a:ext cx="2167482"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2: </a:t>
            </a:r>
          </a:p>
          <a:p>
            <a:r>
              <a:rPr lang="en-GB" dirty="0">
                <a:latin typeface="Helvetica Neue" panose="02000503000000020004" pitchFamily="2" charset="0"/>
                <a:ea typeface="Helvetica Neue" panose="02000503000000020004" pitchFamily="2" charset="0"/>
                <a:cs typeface="Helvetica Neue" panose="02000503000000020004" pitchFamily="2" charset="0"/>
              </a:rPr>
              <a:t>Equation Sampling</a:t>
            </a:r>
          </a:p>
        </p:txBody>
      </p:sp>
      <p:sp>
        <p:nvSpPr>
          <p:cNvPr id="54" name="TextBox 53">
            <a:extLst>
              <a:ext uri="{FF2B5EF4-FFF2-40B4-BE49-F238E27FC236}">
                <a16:creationId xmlns:a16="http://schemas.microsoft.com/office/drawing/2014/main" id="{58FFA2AC-B0A9-2423-4E47-BD6B7C0755EF}"/>
              </a:ext>
            </a:extLst>
          </p:cNvPr>
          <p:cNvSpPr txBox="1"/>
          <p:nvPr/>
        </p:nvSpPr>
        <p:spPr>
          <a:xfrm>
            <a:off x="7646518" y="3765540"/>
            <a:ext cx="4651499" cy="523220"/>
          </a:xfrm>
          <a:prstGeom prst="rect">
            <a:avLst/>
          </a:prstGeom>
          <a:noFill/>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Sampled Posterior</a:t>
            </a:r>
          </a:p>
        </p:txBody>
      </p:sp>
      <p:pic>
        <p:nvPicPr>
          <p:cNvPr id="56" name="Picture 55" descr="A screen shot of a graph&#10;&#10;AI-generated content may be incorrect.">
            <a:extLst>
              <a:ext uri="{FF2B5EF4-FFF2-40B4-BE49-F238E27FC236}">
                <a16:creationId xmlns:a16="http://schemas.microsoft.com/office/drawing/2014/main" id="{1C337643-7F48-C2E9-217F-0F885908309C}"/>
              </a:ext>
            </a:extLst>
          </p:cNvPr>
          <p:cNvPicPr>
            <a:picLocks noChangeAspect="1"/>
          </p:cNvPicPr>
          <p:nvPr/>
        </p:nvPicPr>
        <p:blipFill>
          <a:blip r:embed="rId20"/>
          <a:stretch>
            <a:fillRect/>
          </a:stretch>
        </p:blipFill>
        <p:spPr>
          <a:xfrm>
            <a:off x="8425490" y="4268504"/>
            <a:ext cx="3093551" cy="1760944"/>
          </a:xfrm>
          <a:prstGeom prst="rect">
            <a:avLst/>
          </a:prstGeom>
        </p:spPr>
      </p:pic>
      <p:sp>
        <p:nvSpPr>
          <p:cNvPr id="57" name="TextBox 56">
            <a:extLst>
              <a:ext uri="{FF2B5EF4-FFF2-40B4-BE49-F238E27FC236}">
                <a16:creationId xmlns:a16="http://schemas.microsoft.com/office/drawing/2014/main" id="{566BC3B6-08E2-8A46-2F49-87A518E4F851}"/>
              </a:ext>
            </a:extLst>
          </p:cNvPr>
          <p:cNvSpPr txBox="1"/>
          <p:nvPr/>
        </p:nvSpPr>
        <p:spPr>
          <a:xfrm>
            <a:off x="8425489" y="6215270"/>
            <a:ext cx="3093551" cy="461665"/>
          </a:xfrm>
          <a:prstGeom prst="rect">
            <a:avLst/>
          </a:prstGeom>
          <a:noFill/>
        </p:spPr>
        <p:txBody>
          <a:bodyPr wrap="square" rtlCol="0">
            <a:spAutoFit/>
          </a:bodyPr>
          <a:lstStyle/>
          <a:p>
            <a:pPr marL="171450" indent="-17145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Sample results for parameters</a:t>
            </a:r>
          </a:p>
          <a:p>
            <a:pPr marL="171450" indent="-17145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Samples for the predictions</a:t>
            </a:r>
          </a:p>
        </p:txBody>
      </p:sp>
      <p:cxnSp>
        <p:nvCxnSpPr>
          <p:cNvPr id="58" name="Straight Arrow Connector 57">
            <a:extLst>
              <a:ext uri="{FF2B5EF4-FFF2-40B4-BE49-F238E27FC236}">
                <a16:creationId xmlns:a16="http://schemas.microsoft.com/office/drawing/2014/main" id="{7C5D2492-D0FE-92E0-B53E-80D4FFE18EE8}"/>
              </a:ext>
            </a:extLst>
          </p:cNvPr>
          <p:cNvCxnSpPr>
            <a:cxnSpLocks/>
          </p:cNvCxnSpPr>
          <p:nvPr/>
        </p:nvCxnSpPr>
        <p:spPr>
          <a:xfrm flipV="1">
            <a:off x="9534056" y="2142170"/>
            <a:ext cx="0" cy="15598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60A0B331-7734-56D8-1917-A4EC29F6590C}"/>
              </a:ext>
            </a:extLst>
          </p:cNvPr>
          <p:cNvSpPr txBox="1"/>
          <p:nvPr/>
        </p:nvSpPr>
        <p:spPr>
          <a:xfrm>
            <a:off x="9828481" y="2443243"/>
            <a:ext cx="2207240" cy="1200329"/>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3: </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Simulation the quantities of interest</a:t>
            </a:r>
          </a:p>
        </p:txBody>
      </p:sp>
      <p:sp>
        <p:nvSpPr>
          <p:cNvPr id="61" name="TextBox 60">
            <a:extLst>
              <a:ext uri="{FF2B5EF4-FFF2-40B4-BE49-F238E27FC236}">
                <a16:creationId xmlns:a16="http://schemas.microsoft.com/office/drawing/2014/main" id="{76596AC8-4C49-E2E1-3913-F169EEBB16F9}"/>
              </a:ext>
            </a:extLst>
          </p:cNvPr>
          <p:cNvSpPr txBox="1"/>
          <p:nvPr/>
        </p:nvSpPr>
        <p:spPr>
          <a:xfrm>
            <a:off x="7208301" y="862752"/>
            <a:ext cx="4651511" cy="892552"/>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Output</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Summary table (mean, percentile and credibility intervals)</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Predictions made from </a:t>
            </a:r>
            <a:r>
              <a:rPr lang="en-GB" sz="1200" b="1" dirty="0">
                <a:latin typeface="Helvetica Neue" panose="02000503000000020004" pitchFamily="2" charset="0"/>
                <a:ea typeface="Helvetica Neue" panose="02000503000000020004" pitchFamily="2" charset="0"/>
                <a:cs typeface="Helvetica Neue" panose="02000503000000020004" pitchFamily="2" charset="0"/>
              </a:rPr>
              <a:t>generated quantities block</a:t>
            </a:r>
          </a:p>
        </p:txBody>
      </p:sp>
      <p:sp>
        <p:nvSpPr>
          <p:cNvPr id="62" name="Rectangle 61">
            <a:extLst>
              <a:ext uri="{FF2B5EF4-FFF2-40B4-BE49-F238E27FC236}">
                <a16:creationId xmlns:a16="http://schemas.microsoft.com/office/drawing/2014/main" id="{401BCF30-0592-4F02-F503-CC5613BFB827}"/>
              </a:ext>
            </a:extLst>
          </p:cNvPr>
          <p:cNvSpPr/>
          <p:nvPr/>
        </p:nvSpPr>
        <p:spPr>
          <a:xfrm>
            <a:off x="156279" y="2015776"/>
            <a:ext cx="5691912" cy="4661159"/>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Slide Number Placeholder 3">
            <a:extLst>
              <a:ext uri="{FF2B5EF4-FFF2-40B4-BE49-F238E27FC236}">
                <a16:creationId xmlns:a16="http://schemas.microsoft.com/office/drawing/2014/main" id="{B3412BCB-9BDB-200B-EB69-36FB9101660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12</a:t>
            </a:fld>
            <a:endParaRPr lang="en-US" dirty="0">
              <a:solidFill>
                <a:srgbClr val="000000"/>
              </a:solidFill>
              <a:cs typeface="ＭＳ Ｐゴシック" charset="0"/>
            </a:endParaRPr>
          </a:p>
        </p:txBody>
      </p:sp>
    </p:spTree>
    <p:extLst>
      <p:ext uri="{BB962C8B-B14F-4D97-AF65-F5344CB8AC3E}">
        <p14:creationId xmlns:p14="http://schemas.microsoft.com/office/powerpoint/2010/main" val="3946899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C25B5-1BE4-FCCD-C2A5-AAF57674EF90}"/>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Building the Posterior Distribution [1]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pic>
        <p:nvPicPr>
          <p:cNvPr id="4" name="Picture 3" descr="A graph of a function&#10;&#10;AI-generated content may be incorrect.">
            <a:extLst>
              <a:ext uri="{FF2B5EF4-FFF2-40B4-BE49-F238E27FC236}">
                <a16:creationId xmlns:a16="http://schemas.microsoft.com/office/drawing/2014/main" id="{15681E94-9972-1665-CD8C-FCF934F677E4}"/>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3980" y="965227"/>
            <a:ext cx="10526187" cy="4164205"/>
          </a:xfrm>
          <a:prstGeom prst="rect">
            <a:avLst/>
          </a:prstGeom>
        </p:spPr>
      </p:pic>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9F62321-DA5B-377A-EA61-C07399D728D7}"/>
                  </a:ext>
                </a:extLst>
              </p:cNvPr>
              <p:cNvSpPr txBox="1"/>
              <p:nvPr/>
            </p:nvSpPr>
            <p:spPr>
              <a:xfrm>
                <a:off x="5096649" y="5689407"/>
                <a:ext cx="406200" cy="46166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𝑟</m:t>
                      </m:r>
                    </m:oMath>
                  </m:oMathPara>
                </a14:m>
                <a:endParaRPr lang="en-GB" sz="2400" dirty="0"/>
              </a:p>
            </p:txBody>
          </p:sp>
        </mc:Choice>
        <mc:Fallback>
          <p:sp>
            <p:nvSpPr>
              <p:cNvPr id="5" name="TextBox 4">
                <a:extLst>
                  <a:ext uri="{FF2B5EF4-FFF2-40B4-BE49-F238E27FC236}">
                    <a16:creationId xmlns:a16="http://schemas.microsoft.com/office/drawing/2014/main" id="{A9F62321-DA5B-377A-EA61-C07399D728D7}"/>
                  </a:ext>
                </a:extLst>
              </p:cNvPr>
              <p:cNvSpPr txBox="1">
                <a:spLocks noRot="1" noChangeAspect="1" noMove="1" noResize="1" noEditPoints="1" noAdjustHandles="1" noChangeArrowheads="1" noChangeShapeType="1" noTextEdit="1"/>
              </p:cNvSpPr>
              <p:nvPr/>
            </p:nvSpPr>
            <p:spPr>
              <a:xfrm>
                <a:off x="5096649" y="5689407"/>
                <a:ext cx="406200" cy="461665"/>
              </a:xfrm>
              <a:prstGeom prst="rect">
                <a:avLst/>
              </a:prstGeom>
              <a:blipFill>
                <a:blip r:embed="rId4"/>
                <a:stretch>
                  <a:fillRect/>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97AAFD28-A956-27E3-86EA-D63CF8F175FC}"/>
              </a:ext>
            </a:extLst>
          </p:cNvPr>
          <p:cNvSpPr txBox="1"/>
          <p:nvPr/>
        </p:nvSpPr>
        <p:spPr>
          <a:xfrm>
            <a:off x="5162691" y="5054807"/>
            <a:ext cx="340158" cy="461665"/>
          </a:xfrm>
          <a:prstGeom prst="rect">
            <a:avLst/>
          </a:prstGeom>
          <a:noFill/>
        </p:spPr>
        <p:txBody>
          <a:bodyPr wrap="none" rtlCol="0">
            <a:spAutoFit/>
          </a:bodyPr>
          <a:lstStyle/>
          <a:p>
            <a:r>
              <a:rPr lang="en-GB" sz="2400" dirty="0"/>
              <a:t>0</a:t>
            </a:r>
          </a:p>
        </p:txBody>
      </p:sp>
      <p:sp>
        <p:nvSpPr>
          <p:cNvPr id="7" name="TextBox 6">
            <a:extLst>
              <a:ext uri="{FF2B5EF4-FFF2-40B4-BE49-F238E27FC236}">
                <a16:creationId xmlns:a16="http://schemas.microsoft.com/office/drawing/2014/main" id="{0BE71424-1153-615E-1097-71CBF707ABF1}"/>
              </a:ext>
            </a:extLst>
          </p:cNvPr>
          <p:cNvSpPr txBox="1"/>
          <p:nvPr/>
        </p:nvSpPr>
        <p:spPr>
          <a:xfrm>
            <a:off x="7366978" y="5034505"/>
            <a:ext cx="340158" cy="461665"/>
          </a:xfrm>
          <a:prstGeom prst="rect">
            <a:avLst/>
          </a:prstGeom>
          <a:noFill/>
        </p:spPr>
        <p:txBody>
          <a:bodyPr wrap="none" rtlCol="0">
            <a:spAutoFit/>
          </a:bodyPr>
          <a:lstStyle/>
          <a:p>
            <a:r>
              <a:rPr lang="en-GB" sz="2400" dirty="0"/>
              <a:t>1</a:t>
            </a:r>
          </a:p>
        </p:txBody>
      </p:sp>
      <p:sp>
        <p:nvSpPr>
          <p:cNvPr id="8" name="TextBox 7">
            <a:extLst>
              <a:ext uri="{FF2B5EF4-FFF2-40B4-BE49-F238E27FC236}">
                <a16:creationId xmlns:a16="http://schemas.microsoft.com/office/drawing/2014/main" id="{FE85DA70-EAC9-9951-7020-88F541CC210D}"/>
              </a:ext>
            </a:extLst>
          </p:cNvPr>
          <p:cNvSpPr txBox="1"/>
          <p:nvPr/>
        </p:nvSpPr>
        <p:spPr>
          <a:xfrm>
            <a:off x="9533708" y="5031686"/>
            <a:ext cx="340158" cy="461665"/>
          </a:xfrm>
          <a:prstGeom prst="rect">
            <a:avLst/>
          </a:prstGeom>
          <a:noFill/>
        </p:spPr>
        <p:txBody>
          <a:bodyPr wrap="none" rtlCol="0">
            <a:spAutoFit/>
          </a:bodyPr>
          <a:lstStyle/>
          <a:p>
            <a:r>
              <a:rPr lang="en-GB" sz="2400" dirty="0"/>
              <a:t>2</a:t>
            </a:r>
          </a:p>
        </p:txBody>
      </p:sp>
      <p:sp>
        <p:nvSpPr>
          <p:cNvPr id="9" name="TextBox 8">
            <a:extLst>
              <a:ext uri="{FF2B5EF4-FFF2-40B4-BE49-F238E27FC236}">
                <a16:creationId xmlns:a16="http://schemas.microsoft.com/office/drawing/2014/main" id="{A9ABA2FB-D3CD-E176-8D3A-CAB687A7EED3}"/>
              </a:ext>
            </a:extLst>
          </p:cNvPr>
          <p:cNvSpPr txBox="1"/>
          <p:nvPr/>
        </p:nvSpPr>
        <p:spPr>
          <a:xfrm>
            <a:off x="2911116" y="5046066"/>
            <a:ext cx="434734" cy="461665"/>
          </a:xfrm>
          <a:prstGeom prst="rect">
            <a:avLst/>
          </a:prstGeom>
          <a:noFill/>
        </p:spPr>
        <p:txBody>
          <a:bodyPr wrap="none" rtlCol="0">
            <a:spAutoFit/>
          </a:bodyPr>
          <a:lstStyle/>
          <a:p>
            <a:r>
              <a:rPr lang="en-GB" sz="2400" dirty="0"/>
              <a:t>-1</a:t>
            </a:r>
          </a:p>
        </p:txBody>
      </p:sp>
      <p:sp>
        <p:nvSpPr>
          <p:cNvPr id="10" name="TextBox 9">
            <a:extLst>
              <a:ext uri="{FF2B5EF4-FFF2-40B4-BE49-F238E27FC236}">
                <a16:creationId xmlns:a16="http://schemas.microsoft.com/office/drawing/2014/main" id="{646ED084-831D-DC88-3483-4EFCB857D97C}"/>
              </a:ext>
            </a:extLst>
          </p:cNvPr>
          <p:cNvSpPr txBox="1"/>
          <p:nvPr/>
        </p:nvSpPr>
        <p:spPr>
          <a:xfrm>
            <a:off x="697098" y="5042212"/>
            <a:ext cx="434734" cy="461665"/>
          </a:xfrm>
          <a:prstGeom prst="rect">
            <a:avLst/>
          </a:prstGeom>
          <a:noFill/>
        </p:spPr>
        <p:txBody>
          <a:bodyPr wrap="none" rtlCol="0">
            <a:spAutoFit/>
          </a:bodyPr>
          <a:lstStyle/>
          <a:p>
            <a:r>
              <a:rPr lang="en-GB" sz="2400" dirty="0"/>
              <a:t>-2</a:t>
            </a:r>
          </a:p>
        </p:txBody>
      </p:sp>
      <p:sp>
        <p:nvSpPr>
          <p:cNvPr id="11" name="TextBox 10">
            <a:extLst>
              <a:ext uri="{FF2B5EF4-FFF2-40B4-BE49-F238E27FC236}">
                <a16:creationId xmlns:a16="http://schemas.microsoft.com/office/drawing/2014/main" id="{AF37647A-7C4F-FE84-97EB-D220FA20460F}"/>
              </a:ext>
            </a:extLst>
          </p:cNvPr>
          <p:cNvSpPr txBox="1"/>
          <p:nvPr/>
        </p:nvSpPr>
        <p:spPr>
          <a:xfrm>
            <a:off x="7783385" y="141481"/>
            <a:ext cx="4314635" cy="1384995"/>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Let us take epidemic growth r parameter as an</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example, we say we are estimating “r” parameter</a:t>
            </a:r>
          </a:p>
          <a:p>
            <a:r>
              <a:rPr lang="en-GB" sz="1400" dirty="0">
                <a:latin typeface="Helvetica Neue" panose="02000503000000020004" pitchFamily="2" charset="0"/>
                <a:ea typeface="Helvetica Neue" panose="02000503000000020004" pitchFamily="2" charset="0"/>
                <a:cs typeface="Helvetica Neue" panose="02000503000000020004" pitchFamily="2" charset="0"/>
              </a:rPr>
              <a:t>that is consistent with the data – we are not referring to a single number of a fixed value. We are referring a whole range of them that is consistent with the data.</a:t>
            </a:r>
          </a:p>
        </p:txBody>
      </p:sp>
      <p:cxnSp>
        <p:nvCxnSpPr>
          <p:cNvPr id="13" name="Straight Connector 12">
            <a:extLst>
              <a:ext uri="{FF2B5EF4-FFF2-40B4-BE49-F238E27FC236}">
                <a16:creationId xmlns:a16="http://schemas.microsoft.com/office/drawing/2014/main" id="{3A6C897C-0588-9540-70C3-A4F22D97247E}"/>
              </a:ext>
            </a:extLst>
          </p:cNvPr>
          <p:cNvCxnSpPr/>
          <p:nvPr/>
        </p:nvCxnSpPr>
        <p:spPr>
          <a:xfrm flipV="1">
            <a:off x="5342825" y="1823879"/>
            <a:ext cx="0" cy="3154017"/>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816514B-7811-6B5A-FD06-A725A78352DF}"/>
              </a:ext>
            </a:extLst>
          </p:cNvPr>
          <p:cNvCxnSpPr/>
          <p:nvPr/>
        </p:nvCxnSpPr>
        <p:spPr>
          <a:xfrm>
            <a:off x="1131832" y="4387310"/>
            <a:ext cx="84018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B072696F-B3F3-739D-F646-9E2C1A08DC8A}"/>
              </a:ext>
            </a:extLst>
          </p:cNvPr>
          <p:cNvSpPr txBox="1"/>
          <p:nvPr/>
        </p:nvSpPr>
        <p:spPr>
          <a:xfrm>
            <a:off x="7783384" y="1665398"/>
            <a:ext cx="4314633"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range of values with that have highly plausible than others simply mean that they’re more consistent with the data compare to other parameters  whose plausibility's are lower.  </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47D2C968-8BE6-8AE0-9449-BF3196344149}"/>
                  </a:ext>
                </a:extLst>
              </p:cNvPr>
              <p:cNvSpPr txBox="1"/>
              <p:nvPr/>
            </p:nvSpPr>
            <p:spPr>
              <a:xfrm>
                <a:off x="6152205" y="2208192"/>
                <a:ext cx="130061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Pr</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Data</m:t>
                      </m:r>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7" name="TextBox 16">
                <a:extLst>
                  <a:ext uri="{FF2B5EF4-FFF2-40B4-BE49-F238E27FC236}">
                    <a16:creationId xmlns:a16="http://schemas.microsoft.com/office/drawing/2014/main" id="{47D2C968-8BE6-8AE0-9449-BF3196344149}"/>
                  </a:ext>
                </a:extLst>
              </p:cNvPr>
              <p:cNvSpPr txBox="1">
                <a:spLocks noRot="1" noChangeAspect="1" noMove="1" noResize="1" noEditPoints="1" noAdjustHandles="1" noChangeArrowheads="1" noChangeShapeType="1" noTextEdit="1"/>
              </p:cNvSpPr>
              <p:nvPr/>
            </p:nvSpPr>
            <p:spPr>
              <a:xfrm>
                <a:off x="6152205" y="2208192"/>
                <a:ext cx="1300612" cy="369332"/>
              </a:xfrm>
              <a:prstGeom prst="rect">
                <a:avLst/>
              </a:prstGeom>
              <a:blipFill>
                <a:blip r:embed="rId5"/>
                <a:stretch>
                  <a:fillRect b="-12903"/>
                </a:stretch>
              </a:blipFill>
            </p:spPr>
            <p:txBody>
              <a:bodyPr/>
              <a:lstStyle/>
              <a:p>
                <a:r>
                  <a:rPr lang="en-GB">
                    <a:noFill/>
                  </a:rPr>
                  <a:t> </a:t>
                </a:r>
              </a:p>
            </p:txBody>
          </p:sp>
        </mc:Fallback>
      </mc:AlternateContent>
      <p:sp>
        <p:nvSpPr>
          <p:cNvPr id="18" name="Slide Number Placeholder 3">
            <a:extLst>
              <a:ext uri="{FF2B5EF4-FFF2-40B4-BE49-F238E27FC236}">
                <a16:creationId xmlns:a16="http://schemas.microsoft.com/office/drawing/2014/main" id="{28A409BE-ED35-9F06-F61D-BAE53B5894BA}"/>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13</a:t>
            </a:fld>
            <a:endParaRPr lang="en-US" dirty="0">
              <a:solidFill>
                <a:srgbClr val="000000"/>
              </a:solidFill>
              <a:cs typeface="ＭＳ Ｐゴシック" charset="0"/>
            </a:endParaRPr>
          </a:p>
        </p:txBody>
      </p:sp>
    </p:spTree>
    <p:extLst>
      <p:ext uri="{BB962C8B-B14F-4D97-AF65-F5344CB8AC3E}">
        <p14:creationId xmlns:p14="http://schemas.microsoft.com/office/powerpoint/2010/main" val="1941257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11E34521-ECEB-85FE-5C01-1CFAA6F625F3}"/>
                  </a:ext>
                </a:extLst>
              </p:cNvPr>
              <p:cNvSpPr txBox="1"/>
              <p:nvPr/>
            </p:nvSpPr>
            <p:spPr>
              <a:xfrm>
                <a:off x="3568031" y="3040439"/>
                <a:ext cx="3899722" cy="101566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6000" b="0" i="0" smtClean="0">
                          <a:latin typeface="Cambria Math" panose="02040503050406030204" pitchFamily="18" charset="0"/>
                        </a:rPr>
                        <m:t>Pr</m:t>
                      </m:r>
                      <m:r>
                        <a:rPr lang="en-GB" sz="6000" b="0" i="1" smtClean="0">
                          <a:latin typeface="Cambria Math" panose="02040503050406030204" pitchFamily="18" charset="0"/>
                        </a:rPr>
                        <m:t>⁡(</m:t>
                      </m:r>
                      <m:r>
                        <a:rPr lang="en-GB" sz="6000" b="0" i="1" smtClean="0">
                          <a:latin typeface="Cambria Math" panose="02040503050406030204" pitchFamily="18" charset="0"/>
                        </a:rPr>
                        <m:t>𝑟</m:t>
                      </m:r>
                      <m:r>
                        <a:rPr lang="en-GB" sz="6000" b="0" i="1" smtClean="0">
                          <a:latin typeface="Cambria Math" panose="02040503050406030204" pitchFamily="18" charset="0"/>
                          <a:ea typeface="Cambria Math" panose="02040503050406030204" pitchFamily="18" charset="0"/>
                        </a:rPr>
                        <m:t>|</m:t>
                      </m:r>
                      <m:r>
                        <m:rPr>
                          <m:sty m:val="p"/>
                        </m:rPr>
                        <a:rPr lang="en-GB" sz="6000" b="0" i="0" smtClean="0">
                          <a:latin typeface="Cambria Math" panose="02040503050406030204" pitchFamily="18" charset="0"/>
                          <a:ea typeface="Cambria Math" panose="02040503050406030204" pitchFamily="18" charset="0"/>
                        </a:rPr>
                        <m:t>Data</m:t>
                      </m:r>
                      <m:r>
                        <a:rPr lang="en-GB" sz="6000" b="0" i="1" smtClean="0">
                          <a:latin typeface="Cambria Math" panose="02040503050406030204" pitchFamily="18" charset="0"/>
                          <a:ea typeface="Cambria Math" panose="02040503050406030204" pitchFamily="18" charset="0"/>
                        </a:rPr>
                        <m:t>)</m:t>
                      </m:r>
                    </m:oMath>
                  </m:oMathPara>
                </a14:m>
                <a:endParaRPr lang="en-GB" sz="6000" dirty="0"/>
              </a:p>
            </p:txBody>
          </p:sp>
        </mc:Choice>
        <mc:Fallback>
          <p:sp>
            <p:nvSpPr>
              <p:cNvPr id="2" name="TextBox 1">
                <a:extLst>
                  <a:ext uri="{FF2B5EF4-FFF2-40B4-BE49-F238E27FC236}">
                    <a16:creationId xmlns:a16="http://schemas.microsoft.com/office/drawing/2014/main" id="{11E34521-ECEB-85FE-5C01-1CFAA6F625F3}"/>
                  </a:ext>
                </a:extLst>
              </p:cNvPr>
              <p:cNvSpPr txBox="1">
                <a:spLocks noRot="1" noChangeAspect="1" noMove="1" noResize="1" noEditPoints="1" noAdjustHandles="1" noChangeArrowheads="1" noChangeShapeType="1" noTextEdit="1"/>
              </p:cNvSpPr>
              <p:nvPr/>
            </p:nvSpPr>
            <p:spPr>
              <a:xfrm>
                <a:off x="3568031" y="3040439"/>
                <a:ext cx="3899722" cy="1015663"/>
              </a:xfrm>
              <a:prstGeom prst="rect">
                <a:avLst/>
              </a:prstGeom>
              <a:blipFill>
                <a:blip r:embed="rId2"/>
                <a:stretch>
                  <a:fillRect l="-1299" t="-2469" r="-3896" b="-28395"/>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7900AB12-FF11-53C3-E587-AB5BA16BF17A}"/>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Building the Posterior Distribution [2]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42E8FB21-ED6E-B423-B554-6948C01BA99F}"/>
              </a:ext>
            </a:extLst>
          </p:cNvPr>
          <p:cNvSpPr txBox="1"/>
          <p:nvPr/>
        </p:nvSpPr>
        <p:spPr>
          <a:xfrm>
            <a:off x="506039" y="5276923"/>
            <a:ext cx="6123984" cy="1015663"/>
          </a:xfrm>
          <a:prstGeom prst="rect">
            <a:avLst/>
          </a:prstGeom>
          <a:noFill/>
        </p:spPr>
        <p:txBody>
          <a:bodyPr wrap="none" rtlCol="0">
            <a:spAutoFit/>
          </a:bodyPr>
          <a:lstStyle/>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The variable (or indicator) that we are describing</a:t>
            </a:r>
          </a:p>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the plausibility about. In this case, epidemic growth </a:t>
            </a:r>
          </a:p>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rate for Dengue.</a:t>
            </a:r>
          </a:p>
        </p:txBody>
      </p:sp>
      <p:cxnSp>
        <p:nvCxnSpPr>
          <p:cNvPr id="6" name="Straight Arrow Connector 5">
            <a:extLst>
              <a:ext uri="{FF2B5EF4-FFF2-40B4-BE49-F238E27FC236}">
                <a16:creationId xmlns:a16="http://schemas.microsoft.com/office/drawing/2014/main" id="{264E3D40-CABC-BC09-1B53-5A2C8716FB28}"/>
              </a:ext>
            </a:extLst>
          </p:cNvPr>
          <p:cNvCxnSpPr/>
          <p:nvPr/>
        </p:nvCxnSpPr>
        <p:spPr>
          <a:xfrm flipV="1">
            <a:off x="4969564" y="3924506"/>
            <a:ext cx="0" cy="1302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1B2DE4E-0D9E-4E4D-7246-DBBF4CE83E1E}"/>
              </a:ext>
            </a:extLst>
          </p:cNvPr>
          <p:cNvSpPr txBox="1"/>
          <p:nvPr/>
        </p:nvSpPr>
        <p:spPr>
          <a:xfrm>
            <a:off x="6227014" y="1049232"/>
            <a:ext cx="4851008" cy="707886"/>
          </a:xfrm>
          <a:prstGeom prst="rect">
            <a:avLst/>
          </a:prstGeom>
          <a:noFill/>
        </p:spPr>
        <p:txBody>
          <a:bodyPr wrap="none" rtlCol="0">
            <a:spAutoFit/>
          </a:bodyPr>
          <a:lstStyle/>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After learning from, or conditional on this</a:t>
            </a:r>
          </a:p>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specific dataset.</a:t>
            </a:r>
          </a:p>
        </p:txBody>
      </p:sp>
      <p:cxnSp>
        <p:nvCxnSpPr>
          <p:cNvPr id="8" name="Straight Arrow Connector 7">
            <a:extLst>
              <a:ext uri="{FF2B5EF4-FFF2-40B4-BE49-F238E27FC236}">
                <a16:creationId xmlns:a16="http://schemas.microsoft.com/office/drawing/2014/main" id="{17449F41-6915-0B48-A3A2-41B63EA1D180}"/>
              </a:ext>
            </a:extLst>
          </p:cNvPr>
          <p:cNvCxnSpPr>
            <a:cxnSpLocks/>
          </p:cNvCxnSpPr>
          <p:nvPr/>
        </p:nvCxnSpPr>
        <p:spPr>
          <a:xfrm>
            <a:off x="6500191" y="1819618"/>
            <a:ext cx="0" cy="14404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A933CB9D-98D5-6FC4-6294-EB0D1076572B}"/>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14</a:t>
            </a:fld>
            <a:endParaRPr lang="en-US" dirty="0">
              <a:solidFill>
                <a:srgbClr val="000000"/>
              </a:solidFill>
              <a:cs typeface="ＭＳ Ｐゴシック" charset="0"/>
            </a:endParaRPr>
          </a:p>
        </p:txBody>
      </p:sp>
      <p:sp>
        <p:nvSpPr>
          <p:cNvPr id="12" name="TextBox 11">
            <a:extLst>
              <a:ext uri="{FF2B5EF4-FFF2-40B4-BE49-F238E27FC236}">
                <a16:creationId xmlns:a16="http://schemas.microsoft.com/office/drawing/2014/main" id="{BC00D8AD-B074-91E7-BE98-7573584F63F1}"/>
              </a:ext>
            </a:extLst>
          </p:cNvPr>
          <p:cNvSpPr txBox="1"/>
          <p:nvPr/>
        </p:nvSpPr>
        <p:spPr>
          <a:xfrm>
            <a:off x="160234" y="1282317"/>
            <a:ext cx="4809330" cy="400110"/>
          </a:xfrm>
          <a:prstGeom prst="rect">
            <a:avLst/>
          </a:prstGeom>
          <a:noFill/>
        </p:spPr>
        <p:txBody>
          <a:bodyPr wrap="non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Posterior is based on a single parameter</a:t>
            </a:r>
          </a:p>
        </p:txBody>
      </p:sp>
    </p:spTree>
    <p:extLst>
      <p:ext uri="{BB962C8B-B14F-4D97-AF65-F5344CB8AC3E}">
        <p14:creationId xmlns:p14="http://schemas.microsoft.com/office/powerpoint/2010/main" val="1960398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function&#10;&#10;AI-generated content may be incorrect.">
            <a:extLst>
              <a:ext uri="{FF2B5EF4-FFF2-40B4-BE49-F238E27FC236}">
                <a16:creationId xmlns:a16="http://schemas.microsoft.com/office/drawing/2014/main" id="{651DD55C-EAD0-D554-5697-107625FB17C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93980" y="965227"/>
            <a:ext cx="10526187" cy="4164205"/>
          </a:xfrm>
          <a:prstGeom prst="rect">
            <a:avLst/>
          </a:prstGeom>
        </p:spPr>
      </p:pic>
      <p:sp>
        <p:nvSpPr>
          <p:cNvPr id="3" name="TextBox 2">
            <a:extLst>
              <a:ext uri="{FF2B5EF4-FFF2-40B4-BE49-F238E27FC236}">
                <a16:creationId xmlns:a16="http://schemas.microsoft.com/office/drawing/2014/main" id="{A9DF0505-BFE4-9BAB-7F4D-922EB8AC191A}"/>
              </a:ext>
            </a:extLst>
          </p:cNvPr>
          <p:cNvSpPr txBox="1"/>
          <p:nvPr/>
        </p:nvSpPr>
        <p:spPr>
          <a:xfrm>
            <a:off x="5162691" y="5054807"/>
            <a:ext cx="340158" cy="461665"/>
          </a:xfrm>
          <a:prstGeom prst="rect">
            <a:avLst/>
          </a:prstGeom>
          <a:noFill/>
        </p:spPr>
        <p:txBody>
          <a:bodyPr wrap="none" rtlCol="0">
            <a:spAutoFit/>
          </a:bodyPr>
          <a:lstStyle/>
          <a:p>
            <a:r>
              <a:rPr lang="en-GB" sz="2400" dirty="0"/>
              <a:t>0</a:t>
            </a:r>
          </a:p>
        </p:txBody>
      </p:sp>
      <p:sp>
        <p:nvSpPr>
          <p:cNvPr id="4" name="TextBox 3">
            <a:extLst>
              <a:ext uri="{FF2B5EF4-FFF2-40B4-BE49-F238E27FC236}">
                <a16:creationId xmlns:a16="http://schemas.microsoft.com/office/drawing/2014/main" id="{A2B85DE6-1C4B-B844-700F-8915E6433332}"/>
              </a:ext>
            </a:extLst>
          </p:cNvPr>
          <p:cNvSpPr txBox="1"/>
          <p:nvPr/>
        </p:nvSpPr>
        <p:spPr>
          <a:xfrm>
            <a:off x="7366978" y="5034505"/>
            <a:ext cx="340158" cy="461665"/>
          </a:xfrm>
          <a:prstGeom prst="rect">
            <a:avLst/>
          </a:prstGeom>
          <a:noFill/>
        </p:spPr>
        <p:txBody>
          <a:bodyPr wrap="none" rtlCol="0">
            <a:spAutoFit/>
          </a:bodyPr>
          <a:lstStyle/>
          <a:p>
            <a:r>
              <a:rPr lang="en-GB" sz="2400" dirty="0"/>
              <a:t>1</a:t>
            </a:r>
          </a:p>
        </p:txBody>
      </p:sp>
      <p:sp>
        <p:nvSpPr>
          <p:cNvPr id="5" name="TextBox 4">
            <a:extLst>
              <a:ext uri="{FF2B5EF4-FFF2-40B4-BE49-F238E27FC236}">
                <a16:creationId xmlns:a16="http://schemas.microsoft.com/office/drawing/2014/main" id="{BC536306-5AEC-3948-50AD-7C99E4B56D6C}"/>
              </a:ext>
            </a:extLst>
          </p:cNvPr>
          <p:cNvSpPr txBox="1"/>
          <p:nvPr/>
        </p:nvSpPr>
        <p:spPr>
          <a:xfrm>
            <a:off x="9533708" y="5031686"/>
            <a:ext cx="340158" cy="461665"/>
          </a:xfrm>
          <a:prstGeom prst="rect">
            <a:avLst/>
          </a:prstGeom>
          <a:noFill/>
        </p:spPr>
        <p:txBody>
          <a:bodyPr wrap="none" rtlCol="0">
            <a:spAutoFit/>
          </a:bodyPr>
          <a:lstStyle/>
          <a:p>
            <a:r>
              <a:rPr lang="en-GB" sz="2400" dirty="0"/>
              <a:t>2</a:t>
            </a:r>
          </a:p>
        </p:txBody>
      </p:sp>
      <p:sp>
        <p:nvSpPr>
          <p:cNvPr id="6" name="TextBox 5">
            <a:extLst>
              <a:ext uri="{FF2B5EF4-FFF2-40B4-BE49-F238E27FC236}">
                <a16:creationId xmlns:a16="http://schemas.microsoft.com/office/drawing/2014/main" id="{BC16D705-50BC-215C-DA5D-812A879B8EE2}"/>
              </a:ext>
            </a:extLst>
          </p:cNvPr>
          <p:cNvSpPr txBox="1"/>
          <p:nvPr/>
        </p:nvSpPr>
        <p:spPr>
          <a:xfrm>
            <a:off x="2911116" y="5046066"/>
            <a:ext cx="434734" cy="461665"/>
          </a:xfrm>
          <a:prstGeom prst="rect">
            <a:avLst/>
          </a:prstGeom>
          <a:noFill/>
        </p:spPr>
        <p:txBody>
          <a:bodyPr wrap="none" rtlCol="0">
            <a:spAutoFit/>
          </a:bodyPr>
          <a:lstStyle/>
          <a:p>
            <a:r>
              <a:rPr lang="en-GB" sz="2400" dirty="0"/>
              <a:t>-1</a:t>
            </a:r>
          </a:p>
        </p:txBody>
      </p:sp>
      <p:sp>
        <p:nvSpPr>
          <p:cNvPr id="7" name="TextBox 6">
            <a:extLst>
              <a:ext uri="{FF2B5EF4-FFF2-40B4-BE49-F238E27FC236}">
                <a16:creationId xmlns:a16="http://schemas.microsoft.com/office/drawing/2014/main" id="{FF06A9EA-2EC9-5D3C-4429-839F19C8D1AF}"/>
              </a:ext>
            </a:extLst>
          </p:cNvPr>
          <p:cNvSpPr txBox="1"/>
          <p:nvPr/>
        </p:nvSpPr>
        <p:spPr>
          <a:xfrm>
            <a:off x="697098" y="5042212"/>
            <a:ext cx="434734" cy="461665"/>
          </a:xfrm>
          <a:prstGeom prst="rect">
            <a:avLst/>
          </a:prstGeom>
          <a:noFill/>
        </p:spPr>
        <p:txBody>
          <a:bodyPr wrap="none" rtlCol="0">
            <a:spAutoFit/>
          </a:bodyPr>
          <a:lstStyle/>
          <a:p>
            <a:r>
              <a:rPr lang="en-GB" sz="2400" dirty="0"/>
              <a:t>-2</a:t>
            </a:r>
          </a:p>
        </p:txBody>
      </p:sp>
      <p:pic>
        <p:nvPicPr>
          <p:cNvPr id="12" name="Picture 11" descr="A wire with a curved line&#10;&#10;AI-generated content may be incorrect.">
            <a:extLst>
              <a:ext uri="{FF2B5EF4-FFF2-40B4-BE49-F238E27FC236}">
                <a16:creationId xmlns:a16="http://schemas.microsoft.com/office/drawing/2014/main" id="{1F5449B9-925C-4C60-16CA-4A01A8E82E19}"/>
              </a:ext>
            </a:extLst>
          </p:cNvPr>
          <p:cNvPicPr>
            <a:picLocks noChangeAspect="1"/>
          </p:cNvPicPr>
          <p:nvPr/>
        </p:nvPicPr>
        <p:blipFill>
          <a:blip r:embed="rId4">
            <a:alphaModFix amt="70000"/>
          </a:blip>
          <a:stretch>
            <a:fillRect/>
          </a:stretch>
        </p:blipFill>
        <p:spPr>
          <a:xfrm>
            <a:off x="4354531" y="1249195"/>
            <a:ext cx="4890051" cy="3398270"/>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5B727D3-1B28-1FC5-E8AD-9A624387DFEC}"/>
                  </a:ext>
                </a:extLst>
              </p:cNvPr>
              <p:cNvSpPr txBox="1"/>
              <p:nvPr/>
            </p:nvSpPr>
            <p:spPr>
              <a:xfrm>
                <a:off x="4683560" y="2043214"/>
                <a:ext cx="141243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Pr</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Data</m:t>
                          </m:r>
                        </m:e>
                        <m:sub>
                          <m:r>
                            <a:rPr lang="en-GB" b="0" i="1" smtClean="0">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8" name="TextBox 7">
                <a:extLst>
                  <a:ext uri="{FF2B5EF4-FFF2-40B4-BE49-F238E27FC236}">
                    <a16:creationId xmlns:a16="http://schemas.microsoft.com/office/drawing/2014/main" id="{75B727D3-1B28-1FC5-E8AD-9A624387DFEC}"/>
                  </a:ext>
                </a:extLst>
              </p:cNvPr>
              <p:cNvSpPr txBox="1">
                <a:spLocks noRot="1" noChangeAspect="1" noMove="1" noResize="1" noEditPoints="1" noAdjustHandles="1" noChangeArrowheads="1" noChangeShapeType="1" noTextEdit="1"/>
              </p:cNvSpPr>
              <p:nvPr/>
            </p:nvSpPr>
            <p:spPr>
              <a:xfrm>
                <a:off x="4683560" y="2043214"/>
                <a:ext cx="1412438" cy="369332"/>
              </a:xfrm>
              <a:prstGeom prst="rect">
                <a:avLst/>
              </a:prstGeom>
              <a:blipFill>
                <a:blip r:embed="rId5"/>
                <a:stretch>
                  <a:fillRect b="-12903"/>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8B6F7EA-00B9-9E54-138B-786171EEA54F}"/>
                  </a:ext>
                </a:extLst>
              </p:cNvPr>
              <p:cNvSpPr txBox="1"/>
              <p:nvPr/>
            </p:nvSpPr>
            <p:spPr>
              <a:xfrm>
                <a:off x="6129942" y="1218083"/>
                <a:ext cx="140711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Pr</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Data</m:t>
                          </m:r>
                        </m:e>
                        <m:sub>
                          <m:r>
                            <a:rPr lang="en-GB" b="0" i="1" smtClean="0">
                              <a:latin typeface="Cambria Math" panose="02040503050406030204" pitchFamily="18" charset="0"/>
                              <a:ea typeface="Cambria Math" panose="02040503050406030204" pitchFamily="18" charset="0"/>
                            </a:rPr>
                            <m:t>1</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9" name="TextBox 8">
                <a:extLst>
                  <a:ext uri="{FF2B5EF4-FFF2-40B4-BE49-F238E27FC236}">
                    <a16:creationId xmlns:a16="http://schemas.microsoft.com/office/drawing/2014/main" id="{78B6F7EA-00B9-9E54-138B-786171EEA54F}"/>
                  </a:ext>
                </a:extLst>
              </p:cNvPr>
              <p:cNvSpPr txBox="1">
                <a:spLocks noRot="1" noChangeAspect="1" noMove="1" noResize="1" noEditPoints="1" noAdjustHandles="1" noChangeArrowheads="1" noChangeShapeType="1" noTextEdit="1"/>
              </p:cNvSpPr>
              <p:nvPr/>
            </p:nvSpPr>
            <p:spPr>
              <a:xfrm>
                <a:off x="6129942" y="1218083"/>
                <a:ext cx="1407115" cy="369332"/>
              </a:xfrm>
              <a:prstGeom prst="rect">
                <a:avLst/>
              </a:prstGeom>
              <a:blipFill>
                <a:blip r:embed="rId6"/>
                <a:stretch>
                  <a:fillRect b="-17241"/>
                </a:stretch>
              </a:blipFill>
            </p:spPr>
            <p:txBody>
              <a:bodyPr/>
              <a:lstStyle/>
              <a:p>
                <a:r>
                  <a:rPr lang="en-GB">
                    <a:noFill/>
                  </a:rPr>
                  <a:t> </a:t>
                </a:r>
              </a:p>
            </p:txBody>
          </p:sp>
        </mc:Fallback>
      </mc:AlternateContent>
      <p:cxnSp>
        <p:nvCxnSpPr>
          <p:cNvPr id="13" name="Straight Arrow Connector 12">
            <a:extLst>
              <a:ext uri="{FF2B5EF4-FFF2-40B4-BE49-F238E27FC236}">
                <a16:creationId xmlns:a16="http://schemas.microsoft.com/office/drawing/2014/main" id="{22C20B36-0932-BB0D-E11D-29F7B7D5234C}"/>
              </a:ext>
            </a:extLst>
          </p:cNvPr>
          <p:cNvCxnSpPr/>
          <p:nvPr/>
        </p:nvCxnSpPr>
        <p:spPr>
          <a:xfrm>
            <a:off x="1131832" y="4387310"/>
            <a:ext cx="84018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pic>
        <p:nvPicPr>
          <p:cNvPr id="14" name="Picture 13" descr="A wire with a curved line&#10;&#10;AI-generated content may be incorrect.">
            <a:extLst>
              <a:ext uri="{FF2B5EF4-FFF2-40B4-BE49-F238E27FC236}">
                <a16:creationId xmlns:a16="http://schemas.microsoft.com/office/drawing/2014/main" id="{E8F2E79F-1F02-BF35-56C2-35E7E6DE226A}"/>
              </a:ext>
            </a:extLst>
          </p:cNvPr>
          <p:cNvPicPr>
            <a:picLocks noChangeAspect="1"/>
          </p:cNvPicPr>
          <p:nvPr/>
        </p:nvPicPr>
        <p:blipFill>
          <a:blip r:embed="rId4">
            <a:alphaModFix amt="70000"/>
          </a:blip>
          <a:stretch>
            <a:fillRect/>
          </a:stretch>
        </p:blipFill>
        <p:spPr>
          <a:xfrm>
            <a:off x="4772199" y="3047329"/>
            <a:ext cx="4890051" cy="144732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1418623-A14C-15F1-C033-4551B7BA130C}"/>
                  </a:ext>
                </a:extLst>
              </p:cNvPr>
              <p:cNvSpPr txBox="1"/>
              <p:nvPr/>
            </p:nvSpPr>
            <p:spPr>
              <a:xfrm>
                <a:off x="6511005" y="2798010"/>
                <a:ext cx="141243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Pr</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Data</m:t>
                          </m:r>
                        </m:e>
                        <m:sub>
                          <m:r>
                            <a:rPr lang="en-GB" b="0" i="1" smtClean="0">
                              <a:latin typeface="Cambria Math" panose="02040503050406030204" pitchFamily="18" charset="0"/>
                              <a:ea typeface="Cambria Math" panose="02040503050406030204" pitchFamily="18" charset="0"/>
                            </a:rPr>
                            <m:t>2</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0" name="TextBox 9">
                <a:extLst>
                  <a:ext uri="{FF2B5EF4-FFF2-40B4-BE49-F238E27FC236}">
                    <a16:creationId xmlns:a16="http://schemas.microsoft.com/office/drawing/2014/main" id="{F1418623-A14C-15F1-C033-4551B7BA130C}"/>
                  </a:ext>
                </a:extLst>
              </p:cNvPr>
              <p:cNvSpPr txBox="1">
                <a:spLocks noRot="1" noChangeAspect="1" noMove="1" noResize="1" noEditPoints="1" noAdjustHandles="1" noChangeArrowheads="1" noChangeShapeType="1" noTextEdit="1"/>
              </p:cNvSpPr>
              <p:nvPr/>
            </p:nvSpPr>
            <p:spPr>
              <a:xfrm>
                <a:off x="6511005" y="2798010"/>
                <a:ext cx="1412438" cy="369332"/>
              </a:xfrm>
              <a:prstGeom prst="rect">
                <a:avLst/>
              </a:prstGeom>
              <a:blipFill>
                <a:blip r:embed="rId7"/>
                <a:stretch>
                  <a:fillRect b="-13333"/>
                </a:stretch>
              </a:blipFill>
            </p:spPr>
            <p:txBody>
              <a:bodyPr/>
              <a:lstStyle/>
              <a:p>
                <a:r>
                  <a:rPr lang="en-GB">
                    <a:noFill/>
                  </a:rPr>
                  <a:t> </a:t>
                </a:r>
              </a:p>
            </p:txBody>
          </p:sp>
        </mc:Fallback>
      </mc:AlternateContent>
      <p:sp>
        <p:nvSpPr>
          <p:cNvPr id="15" name="Title 1">
            <a:extLst>
              <a:ext uri="{FF2B5EF4-FFF2-40B4-BE49-F238E27FC236}">
                <a16:creationId xmlns:a16="http://schemas.microsoft.com/office/drawing/2014/main" id="{A8D54165-CD70-61BC-419B-FFD95CFDEC50}"/>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Building the Posterior Distribution [3]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16" name="Slide Number Placeholder 3">
            <a:extLst>
              <a:ext uri="{FF2B5EF4-FFF2-40B4-BE49-F238E27FC236}">
                <a16:creationId xmlns:a16="http://schemas.microsoft.com/office/drawing/2014/main" id="{B68B5285-81AA-6B98-3B8F-377A6704BA74}"/>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15</a:t>
            </a:fld>
            <a:endParaRPr lang="en-US" dirty="0">
              <a:solidFill>
                <a:srgbClr val="000000"/>
              </a:solidFill>
              <a:cs typeface="ＭＳ Ｐゴシック" charset="0"/>
            </a:endParaRPr>
          </a:p>
        </p:txBody>
      </p:sp>
    </p:spTree>
    <p:extLst>
      <p:ext uri="{BB962C8B-B14F-4D97-AF65-F5344CB8AC3E}">
        <p14:creationId xmlns:p14="http://schemas.microsoft.com/office/powerpoint/2010/main" val="91168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D3E02-3170-D562-0DEB-5A566546AE0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6D49ED3-CA32-88AB-D393-496EF3F225FE}"/>
                  </a:ext>
                </a:extLst>
              </p:cNvPr>
              <p:cNvSpPr txBox="1"/>
              <p:nvPr/>
            </p:nvSpPr>
            <p:spPr>
              <a:xfrm>
                <a:off x="3568031" y="3040439"/>
                <a:ext cx="5029517" cy="1015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GB" sz="6000" b="0" i="0" smtClean="0">
                          <a:latin typeface="Cambria Math" panose="02040503050406030204" pitchFamily="18" charset="0"/>
                        </a:rPr>
                        <m:t>Pr</m:t>
                      </m:r>
                      <m:r>
                        <a:rPr lang="en-GB" sz="6000" b="0" i="1" smtClean="0">
                          <a:latin typeface="Cambria Math" panose="02040503050406030204" pitchFamily="18" charset="0"/>
                        </a:rPr>
                        <m:t>⁡(</m:t>
                      </m:r>
                      <m:sSub>
                        <m:sSubPr>
                          <m:ctrlPr>
                            <a:rPr lang="en-GB" sz="6000" b="0" i="1" smtClean="0">
                              <a:latin typeface="Cambria Math" panose="02040503050406030204" pitchFamily="18" charset="0"/>
                            </a:rPr>
                          </m:ctrlPr>
                        </m:sSubPr>
                        <m:e>
                          <m:r>
                            <a:rPr lang="en-GB" sz="6000" b="0" i="1" smtClean="0">
                              <a:latin typeface="Cambria Math" panose="02040503050406030204" pitchFamily="18" charset="0"/>
                            </a:rPr>
                            <m:t>𝐷</m:t>
                          </m:r>
                        </m:e>
                        <m:sub>
                          <m:r>
                            <a:rPr lang="en-GB" sz="6000" b="0" i="1" smtClean="0">
                              <a:latin typeface="Cambria Math" panose="02040503050406030204" pitchFamily="18" charset="0"/>
                            </a:rPr>
                            <m:t>0</m:t>
                          </m:r>
                        </m:sub>
                      </m:sSub>
                      <m:r>
                        <a:rPr lang="en-GB" sz="6000" b="0" i="1" smtClean="0">
                          <a:latin typeface="Cambria Math" panose="02040503050406030204" pitchFamily="18" charset="0"/>
                        </a:rPr>
                        <m:t>, </m:t>
                      </m:r>
                      <m:r>
                        <a:rPr lang="en-GB" sz="6000" b="0" i="1" smtClean="0">
                          <a:latin typeface="Cambria Math" panose="02040503050406030204" pitchFamily="18" charset="0"/>
                        </a:rPr>
                        <m:t>𝑟</m:t>
                      </m:r>
                      <m:r>
                        <a:rPr lang="en-GB" sz="6000" b="0" i="1" smtClean="0">
                          <a:latin typeface="Cambria Math" panose="02040503050406030204" pitchFamily="18" charset="0"/>
                          <a:ea typeface="Cambria Math" panose="02040503050406030204" pitchFamily="18" charset="0"/>
                        </a:rPr>
                        <m:t>|</m:t>
                      </m:r>
                      <m:r>
                        <m:rPr>
                          <m:sty m:val="p"/>
                        </m:rPr>
                        <a:rPr lang="en-GB" sz="6000" b="0" i="0" smtClean="0">
                          <a:latin typeface="Cambria Math" panose="02040503050406030204" pitchFamily="18" charset="0"/>
                          <a:ea typeface="Cambria Math" panose="02040503050406030204" pitchFamily="18" charset="0"/>
                        </a:rPr>
                        <m:t>Data</m:t>
                      </m:r>
                      <m:r>
                        <a:rPr lang="en-GB" sz="6000" b="0" i="1" smtClean="0">
                          <a:latin typeface="Cambria Math" panose="02040503050406030204" pitchFamily="18" charset="0"/>
                          <a:ea typeface="Cambria Math" panose="02040503050406030204" pitchFamily="18" charset="0"/>
                        </a:rPr>
                        <m:t>)</m:t>
                      </m:r>
                    </m:oMath>
                  </m:oMathPara>
                </a14:m>
                <a:endParaRPr lang="en-GB" sz="6000" dirty="0"/>
              </a:p>
            </p:txBody>
          </p:sp>
        </mc:Choice>
        <mc:Fallback>
          <p:sp>
            <p:nvSpPr>
              <p:cNvPr id="2" name="TextBox 1">
                <a:extLst>
                  <a:ext uri="{FF2B5EF4-FFF2-40B4-BE49-F238E27FC236}">
                    <a16:creationId xmlns:a16="http://schemas.microsoft.com/office/drawing/2014/main" id="{06D49ED3-CA32-88AB-D393-496EF3F225FE}"/>
                  </a:ext>
                </a:extLst>
              </p:cNvPr>
              <p:cNvSpPr txBox="1">
                <a:spLocks noRot="1" noChangeAspect="1" noMove="1" noResize="1" noEditPoints="1" noAdjustHandles="1" noChangeArrowheads="1" noChangeShapeType="1" noTextEdit="1"/>
              </p:cNvSpPr>
              <p:nvPr/>
            </p:nvSpPr>
            <p:spPr>
              <a:xfrm>
                <a:off x="3568031" y="3040439"/>
                <a:ext cx="5029517" cy="1015663"/>
              </a:xfrm>
              <a:prstGeom prst="rect">
                <a:avLst/>
              </a:prstGeom>
              <a:blipFill>
                <a:blip r:embed="rId3"/>
                <a:stretch>
                  <a:fillRect l="-1008" t="-2469" r="-3023" b="-28395"/>
                </a:stretch>
              </a:blipFill>
            </p:spPr>
            <p:txBody>
              <a:bodyPr/>
              <a:lstStyle/>
              <a:p>
                <a:r>
                  <a:rPr lang="en-GB">
                    <a:noFill/>
                  </a:rPr>
                  <a:t> </a:t>
                </a:r>
              </a:p>
            </p:txBody>
          </p:sp>
        </mc:Fallback>
      </mc:AlternateContent>
      <p:sp>
        <p:nvSpPr>
          <p:cNvPr id="3" name="Title 1">
            <a:extLst>
              <a:ext uri="{FF2B5EF4-FFF2-40B4-BE49-F238E27FC236}">
                <a16:creationId xmlns:a16="http://schemas.microsoft.com/office/drawing/2014/main" id="{F4CE8AD0-E26A-8252-CD6D-7BDA7CFE6CF2}"/>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Building the Posterior Distribution [4]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extBox 3">
            <a:extLst>
              <a:ext uri="{FF2B5EF4-FFF2-40B4-BE49-F238E27FC236}">
                <a16:creationId xmlns:a16="http://schemas.microsoft.com/office/drawing/2014/main" id="{D9C6D352-BD7F-A1C9-1E33-A376AD667512}"/>
              </a:ext>
            </a:extLst>
          </p:cNvPr>
          <p:cNvSpPr txBox="1"/>
          <p:nvPr/>
        </p:nvSpPr>
        <p:spPr>
          <a:xfrm>
            <a:off x="506039" y="5276923"/>
            <a:ext cx="6992812" cy="1015663"/>
          </a:xfrm>
          <a:prstGeom prst="rect">
            <a:avLst/>
          </a:prstGeom>
          <a:noFill/>
        </p:spPr>
        <p:txBody>
          <a:bodyPr wrap="none" rtlCol="0">
            <a:spAutoFit/>
          </a:bodyPr>
          <a:lstStyle/>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This describes the plausibility of a combination</a:t>
            </a:r>
          </a:p>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of parameters jointly based on the data that was</a:t>
            </a:r>
          </a:p>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given. In this case, epidemic growth and initial case counts.</a:t>
            </a:r>
          </a:p>
        </p:txBody>
      </p:sp>
      <p:cxnSp>
        <p:nvCxnSpPr>
          <p:cNvPr id="6" name="Straight Arrow Connector 5">
            <a:extLst>
              <a:ext uri="{FF2B5EF4-FFF2-40B4-BE49-F238E27FC236}">
                <a16:creationId xmlns:a16="http://schemas.microsoft.com/office/drawing/2014/main" id="{8933F4A8-6413-1861-DD14-1D27853DB1FB}"/>
              </a:ext>
            </a:extLst>
          </p:cNvPr>
          <p:cNvCxnSpPr/>
          <p:nvPr/>
        </p:nvCxnSpPr>
        <p:spPr>
          <a:xfrm flipV="1">
            <a:off x="4969564" y="3924506"/>
            <a:ext cx="0" cy="130202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F12A65D-4A28-EBB0-36E0-DD55952055A8}"/>
              </a:ext>
            </a:extLst>
          </p:cNvPr>
          <p:cNvSpPr txBox="1"/>
          <p:nvPr/>
        </p:nvSpPr>
        <p:spPr>
          <a:xfrm>
            <a:off x="7340992" y="1024037"/>
            <a:ext cx="4851008" cy="707886"/>
          </a:xfrm>
          <a:prstGeom prst="rect">
            <a:avLst/>
          </a:prstGeom>
          <a:noFill/>
        </p:spPr>
        <p:txBody>
          <a:bodyPr wrap="none" rtlCol="0">
            <a:spAutoFit/>
          </a:bodyPr>
          <a:lstStyle/>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After learning from, or conditional on this</a:t>
            </a:r>
          </a:p>
          <a:p>
            <a:r>
              <a:rPr lang="en-GB" sz="2000" dirty="0">
                <a:solidFill>
                  <a:srgbClr val="FF0000"/>
                </a:solidFill>
                <a:latin typeface="Helvetica Neue" panose="02000503000000020004" pitchFamily="2" charset="0"/>
                <a:ea typeface="Helvetica Neue" panose="02000503000000020004" pitchFamily="2" charset="0"/>
                <a:cs typeface="Helvetica Neue" panose="02000503000000020004" pitchFamily="2" charset="0"/>
              </a:rPr>
              <a:t>specific dataset.</a:t>
            </a:r>
          </a:p>
        </p:txBody>
      </p:sp>
      <p:cxnSp>
        <p:nvCxnSpPr>
          <p:cNvPr id="8" name="Straight Arrow Connector 7">
            <a:extLst>
              <a:ext uri="{FF2B5EF4-FFF2-40B4-BE49-F238E27FC236}">
                <a16:creationId xmlns:a16="http://schemas.microsoft.com/office/drawing/2014/main" id="{AD70F515-CCD5-6751-2C43-6D9D0492EC8B}"/>
              </a:ext>
            </a:extLst>
          </p:cNvPr>
          <p:cNvCxnSpPr>
            <a:cxnSpLocks/>
          </p:cNvCxnSpPr>
          <p:nvPr/>
        </p:nvCxnSpPr>
        <p:spPr>
          <a:xfrm>
            <a:off x="7732643" y="1757118"/>
            <a:ext cx="0" cy="14404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65B8FB19-588B-24C1-8DA4-EDE49C538D66}"/>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16</a:t>
            </a:fld>
            <a:endParaRPr lang="en-US" dirty="0">
              <a:solidFill>
                <a:srgbClr val="000000"/>
              </a:solidFill>
              <a:cs typeface="ＭＳ Ｐゴシック" charset="0"/>
            </a:endParaRPr>
          </a:p>
        </p:txBody>
      </p:sp>
      <p:sp>
        <p:nvSpPr>
          <p:cNvPr id="12" name="TextBox 11">
            <a:extLst>
              <a:ext uri="{FF2B5EF4-FFF2-40B4-BE49-F238E27FC236}">
                <a16:creationId xmlns:a16="http://schemas.microsoft.com/office/drawing/2014/main" id="{0701781E-32E6-FDFB-2172-29CB7F0BD6DD}"/>
              </a:ext>
            </a:extLst>
          </p:cNvPr>
          <p:cNvSpPr txBox="1"/>
          <p:nvPr/>
        </p:nvSpPr>
        <p:spPr>
          <a:xfrm>
            <a:off x="93980" y="1870009"/>
            <a:ext cx="5833648" cy="707886"/>
          </a:xfrm>
          <a:prstGeom prst="rect">
            <a:avLst/>
          </a:prstGeom>
          <a:noFill/>
        </p:spPr>
        <p:txBody>
          <a:bodyPr wrap="non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Posterior can be based on a multiple parameters.</a:t>
            </a:r>
          </a:p>
          <a:p>
            <a:r>
              <a:rPr lang="en-GB" sz="2000" dirty="0">
                <a:latin typeface="Helvetica Neue" panose="02000503000000020004" pitchFamily="2" charset="0"/>
                <a:ea typeface="Helvetica Neue" panose="02000503000000020004" pitchFamily="2" charset="0"/>
                <a:cs typeface="Helvetica Neue" panose="02000503000000020004" pitchFamily="2" charset="0"/>
              </a:rPr>
              <a:t>This is called a joint posterior distribution.</a:t>
            </a:r>
          </a:p>
        </p:txBody>
      </p:sp>
    </p:spTree>
    <p:extLst>
      <p:ext uri="{BB962C8B-B14F-4D97-AF65-F5344CB8AC3E}">
        <p14:creationId xmlns:p14="http://schemas.microsoft.com/office/powerpoint/2010/main" val="4594009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lorful circle with white lines&#10;&#10;AI-generated content may be incorrect.">
            <a:extLst>
              <a:ext uri="{FF2B5EF4-FFF2-40B4-BE49-F238E27FC236}">
                <a16:creationId xmlns:a16="http://schemas.microsoft.com/office/drawing/2014/main" id="{8029D323-6F69-C1DF-7CDF-5E4173ADAAA8}"/>
              </a:ext>
            </a:extLst>
          </p:cNvPr>
          <p:cNvPicPr>
            <a:picLocks noChangeAspect="1"/>
          </p:cNvPicPr>
          <p:nvPr/>
        </p:nvPicPr>
        <p:blipFill>
          <a:blip r:embed="rId2"/>
          <a:stretch>
            <a:fillRect/>
          </a:stretch>
        </p:blipFill>
        <p:spPr>
          <a:xfrm>
            <a:off x="2941983" y="849795"/>
            <a:ext cx="8719930" cy="4823384"/>
          </a:xfrm>
          <a:prstGeom prst="rect">
            <a:avLst/>
          </a:prstGeom>
        </p:spPr>
      </p:pic>
      <p:sp>
        <p:nvSpPr>
          <p:cNvPr id="4" name="TextBox 3">
            <a:extLst>
              <a:ext uri="{FF2B5EF4-FFF2-40B4-BE49-F238E27FC236}">
                <a16:creationId xmlns:a16="http://schemas.microsoft.com/office/drawing/2014/main" id="{56BA851A-70F1-4FA2-2D5C-CC10DC31BE41}"/>
              </a:ext>
            </a:extLst>
          </p:cNvPr>
          <p:cNvSpPr txBox="1"/>
          <p:nvPr/>
        </p:nvSpPr>
        <p:spPr>
          <a:xfrm>
            <a:off x="10562323" y="3922644"/>
            <a:ext cx="1274708" cy="646331"/>
          </a:xfrm>
          <a:prstGeom prst="rect">
            <a:avLst/>
          </a:prstGeom>
          <a:noFill/>
        </p:spPr>
        <p:txBody>
          <a:bodyPr wrap="none" rtlCol="0">
            <a:spAutoFit/>
          </a:bodyPr>
          <a:lstStyle/>
          <a:p>
            <a:pPr algn="ctr"/>
            <a:r>
              <a:rPr lang="en-GB" dirty="0">
                <a:latin typeface="Helvetica" pitchFamily="2" charset="0"/>
              </a:rPr>
              <a:t>Low </a:t>
            </a:r>
          </a:p>
          <a:p>
            <a:pPr algn="ctr"/>
            <a:r>
              <a:rPr lang="en-GB" dirty="0">
                <a:latin typeface="Helvetica" pitchFamily="2" charset="0"/>
              </a:rPr>
              <a:t>Plausibility</a:t>
            </a:r>
          </a:p>
        </p:txBody>
      </p:sp>
      <p:sp>
        <p:nvSpPr>
          <p:cNvPr id="5" name="TextBox 4">
            <a:extLst>
              <a:ext uri="{FF2B5EF4-FFF2-40B4-BE49-F238E27FC236}">
                <a16:creationId xmlns:a16="http://schemas.microsoft.com/office/drawing/2014/main" id="{277FEC59-1825-BD40-A747-AEBF1AE366FF}"/>
              </a:ext>
            </a:extLst>
          </p:cNvPr>
          <p:cNvSpPr txBox="1"/>
          <p:nvPr/>
        </p:nvSpPr>
        <p:spPr>
          <a:xfrm>
            <a:off x="10562323" y="1739888"/>
            <a:ext cx="1281120" cy="646331"/>
          </a:xfrm>
          <a:prstGeom prst="rect">
            <a:avLst/>
          </a:prstGeom>
          <a:noFill/>
        </p:spPr>
        <p:txBody>
          <a:bodyPr wrap="non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High </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Plausibility</a:t>
            </a:r>
          </a:p>
        </p:txBody>
      </p:sp>
      <p:sp>
        <p:nvSpPr>
          <p:cNvPr id="6" name="Title 1">
            <a:extLst>
              <a:ext uri="{FF2B5EF4-FFF2-40B4-BE49-F238E27FC236}">
                <a16:creationId xmlns:a16="http://schemas.microsoft.com/office/drawing/2014/main" id="{B027BE53-D0F0-78F2-DF86-F01A039345EE}"/>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Building the Posterior Distribution [5]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3BD1C63-3EC5-E955-CEF5-E686FB1F2DCE}"/>
                  </a:ext>
                </a:extLst>
              </p:cNvPr>
              <p:cNvSpPr txBox="1"/>
              <p:nvPr/>
            </p:nvSpPr>
            <p:spPr>
              <a:xfrm>
                <a:off x="6841749" y="5360877"/>
                <a:ext cx="491673"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0</m:t>
                          </m:r>
                        </m:sub>
                      </m:sSub>
                    </m:oMath>
                  </m:oMathPara>
                </a14:m>
                <a:endParaRPr lang="en-GB" dirty="0"/>
              </a:p>
            </p:txBody>
          </p:sp>
        </mc:Choice>
        <mc:Fallback>
          <p:sp>
            <p:nvSpPr>
              <p:cNvPr id="7" name="TextBox 6">
                <a:extLst>
                  <a:ext uri="{FF2B5EF4-FFF2-40B4-BE49-F238E27FC236}">
                    <a16:creationId xmlns:a16="http://schemas.microsoft.com/office/drawing/2014/main" id="{B3BD1C63-3EC5-E955-CEF5-E686FB1F2DCE}"/>
                  </a:ext>
                </a:extLst>
              </p:cNvPr>
              <p:cNvSpPr txBox="1">
                <a:spLocks noRot="1" noChangeAspect="1" noMove="1" noResize="1" noEditPoints="1" noAdjustHandles="1" noChangeArrowheads="1" noChangeShapeType="1" noTextEdit="1"/>
              </p:cNvSpPr>
              <p:nvPr/>
            </p:nvSpPr>
            <p:spPr>
              <a:xfrm>
                <a:off x="6841749" y="5360877"/>
                <a:ext cx="491673"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59E43624-3019-A193-BA8E-EC74466A3091}"/>
                  </a:ext>
                </a:extLst>
              </p:cNvPr>
              <p:cNvSpPr txBox="1"/>
              <p:nvPr/>
            </p:nvSpPr>
            <p:spPr>
              <a:xfrm>
                <a:off x="2766165" y="2892155"/>
                <a:ext cx="351635"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𝑟</m:t>
                      </m:r>
                    </m:oMath>
                  </m:oMathPara>
                </a14:m>
                <a:endParaRPr lang="en-GB" dirty="0"/>
              </a:p>
            </p:txBody>
          </p:sp>
        </mc:Choice>
        <mc:Fallback>
          <p:sp>
            <p:nvSpPr>
              <p:cNvPr id="8" name="TextBox 7">
                <a:extLst>
                  <a:ext uri="{FF2B5EF4-FFF2-40B4-BE49-F238E27FC236}">
                    <a16:creationId xmlns:a16="http://schemas.microsoft.com/office/drawing/2014/main" id="{59E43624-3019-A193-BA8E-EC74466A3091}"/>
                  </a:ext>
                </a:extLst>
              </p:cNvPr>
              <p:cNvSpPr txBox="1">
                <a:spLocks noRot="1" noChangeAspect="1" noMove="1" noResize="1" noEditPoints="1" noAdjustHandles="1" noChangeArrowheads="1" noChangeShapeType="1" noTextEdit="1"/>
              </p:cNvSpPr>
              <p:nvPr/>
            </p:nvSpPr>
            <p:spPr>
              <a:xfrm>
                <a:off x="2766165" y="2892155"/>
                <a:ext cx="3516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0ECFBE16-A377-A3DA-F92E-451F3ABDAC54}"/>
                  </a:ext>
                </a:extLst>
              </p:cNvPr>
              <p:cNvSpPr txBox="1"/>
              <p:nvPr/>
            </p:nvSpPr>
            <p:spPr>
              <a:xfrm>
                <a:off x="352275" y="1380794"/>
                <a:ext cx="21225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GB" sz="2400" b="0" i="0" smtClean="0">
                          <a:latin typeface="Cambria Math" panose="02040503050406030204" pitchFamily="18" charset="0"/>
                        </a:rPr>
                        <m:t>Pr</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 </m:t>
                      </m:r>
                      <m:r>
                        <a:rPr lang="en-GB" sz="2400" b="0" i="1" smtClean="0">
                          <a:latin typeface="Cambria Math" panose="02040503050406030204" pitchFamily="18" charset="0"/>
                        </a:rPr>
                        <m:t>𝑟</m:t>
                      </m:r>
                      <m:r>
                        <a:rPr lang="en-GB" sz="2400" b="0" i="1" smtClean="0">
                          <a:latin typeface="Cambria Math" panose="02040503050406030204" pitchFamily="18" charset="0"/>
                          <a:ea typeface="Cambria Math" panose="02040503050406030204" pitchFamily="18" charset="0"/>
                        </a:rPr>
                        <m:t>|</m:t>
                      </m:r>
                      <m:r>
                        <m:rPr>
                          <m:sty m:val="p"/>
                        </m:rPr>
                        <a:rPr lang="en-GB" sz="2400" b="0" i="0" smtClean="0">
                          <a:latin typeface="Cambria Math" panose="02040503050406030204" pitchFamily="18" charset="0"/>
                          <a:ea typeface="Cambria Math" panose="02040503050406030204" pitchFamily="18" charset="0"/>
                        </a:rPr>
                        <m:t>Data</m:t>
                      </m:r>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p:sp>
            <p:nvSpPr>
              <p:cNvPr id="9" name="TextBox 8">
                <a:extLst>
                  <a:ext uri="{FF2B5EF4-FFF2-40B4-BE49-F238E27FC236}">
                    <a16:creationId xmlns:a16="http://schemas.microsoft.com/office/drawing/2014/main" id="{0ECFBE16-A377-A3DA-F92E-451F3ABDAC54}"/>
                  </a:ext>
                </a:extLst>
              </p:cNvPr>
              <p:cNvSpPr txBox="1">
                <a:spLocks noRot="1" noChangeAspect="1" noMove="1" noResize="1" noEditPoints="1" noAdjustHandles="1" noChangeArrowheads="1" noChangeShapeType="1" noTextEdit="1"/>
              </p:cNvSpPr>
              <p:nvPr/>
            </p:nvSpPr>
            <p:spPr>
              <a:xfrm>
                <a:off x="352275" y="1380794"/>
                <a:ext cx="2122569" cy="461665"/>
              </a:xfrm>
              <a:prstGeom prst="rect">
                <a:avLst/>
              </a:prstGeom>
              <a:blipFill>
                <a:blip r:embed="rId5"/>
                <a:stretch>
                  <a:fillRect r="-595" b="-24324"/>
                </a:stretch>
              </a:blipFill>
            </p:spPr>
            <p:txBody>
              <a:bodyPr/>
              <a:lstStyle/>
              <a:p>
                <a:r>
                  <a:rPr lang="en-GB">
                    <a:noFill/>
                  </a:rPr>
                  <a:t> </a:t>
                </a:r>
              </a:p>
            </p:txBody>
          </p:sp>
        </mc:Fallback>
      </mc:AlternateContent>
      <p:sp>
        <p:nvSpPr>
          <p:cNvPr id="10" name="TextBox 9">
            <a:extLst>
              <a:ext uri="{FF2B5EF4-FFF2-40B4-BE49-F238E27FC236}">
                <a16:creationId xmlns:a16="http://schemas.microsoft.com/office/drawing/2014/main" id="{2109805E-DFF8-2813-111A-82C8D868F425}"/>
              </a:ext>
            </a:extLst>
          </p:cNvPr>
          <p:cNvSpPr txBox="1"/>
          <p:nvPr/>
        </p:nvSpPr>
        <p:spPr>
          <a:xfrm>
            <a:off x="93980" y="1968307"/>
            <a:ext cx="2672185" cy="286232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All plausibility level are between 0 and 1</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Volume under the surface is sums to 1</a:t>
            </a:r>
          </a:p>
          <a:p>
            <a:pPr marL="285750" indent="-285750">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Different data will change the shape of this structure</a:t>
            </a:r>
          </a:p>
          <a:p>
            <a:pPr marL="285750" indent="-285750">
              <a:buFont typeface="Arial" panose="020B0604020202020204" pitchFamily="34" charset="0"/>
              <a:buChar char="•"/>
            </a:pPr>
            <a:endParaRPr lang="en-GB" dirty="0"/>
          </a:p>
        </p:txBody>
      </p:sp>
      <p:sp>
        <p:nvSpPr>
          <p:cNvPr id="11" name="Slide Number Placeholder 3">
            <a:extLst>
              <a:ext uri="{FF2B5EF4-FFF2-40B4-BE49-F238E27FC236}">
                <a16:creationId xmlns:a16="http://schemas.microsoft.com/office/drawing/2014/main" id="{D6FDE945-4945-17E8-F1DB-E66184497296}"/>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17</a:t>
            </a:fld>
            <a:endParaRPr lang="en-US" dirty="0">
              <a:solidFill>
                <a:srgbClr val="000000"/>
              </a:solidFill>
              <a:cs typeface="ＭＳ Ｐゴシック" charset="0"/>
            </a:endParaRPr>
          </a:p>
        </p:txBody>
      </p:sp>
      <p:sp>
        <p:nvSpPr>
          <p:cNvPr id="12" name="TextBox 11">
            <a:extLst>
              <a:ext uri="{FF2B5EF4-FFF2-40B4-BE49-F238E27FC236}">
                <a16:creationId xmlns:a16="http://schemas.microsoft.com/office/drawing/2014/main" id="{D4D84D7C-E213-0EEF-15C6-990D0E4A913D}"/>
              </a:ext>
            </a:extLst>
          </p:cNvPr>
          <p:cNvSpPr txBox="1"/>
          <p:nvPr/>
        </p:nvSpPr>
        <p:spPr>
          <a:xfrm>
            <a:off x="4558748" y="6173815"/>
            <a:ext cx="5266185" cy="400110"/>
          </a:xfrm>
          <a:prstGeom prst="rect">
            <a:avLst/>
          </a:prstGeom>
          <a:noFill/>
        </p:spPr>
        <p:txBody>
          <a:bodyPr wrap="non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How is this posterior distribution generated?</a:t>
            </a:r>
          </a:p>
        </p:txBody>
      </p:sp>
    </p:spTree>
    <p:extLst>
      <p:ext uri="{BB962C8B-B14F-4D97-AF65-F5344CB8AC3E}">
        <p14:creationId xmlns:p14="http://schemas.microsoft.com/office/powerpoint/2010/main" val="2192618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table&#10;&#10;AI-generated content may be incorrect.">
            <a:extLst>
              <a:ext uri="{FF2B5EF4-FFF2-40B4-BE49-F238E27FC236}">
                <a16:creationId xmlns:a16="http://schemas.microsoft.com/office/drawing/2014/main" id="{63CF1D1C-42D7-539D-FB02-87740314773F}"/>
              </a:ext>
            </a:extLst>
          </p:cNvPr>
          <p:cNvPicPr>
            <a:picLocks noChangeAspect="1"/>
          </p:cNvPicPr>
          <p:nvPr/>
        </p:nvPicPr>
        <p:blipFill>
          <a:blip r:embed="rId2"/>
          <a:stretch>
            <a:fillRect/>
          </a:stretch>
        </p:blipFill>
        <p:spPr>
          <a:xfrm>
            <a:off x="191085" y="879430"/>
            <a:ext cx="2203540" cy="4340306"/>
          </a:xfrm>
          <a:prstGeom prst="rect">
            <a:avLst/>
          </a:prstGeom>
        </p:spPr>
      </p:pic>
      <p:pic>
        <p:nvPicPr>
          <p:cNvPr id="3" name="Picture 2" descr="A graph with a blue line&#10;&#10;AI-generated content may be incorrect.">
            <a:extLst>
              <a:ext uri="{FF2B5EF4-FFF2-40B4-BE49-F238E27FC236}">
                <a16:creationId xmlns:a16="http://schemas.microsoft.com/office/drawing/2014/main" id="{7D4F57B7-305B-038A-8E96-6C7FA4C40C0D}"/>
              </a:ext>
            </a:extLst>
          </p:cNvPr>
          <p:cNvPicPr>
            <a:picLocks noChangeAspect="1"/>
          </p:cNvPicPr>
          <p:nvPr/>
        </p:nvPicPr>
        <p:blipFill>
          <a:blip r:embed="rId3"/>
          <a:srcRect l="9774" t="14781" r="4447" b="19020"/>
          <a:stretch>
            <a:fillRect/>
          </a:stretch>
        </p:blipFill>
        <p:spPr>
          <a:xfrm>
            <a:off x="9488555" y="1827214"/>
            <a:ext cx="2252870" cy="1222369"/>
          </a:xfrm>
          <a:prstGeom prst="rect">
            <a:avLst/>
          </a:prstGeom>
        </p:spPr>
      </p:pic>
      <p:sp>
        <p:nvSpPr>
          <p:cNvPr id="4" name="TextBox 3">
            <a:extLst>
              <a:ext uri="{FF2B5EF4-FFF2-40B4-BE49-F238E27FC236}">
                <a16:creationId xmlns:a16="http://schemas.microsoft.com/office/drawing/2014/main" id="{17502F80-9E38-AA16-11E7-B63171836AE4}"/>
              </a:ext>
            </a:extLst>
          </p:cNvPr>
          <p:cNvSpPr txBox="1"/>
          <p:nvPr/>
        </p:nvSpPr>
        <p:spPr>
          <a:xfrm>
            <a:off x="9663511" y="3255428"/>
            <a:ext cx="1909116" cy="369332"/>
          </a:xfrm>
          <a:prstGeom prst="rect">
            <a:avLst/>
          </a:prstGeom>
          <a:noFill/>
        </p:spPr>
        <p:txBody>
          <a:bodyPr wrap="square" rtlCol="0">
            <a:spAutoFit/>
          </a:bodyPr>
          <a:lstStyle/>
          <a:p>
            <a:r>
              <a:rPr lang="en-GB" dirty="0">
                <a:latin typeface="Cambria Math" panose="02040503050406030204" pitchFamily="18" charset="0"/>
                <a:ea typeface="Cambria Math" panose="02040503050406030204" pitchFamily="18" charset="0"/>
              </a:rPr>
              <a:t>r ~ normal(0, 1)</a:t>
            </a:r>
          </a:p>
        </p:txBody>
      </p:sp>
      <p:pic>
        <p:nvPicPr>
          <p:cNvPr id="5" name="Picture 4" descr="A graph with a blue line&#10;&#10;AI-generated content may be incorrect.">
            <a:extLst>
              <a:ext uri="{FF2B5EF4-FFF2-40B4-BE49-F238E27FC236}">
                <a16:creationId xmlns:a16="http://schemas.microsoft.com/office/drawing/2014/main" id="{30632E91-8E64-52DF-D306-C27F00074DC3}"/>
              </a:ext>
            </a:extLst>
          </p:cNvPr>
          <p:cNvPicPr>
            <a:picLocks noChangeAspect="1"/>
          </p:cNvPicPr>
          <p:nvPr/>
        </p:nvPicPr>
        <p:blipFill>
          <a:blip r:embed="rId4"/>
          <a:srcRect l="9830" t="14283" r="5965" b="19088"/>
          <a:stretch>
            <a:fillRect/>
          </a:stretch>
        </p:blipFill>
        <p:spPr>
          <a:xfrm>
            <a:off x="6811618" y="1827214"/>
            <a:ext cx="2252870" cy="1222369"/>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79DB2E3C-F7B5-305A-0EE9-46E64DBA1283}"/>
                  </a:ext>
                </a:extLst>
              </p:cNvPr>
              <p:cNvSpPr txBox="1"/>
              <p:nvPr/>
            </p:nvSpPr>
            <p:spPr>
              <a:xfrm>
                <a:off x="6811618" y="3255428"/>
                <a:ext cx="2252870" cy="369332"/>
              </a:xfrm>
              <a:prstGeom prst="rect">
                <a:avLst/>
              </a:prstGeom>
              <a:noFill/>
            </p:spPr>
            <p:txBody>
              <a:bodyPr wrap="square" rtlCol="0">
                <a:spAutoFit/>
              </a:bodyPr>
              <a:lstStyle/>
              <a:p>
                <a14:m>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𝐷</m:t>
                        </m:r>
                      </m:e>
                      <m:sub>
                        <m:r>
                          <a:rPr lang="en-GB" b="0" i="1" smtClean="0">
                            <a:latin typeface="Cambria Math" panose="02040503050406030204" pitchFamily="18" charset="0"/>
                            <a:ea typeface="Cambria Math" panose="02040503050406030204" pitchFamily="18" charset="0"/>
                          </a:rPr>
                          <m:t>0</m:t>
                        </m:r>
                      </m:sub>
                    </m:sSub>
                  </m:oMath>
                </a14:m>
                <a:r>
                  <a:rPr lang="en-GB" dirty="0">
                    <a:latin typeface="Cambria Math" panose="02040503050406030204" pitchFamily="18" charset="0"/>
                    <a:ea typeface="Cambria Math" panose="02040503050406030204" pitchFamily="18" charset="0"/>
                  </a:rPr>
                  <a:t> ~ gamma(2, 0.1)</a:t>
                </a:r>
              </a:p>
            </p:txBody>
          </p:sp>
        </mc:Choice>
        <mc:Fallback>
          <p:sp>
            <p:nvSpPr>
              <p:cNvPr id="6" name="TextBox 5">
                <a:extLst>
                  <a:ext uri="{FF2B5EF4-FFF2-40B4-BE49-F238E27FC236}">
                    <a16:creationId xmlns:a16="http://schemas.microsoft.com/office/drawing/2014/main" id="{79DB2E3C-F7B5-305A-0EE9-46E64DBA1283}"/>
                  </a:ext>
                </a:extLst>
              </p:cNvPr>
              <p:cNvSpPr txBox="1">
                <a:spLocks noRot="1" noChangeAspect="1" noMove="1" noResize="1" noEditPoints="1" noAdjustHandles="1" noChangeArrowheads="1" noChangeShapeType="1" noTextEdit="1"/>
              </p:cNvSpPr>
              <p:nvPr/>
            </p:nvSpPr>
            <p:spPr>
              <a:xfrm>
                <a:off x="6811618" y="3255428"/>
                <a:ext cx="2252870" cy="369332"/>
              </a:xfrm>
              <a:prstGeom prst="rect">
                <a:avLst/>
              </a:prstGeom>
              <a:blipFill>
                <a:blip r:embed="rId5"/>
                <a:stretch>
                  <a:fillRect t="-6667" b="-2666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9B1D6A8F-CCE8-DC38-AC61-090DDA34982D}"/>
              </a:ext>
            </a:extLst>
          </p:cNvPr>
          <p:cNvSpPr txBox="1"/>
          <p:nvPr/>
        </p:nvSpPr>
        <p:spPr>
          <a:xfrm>
            <a:off x="6679096" y="4373218"/>
            <a:ext cx="5062329" cy="707886"/>
          </a:xfrm>
          <a:prstGeom prst="rect">
            <a:avLst/>
          </a:prstGeom>
          <a:noFill/>
        </p:spPr>
        <p:txBody>
          <a:bodyPr wrap="square" rtlCol="0">
            <a:spAutoFit/>
          </a:bodyPr>
          <a:lstStyle/>
          <a:p>
            <a:pPr algn="ctr"/>
            <a:r>
              <a:rPr lang="en-GB" sz="2000" b="1" dirty="0">
                <a:latin typeface="Helvetica Neue" panose="02000503000000020004" pitchFamily="2" charset="0"/>
                <a:ea typeface="Helvetica Neue" panose="02000503000000020004" pitchFamily="2" charset="0"/>
                <a:cs typeface="Helvetica Neue" panose="02000503000000020004" pitchFamily="2" charset="0"/>
              </a:rPr>
              <a:t>Prior distribution built from set of assumption</a:t>
            </a:r>
          </a:p>
        </p:txBody>
      </p:sp>
      <p:sp>
        <p:nvSpPr>
          <p:cNvPr id="8" name="TextBox 7">
            <a:extLst>
              <a:ext uri="{FF2B5EF4-FFF2-40B4-BE49-F238E27FC236}">
                <a16:creationId xmlns:a16="http://schemas.microsoft.com/office/drawing/2014/main" id="{9CB969C8-F576-5E83-6276-6BE4D2C4DAA1}"/>
              </a:ext>
            </a:extLst>
          </p:cNvPr>
          <p:cNvSpPr txBox="1"/>
          <p:nvPr/>
        </p:nvSpPr>
        <p:spPr>
          <a:xfrm>
            <a:off x="191085" y="417443"/>
            <a:ext cx="2203540" cy="400110"/>
          </a:xfrm>
          <a:prstGeom prst="rect">
            <a:avLst/>
          </a:prstGeom>
          <a:noFill/>
        </p:spPr>
        <p:txBody>
          <a:bodyPr wrap="square" rtlCol="0">
            <a:spAutoFit/>
          </a:bodyPr>
          <a:lstStyle/>
          <a:p>
            <a:pPr algn="ctr"/>
            <a:r>
              <a:rPr lang="en-GB" sz="2000" b="1" dirty="0">
                <a:latin typeface="Helvetica Neue" panose="02000503000000020004" pitchFamily="2" charset="0"/>
                <a:ea typeface="Helvetica Neue" panose="02000503000000020004" pitchFamily="2" charset="0"/>
                <a:cs typeface="Helvetica Neue" panose="02000503000000020004" pitchFamily="2" charset="0"/>
              </a:rPr>
              <a:t>Data</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400D573-20B9-05B3-4934-C5AFCC5B4576}"/>
                  </a:ext>
                </a:extLst>
              </p:cNvPr>
              <p:cNvSpPr txBox="1"/>
              <p:nvPr/>
            </p:nvSpPr>
            <p:spPr>
              <a:xfrm>
                <a:off x="3771221" y="480624"/>
                <a:ext cx="245073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Poisson</m:t>
                      </m:r>
                      <m:r>
                        <a:rPr lang="en-GB" b="0" i="1" smtClean="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i="1">
                                  <a:latin typeface="Cambria Math" panose="02040503050406030204" pitchFamily="18" charset="0"/>
                                </a:rPr>
                                <m:t>𝐷</m:t>
                              </m:r>
                            </m:e>
                            <m:sub>
                              <m:r>
                                <a:rPr lang="en-GB" b="0" i="1" smtClean="0">
                                  <a:latin typeface="Cambria Math" panose="02040503050406030204" pitchFamily="18" charset="0"/>
                                </a:rPr>
                                <m:t>𝑡</m:t>
                              </m:r>
                            </m:sub>
                          </m:sSub>
                          <m:r>
                            <a:rPr lang="en-GB" b="0" i="1" smtClean="0">
                              <a:latin typeface="Cambria Math" panose="02040503050406030204" pitchFamily="18" charset="0"/>
                            </a:rPr>
                            <m:t> | </m:t>
                          </m:r>
                          <m:r>
                            <a:rPr lang="en-GB" i="1">
                              <a:latin typeface="Cambria Math" panose="02040503050406030204" pitchFamily="18" charset="0"/>
                            </a:rPr>
                            <m:t>𝐷</m:t>
                          </m:r>
                        </m:e>
                        <m:sub>
                          <m:r>
                            <a:rPr lang="en-GB" i="1">
                              <a:latin typeface="Cambria Math" panose="02040503050406030204" pitchFamily="18" charset="0"/>
                            </a:rPr>
                            <m:t>0</m:t>
                          </m:r>
                        </m:sub>
                      </m:sSub>
                      <m:sSup>
                        <m:sSupPr>
                          <m:ctrlPr>
                            <a:rPr lang="en-GB" i="1">
                              <a:latin typeface="Cambria Math" panose="02040503050406030204" pitchFamily="18" charset="0"/>
                            </a:rPr>
                          </m:ctrlPr>
                        </m:sSupPr>
                        <m:e>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rPr>
                            <m:t>𝑒</m:t>
                          </m:r>
                        </m:e>
                        <m:sup>
                          <m:r>
                            <a:rPr lang="en-GB" i="1">
                              <a:latin typeface="Cambria Math" panose="02040503050406030204" pitchFamily="18" charset="0"/>
                            </a:rPr>
                            <m:t>𝑟</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𝑡</m:t>
                          </m:r>
                        </m:sup>
                      </m:sSup>
                      <m:r>
                        <a:rPr lang="en-GB" b="0" i="1" smtClean="0">
                          <a:latin typeface="Cambria Math" panose="02040503050406030204" pitchFamily="18" charset="0"/>
                        </a:rPr>
                        <m:t>)</m:t>
                      </m:r>
                    </m:oMath>
                  </m:oMathPara>
                </a14:m>
                <a:endParaRPr lang="en-GB" dirty="0"/>
              </a:p>
            </p:txBody>
          </p:sp>
        </mc:Choice>
        <mc:Fallback>
          <p:sp>
            <p:nvSpPr>
              <p:cNvPr id="10" name="TextBox 9">
                <a:extLst>
                  <a:ext uri="{FF2B5EF4-FFF2-40B4-BE49-F238E27FC236}">
                    <a16:creationId xmlns:a16="http://schemas.microsoft.com/office/drawing/2014/main" id="{8400D573-20B9-05B3-4934-C5AFCC5B4576}"/>
                  </a:ext>
                </a:extLst>
              </p:cNvPr>
              <p:cNvSpPr txBox="1">
                <a:spLocks noRot="1" noChangeAspect="1" noMove="1" noResize="1" noEditPoints="1" noAdjustHandles="1" noChangeArrowheads="1" noChangeShapeType="1" noTextEdit="1"/>
              </p:cNvSpPr>
              <p:nvPr/>
            </p:nvSpPr>
            <p:spPr>
              <a:xfrm>
                <a:off x="3771221" y="480624"/>
                <a:ext cx="2450736" cy="369332"/>
              </a:xfrm>
              <a:prstGeom prst="rect">
                <a:avLst/>
              </a:prstGeom>
              <a:blipFill>
                <a:blip r:embed="rId6"/>
                <a:stretch>
                  <a:fillRect b="-16667"/>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C5401158-0E1A-EBBC-7BE5-B68A0A58CF64}"/>
              </a:ext>
            </a:extLst>
          </p:cNvPr>
          <p:cNvSpPr txBox="1"/>
          <p:nvPr/>
        </p:nvSpPr>
        <p:spPr>
          <a:xfrm>
            <a:off x="66764" y="5618341"/>
            <a:ext cx="6221957" cy="923330"/>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The process model is what we build as the likelihood function. For each data point we observed, we find its likelihood function and multiply them all together</a:t>
            </a:r>
          </a:p>
        </p:txBody>
      </p:sp>
      <p:sp>
        <p:nvSpPr>
          <p:cNvPr id="12" name="TextBox 11">
            <a:extLst>
              <a:ext uri="{FF2B5EF4-FFF2-40B4-BE49-F238E27FC236}">
                <a16:creationId xmlns:a16="http://schemas.microsoft.com/office/drawing/2014/main" id="{45D07DA7-FEA9-BA0F-86DF-4F9A2C63BEBE}"/>
              </a:ext>
            </a:extLst>
          </p:cNvPr>
          <p:cNvSpPr txBox="1"/>
          <p:nvPr/>
        </p:nvSpPr>
        <p:spPr>
          <a:xfrm>
            <a:off x="2076573" y="445595"/>
            <a:ext cx="2203540" cy="400110"/>
          </a:xfrm>
          <a:prstGeom prst="rect">
            <a:avLst/>
          </a:prstGeom>
          <a:noFill/>
        </p:spPr>
        <p:txBody>
          <a:bodyPr wrap="square" rtlCol="0">
            <a:spAutoFit/>
          </a:bodyPr>
          <a:lstStyle/>
          <a:p>
            <a:pPr algn="ctr"/>
            <a:r>
              <a:rPr lang="en-GB" sz="2000" b="1" dirty="0">
                <a:latin typeface="Helvetica Neue" panose="02000503000000020004" pitchFamily="2" charset="0"/>
                <a:ea typeface="Helvetica Neue" panose="02000503000000020004" pitchFamily="2" charset="0"/>
                <a:cs typeface="Helvetica Neue" panose="02000503000000020004" pitchFamily="2" charset="0"/>
              </a:rPr>
              <a:t>Likelihood:</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D0A86F0-CEB3-112C-07A1-1D7E263C2BD2}"/>
                  </a:ext>
                </a:extLst>
              </p:cNvPr>
              <p:cNvSpPr txBox="1"/>
              <p:nvPr/>
            </p:nvSpPr>
            <p:spPr>
              <a:xfrm>
                <a:off x="7368208" y="3830605"/>
                <a:ext cx="91166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ea typeface="Cambria Math" panose="02040503050406030204" pitchFamily="18" charset="0"/>
                            </a:rPr>
                          </m:ctrlPr>
                        </m:sSubPr>
                        <m:e>
                          <m:r>
                            <m:rPr>
                              <m:sty m:val="p"/>
                            </m:rPr>
                            <a:rPr lang="en-GB" b="0" i="0" smtClean="0">
                              <a:latin typeface="Cambria Math" panose="02040503050406030204" pitchFamily="18" charset="0"/>
                              <a:ea typeface="Cambria Math" panose="02040503050406030204" pitchFamily="18" charset="0"/>
                            </a:rPr>
                            <m:t>Pr</m:t>
                          </m:r>
                          <m:r>
                            <a:rPr lang="en-GB" b="0" i="1" smtClean="0">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𝐷</m:t>
                          </m:r>
                        </m:e>
                        <m:sub>
                          <m:r>
                            <a:rPr lang="en-GB" i="1">
                              <a:latin typeface="Cambria Math" panose="02040503050406030204" pitchFamily="18" charset="0"/>
                              <a:ea typeface="Cambria Math" panose="02040503050406030204" pitchFamily="18" charset="0"/>
                            </a:rPr>
                            <m:t>0</m:t>
                          </m:r>
                        </m:sub>
                      </m:sSub>
                      <m:r>
                        <a:rPr lang="en-GB" b="0" i="1" smtClean="0">
                          <a:latin typeface="Cambria Math" panose="02040503050406030204" pitchFamily="18" charset="0"/>
                          <a:ea typeface="Cambria Math" panose="02040503050406030204" pitchFamily="18" charset="0"/>
                        </a:rPr>
                        <m:t>)</m:t>
                      </m:r>
                    </m:oMath>
                  </m:oMathPara>
                </a14:m>
                <a:endParaRPr lang="en-GB" dirty="0"/>
              </a:p>
            </p:txBody>
          </p:sp>
        </mc:Choice>
        <mc:Fallback>
          <p:sp>
            <p:nvSpPr>
              <p:cNvPr id="15" name="TextBox 14">
                <a:extLst>
                  <a:ext uri="{FF2B5EF4-FFF2-40B4-BE49-F238E27FC236}">
                    <a16:creationId xmlns:a16="http://schemas.microsoft.com/office/drawing/2014/main" id="{3D0A86F0-CEB3-112C-07A1-1D7E263C2BD2}"/>
                  </a:ext>
                </a:extLst>
              </p:cNvPr>
              <p:cNvSpPr txBox="1">
                <a:spLocks noRot="1" noChangeAspect="1" noMove="1" noResize="1" noEditPoints="1" noAdjustHandles="1" noChangeArrowheads="1" noChangeShapeType="1" noTextEdit="1"/>
              </p:cNvSpPr>
              <p:nvPr/>
            </p:nvSpPr>
            <p:spPr>
              <a:xfrm>
                <a:off x="7368208" y="3830605"/>
                <a:ext cx="911660" cy="369332"/>
              </a:xfrm>
              <a:prstGeom prst="rect">
                <a:avLst/>
              </a:prstGeom>
              <a:blipFill>
                <a:blip r:embed="rId7"/>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EBFFB762-0654-91EF-37E7-314128A93060}"/>
                  </a:ext>
                </a:extLst>
              </p:cNvPr>
              <p:cNvSpPr txBox="1"/>
              <p:nvPr/>
            </p:nvSpPr>
            <p:spPr>
              <a:xfrm>
                <a:off x="10066395" y="3798768"/>
                <a:ext cx="80233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𝑃𝑟</m:t>
                      </m:r>
                      <m:r>
                        <a:rPr lang="en-GB" b="0" i="1" smtClean="0">
                          <a:latin typeface="Cambria Math" panose="02040503050406030204" pitchFamily="18" charset="0"/>
                        </a:rPr>
                        <m:t>⁡(</m:t>
                      </m:r>
                      <m:r>
                        <a:rPr lang="en-GB" b="0" i="1" smtClean="0">
                          <a:latin typeface="Cambria Math" panose="02040503050406030204" pitchFamily="18" charset="0"/>
                        </a:rPr>
                        <m:t>𝑟</m:t>
                      </m:r>
                      <m:r>
                        <a:rPr lang="en-GB" b="0" i="1" smtClean="0">
                          <a:latin typeface="Cambria Math" panose="02040503050406030204" pitchFamily="18" charset="0"/>
                        </a:rPr>
                        <m:t>)</m:t>
                      </m:r>
                    </m:oMath>
                  </m:oMathPara>
                </a14:m>
                <a:endParaRPr lang="en-GB" dirty="0"/>
              </a:p>
            </p:txBody>
          </p:sp>
        </mc:Choice>
        <mc:Fallback>
          <p:sp>
            <p:nvSpPr>
              <p:cNvPr id="16" name="TextBox 15">
                <a:extLst>
                  <a:ext uri="{FF2B5EF4-FFF2-40B4-BE49-F238E27FC236}">
                    <a16:creationId xmlns:a16="http://schemas.microsoft.com/office/drawing/2014/main" id="{EBFFB762-0654-91EF-37E7-314128A93060}"/>
                  </a:ext>
                </a:extLst>
              </p:cNvPr>
              <p:cNvSpPr txBox="1">
                <a:spLocks noRot="1" noChangeAspect="1" noMove="1" noResize="1" noEditPoints="1" noAdjustHandles="1" noChangeArrowheads="1" noChangeShapeType="1" noTextEdit="1"/>
              </p:cNvSpPr>
              <p:nvPr/>
            </p:nvSpPr>
            <p:spPr>
              <a:xfrm>
                <a:off x="10066395" y="3798768"/>
                <a:ext cx="802335" cy="369332"/>
              </a:xfrm>
              <a:prstGeom prst="rect">
                <a:avLst/>
              </a:prstGeom>
              <a:blipFill>
                <a:blip r:embed="rId8"/>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0C7EAC48-BFAA-54FB-6CC7-AC4BEE0B24A7}"/>
                  </a:ext>
                </a:extLst>
              </p:cNvPr>
              <p:cNvSpPr txBox="1"/>
              <p:nvPr/>
            </p:nvSpPr>
            <p:spPr>
              <a:xfrm>
                <a:off x="2379743" y="1171838"/>
                <a:ext cx="2233304"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12</m:t>
                          </m:r>
                          <m:r>
                            <a:rPr lang="en-GB" sz="1600" b="0" i="1" smtClean="0">
                              <a:latin typeface="Cambria Math" panose="02040503050406030204" pitchFamily="18" charset="0"/>
                            </a:rPr>
                            <m:t>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0</m:t>
                          </m:r>
                        </m:sup>
                      </m:sSup>
                      <m:r>
                        <a:rPr lang="en-GB" sz="1600" b="0" i="1" smtClean="0">
                          <a:latin typeface="Cambria Math" panose="02040503050406030204" pitchFamily="18" charset="0"/>
                        </a:rPr>
                        <m:t>)</m:t>
                      </m:r>
                    </m:oMath>
                  </m:oMathPara>
                </a14:m>
                <a:endParaRPr lang="en-GB" sz="1600" dirty="0"/>
              </a:p>
            </p:txBody>
          </p:sp>
        </mc:Choice>
        <mc:Fallback>
          <p:sp>
            <p:nvSpPr>
              <p:cNvPr id="17" name="TextBox 16">
                <a:extLst>
                  <a:ext uri="{FF2B5EF4-FFF2-40B4-BE49-F238E27FC236}">
                    <a16:creationId xmlns:a16="http://schemas.microsoft.com/office/drawing/2014/main" id="{0C7EAC48-BFAA-54FB-6CC7-AC4BEE0B24A7}"/>
                  </a:ext>
                </a:extLst>
              </p:cNvPr>
              <p:cNvSpPr txBox="1">
                <a:spLocks noRot="1" noChangeAspect="1" noMove="1" noResize="1" noEditPoints="1" noAdjustHandles="1" noChangeArrowheads="1" noChangeShapeType="1" noTextEdit="1"/>
              </p:cNvSpPr>
              <p:nvPr/>
            </p:nvSpPr>
            <p:spPr>
              <a:xfrm>
                <a:off x="2379743" y="1171838"/>
                <a:ext cx="2233304" cy="338554"/>
              </a:xfrm>
              <a:prstGeom prst="rect">
                <a:avLst/>
              </a:prstGeom>
              <a:blipFill>
                <a:blip r:embed="rId9"/>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D2D53F4-0406-6E3E-1A01-21801A1626AE}"/>
                  </a:ext>
                </a:extLst>
              </p:cNvPr>
              <p:cNvSpPr txBox="1"/>
              <p:nvPr/>
            </p:nvSpPr>
            <p:spPr>
              <a:xfrm>
                <a:off x="2379743" y="1457882"/>
                <a:ext cx="2119491"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9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m:t>
                          </m:r>
                        </m:sup>
                      </m:sSup>
                      <m:r>
                        <a:rPr lang="en-GB" sz="1600" b="0" i="1" smtClean="0">
                          <a:latin typeface="Cambria Math" panose="02040503050406030204" pitchFamily="18" charset="0"/>
                        </a:rPr>
                        <m:t>)</m:t>
                      </m:r>
                    </m:oMath>
                  </m:oMathPara>
                </a14:m>
                <a:endParaRPr lang="en-GB" sz="1600" dirty="0"/>
              </a:p>
            </p:txBody>
          </p:sp>
        </mc:Choice>
        <mc:Fallback>
          <p:sp>
            <p:nvSpPr>
              <p:cNvPr id="18" name="TextBox 17">
                <a:extLst>
                  <a:ext uri="{FF2B5EF4-FFF2-40B4-BE49-F238E27FC236}">
                    <a16:creationId xmlns:a16="http://schemas.microsoft.com/office/drawing/2014/main" id="{AD2D53F4-0406-6E3E-1A01-21801A1626AE}"/>
                  </a:ext>
                </a:extLst>
              </p:cNvPr>
              <p:cNvSpPr txBox="1">
                <a:spLocks noRot="1" noChangeAspect="1" noMove="1" noResize="1" noEditPoints="1" noAdjustHandles="1" noChangeArrowheads="1" noChangeShapeType="1" noTextEdit="1"/>
              </p:cNvSpPr>
              <p:nvPr/>
            </p:nvSpPr>
            <p:spPr>
              <a:xfrm>
                <a:off x="2379743" y="1457882"/>
                <a:ext cx="2119491" cy="338554"/>
              </a:xfrm>
              <a:prstGeom prst="rect">
                <a:avLst/>
              </a:prstGeom>
              <a:blipFill>
                <a:blip r:embed="rId10"/>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5D9F6860-7532-67C3-9E04-E5089528780B}"/>
                  </a:ext>
                </a:extLst>
              </p:cNvPr>
              <p:cNvSpPr txBox="1"/>
              <p:nvPr/>
            </p:nvSpPr>
            <p:spPr>
              <a:xfrm>
                <a:off x="2379743" y="1722194"/>
                <a:ext cx="2233304"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1</m:t>
                          </m:r>
                          <m:r>
                            <a:rPr lang="en-GB" sz="1600" b="0" i="1" smtClean="0">
                              <a:latin typeface="Cambria Math" panose="02040503050406030204" pitchFamily="18" charset="0"/>
                            </a:rPr>
                            <m:t>9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2</m:t>
                          </m:r>
                        </m:sup>
                      </m:sSup>
                      <m:r>
                        <a:rPr lang="en-GB" sz="1600" b="0" i="1" smtClean="0">
                          <a:latin typeface="Cambria Math" panose="02040503050406030204" pitchFamily="18" charset="0"/>
                        </a:rPr>
                        <m:t>)</m:t>
                      </m:r>
                    </m:oMath>
                  </m:oMathPara>
                </a14:m>
                <a:endParaRPr lang="en-GB" sz="1600" dirty="0"/>
              </a:p>
            </p:txBody>
          </p:sp>
        </mc:Choice>
        <mc:Fallback>
          <p:sp>
            <p:nvSpPr>
              <p:cNvPr id="19" name="TextBox 18">
                <a:extLst>
                  <a:ext uri="{FF2B5EF4-FFF2-40B4-BE49-F238E27FC236}">
                    <a16:creationId xmlns:a16="http://schemas.microsoft.com/office/drawing/2014/main" id="{5D9F6860-7532-67C3-9E04-E5089528780B}"/>
                  </a:ext>
                </a:extLst>
              </p:cNvPr>
              <p:cNvSpPr txBox="1">
                <a:spLocks noRot="1" noChangeAspect="1" noMove="1" noResize="1" noEditPoints="1" noAdjustHandles="1" noChangeArrowheads="1" noChangeShapeType="1" noTextEdit="1"/>
              </p:cNvSpPr>
              <p:nvPr/>
            </p:nvSpPr>
            <p:spPr>
              <a:xfrm>
                <a:off x="2379743" y="1722194"/>
                <a:ext cx="2233304" cy="338554"/>
              </a:xfrm>
              <a:prstGeom prst="rect">
                <a:avLst/>
              </a:prstGeom>
              <a:blipFill>
                <a:blip r:embed="rId11"/>
                <a:stretch>
                  <a:fillRect b="-1428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6AFDBBD-3998-B7AE-E8F8-3B685CC7BD0F}"/>
                  </a:ext>
                </a:extLst>
              </p:cNvPr>
              <p:cNvSpPr txBox="1"/>
              <p:nvPr/>
            </p:nvSpPr>
            <p:spPr>
              <a:xfrm>
                <a:off x="2376051" y="1955728"/>
                <a:ext cx="2233304"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30</m:t>
                          </m:r>
                          <m:r>
                            <a:rPr lang="en-GB" sz="1600" b="0" i="1" smtClean="0">
                              <a:latin typeface="Cambria Math" panose="02040503050406030204" pitchFamily="18" charset="0"/>
                            </a:rPr>
                            <m:t>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3</m:t>
                          </m:r>
                        </m:sup>
                      </m:sSup>
                      <m:r>
                        <a:rPr lang="en-GB" sz="1600" b="0" i="1" smtClean="0">
                          <a:latin typeface="Cambria Math" panose="02040503050406030204" pitchFamily="18" charset="0"/>
                        </a:rPr>
                        <m:t>)</m:t>
                      </m:r>
                    </m:oMath>
                  </m:oMathPara>
                </a14:m>
                <a:endParaRPr lang="en-GB" sz="1600" dirty="0"/>
              </a:p>
            </p:txBody>
          </p:sp>
        </mc:Choice>
        <mc:Fallback>
          <p:sp>
            <p:nvSpPr>
              <p:cNvPr id="20" name="TextBox 19">
                <a:extLst>
                  <a:ext uri="{FF2B5EF4-FFF2-40B4-BE49-F238E27FC236}">
                    <a16:creationId xmlns:a16="http://schemas.microsoft.com/office/drawing/2014/main" id="{46AFDBBD-3998-B7AE-E8F8-3B685CC7BD0F}"/>
                  </a:ext>
                </a:extLst>
              </p:cNvPr>
              <p:cNvSpPr txBox="1">
                <a:spLocks noRot="1" noChangeAspect="1" noMove="1" noResize="1" noEditPoints="1" noAdjustHandles="1" noChangeArrowheads="1" noChangeShapeType="1" noTextEdit="1"/>
              </p:cNvSpPr>
              <p:nvPr/>
            </p:nvSpPr>
            <p:spPr>
              <a:xfrm>
                <a:off x="2376051" y="1955728"/>
                <a:ext cx="2233304" cy="338554"/>
              </a:xfrm>
              <a:prstGeom prst="rect">
                <a:avLst/>
              </a:prstGeom>
              <a:blipFill>
                <a:blip r:embed="rId12"/>
                <a:stretch>
                  <a:fillRect b="-148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07CF4C1D-1529-CB98-D6C8-571DB9446642}"/>
                  </a:ext>
                </a:extLst>
              </p:cNvPr>
              <p:cNvSpPr txBox="1"/>
              <p:nvPr/>
            </p:nvSpPr>
            <p:spPr>
              <a:xfrm>
                <a:off x="2328868" y="2253371"/>
                <a:ext cx="2319866"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27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4</m:t>
                          </m:r>
                        </m:sup>
                      </m:sSup>
                      <m:r>
                        <a:rPr lang="en-GB" sz="1600" b="0" i="1" smtClean="0">
                          <a:latin typeface="Cambria Math" panose="02040503050406030204" pitchFamily="18" charset="0"/>
                        </a:rPr>
                        <m:t>)</m:t>
                      </m:r>
                    </m:oMath>
                  </m:oMathPara>
                </a14:m>
                <a:endParaRPr lang="en-GB" sz="1600" dirty="0"/>
              </a:p>
            </p:txBody>
          </p:sp>
        </mc:Choice>
        <mc:Fallback>
          <p:sp>
            <p:nvSpPr>
              <p:cNvPr id="21" name="TextBox 20">
                <a:extLst>
                  <a:ext uri="{FF2B5EF4-FFF2-40B4-BE49-F238E27FC236}">
                    <a16:creationId xmlns:a16="http://schemas.microsoft.com/office/drawing/2014/main" id="{07CF4C1D-1529-CB98-D6C8-571DB9446642}"/>
                  </a:ext>
                </a:extLst>
              </p:cNvPr>
              <p:cNvSpPr txBox="1">
                <a:spLocks noRot="1" noChangeAspect="1" noMove="1" noResize="1" noEditPoints="1" noAdjustHandles="1" noChangeArrowheads="1" noChangeShapeType="1" noTextEdit="1"/>
              </p:cNvSpPr>
              <p:nvPr/>
            </p:nvSpPr>
            <p:spPr>
              <a:xfrm>
                <a:off x="2328868" y="2253371"/>
                <a:ext cx="2319866" cy="338554"/>
              </a:xfrm>
              <a:prstGeom prst="rect">
                <a:avLst/>
              </a:prstGeom>
              <a:blipFill>
                <a:blip r:embed="rId13"/>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02D3CF0-BFAF-5C1C-C2B6-6AC3DA9672B6}"/>
                  </a:ext>
                </a:extLst>
              </p:cNvPr>
              <p:cNvSpPr txBox="1"/>
              <p:nvPr/>
            </p:nvSpPr>
            <p:spPr>
              <a:xfrm>
                <a:off x="2359892" y="2494091"/>
                <a:ext cx="2233304" cy="3413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45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5</m:t>
                          </m:r>
                        </m:sup>
                      </m:sSup>
                      <m:r>
                        <a:rPr lang="en-GB" sz="1600" b="0" i="1" smtClean="0">
                          <a:latin typeface="Cambria Math" panose="02040503050406030204" pitchFamily="18" charset="0"/>
                        </a:rPr>
                        <m:t>)</m:t>
                      </m:r>
                    </m:oMath>
                  </m:oMathPara>
                </a14:m>
                <a:endParaRPr lang="en-GB" sz="1600" dirty="0"/>
              </a:p>
            </p:txBody>
          </p:sp>
        </mc:Choice>
        <mc:Fallback>
          <p:sp>
            <p:nvSpPr>
              <p:cNvPr id="22" name="TextBox 21">
                <a:extLst>
                  <a:ext uri="{FF2B5EF4-FFF2-40B4-BE49-F238E27FC236}">
                    <a16:creationId xmlns:a16="http://schemas.microsoft.com/office/drawing/2014/main" id="{802D3CF0-BFAF-5C1C-C2B6-6AC3DA9672B6}"/>
                  </a:ext>
                </a:extLst>
              </p:cNvPr>
              <p:cNvSpPr txBox="1">
                <a:spLocks noRot="1" noChangeAspect="1" noMove="1" noResize="1" noEditPoints="1" noAdjustHandles="1" noChangeArrowheads="1" noChangeShapeType="1" noTextEdit="1"/>
              </p:cNvSpPr>
              <p:nvPr/>
            </p:nvSpPr>
            <p:spPr>
              <a:xfrm>
                <a:off x="2359892" y="2494091"/>
                <a:ext cx="2233304" cy="341376"/>
              </a:xfrm>
              <a:prstGeom prst="rect">
                <a:avLst/>
              </a:prstGeom>
              <a:blipFill>
                <a:blip r:embed="rId14"/>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FD350EBF-A17D-9F12-DA13-38A2A5D5D49A}"/>
                  </a:ext>
                </a:extLst>
              </p:cNvPr>
              <p:cNvSpPr txBox="1"/>
              <p:nvPr/>
            </p:nvSpPr>
            <p:spPr>
              <a:xfrm>
                <a:off x="2342057" y="4373195"/>
                <a:ext cx="243368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288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12</m:t>
                          </m:r>
                        </m:sup>
                      </m:sSup>
                      <m:r>
                        <a:rPr lang="en-GB" sz="1600" b="0" i="1" smtClean="0">
                          <a:latin typeface="Cambria Math" panose="02040503050406030204" pitchFamily="18" charset="0"/>
                        </a:rPr>
                        <m:t>)</m:t>
                      </m:r>
                    </m:oMath>
                  </m:oMathPara>
                </a14:m>
                <a:endParaRPr lang="en-GB" sz="1600" dirty="0"/>
              </a:p>
            </p:txBody>
          </p:sp>
        </mc:Choice>
        <mc:Fallback>
          <p:sp>
            <p:nvSpPr>
              <p:cNvPr id="23" name="TextBox 22">
                <a:extLst>
                  <a:ext uri="{FF2B5EF4-FFF2-40B4-BE49-F238E27FC236}">
                    <a16:creationId xmlns:a16="http://schemas.microsoft.com/office/drawing/2014/main" id="{FD350EBF-A17D-9F12-DA13-38A2A5D5D49A}"/>
                  </a:ext>
                </a:extLst>
              </p:cNvPr>
              <p:cNvSpPr txBox="1">
                <a:spLocks noRot="1" noChangeAspect="1" noMove="1" noResize="1" noEditPoints="1" noAdjustHandles="1" noChangeArrowheads="1" noChangeShapeType="1" noTextEdit="1"/>
              </p:cNvSpPr>
              <p:nvPr/>
            </p:nvSpPr>
            <p:spPr>
              <a:xfrm>
                <a:off x="2342057" y="4373195"/>
                <a:ext cx="2433680" cy="338554"/>
              </a:xfrm>
              <a:prstGeom prst="rect">
                <a:avLst/>
              </a:prstGeom>
              <a:blipFill>
                <a:blip r:embed="rId15"/>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C9FA41A-0C32-545A-430B-5AEA34DB0C37}"/>
                  </a:ext>
                </a:extLst>
              </p:cNvPr>
              <p:cNvSpPr txBox="1"/>
              <p:nvPr/>
            </p:nvSpPr>
            <p:spPr>
              <a:xfrm>
                <a:off x="2342057" y="4642865"/>
                <a:ext cx="243368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340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13</m:t>
                          </m:r>
                        </m:sup>
                      </m:sSup>
                      <m:r>
                        <a:rPr lang="en-GB" sz="1600" b="0" i="1" smtClean="0">
                          <a:latin typeface="Cambria Math" panose="02040503050406030204" pitchFamily="18" charset="0"/>
                        </a:rPr>
                        <m:t>)</m:t>
                      </m:r>
                    </m:oMath>
                  </m:oMathPara>
                </a14:m>
                <a:endParaRPr lang="en-GB" sz="1600" dirty="0"/>
              </a:p>
            </p:txBody>
          </p:sp>
        </mc:Choice>
        <mc:Fallback>
          <p:sp>
            <p:nvSpPr>
              <p:cNvPr id="24" name="TextBox 23">
                <a:extLst>
                  <a:ext uri="{FF2B5EF4-FFF2-40B4-BE49-F238E27FC236}">
                    <a16:creationId xmlns:a16="http://schemas.microsoft.com/office/drawing/2014/main" id="{DC9FA41A-0C32-545A-430B-5AEA34DB0C37}"/>
                  </a:ext>
                </a:extLst>
              </p:cNvPr>
              <p:cNvSpPr txBox="1">
                <a:spLocks noRot="1" noChangeAspect="1" noMove="1" noResize="1" noEditPoints="1" noAdjustHandles="1" noChangeArrowheads="1" noChangeShapeType="1" noTextEdit="1"/>
              </p:cNvSpPr>
              <p:nvPr/>
            </p:nvSpPr>
            <p:spPr>
              <a:xfrm>
                <a:off x="2342057" y="4642865"/>
                <a:ext cx="2433680" cy="338554"/>
              </a:xfrm>
              <a:prstGeom prst="rect">
                <a:avLst/>
              </a:prstGeom>
              <a:blipFill>
                <a:blip r:embed="rId16"/>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9A5AAF62-F33B-44FA-CEEE-793355700750}"/>
                  </a:ext>
                </a:extLst>
              </p:cNvPr>
              <p:cNvSpPr txBox="1"/>
              <p:nvPr/>
            </p:nvSpPr>
            <p:spPr>
              <a:xfrm>
                <a:off x="2328868" y="4895327"/>
                <a:ext cx="243368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431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14</m:t>
                          </m:r>
                        </m:sup>
                      </m:sSup>
                      <m:r>
                        <a:rPr lang="en-GB" sz="1600" b="0" i="1" smtClean="0">
                          <a:latin typeface="Cambria Math" panose="02040503050406030204" pitchFamily="18" charset="0"/>
                        </a:rPr>
                        <m:t>)</m:t>
                      </m:r>
                    </m:oMath>
                  </m:oMathPara>
                </a14:m>
                <a:endParaRPr lang="en-GB" sz="1600" dirty="0"/>
              </a:p>
            </p:txBody>
          </p:sp>
        </mc:Choice>
        <mc:Fallback>
          <p:sp>
            <p:nvSpPr>
              <p:cNvPr id="25" name="TextBox 24">
                <a:extLst>
                  <a:ext uri="{FF2B5EF4-FFF2-40B4-BE49-F238E27FC236}">
                    <a16:creationId xmlns:a16="http://schemas.microsoft.com/office/drawing/2014/main" id="{9A5AAF62-F33B-44FA-CEEE-793355700750}"/>
                  </a:ext>
                </a:extLst>
              </p:cNvPr>
              <p:cNvSpPr txBox="1">
                <a:spLocks noRot="1" noChangeAspect="1" noMove="1" noResize="1" noEditPoints="1" noAdjustHandles="1" noChangeArrowheads="1" noChangeShapeType="1" noTextEdit="1"/>
              </p:cNvSpPr>
              <p:nvPr/>
            </p:nvSpPr>
            <p:spPr>
              <a:xfrm>
                <a:off x="2328868" y="4895327"/>
                <a:ext cx="2433680" cy="338554"/>
              </a:xfrm>
              <a:prstGeom prst="rect">
                <a:avLst/>
              </a:prstGeom>
              <a:blipFill>
                <a:blip r:embed="rId17"/>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43FAE64C-EA07-E09C-6FCB-3BAD5FD54C93}"/>
                  </a:ext>
                </a:extLst>
              </p:cNvPr>
              <p:cNvSpPr txBox="1"/>
              <p:nvPr/>
            </p:nvSpPr>
            <p:spPr>
              <a:xfrm>
                <a:off x="2352451" y="2764684"/>
                <a:ext cx="2233304"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67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6</m:t>
                          </m:r>
                        </m:sup>
                      </m:sSup>
                      <m:r>
                        <a:rPr lang="en-GB" sz="1600" b="0" i="1" smtClean="0">
                          <a:latin typeface="Cambria Math" panose="02040503050406030204" pitchFamily="18" charset="0"/>
                        </a:rPr>
                        <m:t>)</m:t>
                      </m:r>
                    </m:oMath>
                  </m:oMathPara>
                </a14:m>
                <a:endParaRPr lang="en-GB" sz="1600" dirty="0"/>
              </a:p>
            </p:txBody>
          </p:sp>
        </mc:Choice>
        <mc:Fallback>
          <p:sp>
            <p:nvSpPr>
              <p:cNvPr id="26" name="TextBox 25">
                <a:extLst>
                  <a:ext uri="{FF2B5EF4-FFF2-40B4-BE49-F238E27FC236}">
                    <a16:creationId xmlns:a16="http://schemas.microsoft.com/office/drawing/2014/main" id="{43FAE64C-EA07-E09C-6FCB-3BAD5FD54C93}"/>
                  </a:ext>
                </a:extLst>
              </p:cNvPr>
              <p:cNvSpPr txBox="1">
                <a:spLocks noRot="1" noChangeAspect="1" noMove="1" noResize="1" noEditPoints="1" noAdjustHandles="1" noChangeArrowheads="1" noChangeShapeType="1" noTextEdit="1"/>
              </p:cNvSpPr>
              <p:nvPr/>
            </p:nvSpPr>
            <p:spPr>
              <a:xfrm>
                <a:off x="2352451" y="2764684"/>
                <a:ext cx="2233304" cy="338554"/>
              </a:xfrm>
              <a:prstGeom prst="rect">
                <a:avLst/>
              </a:prstGeom>
              <a:blipFill>
                <a:blip r:embed="rId18"/>
                <a:stretch>
                  <a:fillRect b="-14286"/>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5883533-3E9B-B143-529C-2436C88148FF}"/>
                  </a:ext>
                </a:extLst>
              </p:cNvPr>
              <p:cNvSpPr txBox="1"/>
              <p:nvPr/>
            </p:nvSpPr>
            <p:spPr>
              <a:xfrm>
                <a:off x="2359892" y="3022719"/>
                <a:ext cx="2233304"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71</m:t>
                          </m:r>
                          <m:r>
                            <a:rPr lang="en-GB" sz="1600" b="0" i="1" smtClean="0">
                              <a:latin typeface="Cambria Math" panose="02040503050406030204" pitchFamily="18" charset="0"/>
                            </a:rPr>
                            <m:t>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7</m:t>
                          </m:r>
                        </m:sup>
                      </m:sSup>
                      <m:r>
                        <a:rPr lang="en-GB" sz="1600" b="0" i="1" smtClean="0">
                          <a:latin typeface="Cambria Math" panose="02040503050406030204" pitchFamily="18" charset="0"/>
                        </a:rPr>
                        <m:t>)</m:t>
                      </m:r>
                    </m:oMath>
                  </m:oMathPara>
                </a14:m>
                <a:endParaRPr lang="en-GB" sz="1600" dirty="0"/>
              </a:p>
            </p:txBody>
          </p:sp>
        </mc:Choice>
        <mc:Fallback>
          <p:sp>
            <p:nvSpPr>
              <p:cNvPr id="27" name="TextBox 26">
                <a:extLst>
                  <a:ext uri="{FF2B5EF4-FFF2-40B4-BE49-F238E27FC236}">
                    <a16:creationId xmlns:a16="http://schemas.microsoft.com/office/drawing/2014/main" id="{85883533-3E9B-B143-529C-2436C88148FF}"/>
                  </a:ext>
                </a:extLst>
              </p:cNvPr>
              <p:cNvSpPr txBox="1">
                <a:spLocks noRot="1" noChangeAspect="1" noMove="1" noResize="1" noEditPoints="1" noAdjustHandles="1" noChangeArrowheads="1" noChangeShapeType="1" noTextEdit="1"/>
              </p:cNvSpPr>
              <p:nvPr/>
            </p:nvSpPr>
            <p:spPr>
              <a:xfrm>
                <a:off x="2359892" y="3022719"/>
                <a:ext cx="2233304" cy="338554"/>
              </a:xfrm>
              <a:prstGeom prst="rect">
                <a:avLst/>
              </a:prstGeom>
              <a:blipFill>
                <a:blip r:embed="rId19"/>
                <a:stretch>
                  <a:fillRect b="-148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EF628FB7-B629-E1C1-DAB5-18D0E88D527A}"/>
                  </a:ext>
                </a:extLst>
              </p:cNvPr>
              <p:cNvSpPr txBox="1"/>
              <p:nvPr/>
            </p:nvSpPr>
            <p:spPr>
              <a:xfrm>
                <a:off x="2352451" y="3296107"/>
                <a:ext cx="2347117" cy="3413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103</m:t>
                          </m:r>
                          <m:r>
                            <a:rPr lang="en-GB" sz="1600" b="0" i="1" smtClean="0">
                              <a:latin typeface="Cambria Math" panose="02040503050406030204" pitchFamily="18" charset="0"/>
                            </a:rPr>
                            <m:t>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8</m:t>
                          </m:r>
                        </m:sup>
                      </m:sSup>
                      <m:r>
                        <a:rPr lang="en-GB" sz="1600" b="0" i="1" smtClean="0">
                          <a:latin typeface="Cambria Math" panose="02040503050406030204" pitchFamily="18" charset="0"/>
                        </a:rPr>
                        <m:t>)</m:t>
                      </m:r>
                    </m:oMath>
                  </m:oMathPara>
                </a14:m>
                <a:endParaRPr lang="en-GB" sz="1600" dirty="0"/>
              </a:p>
            </p:txBody>
          </p:sp>
        </mc:Choice>
        <mc:Fallback>
          <p:sp>
            <p:nvSpPr>
              <p:cNvPr id="28" name="TextBox 27">
                <a:extLst>
                  <a:ext uri="{FF2B5EF4-FFF2-40B4-BE49-F238E27FC236}">
                    <a16:creationId xmlns:a16="http://schemas.microsoft.com/office/drawing/2014/main" id="{EF628FB7-B629-E1C1-DAB5-18D0E88D527A}"/>
                  </a:ext>
                </a:extLst>
              </p:cNvPr>
              <p:cNvSpPr txBox="1">
                <a:spLocks noRot="1" noChangeAspect="1" noMove="1" noResize="1" noEditPoints="1" noAdjustHandles="1" noChangeArrowheads="1" noChangeShapeType="1" noTextEdit="1"/>
              </p:cNvSpPr>
              <p:nvPr/>
            </p:nvSpPr>
            <p:spPr>
              <a:xfrm>
                <a:off x="2352451" y="3296107"/>
                <a:ext cx="2347117" cy="341376"/>
              </a:xfrm>
              <a:prstGeom prst="rect">
                <a:avLst/>
              </a:prstGeom>
              <a:blipFill>
                <a:blip r:embed="rId20"/>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4DA09B6-ECE5-C280-F380-1864DF8D0ED0}"/>
                  </a:ext>
                </a:extLst>
              </p:cNvPr>
              <p:cNvSpPr txBox="1"/>
              <p:nvPr/>
            </p:nvSpPr>
            <p:spPr>
              <a:xfrm>
                <a:off x="2359892" y="3571306"/>
                <a:ext cx="2347117" cy="34137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119</m:t>
                          </m:r>
                          <m:r>
                            <a:rPr lang="en-GB" sz="1600" b="0" i="1" smtClean="0">
                              <a:latin typeface="Cambria Math" panose="02040503050406030204" pitchFamily="18" charset="0"/>
                            </a:rPr>
                            <m:t>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9</m:t>
                          </m:r>
                        </m:sup>
                      </m:sSup>
                      <m:r>
                        <a:rPr lang="en-GB" sz="1600" b="0" i="1" smtClean="0">
                          <a:latin typeface="Cambria Math" panose="02040503050406030204" pitchFamily="18" charset="0"/>
                        </a:rPr>
                        <m:t>)</m:t>
                      </m:r>
                    </m:oMath>
                  </m:oMathPara>
                </a14:m>
                <a:endParaRPr lang="en-GB" sz="1600" dirty="0"/>
              </a:p>
            </p:txBody>
          </p:sp>
        </mc:Choice>
        <mc:Fallback>
          <p:sp>
            <p:nvSpPr>
              <p:cNvPr id="29" name="TextBox 28">
                <a:extLst>
                  <a:ext uri="{FF2B5EF4-FFF2-40B4-BE49-F238E27FC236}">
                    <a16:creationId xmlns:a16="http://schemas.microsoft.com/office/drawing/2014/main" id="{24DA09B6-ECE5-C280-F380-1864DF8D0ED0}"/>
                  </a:ext>
                </a:extLst>
              </p:cNvPr>
              <p:cNvSpPr txBox="1">
                <a:spLocks noRot="1" noChangeAspect="1" noMove="1" noResize="1" noEditPoints="1" noAdjustHandles="1" noChangeArrowheads="1" noChangeShapeType="1" noTextEdit="1"/>
              </p:cNvSpPr>
              <p:nvPr/>
            </p:nvSpPr>
            <p:spPr>
              <a:xfrm>
                <a:off x="2359892" y="3571306"/>
                <a:ext cx="2347117" cy="341376"/>
              </a:xfrm>
              <a:prstGeom prst="rect">
                <a:avLst/>
              </a:prstGeom>
              <a:blipFill>
                <a:blip r:embed="rId21"/>
                <a:stretch>
                  <a:fillRect b="-10714"/>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6F634CB1-BC12-2989-2BFA-87E2AEDF2581}"/>
                  </a:ext>
                </a:extLst>
              </p:cNvPr>
              <p:cNvSpPr txBox="1"/>
              <p:nvPr/>
            </p:nvSpPr>
            <p:spPr>
              <a:xfrm>
                <a:off x="2342057" y="3826724"/>
                <a:ext cx="243368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161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10</m:t>
                          </m:r>
                        </m:sup>
                      </m:sSup>
                      <m:r>
                        <a:rPr lang="en-GB" sz="1600" b="0" i="1" smtClean="0">
                          <a:latin typeface="Cambria Math" panose="02040503050406030204" pitchFamily="18" charset="0"/>
                        </a:rPr>
                        <m:t>)</m:t>
                      </m:r>
                    </m:oMath>
                  </m:oMathPara>
                </a14:m>
                <a:endParaRPr lang="en-GB" sz="1600" dirty="0"/>
              </a:p>
            </p:txBody>
          </p:sp>
        </mc:Choice>
        <mc:Fallback>
          <p:sp>
            <p:nvSpPr>
              <p:cNvPr id="30" name="TextBox 29">
                <a:extLst>
                  <a:ext uri="{FF2B5EF4-FFF2-40B4-BE49-F238E27FC236}">
                    <a16:creationId xmlns:a16="http://schemas.microsoft.com/office/drawing/2014/main" id="{6F634CB1-BC12-2989-2BFA-87E2AEDF2581}"/>
                  </a:ext>
                </a:extLst>
              </p:cNvPr>
              <p:cNvSpPr txBox="1">
                <a:spLocks noRot="1" noChangeAspect="1" noMove="1" noResize="1" noEditPoints="1" noAdjustHandles="1" noChangeArrowheads="1" noChangeShapeType="1" noTextEdit="1"/>
              </p:cNvSpPr>
              <p:nvPr/>
            </p:nvSpPr>
            <p:spPr>
              <a:xfrm>
                <a:off x="2342057" y="3826724"/>
                <a:ext cx="2433680" cy="338554"/>
              </a:xfrm>
              <a:prstGeom prst="rect">
                <a:avLst/>
              </a:prstGeom>
              <a:blipFill>
                <a:blip r:embed="rId22"/>
                <a:stretch>
                  <a:fillRect b="-148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00DFE56B-1B44-89BD-B360-CA86814E4A4F}"/>
                  </a:ext>
                </a:extLst>
              </p:cNvPr>
              <p:cNvSpPr txBox="1"/>
              <p:nvPr/>
            </p:nvSpPr>
            <p:spPr>
              <a:xfrm>
                <a:off x="2352451" y="4077718"/>
                <a:ext cx="243368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213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11</m:t>
                          </m:r>
                        </m:sup>
                      </m:sSup>
                      <m:r>
                        <a:rPr lang="en-GB" sz="1600" b="0" i="1" smtClean="0">
                          <a:latin typeface="Cambria Math" panose="02040503050406030204" pitchFamily="18" charset="0"/>
                        </a:rPr>
                        <m:t>)</m:t>
                      </m:r>
                    </m:oMath>
                  </m:oMathPara>
                </a14:m>
                <a:endParaRPr lang="en-GB" sz="1600" dirty="0"/>
              </a:p>
            </p:txBody>
          </p:sp>
        </mc:Choice>
        <mc:Fallback>
          <p:sp>
            <p:nvSpPr>
              <p:cNvPr id="31" name="TextBox 30">
                <a:extLst>
                  <a:ext uri="{FF2B5EF4-FFF2-40B4-BE49-F238E27FC236}">
                    <a16:creationId xmlns:a16="http://schemas.microsoft.com/office/drawing/2014/main" id="{00DFE56B-1B44-89BD-B360-CA86814E4A4F}"/>
                  </a:ext>
                </a:extLst>
              </p:cNvPr>
              <p:cNvSpPr txBox="1">
                <a:spLocks noRot="1" noChangeAspect="1" noMove="1" noResize="1" noEditPoints="1" noAdjustHandles="1" noChangeArrowheads="1" noChangeShapeType="1" noTextEdit="1"/>
              </p:cNvSpPr>
              <p:nvPr/>
            </p:nvSpPr>
            <p:spPr>
              <a:xfrm>
                <a:off x="2352451" y="4077718"/>
                <a:ext cx="2433680" cy="338554"/>
              </a:xfrm>
              <a:prstGeom prst="rect">
                <a:avLst/>
              </a:prstGeom>
              <a:blipFill>
                <a:blip r:embed="rId23"/>
                <a:stretch>
                  <a:fillRect b="-14815"/>
                </a:stretch>
              </a:blipFill>
            </p:spPr>
            <p:txBody>
              <a:bodyPr/>
              <a:lstStyle/>
              <a:p>
                <a:r>
                  <a:rPr lang="en-GB">
                    <a:noFill/>
                  </a:rPr>
                  <a:t> </a:t>
                </a:r>
              </a:p>
            </p:txBody>
          </p:sp>
        </mc:Fallback>
      </mc:AlternateContent>
      <p:sp>
        <p:nvSpPr>
          <p:cNvPr id="32" name="Slide Number Placeholder 3">
            <a:extLst>
              <a:ext uri="{FF2B5EF4-FFF2-40B4-BE49-F238E27FC236}">
                <a16:creationId xmlns:a16="http://schemas.microsoft.com/office/drawing/2014/main" id="{38A72299-0DD1-DAD8-4195-AA752F6C0C01}"/>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18</a:t>
            </a:fld>
            <a:endParaRPr lang="en-US" dirty="0">
              <a:solidFill>
                <a:srgbClr val="000000"/>
              </a:solidFill>
              <a:cs typeface="ＭＳ Ｐゴシック" charset="0"/>
            </a:endParaRPr>
          </a:p>
        </p:txBody>
      </p:sp>
    </p:spTree>
    <p:extLst>
      <p:ext uri="{BB962C8B-B14F-4D97-AF65-F5344CB8AC3E}">
        <p14:creationId xmlns:p14="http://schemas.microsoft.com/office/powerpoint/2010/main" val="245704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7A82733-4B84-F26C-73E3-01F6F634CE90}"/>
              </a:ext>
            </a:extLst>
          </p:cNvPr>
          <p:cNvSpPr/>
          <p:nvPr/>
        </p:nvSpPr>
        <p:spPr>
          <a:xfrm>
            <a:off x="1769747" y="596015"/>
            <a:ext cx="6798899" cy="1158101"/>
          </a:xfrm>
          <a:prstGeom prst="rect">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45E99A5B-F796-89EE-9253-BE0FD0AB083B}"/>
              </a:ext>
            </a:extLst>
          </p:cNvPr>
          <p:cNvSpPr/>
          <p:nvPr/>
        </p:nvSpPr>
        <p:spPr>
          <a:xfrm>
            <a:off x="8744317" y="596016"/>
            <a:ext cx="3257439" cy="1158101"/>
          </a:xfrm>
          <a:prstGeom prst="rect">
            <a:avLst/>
          </a:prstGeom>
          <a:solidFill>
            <a:schemeClr val="accent6">
              <a:lumMod val="20000"/>
              <a:lumOff val="8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0F4C1989-4850-95EB-4721-1BDF1BFED8DB}"/>
                  </a:ext>
                </a:extLst>
              </p:cNvPr>
              <p:cNvSpPr txBox="1"/>
              <p:nvPr/>
            </p:nvSpPr>
            <p:spPr>
              <a:xfrm>
                <a:off x="1769748" y="1057682"/>
                <a:ext cx="2322207" cy="33855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12</m:t>
                          </m:r>
                          <m:r>
                            <a:rPr lang="en-GB" sz="1600" b="0" i="1" smtClean="0">
                              <a:latin typeface="Cambria Math" panose="02040503050406030204" pitchFamily="18" charset="0"/>
                            </a:rPr>
                            <m:t>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0</m:t>
                          </m:r>
                        </m:sup>
                      </m:sSup>
                      <m:r>
                        <a:rPr lang="en-GB" sz="1600" b="0" i="1" smtClean="0">
                          <a:latin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p:sp>
            <p:nvSpPr>
              <p:cNvPr id="2" name="TextBox 1">
                <a:extLst>
                  <a:ext uri="{FF2B5EF4-FFF2-40B4-BE49-F238E27FC236}">
                    <a16:creationId xmlns:a16="http://schemas.microsoft.com/office/drawing/2014/main" id="{0F4C1989-4850-95EB-4721-1BDF1BFED8DB}"/>
                  </a:ext>
                </a:extLst>
              </p:cNvPr>
              <p:cNvSpPr txBox="1">
                <a:spLocks noRot="1" noChangeAspect="1" noMove="1" noResize="1" noEditPoints="1" noAdjustHandles="1" noChangeArrowheads="1" noChangeShapeType="1" noTextEdit="1"/>
              </p:cNvSpPr>
              <p:nvPr/>
            </p:nvSpPr>
            <p:spPr>
              <a:xfrm>
                <a:off x="1769748" y="1057682"/>
                <a:ext cx="2322207" cy="338554"/>
              </a:xfrm>
              <a:prstGeom prst="rect">
                <a:avLst/>
              </a:prstGeom>
              <a:blipFill>
                <a:blip r:embed="rId3"/>
                <a:stretch>
                  <a:fillRect b="-148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7F52EDB-8DA2-BB3C-FC85-56EDB6EFF82E}"/>
                  </a:ext>
                </a:extLst>
              </p:cNvPr>
              <p:cNvSpPr txBox="1"/>
              <p:nvPr/>
            </p:nvSpPr>
            <p:spPr>
              <a:xfrm>
                <a:off x="3864391" y="1057682"/>
                <a:ext cx="2621743"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9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m:t>
                          </m:r>
                        </m:sup>
                      </m:sSup>
                      <m:r>
                        <a:rPr lang="en-GB" sz="1600" b="0" i="1" smtClean="0">
                          <a:latin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p:sp>
            <p:nvSpPr>
              <p:cNvPr id="3" name="TextBox 2">
                <a:extLst>
                  <a:ext uri="{FF2B5EF4-FFF2-40B4-BE49-F238E27FC236}">
                    <a16:creationId xmlns:a16="http://schemas.microsoft.com/office/drawing/2014/main" id="{17F52EDB-8DA2-BB3C-FC85-56EDB6EFF82E}"/>
                  </a:ext>
                </a:extLst>
              </p:cNvPr>
              <p:cNvSpPr txBox="1">
                <a:spLocks noRot="1" noChangeAspect="1" noMove="1" noResize="1" noEditPoints="1" noAdjustHandles="1" noChangeArrowheads="1" noChangeShapeType="1" noTextEdit="1"/>
              </p:cNvSpPr>
              <p:nvPr/>
            </p:nvSpPr>
            <p:spPr>
              <a:xfrm>
                <a:off x="3864391" y="1057682"/>
                <a:ext cx="2621743" cy="338554"/>
              </a:xfrm>
              <a:prstGeom prst="rect">
                <a:avLst/>
              </a:prstGeom>
              <a:blipFill>
                <a:blip r:embed="rId4"/>
                <a:stretch>
                  <a:fillRect b="-1481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13AF913-8C3D-1F55-70B6-F90F13DC988E}"/>
                  </a:ext>
                </a:extLst>
              </p:cNvPr>
              <p:cNvSpPr txBox="1"/>
              <p:nvPr/>
            </p:nvSpPr>
            <p:spPr>
              <a:xfrm>
                <a:off x="6243568" y="1057682"/>
                <a:ext cx="2433680" cy="3385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m:rPr>
                          <m:sty m:val="p"/>
                        </m:rPr>
                        <a:rPr lang="en-GB" sz="1600" b="0" i="0" smtClean="0">
                          <a:latin typeface="Cambria Math" panose="02040503050406030204" pitchFamily="18" charset="0"/>
                        </a:rPr>
                        <m:t>Poisson</m:t>
                      </m:r>
                      <m:r>
                        <a:rPr lang="en-GB" sz="1600" b="0" i="1"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smtClean="0">
                              <a:latin typeface="Cambria Math" panose="02040503050406030204" pitchFamily="18" charset="0"/>
                            </a:rPr>
                            <m:t>431 | </m:t>
                          </m:r>
                          <m:r>
                            <a:rPr lang="en-GB" sz="1600" i="1">
                              <a:latin typeface="Cambria Math" panose="02040503050406030204" pitchFamily="18" charset="0"/>
                            </a:rPr>
                            <m:t>𝐷</m:t>
                          </m:r>
                        </m:e>
                        <m:sub>
                          <m:r>
                            <a:rPr lang="en-GB" sz="1600" i="1">
                              <a:latin typeface="Cambria Math" panose="02040503050406030204" pitchFamily="18" charset="0"/>
                            </a:rPr>
                            <m:t>0</m:t>
                          </m:r>
                        </m:sub>
                      </m:sSub>
                      <m:sSup>
                        <m:sSupPr>
                          <m:ctrlPr>
                            <a:rPr lang="en-GB" sz="1600" i="1">
                              <a:latin typeface="Cambria Math" panose="02040503050406030204" pitchFamily="18" charset="0"/>
                            </a:rPr>
                          </m:ctrlPr>
                        </m:sSupPr>
                        <m:e>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rPr>
                            <m:t>𝑒</m:t>
                          </m:r>
                        </m:e>
                        <m:sup>
                          <m:r>
                            <a:rPr lang="en-GB" sz="1600" i="1">
                              <a:latin typeface="Cambria Math" panose="02040503050406030204" pitchFamily="18" charset="0"/>
                            </a:rPr>
                            <m:t>𝑟</m:t>
                          </m:r>
                          <m:r>
                            <a:rPr lang="en-GB" sz="1600" i="1">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14</m:t>
                          </m:r>
                        </m:sup>
                      </m:sSup>
                      <m:r>
                        <a:rPr lang="en-GB" sz="1600" b="0" i="1" smtClean="0">
                          <a:latin typeface="Cambria Math" panose="02040503050406030204" pitchFamily="18" charset="0"/>
                        </a:rPr>
                        <m:t>)</m:t>
                      </m:r>
                    </m:oMath>
                  </m:oMathPara>
                </a14:m>
                <a:endParaRPr lang="en-GB" sz="1600" dirty="0"/>
              </a:p>
            </p:txBody>
          </p:sp>
        </mc:Choice>
        <mc:Fallback>
          <p:sp>
            <p:nvSpPr>
              <p:cNvPr id="5" name="TextBox 4">
                <a:extLst>
                  <a:ext uri="{FF2B5EF4-FFF2-40B4-BE49-F238E27FC236}">
                    <a16:creationId xmlns:a16="http://schemas.microsoft.com/office/drawing/2014/main" id="{713AF913-8C3D-1F55-70B6-F90F13DC988E}"/>
                  </a:ext>
                </a:extLst>
              </p:cNvPr>
              <p:cNvSpPr txBox="1">
                <a:spLocks noRot="1" noChangeAspect="1" noMove="1" noResize="1" noEditPoints="1" noAdjustHandles="1" noChangeArrowheads="1" noChangeShapeType="1" noTextEdit="1"/>
              </p:cNvSpPr>
              <p:nvPr/>
            </p:nvSpPr>
            <p:spPr>
              <a:xfrm>
                <a:off x="6243568" y="1057682"/>
                <a:ext cx="2433680" cy="338554"/>
              </a:xfrm>
              <a:prstGeom prst="rect">
                <a:avLst/>
              </a:prstGeom>
              <a:blipFill>
                <a:blip r:embed="rId5"/>
                <a:stretch>
                  <a:fillRect b="-14815"/>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A81A63AC-C7E8-975D-6122-4C95F148DB62}"/>
              </a:ext>
            </a:extLst>
          </p:cNvPr>
          <p:cNvSpPr txBox="1"/>
          <p:nvPr/>
        </p:nvSpPr>
        <p:spPr>
          <a:xfrm>
            <a:off x="4037221" y="596017"/>
            <a:ext cx="2792752" cy="461665"/>
          </a:xfrm>
          <a:prstGeom prst="rect">
            <a:avLst/>
          </a:prstGeom>
          <a:noFill/>
        </p:spPr>
        <p:txBody>
          <a:bodyPr wrap="non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Likelihood function</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B3368BE-542D-34D9-4975-45A297F514A2}"/>
                  </a:ext>
                </a:extLst>
              </p:cNvPr>
              <p:cNvSpPr txBox="1"/>
              <p:nvPr/>
            </p:nvSpPr>
            <p:spPr>
              <a:xfrm>
                <a:off x="8491973" y="1057682"/>
                <a:ext cx="2213113" cy="338554"/>
              </a:xfrm>
              <a:prstGeom prst="rect">
                <a:avLst/>
              </a:prstGeom>
              <a:noFill/>
            </p:spPr>
            <p:txBody>
              <a:bodyPr wrap="square">
                <a:spAutoFit/>
              </a:bodyPr>
              <a:lstStyle/>
              <a:p>
                <a14:m>
                  <m:oMath xmlns:m="http://schemas.openxmlformats.org/officeDocument/2006/math">
                    <m:r>
                      <a:rPr lang="en-GB" sz="160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 </m:t>
                    </m:r>
                  </m:oMath>
                </a14:m>
                <a:r>
                  <a:rPr lang="en-GB" sz="1600" dirty="0">
                    <a:latin typeface="Cambria Math" panose="02040503050406030204" pitchFamily="18" charset="0"/>
                    <a:ea typeface="Cambria Math" panose="02040503050406030204" pitchFamily="18" charset="0"/>
                  </a:rPr>
                  <a:t>gamma(</a:t>
                </a:r>
                <a14:m>
                  <m:oMath xmlns:m="http://schemas.openxmlformats.org/officeDocument/2006/math">
                    <m:sSub>
                      <m:sSubPr>
                        <m:ctrlPr>
                          <a:rPr lang="en-GB" sz="160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𝐷</m:t>
                        </m:r>
                      </m:e>
                      <m:sub>
                        <m:r>
                          <a:rPr lang="en-GB" sz="1600" b="0" i="1" smtClean="0">
                            <a:latin typeface="Cambria Math" panose="02040503050406030204" pitchFamily="18" charset="0"/>
                            <a:ea typeface="Cambria Math" panose="02040503050406030204" pitchFamily="18" charset="0"/>
                          </a:rPr>
                          <m:t>0</m:t>
                        </m:r>
                      </m:sub>
                    </m:sSub>
                  </m:oMath>
                </a14:m>
                <a:r>
                  <a:rPr lang="en-GB" sz="1600" dirty="0">
                    <a:latin typeface="Cambria Math" panose="02040503050406030204" pitchFamily="18" charset="0"/>
                    <a:ea typeface="Cambria Math" panose="02040503050406030204" pitchFamily="18" charset="0"/>
                  </a:rPr>
                  <a:t>; 2, 0.1) </a:t>
                </a:r>
                <a14:m>
                  <m:oMath xmlns:m="http://schemas.openxmlformats.org/officeDocument/2006/math">
                    <m:r>
                      <a:rPr lang="en-GB" sz="1600" i="1" smtClean="0">
                        <a:latin typeface="Cambria Math" panose="02040503050406030204" pitchFamily="18" charset="0"/>
                        <a:ea typeface="Cambria Math" panose="02040503050406030204" pitchFamily="18" charset="0"/>
                      </a:rPr>
                      <m:t>×</m:t>
                    </m:r>
                  </m:oMath>
                </a14:m>
                <a:endParaRPr lang="en-GB" sz="1600" dirty="0"/>
              </a:p>
            </p:txBody>
          </p:sp>
        </mc:Choice>
        <mc:Fallback>
          <p:sp>
            <p:nvSpPr>
              <p:cNvPr id="9" name="TextBox 8">
                <a:extLst>
                  <a:ext uri="{FF2B5EF4-FFF2-40B4-BE49-F238E27FC236}">
                    <a16:creationId xmlns:a16="http://schemas.microsoft.com/office/drawing/2014/main" id="{7B3368BE-542D-34D9-4975-45A297F514A2}"/>
                  </a:ext>
                </a:extLst>
              </p:cNvPr>
              <p:cNvSpPr txBox="1">
                <a:spLocks noRot="1" noChangeAspect="1" noMove="1" noResize="1" noEditPoints="1" noAdjustHandles="1" noChangeArrowheads="1" noChangeShapeType="1" noTextEdit="1"/>
              </p:cNvSpPr>
              <p:nvPr/>
            </p:nvSpPr>
            <p:spPr>
              <a:xfrm>
                <a:off x="8491973" y="1057682"/>
                <a:ext cx="2213113" cy="338554"/>
              </a:xfrm>
              <a:prstGeom prst="rect">
                <a:avLst/>
              </a:prstGeom>
              <a:blipFill>
                <a:blip r:embed="rId6"/>
                <a:stretch>
                  <a:fillRect t="-3704" b="-22222"/>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D385B19F-4A40-E0F5-449B-EC20F88A2944}"/>
              </a:ext>
            </a:extLst>
          </p:cNvPr>
          <p:cNvSpPr txBox="1"/>
          <p:nvPr/>
        </p:nvSpPr>
        <p:spPr>
          <a:xfrm>
            <a:off x="10504617" y="1057682"/>
            <a:ext cx="1537252" cy="338554"/>
          </a:xfrm>
          <a:prstGeom prst="rect">
            <a:avLst/>
          </a:prstGeom>
          <a:noFill/>
        </p:spPr>
        <p:txBody>
          <a:bodyPr wrap="square">
            <a:spAutoFit/>
          </a:bodyPr>
          <a:lstStyle/>
          <a:p>
            <a:r>
              <a:rPr lang="en-GB" sz="1600" dirty="0">
                <a:latin typeface="Cambria Math" panose="02040503050406030204" pitchFamily="18" charset="0"/>
                <a:ea typeface="Cambria Math" panose="02040503050406030204" pitchFamily="18" charset="0"/>
              </a:rPr>
              <a:t>normal(</a:t>
            </a:r>
            <a:r>
              <a:rPr lang="en-GB" sz="1600" i="1" dirty="0">
                <a:latin typeface="Cambria Math" panose="02040503050406030204" pitchFamily="18" charset="0"/>
                <a:ea typeface="Cambria Math" panose="02040503050406030204" pitchFamily="18" charset="0"/>
              </a:rPr>
              <a:t>r</a:t>
            </a:r>
            <a:r>
              <a:rPr lang="en-GB" sz="1600" dirty="0">
                <a:latin typeface="Cambria Math" panose="02040503050406030204" pitchFamily="18" charset="0"/>
                <a:ea typeface="Cambria Math" panose="02040503050406030204" pitchFamily="18" charset="0"/>
              </a:rPr>
              <a:t>; 0, 1)</a:t>
            </a:r>
            <a:endParaRPr lang="en-GB" sz="1600" dirty="0"/>
          </a:p>
        </p:txBody>
      </p:sp>
      <p:sp>
        <p:nvSpPr>
          <p:cNvPr id="12" name="TextBox 11">
            <a:extLst>
              <a:ext uri="{FF2B5EF4-FFF2-40B4-BE49-F238E27FC236}">
                <a16:creationId xmlns:a16="http://schemas.microsoft.com/office/drawing/2014/main" id="{0CF068D6-2754-9FEA-985B-11FBD852AC5C}"/>
              </a:ext>
            </a:extLst>
          </p:cNvPr>
          <p:cNvSpPr txBox="1"/>
          <p:nvPr/>
        </p:nvSpPr>
        <p:spPr>
          <a:xfrm>
            <a:off x="9891821" y="596016"/>
            <a:ext cx="987771" cy="461665"/>
          </a:xfrm>
          <a:prstGeom prst="rect">
            <a:avLst/>
          </a:prstGeom>
          <a:noFill/>
        </p:spPr>
        <p:txBody>
          <a:bodyPr wrap="none" rtlCol="0">
            <a:spAutoFit/>
          </a:bodyPr>
          <a:lstStyle/>
          <a:p>
            <a:r>
              <a:rPr lang="en-GB" sz="2400" dirty="0">
                <a:latin typeface="Helvetica Neue" panose="02000503000000020004" pitchFamily="2" charset="0"/>
                <a:ea typeface="Helvetica Neue" panose="02000503000000020004" pitchFamily="2" charset="0"/>
                <a:cs typeface="Helvetica Neue" panose="02000503000000020004" pitchFamily="2" charset="0"/>
              </a:rPr>
              <a:t>Priors</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A99E66AF-CB32-807D-96DE-131817716234}"/>
                  </a:ext>
                </a:extLst>
              </p:cNvPr>
              <p:cNvSpPr txBox="1"/>
              <p:nvPr/>
            </p:nvSpPr>
            <p:spPr>
              <a:xfrm>
                <a:off x="106162" y="996126"/>
                <a:ext cx="2077686" cy="461665"/>
              </a:xfrm>
              <a:prstGeom prst="rect">
                <a:avLst/>
              </a:prstGeom>
              <a:noFill/>
            </p:spPr>
            <p:txBody>
              <a:bodyPr wrap="square" rtlCol="0">
                <a:spAutoFit/>
              </a:bodyPr>
              <a:lstStyle/>
              <a:p>
                <a:r>
                  <a:rPr lang="en-GB" sz="2400" dirty="0">
                    <a:latin typeface="Helvetica" pitchFamily="2" charset="0"/>
                  </a:rPr>
                  <a:t>Posterior </a:t>
                </a:r>
                <a14:m>
                  <m:oMath xmlns:m="http://schemas.openxmlformats.org/officeDocument/2006/math">
                    <m:r>
                      <a:rPr lang="en-GB" sz="2400" i="1" smtClean="0">
                        <a:latin typeface="Cambria Math" panose="02040503050406030204" pitchFamily="18" charset="0"/>
                        <a:ea typeface="Cambria Math" panose="02040503050406030204" pitchFamily="18" charset="0"/>
                      </a:rPr>
                      <m:t>∝</m:t>
                    </m:r>
                  </m:oMath>
                </a14:m>
                <a:endParaRPr lang="en-GB" sz="2400" dirty="0">
                  <a:latin typeface="Helvetica" pitchFamily="2" charset="0"/>
                </a:endParaRPr>
              </a:p>
            </p:txBody>
          </p:sp>
        </mc:Choice>
        <mc:Fallback>
          <p:sp>
            <p:nvSpPr>
              <p:cNvPr id="16" name="TextBox 15">
                <a:extLst>
                  <a:ext uri="{FF2B5EF4-FFF2-40B4-BE49-F238E27FC236}">
                    <a16:creationId xmlns:a16="http://schemas.microsoft.com/office/drawing/2014/main" id="{A99E66AF-CB32-807D-96DE-131817716234}"/>
                  </a:ext>
                </a:extLst>
              </p:cNvPr>
              <p:cNvSpPr txBox="1">
                <a:spLocks noRot="1" noChangeAspect="1" noMove="1" noResize="1" noEditPoints="1" noAdjustHandles="1" noChangeArrowheads="1" noChangeShapeType="1" noTextEdit="1"/>
              </p:cNvSpPr>
              <p:nvPr/>
            </p:nvSpPr>
            <p:spPr>
              <a:xfrm>
                <a:off x="106162" y="996126"/>
                <a:ext cx="2077686" cy="461665"/>
              </a:xfrm>
              <a:prstGeom prst="rect">
                <a:avLst/>
              </a:prstGeom>
              <a:blipFill>
                <a:blip r:embed="rId7"/>
                <a:stretch>
                  <a:fillRect l="-4878" t="-10811" b="-29730"/>
                </a:stretch>
              </a:blipFill>
            </p:spPr>
            <p:txBody>
              <a:bodyPr/>
              <a:lstStyle/>
              <a:p>
                <a:r>
                  <a:rPr lang="en-GB">
                    <a:noFill/>
                  </a:rPr>
                  <a:t> </a:t>
                </a:r>
              </a:p>
            </p:txBody>
          </p:sp>
        </mc:Fallback>
      </mc:AlternateContent>
      <p:pic>
        <p:nvPicPr>
          <p:cNvPr id="20" name="Picture 19" descr="A colorful circle with white lines&#10;&#10;AI-generated content may be incorrect.">
            <a:extLst>
              <a:ext uri="{FF2B5EF4-FFF2-40B4-BE49-F238E27FC236}">
                <a16:creationId xmlns:a16="http://schemas.microsoft.com/office/drawing/2014/main" id="{A073551F-A99A-C329-2F0D-D281272B72C5}"/>
              </a:ext>
            </a:extLst>
          </p:cNvPr>
          <p:cNvPicPr>
            <a:picLocks noChangeAspect="1"/>
          </p:cNvPicPr>
          <p:nvPr/>
        </p:nvPicPr>
        <p:blipFill>
          <a:blip r:embed="rId8"/>
          <a:stretch>
            <a:fillRect/>
          </a:stretch>
        </p:blipFill>
        <p:spPr>
          <a:xfrm>
            <a:off x="3100296" y="1919456"/>
            <a:ext cx="8719930" cy="4823384"/>
          </a:xfrm>
          <a:prstGeom prst="rect">
            <a:avLst/>
          </a:prstGeom>
        </p:spPr>
      </p:pic>
      <p:sp>
        <p:nvSpPr>
          <p:cNvPr id="21" name="TextBox 20">
            <a:extLst>
              <a:ext uri="{FF2B5EF4-FFF2-40B4-BE49-F238E27FC236}">
                <a16:creationId xmlns:a16="http://schemas.microsoft.com/office/drawing/2014/main" id="{FCD00857-FECF-25E3-127C-36B3A890DFB0}"/>
              </a:ext>
            </a:extLst>
          </p:cNvPr>
          <p:cNvSpPr txBox="1"/>
          <p:nvPr/>
        </p:nvSpPr>
        <p:spPr>
          <a:xfrm>
            <a:off x="10720636" y="4992305"/>
            <a:ext cx="1274708" cy="646331"/>
          </a:xfrm>
          <a:prstGeom prst="rect">
            <a:avLst/>
          </a:prstGeom>
          <a:noFill/>
        </p:spPr>
        <p:txBody>
          <a:bodyPr wrap="none" rtlCol="0">
            <a:spAutoFit/>
          </a:bodyPr>
          <a:lstStyle/>
          <a:p>
            <a:pPr algn="ctr"/>
            <a:r>
              <a:rPr lang="en-GB" dirty="0">
                <a:latin typeface="Helvetica" pitchFamily="2" charset="0"/>
              </a:rPr>
              <a:t>Low </a:t>
            </a:r>
          </a:p>
          <a:p>
            <a:pPr algn="ctr"/>
            <a:r>
              <a:rPr lang="en-GB" dirty="0">
                <a:latin typeface="Helvetica" pitchFamily="2" charset="0"/>
              </a:rPr>
              <a:t>Plausibility</a:t>
            </a:r>
          </a:p>
        </p:txBody>
      </p:sp>
      <p:sp>
        <p:nvSpPr>
          <p:cNvPr id="22" name="TextBox 21">
            <a:extLst>
              <a:ext uri="{FF2B5EF4-FFF2-40B4-BE49-F238E27FC236}">
                <a16:creationId xmlns:a16="http://schemas.microsoft.com/office/drawing/2014/main" id="{1669D626-3AF7-E3E7-D532-C55787578705}"/>
              </a:ext>
            </a:extLst>
          </p:cNvPr>
          <p:cNvSpPr txBox="1"/>
          <p:nvPr/>
        </p:nvSpPr>
        <p:spPr>
          <a:xfrm>
            <a:off x="10720636" y="2809549"/>
            <a:ext cx="1281120" cy="646331"/>
          </a:xfrm>
          <a:prstGeom prst="rect">
            <a:avLst/>
          </a:prstGeom>
          <a:noFill/>
        </p:spPr>
        <p:txBody>
          <a:bodyPr wrap="non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High </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Plausibility</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012A5982-CDFE-083B-11EC-76BB7E218543}"/>
                  </a:ext>
                </a:extLst>
              </p:cNvPr>
              <p:cNvSpPr txBox="1"/>
              <p:nvPr/>
            </p:nvSpPr>
            <p:spPr>
              <a:xfrm>
                <a:off x="7000062" y="6430538"/>
                <a:ext cx="491673"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0</m:t>
                          </m:r>
                        </m:sub>
                      </m:sSub>
                    </m:oMath>
                  </m:oMathPara>
                </a14:m>
                <a:endParaRPr lang="en-GB" dirty="0"/>
              </a:p>
            </p:txBody>
          </p:sp>
        </mc:Choice>
        <mc:Fallback>
          <p:sp>
            <p:nvSpPr>
              <p:cNvPr id="23" name="TextBox 22">
                <a:extLst>
                  <a:ext uri="{FF2B5EF4-FFF2-40B4-BE49-F238E27FC236}">
                    <a16:creationId xmlns:a16="http://schemas.microsoft.com/office/drawing/2014/main" id="{012A5982-CDFE-083B-11EC-76BB7E218543}"/>
                  </a:ext>
                </a:extLst>
              </p:cNvPr>
              <p:cNvSpPr txBox="1">
                <a:spLocks noRot="1" noChangeAspect="1" noMove="1" noResize="1" noEditPoints="1" noAdjustHandles="1" noChangeArrowheads="1" noChangeShapeType="1" noTextEdit="1"/>
              </p:cNvSpPr>
              <p:nvPr/>
            </p:nvSpPr>
            <p:spPr>
              <a:xfrm>
                <a:off x="7000062" y="6430538"/>
                <a:ext cx="491673"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2BF7DC2E-C506-9E3C-9A04-AE1BB299D2D1}"/>
                  </a:ext>
                </a:extLst>
              </p:cNvPr>
              <p:cNvSpPr txBox="1"/>
              <p:nvPr/>
            </p:nvSpPr>
            <p:spPr>
              <a:xfrm>
                <a:off x="2924478" y="3961816"/>
                <a:ext cx="351635"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𝑟</m:t>
                      </m:r>
                    </m:oMath>
                  </m:oMathPara>
                </a14:m>
                <a:endParaRPr lang="en-GB" dirty="0"/>
              </a:p>
            </p:txBody>
          </p:sp>
        </mc:Choice>
        <mc:Fallback>
          <p:sp>
            <p:nvSpPr>
              <p:cNvPr id="24" name="TextBox 23">
                <a:extLst>
                  <a:ext uri="{FF2B5EF4-FFF2-40B4-BE49-F238E27FC236}">
                    <a16:creationId xmlns:a16="http://schemas.microsoft.com/office/drawing/2014/main" id="{2BF7DC2E-C506-9E3C-9A04-AE1BB299D2D1}"/>
                  </a:ext>
                </a:extLst>
              </p:cNvPr>
              <p:cNvSpPr txBox="1">
                <a:spLocks noRot="1" noChangeAspect="1" noMove="1" noResize="1" noEditPoints="1" noAdjustHandles="1" noChangeArrowheads="1" noChangeShapeType="1" noTextEdit="1"/>
              </p:cNvSpPr>
              <p:nvPr/>
            </p:nvSpPr>
            <p:spPr>
              <a:xfrm>
                <a:off x="2924478" y="3961816"/>
                <a:ext cx="351635" cy="369332"/>
              </a:xfrm>
              <a:prstGeom prst="rect">
                <a:avLst/>
              </a:prstGeom>
              <a:blipFill>
                <a:blip r:embed="rId10"/>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CB62A1E9-5A73-6F8A-257A-934267FF409E}"/>
                  </a:ext>
                </a:extLst>
              </p:cNvPr>
              <p:cNvSpPr txBox="1"/>
              <p:nvPr/>
            </p:nvSpPr>
            <p:spPr>
              <a:xfrm>
                <a:off x="510588" y="2450455"/>
                <a:ext cx="21225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GB" sz="2400" b="0" i="0" smtClean="0">
                          <a:latin typeface="Cambria Math" panose="02040503050406030204" pitchFamily="18" charset="0"/>
                        </a:rPr>
                        <m:t>Pr</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 </m:t>
                      </m:r>
                      <m:r>
                        <a:rPr lang="en-GB" sz="2400" b="0" i="1" smtClean="0">
                          <a:latin typeface="Cambria Math" panose="02040503050406030204" pitchFamily="18" charset="0"/>
                        </a:rPr>
                        <m:t>𝑟</m:t>
                      </m:r>
                      <m:r>
                        <a:rPr lang="en-GB" sz="2400" b="0" i="1" smtClean="0">
                          <a:latin typeface="Cambria Math" panose="02040503050406030204" pitchFamily="18" charset="0"/>
                          <a:ea typeface="Cambria Math" panose="02040503050406030204" pitchFamily="18" charset="0"/>
                        </a:rPr>
                        <m:t>|</m:t>
                      </m:r>
                      <m:r>
                        <m:rPr>
                          <m:sty m:val="p"/>
                        </m:rPr>
                        <a:rPr lang="en-GB" sz="2400" b="0" i="0" smtClean="0">
                          <a:latin typeface="Cambria Math" panose="02040503050406030204" pitchFamily="18" charset="0"/>
                          <a:ea typeface="Cambria Math" panose="02040503050406030204" pitchFamily="18" charset="0"/>
                        </a:rPr>
                        <m:t>Data</m:t>
                      </m:r>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p:sp>
            <p:nvSpPr>
              <p:cNvPr id="25" name="TextBox 24">
                <a:extLst>
                  <a:ext uri="{FF2B5EF4-FFF2-40B4-BE49-F238E27FC236}">
                    <a16:creationId xmlns:a16="http://schemas.microsoft.com/office/drawing/2014/main" id="{CB62A1E9-5A73-6F8A-257A-934267FF409E}"/>
                  </a:ext>
                </a:extLst>
              </p:cNvPr>
              <p:cNvSpPr txBox="1">
                <a:spLocks noRot="1" noChangeAspect="1" noMove="1" noResize="1" noEditPoints="1" noAdjustHandles="1" noChangeArrowheads="1" noChangeShapeType="1" noTextEdit="1"/>
              </p:cNvSpPr>
              <p:nvPr/>
            </p:nvSpPr>
            <p:spPr>
              <a:xfrm>
                <a:off x="510588" y="2450455"/>
                <a:ext cx="2122569" cy="461665"/>
              </a:xfrm>
              <a:prstGeom prst="rect">
                <a:avLst/>
              </a:prstGeom>
              <a:blipFill>
                <a:blip r:embed="rId11"/>
                <a:stretch>
                  <a:fillRect b="-21053"/>
                </a:stretch>
              </a:blipFill>
            </p:spPr>
            <p:txBody>
              <a:bodyPr/>
              <a:lstStyle/>
              <a:p>
                <a:r>
                  <a:rPr lang="en-GB">
                    <a:noFill/>
                  </a:rPr>
                  <a:t> </a:t>
                </a:r>
              </a:p>
            </p:txBody>
          </p:sp>
        </mc:Fallback>
      </mc:AlternateContent>
      <p:sp>
        <p:nvSpPr>
          <p:cNvPr id="26" name="Slide Number Placeholder 3">
            <a:extLst>
              <a:ext uri="{FF2B5EF4-FFF2-40B4-BE49-F238E27FC236}">
                <a16:creationId xmlns:a16="http://schemas.microsoft.com/office/drawing/2014/main" id="{EBDE741A-FCD6-ED9D-E1A2-80A3A756F19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19</a:t>
            </a:fld>
            <a:endParaRPr lang="en-US" dirty="0">
              <a:solidFill>
                <a:srgbClr val="000000"/>
              </a:solidFill>
              <a:cs typeface="ＭＳ Ｐゴシック" charset="0"/>
            </a:endParaRPr>
          </a:p>
        </p:txBody>
      </p:sp>
      <p:sp>
        <p:nvSpPr>
          <p:cNvPr id="27" name="TextBox 26">
            <a:extLst>
              <a:ext uri="{FF2B5EF4-FFF2-40B4-BE49-F238E27FC236}">
                <a16:creationId xmlns:a16="http://schemas.microsoft.com/office/drawing/2014/main" id="{C7B5C62F-3EFC-DED9-904A-2D9282B77A1D}"/>
              </a:ext>
            </a:extLst>
          </p:cNvPr>
          <p:cNvSpPr txBox="1"/>
          <p:nvPr/>
        </p:nvSpPr>
        <p:spPr>
          <a:xfrm>
            <a:off x="99750" y="4299807"/>
            <a:ext cx="2819016" cy="2031325"/>
          </a:xfrm>
          <a:prstGeom prst="rect">
            <a:avLst/>
          </a:prstGeom>
          <a:noFill/>
        </p:spPr>
        <p:txBody>
          <a:bodyPr wrap="square" rtlCol="0">
            <a:spAutoFit/>
          </a:bodyPr>
          <a:lstStyle/>
          <a:p>
            <a:r>
              <a:rPr lang="en-GB" dirty="0">
                <a:latin typeface="Helvetica" pitchFamily="2" charset="0"/>
              </a:rPr>
              <a:t>This example is a </a:t>
            </a:r>
          </a:p>
          <a:p>
            <a:r>
              <a:rPr lang="en-GB" b="1" dirty="0">
                <a:latin typeface="Helvetica" pitchFamily="2" charset="0"/>
              </a:rPr>
              <a:t>non-conjugate</a:t>
            </a:r>
            <a:r>
              <a:rPr lang="en-GB" dirty="0">
                <a:latin typeface="Helvetica" pitchFamily="2" charset="0"/>
              </a:rPr>
              <a:t> posterior. This is a result formed by combining different types of probability distributions together to form a custom distribution.</a:t>
            </a:r>
          </a:p>
        </p:txBody>
      </p:sp>
    </p:spTree>
    <p:extLst>
      <p:ext uri="{BB962C8B-B14F-4D97-AF65-F5344CB8AC3E}">
        <p14:creationId xmlns:p14="http://schemas.microsoft.com/office/powerpoint/2010/main" val="298594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615254" y="1964547"/>
            <a:ext cx="6570283" cy="4630183"/>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587375"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GB"/>
              </a:p>
            </p:txBody>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sp>
        <p:nvSpPr>
          <p:cNvPr id="41" name="Slide Number Placeholder 3">
            <a:extLst>
              <a:ext uri="{FF2B5EF4-FFF2-40B4-BE49-F238E27FC236}">
                <a16:creationId xmlns:a16="http://schemas.microsoft.com/office/drawing/2014/main" id="{B86856D4-EF5B-BD49-81EF-2B1440AB8FF6}"/>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a:t>
            </a:fld>
            <a:endParaRPr lang="en-US" dirty="0">
              <a:solidFill>
                <a:srgbClr val="000000"/>
              </a:solidFill>
              <a:cs typeface="ＭＳ Ｐゴシック" charset="0"/>
            </a:endParaRPr>
          </a:p>
        </p:txBody>
      </p:sp>
      <p:pic>
        <p:nvPicPr>
          <p:cNvPr id="39" name="Picture 38">
            <a:extLst>
              <a:ext uri="{FF2B5EF4-FFF2-40B4-BE49-F238E27FC236}">
                <a16:creationId xmlns:a16="http://schemas.microsoft.com/office/drawing/2014/main" id="{A0F8896B-4DE8-0C7D-BEDC-8B75645A8EBF}"/>
              </a:ext>
            </a:extLst>
          </p:cNvPr>
          <p:cNvPicPr>
            <a:picLocks noChangeAspect="1"/>
          </p:cNvPicPr>
          <p:nvPr/>
        </p:nvPicPr>
        <p:blipFill rotWithShape="1">
          <a:blip r:embed="rId3"/>
          <a:srcRect l="931"/>
          <a:stretch/>
        </p:blipFill>
        <p:spPr>
          <a:xfrm>
            <a:off x="0" y="10649"/>
            <a:ext cx="12192000" cy="828375"/>
          </a:xfrm>
          <a:prstGeom prst="rect">
            <a:avLst/>
          </a:prstGeom>
        </p:spPr>
      </p:pic>
      <p:sp>
        <p:nvSpPr>
          <p:cNvPr id="42" name="Text Placeholder 6">
            <a:extLst>
              <a:ext uri="{FF2B5EF4-FFF2-40B4-BE49-F238E27FC236}">
                <a16:creationId xmlns:a16="http://schemas.microsoft.com/office/drawing/2014/main" id="{3A4A0D17-8F3E-2B5D-7174-5224301135D0}"/>
              </a:ext>
            </a:extLst>
          </p:cNvPr>
          <p:cNvSpPr txBox="1">
            <a:spLocks/>
          </p:cNvSpPr>
          <p:nvPr/>
        </p:nvSpPr>
        <p:spPr bwMode="auto">
          <a:xfrm>
            <a:off x="190991" y="200565"/>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
        <p:nvSpPr>
          <p:cNvPr id="2" name="TextBox 1">
            <a:extLst>
              <a:ext uri="{FF2B5EF4-FFF2-40B4-BE49-F238E27FC236}">
                <a16:creationId xmlns:a16="http://schemas.microsoft.com/office/drawing/2014/main" id="{8CA3DA3E-7995-7D45-48DC-C5BA4D4E9730}"/>
              </a:ext>
            </a:extLst>
          </p:cNvPr>
          <p:cNvSpPr txBox="1"/>
          <p:nvPr/>
        </p:nvSpPr>
        <p:spPr>
          <a:xfrm>
            <a:off x="464854" y="2233393"/>
            <a:ext cx="6110968" cy="1754326"/>
          </a:xfrm>
          <a:prstGeom prst="rect">
            <a:avLst/>
          </a:prstGeom>
          <a:noFill/>
        </p:spPr>
        <p:txBody>
          <a:bodyPr wrap="non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Describe the overall workflow of Bayesian Inference</a:t>
            </a: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How does the Bayes’ Rule work</a:t>
            </a: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Data input, process model and assumptions</a:t>
            </a: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Types of priors</a:t>
            </a: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Derivation of the joint posterior distribution</a:t>
            </a: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Brief examples of conjugate and non-conjugate posterior</a:t>
            </a: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4F442-A8C0-9E48-8B86-B40111CD3FE1}"/>
              </a:ext>
            </a:extLst>
          </p:cNvPr>
          <p:cNvSpPr txBox="1">
            <a:spLocks/>
          </p:cNvSpPr>
          <p:nvPr/>
        </p:nvSpPr>
        <p:spPr>
          <a:xfrm>
            <a:off x="694482" y="102632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Motivating example [1]:</a:t>
            </a:r>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20</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EBC0ACF2-3831-1546-85A6-88748D08CE0B}"/>
              </a:ext>
            </a:extLst>
          </p:cNvPr>
          <p:cNvSpPr txBox="1"/>
          <p:nvPr/>
        </p:nvSpPr>
        <p:spPr>
          <a:xfrm>
            <a:off x="694482" y="1811577"/>
            <a:ext cx="7449155" cy="369332"/>
          </a:xfrm>
          <a:prstGeom prst="rect">
            <a:avLst/>
          </a:prstGeom>
          <a:noFill/>
        </p:spPr>
        <p:txBody>
          <a:bodyPr wrap="non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is the probability (or prevalence) of infestation in Recife this year? </a:t>
            </a:r>
          </a:p>
        </p:txBody>
      </p:sp>
      <p:graphicFrame>
        <p:nvGraphicFramePr>
          <p:cNvPr id="8" name="Table 8">
            <a:extLst>
              <a:ext uri="{FF2B5EF4-FFF2-40B4-BE49-F238E27FC236}">
                <a16:creationId xmlns:a16="http://schemas.microsoft.com/office/drawing/2014/main" id="{4922BD0E-590A-A145-8176-659FED4309FE}"/>
              </a:ext>
            </a:extLst>
          </p:cNvPr>
          <p:cNvGraphicFramePr>
            <a:graphicFrameLocks noGrp="1"/>
          </p:cNvGraphicFramePr>
          <p:nvPr>
            <p:extLst>
              <p:ext uri="{D42A27DB-BD31-4B8C-83A1-F6EECF244321}">
                <p14:modId xmlns:p14="http://schemas.microsoft.com/office/powerpoint/2010/main" val="1233335495"/>
              </p:ext>
            </p:extLst>
          </p:nvPr>
        </p:nvGraphicFramePr>
        <p:xfrm>
          <a:off x="718951" y="2387523"/>
          <a:ext cx="8127999" cy="889000"/>
        </p:xfrm>
        <a:graphic>
          <a:graphicData uri="http://schemas.openxmlformats.org/drawingml/2006/table">
            <a:tbl>
              <a:tblPr firstRow="1" bandRow="1">
                <a:tableStyleId>{5940675A-B579-460E-94D1-54222C63F5DA}</a:tableStyleId>
              </a:tblPr>
              <a:tblGrid>
                <a:gridCol w="2991413">
                  <a:extLst>
                    <a:ext uri="{9D8B030D-6E8A-4147-A177-3AD203B41FA5}">
                      <a16:colId xmlns:a16="http://schemas.microsoft.com/office/drawing/2014/main" val="986689998"/>
                    </a:ext>
                  </a:extLst>
                </a:gridCol>
                <a:gridCol w="2427253">
                  <a:extLst>
                    <a:ext uri="{9D8B030D-6E8A-4147-A177-3AD203B41FA5}">
                      <a16:colId xmlns:a16="http://schemas.microsoft.com/office/drawing/2014/main" val="2679374957"/>
                    </a:ext>
                  </a:extLst>
                </a:gridCol>
                <a:gridCol w="2709333">
                  <a:extLst>
                    <a:ext uri="{9D8B030D-6E8A-4147-A177-3AD203B41FA5}">
                      <a16:colId xmlns:a16="http://schemas.microsoft.com/office/drawing/2014/main" val="1744234734"/>
                    </a:ext>
                  </a:extLst>
                </a:gridCol>
              </a:tblGrid>
              <a:tr h="370840">
                <a:tc>
                  <a:txBody>
                    <a:bodyPr/>
                    <a:lstStyle/>
                    <a:p>
                      <a:r>
                        <a:rPr lang="en-GB" sz="1400" b="1" i="0" dirty="0">
                          <a:latin typeface="HELVETICA NEUE LIGHT" panose="02000403000000020004" pitchFamily="2" charset="0"/>
                          <a:ea typeface="HELVETICA NEUE LIGHT" panose="02000403000000020004" pitchFamily="2" charset="0"/>
                        </a:rPr>
                        <a:t>Survey year: 05/2023</a:t>
                      </a:r>
                    </a:p>
                  </a:txBody>
                  <a:tcPr/>
                </a:tc>
                <a:tc>
                  <a:txBody>
                    <a:bodyPr/>
                    <a:lstStyle/>
                    <a:p>
                      <a:r>
                        <a:rPr lang="en-GB" sz="1400" b="1" i="0" dirty="0">
                          <a:latin typeface="HELVETICA NEUE LIGHT" panose="02000403000000020004" pitchFamily="2" charset="0"/>
                          <a:ea typeface="HELVETICA NEUE LIGHT" panose="02000403000000020004" pitchFamily="2" charset="0"/>
                        </a:rPr>
                        <a:t>Number properties detected with Aedes</a:t>
                      </a:r>
                    </a:p>
                  </a:txBody>
                  <a:tcPr/>
                </a:tc>
                <a:tc>
                  <a:txBody>
                    <a:bodyPr/>
                    <a:lstStyle/>
                    <a:p>
                      <a:r>
                        <a:rPr lang="en-GB" sz="1400" b="1" i="0" dirty="0">
                          <a:latin typeface="HELVETICA NEUE LIGHT" panose="02000403000000020004" pitchFamily="2" charset="0"/>
                          <a:ea typeface="HELVETICA NEUE LIGHT" panose="02000403000000020004" pitchFamily="2" charset="0"/>
                        </a:rPr>
                        <a:t>Overall number of properties surveyed</a:t>
                      </a:r>
                    </a:p>
                  </a:txBody>
                  <a:tcPr/>
                </a:tc>
                <a:extLst>
                  <a:ext uri="{0D108BD9-81ED-4DB2-BD59-A6C34878D82A}">
                    <a16:rowId xmlns:a16="http://schemas.microsoft.com/office/drawing/2014/main" val="2643310891"/>
                  </a:ext>
                </a:extLst>
              </a:tr>
              <a:tr h="370840">
                <a:tc>
                  <a:txBody>
                    <a:bodyPr/>
                    <a:lstStyle/>
                    <a:p>
                      <a:r>
                        <a:rPr lang="en-GB" sz="1400" b="0" i="0" dirty="0">
                          <a:latin typeface="Helvetica Neue Light" panose="02000403000000020004" pitchFamily="2" charset="0"/>
                          <a:ea typeface="Helvetica Neue Light" panose="02000403000000020004" pitchFamily="2" charset="0"/>
                        </a:rPr>
                        <a:t>* Most recent data collection effort.</a:t>
                      </a:r>
                    </a:p>
                  </a:txBody>
                  <a:tcPr/>
                </a:tc>
                <a:tc>
                  <a:txBody>
                    <a:bodyPr/>
                    <a:lstStyle/>
                    <a:p>
                      <a:r>
                        <a:rPr lang="en-GB" sz="1400" b="0" i="0" dirty="0">
                          <a:latin typeface="Helvetica Neue Light" panose="02000403000000020004" pitchFamily="2" charset="0"/>
                          <a:ea typeface="Helvetica Neue Light" panose="02000403000000020004" pitchFamily="2" charset="0"/>
                        </a:rPr>
                        <a:t>428</a:t>
                      </a:r>
                    </a:p>
                  </a:txBody>
                  <a:tcPr/>
                </a:tc>
                <a:tc>
                  <a:txBody>
                    <a:bodyPr/>
                    <a:lstStyle/>
                    <a:p>
                      <a:r>
                        <a:rPr lang="en-GB" sz="1400" b="0" i="0" dirty="0">
                          <a:latin typeface="Helvetica Neue Light" panose="02000403000000020004" pitchFamily="2" charset="0"/>
                          <a:ea typeface="Helvetica Neue Light" panose="02000403000000020004" pitchFamily="2" charset="0"/>
                        </a:rPr>
                        <a:t>976</a:t>
                      </a:r>
                    </a:p>
                  </a:txBody>
                  <a:tcPr/>
                </a:tc>
                <a:extLst>
                  <a:ext uri="{0D108BD9-81ED-4DB2-BD59-A6C34878D82A}">
                    <a16:rowId xmlns:a16="http://schemas.microsoft.com/office/drawing/2014/main" val="3912039559"/>
                  </a:ext>
                </a:extLst>
              </a:tr>
            </a:tbl>
          </a:graphicData>
        </a:graphic>
      </p:graphicFrame>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253DE03-5C3E-7E43-9E37-AC0FBC2DFEF4}"/>
                  </a:ext>
                </a:extLst>
              </p:cNvPr>
              <p:cNvSpPr txBox="1"/>
              <p:nvPr/>
            </p:nvSpPr>
            <p:spPr>
              <a:xfrm>
                <a:off x="694482" y="3578451"/>
                <a:ext cx="9747966" cy="1384995"/>
              </a:xfrm>
              <a:prstGeom prst="rect">
                <a:avLst/>
              </a:prstGeom>
              <a:noFill/>
            </p:spPr>
            <p:txBody>
              <a:bodyPr wrap="square" rtlCol="0">
                <a:spAutoFit/>
              </a:bodyPr>
              <a:lstStyle/>
              <a:p>
                <a:pPr algn="l"/>
                <a:r>
                  <a:rPr lang="en-GB" sz="1400" b="1" dirty="0">
                    <a:latin typeface="Helvetica Neue Light" panose="02000403000000020004" pitchFamily="2" charset="0"/>
                    <a:ea typeface="Helvetica Neue Light" panose="02000403000000020004" pitchFamily="2" charset="0"/>
                  </a:rPr>
                  <a:t>Important Information:</a:t>
                </a:r>
              </a:p>
              <a:p>
                <a:pPr marL="285750" indent="-285750">
                  <a:buFont typeface="Arial" panose="020B0604020202020204" pitchFamily="34" charset="0"/>
                  <a:buChar char="•"/>
                </a:pPr>
                <a14:m>
                  <m:oMath xmlns:m="http://schemas.openxmlformats.org/officeDocument/2006/math">
                    <m:r>
                      <m:rPr>
                        <m:sty m:val="p"/>
                      </m:rPr>
                      <a:rPr lang="en-GB" sz="1400" b="0" i="0" smtClean="0">
                        <a:latin typeface="Cambria Math" panose="02040503050406030204" pitchFamily="18" charset="0"/>
                        <a:ea typeface="Helvetica Neue Light" panose="02000403000000020004" pitchFamily="2" charset="0"/>
                      </a:rPr>
                      <m:t>y</m:t>
                    </m:r>
                  </m:oMath>
                </a14:m>
                <a:r>
                  <a:rPr lang="en-GB" sz="1400" dirty="0">
                    <a:latin typeface="Helvetica Neue Light" panose="02000403000000020004" pitchFamily="2" charset="0"/>
                    <a:ea typeface="Helvetica Neue Light" panose="02000403000000020004" pitchFamily="2" charset="0"/>
                  </a:rPr>
                  <a:t> represent the number of infested properties (428)</a:t>
                </a:r>
              </a:p>
              <a:p>
                <a:pPr marL="285750" indent="-285750">
                  <a:buFont typeface="Arial" panose="020B0604020202020204" pitchFamily="34" charset="0"/>
                  <a:buChar char="•"/>
                </a:pPr>
                <a14:m>
                  <m:oMath xmlns:m="http://schemas.openxmlformats.org/officeDocument/2006/math">
                    <m:r>
                      <m:rPr>
                        <m:sty m:val="p"/>
                      </m:rPr>
                      <a:rPr lang="en-GB" sz="1400" i="1" smtClean="0">
                        <a:latin typeface="Cambria Math" panose="02040503050406030204" pitchFamily="18" charset="0"/>
                        <a:ea typeface="Helvetica Neue Light" panose="02000403000000020004" pitchFamily="2" charset="0"/>
                      </a:rPr>
                      <m:t>n</m:t>
                    </m:r>
                  </m:oMath>
                </a14:m>
                <a:r>
                  <a:rPr lang="en-GB" sz="1400" dirty="0">
                    <a:latin typeface="Helvetica Neue Light" panose="02000403000000020004" pitchFamily="2" charset="0"/>
                    <a:ea typeface="Helvetica Neue Light" panose="02000403000000020004" pitchFamily="2" charset="0"/>
                  </a:rPr>
                  <a:t> represent the overall number of properties surveyed (976)</a:t>
                </a:r>
              </a:p>
              <a:p>
                <a:pPr marL="285750" indent="-285750">
                  <a:buFont typeface="Arial" panose="020B0604020202020204" pitchFamily="34" charset="0"/>
                  <a:buChar char="•"/>
                </a:pP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oMath>
                </a14:m>
                <a:r>
                  <a:rPr lang="en-GB" sz="1400" dirty="0">
                    <a:latin typeface="Helvetica Neue Light" panose="02000403000000020004" pitchFamily="2" charset="0"/>
                    <a:ea typeface="Helvetica Neue Light" panose="02000403000000020004" pitchFamily="2" charset="0"/>
                  </a:rPr>
                  <a:t> represent the unknown probability (or prevalence) of infestation</a:t>
                </a: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Prior information for </a:t>
                </a:r>
                <a14:m>
                  <m:oMath xmlns:m="http://schemas.openxmlformats.org/officeDocument/2006/math">
                    <m:r>
                      <m:rPr>
                        <m:sty m:val="p"/>
                      </m:rPr>
                      <a:rPr lang="el-GR" sz="1400" i="1" smtClean="0">
                        <a:latin typeface="Cambria Math" panose="02040503050406030204" pitchFamily="18" charset="0"/>
                        <a:ea typeface="Cambria Math" panose="02040503050406030204" pitchFamily="18" charset="0"/>
                      </a:rPr>
                      <m:t>θ</m:t>
                    </m:r>
                  </m:oMath>
                </a14:m>
                <a:r>
                  <a:rPr lang="en-GB" sz="1400" dirty="0">
                    <a:latin typeface="Helvetica Neue Light" panose="02000403000000020004" pitchFamily="2" charset="0"/>
                    <a:ea typeface="Helvetica Neue Light" panose="02000403000000020004" pitchFamily="2" charset="0"/>
                  </a:rPr>
                  <a:t> (i.e., our knowledge or belief) is assumed 0.20 (in most cases, the prevalence from past research is often this value of 20-25%. </a:t>
                </a:r>
              </a:p>
            </p:txBody>
          </p:sp>
        </mc:Choice>
        <mc:Fallback xmlns="">
          <p:sp>
            <p:nvSpPr>
              <p:cNvPr id="11" name="TextBox 10">
                <a:extLst>
                  <a:ext uri="{FF2B5EF4-FFF2-40B4-BE49-F238E27FC236}">
                    <a16:creationId xmlns:a16="http://schemas.microsoft.com/office/drawing/2014/main" id="{D253DE03-5C3E-7E43-9E37-AC0FBC2DFEF4}"/>
                  </a:ext>
                </a:extLst>
              </p:cNvPr>
              <p:cNvSpPr txBox="1">
                <a:spLocks noRot="1" noChangeAspect="1" noMove="1" noResize="1" noEditPoints="1" noAdjustHandles="1" noChangeArrowheads="1" noChangeShapeType="1" noTextEdit="1"/>
              </p:cNvSpPr>
              <p:nvPr/>
            </p:nvSpPr>
            <p:spPr>
              <a:xfrm>
                <a:off x="694482" y="3578451"/>
                <a:ext cx="9747966" cy="1384995"/>
              </a:xfrm>
              <a:prstGeom prst="rect">
                <a:avLst/>
              </a:prstGeom>
              <a:blipFill>
                <a:blip r:embed="rId2"/>
                <a:stretch>
                  <a:fillRect l="-130" t="-909" b="-454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4FAE748-1FE2-D146-AD64-BAC2DA39AA09}"/>
                  </a:ext>
                </a:extLst>
              </p:cNvPr>
              <p:cNvSpPr txBox="1"/>
              <p:nvPr/>
            </p:nvSpPr>
            <p:spPr>
              <a:xfrm>
                <a:off x="8968853" y="1063594"/>
                <a:ext cx="3134934" cy="910762"/>
              </a:xfrm>
              <a:prstGeom prst="rect">
                <a:avLst/>
              </a:prstGeom>
              <a:noFill/>
              <a:ln>
                <a:noFill/>
              </a:ln>
            </p:spPr>
            <p:txBody>
              <a:bodyPr wrap="square" rtlCol="0" anchor="ctr" anchorCtr="0">
                <a:spAutoFit/>
              </a:bodyPr>
              <a:lstStyle/>
              <a:p>
                <a:pPr algn="ctr"/>
                <a:endParaRPr lang="en-GB" sz="16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left"/>
                    </m:oMathParaPr>
                    <m:oMath xmlns:m="http://schemas.openxmlformats.org/officeDocument/2006/math">
                      <m:r>
                        <m:rPr>
                          <m:sty m:val="p"/>
                        </m:rPr>
                        <a:rPr lang="en-GB" sz="1000" b="0" i="0" smtClean="0">
                          <a:latin typeface="Cambria Math" panose="02040503050406030204" pitchFamily="18" charset="0"/>
                          <a:ea typeface="Helvetica Neue Light" panose="02000403000000020004" pitchFamily="2" charset="0"/>
                        </a:rPr>
                        <m:t>Pr</m:t>
                      </m:r>
                      <m:d>
                        <m:dPr>
                          <m:ctrlPr>
                            <a:rPr lang="en-GB" sz="1000" b="0" i="1" smtClean="0">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θ</m:t>
                          </m:r>
                          <m:r>
                            <a:rPr lang="en-GB" sz="1000" b="0" i="0" smtClean="0">
                              <a:latin typeface="Cambria Math" panose="02040503050406030204" pitchFamily="18" charset="0"/>
                              <a:ea typeface="Helvetica Neue Light" panose="02000403000000020004" pitchFamily="2" charset="0"/>
                            </a:rPr>
                            <m:t> | </m:t>
                          </m:r>
                          <m:r>
                            <m:rPr>
                              <m:sty m:val="p"/>
                            </m:rPr>
                            <a:rPr lang="en-GB" sz="1000" b="0" i="0" smtClean="0">
                              <a:latin typeface="Cambria Math" panose="02040503050406030204" pitchFamily="18" charset="0"/>
                              <a:ea typeface="Helvetica Neue Light" panose="02000403000000020004" pitchFamily="2" charset="0"/>
                            </a:rPr>
                            <m:t>y</m:t>
                          </m:r>
                        </m:e>
                      </m:d>
                      <m:r>
                        <a:rPr lang="en-GB" sz="1000" b="0" i="0" smtClean="0">
                          <a:latin typeface="Cambria Math" panose="02040503050406030204" pitchFamily="18" charset="0"/>
                          <a:ea typeface="Helvetica Neue Light" panose="02000403000000020004" pitchFamily="2" charset="0"/>
                        </a:rPr>
                        <m:t>= </m:t>
                      </m:r>
                      <m:f>
                        <m:fPr>
                          <m:ctrlPr>
                            <a:rPr lang="en-GB" sz="1000" b="0" i="1" smtClean="0">
                              <a:latin typeface="Cambria Math" panose="02040503050406030204" pitchFamily="18" charset="0"/>
                              <a:ea typeface="Helvetica Neue Light" panose="02000403000000020004" pitchFamily="2" charset="0"/>
                            </a:rPr>
                          </m:ctrlPr>
                        </m:fPr>
                        <m:num>
                          <m:r>
                            <m:rPr>
                              <m:sty m:val="p"/>
                            </m:rPr>
                            <a:rPr lang="en-GB" sz="1000" b="0" i="0" smtClean="0">
                              <a:latin typeface="Cambria Math" panose="02040503050406030204" pitchFamily="18" charset="0"/>
                              <a:ea typeface="Helvetica Neue Light" panose="02000403000000020004" pitchFamily="2" charset="0"/>
                            </a:rPr>
                            <m:t>Pr</m:t>
                          </m:r>
                          <m:d>
                            <m:dPr>
                              <m:ctrlPr>
                                <a:rPr lang="en-GB" sz="1000" b="0" i="1" smtClean="0">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θ</m:t>
                              </m:r>
                            </m:e>
                          </m:d>
                          <m:r>
                            <a:rPr lang="en-GB" sz="1000" b="0" i="0" smtClean="0">
                              <a:latin typeface="Cambria Math" panose="02040503050406030204" pitchFamily="18" charset="0"/>
                              <a:ea typeface="Helvetica Neue Light" panose="02000403000000020004" pitchFamily="2" charset="0"/>
                            </a:rPr>
                            <m:t> </m:t>
                          </m:r>
                          <m:r>
                            <m:rPr>
                              <m:sty m:val="p"/>
                            </m:rPr>
                            <a:rPr lang="en-GB" sz="1000" b="0" i="0" smtClean="0">
                              <a:latin typeface="Cambria Math" panose="02040503050406030204" pitchFamily="18" charset="0"/>
                              <a:ea typeface="Helvetica Neue Light" panose="02000403000000020004" pitchFamily="2" charset="0"/>
                            </a:rPr>
                            <m:t>Pr</m:t>
                          </m:r>
                          <m:d>
                            <m:dPr>
                              <m:endChr m:val="|"/>
                              <m:ctrlPr>
                                <a:rPr lang="en-GB" sz="1000" b="0" i="1" smtClean="0">
                                  <a:latin typeface="Cambria Math" panose="02040503050406030204" pitchFamily="18" charset="0"/>
                                  <a:ea typeface="Helvetica Neue Light" panose="02000403000000020004" pitchFamily="2" charset="0"/>
                                </a:rPr>
                              </m:ctrlPr>
                            </m:dPr>
                            <m:e>
                              <m:r>
                                <m:rPr>
                                  <m:sty m:val="p"/>
                                </m:rPr>
                                <a:rPr lang="en-GB" sz="1000" b="0" i="0" smtClean="0">
                                  <a:latin typeface="Cambria Math" panose="02040503050406030204" pitchFamily="18" charset="0"/>
                                  <a:ea typeface="Helvetica Neue Light" panose="02000403000000020004" pitchFamily="2" charset="0"/>
                                </a:rPr>
                                <m:t>y</m:t>
                              </m:r>
                              <m:r>
                                <a:rPr lang="en-GB" sz="1000" b="0" i="1" smtClean="0">
                                  <a:latin typeface="Cambria Math" panose="02040503050406030204" pitchFamily="18" charset="0"/>
                                  <a:ea typeface="Helvetica Neue Light" panose="02000403000000020004" pitchFamily="2" charset="0"/>
                                </a:rPr>
                                <m:t> </m:t>
                              </m:r>
                            </m:e>
                          </m:d>
                          <m:r>
                            <a:rPr lang="en-GB" sz="1000" b="0" i="1" smtClean="0">
                              <a:latin typeface="Cambria Math" panose="02040503050406030204" pitchFamily="18" charset="0"/>
                              <a:ea typeface="Helvetica Neue Light" panose="02000403000000020004" pitchFamily="2" charset="0"/>
                            </a:rPr>
                            <m:t> </m:t>
                          </m:r>
                          <m:r>
                            <m:rPr>
                              <m:sty m:val="p"/>
                            </m:rPr>
                            <a:rPr lang="en-GB" sz="1000" b="0" i="0" smtClean="0">
                              <a:latin typeface="Cambria Math" panose="02040503050406030204" pitchFamily="18" charset="0"/>
                              <a:ea typeface="Cambria Math" panose="02040503050406030204" pitchFamily="18" charset="0"/>
                            </a:rPr>
                            <m:t>θ</m:t>
                          </m:r>
                          <m:r>
                            <a:rPr lang="en-GB" sz="1000" b="0" i="1" smtClean="0">
                              <a:latin typeface="Cambria Math" panose="02040503050406030204" pitchFamily="18" charset="0"/>
                              <a:ea typeface="Helvetica Neue Light" panose="02000403000000020004" pitchFamily="2" charset="0"/>
                            </a:rPr>
                            <m:t>)</m:t>
                          </m:r>
                        </m:num>
                        <m:den>
                          <m:r>
                            <m:rPr>
                              <m:sty m:val="p"/>
                            </m:rPr>
                            <a:rPr lang="en-GB" sz="1000" b="0" i="0" smtClean="0">
                              <a:latin typeface="Cambria Math" panose="02040503050406030204" pitchFamily="18" charset="0"/>
                              <a:ea typeface="Helvetica Neue Light" panose="02000403000000020004" pitchFamily="2" charset="0"/>
                            </a:rPr>
                            <m:t>Pr</m:t>
                          </m:r>
                          <m:r>
                            <a:rPr lang="en-GB" sz="1000" b="0" i="1" smtClean="0">
                              <a:latin typeface="Cambria Math" panose="02040503050406030204" pitchFamily="18" charset="0"/>
                              <a:ea typeface="Helvetica Neue Light" panose="02000403000000020004" pitchFamily="2" charset="0"/>
                            </a:rPr>
                            <m:t>⁡(</m:t>
                          </m:r>
                          <m:r>
                            <m:rPr>
                              <m:sty m:val="p"/>
                            </m:rPr>
                            <a:rPr lang="en-GB" sz="1000" b="0" i="0" smtClean="0">
                              <a:latin typeface="Cambria Math" panose="02040503050406030204" pitchFamily="18" charset="0"/>
                              <a:ea typeface="Helvetica Neue Light" panose="02000403000000020004" pitchFamily="2" charset="0"/>
                            </a:rPr>
                            <m:t>y</m:t>
                          </m:r>
                          <m:r>
                            <a:rPr lang="en-GB" sz="1000" b="0" i="1" smtClean="0">
                              <a:latin typeface="Cambria Math" panose="02040503050406030204" pitchFamily="18" charset="0"/>
                              <a:ea typeface="Helvetica Neue Light" panose="02000403000000020004" pitchFamily="2" charset="0"/>
                            </a:rPr>
                            <m:t>)</m:t>
                          </m:r>
                        </m:den>
                      </m:f>
                      <m:r>
                        <a:rPr lang="en-GB" sz="1000" b="0" i="1" smtClean="0">
                          <a:latin typeface="Cambria Math" panose="02040503050406030204" pitchFamily="18" charset="0"/>
                          <a:ea typeface="Helvetica Neue Light" panose="02000403000000020004" pitchFamily="2" charset="0"/>
                        </a:rPr>
                        <m:t> </m:t>
                      </m:r>
                      <m:r>
                        <a:rPr lang="en-GB" sz="1000" i="1">
                          <a:latin typeface="Cambria Math" panose="02040503050406030204" pitchFamily="18" charset="0"/>
                          <a:ea typeface="Cambria Math" panose="02040503050406030204" pitchFamily="18" charset="0"/>
                        </a:rPr>
                        <m:t>∝</m:t>
                      </m:r>
                      <m:r>
                        <a:rPr lang="en-GB" sz="1000">
                          <a:latin typeface="Cambria Math" panose="02040503050406030204" pitchFamily="18" charset="0"/>
                          <a:ea typeface="Helvetica Neue Light" panose="02000403000000020004" pitchFamily="2" charset="0"/>
                        </a:rPr>
                        <m:t> </m:t>
                      </m:r>
                      <m:r>
                        <m:rPr>
                          <m:sty m:val="p"/>
                        </m:rPr>
                        <a:rPr lang="en-GB" sz="1000">
                          <a:latin typeface="Cambria Math" panose="02040503050406030204" pitchFamily="18" charset="0"/>
                          <a:ea typeface="Helvetica Neue Light" panose="02000403000000020004" pitchFamily="2" charset="0"/>
                        </a:rPr>
                        <m:t>Pr</m:t>
                      </m:r>
                      <m:d>
                        <m:dPr>
                          <m:ctrlPr>
                            <a:rPr lang="en-GB" sz="1000" i="1">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θ</m:t>
                          </m:r>
                        </m:e>
                      </m:d>
                      <m:r>
                        <a:rPr lang="en-GB" sz="1000">
                          <a:latin typeface="Cambria Math" panose="02040503050406030204" pitchFamily="18" charset="0"/>
                          <a:ea typeface="Helvetica Neue Light" panose="02000403000000020004" pitchFamily="2" charset="0"/>
                        </a:rPr>
                        <m:t> </m:t>
                      </m:r>
                      <m:r>
                        <m:rPr>
                          <m:sty m:val="p"/>
                        </m:rPr>
                        <a:rPr lang="en-GB" sz="1000">
                          <a:latin typeface="Cambria Math" panose="02040503050406030204" pitchFamily="18" charset="0"/>
                          <a:ea typeface="Helvetica Neue Light" panose="02000403000000020004" pitchFamily="2" charset="0"/>
                        </a:rPr>
                        <m:t>Pr</m:t>
                      </m:r>
                      <m:d>
                        <m:dPr>
                          <m:endChr m:val="|"/>
                          <m:ctrlPr>
                            <a:rPr lang="en-GB" sz="1000" i="1">
                              <a:latin typeface="Cambria Math" panose="02040503050406030204" pitchFamily="18" charset="0"/>
                              <a:ea typeface="Helvetica Neue Light" panose="02000403000000020004" pitchFamily="2" charset="0"/>
                            </a:rPr>
                          </m:ctrlPr>
                        </m:dPr>
                        <m:e>
                          <m:r>
                            <m:rPr>
                              <m:sty m:val="p"/>
                            </m:rPr>
                            <a:rPr lang="en-GB" sz="1000">
                              <a:latin typeface="Cambria Math" panose="02040503050406030204" pitchFamily="18" charset="0"/>
                              <a:ea typeface="Helvetica Neue Light" panose="02000403000000020004" pitchFamily="2" charset="0"/>
                            </a:rPr>
                            <m:t>y</m:t>
                          </m:r>
                          <m:r>
                            <a:rPr lang="en-GB" sz="1000" i="1">
                              <a:latin typeface="Cambria Math" panose="02040503050406030204" pitchFamily="18" charset="0"/>
                              <a:ea typeface="Helvetica Neue Light" panose="02000403000000020004" pitchFamily="2" charset="0"/>
                            </a:rPr>
                            <m:t> </m:t>
                          </m:r>
                        </m:e>
                      </m:d>
                      <m:r>
                        <a:rPr lang="en-GB" sz="1000" i="1">
                          <a:latin typeface="Cambria Math" panose="02040503050406030204" pitchFamily="18" charset="0"/>
                          <a:ea typeface="Helvetica Neue Light" panose="02000403000000020004" pitchFamily="2" charset="0"/>
                        </a:rPr>
                        <m:t> </m:t>
                      </m:r>
                      <m:r>
                        <m:rPr>
                          <m:sty m:val="p"/>
                        </m:rPr>
                        <a:rPr lang="en-GB" sz="1000">
                          <a:latin typeface="Cambria Math" panose="02040503050406030204" pitchFamily="18" charset="0"/>
                          <a:ea typeface="Cambria Math" panose="02040503050406030204" pitchFamily="18" charset="0"/>
                        </a:rPr>
                        <m:t>θ</m:t>
                      </m:r>
                      <m:r>
                        <a:rPr lang="en-GB" sz="1000" i="1">
                          <a:latin typeface="Cambria Math" panose="02040503050406030204" pitchFamily="18" charset="0"/>
                          <a:ea typeface="Helvetica Neue Light" panose="02000403000000020004" pitchFamily="2" charset="0"/>
                        </a:rPr>
                        <m:t>)</m:t>
                      </m:r>
                    </m:oMath>
                  </m:oMathPara>
                </a14:m>
                <a:endParaRPr lang="en-GB" sz="1000" dirty="0">
                  <a:latin typeface="Helvetica Neue Light" panose="02000403000000020004" pitchFamily="2" charset="0"/>
                  <a:ea typeface="Helvetica Neue Light" panose="02000403000000020004" pitchFamily="2" charset="0"/>
                </a:endParaRPr>
              </a:p>
              <a:p>
                <a:pPr algn="ctr"/>
                <a:endParaRPr lang="en-GB" sz="1600" dirty="0">
                  <a:latin typeface="Helvetica Neue Light" panose="02000403000000020004" pitchFamily="2" charset="0"/>
                  <a:ea typeface="Helvetica Neue Light" panose="02000403000000020004" pitchFamily="2" charset="0"/>
                </a:endParaRPr>
              </a:p>
            </p:txBody>
          </p:sp>
        </mc:Choice>
        <mc:Fallback xmlns="">
          <p:sp>
            <p:nvSpPr>
              <p:cNvPr id="12" name="TextBox 11">
                <a:extLst>
                  <a:ext uri="{FF2B5EF4-FFF2-40B4-BE49-F238E27FC236}">
                    <a16:creationId xmlns:a16="http://schemas.microsoft.com/office/drawing/2014/main" id="{A4FAE748-1FE2-D146-AD64-BAC2DA39AA09}"/>
                  </a:ext>
                </a:extLst>
              </p:cNvPr>
              <p:cNvSpPr txBox="1">
                <a:spLocks noRot="1" noChangeAspect="1" noMove="1" noResize="1" noEditPoints="1" noAdjustHandles="1" noChangeArrowheads="1" noChangeShapeType="1" noTextEdit="1"/>
              </p:cNvSpPr>
              <p:nvPr/>
            </p:nvSpPr>
            <p:spPr>
              <a:xfrm>
                <a:off x="8968853" y="1063594"/>
                <a:ext cx="3134934" cy="910762"/>
              </a:xfrm>
              <a:prstGeom prst="rect">
                <a:avLst/>
              </a:prstGeom>
              <a:blipFill>
                <a:blip r:embed="rId3"/>
                <a:stretch>
                  <a:fillRect/>
                </a:stretch>
              </a:blipFill>
              <a:ln>
                <a:no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C132DE4-7B3B-1849-8C0D-A329A07AEDB1}"/>
                  </a:ext>
                </a:extLst>
              </p:cNvPr>
              <p:cNvSpPr txBox="1"/>
              <p:nvPr/>
            </p:nvSpPr>
            <p:spPr>
              <a:xfrm>
                <a:off x="718951" y="5052620"/>
                <a:ext cx="10871810" cy="845616"/>
              </a:xfrm>
              <a:prstGeom prst="rect">
                <a:avLst/>
              </a:prstGeom>
              <a:noFill/>
            </p:spPr>
            <p:txBody>
              <a:bodyPr wrap="square" rtlCol="0">
                <a:spAutoFit/>
              </a:bodyPr>
              <a:lstStyle/>
              <a:p>
                <a:r>
                  <a:rPr lang="en-GB" sz="1400" dirty="0">
                    <a:latin typeface="Helvetica Neue Light" panose="02000403000000020004" pitchFamily="2" charset="0"/>
                    <a:ea typeface="Helvetica Neue Light" panose="02000403000000020004" pitchFamily="2" charset="0"/>
                  </a:rPr>
                  <a:t>Likelihood function: </a:t>
                </a:r>
                <a14:m>
                  <m:oMath xmlns:m="http://schemas.openxmlformats.org/officeDocument/2006/math">
                    <m:r>
                      <m:rPr>
                        <m:sty m:val="p"/>
                      </m:rPr>
                      <a:rPr lang="en-GB" sz="1400">
                        <a:latin typeface="Cambria Math" panose="02040503050406030204" pitchFamily="18" charset="0"/>
                        <a:ea typeface="Helvetica Neue Light" panose="02000403000000020004" pitchFamily="2" charset="0"/>
                      </a:rPr>
                      <m:t>P</m:t>
                    </m:r>
                    <m:d>
                      <m:dPr>
                        <m:endChr m:val="|"/>
                        <m:ctrlPr>
                          <a:rPr lang="en-GB" sz="1400" i="1">
                            <a:latin typeface="Cambria Math" panose="02040503050406030204" pitchFamily="18" charset="0"/>
                            <a:ea typeface="Helvetica Neue Light" panose="02000403000000020004" pitchFamily="2" charset="0"/>
                          </a:rPr>
                        </m:ctrlPr>
                      </m:dPr>
                      <m:e>
                        <m:r>
                          <m:rPr>
                            <m:sty m:val="p"/>
                          </m:rPr>
                          <a:rPr lang="en-GB" sz="1400">
                            <a:latin typeface="Cambria Math" panose="02040503050406030204" pitchFamily="18" charset="0"/>
                            <a:ea typeface="Helvetica Neue Light" panose="02000403000000020004" pitchFamily="2" charset="0"/>
                          </a:rPr>
                          <m:t>y</m:t>
                        </m:r>
                        <m:r>
                          <a:rPr lang="en-GB" sz="1400" i="1">
                            <a:latin typeface="Cambria Math" panose="02040503050406030204" pitchFamily="18" charset="0"/>
                            <a:ea typeface="Helvetica Neue Light" panose="02000403000000020004" pitchFamily="2" charset="0"/>
                          </a:rPr>
                          <m:t> </m:t>
                        </m:r>
                      </m:e>
                    </m:d>
                    <m:r>
                      <a:rPr lang="en-GB" sz="1400" i="1">
                        <a:latin typeface="Cambria Math" panose="02040503050406030204" pitchFamily="18" charset="0"/>
                        <a:ea typeface="Helvetica Neue Light" panose="02000403000000020004" pitchFamily="2" charset="0"/>
                      </a:rPr>
                      <m:t> </m:t>
                    </m:r>
                    <m:r>
                      <m:rPr>
                        <m:sty m:val="p"/>
                      </m:rPr>
                      <a:rPr lang="en-GB" sz="1400">
                        <a:latin typeface="Cambria Math" panose="02040503050406030204" pitchFamily="18" charset="0"/>
                        <a:ea typeface="Cambria Math" panose="02040503050406030204" pitchFamily="18" charset="0"/>
                      </a:rPr>
                      <m:t>θ</m:t>
                    </m:r>
                    <m:r>
                      <a:rPr lang="en-GB" sz="1400" i="1">
                        <a:latin typeface="Cambria Math" panose="02040503050406030204" pitchFamily="18" charset="0"/>
                        <a:ea typeface="Helvetica Neue Light" panose="02000403000000020004" pitchFamily="2" charset="0"/>
                      </a:rPr>
                      <m:t>)</m:t>
                    </m:r>
                  </m:oMath>
                </a14:m>
                <a:r>
                  <a:rPr lang="en-GB" sz="1400" dirty="0">
                    <a:latin typeface="Helvetica Neue Light" panose="02000403000000020004" pitchFamily="2" charset="0"/>
                    <a:ea typeface="Helvetica Neue Light" panose="02000403000000020004" pitchFamily="2" charset="0"/>
                  </a:rPr>
                  <a:t> = </a:t>
                </a:r>
                <a14:m>
                  <m:oMath xmlns:m="http://schemas.openxmlformats.org/officeDocument/2006/math">
                    <m:d>
                      <m:dPr>
                        <m:ctrlPr>
                          <a:rPr lang="en-GB" sz="1400" i="1">
                            <a:latin typeface="Cambria Math" panose="02040503050406030204" pitchFamily="18" charset="0"/>
                            <a:ea typeface="Helvetica Neue Light" panose="02000403000000020004" pitchFamily="2" charset="0"/>
                          </a:rPr>
                        </m:ctrlPr>
                      </m:dPr>
                      <m:e>
                        <m:f>
                          <m:fPr>
                            <m:type m:val="noBar"/>
                            <m:ctrlPr>
                              <a:rPr lang="en-GB" sz="1400" i="1">
                                <a:latin typeface="Cambria Math" panose="02040503050406030204" pitchFamily="18" charset="0"/>
                                <a:ea typeface="Helvetica Neue Light" panose="02000403000000020004" pitchFamily="2" charset="0"/>
                              </a:rPr>
                            </m:ctrlPr>
                          </m:fPr>
                          <m:num>
                            <m:r>
                              <a:rPr lang="en-GB" sz="1400" i="1">
                                <a:latin typeface="Cambria Math" panose="02040503050406030204" pitchFamily="18" charset="0"/>
                                <a:ea typeface="Helvetica Neue Light" panose="02000403000000020004" pitchFamily="2" charset="0"/>
                              </a:rPr>
                              <m:t>𝑛</m:t>
                            </m:r>
                          </m:num>
                          <m:den>
                            <m:r>
                              <a:rPr lang="en-GB" sz="1400" i="1">
                                <a:latin typeface="Cambria Math" panose="02040503050406030204" pitchFamily="18" charset="0"/>
                                <a:ea typeface="Helvetica Neue Light" panose="02000403000000020004" pitchFamily="2" charset="0"/>
                              </a:rPr>
                              <m:t>𝑦</m:t>
                            </m:r>
                          </m:den>
                        </m:f>
                      </m:e>
                    </m:d>
                    <m:sSup>
                      <m:sSupPr>
                        <m:ctrlPr>
                          <a:rPr lang="en-GB" sz="1400" i="1">
                            <a:latin typeface="Cambria Math" panose="02040503050406030204" pitchFamily="18" charset="0"/>
                            <a:ea typeface="Helvetica Neue Light" panose="02000403000000020004" pitchFamily="2" charset="0"/>
                          </a:rPr>
                        </m:ctrlPr>
                      </m:sSupPr>
                      <m:e>
                        <m:r>
                          <m:rPr>
                            <m:sty m:val="p"/>
                          </m:rPr>
                          <a:rPr lang="el-GR" sz="1400">
                            <a:latin typeface="Cambria Math" panose="02040503050406030204" pitchFamily="18" charset="0"/>
                            <a:ea typeface="Cambria Math" panose="02040503050406030204" pitchFamily="18" charset="0"/>
                          </a:rPr>
                          <m:t>θ</m:t>
                        </m:r>
                      </m:e>
                      <m:sup>
                        <m:r>
                          <m:rPr>
                            <m:sty m:val="p"/>
                          </m:rPr>
                          <a:rPr lang="en-GB" sz="1400">
                            <a:latin typeface="Cambria Math" panose="02040503050406030204" pitchFamily="18" charset="0"/>
                            <a:ea typeface="Helvetica Neue Light" panose="02000403000000020004" pitchFamily="2" charset="0"/>
                          </a:rPr>
                          <m:t>y</m:t>
                        </m:r>
                      </m:sup>
                    </m:sSup>
                    <m:sSup>
                      <m:sSupPr>
                        <m:ctrlPr>
                          <a:rPr lang="en-GB" sz="1400" i="1">
                            <a:latin typeface="Cambria Math" panose="02040503050406030204" pitchFamily="18" charset="0"/>
                            <a:ea typeface="Helvetica Neue Light" panose="02000403000000020004" pitchFamily="2" charset="0"/>
                          </a:rPr>
                        </m:ctrlPr>
                      </m:sSupPr>
                      <m:e>
                        <m:r>
                          <a:rPr lang="en-GB" sz="1400">
                            <a:latin typeface="Cambria Math" panose="02040503050406030204" pitchFamily="18" charset="0"/>
                            <a:ea typeface="Helvetica Neue Light" panose="02000403000000020004" pitchFamily="2" charset="0"/>
                          </a:rPr>
                          <m:t>(1−</m:t>
                        </m:r>
                        <m:r>
                          <m:rPr>
                            <m:sty m:val="p"/>
                          </m:rPr>
                          <a:rPr lang="el-GR" sz="1400" i="1">
                            <a:latin typeface="Cambria Math" panose="02040503050406030204" pitchFamily="18" charset="0"/>
                            <a:ea typeface="Cambria Math" panose="02040503050406030204" pitchFamily="18" charset="0"/>
                          </a:rPr>
                          <m:t>θ</m:t>
                        </m:r>
                        <m:r>
                          <a:rPr lang="en-GB" sz="1400">
                            <a:latin typeface="Cambria Math" panose="02040503050406030204" pitchFamily="18" charset="0"/>
                            <a:ea typeface="Cambria Math" panose="02040503050406030204" pitchFamily="18" charset="0"/>
                          </a:rPr>
                          <m:t>)</m:t>
                        </m:r>
                      </m:e>
                      <m:sup>
                        <m:r>
                          <m:rPr>
                            <m:sty m:val="p"/>
                          </m:rPr>
                          <a:rPr lang="en-GB" sz="1400">
                            <a:latin typeface="Cambria Math" panose="02040503050406030204" pitchFamily="18" charset="0"/>
                            <a:ea typeface="Helvetica Neue Light" panose="02000403000000020004" pitchFamily="2" charset="0"/>
                          </a:rPr>
                          <m:t>n</m:t>
                        </m:r>
                        <m:r>
                          <a:rPr lang="en-GB" sz="1400">
                            <a:latin typeface="Cambria Math" panose="02040503050406030204" pitchFamily="18" charset="0"/>
                            <a:ea typeface="Helvetica Neue Light" panose="02000403000000020004" pitchFamily="2" charset="0"/>
                          </a:rPr>
                          <m:t>−</m:t>
                        </m:r>
                        <m:r>
                          <m:rPr>
                            <m:sty m:val="p"/>
                          </m:rPr>
                          <a:rPr lang="en-GB" sz="1400">
                            <a:latin typeface="Cambria Math" panose="02040503050406030204" pitchFamily="18" charset="0"/>
                            <a:ea typeface="Helvetica Neue Light" panose="02000403000000020004" pitchFamily="2" charset="0"/>
                          </a:rPr>
                          <m:t>y</m:t>
                        </m:r>
                      </m:sup>
                    </m:sSup>
                  </m:oMath>
                </a14:m>
                <a:r>
                  <a:rPr lang="en-GB" sz="1400" dirty="0">
                    <a:latin typeface="Helvetica Neue Light" panose="02000403000000020004" pitchFamily="2" charset="0"/>
                    <a:ea typeface="Helvetica Neue Light" panose="02000403000000020004" pitchFamily="2" charset="0"/>
                  </a:rPr>
                  <a:t> </a:t>
                </a:r>
              </a:p>
              <a:p>
                <a:endParaRPr lang="en-GB" sz="1400" dirty="0">
                  <a:latin typeface="Helvetica Neue Light" panose="02000403000000020004" pitchFamily="2" charset="0"/>
                  <a:ea typeface="Helvetica Neue Light" panose="02000403000000020004" pitchFamily="2" charset="0"/>
                </a:endParaRPr>
              </a:p>
              <a:p>
                <a:r>
                  <a:rPr lang="en-GB" sz="1400" dirty="0">
                    <a:latin typeface="Helvetica Neue Light" panose="02000403000000020004" pitchFamily="2" charset="0"/>
                    <a:ea typeface="Helvetica Neue Light" panose="02000403000000020004" pitchFamily="2" charset="0"/>
                  </a:rPr>
                  <a:t>Alternatively, instead type this mathematical notation, you use this statistical notation:  </a:t>
                </a:r>
                <a14:m>
                  <m:oMath xmlns:m="http://schemas.openxmlformats.org/officeDocument/2006/math">
                    <m:r>
                      <m:rPr>
                        <m:sty m:val="p"/>
                      </m:rPr>
                      <a:rPr lang="en-GB" sz="1400">
                        <a:latin typeface="Cambria Math" panose="02040503050406030204" pitchFamily="18" charset="0"/>
                        <a:ea typeface="Helvetica Neue Light" panose="02000403000000020004" pitchFamily="2" charset="0"/>
                      </a:rPr>
                      <m:t>y</m:t>
                    </m:r>
                    <m:r>
                      <a:rPr lang="en-GB" sz="1400">
                        <a:latin typeface="Cambria Math" panose="02040503050406030204" pitchFamily="18" charset="0"/>
                        <a:ea typeface="Helvetica Neue Light" panose="02000403000000020004" pitchFamily="2" charset="0"/>
                      </a:rPr>
                      <m:t> ~ </m:t>
                    </m:r>
                    <m:r>
                      <m:rPr>
                        <m:sty m:val="p"/>
                      </m:rPr>
                      <a:rPr lang="en-GB" sz="1400">
                        <a:latin typeface="Cambria Math" panose="02040503050406030204" pitchFamily="18" charset="0"/>
                        <a:ea typeface="Helvetica Neue Light" panose="02000403000000020004" pitchFamily="2" charset="0"/>
                      </a:rPr>
                      <m:t>Bin</m:t>
                    </m:r>
                    <m:r>
                      <a:rPr lang="en-GB" sz="1400">
                        <a:latin typeface="Cambria Math" panose="02040503050406030204" pitchFamily="18" charset="0"/>
                        <a:ea typeface="Helvetica Neue Light" panose="02000403000000020004" pitchFamily="2" charset="0"/>
                      </a:rPr>
                      <m:t>(</m:t>
                    </m:r>
                    <m:r>
                      <m:rPr>
                        <m:sty m:val="p"/>
                      </m:rPr>
                      <a:rPr lang="en-GB" sz="1400">
                        <a:latin typeface="Cambria Math" panose="02040503050406030204" pitchFamily="18" charset="0"/>
                        <a:ea typeface="Helvetica Neue Light" panose="02000403000000020004" pitchFamily="2" charset="0"/>
                      </a:rPr>
                      <m:t>n</m:t>
                    </m:r>
                    <m:r>
                      <a:rPr lang="en-GB" sz="1400">
                        <a:latin typeface="Cambria Math" panose="02040503050406030204" pitchFamily="18" charset="0"/>
                        <a:ea typeface="Helvetica Neue Light" panose="02000403000000020004" pitchFamily="2" charset="0"/>
                      </a:rPr>
                      <m:t>, </m:t>
                    </m:r>
                    <m:r>
                      <m:rPr>
                        <m:sty m:val="p"/>
                      </m:rPr>
                      <a:rPr lang="el-GR" sz="1400" i="1">
                        <a:latin typeface="Cambria Math" panose="02040503050406030204" pitchFamily="18" charset="0"/>
                        <a:ea typeface="Cambria Math" panose="02040503050406030204" pitchFamily="18" charset="0"/>
                      </a:rPr>
                      <m:t>θ</m:t>
                    </m:r>
                    <m:r>
                      <a:rPr lang="en-GB" sz="1400" i="1">
                        <a:latin typeface="Cambria Math" panose="02040503050406030204" pitchFamily="18" charset="0"/>
                        <a:ea typeface="Cambria Math" panose="02040503050406030204" pitchFamily="18" charset="0"/>
                      </a:rPr>
                      <m:t>)</m:t>
                    </m:r>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14" name="TextBox 13">
                <a:extLst>
                  <a:ext uri="{FF2B5EF4-FFF2-40B4-BE49-F238E27FC236}">
                    <a16:creationId xmlns:a16="http://schemas.microsoft.com/office/drawing/2014/main" id="{EC132DE4-7B3B-1849-8C0D-A329A07AEDB1}"/>
                  </a:ext>
                </a:extLst>
              </p:cNvPr>
              <p:cNvSpPr txBox="1">
                <a:spLocks noRot="1" noChangeAspect="1" noMove="1" noResize="1" noEditPoints="1" noAdjustHandles="1" noChangeArrowheads="1" noChangeShapeType="1" noTextEdit="1"/>
              </p:cNvSpPr>
              <p:nvPr/>
            </p:nvSpPr>
            <p:spPr>
              <a:xfrm>
                <a:off x="718951" y="5052620"/>
                <a:ext cx="10871810" cy="845616"/>
              </a:xfrm>
              <a:prstGeom prst="rect">
                <a:avLst/>
              </a:prstGeom>
              <a:blipFill>
                <a:blip r:embed="rId4"/>
                <a:stretch>
                  <a:fillRect l="-117" b="-588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6B7D6F5-667A-CD44-805F-ACFAA9F003AC}"/>
                  </a:ext>
                </a:extLst>
              </p:cNvPr>
              <p:cNvSpPr txBox="1"/>
              <p:nvPr/>
            </p:nvSpPr>
            <p:spPr>
              <a:xfrm>
                <a:off x="694482" y="6204593"/>
                <a:ext cx="10000430" cy="338554"/>
              </a:xfrm>
              <a:prstGeom prst="rect">
                <a:avLst/>
              </a:prstGeom>
              <a:noFill/>
            </p:spPr>
            <p:txBody>
              <a:bodyPr wrap="non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We have specified the probability function for the likelihood, what about the function for the prior i.e., </a:t>
                </a:r>
                <a14:m>
                  <m:oMath xmlns:m="http://schemas.openxmlformats.org/officeDocument/2006/math">
                    <m:r>
                      <m:rPr>
                        <m:sty m:val="p"/>
                      </m:rPr>
                      <a:rPr lang="en-GB" sz="1600">
                        <a:latin typeface="Cambria Math" panose="02040503050406030204" pitchFamily="18" charset="0"/>
                        <a:ea typeface="Helvetica Neue Light" panose="02000403000000020004" pitchFamily="2" charset="0"/>
                      </a:rPr>
                      <m:t>P</m:t>
                    </m:r>
                    <m:r>
                      <a:rPr lang="en-GB" sz="1600" b="0" i="0" smtClean="0">
                        <a:latin typeface="Cambria Math" panose="02040503050406030204" pitchFamily="18" charset="0"/>
                        <a:ea typeface="Helvetica Neue Light" panose="02000403000000020004" pitchFamily="2" charset="0"/>
                      </a:rPr>
                      <m:t>(</m:t>
                    </m:r>
                    <m:r>
                      <m:rPr>
                        <m:sty m:val="p"/>
                      </m:rPr>
                      <a:rPr lang="en-GB" sz="1600">
                        <a:latin typeface="Cambria Math" panose="02040503050406030204" pitchFamily="18" charset="0"/>
                        <a:ea typeface="Cambria Math" panose="02040503050406030204" pitchFamily="18" charset="0"/>
                      </a:rPr>
                      <m:t>θ</m:t>
                    </m:r>
                    <m:r>
                      <a:rPr lang="en-GB" sz="1600" i="1">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a:t>
                </a:r>
              </a:p>
            </p:txBody>
          </p:sp>
        </mc:Choice>
        <mc:Fallback xmlns="">
          <p:sp>
            <p:nvSpPr>
              <p:cNvPr id="15" name="TextBox 14">
                <a:extLst>
                  <a:ext uri="{FF2B5EF4-FFF2-40B4-BE49-F238E27FC236}">
                    <a16:creationId xmlns:a16="http://schemas.microsoft.com/office/drawing/2014/main" id="{A6B7D6F5-667A-CD44-805F-ACFAA9F003AC}"/>
                  </a:ext>
                </a:extLst>
              </p:cNvPr>
              <p:cNvSpPr txBox="1">
                <a:spLocks noRot="1" noChangeAspect="1" noMove="1" noResize="1" noEditPoints="1" noAdjustHandles="1" noChangeArrowheads="1" noChangeShapeType="1" noTextEdit="1"/>
              </p:cNvSpPr>
              <p:nvPr/>
            </p:nvSpPr>
            <p:spPr>
              <a:xfrm>
                <a:off x="694482" y="6204593"/>
                <a:ext cx="10000430" cy="338554"/>
              </a:xfrm>
              <a:prstGeom prst="rect">
                <a:avLst/>
              </a:prstGeom>
              <a:blipFill>
                <a:blip r:embed="rId5"/>
                <a:stretch>
                  <a:fillRect l="-254" t="-3571" b="-17857"/>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0AFC021A-EBDE-BE85-1042-7C102E04D6A7}"/>
              </a:ext>
            </a:extLst>
          </p:cNvPr>
          <p:cNvPicPr>
            <a:picLocks noChangeAspect="1"/>
          </p:cNvPicPr>
          <p:nvPr/>
        </p:nvPicPr>
        <p:blipFill rotWithShape="1">
          <a:blip r:embed="rId6"/>
          <a:srcRect l="931"/>
          <a:stretch/>
        </p:blipFill>
        <p:spPr>
          <a:xfrm>
            <a:off x="0" y="0"/>
            <a:ext cx="12192000" cy="828375"/>
          </a:xfrm>
          <a:prstGeom prst="rect">
            <a:avLst/>
          </a:prstGeom>
        </p:spPr>
      </p:pic>
      <p:sp>
        <p:nvSpPr>
          <p:cNvPr id="7" name="Text Placeholder 6">
            <a:extLst>
              <a:ext uri="{FF2B5EF4-FFF2-40B4-BE49-F238E27FC236}">
                <a16:creationId xmlns:a16="http://schemas.microsoft.com/office/drawing/2014/main" id="{D9CB29EF-354F-CB31-C376-CBE6D52678AF}"/>
              </a:ext>
            </a:extLst>
          </p:cNvPr>
          <p:cNvSpPr txBox="1">
            <a:spLocks/>
          </p:cNvSpPr>
          <p:nvPr/>
        </p:nvSpPr>
        <p:spPr bwMode="auto">
          <a:xfrm>
            <a:off x="190991" y="200565"/>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Tree>
    <p:extLst>
      <p:ext uri="{BB962C8B-B14F-4D97-AF65-F5344CB8AC3E}">
        <p14:creationId xmlns:p14="http://schemas.microsoft.com/office/powerpoint/2010/main" val="1316812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21</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09442F6B-8112-5F4C-9EE0-35A446F5A8EA}"/>
              </a:ext>
            </a:extLst>
          </p:cNvPr>
          <p:cNvSpPr txBox="1"/>
          <p:nvPr/>
        </p:nvSpPr>
        <p:spPr>
          <a:xfrm>
            <a:off x="354457" y="1872007"/>
            <a:ext cx="11483086" cy="646331"/>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probability distribution needed in this situation is a </a:t>
            </a:r>
            <a:r>
              <a:rPr lang="en-GB" b="1" dirty="0">
                <a:highlight>
                  <a:srgbClr val="C0C0C0"/>
                </a:highlight>
                <a:latin typeface="Helvetica Neue Light" panose="02000403000000020004" pitchFamily="2" charset="0"/>
                <a:ea typeface="Helvetica Neue Light" panose="02000403000000020004" pitchFamily="2" charset="0"/>
              </a:rPr>
              <a:t>Beta distribution</a:t>
            </a:r>
            <a:r>
              <a:rPr lang="en-GB" b="1" dirty="0">
                <a:latin typeface="Helvetica Neue Light" panose="02000403000000020004" pitchFamily="2" charset="0"/>
                <a:ea typeface="Helvetica Neue Light" panose="02000403000000020004" pitchFamily="2" charset="0"/>
              </a:rPr>
              <a:t>. </a:t>
            </a:r>
            <a:r>
              <a:rPr lang="en-GB" dirty="0">
                <a:latin typeface="Helvetica Neue Light" panose="02000403000000020004" pitchFamily="2" charset="0"/>
                <a:ea typeface="Helvetica Neue Light" panose="02000403000000020004" pitchFamily="2" charset="0"/>
              </a:rPr>
              <a:t>It is the best probability function to use a </a:t>
            </a:r>
            <a:r>
              <a:rPr lang="en-GB" dirty="0">
                <a:highlight>
                  <a:srgbClr val="D6D6D6"/>
                </a:highlight>
                <a:latin typeface="Helvetica Neue Light" panose="02000403000000020004" pitchFamily="2" charset="0"/>
                <a:ea typeface="Helvetica Neue Light" panose="02000403000000020004" pitchFamily="2" charset="0"/>
              </a:rPr>
              <a:t>prior distribution </a:t>
            </a:r>
            <a:r>
              <a:rPr lang="en-GB" dirty="0">
                <a:latin typeface="Helvetica Neue Light" panose="02000403000000020004" pitchFamily="2" charset="0"/>
                <a:ea typeface="Helvetica Neue Light" panose="02000403000000020004" pitchFamily="2" charset="0"/>
              </a:rPr>
              <a:t>for unknown parameter that’s a proportion.</a:t>
            </a:r>
            <a:endParaRPr lang="en-GB" b="1" dirty="0">
              <a:latin typeface="Helvetica Neue Light" panose="02000403000000020004" pitchFamily="2" charset="0"/>
              <a:ea typeface="Helvetica Neue Light" panose="02000403000000020004" pitchFamily="2" charset="0"/>
            </a:endParaRPr>
          </a:p>
        </p:txBody>
      </p:sp>
      <p:pic>
        <p:nvPicPr>
          <p:cNvPr id="9" name="Picture 8" descr="Chart&#10;&#10;Description automatically generated">
            <a:extLst>
              <a:ext uri="{FF2B5EF4-FFF2-40B4-BE49-F238E27FC236}">
                <a16:creationId xmlns:a16="http://schemas.microsoft.com/office/drawing/2014/main" id="{C70A91AF-F2C1-B74C-A198-0D55D707DEA4}"/>
              </a:ext>
            </a:extLst>
          </p:cNvPr>
          <p:cNvPicPr>
            <a:picLocks noChangeAspect="1"/>
          </p:cNvPicPr>
          <p:nvPr/>
        </p:nvPicPr>
        <p:blipFill>
          <a:blip r:embed="rId3"/>
          <a:stretch>
            <a:fillRect/>
          </a:stretch>
        </p:blipFill>
        <p:spPr>
          <a:xfrm>
            <a:off x="7540859" y="2829956"/>
            <a:ext cx="4317981" cy="3431044"/>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1CE257A-F4BB-A94F-8F29-E94D845F028F}"/>
                  </a:ext>
                </a:extLst>
              </p:cNvPr>
              <p:cNvSpPr txBox="1"/>
              <p:nvPr/>
            </p:nvSpPr>
            <p:spPr>
              <a:xfrm>
                <a:off x="665353" y="2691283"/>
                <a:ext cx="3606565" cy="966162"/>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m:rPr>
                          <m:sty m:val="p"/>
                        </m:rPr>
                        <a:rPr lang="en-GB" sz="1400" smtClean="0">
                          <a:latin typeface="Cambria Math" panose="02040503050406030204" pitchFamily="18" charset="0"/>
                          <a:ea typeface="Helvetica Neue Light" panose="02000403000000020004" pitchFamily="2" charset="0"/>
                        </a:rPr>
                        <m:t>P</m:t>
                      </m:r>
                      <m:d>
                        <m:dPr>
                          <m:ctrlPr>
                            <a:rPr lang="en-GB" sz="1400" b="0" i="1" smtClean="0">
                              <a:latin typeface="Cambria Math" panose="02040503050406030204" pitchFamily="18" charset="0"/>
                              <a:ea typeface="Helvetica Neue Light" panose="02000403000000020004" pitchFamily="2" charset="0"/>
                            </a:rPr>
                          </m:ctrlPr>
                        </m:dPr>
                        <m:e>
                          <m:r>
                            <m:rPr>
                              <m:sty m:val="p"/>
                            </m:rPr>
                            <a:rPr lang="en-GB" sz="1400" b="0" i="0" smtClean="0">
                              <a:latin typeface="Cambria Math" panose="02040503050406030204" pitchFamily="18" charset="0"/>
                              <a:ea typeface="Cambria Math" panose="02040503050406030204" pitchFamily="18" charset="0"/>
                            </a:rPr>
                            <m:t>θ</m:t>
                          </m:r>
                        </m:e>
                      </m:d>
                      <m:r>
                        <a:rPr lang="en-GB" sz="1400" b="0" i="0" smtClean="0">
                          <a:latin typeface="Cambria Math" panose="02040503050406030204" pitchFamily="18" charset="0"/>
                          <a:ea typeface="Cambria Math" panose="02040503050406030204" pitchFamily="18" charset="0"/>
                        </a:rPr>
                        <m:t>= </m:t>
                      </m:r>
                      <m:f>
                        <m:fPr>
                          <m:ctrlPr>
                            <a:rPr lang="en-GB" sz="1400" b="0" i="1" smtClean="0">
                              <a:latin typeface="Cambria Math" panose="02040503050406030204" pitchFamily="18" charset="0"/>
                              <a:ea typeface="Cambria Math" panose="02040503050406030204" pitchFamily="18" charset="0"/>
                            </a:rPr>
                          </m:ctrlPr>
                        </m:fPr>
                        <m:num>
                          <m:r>
                            <a:rPr lang="en-GB" sz="1400" b="0" i="0" smtClean="0">
                              <a:latin typeface="Cambria Math" panose="02040503050406030204" pitchFamily="18" charset="0"/>
                              <a:ea typeface="Cambria Math" panose="02040503050406030204" pitchFamily="18" charset="0"/>
                            </a:rPr>
                            <m:t>1</m:t>
                          </m:r>
                        </m:num>
                        <m:den>
                          <m:r>
                            <m:rPr>
                              <m:sty m:val="p"/>
                            </m:rPr>
                            <a:rPr lang="en-GB" sz="1400" b="0" i="0" smtClean="0">
                              <a:latin typeface="Cambria Math" panose="02040503050406030204" pitchFamily="18" charset="0"/>
                              <a:ea typeface="Cambria Math" panose="02040503050406030204" pitchFamily="18" charset="0"/>
                            </a:rPr>
                            <m:t>B</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α</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β</m:t>
                          </m:r>
                          <m:r>
                            <a:rPr lang="en-GB" sz="1400" b="0" i="0" smtClean="0">
                              <a:latin typeface="Cambria Math" panose="02040503050406030204" pitchFamily="18" charset="0"/>
                              <a:ea typeface="Cambria Math" panose="02040503050406030204" pitchFamily="18" charset="0"/>
                            </a:rPr>
                            <m:t>)</m:t>
                          </m:r>
                        </m:den>
                      </m:f>
                      <m:r>
                        <a:rPr lang="en-GB" sz="1400" b="0" i="0" smtClean="0">
                          <a:latin typeface="Cambria Math" panose="02040503050406030204" pitchFamily="18" charset="0"/>
                          <a:ea typeface="Cambria Math" panose="02040503050406030204" pitchFamily="18" charset="0"/>
                        </a:rPr>
                        <m:t> </m:t>
                      </m:r>
                      <m:sSup>
                        <m:sSupPr>
                          <m:ctrlPr>
                            <a:rPr lang="en-GB" sz="1400" b="0" i="1" smtClean="0">
                              <a:latin typeface="Cambria Math" panose="02040503050406030204" pitchFamily="18" charset="0"/>
                              <a:ea typeface="Cambria Math" panose="02040503050406030204" pitchFamily="18" charset="0"/>
                            </a:rPr>
                          </m:ctrlPr>
                        </m:sSupPr>
                        <m:e>
                          <m:r>
                            <m:rPr>
                              <m:sty m:val="p"/>
                            </m:rPr>
                            <a:rPr lang="en-GB" sz="1400" b="0" i="0" smtClean="0">
                              <a:latin typeface="Cambria Math" panose="02040503050406030204" pitchFamily="18" charset="0"/>
                              <a:ea typeface="Cambria Math" panose="02040503050406030204" pitchFamily="18" charset="0"/>
                            </a:rPr>
                            <m:t>θ</m:t>
                          </m:r>
                        </m:e>
                        <m:sup>
                          <m:r>
                            <m:rPr>
                              <m:sty m:val="p"/>
                            </m:rPr>
                            <a:rPr lang="en-GB" sz="1400" b="0" i="0" smtClean="0">
                              <a:latin typeface="Cambria Math" panose="02040503050406030204" pitchFamily="18" charset="0"/>
                              <a:ea typeface="Cambria Math" panose="02040503050406030204" pitchFamily="18" charset="0"/>
                            </a:rPr>
                            <m:t>α</m:t>
                          </m:r>
                          <m:r>
                            <a:rPr lang="en-GB" sz="1400" b="0" i="0" smtClean="0">
                              <a:latin typeface="Cambria Math" panose="02040503050406030204" pitchFamily="18" charset="0"/>
                              <a:ea typeface="Cambria Math" panose="02040503050406030204" pitchFamily="18" charset="0"/>
                            </a:rPr>
                            <m:t>−1</m:t>
                          </m:r>
                        </m:sup>
                      </m:sSup>
                      <m:sSup>
                        <m:sSupPr>
                          <m:ctrlPr>
                            <a:rPr lang="en-GB" sz="1400" b="0" i="1" smtClean="0">
                              <a:latin typeface="Cambria Math" panose="02040503050406030204" pitchFamily="18" charset="0"/>
                              <a:ea typeface="Cambria Math" panose="02040503050406030204" pitchFamily="18" charset="0"/>
                            </a:rPr>
                          </m:ctrlPr>
                        </m:sSupPr>
                        <m:e>
                          <m:d>
                            <m:dPr>
                              <m:ctrlPr>
                                <a:rPr lang="en-GB" sz="1400" b="0" i="1" smtClean="0">
                                  <a:latin typeface="Cambria Math" panose="02040503050406030204" pitchFamily="18" charset="0"/>
                                  <a:ea typeface="Cambria Math" panose="02040503050406030204" pitchFamily="18" charset="0"/>
                                </a:rPr>
                              </m:ctrlPr>
                            </m:dPr>
                            <m:e>
                              <m:r>
                                <a:rPr lang="en-GB" sz="1400" b="0" i="0" smtClean="0">
                                  <a:latin typeface="Cambria Math" panose="02040503050406030204" pitchFamily="18" charset="0"/>
                                  <a:ea typeface="Cambria Math" panose="02040503050406030204" pitchFamily="18" charset="0"/>
                                </a:rPr>
                                <m:t>1−</m:t>
                              </m:r>
                              <m:r>
                                <m:rPr>
                                  <m:sty m:val="p"/>
                                </m:rPr>
                                <a:rPr lang="en-GB" sz="1400" b="0" i="0" smtClean="0">
                                  <a:latin typeface="Cambria Math" panose="02040503050406030204" pitchFamily="18" charset="0"/>
                                  <a:ea typeface="Cambria Math" panose="02040503050406030204" pitchFamily="18" charset="0"/>
                                </a:rPr>
                                <m:t>θ</m:t>
                              </m:r>
                            </m:e>
                          </m:d>
                        </m:e>
                        <m:sup>
                          <m:r>
                            <m:rPr>
                              <m:sty m:val="p"/>
                            </m:rPr>
                            <a:rPr lang="en-GB" sz="1400" b="0" i="0" smtClean="0">
                              <a:latin typeface="Cambria Math" panose="02040503050406030204" pitchFamily="18" charset="0"/>
                              <a:ea typeface="Cambria Math" panose="02040503050406030204" pitchFamily="18" charset="0"/>
                            </a:rPr>
                            <m:t>β</m:t>
                          </m:r>
                          <m:r>
                            <a:rPr lang="en-GB" sz="1400" b="0" i="0" smtClean="0">
                              <a:latin typeface="Cambria Math" panose="02040503050406030204" pitchFamily="18" charset="0"/>
                              <a:ea typeface="Cambria Math" panose="02040503050406030204" pitchFamily="18" charset="0"/>
                            </a:rPr>
                            <m:t>−1</m:t>
                          </m:r>
                        </m:sup>
                      </m:sSup>
                      <m:r>
                        <a:rPr lang="en-GB" sz="1400" i="0">
                          <a:latin typeface="Cambria Math" panose="02040503050406030204" pitchFamily="18" charset="0"/>
                          <a:ea typeface="Cambria Math" panose="02040503050406030204" pitchFamily="18" charset="0"/>
                        </a:rPr>
                        <m:t>, </m:t>
                      </m:r>
                      <m:d>
                        <m:dPr>
                          <m:ctrlPr>
                            <a:rPr lang="en-GB" sz="1400" b="0" i="1" smtClean="0">
                              <a:latin typeface="Cambria Math" panose="02040503050406030204" pitchFamily="18" charset="0"/>
                              <a:ea typeface="Cambria Math" panose="02040503050406030204" pitchFamily="18" charset="0"/>
                            </a:rPr>
                          </m:ctrlPr>
                        </m:dPr>
                        <m:e>
                          <m:r>
                            <a:rPr lang="en-GB" sz="1400" i="0">
                              <a:latin typeface="Cambria Math" panose="02040503050406030204" pitchFamily="18" charset="0"/>
                              <a:ea typeface="Cambria Math" panose="02040503050406030204" pitchFamily="18" charset="0"/>
                            </a:rPr>
                            <m:t>0&lt;</m:t>
                          </m:r>
                          <m:r>
                            <m:rPr>
                              <m:sty m:val="p"/>
                            </m:rPr>
                            <a:rPr lang="en-GB" sz="1400" i="0">
                              <a:latin typeface="Cambria Math" panose="02040503050406030204" pitchFamily="18" charset="0"/>
                              <a:ea typeface="Cambria Math" panose="02040503050406030204" pitchFamily="18" charset="0"/>
                            </a:rPr>
                            <m:t>θ</m:t>
                          </m:r>
                          <m:r>
                            <a:rPr lang="en-GB" sz="1400" b="0" i="0" smtClean="0">
                              <a:latin typeface="Cambria Math" panose="02040503050406030204" pitchFamily="18" charset="0"/>
                              <a:ea typeface="Cambria Math" panose="02040503050406030204" pitchFamily="18" charset="0"/>
                            </a:rPr>
                            <m:t>&lt;1</m:t>
                          </m:r>
                        </m:e>
                      </m:d>
                    </m:oMath>
                  </m:oMathPara>
                </a14:m>
                <a:endParaRPr lang="en-GB" sz="1400" b="0" i="0" dirty="0">
                  <a:latin typeface="Cambria Math" panose="02040503050406030204" pitchFamily="18" charset="0"/>
                  <a:ea typeface="Cambria Math" panose="02040503050406030204" pitchFamily="18" charset="0"/>
                </a:endParaRPr>
              </a:p>
              <a:p>
                <a:endParaRPr lang="en-GB" sz="1400" b="0" i="0" dirty="0">
                  <a:latin typeface="Cambria Math" panose="02040503050406030204" pitchFamily="18" charset="0"/>
                  <a:ea typeface="Helvetica Neue Light" panose="02000403000000020004" pitchFamily="2" charset="0"/>
                </a:endParaRPr>
              </a:p>
              <a:p>
                <a:pPr/>
                <a14:m>
                  <m:oMathPara xmlns:m="http://schemas.openxmlformats.org/officeDocument/2006/math">
                    <m:oMathParaPr>
                      <m:jc m:val="left"/>
                    </m:oMathParaPr>
                    <m:oMath xmlns:m="http://schemas.openxmlformats.org/officeDocument/2006/math">
                      <m:r>
                        <m:rPr>
                          <m:sty m:val="p"/>
                        </m:rPr>
                        <a:rPr lang="en-GB" sz="1400">
                          <a:latin typeface="Cambria Math" panose="02040503050406030204" pitchFamily="18" charset="0"/>
                          <a:ea typeface="Helvetica Neue Light" panose="02000403000000020004" pitchFamily="2" charset="0"/>
                        </a:rPr>
                        <m:t>P</m:t>
                      </m:r>
                      <m:d>
                        <m:dPr>
                          <m:ctrlPr>
                            <a:rPr lang="en-GB" sz="1400" i="1">
                              <a:latin typeface="Cambria Math" panose="02040503050406030204" pitchFamily="18" charset="0"/>
                              <a:ea typeface="Helvetica Neue Light" panose="02000403000000020004" pitchFamily="2" charset="0"/>
                            </a:rPr>
                          </m:ctrlPr>
                        </m:dPr>
                        <m:e>
                          <m:r>
                            <m:rPr>
                              <m:sty m:val="p"/>
                            </m:rPr>
                            <a:rPr lang="en-GB" sz="1400">
                              <a:latin typeface="Cambria Math" panose="02040503050406030204" pitchFamily="18" charset="0"/>
                              <a:ea typeface="Cambria Math" panose="02040503050406030204" pitchFamily="18" charset="0"/>
                            </a:rPr>
                            <m:t>θ</m:t>
                          </m:r>
                        </m:e>
                      </m:d>
                      <m:r>
                        <a:rPr lang="en-GB" sz="140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b</m:t>
                      </m:r>
                      <m:r>
                        <m:rPr>
                          <m:sty m:val="p"/>
                        </m:rPr>
                        <a:rPr lang="en-GB" sz="1400" b="0" i="0" smtClean="0">
                          <a:latin typeface="Cambria Math" panose="02040503050406030204" pitchFamily="18" charset="0"/>
                          <a:ea typeface="Helvetica Neue Light" panose="02000403000000020004" pitchFamily="2" charset="0"/>
                        </a:rPr>
                        <m:t>eta</m:t>
                      </m:r>
                      <m:r>
                        <a:rPr lang="en-GB" sz="1400" b="0" i="0" smtClean="0">
                          <a:latin typeface="Cambria Math" panose="02040503050406030204" pitchFamily="18" charset="0"/>
                          <a:ea typeface="Helvetica Neue Light" panose="02000403000000020004" pitchFamily="2" charset="0"/>
                        </a:rPr>
                        <m:t>(</m:t>
                      </m:r>
                      <m:r>
                        <m:rPr>
                          <m:sty m:val="p"/>
                        </m:rPr>
                        <a:rPr lang="en-GB" sz="1400" b="0" i="0" smtClean="0">
                          <a:latin typeface="Cambria Math" panose="02040503050406030204" pitchFamily="18" charset="0"/>
                          <a:ea typeface="Cambria Math" panose="02040503050406030204" pitchFamily="18" charset="0"/>
                        </a:rPr>
                        <m:t>θ</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α</m:t>
                      </m:r>
                      <m:r>
                        <a:rPr lang="en-GB" sz="1400" b="0" i="0" smtClean="0">
                          <a:latin typeface="Cambria Math" panose="02040503050406030204" pitchFamily="18" charset="0"/>
                          <a:ea typeface="Cambria Math" panose="02040503050406030204" pitchFamily="18" charset="0"/>
                        </a:rPr>
                        <m:t>−1, </m:t>
                      </m:r>
                      <m:r>
                        <m:rPr>
                          <m:sty m:val="p"/>
                        </m:rPr>
                        <a:rPr lang="en-GB" sz="1400" b="0" i="0" smtClean="0">
                          <a:latin typeface="Cambria Math" panose="02040503050406030204" pitchFamily="18" charset="0"/>
                          <a:ea typeface="Cambria Math" panose="02040503050406030204" pitchFamily="18" charset="0"/>
                        </a:rPr>
                        <m:t>β</m:t>
                      </m:r>
                      <m:r>
                        <a:rPr lang="en-GB" sz="1400" b="0" i="0" smtClean="0">
                          <a:latin typeface="Cambria Math" panose="02040503050406030204" pitchFamily="18" charset="0"/>
                          <a:ea typeface="Cambria Math" panose="02040503050406030204" pitchFamily="18" charset="0"/>
                        </a:rPr>
                        <m:t> −1)</m:t>
                      </m:r>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10" name="TextBox 9">
                <a:extLst>
                  <a:ext uri="{FF2B5EF4-FFF2-40B4-BE49-F238E27FC236}">
                    <a16:creationId xmlns:a16="http://schemas.microsoft.com/office/drawing/2014/main" id="{C1CE257A-F4BB-A94F-8F29-E94D845F028F}"/>
                  </a:ext>
                </a:extLst>
              </p:cNvPr>
              <p:cNvSpPr txBox="1">
                <a:spLocks noRot="1" noChangeAspect="1" noMove="1" noResize="1" noEditPoints="1" noAdjustHandles="1" noChangeArrowheads="1" noChangeShapeType="1" noTextEdit="1"/>
              </p:cNvSpPr>
              <p:nvPr/>
            </p:nvSpPr>
            <p:spPr>
              <a:xfrm>
                <a:off x="665353" y="2691283"/>
                <a:ext cx="3606565" cy="966162"/>
              </a:xfrm>
              <a:prstGeom prst="rect">
                <a:avLst/>
              </a:prstGeom>
              <a:blipFill>
                <a:blip r:embed="rId4"/>
                <a:stretch>
                  <a:fillRect b="-38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BFB0D63-AF99-9E40-9BAF-8B4859AE200E}"/>
                  </a:ext>
                </a:extLst>
              </p:cNvPr>
              <p:cNvSpPr txBox="1"/>
              <p:nvPr/>
            </p:nvSpPr>
            <p:spPr>
              <a:xfrm>
                <a:off x="333160" y="4963499"/>
                <a:ext cx="6991183" cy="1815882"/>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Example of a flexible PDF function as we can bend it to accordingly be setting values to </a:t>
                </a:r>
                <a14:m>
                  <m:oMath xmlns:m="http://schemas.openxmlformats.org/officeDocument/2006/math">
                    <m:r>
                      <m:rPr>
                        <m:sty m:val="p"/>
                      </m:rPr>
                      <a:rPr lang="en-GB" sz="1400" b="0" i="0" smtClean="0">
                        <a:latin typeface="Cambria Math" panose="02040503050406030204" pitchFamily="18" charset="0"/>
                        <a:ea typeface="Cambria Math" panose="02040503050406030204" pitchFamily="18" charset="0"/>
                      </a:rPr>
                      <m:t>α</m:t>
                    </m:r>
                  </m:oMath>
                </a14:m>
                <a:r>
                  <a:rPr lang="en-GB" sz="1400" dirty="0">
                    <a:latin typeface="Helvetica Neue Light" panose="02000403000000020004" pitchFamily="2" charset="0"/>
                    <a:ea typeface="Helvetica Neue Light" panose="02000403000000020004" pitchFamily="2" charset="0"/>
                  </a:rPr>
                  <a:t> and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oMath>
                </a14:m>
                <a:endParaRPr lang="en-GB" sz="1400" dirty="0">
                  <a:latin typeface="Helvetica Neue Light" panose="02000403000000020004" pitchFamily="2" charset="0"/>
                  <a:ea typeface="Cambria Math" panose="02040503050406030204" pitchFamily="18" charset="0"/>
                </a:endParaRPr>
              </a:p>
              <a:p>
                <a:pPr marL="285750" indent="-285750">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Here, we need to use values for </a:t>
                </a:r>
                <a14:m>
                  <m:oMath xmlns:m="http://schemas.openxmlformats.org/officeDocument/2006/math">
                    <m:r>
                      <m:rPr>
                        <m:sty m:val="p"/>
                      </m:rPr>
                      <a:rPr lang="en-GB" sz="1400" b="0" i="0" smtClean="0">
                        <a:latin typeface="Cambria Math" panose="02040503050406030204" pitchFamily="18" charset="0"/>
                        <a:ea typeface="Cambria Math" panose="02040503050406030204" pitchFamily="18" charset="0"/>
                      </a:rPr>
                      <m:t>α</m:t>
                    </m:r>
                  </m:oMath>
                </a14:m>
                <a:r>
                  <a:rPr lang="en-GB" sz="1400" dirty="0">
                    <a:latin typeface="Helvetica Neue Light" panose="02000403000000020004" pitchFamily="2" charset="0"/>
                    <a:ea typeface="Helvetica Neue Light" panose="02000403000000020004" pitchFamily="2" charset="0"/>
                  </a:rPr>
                  <a:t> and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oMath>
                </a14:m>
                <a:r>
                  <a:rPr lang="en-GB" sz="1400" dirty="0">
                    <a:latin typeface="Helvetica Neue Light" panose="02000403000000020004" pitchFamily="2" charset="0"/>
                    <a:ea typeface="Helvetica Neue Light" panose="02000403000000020004" pitchFamily="2" charset="0"/>
                  </a:rPr>
                  <a:t> which gives us a distribution with a shape that’s concentrated on 20-25%.</a:t>
                </a:r>
              </a:p>
              <a:p>
                <a:pPr marL="285750" indent="-285750">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This type of prior is an </a:t>
                </a:r>
                <a:r>
                  <a:rPr lang="en-GB" sz="1400" b="1" dirty="0">
                    <a:latin typeface="Helvetica Neue Light" panose="02000403000000020004" pitchFamily="2" charset="0"/>
                    <a:ea typeface="Helvetica Neue Light" panose="02000403000000020004" pitchFamily="2" charset="0"/>
                  </a:rPr>
                  <a:t>informative prior</a:t>
                </a:r>
                <a:r>
                  <a:rPr lang="en-GB" sz="1400" dirty="0">
                    <a:latin typeface="Helvetica Neue Light" panose="02000403000000020004" pitchFamily="2" charset="0"/>
                    <a:ea typeface="Helvetica Neue Light" panose="02000403000000020004" pitchFamily="2" charset="0"/>
                  </a:rPr>
                  <a:t>, because we’ve assigned a distribution with information that’s specific.</a:t>
                </a:r>
                <a:endParaRPr lang="en-GB" sz="1400" dirty="0">
                  <a:latin typeface="Helvetica Neue Light" panose="02000403000000020004" pitchFamily="2" charset="0"/>
                  <a:ea typeface="Cambria Math" panose="02040503050406030204" pitchFamily="18" charset="0"/>
                </a:endParaRPr>
              </a:p>
            </p:txBody>
          </p:sp>
        </mc:Choice>
        <mc:Fallback xmlns="">
          <p:sp>
            <p:nvSpPr>
              <p:cNvPr id="11" name="TextBox 10">
                <a:extLst>
                  <a:ext uri="{FF2B5EF4-FFF2-40B4-BE49-F238E27FC236}">
                    <a16:creationId xmlns:a16="http://schemas.microsoft.com/office/drawing/2014/main" id="{1BFB0D63-AF99-9E40-9BAF-8B4859AE200E}"/>
                  </a:ext>
                </a:extLst>
              </p:cNvPr>
              <p:cNvSpPr txBox="1">
                <a:spLocks noRot="1" noChangeAspect="1" noMove="1" noResize="1" noEditPoints="1" noAdjustHandles="1" noChangeArrowheads="1" noChangeShapeType="1" noTextEdit="1"/>
              </p:cNvSpPr>
              <p:nvPr/>
            </p:nvSpPr>
            <p:spPr>
              <a:xfrm>
                <a:off x="333160" y="4963499"/>
                <a:ext cx="6991183" cy="1815882"/>
              </a:xfrm>
              <a:prstGeom prst="rect">
                <a:avLst/>
              </a:prstGeom>
              <a:blipFill>
                <a:blip r:embed="rId5"/>
                <a:stretch>
                  <a:fillRect l="-363" t="-694" b="-2778"/>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A25BEDD7-B3A3-C624-03ED-461A187DEF40}"/>
              </a:ext>
            </a:extLst>
          </p:cNvPr>
          <p:cNvPicPr>
            <a:picLocks noChangeAspect="1"/>
          </p:cNvPicPr>
          <p:nvPr/>
        </p:nvPicPr>
        <p:blipFill rotWithShape="1">
          <a:blip r:embed="rId6"/>
          <a:srcRect l="931"/>
          <a:stretch/>
        </p:blipFill>
        <p:spPr>
          <a:xfrm>
            <a:off x="0" y="0"/>
            <a:ext cx="12192000" cy="828375"/>
          </a:xfrm>
          <a:prstGeom prst="rect">
            <a:avLst/>
          </a:prstGeom>
        </p:spPr>
      </p:pic>
      <p:sp>
        <p:nvSpPr>
          <p:cNvPr id="7" name="Text Placeholder 6">
            <a:extLst>
              <a:ext uri="{FF2B5EF4-FFF2-40B4-BE49-F238E27FC236}">
                <a16:creationId xmlns:a16="http://schemas.microsoft.com/office/drawing/2014/main" id="{2F7C9746-B4D7-837C-0656-9E1C82941BA2}"/>
              </a:ext>
            </a:extLst>
          </p:cNvPr>
          <p:cNvSpPr txBox="1">
            <a:spLocks/>
          </p:cNvSpPr>
          <p:nvPr/>
        </p:nvSpPr>
        <p:spPr bwMode="auto">
          <a:xfrm>
            <a:off x="190991" y="200565"/>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p:sp>
        <p:nvSpPr>
          <p:cNvPr id="8" name="Title 1">
            <a:extLst>
              <a:ext uri="{FF2B5EF4-FFF2-40B4-BE49-F238E27FC236}">
                <a16:creationId xmlns:a16="http://schemas.microsoft.com/office/drawing/2014/main" id="{B887BA0E-8705-0805-FA24-01E54133891C}"/>
              </a:ext>
            </a:extLst>
          </p:cNvPr>
          <p:cNvSpPr txBox="1">
            <a:spLocks/>
          </p:cNvSpPr>
          <p:nvPr/>
        </p:nvSpPr>
        <p:spPr>
          <a:xfrm>
            <a:off x="587375" y="116046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Motivating example [2]:</a:t>
            </a:r>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6DB3337-BFC2-CDEB-EE53-A4672E436E36}"/>
                  </a:ext>
                </a:extLst>
              </p:cNvPr>
              <p:cNvSpPr txBox="1"/>
              <p:nvPr/>
            </p:nvSpPr>
            <p:spPr>
              <a:xfrm>
                <a:off x="587375" y="3887406"/>
                <a:ext cx="6355682" cy="738664"/>
              </a:xfrm>
              <a:prstGeom prst="rect">
                <a:avLst/>
              </a:prstGeom>
              <a:noFill/>
            </p:spPr>
            <p:txBody>
              <a:bodyPr wrap="square" rtlCol="0">
                <a:spAutoFit/>
              </a:bodyPr>
              <a:lstStyle/>
              <a:p>
                <a:r>
                  <a:rPr lang="en-GB" sz="1400" dirty="0">
                    <a:latin typeface="Courier New" panose="02070309020205020404" pitchFamily="49" charset="0"/>
                    <a:ea typeface="Helvetica Neue Light" panose="02000403000000020004" pitchFamily="2" charset="0"/>
                    <a:cs typeface="Courier New" panose="02070309020205020404" pitchFamily="49" charset="0"/>
                  </a:rPr>
                  <a:t>Posterior mean:             </a:t>
                </a:r>
                <a:r>
                  <a:rPr lang="en-GB" sz="1400" dirty="0" err="1">
                    <a:latin typeface="Courier New" panose="02070309020205020404" pitchFamily="49" charset="0"/>
                    <a:ea typeface="Helvetica Neue Light" panose="02000403000000020004" pitchFamily="2" charset="0"/>
                    <a:cs typeface="Courier New" panose="02070309020205020404" pitchFamily="49" charset="0"/>
                  </a:rPr>
                  <a:t>qbeta</a:t>
                </a:r>
                <a:r>
                  <a:rPr lang="en-GB" sz="1400" dirty="0">
                    <a:latin typeface="Courier New" panose="02070309020205020404" pitchFamily="49" charset="0"/>
                    <a:ea typeface="Helvetica Neue Light" panose="02000403000000020004" pitchFamily="2" charset="0"/>
                    <a:cs typeface="Courier New" panose="02070309020205020404" pitchFamily="49" charset="0"/>
                  </a:rPr>
                  <a:t>(0.5, </a:t>
                </a:r>
                <a14:m>
                  <m:oMath xmlns:m="http://schemas.openxmlformats.org/officeDocument/2006/math">
                    <m:r>
                      <a:rPr lang="en-GB" sz="1400" b="0" i="0" smtClean="0">
                        <a:latin typeface="Cambria Math" panose="02040503050406030204" pitchFamily="18" charset="0"/>
                        <a:ea typeface="Cambria Math" panose="02040503050406030204" pitchFamily="18" charset="0"/>
                      </a:rPr>
                      <m:t>  </m:t>
                    </m:r>
                    <m:r>
                      <m:rPr>
                        <m:sty m:val="p"/>
                      </m:rPr>
                      <a:rPr lang="en-GB" sz="1400">
                        <a:latin typeface="Cambria Math" panose="02040503050406030204" pitchFamily="18" charset="0"/>
                        <a:ea typeface="Cambria Math" panose="02040503050406030204" pitchFamily="18" charset="0"/>
                      </a:rPr>
                      <m:t>α</m:t>
                    </m:r>
                    <m:r>
                      <a:rPr lang="en-GB" sz="1400">
                        <a:latin typeface="Cambria Math" panose="02040503050406030204" pitchFamily="18" charset="0"/>
                        <a:ea typeface="Cambria Math" panose="02040503050406030204" pitchFamily="18" charset="0"/>
                      </a:rPr>
                      <m:t>−1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r>
                      <a:rPr lang="en-GB" sz="1400">
                        <a:latin typeface="Cambria Math" panose="02040503050406030204" pitchFamily="18" charset="0"/>
                        <a:ea typeface="Cambria Math" panose="02040503050406030204" pitchFamily="18" charset="0"/>
                      </a:rPr>
                      <m:t> −1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a:t>
                </a:r>
              </a:p>
              <a:p>
                <a:r>
                  <a:rPr lang="en-GB" sz="1400" dirty="0">
                    <a:latin typeface="Courier New" panose="02070309020205020404" pitchFamily="49" charset="0"/>
                    <a:ea typeface="Helvetica Neue Light" panose="02000403000000020004" pitchFamily="2" charset="0"/>
                    <a:cs typeface="Courier New" panose="02070309020205020404" pitchFamily="49" charset="0"/>
                  </a:rPr>
                  <a:t>Posterior lower limit:      </a:t>
                </a:r>
                <a:r>
                  <a:rPr lang="en-GB" sz="1400" dirty="0" err="1">
                    <a:latin typeface="Courier New" panose="02070309020205020404" pitchFamily="49" charset="0"/>
                    <a:ea typeface="Helvetica Neue Light" panose="02000403000000020004" pitchFamily="2" charset="0"/>
                    <a:cs typeface="Courier New" panose="02070309020205020404" pitchFamily="49" charset="0"/>
                  </a:rPr>
                  <a:t>qbeta</a:t>
                </a:r>
                <a:r>
                  <a:rPr lang="en-GB" sz="1400" dirty="0">
                    <a:latin typeface="Courier New" panose="02070309020205020404" pitchFamily="49" charset="0"/>
                    <a:ea typeface="Helvetica Neue Light" panose="02000403000000020004" pitchFamily="2" charset="0"/>
                    <a:cs typeface="Courier New" panose="02070309020205020404" pitchFamily="49" charset="0"/>
                  </a:rPr>
                  <a:t>(0.025,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α</m:t>
                    </m:r>
                    <m:r>
                      <a:rPr lang="en-GB" sz="1400">
                        <a:latin typeface="Cambria Math" panose="02040503050406030204" pitchFamily="18" charset="0"/>
                        <a:ea typeface="Cambria Math" panose="02040503050406030204" pitchFamily="18" charset="0"/>
                      </a:rPr>
                      <m:t>−1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r>
                      <a:rPr lang="en-GB" sz="1400">
                        <a:latin typeface="Cambria Math" panose="02040503050406030204" pitchFamily="18" charset="0"/>
                        <a:ea typeface="Cambria Math" panose="02040503050406030204" pitchFamily="18" charset="0"/>
                      </a:rPr>
                      <m:t> −1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a:t>
                </a:r>
              </a:p>
              <a:p>
                <a:r>
                  <a:rPr lang="en-GB" sz="1400" dirty="0">
                    <a:latin typeface="Courier New" panose="02070309020205020404" pitchFamily="49" charset="0"/>
                    <a:ea typeface="Helvetica Neue Light" panose="02000403000000020004" pitchFamily="2" charset="0"/>
                    <a:cs typeface="Courier New" panose="02070309020205020404" pitchFamily="49" charset="0"/>
                  </a:rPr>
                  <a:t>Posterior upper limit:      </a:t>
                </a:r>
                <a:r>
                  <a:rPr lang="en-GB" sz="1400" dirty="0" err="1">
                    <a:latin typeface="Courier New" panose="02070309020205020404" pitchFamily="49" charset="0"/>
                    <a:ea typeface="Helvetica Neue Light" panose="02000403000000020004" pitchFamily="2" charset="0"/>
                    <a:cs typeface="Courier New" panose="02070309020205020404" pitchFamily="49" charset="0"/>
                  </a:rPr>
                  <a:t>qbeta</a:t>
                </a:r>
                <a:r>
                  <a:rPr lang="en-GB" sz="1400" dirty="0">
                    <a:latin typeface="Courier New" panose="02070309020205020404" pitchFamily="49" charset="0"/>
                    <a:ea typeface="Helvetica Neue Light" panose="02000403000000020004" pitchFamily="2" charset="0"/>
                    <a:cs typeface="Courier New" panose="02070309020205020404" pitchFamily="49" charset="0"/>
                  </a:rPr>
                  <a:t>(0.975,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α</m:t>
                    </m:r>
                    <m:r>
                      <a:rPr lang="en-GB" sz="1400">
                        <a:latin typeface="Cambria Math" panose="02040503050406030204" pitchFamily="18" charset="0"/>
                        <a:ea typeface="Cambria Math" panose="02040503050406030204" pitchFamily="18" charset="0"/>
                      </a:rPr>
                      <m:t>−1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r>
                      <a:rPr lang="en-GB" sz="1400">
                        <a:latin typeface="Cambria Math" panose="02040503050406030204" pitchFamily="18" charset="0"/>
                        <a:ea typeface="Cambria Math" panose="02040503050406030204" pitchFamily="18" charset="0"/>
                      </a:rPr>
                      <m:t> −1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a:t>
                </a:r>
              </a:p>
            </p:txBody>
          </p:sp>
        </mc:Choice>
        <mc:Fallback xmlns="">
          <p:sp>
            <p:nvSpPr>
              <p:cNvPr id="12" name="TextBox 11">
                <a:extLst>
                  <a:ext uri="{FF2B5EF4-FFF2-40B4-BE49-F238E27FC236}">
                    <a16:creationId xmlns:a16="http://schemas.microsoft.com/office/drawing/2014/main" id="{D6DB3337-BFC2-CDEB-EE53-A4672E436E36}"/>
                  </a:ext>
                </a:extLst>
              </p:cNvPr>
              <p:cNvSpPr txBox="1">
                <a:spLocks noRot="1" noChangeAspect="1" noMove="1" noResize="1" noEditPoints="1" noAdjustHandles="1" noChangeArrowheads="1" noChangeShapeType="1" noTextEdit="1"/>
              </p:cNvSpPr>
              <p:nvPr/>
            </p:nvSpPr>
            <p:spPr>
              <a:xfrm>
                <a:off x="587375" y="3887406"/>
                <a:ext cx="6355682" cy="738664"/>
              </a:xfrm>
              <a:prstGeom prst="rect">
                <a:avLst/>
              </a:prstGeom>
              <a:blipFill>
                <a:blip r:embed="rId7"/>
                <a:stretch>
                  <a:fillRect l="-399" b="-67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DA796D5-BB83-5DC6-B03E-7113B71592CC}"/>
                  </a:ext>
                </a:extLst>
              </p:cNvPr>
              <p:cNvSpPr txBox="1"/>
              <p:nvPr/>
            </p:nvSpPr>
            <p:spPr>
              <a:xfrm>
                <a:off x="9124823" y="962800"/>
                <a:ext cx="2826385" cy="523220"/>
              </a:xfrm>
              <a:prstGeom prst="rect">
                <a:avLst/>
              </a:prstGeom>
              <a:noFill/>
            </p:spPr>
            <p:txBody>
              <a:bodyPr wrap="square" rtlCol="0">
                <a:spAutoFit/>
              </a:bodyPr>
              <a:lstStyle/>
              <a:p>
                <a:pPr algn="r"/>
                <a:r>
                  <a:rPr lang="en-GB" sz="1400" dirty="0" err="1">
                    <a:latin typeface="Courier New" panose="02070309020205020404" pitchFamily="49" charset="0"/>
                    <a:ea typeface="Helvetica Neue Light" panose="02000403000000020004" pitchFamily="2" charset="0"/>
                    <a:cs typeface="Courier New" panose="02070309020205020404" pitchFamily="49" charset="0"/>
                  </a:rPr>
                  <a:t>dbeta</a:t>
                </a:r>
                <a:r>
                  <a:rPr lang="en-GB" sz="1400" dirty="0">
                    <a:latin typeface="Courier New" panose="02070309020205020404" pitchFamily="49" charset="0"/>
                    <a:ea typeface="Helvetica Neue Light" panose="02000403000000020004" pitchFamily="2" charset="0"/>
                    <a:cs typeface="Courier New" panose="02070309020205020404" pitchFamily="49" charset="0"/>
                  </a:rPr>
                  <a:t>(prop, </a:t>
                </a:r>
                <a14:m>
                  <m:oMath xmlns:m="http://schemas.openxmlformats.org/officeDocument/2006/math">
                    <m:r>
                      <a:rPr lang="en-GB" sz="1400" b="0" i="0" smtClean="0">
                        <a:latin typeface="Cambria Math" panose="02040503050406030204" pitchFamily="18" charset="0"/>
                        <a:ea typeface="Cambria Math" panose="02040503050406030204" pitchFamily="18" charset="0"/>
                      </a:rPr>
                      <m:t>  </m:t>
                    </m:r>
                    <m:r>
                      <m:rPr>
                        <m:sty m:val="p"/>
                      </m:rPr>
                      <a:rPr lang="en-GB" sz="1400">
                        <a:latin typeface="Cambria Math" panose="02040503050406030204" pitchFamily="18" charset="0"/>
                        <a:ea typeface="Cambria Math" panose="02040503050406030204" pitchFamily="18" charset="0"/>
                      </a:rPr>
                      <m:t>α</m:t>
                    </m:r>
                    <m:r>
                      <a:rPr lang="en-GB" sz="1400">
                        <a:latin typeface="Cambria Math" panose="02040503050406030204" pitchFamily="18" charset="0"/>
                        <a:ea typeface="Cambria Math" panose="02040503050406030204" pitchFamily="18" charset="0"/>
                      </a:rPr>
                      <m:t>−1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r>
                      <a:rPr lang="en-GB" sz="1400">
                        <a:latin typeface="Cambria Math" panose="02040503050406030204" pitchFamily="18" charset="0"/>
                        <a:ea typeface="Cambria Math" panose="02040503050406030204" pitchFamily="18" charset="0"/>
                      </a:rPr>
                      <m:t> −1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a:t>
                </a:r>
              </a:p>
              <a:p>
                <a:pPr algn="r"/>
                <a:r>
                  <a:rPr lang="en-GB" sz="1400" dirty="0" err="1">
                    <a:latin typeface="Courier New" panose="02070309020205020404" pitchFamily="49" charset="0"/>
                    <a:ea typeface="Helvetica Neue Light" panose="02000403000000020004" pitchFamily="2" charset="0"/>
                    <a:cs typeface="Courier New" panose="02070309020205020404" pitchFamily="49" charset="0"/>
                  </a:rPr>
                  <a:t>pbeta</a:t>
                </a:r>
                <a:r>
                  <a:rPr lang="en-GB" sz="1400" dirty="0">
                    <a:latin typeface="Courier New" panose="02070309020205020404" pitchFamily="49" charset="0"/>
                    <a:ea typeface="Helvetica Neue Light" panose="02000403000000020004" pitchFamily="2" charset="0"/>
                    <a:cs typeface="Courier New" panose="02070309020205020404" pitchFamily="49" charset="0"/>
                  </a:rPr>
                  <a:t>(prop,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α</m:t>
                    </m:r>
                    <m:r>
                      <a:rPr lang="en-GB" sz="1400">
                        <a:latin typeface="Cambria Math" panose="02040503050406030204" pitchFamily="18" charset="0"/>
                        <a:ea typeface="Cambria Math" panose="02040503050406030204" pitchFamily="18" charset="0"/>
                      </a:rPr>
                      <m:t>−1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m:rPr>
                        <m:sty m:val="p"/>
                      </m:rPr>
                      <a:rPr lang="en-GB" sz="1400">
                        <a:latin typeface="Cambria Math" panose="02040503050406030204" pitchFamily="18" charset="0"/>
                        <a:ea typeface="Cambria Math" panose="02040503050406030204" pitchFamily="18" charset="0"/>
                      </a:rPr>
                      <m:t>β</m:t>
                    </m:r>
                    <m:r>
                      <a:rPr lang="en-GB" sz="1400">
                        <a:latin typeface="Cambria Math" panose="02040503050406030204" pitchFamily="18" charset="0"/>
                        <a:ea typeface="Cambria Math" panose="02040503050406030204" pitchFamily="18" charset="0"/>
                      </a:rPr>
                      <m:t> −1</m:t>
                    </m:r>
                  </m:oMath>
                </a14:m>
                <a:r>
                  <a:rPr lang="en-GB" sz="1400" dirty="0">
                    <a:latin typeface="Courier New" panose="02070309020205020404" pitchFamily="49" charset="0"/>
                    <a:ea typeface="Helvetica Neue Light" panose="02000403000000020004" pitchFamily="2" charset="0"/>
                    <a:cs typeface="Courier New" panose="02070309020205020404" pitchFamily="49" charset="0"/>
                  </a:rPr>
                  <a:t>)</a:t>
                </a:r>
              </a:p>
            </p:txBody>
          </p:sp>
        </mc:Choice>
        <mc:Fallback xmlns="">
          <p:sp>
            <p:nvSpPr>
              <p:cNvPr id="13" name="TextBox 12">
                <a:extLst>
                  <a:ext uri="{FF2B5EF4-FFF2-40B4-BE49-F238E27FC236}">
                    <a16:creationId xmlns:a16="http://schemas.microsoft.com/office/drawing/2014/main" id="{6DA796D5-BB83-5DC6-B03E-7113B71592CC}"/>
                  </a:ext>
                </a:extLst>
              </p:cNvPr>
              <p:cNvSpPr txBox="1">
                <a:spLocks noRot="1" noChangeAspect="1" noMove="1" noResize="1" noEditPoints="1" noAdjustHandles="1" noChangeArrowheads="1" noChangeShapeType="1" noTextEdit="1"/>
              </p:cNvSpPr>
              <p:nvPr/>
            </p:nvSpPr>
            <p:spPr>
              <a:xfrm>
                <a:off x="9124823" y="962800"/>
                <a:ext cx="2826385" cy="523220"/>
              </a:xfrm>
              <a:prstGeom prst="rect">
                <a:avLst/>
              </a:prstGeom>
              <a:blipFill>
                <a:blip r:embed="rId8"/>
                <a:stretch>
                  <a:fillRect r="-446" b="-6977"/>
                </a:stretch>
              </a:blipFill>
            </p:spPr>
            <p:txBody>
              <a:bodyPr/>
              <a:lstStyle/>
              <a:p>
                <a:r>
                  <a:rPr lang="en-GB">
                    <a:noFill/>
                  </a:rPr>
                  <a:t> </a:t>
                </a:r>
              </a:p>
            </p:txBody>
          </p:sp>
        </mc:Fallback>
      </mc:AlternateContent>
    </p:spTree>
    <p:extLst>
      <p:ext uri="{BB962C8B-B14F-4D97-AF65-F5344CB8AC3E}">
        <p14:creationId xmlns:p14="http://schemas.microsoft.com/office/powerpoint/2010/main" val="359735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4F442-A8C0-9E48-8B86-B40111CD3FE1}"/>
              </a:ext>
            </a:extLst>
          </p:cNvPr>
          <p:cNvSpPr txBox="1">
            <a:spLocks/>
          </p:cNvSpPr>
          <p:nvPr/>
        </p:nvSpPr>
        <p:spPr>
          <a:xfrm>
            <a:off x="718951" y="275537"/>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Solutions [1]:</a:t>
            </a:r>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22</a:t>
            </a:fld>
            <a:endParaRPr lang="en-US" dirty="0">
              <a:solidFill>
                <a:srgbClr val="000000"/>
              </a:solidFill>
              <a:cs typeface="ＭＳ Ｐゴシック" charset="0"/>
            </a:endParaRPr>
          </a:p>
        </p:txBody>
      </p:sp>
      <p:sp>
        <p:nvSpPr>
          <p:cNvPr id="6" name="TextBox 5">
            <a:extLst>
              <a:ext uri="{FF2B5EF4-FFF2-40B4-BE49-F238E27FC236}">
                <a16:creationId xmlns:a16="http://schemas.microsoft.com/office/drawing/2014/main" id="{EBC0ACF2-3831-1546-85A6-88748D08CE0B}"/>
              </a:ext>
            </a:extLst>
          </p:cNvPr>
          <p:cNvSpPr txBox="1"/>
          <p:nvPr/>
        </p:nvSpPr>
        <p:spPr>
          <a:xfrm>
            <a:off x="718951" y="1797468"/>
            <a:ext cx="7006662" cy="369332"/>
          </a:xfrm>
          <a:prstGeom prst="rect">
            <a:avLst/>
          </a:prstGeom>
          <a:noFill/>
        </p:spPr>
        <p:txBody>
          <a:bodyPr wrap="non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For a binomial model specification, with Beta prior, the posterior is:</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A4FAE748-1FE2-D146-AD64-BAC2DA39AA09}"/>
                  </a:ext>
                </a:extLst>
              </p:cNvPr>
              <p:cNvSpPr txBox="1"/>
              <p:nvPr/>
            </p:nvSpPr>
            <p:spPr>
              <a:xfrm>
                <a:off x="814197" y="2345409"/>
                <a:ext cx="4452748" cy="2040495"/>
              </a:xfrm>
              <a:prstGeom prst="rect">
                <a:avLst/>
              </a:prstGeom>
              <a:solidFill>
                <a:schemeClr val="accent1">
                  <a:lumMod val="20000"/>
                  <a:lumOff val="80000"/>
                </a:schemeClr>
              </a:solidFill>
              <a:ln>
                <a:solidFill>
                  <a:schemeClr val="accent1">
                    <a:lumMod val="75000"/>
                  </a:schemeClr>
                </a:solidFill>
              </a:ln>
            </p:spPr>
            <p:txBody>
              <a:bodyPr wrap="square" rtlCol="0" anchor="ctr" anchorCtr="0">
                <a:spAutoFit/>
              </a:bodyPr>
              <a:lstStyle/>
              <a:p>
                <a:pPr algn="ctr"/>
                <a:endParaRPr lang="en-GB" sz="1600" b="0" i="0" dirty="0">
                  <a:latin typeface="Cambria Math" panose="02040503050406030204" pitchFamily="18" charset="0"/>
                  <a:ea typeface="Helvetica Neue Light" panose="02000403000000020004" pitchFamily="2" charset="0"/>
                </a:endParaRPr>
              </a:p>
              <a:p>
                <a:pPr algn="ctr"/>
                <a14:m>
                  <m:oMathPara xmlns:m="http://schemas.openxmlformats.org/officeDocument/2006/math">
                    <m:oMathParaPr>
                      <m:jc m:val="left"/>
                    </m:oMathParaPr>
                    <m:oMath xmlns:m="http://schemas.openxmlformats.org/officeDocument/2006/math">
                      <m:r>
                        <m:rPr>
                          <m:sty m:val="p"/>
                        </m:rPr>
                        <a:rPr lang="en-GB" b="0" i="0" smtClean="0">
                          <a:latin typeface="Cambria Math" panose="02040503050406030204" pitchFamily="18" charset="0"/>
                          <a:ea typeface="Helvetica Neue Light" panose="02000403000000020004" pitchFamily="2" charset="0"/>
                        </a:rPr>
                        <m:t>P</m:t>
                      </m:r>
                      <m:d>
                        <m:dPr>
                          <m:ctrlPr>
                            <a:rPr lang="en-GB" b="0" i="1" smtClean="0">
                              <a:latin typeface="Cambria Math" panose="02040503050406030204" pitchFamily="18" charset="0"/>
                              <a:ea typeface="Helvetica Neue Light" panose="02000403000000020004" pitchFamily="2" charset="0"/>
                            </a:rPr>
                          </m:ctrlPr>
                        </m:dPr>
                        <m:e>
                          <m:r>
                            <m:rPr>
                              <m:sty m:val="p"/>
                            </m:rPr>
                            <a:rPr lang="en-GB">
                              <a:latin typeface="Cambria Math" panose="02040503050406030204" pitchFamily="18" charset="0"/>
                              <a:ea typeface="Helvetica Neue Light" panose="02000403000000020004" pitchFamily="2" charset="0"/>
                            </a:rPr>
                            <m:t>θ</m:t>
                          </m:r>
                          <m:r>
                            <a:rPr lang="en-GB" b="0" i="0" smtClean="0">
                              <a:latin typeface="Cambria Math" panose="02040503050406030204" pitchFamily="18" charset="0"/>
                              <a:ea typeface="Helvetica Neue Light" panose="02000403000000020004" pitchFamily="2" charset="0"/>
                            </a:rPr>
                            <m:t> | </m:t>
                          </m:r>
                          <m:r>
                            <m:rPr>
                              <m:sty m:val="p"/>
                            </m:rPr>
                            <a:rPr lang="en-GB" b="0" i="0" smtClean="0">
                              <a:latin typeface="Cambria Math" panose="02040503050406030204" pitchFamily="18" charset="0"/>
                              <a:ea typeface="Helvetica Neue Light" panose="02000403000000020004" pitchFamily="2" charset="0"/>
                            </a:rPr>
                            <m:t>y</m:t>
                          </m:r>
                        </m:e>
                      </m:d>
                      <m:r>
                        <a:rPr lang="en-GB" i="1">
                          <a:latin typeface="Cambria Math" panose="02040503050406030204" pitchFamily="18" charset="0"/>
                          <a:ea typeface="Cambria Math" panose="02040503050406030204" pitchFamily="18" charset="0"/>
                        </a:rPr>
                        <m:t>∝</m:t>
                      </m:r>
                      <m:r>
                        <a:rPr lang="en-GB">
                          <a:latin typeface="Cambria Math" panose="02040503050406030204" pitchFamily="18" charset="0"/>
                          <a:ea typeface="Helvetica Neue Light" panose="02000403000000020004" pitchFamily="2" charset="0"/>
                        </a:rPr>
                        <m:t> </m:t>
                      </m:r>
                      <m:r>
                        <m:rPr>
                          <m:sty m:val="p"/>
                        </m:rPr>
                        <a:rPr lang="en-GB">
                          <a:latin typeface="Cambria Math" panose="02040503050406030204" pitchFamily="18" charset="0"/>
                          <a:ea typeface="Helvetica Neue Light" panose="02000403000000020004" pitchFamily="2" charset="0"/>
                        </a:rPr>
                        <m:t>P</m:t>
                      </m:r>
                      <m:d>
                        <m:dPr>
                          <m:ctrlPr>
                            <a:rPr lang="en-GB" i="1">
                              <a:latin typeface="Cambria Math" panose="02040503050406030204" pitchFamily="18" charset="0"/>
                              <a:ea typeface="Helvetica Neue Light" panose="02000403000000020004" pitchFamily="2" charset="0"/>
                            </a:rPr>
                          </m:ctrlPr>
                        </m:dPr>
                        <m:e>
                          <m:r>
                            <m:rPr>
                              <m:sty m:val="p"/>
                            </m:rPr>
                            <a:rPr lang="en-GB">
                              <a:latin typeface="Cambria Math" panose="02040503050406030204" pitchFamily="18" charset="0"/>
                              <a:ea typeface="Helvetica Neue Light" panose="02000403000000020004" pitchFamily="2" charset="0"/>
                            </a:rPr>
                            <m:t>θ</m:t>
                          </m:r>
                        </m:e>
                      </m:d>
                      <m:r>
                        <a:rPr lang="en-GB">
                          <a:latin typeface="Cambria Math" panose="02040503050406030204" pitchFamily="18" charset="0"/>
                          <a:ea typeface="Helvetica Neue Light" panose="02000403000000020004" pitchFamily="2" charset="0"/>
                        </a:rPr>
                        <m:t> </m:t>
                      </m:r>
                      <m:r>
                        <m:rPr>
                          <m:sty m:val="p"/>
                        </m:rPr>
                        <a:rPr lang="en-GB">
                          <a:latin typeface="Cambria Math" panose="02040503050406030204" pitchFamily="18" charset="0"/>
                          <a:ea typeface="Helvetica Neue Light" panose="02000403000000020004" pitchFamily="2" charset="0"/>
                        </a:rPr>
                        <m:t>P</m:t>
                      </m:r>
                      <m:d>
                        <m:dPr>
                          <m:endChr m:val="|"/>
                          <m:ctrlPr>
                            <a:rPr lang="en-GB" i="1">
                              <a:latin typeface="Cambria Math" panose="02040503050406030204" pitchFamily="18" charset="0"/>
                              <a:ea typeface="Helvetica Neue Light" panose="02000403000000020004" pitchFamily="2" charset="0"/>
                            </a:rPr>
                          </m:ctrlPr>
                        </m:dPr>
                        <m:e>
                          <m:r>
                            <m:rPr>
                              <m:sty m:val="p"/>
                            </m:rPr>
                            <a:rPr lang="en-GB">
                              <a:latin typeface="Cambria Math" panose="02040503050406030204" pitchFamily="18" charset="0"/>
                              <a:ea typeface="Helvetica Neue Light" panose="02000403000000020004" pitchFamily="2" charset="0"/>
                            </a:rPr>
                            <m:t>y</m:t>
                          </m:r>
                          <m:r>
                            <a:rPr lang="en-GB" i="1">
                              <a:latin typeface="Cambria Math" panose="02040503050406030204" pitchFamily="18" charset="0"/>
                              <a:ea typeface="Helvetica Neue Light" panose="02000403000000020004" pitchFamily="2" charset="0"/>
                            </a:rPr>
                            <m:t> </m:t>
                          </m:r>
                        </m:e>
                      </m:d>
                      <m:r>
                        <a:rPr lang="en-GB" i="1" smtClean="0">
                          <a:latin typeface="Cambria Math" panose="02040503050406030204" pitchFamily="18" charset="0"/>
                          <a:ea typeface="Helvetica Neue Light" panose="02000403000000020004" pitchFamily="2" charset="0"/>
                        </a:rPr>
                        <m:t> </m:t>
                      </m:r>
                      <m:r>
                        <m:rPr>
                          <m:sty m:val="p"/>
                        </m:rPr>
                        <a:rPr lang="en-GB" smtClean="0">
                          <a:latin typeface="Cambria Math" panose="02040503050406030204" pitchFamily="18" charset="0"/>
                          <a:ea typeface="Cambria Math" panose="02040503050406030204" pitchFamily="18" charset="0"/>
                        </a:rPr>
                        <m:t>θ</m:t>
                      </m:r>
                      <m:r>
                        <a:rPr lang="en-GB" i="1" smtClean="0">
                          <a:latin typeface="Cambria Math" panose="02040503050406030204" pitchFamily="18" charset="0"/>
                          <a:ea typeface="Helvetica Neue Light" panose="02000403000000020004" pitchFamily="2" charset="0"/>
                        </a:rPr>
                        <m:t>)</m:t>
                      </m:r>
                    </m:oMath>
                  </m:oMathPara>
                </a14:m>
                <a:endParaRPr lang="en-GB" i="1" dirty="0">
                  <a:latin typeface="Cambria Math" panose="02040503050406030204" pitchFamily="18" charset="0"/>
                  <a:ea typeface="Helvetica Neue Light" panose="02000403000000020004" pitchFamily="2" charset="0"/>
                </a:endParaRPr>
              </a:p>
              <a:p>
                <a:pPr algn="ctr"/>
                <a:r>
                  <a:rPr lang="en-GB" dirty="0">
                    <a:ea typeface="Cambria Math" panose="02040503050406030204" pitchFamily="18" charset="0"/>
                  </a:rPr>
                  <a:t>	</a:t>
                </a:r>
                <a14:m>
                  <m:oMath xmlns:m="http://schemas.openxmlformats.org/officeDocument/2006/math">
                    <m:r>
                      <a:rPr lang="en-GB" i="1">
                        <a:latin typeface="Cambria Math" panose="02040503050406030204" pitchFamily="18" charset="0"/>
                        <a:ea typeface="Cambria Math" panose="02040503050406030204" pitchFamily="18" charset="0"/>
                      </a:rPr>
                      <m:t>∝</m:t>
                    </m:r>
                    <m:r>
                      <a:rPr lang="en-GB" b="0" i="0" smtClean="0">
                        <a:latin typeface="Cambria Math" panose="02040503050406030204" pitchFamily="18" charset="0"/>
                        <a:ea typeface="Helvetica Neue Light" panose="02000403000000020004" pitchFamily="2" charset="0"/>
                      </a:rPr>
                      <m:t>[</m:t>
                    </m:r>
                    <m:sSup>
                      <m:sSupPr>
                        <m:ctrlPr>
                          <a:rPr lang="en-GB" i="1">
                            <a:latin typeface="Cambria Math" panose="02040503050406030204" pitchFamily="18" charset="0"/>
                            <a:ea typeface="Cambria Math" panose="02040503050406030204" pitchFamily="18" charset="0"/>
                          </a:rPr>
                        </m:ctrlPr>
                      </m:sSupPr>
                      <m:e>
                        <m:r>
                          <m:rPr>
                            <m:sty m:val="p"/>
                          </m:rPr>
                          <a:rPr lang="en-GB">
                            <a:latin typeface="Cambria Math" panose="02040503050406030204" pitchFamily="18" charset="0"/>
                            <a:ea typeface="Cambria Math" panose="02040503050406030204" pitchFamily="18" charset="0"/>
                          </a:rPr>
                          <m:t>θ</m:t>
                        </m:r>
                      </m:e>
                      <m:sup>
                        <m:r>
                          <m:rPr>
                            <m:sty m:val="p"/>
                          </m:rPr>
                          <a:rPr lang="en-GB">
                            <a:latin typeface="Cambria Math" panose="02040503050406030204" pitchFamily="18" charset="0"/>
                            <a:ea typeface="Cambria Math" panose="02040503050406030204" pitchFamily="18" charset="0"/>
                          </a:rPr>
                          <m:t>α</m:t>
                        </m:r>
                        <m:r>
                          <a:rPr lang="en-GB">
                            <a:latin typeface="Cambria Math" panose="02040503050406030204" pitchFamily="18" charset="0"/>
                            <a:ea typeface="Cambria Math" panose="02040503050406030204" pitchFamily="18" charset="0"/>
                          </a:rPr>
                          <m:t>−1</m:t>
                        </m:r>
                      </m:sup>
                    </m:sSup>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a:latin typeface="Cambria Math" panose="02040503050406030204" pitchFamily="18" charset="0"/>
                                <a:ea typeface="Cambria Math" panose="02040503050406030204" pitchFamily="18" charset="0"/>
                              </a:rPr>
                              <m:t>1−</m:t>
                            </m:r>
                            <m:r>
                              <m:rPr>
                                <m:sty m:val="p"/>
                              </m:rPr>
                              <a:rPr lang="en-GB">
                                <a:latin typeface="Cambria Math" panose="02040503050406030204" pitchFamily="18" charset="0"/>
                                <a:ea typeface="Cambria Math" panose="02040503050406030204" pitchFamily="18" charset="0"/>
                              </a:rPr>
                              <m:t>θ</m:t>
                            </m:r>
                          </m:e>
                        </m:d>
                      </m:e>
                      <m:sup>
                        <m:r>
                          <m:rPr>
                            <m:sty m:val="p"/>
                          </m:rPr>
                          <a:rPr lang="en-GB">
                            <a:latin typeface="Cambria Math" panose="02040503050406030204" pitchFamily="18" charset="0"/>
                            <a:ea typeface="Cambria Math" panose="02040503050406030204" pitchFamily="18" charset="0"/>
                          </a:rPr>
                          <m:t>β</m:t>
                        </m:r>
                        <m:r>
                          <a:rPr lang="en-GB">
                            <a:latin typeface="Cambria Math" panose="02040503050406030204" pitchFamily="18" charset="0"/>
                            <a:ea typeface="Cambria Math" panose="02040503050406030204" pitchFamily="18" charset="0"/>
                          </a:rPr>
                          <m:t>−1</m:t>
                        </m:r>
                      </m:sup>
                    </m:sSup>
                    <m:r>
                      <a:rPr lang="en-GB" b="0" i="0" smtClean="0">
                        <a:latin typeface="Cambria Math" panose="02040503050406030204" pitchFamily="18" charset="0"/>
                        <a:ea typeface="Helvetica Neue Light" panose="02000403000000020004" pitchFamily="2" charset="0"/>
                      </a:rPr>
                      <m:t>][</m:t>
                    </m:r>
                    <m:sSup>
                      <m:sSupPr>
                        <m:ctrlPr>
                          <a:rPr lang="en-GB" i="1">
                            <a:latin typeface="Cambria Math" panose="02040503050406030204" pitchFamily="18" charset="0"/>
                            <a:ea typeface="Helvetica Neue Light" panose="02000403000000020004" pitchFamily="2" charset="0"/>
                          </a:rPr>
                        </m:ctrlPr>
                      </m:sSupPr>
                      <m:e>
                        <m:r>
                          <m:rPr>
                            <m:sty m:val="p"/>
                          </m:rPr>
                          <a:rPr lang="el-GR">
                            <a:latin typeface="Cambria Math" panose="02040503050406030204" pitchFamily="18" charset="0"/>
                            <a:ea typeface="Cambria Math" panose="02040503050406030204" pitchFamily="18" charset="0"/>
                          </a:rPr>
                          <m:t>θ</m:t>
                        </m:r>
                      </m:e>
                      <m:sup>
                        <m:r>
                          <m:rPr>
                            <m:sty m:val="p"/>
                          </m:rPr>
                          <a:rPr lang="en-GB">
                            <a:latin typeface="Cambria Math" panose="02040503050406030204" pitchFamily="18" charset="0"/>
                            <a:ea typeface="Helvetica Neue Light" panose="02000403000000020004" pitchFamily="2" charset="0"/>
                          </a:rPr>
                          <m:t>y</m:t>
                        </m:r>
                      </m:sup>
                    </m:sSup>
                    <m:sSup>
                      <m:sSupPr>
                        <m:ctrlPr>
                          <a:rPr lang="en-GB" i="1">
                            <a:latin typeface="Cambria Math" panose="02040503050406030204" pitchFamily="18" charset="0"/>
                            <a:ea typeface="Helvetica Neue Light" panose="02000403000000020004" pitchFamily="2" charset="0"/>
                          </a:rPr>
                        </m:ctrlPr>
                      </m:sSupPr>
                      <m:e>
                        <m:r>
                          <a:rPr lang="en-GB">
                            <a:latin typeface="Cambria Math" panose="02040503050406030204" pitchFamily="18" charset="0"/>
                            <a:ea typeface="Helvetica Neue Light" panose="02000403000000020004" pitchFamily="2" charset="0"/>
                          </a:rPr>
                          <m:t>(1−</m:t>
                        </m:r>
                        <m:r>
                          <m:rPr>
                            <m:sty m:val="p"/>
                          </m:rPr>
                          <a:rPr lang="el-GR" i="1">
                            <a:latin typeface="Cambria Math" panose="02040503050406030204" pitchFamily="18" charset="0"/>
                            <a:ea typeface="Cambria Math" panose="02040503050406030204" pitchFamily="18" charset="0"/>
                          </a:rPr>
                          <m:t>θ</m:t>
                        </m:r>
                        <m:r>
                          <a:rPr lang="en-GB">
                            <a:latin typeface="Cambria Math" panose="02040503050406030204" pitchFamily="18" charset="0"/>
                            <a:ea typeface="Cambria Math" panose="02040503050406030204" pitchFamily="18" charset="0"/>
                          </a:rPr>
                          <m:t>)</m:t>
                        </m:r>
                      </m:e>
                      <m:sup>
                        <m:r>
                          <m:rPr>
                            <m:sty m:val="p"/>
                          </m:rPr>
                          <a:rPr lang="en-GB">
                            <a:latin typeface="Cambria Math" panose="02040503050406030204" pitchFamily="18" charset="0"/>
                            <a:ea typeface="Helvetica Neue Light" panose="02000403000000020004" pitchFamily="2" charset="0"/>
                          </a:rPr>
                          <m:t>n</m:t>
                        </m:r>
                        <m:r>
                          <a:rPr lang="en-GB">
                            <a:latin typeface="Cambria Math" panose="02040503050406030204" pitchFamily="18" charset="0"/>
                            <a:ea typeface="Helvetica Neue Light" panose="02000403000000020004" pitchFamily="2" charset="0"/>
                          </a:rPr>
                          <m:t>−</m:t>
                        </m:r>
                        <m:r>
                          <m:rPr>
                            <m:sty m:val="p"/>
                          </m:rPr>
                          <a:rPr lang="en-GB">
                            <a:latin typeface="Cambria Math" panose="02040503050406030204" pitchFamily="18" charset="0"/>
                            <a:ea typeface="Helvetica Neue Light" panose="02000403000000020004" pitchFamily="2" charset="0"/>
                          </a:rPr>
                          <m:t>y</m:t>
                        </m:r>
                      </m:sup>
                    </m:sSup>
                    <m:r>
                      <a:rPr lang="en-GB" b="0" i="0" smtClean="0">
                        <a:latin typeface="Cambria Math" panose="02040503050406030204" pitchFamily="18" charset="0"/>
                        <a:ea typeface="Helvetica Neue Light" panose="02000403000000020004" pitchFamily="2" charset="0"/>
                      </a:rPr>
                      <m:t>]</m:t>
                    </m:r>
                  </m:oMath>
                </a14:m>
                <a:endParaRPr lang="en-GB" dirty="0">
                  <a:latin typeface="Helvetica Neue Light" panose="02000403000000020004" pitchFamily="2" charset="0"/>
                  <a:ea typeface="Helvetica Neue Light" panose="02000403000000020004" pitchFamily="2" charset="0"/>
                </a:endParaRPr>
              </a:p>
              <a:p>
                <a:r>
                  <a:rPr lang="en-GB" dirty="0">
                    <a:ea typeface="Cambria Math" panose="02040503050406030204" pitchFamily="18" charset="0"/>
                  </a:rPr>
                  <a:t>                  </a:t>
                </a:r>
                <a14:m>
                  <m:oMath xmlns:m="http://schemas.openxmlformats.org/officeDocument/2006/math">
                    <m:r>
                      <a:rPr lang="en-GB" i="1" smtClean="0">
                        <a:latin typeface="Cambria Math" panose="02040503050406030204" pitchFamily="18" charset="0"/>
                        <a:ea typeface="Cambria Math" panose="02040503050406030204" pitchFamily="18" charset="0"/>
                      </a:rPr>
                      <m:t>⇒</m:t>
                    </m:r>
                    <m:sSup>
                      <m:sSupPr>
                        <m:ctrlPr>
                          <a:rPr lang="en-GB" i="1">
                            <a:latin typeface="Cambria Math" panose="02040503050406030204" pitchFamily="18" charset="0"/>
                            <a:ea typeface="Cambria Math" panose="02040503050406030204" pitchFamily="18" charset="0"/>
                          </a:rPr>
                        </m:ctrlPr>
                      </m:sSupPr>
                      <m:e>
                        <m:r>
                          <m:rPr>
                            <m:sty m:val="p"/>
                          </m:rPr>
                          <a:rPr lang="en-GB">
                            <a:latin typeface="Cambria Math" panose="02040503050406030204" pitchFamily="18" charset="0"/>
                            <a:ea typeface="Cambria Math" panose="02040503050406030204" pitchFamily="18" charset="0"/>
                          </a:rPr>
                          <m:t>θ</m:t>
                        </m:r>
                      </m:e>
                      <m:sup>
                        <m:r>
                          <m:rPr>
                            <m:sty m:val="p"/>
                          </m:rPr>
                          <a:rPr lang="en-GB">
                            <a:latin typeface="Cambria Math" panose="02040503050406030204" pitchFamily="18" charset="0"/>
                            <a:ea typeface="Cambria Math" panose="02040503050406030204" pitchFamily="18" charset="0"/>
                          </a:rPr>
                          <m:t>α</m:t>
                        </m:r>
                        <m:r>
                          <a:rPr lang="en-GB">
                            <a:latin typeface="Cambria Math" panose="02040503050406030204" pitchFamily="18" charset="0"/>
                            <a:ea typeface="Cambria Math" panose="02040503050406030204" pitchFamily="18" charset="0"/>
                          </a:rPr>
                          <m:t>−1</m:t>
                        </m:r>
                      </m:sup>
                    </m:sSup>
                    <m:sSup>
                      <m:sSupPr>
                        <m:ctrlPr>
                          <a:rPr lang="en-GB" i="1">
                            <a:latin typeface="Cambria Math" panose="02040503050406030204" pitchFamily="18" charset="0"/>
                            <a:ea typeface="Cambria Math" panose="02040503050406030204" pitchFamily="18" charset="0"/>
                          </a:rPr>
                        </m:ctrlPr>
                      </m:sSupPr>
                      <m:e>
                        <m:sSup>
                          <m:sSupPr>
                            <m:ctrlPr>
                              <a:rPr lang="en-GB" i="1">
                                <a:latin typeface="Cambria Math" panose="02040503050406030204" pitchFamily="18" charset="0"/>
                                <a:ea typeface="Helvetica Neue Light" panose="02000403000000020004" pitchFamily="2" charset="0"/>
                              </a:rPr>
                            </m:ctrlPr>
                          </m:sSupPr>
                          <m:e>
                            <m:r>
                              <m:rPr>
                                <m:sty m:val="p"/>
                              </m:rPr>
                              <a:rPr lang="el-GR">
                                <a:latin typeface="Cambria Math" panose="02040503050406030204" pitchFamily="18" charset="0"/>
                                <a:ea typeface="Cambria Math" panose="02040503050406030204" pitchFamily="18" charset="0"/>
                              </a:rPr>
                              <m:t>θ</m:t>
                            </m:r>
                          </m:e>
                          <m:sup>
                            <m:r>
                              <m:rPr>
                                <m:sty m:val="p"/>
                              </m:rPr>
                              <a:rPr lang="en-GB">
                                <a:latin typeface="Cambria Math" panose="02040503050406030204" pitchFamily="18" charset="0"/>
                                <a:ea typeface="Helvetica Neue Light" panose="02000403000000020004" pitchFamily="2" charset="0"/>
                              </a:rPr>
                              <m:t>y</m:t>
                            </m:r>
                          </m:sup>
                        </m:sSup>
                        <m:d>
                          <m:dPr>
                            <m:ctrlPr>
                              <a:rPr lang="en-GB" i="1">
                                <a:latin typeface="Cambria Math" panose="02040503050406030204" pitchFamily="18" charset="0"/>
                                <a:ea typeface="Cambria Math" panose="02040503050406030204" pitchFamily="18" charset="0"/>
                              </a:rPr>
                            </m:ctrlPr>
                          </m:dPr>
                          <m:e>
                            <m:r>
                              <a:rPr lang="en-GB">
                                <a:latin typeface="Cambria Math" panose="02040503050406030204" pitchFamily="18" charset="0"/>
                                <a:ea typeface="Cambria Math" panose="02040503050406030204" pitchFamily="18" charset="0"/>
                              </a:rPr>
                              <m:t>1−</m:t>
                            </m:r>
                            <m:r>
                              <m:rPr>
                                <m:sty m:val="p"/>
                              </m:rPr>
                              <a:rPr lang="en-GB">
                                <a:latin typeface="Cambria Math" panose="02040503050406030204" pitchFamily="18" charset="0"/>
                                <a:ea typeface="Cambria Math" panose="02040503050406030204" pitchFamily="18" charset="0"/>
                              </a:rPr>
                              <m:t>θ</m:t>
                            </m:r>
                          </m:e>
                        </m:d>
                      </m:e>
                      <m:sup>
                        <m:r>
                          <m:rPr>
                            <m:sty m:val="p"/>
                          </m:rPr>
                          <a:rPr lang="en-GB">
                            <a:latin typeface="Cambria Math" panose="02040503050406030204" pitchFamily="18" charset="0"/>
                            <a:ea typeface="Cambria Math" panose="02040503050406030204" pitchFamily="18" charset="0"/>
                          </a:rPr>
                          <m:t>β</m:t>
                        </m:r>
                        <m:r>
                          <a:rPr lang="en-GB">
                            <a:latin typeface="Cambria Math" panose="02040503050406030204" pitchFamily="18" charset="0"/>
                            <a:ea typeface="Cambria Math" panose="02040503050406030204" pitchFamily="18" charset="0"/>
                          </a:rPr>
                          <m:t>−1</m:t>
                        </m:r>
                      </m:sup>
                    </m:sSup>
                    <m:sSup>
                      <m:sSupPr>
                        <m:ctrlPr>
                          <a:rPr lang="en-GB" i="1" smtClean="0">
                            <a:latin typeface="Cambria Math" panose="02040503050406030204" pitchFamily="18" charset="0"/>
                            <a:ea typeface="Helvetica Neue Light" panose="02000403000000020004" pitchFamily="2" charset="0"/>
                          </a:rPr>
                        </m:ctrlPr>
                      </m:sSupPr>
                      <m:e>
                        <m:r>
                          <a:rPr lang="en-GB">
                            <a:latin typeface="Cambria Math" panose="02040503050406030204" pitchFamily="18" charset="0"/>
                            <a:ea typeface="Helvetica Neue Light" panose="02000403000000020004" pitchFamily="2" charset="0"/>
                          </a:rPr>
                          <m:t>(1−</m:t>
                        </m:r>
                        <m:r>
                          <m:rPr>
                            <m:sty m:val="p"/>
                          </m:rPr>
                          <a:rPr lang="el-GR" i="1">
                            <a:latin typeface="Cambria Math" panose="02040503050406030204" pitchFamily="18" charset="0"/>
                            <a:ea typeface="Cambria Math" panose="02040503050406030204" pitchFamily="18" charset="0"/>
                          </a:rPr>
                          <m:t>θ</m:t>
                        </m:r>
                        <m:r>
                          <a:rPr lang="en-GB">
                            <a:latin typeface="Cambria Math" panose="02040503050406030204" pitchFamily="18" charset="0"/>
                            <a:ea typeface="Cambria Math" panose="02040503050406030204" pitchFamily="18" charset="0"/>
                          </a:rPr>
                          <m:t>)</m:t>
                        </m:r>
                      </m:e>
                      <m:sup>
                        <m:r>
                          <m:rPr>
                            <m:sty m:val="p"/>
                          </m:rPr>
                          <a:rPr lang="en-GB">
                            <a:latin typeface="Cambria Math" panose="02040503050406030204" pitchFamily="18" charset="0"/>
                            <a:ea typeface="Helvetica Neue Light" panose="02000403000000020004" pitchFamily="2" charset="0"/>
                          </a:rPr>
                          <m:t>n</m:t>
                        </m:r>
                        <m:r>
                          <a:rPr lang="en-GB">
                            <a:latin typeface="Cambria Math" panose="02040503050406030204" pitchFamily="18" charset="0"/>
                            <a:ea typeface="Helvetica Neue Light" panose="02000403000000020004" pitchFamily="2" charset="0"/>
                          </a:rPr>
                          <m:t>−</m:t>
                        </m:r>
                        <m:r>
                          <m:rPr>
                            <m:sty m:val="p"/>
                          </m:rPr>
                          <a:rPr lang="en-GB">
                            <a:latin typeface="Cambria Math" panose="02040503050406030204" pitchFamily="18" charset="0"/>
                            <a:ea typeface="Helvetica Neue Light" panose="02000403000000020004" pitchFamily="2" charset="0"/>
                          </a:rPr>
                          <m:t>y</m:t>
                        </m:r>
                      </m:sup>
                    </m:sSup>
                  </m:oMath>
                </a14:m>
                <a:endParaRPr lang="en-GB" dirty="0">
                  <a:latin typeface="Helvetica Neue Light" panose="02000403000000020004" pitchFamily="2" charset="0"/>
                  <a:ea typeface="Helvetica Neue Light" panose="02000403000000020004" pitchFamily="2" charset="0"/>
                </a:endParaRPr>
              </a:p>
              <a:p>
                <a:r>
                  <a:rPr lang="en-GB" dirty="0">
                    <a:ea typeface="Cambria Math" panose="02040503050406030204" pitchFamily="18" charset="0"/>
                  </a:rPr>
                  <a:t>                  </a:t>
                </a:r>
                <a14:m>
                  <m:oMath xmlns:m="http://schemas.openxmlformats.org/officeDocument/2006/math">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θ</m:t>
                        </m:r>
                      </m:e>
                      <m:sup>
                        <m:r>
                          <a:rPr lang="en-GB" b="0" i="0" smtClean="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α</m:t>
                        </m:r>
                        <m:r>
                          <a:rPr lang="en-GB" b="0" i="0"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y</m:t>
                        </m:r>
                        <m:r>
                          <a:rPr lang="en-GB" b="0" i="0" smtClean="0">
                            <a:latin typeface="Cambria Math" panose="02040503050406030204" pitchFamily="18" charset="0"/>
                            <a:ea typeface="Cambria Math" panose="02040503050406030204" pitchFamily="18" charset="0"/>
                          </a:rPr>
                          <m:t>)−1</m:t>
                        </m:r>
                      </m:sup>
                    </m:sSup>
                    <m:sSup>
                      <m:sSupPr>
                        <m:ctrlPr>
                          <a:rPr lang="en-GB" i="1">
                            <a:latin typeface="Cambria Math" panose="02040503050406030204" pitchFamily="18" charset="0"/>
                            <a:ea typeface="Cambria Math" panose="02040503050406030204" pitchFamily="18" charset="0"/>
                          </a:rPr>
                        </m:ctrlPr>
                      </m:sSupPr>
                      <m:e>
                        <m:d>
                          <m:dPr>
                            <m:ctrlPr>
                              <a:rPr lang="en-GB" i="1">
                                <a:latin typeface="Cambria Math" panose="02040503050406030204" pitchFamily="18" charset="0"/>
                                <a:ea typeface="Cambria Math" panose="02040503050406030204" pitchFamily="18" charset="0"/>
                              </a:rPr>
                            </m:ctrlPr>
                          </m:dPr>
                          <m:e>
                            <m:r>
                              <a:rPr lang="en-GB" b="0" i="0">
                                <a:latin typeface="Cambria Math" panose="02040503050406030204" pitchFamily="18" charset="0"/>
                                <a:ea typeface="Cambria Math" panose="02040503050406030204" pitchFamily="18" charset="0"/>
                              </a:rPr>
                              <m:t>1−</m:t>
                            </m:r>
                            <m:r>
                              <m:rPr>
                                <m:sty m:val="p"/>
                              </m:rPr>
                              <a:rPr lang="en-GB" b="0" i="0">
                                <a:latin typeface="Cambria Math" panose="02040503050406030204" pitchFamily="18" charset="0"/>
                                <a:ea typeface="Cambria Math" panose="02040503050406030204" pitchFamily="18" charset="0"/>
                              </a:rPr>
                              <m:t>θ</m:t>
                            </m:r>
                          </m:e>
                        </m:d>
                      </m:e>
                      <m:sup>
                        <m:r>
                          <a:rPr lang="en-GB" b="0" i="0" smtClean="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β</m:t>
                        </m:r>
                        <m:r>
                          <a:rPr lang="en-GB" b="0" i="0"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n</m:t>
                        </m:r>
                        <m:r>
                          <a:rPr lang="en-GB" b="0" i="0"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y</m:t>
                        </m:r>
                        <m:r>
                          <a:rPr lang="en-GB" b="0" i="0" smtClean="0">
                            <a:latin typeface="Cambria Math" panose="02040503050406030204" pitchFamily="18" charset="0"/>
                            <a:ea typeface="Cambria Math" panose="02040503050406030204" pitchFamily="18" charset="0"/>
                          </a:rPr>
                          <m:t>)−1</m:t>
                        </m:r>
                      </m:sup>
                    </m:sSup>
                  </m:oMath>
                </a14:m>
                <a:endParaRPr lang="en-GB" dirty="0">
                  <a:latin typeface="Helvetica Neue Light" panose="02000403000000020004" pitchFamily="2" charset="0"/>
                  <a:ea typeface="Helvetica Neue Light" panose="02000403000000020004" pitchFamily="2" charset="0"/>
                </a:endParaRPr>
              </a:p>
              <a:p>
                <a14:m>
                  <m:oMath xmlns:m="http://schemas.openxmlformats.org/officeDocument/2006/math">
                    <m:r>
                      <a:rPr lang="en-GB" b="0" i="1"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Beta</m:t>
                    </m:r>
                    <m:d>
                      <m:dPr>
                        <m:endChr m:val="|"/>
                        <m:ctrlPr>
                          <a:rPr lang="en-GB" i="1" smtClean="0">
                            <a:latin typeface="Cambria Math" panose="02040503050406030204" pitchFamily="18" charset="0"/>
                            <a:ea typeface="Cambria Math" panose="02040503050406030204" pitchFamily="18" charset="0"/>
                          </a:rPr>
                        </m:ctrlPr>
                      </m:dPr>
                      <m:e>
                        <m:r>
                          <m:rPr>
                            <m:sty m:val="p"/>
                          </m:rPr>
                          <a:rPr lang="el-GR" b="0" i="0" smtClean="0">
                            <a:latin typeface="Cambria Math" panose="02040503050406030204" pitchFamily="18" charset="0"/>
                            <a:ea typeface="Cambria Math" panose="02040503050406030204" pitchFamily="18" charset="0"/>
                          </a:rPr>
                          <m:t>θ</m:t>
                        </m:r>
                      </m:e>
                    </m:d>
                    <m:r>
                      <a:rPr lang="en-GB" b="0" i="0" smtClean="0">
                        <a:latin typeface="Cambria Math" panose="02040503050406030204" pitchFamily="18" charset="0"/>
                        <a:ea typeface="Cambria Math" panose="02040503050406030204" pitchFamily="18" charset="0"/>
                      </a:rPr>
                      <m:t> </m:t>
                    </m:r>
                    <m:r>
                      <a:rPr lang="en-GB" b="0" i="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α</m:t>
                    </m:r>
                    <m:r>
                      <a:rPr lang="en-GB" b="0" i="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y</m:t>
                    </m:r>
                    <m:r>
                      <a:rPr lang="en-GB" b="0" i="0">
                        <a:latin typeface="Cambria Math" panose="02040503050406030204" pitchFamily="18" charset="0"/>
                        <a:ea typeface="Cambria Math" panose="02040503050406030204" pitchFamily="18" charset="0"/>
                      </a:rPr>
                      <m:t>)−1</m:t>
                    </m:r>
                  </m:oMath>
                </a14:m>
                <a:r>
                  <a:rPr lang="en-GB" dirty="0">
                    <a:latin typeface="Helvetica Neue Light" panose="02000403000000020004" pitchFamily="2" charset="0"/>
                    <a:ea typeface="Helvetica Neue Light" panose="02000403000000020004" pitchFamily="2" charset="0"/>
                  </a:rPr>
                  <a:t>, </a:t>
                </a:r>
                <a14:m>
                  <m:oMath xmlns:m="http://schemas.openxmlformats.org/officeDocument/2006/math">
                    <m:r>
                      <a:rPr lang="en-GB" b="0" i="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β</m:t>
                    </m:r>
                    <m:r>
                      <a:rPr lang="en-GB" b="0" i="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n</m:t>
                    </m:r>
                    <m:r>
                      <a:rPr lang="en-GB" b="0" i="0">
                        <a:latin typeface="Cambria Math" panose="02040503050406030204" pitchFamily="18" charset="0"/>
                        <a:ea typeface="Cambria Math" panose="02040503050406030204" pitchFamily="18" charset="0"/>
                      </a:rPr>
                      <m:t>−</m:t>
                    </m:r>
                    <m:r>
                      <m:rPr>
                        <m:sty m:val="p"/>
                      </m:rPr>
                      <a:rPr lang="en-GB" b="0" i="0">
                        <a:latin typeface="Cambria Math" panose="02040503050406030204" pitchFamily="18" charset="0"/>
                        <a:ea typeface="Cambria Math" panose="02040503050406030204" pitchFamily="18" charset="0"/>
                      </a:rPr>
                      <m:t>y</m:t>
                    </m:r>
                    <m:r>
                      <a:rPr lang="en-GB" b="0" i="0">
                        <a:latin typeface="Cambria Math" panose="02040503050406030204" pitchFamily="18" charset="0"/>
                        <a:ea typeface="Cambria Math" panose="02040503050406030204" pitchFamily="18" charset="0"/>
                      </a:rPr>
                      <m:t>)−1</m:t>
                    </m:r>
                  </m:oMath>
                </a14:m>
                <a:r>
                  <a:rPr lang="en-GB" dirty="0">
                    <a:latin typeface="Helvetica Neue Light" panose="02000403000000020004" pitchFamily="2" charset="0"/>
                    <a:ea typeface="Helvetica Neue Light" panose="02000403000000020004" pitchFamily="2" charset="0"/>
                  </a:rPr>
                  <a:t>)</a:t>
                </a:r>
              </a:p>
              <a:p>
                <a:endParaRPr lang="en-GB" dirty="0">
                  <a:latin typeface="Helvetica Neue Light" panose="02000403000000020004" pitchFamily="2" charset="0"/>
                  <a:ea typeface="Helvetica Neue Light" panose="02000403000000020004" pitchFamily="2" charset="0"/>
                </a:endParaRPr>
              </a:p>
            </p:txBody>
          </p:sp>
        </mc:Choice>
        <mc:Fallback>
          <p:sp>
            <p:nvSpPr>
              <p:cNvPr id="12" name="TextBox 11">
                <a:extLst>
                  <a:ext uri="{FF2B5EF4-FFF2-40B4-BE49-F238E27FC236}">
                    <a16:creationId xmlns:a16="http://schemas.microsoft.com/office/drawing/2014/main" id="{A4FAE748-1FE2-D146-AD64-BAC2DA39AA09}"/>
                  </a:ext>
                </a:extLst>
              </p:cNvPr>
              <p:cNvSpPr txBox="1">
                <a:spLocks noRot="1" noChangeAspect="1" noMove="1" noResize="1" noEditPoints="1" noAdjustHandles="1" noChangeArrowheads="1" noChangeShapeType="1" noTextEdit="1"/>
              </p:cNvSpPr>
              <p:nvPr/>
            </p:nvSpPr>
            <p:spPr>
              <a:xfrm>
                <a:off x="814197" y="2345409"/>
                <a:ext cx="4452748" cy="2040495"/>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C132DE4-7B3B-1849-8C0D-A329A07AEDB1}"/>
                  </a:ext>
                </a:extLst>
              </p:cNvPr>
              <p:cNvSpPr txBox="1"/>
              <p:nvPr/>
            </p:nvSpPr>
            <p:spPr>
              <a:xfrm>
                <a:off x="718951" y="1041947"/>
                <a:ext cx="5295424" cy="506870"/>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Likelihood function: </a:t>
                </a:r>
                <a14:m>
                  <m:oMath xmlns:m="http://schemas.openxmlformats.org/officeDocument/2006/math">
                    <m:r>
                      <m:rPr>
                        <m:sty m:val="p"/>
                      </m:rPr>
                      <a:rPr lang="en-GB">
                        <a:latin typeface="Cambria Math" panose="02040503050406030204" pitchFamily="18" charset="0"/>
                        <a:ea typeface="Helvetica Neue Light" panose="02000403000000020004" pitchFamily="2" charset="0"/>
                      </a:rPr>
                      <m:t>P</m:t>
                    </m:r>
                    <m:d>
                      <m:dPr>
                        <m:endChr m:val="|"/>
                        <m:ctrlPr>
                          <a:rPr lang="en-GB" i="1">
                            <a:latin typeface="Cambria Math" panose="02040503050406030204" pitchFamily="18" charset="0"/>
                            <a:ea typeface="Helvetica Neue Light" panose="02000403000000020004" pitchFamily="2" charset="0"/>
                          </a:rPr>
                        </m:ctrlPr>
                      </m:dPr>
                      <m:e>
                        <m:r>
                          <m:rPr>
                            <m:sty m:val="p"/>
                          </m:rPr>
                          <a:rPr lang="en-GB">
                            <a:latin typeface="Cambria Math" panose="02040503050406030204" pitchFamily="18" charset="0"/>
                            <a:ea typeface="Helvetica Neue Light" panose="02000403000000020004" pitchFamily="2" charset="0"/>
                          </a:rPr>
                          <m:t>y</m:t>
                        </m:r>
                        <m:r>
                          <a:rPr lang="en-GB" i="1">
                            <a:latin typeface="Cambria Math" panose="02040503050406030204" pitchFamily="18" charset="0"/>
                            <a:ea typeface="Helvetica Neue Light" panose="02000403000000020004" pitchFamily="2" charset="0"/>
                          </a:rPr>
                          <m:t> </m:t>
                        </m:r>
                      </m:e>
                    </m:d>
                    <m:r>
                      <a:rPr lang="en-GB" i="1">
                        <a:latin typeface="Cambria Math" panose="02040503050406030204" pitchFamily="18" charset="0"/>
                        <a:ea typeface="Helvetica Neue Light" panose="02000403000000020004" pitchFamily="2" charset="0"/>
                      </a:rPr>
                      <m:t> </m:t>
                    </m:r>
                    <m:r>
                      <m:rPr>
                        <m:sty m:val="p"/>
                      </m:rPr>
                      <a:rPr lang="en-GB">
                        <a:latin typeface="Cambria Math" panose="02040503050406030204" pitchFamily="18" charset="0"/>
                        <a:ea typeface="Cambria Math" panose="02040503050406030204" pitchFamily="18" charset="0"/>
                      </a:rPr>
                      <m:t>θ</m:t>
                    </m:r>
                    <m:r>
                      <a:rPr lang="en-GB" i="1">
                        <a:latin typeface="Cambria Math" panose="02040503050406030204" pitchFamily="18" charset="0"/>
                        <a:ea typeface="Helvetica Neue Light" panose="02000403000000020004" pitchFamily="2" charset="0"/>
                      </a:rPr>
                      <m:t>)</m:t>
                    </m:r>
                  </m:oMath>
                </a14:m>
                <a:r>
                  <a:rPr lang="en-GB" dirty="0">
                    <a:latin typeface="Helvetica Neue Light" panose="02000403000000020004" pitchFamily="2" charset="0"/>
                    <a:ea typeface="Helvetica Neue Light" panose="02000403000000020004" pitchFamily="2" charset="0"/>
                  </a:rPr>
                  <a:t> = </a:t>
                </a:r>
                <a14:m>
                  <m:oMath xmlns:m="http://schemas.openxmlformats.org/officeDocument/2006/math">
                    <m:d>
                      <m:dPr>
                        <m:ctrlPr>
                          <a:rPr lang="en-GB" i="1">
                            <a:latin typeface="Cambria Math" panose="02040503050406030204" pitchFamily="18" charset="0"/>
                            <a:ea typeface="Helvetica Neue Light" panose="02000403000000020004" pitchFamily="2" charset="0"/>
                          </a:rPr>
                        </m:ctrlPr>
                      </m:dPr>
                      <m:e>
                        <m:f>
                          <m:fPr>
                            <m:type m:val="noBar"/>
                            <m:ctrlPr>
                              <a:rPr lang="en-GB" i="1">
                                <a:latin typeface="Cambria Math" panose="02040503050406030204" pitchFamily="18" charset="0"/>
                                <a:ea typeface="Helvetica Neue Light" panose="02000403000000020004" pitchFamily="2" charset="0"/>
                              </a:rPr>
                            </m:ctrlPr>
                          </m:fPr>
                          <m:num>
                            <m:r>
                              <a:rPr lang="en-GB" i="1">
                                <a:latin typeface="Cambria Math" panose="02040503050406030204" pitchFamily="18" charset="0"/>
                                <a:ea typeface="Helvetica Neue Light" panose="02000403000000020004" pitchFamily="2" charset="0"/>
                              </a:rPr>
                              <m:t>𝑛</m:t>
                            </m:r>
                          </m:num>
                          <m:den>
                            <m:r>
                              <a:rPr lang="en-GB" i="1">
                                <a:latin typeface="Cambria Math" panose="02040503050406030204" pitchFamily="18" charset="0"/>
                                <a:ea typeface="Helvetica Neue Light" panose="02000403000000020004" pitchFamily="2" charset="0"/>
                              </a:rPr>
                              <m:t>𝑦</m:t>
                            </m:r>
                          </m:den>
                        </m:f>
                      </m:e>
                    </m:d>
                    <m:sSup>
                      <m:sSupPr>
                        <m:ctrlPr>
                          <a:rPr lang="en-GB" i="1">
                            <a:latin typeface="Cambria Math" panose="02040503050406030204" pitchFamily="18" charset="0"/>
                            <a:ea typeface="Helvetica Neue Light" panose="02000403000000020004" pitchFamily="2" charset="0"/>
                          </a:rPr>
                        </m:ctrlPr>
                      </m:sSupPr>
                      <m:e>
                        <m:r>
                          <m:rPr>
                            <m:sty m:val="p"/>
                          </m:rPr>
                          <a:rPr lang="el-GR">
                            <a:latin typeface="Cambria Math" panose="02040503050406030204" pitchFamily="18" charset="0"/>
                            <a:ea typeface="Cambria Math" panose="02040503050406030204" pitchFamily="18" charset="0"/>
                          </a:rPr>
                          <m:t>θ</m:t>
                        </m:r>
                      </m:e>
                      <m:sup>
                        <m:r>
                          <m:rPr>
                            <m:sty m:val="p"/>
                          </m:rPr>
                          <a:rPr lang="en-GB">
                            <a:latin typeface="Cambria Math" panose="02040503050406030204" pitchFamily="18" charset="0"/>
                            <a:ea typeface="Helvetica Neue Light" panose="02000403000000020004" pitchFamily="2" charset="0"/>
                          </a:rPr>
                          <m:t>y</m:t>
                        </m:r>
                      </m:sup>
                    </m:sSup>
                    <m:sSup>
                      <m:sSupPr>
                        <m:ctrlPr>
                          <a:rPr lang="en-GB" i="1">
                            <a:latin typeface="Cambria Math" panose="02040503050406030204" pitchFamily="18" charset="0"/>
                            <a:ea typeface="Helvetica Neue Light" panose="02000403000000020004" pitchFamily="2" charset="0"/>
                          </a:rPr>
                        </m:ctrlPr>
                      </m:sSupPr>
                      <m:e>
                        <m:r>
                          <a:rPr lang="en-GB">
                            <a:latin typeface="Cambria Math" panose="02040503050406030204" pitchFamily="18" charset="0"/>
                            <a:ea typeface="Helvetica Neue Light" panose="02000403000000020004" pitchFamily="2" charset="0"/>
                          </a:rPr>
                          <m:t>(1−</m:t>
                        </m:r>
                        <m:r>
                          <m:rPr>
                            <m:sty m:val="p"/>
                          </m:rPr>
                          <a:rPr lang="el-GR" i="1">
                            <a:latin typeface="Cambria Math" panose="02040503050406030204" pitchFamily="18" charset="0"/>
                            <a:ea typeface="Cambria Math" panose="02040503050406030204" pitchFamily="18" charset="0"/>
                          </a:rPr>
                          <m:t>θ</m:t>
                        </m:r>
                        <m:r>
                          <a:rPr lang="en-GB">
                            <a:latin typeface="Cambria Math" panose="02040503050406030204" pitchFamily="18" charset="0"/>
                            <a:ea typeface="Cambria Math" panose="02040503050406030204" pitchFamily="18" charset="0"/>
                          </a:rPr>
                          <m:t>)</m:t>
                        </m:r>
                      </m:e>
                      <m:sup>
                        <m:r>
                          <m:rPr>
                            <m:sty m:val="p"/>
                          </m:rPr>
                          <a:rPr lang="en-GB">
                            <a:latin typeface="Cambria Math" panose="02040503050406030204" pitchFamily="18" charset="0"/>
                            <a:ea typeface="Helvetica Neue Light" panose="02000403000000020004" pitchFamily="2" charset="0"/>
                          </a:rPr>
                          <m:t>n</m:t>
                        </m:r>
                        <m:r>
                          <a:rPr lang="en-GB">
                            <a:latin typeface="Cambria Math" panose="02040503050406030204" pitchFamily="18" charset="0"/>
                            <a:ea typeface="Helvetica Neue Light" panose="02000403000000020004" pitchFamily="2" charset="0"/>
                          </a:rPr>
                          <m:t>−</m:t>
                        </m:r>
                        <m:r>
                          <m:rPr>
                            <m:sty m:val="p"/>
                          </m:rPr>
                          <a:rPr lang="en-GB">
                            <a:latin typeface="Cambria Math" panose="02040503050406030204" pitchFamily="18" charset="0"/>
                            <a:ea typeface="Helvetica Neue Light" panose="02000403000000020004" pitchFamily="2" charset="0"/>
                          </a:rPr>
                          <m:t>y</m:t>
                        </m:r>
                      </m:sup>
                    </m:sSup>
                  </m:oMath>
                </a14:m>
                <a:r>
                  <a:rPr lang="en-GB" dirty="0">
                    <a:latin typeface="Helvetica Neue Light" panose="02000403000000020004" pitchFamily="2" charset="0"/>
                    <a:ea typeface="Helvetica Neue Light" panose="02000403000000020004" pitchFamily="2" charset="0"/>
                  </a:rPr>
                  <a:t> </a:t>
                </a:r>
              </a:p>
            </p:txBody>
          </p:sp>
        </mc:Choice>
        <mc:Fallback>
          <p:sp>
            <p:nvSpPr>
              <p:cNvPr id="14" name="TextBox 13">
                <a:extLst>
                  <a:ext uri="{FF2B5EF4-FFF2-40B4-BE49-F238E27FC236}">
                    <a16:creationId xmlns:a16="http://schemas.microsoft.com/office/drawing/2014/main" id="{EC132DE4-7B3B-1849-8C0D-A329A07AEDB1}"/>
                  </a:ext>
                </a:extLst>
              </p:cNvPr>
              <p:cNvSpPr txBox="1">
                <a:spLocks noRot="1" noChangeAspect="1" noMove="1" noResize="1" noEditPoints="1" noAdjustHandles="1" noChangeArrowheads="1" noChangeShapeType="1" noTextEdit="1"/>
              </p:cNvSpPr>
              <p:nvPr/>
            </p:nvSpPr>
            <p:spPr>
              <a:xfrm>
                <a:off x="718951" y="1041947"/>
                <a:ext cx="5295424" cy="506870"/>
              </a:xfrm>
              <a:prstGeom prst="rect">
                <a:avLst/>
              </a:prstGeom>
              <a:blipFill>
                <a:blip r:embed="rId4"/>
                <a:stretch>
                  <a:fillRect l="-718" b="-5000"/>
                </a:stretch>
              </a:blipFill>
            </p:spPr>
            <p:txBody>
              <a:bodyPr/>
              <a:lstStyle/>
              <a:p>
                <a:r>
                  <a:rPr lang="en-GB">
                    <a:noFill/>
                  </a:rPr>
                  <a:t> </a:t>
                </a:r>
              </a:p>
            </p:txBody>
          </p:sp>
        </mc:Fallback>
      </mc:AlternateContent>
      <p:sp>
        <p:nvSpPr>
          <p:cNvPr id="15" name="TextBox 14">
            <a:extLst>
              <a:ext uri="{FF2B5EF4-FFF2-40B4-BE49-F238E27FC236}">
                <a16:creationId xmlns:a16="http://schemas.microsoft.com/office/drawing/2014/main" id="{A6B7D6F5-667A-CD44-805F-ACFAA9F003AC}"/>
              </a:ext>
            </a:extLst>
          </p:cNvPr>
          <p:cNvSpPr txBox="1"/>
          <p:nvPr/>
        </p:nvSpPr>
        <p:spPr>
          <a:xfrm>
            <a:off x="718951" y="4631644"/>
            <a:ext cx="11049820" cy="923330"/>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As you can see the posterior distribution is a Beta distribution, but the parameters for it have been updated.</a:t>
            </a: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When the posterior is in the same family as the prior, we say the prior is a conjugate for the model. </a:t>
            </a: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Here, the Beta prior is a conjugate for the binomial model. </a:t>
            </a: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B4390F4B-0DEC-6B40-89BC-FDF24F061ADF}"/>
                  </a:ext>
                </a:extLst>
              </p:cNvPr>
              <p:cNvSpPr txBox="1"/>
              <p:nvPr/>
            </p:nvSpPr>
            <p:spPr>
              <a:xfrm>
                <a:off x="6428297" y="1075243"/>
                <a:ext cx="3983719" cy="797654"/>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Prior: </a:t>
                </a:r>
                <a14:m>
                  <m:oMath xmlns:m="http://schemas.openxmlformats.org/officeDocument/2006/math">
                    <m:r>
                      <m:rPr>
                        <m:sty m:val="p"/>
                      </m:rPr>
                      <a:rPr lang="en-GB">
                        <a:latin typeface="Cambria Math" panose="02040503050406030204" pitchFamily="18" charset="0"/>
                        <a:ea typeface="Helvetica Neue Light" panose="02000403000000020004" pitchFamily="2" charset="0"/>
                      </a:rPr>
                      <m:t>P</m:t>
                    </m:r>
                    <m:d>
                      <m:dPr>
                        <m:ctrlPr>
                          <a:rPr lang="en-GB" b="0" i="1" smtClean="0">
                            <a:latin typeface="Cambria Math" panose="02040503050406030204" pitchFamily="18" charset="0"/>
                            <a:ea typeface="Helvetica Neue Light" panose="02000403000000020004" pitchFamily="2" charset="0"/>
                          </a:rPr>
                        </m:ctrlPr>
                      </m:dPr>
                      <m:e>
                        <m:r>
                          <m:rPr>
                            <m:sty m:val="p"/>
                          </m:rPr>
                          <a:rPr lang="en-GB" b="0" i="0" smtClean="0">
                            <a:latin typeface="Cambria Math" panose="02040503050406030204" pitchFamily="18" charset="0"/>
                            <a:ea typeface="Cambria Math" panose="02040503050406030204" pitchFamily="18" charset="0"/>
                          </a:rPr>
                          <m:t>θ</m:t>
                        </m:r>
                      </m:e>
                    </m:d>
                    <m:r>
                      <a:rPr lang="en-GB" b="0" i="0"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0" smtClean="0">
                            <a:latin typeface="Cambria Math" panose="02040503050406030204" pitchFamily="18" charset="0"/>
                            <a:ea typeface="Cambria Math" panose="02040503050406030204" pitchFamily="18" charset="0"/>
                          </a:rPr>
                          <m:t>1</m:t>
                        </m:r>
                      </m:num>
                      <m:den>
                        <m:r>
                          <m:rPr>
                            <m:sty m:val="p"/>
                          </m:rPr>
                          <a:rPr lang="en-GB" b="0" i="0" smtClean="0">
                            <a:latin typeface="Cambria Math" panose="02040503050406030204" pitchFamily="18" charset="0"/>
                            <a:ea typeface="Cambria Math" panose="02040503050406030204" pitchFamily="18" charset="0"/>
                          </a:rPr>
                          <m:t>B</m:t>
                        </m:r>
                        <m:r>
                          <a:rPr lang="en-GB" b="0" i="0"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α</m:t>
                        </m:r>
                        <m:r>
                          <a:rPr lang="en-GB" b="0" i="0" smtClean="0">
                            <a:latin typeface="Cambria Math" panose="02040503050406030204" pitchFamily="18" charset="0"/>
                            <a:ea typeface="Cambria Math" panose="02040503050406030204" pitchFamily="18" charset="0"/>
                          </a:rPr>
                          <m:t>,</m:t>
                        </m:r>
                        <m:r>
                          <m:rPr>
                            <m:sty m:val="p"/>
                          </m:rPr>
                          <a:rPr lang="en-GB" b="0" i="0" smtClean="0">
                            <a:latin typeface="Cambria Math" panose="02040503050406030204" pitchFamily="18" charset="0"/>
                            <a:ea typeface="Cambria Math" panose="02040503050406030204" pitchFamily="18" charset="0"/>
                          </a:rPr>
                          <m:t>β</m:t>
                        </m:r>
                        <m:r>
                          <a:rPr lang="en-GB" b="0" i="0" smtClean="0">
                            <a:latin typeface="Cambria Math" panose="02040503050406030204" pitchFamily="18" charset="0"/>
                            <a:ea typeface="Cambria Math" panose="02040503050406030204" pitchFamily="18" charset="0"/>
                          </a:rPr>
                          <m:t>)</m:t>
                        </m:r>
                      </m:den>
                    </m:f>
                    <m:r>
                      <a:rPr lang="en-GB" b="0" i="0" smtClean="0">
                        <a:latin typeface="Cambria Math" panose="02040503050406030204" pitchFamily="18" charset="0"/>
                        <a:ea typeface="Cambria Math" panose="02040503050406030204" pitchFamily="18" charset="0"/>
                      </a:rPr>
                      <m:t> </m:t>
                    </m:r>
                    <m:sSup>
                      <m:sSupPr>
                        <m:ctrlPr>
                          <a:rPr lang="en-GB" b="0" i="1" smtClean="0">
                            <a:latin typeface="Cambria Math" panose="02040503050406030204" pitchFamily="18" charset="0"/>
                            <a:ea typeface="Cambria Math" panose="02040503050406030204" pitchFamily="18" charset="0"/>
                          </a:rPr>
                        </m:ctrlPr>
                      </m:sSupPr>
                      <m:e>
                        <m:r>
                          <m:rPr>
                            <m:sty m:val="p"/>
                          </m:rPr>
                          <a:rPr lang="en-GB" b="0" i="0" smtClean="0">
                            <a:latin typeface="Cambria Math" panose="02040503050406030204" pitchFamily="18" charset="0"/>
                            <a:ea typeface="Cambria Math" panose="02040503050406030204" pitchFamily="18" charset="0"/>
                          </a:rPr>
                          <m:t>θ</m:t>
                        </m:r>
                      </m:e>
                      <m:sup>
                        <m:r>
                          <m:rPr>
                            <m:sty m:val="p"/>
                          </m:rPr>
                          <a:rPr lang="en-GB" b="0" i="0" smtClean="0">
                            <a:latin typeface="Cambria Math" panose="02040503050406030204" pitchFamily="18" charset="0"/>
                            <a:ea typeface="Cambria Math" panose="02040503050406030204" pitchFamily="18" charset="0"/>
                          </a:rPr>
                          <m:t>α</m:t>
                        </m:r>
                        <m:r>
                          <a:rPr lang="en-GB" b="0" i="0" smtClean="0">
                            <a:latin typeface="Cambria Math" panose="02040503050406030204" pitchFamily="18" charset="0"/>
                            <a:ea typeface="Cambria Math" panose="02040503050406030204" pitchFamily="18" charset="0"/>
                          </a:rPr>
                          <m:t>−1</m:t>
                        </m:r>
                      </m:sup>
                    </m:sSup>
                    <m:sSup>
                      <m:sSupPr>
                        <m:ctrlPr>
                          <a:rPr lang="en-GB" b="0" i="1" smtClean="0">
                            <a:latin typeface="Cambria Math" panose="02040503050406030204" pitchFamily="18" charset="0"/>
                            <a:ea typeface="Cambria Math" panose="02040503050406030204" pitchFamily="18" charset="0"/>
                          </a:rPr>
                        </m:ctrlPr>
                      </m:sSupPr>
                      <m:e>
                        <m:d>
                          <m:dPr>
                            <m:ctrlPr>
                              <a:rPr lang="en-GB" b="0" i="1" smtClean="0">
                                <a:latin typeface="Cambria Math" panose="02040503050406030204" pitchFamily="18" charset="0"/>
                                <a:ea typeface="Cambria Math" panose="02040503050406030204" pitchFamily="18" charset="0"/>
                              </a:rPr>
                            </m:ctrlPr>
                          </m:dPr>
                          <m:e>
                            <m:r>
                              <a:rPr lang="en-GB" b="0" i="0" smtClean="0">
                                <a:latin typeface="Cambria Math" panose="02040503050406030204" pitchFamily="18" charset="0"/>
                                <a:ea typeface="Cambria Math" panose="02040503050406030204" pitchFamily="18" charset="0"/>
                              </a:rPr>
                              <m:t>1−</m:t>
                            </m:r>
                            <m:r>
                              <m:rPr>
                                <m:sty m:val="p"/>
                              </m:rPr>
                              <a:rPr lang="en-GB" b="0" i="0" smtClean="0">
                                <a:latin typeface="Cambria Math" panose="02040503050406030204" pitchFamily="18" charset="0"/>
                                <a:ea typeface="Cambria Math" panose="02040503050406030204" pitchFamily="18" charset="0"/>
                              </a:rPr>
                              <m:t>θ</m:t>
                            </m:r>
                          </m:e>
                        </m:d>
                      </m:e>
                      <m:sup>
                        <m:r>
                          <m:rPr>
                            <m:sty m:val="p"/>
                          </m:rPr>
                          <a:rPr lang="en-GB" b="0" i="0" smtClean="0">
                            <a:latin typeface="Cambria Math" panose="02040503050406030204" pitchFamily="18" charset="0"/>
                            <a:ea typeface="Cambria Math" panose="02040503050406030204" pitchFamily="18" charset="0"/>
                          </a:rPr>
                          <m:t>β</m:t>
                        </m:r>
                        <m:r>
                          <a:rPr lang="en-GB" b="0" i="0" smtClean="0">
                            <a:latin typeface="Cambria Math" panose="02040503050406030204" pitchFamily="18" charset="0"/>
                            <a:ea typeface="Cambria Math" panose="02040503050406030204" pitchFamily="18" charset="0"/>
                          </a:rPr>
                          <m:t>−1</m:t>
                        </m:r>
                      </m:sup>
                    </m:sSup>
                  </m:oMath>
                </a14:m>
                <a:endParaRPr lang="en-GB" b="0" i="0" dirty="0">
                  <a:latin typeface="Cambria Math" panose="02040503050406030204" pitchFamily="18" charset="0"/>
                  <a:ea typeface="Cambria Math" panose="02040503050406030204" pitchFamily="18" charset="0"/>
                </a:endParaRPr>
              </a:p>
              <a:p>
                <a:endParaRPr lang="en-GB" b="0" i="0" dirty="0">
                  <a:latin typeface="Cambria Math" panose="02040503050406030204" pitchFamily="18" charset="0"/>
                  <a:ea typeface="Helvetica Neue Light" panose="02000403000000020004" pitchFamily="2" charset="0"/>
                </a:endParaRPr>
              </a:p>
            </p:txBody>
          </p:sp>
        </mc:Choice>
        <mc:Fallback>
          <p:sp>
            <p:nvSpPr>
              <p:cNvPr id="16" name="TextBox 15">
                <a:extLst>
                  <a:ext uri="{FF2B5EF4-FFF2-40B4-BE49-F238E27FC236}">
                    <a16:creationId xmlns:a16="http://schemas.microsoft.com/office/drawing/2014/main" id="{B4390F4B-0DEC-6B40-89BC-FDF24F061ADF}"/>
                  </a:ext>
                </a:extLst>
              </p:cNvPr>
              <p:cNvSpPr txBox="1">
                <a:spLocks noRot="1" noChangeAspect="1" noMove="1" noResize="1" noEditPoints="1" noAdjustHandles="1" noChangeArrowheads="1" noChangeShapeType="1" noTextEdit="1"/>
              </p:cNvSpPr>
              <p:nvPr/>
            </p:nvSpPr>
            <p:spPr>
              <a:xfrm>
                <a:off x="6428297" y="1075243"/>
                <a:ext cx="3983719" cy="797654"/>
              </a:xfrm>
              <a:prstGeom prst="rect">
                <a:avLst/>
              </a:prstGeom>
              <a:blipFill>
                <a:blip r:embed="rId5"/>
                <a:stretch>
                  <a:fillRect l="-955"/>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610CCA2-C587-F247-B7C2-AD27E9E1750C}"/>
                  </a:ext>
                </a:extLst>
              </p:cNvPr>
              <p:cNvSpPr txBox="1"/>
              <p:nvPr/>
            </p:nvSpPr>
            <p:spPr>
              <a:xfrm>
                <a:off x="5516718" y="3393076"/>
                <a:ext cx="2621442" cy="307777"/>
              </a:xfrm>
              <a:prstGeom prst="rect">
                <a:avLst/>
              </a:prstGeom>
              <a:noFill/>
            </p:spPr>
            <p:txBody>
              <a:bodyPr wrap="square" rtlCol="0">
                <a:spAutoFit/>
              </a:bodyPr>
              <a:lstStyle/>
              <a:p>
                <a:pPr algn="l"/>
                <a:r>
                  <a:rPr lang="en-GB" sz="1400" dirty="0">
                    <a:latin typeface="Helvetica Neue" panose="02000503000000020004" pitchFamily="2" charset="0"/>
                    <a:ea typeface="Helvetica Neue" panose="02000503000000020004" pitchFamily="2" charset="0"/>
                    <a:cs typeface="Helvetica Neue" panose="02000503000000020004" pitchFamily="2" charset="0"/>
                  </a:rPr>
                  <a:t>Using indices </a:t>
                </a:r>
                <a14:m>
                  <m:oMath xmlns:m="http://schemas.openxmlformats.org/officeDocument/2006/math">
                    <m:sSup>
                      <m:sSupPr>
                        <m:ctrlPr>
                          <a:rPr lang="en-GB" sz="140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𝑎</m:t>
                        </m:r>
                      </m:e>
                      <m:sup>
                        <m:r>
                          <a:rPr lang="en-GB" sz="1400" b="0" i="1" smtClean="0">
                            <a:latin typeface="Cambria Math" panose="02040503050406030204" pitchFamily="18" charset="0"/>
                            <a:ea typeface="Helvetica Neue Light" panose="02000403000000020004" pitchFamily="2" charset="0"/>
                          </a:rPr>
                          <m:t>𝑚</m:t>
                        </m:r>
                      </m:sup>
                    </m:sSup>
                    <m:sSup>
                      <m:sSupPr>
                        <m:ctrlPr>
                          <a:rPr lang="en-GB" sz="140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𝑎</m:t>
                        </m:r>
                      </m:e>
                      <m:sup>
                        <m:r>
                          <a:rPr lang="en-GB" sz="1400" b="0" i="1" smtClean="0">
                            <a:latin typeface="Cambria Math" panose="02040503050406030204" pitchFamily="18" charset="0"/>
                            <a:ea typeface="Helvetica Neue Light" panose="02000403000000020004" pitchFamily="2" charset="0"/>
                          </a:rPr>
                          <m:t>𝑛</m:t>
                        </m:r>
                      </m:sup>
                    </m:sSup>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𝑎</m:t>
                        </m:r>
                      </m:e>
                      <m:sup>
                        <m:r>
                          <a:rPr lang="en-GB" sz="1400" b="0" i="1" smtClean="0">
                            <a:latin typeface="Cambria Math" panose="02040503050406030204" pitchFamily="18" charset="0"/>
                            <a:ea typeface="Helvetica Neue Light" panose="02000403000000020004" pitchFamily="2" charset="0"/>
                          </a:rPr>
                          <m:t>𝑚</m:t>
                        </m:r>
                        <m:r>
                          <a:rPr lang="en-GB" sz="1400" b="0" i="1" smtClean="0">
                            <a:latin typeface="Cambria Math" panose="02040503050406030204" pitchFamily="18" charset="0"/>
                            <a:ea typeface="Helvetica Neue Light" panose="02000403000000020004" pitchFamily="2" charset="0"/>
                          </a:rPr>
                          <m:t>+</m:t>
                        </m:r>
                        <m:r>
                          <a:rPr lang="en-GB" sz="1400" b="0" i="1" smtClean="0">
                            <a:latin typeface="Cambria Math" panose="02040503050406030204" pitchFamily="18" charset="0"/>
                            <a:ea typeface="Helvetica Neue Light" panose="02000403000000020004" pitchFamily="2" charset="0"/>
                          </a:rPr>
                          <m:t>𝑛</m:t>
                        </m:r>
                      </m:sup>
                    </m:sSup>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p:sp>
            <p:nvSpPr>
              <p:cNvPr id="5" name="TextBox 4">
                <a:extLst>
                  <a:ext uri="{FF2B5EF4-FFF2-40B4-BE49-F238E27FC236}">
                    <a16:creationId xmlns:a16="http://schemas.microsoft.com/office/drawing/2014/main" id="{A610CCA2-C587-F247-B7C2-AD27E9E1750C}"/>
                  </a:ext>
                </a:extLst>
              </p:cNvPr>
              <p:cNvSpPr txBox="1">
                <a:spLocks noRot="1" noChangeAspect="1" noMove="1" noResize="1" noEditPoints="1" noAdjustHandles="1" noChangeArrowheads="1" noChangeShapeType="1" noTextEdit="1"/>
              </p:cNvSpPr>
              <p:nvPr/>
            </p:nvSpPr>
            <p:spPr>
              <a:xfrm>
                <a:off x="5516718" y="3393076"/>
                <a:ext cx="2621442" cy="307777"/>
              </a:xfrm>
              <a:prstGeom prst="rect">
                <a:avLst/>
              </a:prstGeom>
              <a:blipFill>
                <a:blip r:embed="rId6"/>
                <a:stretch>
                  <a:fillRect l="-966" t="-4000" b="-2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FE14896-9A97-81F3-AE40-7CBB77347760}"/>
                  </a:ext>
                </a:extLst>
              </p:cNvPr>
              <p:cNvSpPr txBox="1"/>
              <p:nvPr/>
            </p:nvSpPr>
            <p:spPr>
              <a:xfrm>
                <a:off x="5516718" y="3090630"/>
                <a:ext cx="4102770" cy="307777"/>
              </a:xfrm>
              <a:prstGeom prst="rect">
                <a:avLst/>
              </a:prstGeom>
              <a:noFill/>
            </p:spPr>
            <p:txBody>
              <a:bodyPr wrap="square" rtlCol="0">
                <a:spAutoFit/>
              </a:bodyPr>
              <a:lstStyle/>
              <a:p>
                <a:r>
                  <a:rPr lang="en-GB" sz="1400" dirty="0">
                    <a:latin typeface="Helvetica Neue Light" panose="02000403000000020004" pitchFamily="2" charset="0"/>
                    <a:ea typeface="Helvetica Neue Light" panose="02000403000000020004" pitchFamily="2" charset="0"/>
                  </a:rPr>
                  <a:t>Arranging like terms so </a:t>
                </a:r>
                <a14:m>
                  <m:oMath xmlns:m="http://schemas.openxmlformats.org/officeDocument/2006/math">
                    <m:r>
                      <m:rPr>
                        <m:sty m:val="p"/>
                      </m:rPr>
                      <a:rPr lang="en-GB" sz="1400" b="0" i="0" smtClean="0">
                        <a:latin typeface="Cambria Math" panose="02040503050406030204" pitchFamily="18" charset="0"/>
                        <a:ea typeface="Cambria Math" panose="02040503050406030204" pitchFamily="18" charset="0"/>
                      </a:rPr>
                      <m:t>θ</m:t>
                    </m:r>
                  </m:oMath>
                </a14:m>
                <a:r>
                  <a:rPr lang="en-GB" sz="1400" dirty="0">
                    <a:latin typeface="Helvetica Neue Light" panose="02000403000000020004" pitchFamily="2" charset="0"/>
                    <a:ea typeface="Helvetica Neue Light" panose="02000403000000020004" pitchFamily="2" charset="0"/>
                  </a:rPr>
                  <a:t>’s and </a:t>
                </a:r>
                <a14:m>
                  <m:oMath xmlns:m="http://schemas.openxmlformats.org/officeDocument/2006/math">
                    <m:r>
                      <a:rPr lang="en-GB" sz="1400">
                        <a:latin typeface="Cambria Math" panose="02040503050406030204" pitchFamily="18" charset="0"/>
                        <a:ea typeface="Helvetica Neue Light" panose="02000403000000020004" pitchFamily="2" charset="0"/>
                      </a:rPr>
                      <m:t>(1−</m:t>
                    </m:r>
                    <m:r>
                      <m:rPr>
                        <m:sty m:val="p"/>
                      </m:rPr>
                      <a:rPr lang="el-GR" sz="1400" i="1">
                        <a:latin typeface="Cambria Math" panose="02040503050406030204" pitchFamily="18" charset="0"/>
                        <a:ea typeface="Cambria Math" panose="02040503050406030204" pitchFamily="18" charset="0"/>
                      </a:rPr>
                      <m:t>θ</m:t>
                    </m:r>
                    <m:r>
                      <a:rPr lang="en-GB" sz="1400">
                        <a:latin typeface="Cambria Math" panose="02040503050406030204" pitchFamily="18" charset="0"/>
                        <a:ea typeface="Cambria Math" panose="02040503050406030204" pitchFamily="18" charset="0"/>
                      </a:rPr>
                      <m:t>)</m:t>
                    </m:r>
                  </m:oMath>
                </a14:m>
                <a:r>
                  <a:rPr lang="en-GB" sz="1400" dirty="0">
                    <a:latin typeface="Helvetica Neue Light" panose="02000403000000020004" pitchFamily="2" charset="0"/>
                    <a:ea typeface="Helvetica Neue Light" panose="02000403000000020004" pitchFamily="2" charset="0"/>
                  </a:rPr>
                  <a:t>’s together  </a:t>
                </a:r>
              </a:p>
            </p:txBody>
          </p:sp>
        </mc:Choice>
        <mc:Fallback>
          <p:sp>
            <p:nvSpPr>
              <p:cNvPr id="9" name="TextBox 8">
                <a:extLst>
                  <a:ext uri="{FF2B5EF4-FFF2-40B4-BE49-F238E27FC236}">
                    <a16:creationId xmlns:a16="http://schemas.microsoft.com/office/drawing/2014/main" id="{9FE14896-9A97-81F3-AE40-7CBB77347760}"/>
                  </a:ext>
                </a:extLst>
              </p:cNvPr>
              <p:cNvSpPr txBox="1">
                <a:spLocks noRot="1" noChangeAspect="1" noMove="1" noResize="1" noEditPoints="1" noAdjustHandles="1" noChangeArrowheads="1" noChangeShapeType="1" noTextEdit="1"/>
              </p:cNvSpPr>
              <p:nvPr/>
            </p:nvSpPr>
            <p:spPr>
              <a:xfrm>
                <a:off x="5516718" y="3090630"/>
                <a:ext cx="4102770" cy="307777"/>
              </a:xfrm>
              <a:prstGeom prst="rect">
                <a:avLst/>
              </a:prstGeom>
              <a:blipFill>
                <a:blip r:embed="rId7"/>
                <a:stretch>
                  <a:fillRect l="-617" t="-4000" b="-2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7BFECAE6-D755-80F6-6370-8607615C95EB}"/>
                  </a:ext>
                </a:extLst>
              </p:cNvPr>
              <p:cNvSpPr txBox="1"/>
              <p:nvPr/>
            </p:nvSpPr>
            <p:spPr>
              <a:xfrm>
                <a:off x="5516718" y="2721899"/>
                <a:ext cx="6299230" cy="425437"/>
              </a:xfrm>
              <a:prstGeom prst="rect">
                <a:avLst/>
              </a:prstGeom>
              <a:noFill/>
            </p:spPr>
            <p:txBody>
              <a:bodyPr wrap="square" rtlCol="0">
                <a:spAutoFit/>
              </a:bodyPr>
              <a:lstStyle/>
              <a:p>
                <a:r>
                  <a:rPr lang="en-GB" sz="1400" dirty="0">
                    <a:latin typeface="Helvetica Neue Light" panose="02000403000000020004" pitchFamily="2" charset="0"/>
                    <a:ea typeface="Helvetica Neue Light" panose="02000403000000020004" pitchFamily="2" charset="0"/>
                  </a:rPr>
                  <a:t>All constants with the parameter of interest can be removed i.e., </a:t>
                </a:r>
                <a14:m>
                  <m:oMath xmlns:m="http://schemas.openxmlformats.org/officeDocument/2006/math">
                    <m:d>
                      <m:dPr>
                        <m:ctrlPr>
                          <a:rPr lang="en-GB" sz="1400" i="1" smtClean="0">
                            <a:latin typeface="Cambria Math" panose="02040503050406030204" pitchFamily="18" charset="0"/>
                            <a:ea typeface="Helvetica Neue Light" panose="02000403000000020004" pitchFamily="2" charset="0"/>
                          </a:rPr>
                        </m:ctrlPr>
                      </m:dPr>
                      <m:e>
                        <m:f>
                          <m:fPr>
                            <m:type m:val="noBar"/>
                            <m:ctrlPr>
                              <a:rPr lang="en-GB" sz="1400" i="1">
                                <a:latin typeface="Cambria Math" panose="02040503050406030204" pitchFamily="18" charset="0"/>
                                <a:ea typeface="Helvetica Neue Light" panose="02000403000000020004" pitchFamily="2" charset="0"/>
                              </a:rPr>
                            </m:ctrlPr>
                          </m:fPr>
                          <m:num>
                            <m:r>
                              <a:rPr lang="en-GB" sz="1400" i="1">
                                <a:latin typeface="Cambria Math" panose="02040503050406030204" pitchFamily="18" charset="0"/>
                                <a:ea typeface="Helvetica Neue Light" panose="02000403000000020004" pitchFamily="2" charset="0"/>
                              </a:rPr>
                              <m:t>𝑛</m:t>
                            </m:r>
                          </m:num>
                          <m:den>
                            <m:r>
                              <a:rPr lang="en-GB" sz="1400" i="1">
                                <a:latin typeface="Cambria Math" panose="02040503050406030204" pitchFamily="18" charset="0"/>
                                <a:ea typeface="Helvetica Neue Light" panose="02000403000000020004" pitchFamily="2" charset="0"/>
                              </a:rPr>
                              <m:t>𝑦</m:t>
                            </m:r>
                          </m:den>
                        </m:f>
                      </m:e>
                    </m:d>
                  </m:oMath>
                </a14:m>
                <a:r>
                  <a:rPr lang="en-GB" sz="1400" dirty="0">
                    <a:latin typeface="Helvetica Neue Light" panose="02000403000000020004" pitchFamily="2" charset="0"/>
                    <a:ea typeface="Helvetica Neue Light" panose="02000403000000020004" pitchFamily="2" charset="0"/>
                  </a:rPr>
                  <a:t> and </a:t>
                </a:r>
                <a14:m>
                  <m:oMath xmlns:m="http://schemas.openxmlformats.org/officeDocument/2006/math">
                    <m:f>
                      <m:fPr>
                        <m:ctrlPr>
                          <a:rPr lang="en-GB" sz="1400" i="1">
                            <a:latin typeface="Cambria Math" panose="02040503050406030204" pitchFamily="18" charset="0"/>
                            <a:ea typeface="Cambria Math" panose="02040503050406030204" pitchFamily="18" charset="0"/>
                          </a:rPr>
                        </m:ctrlPr>
                      </m:fPr>
                      <m:num>
                        <m:r>
                          <a:rPr lang="en-GB" sz="1400">
                            <a:latin typeface="Cambria Math" panose="02040503050406030204" pitchFamily="18" charset="0"/>
                            <a:ea typeface="Cambria Math" panose="02040503050406030204" pitchFamily="18" charset="0"/>
                          </a:rPr>
                          <m:t>1</m:t>
                        </m:r>
                      </m:num>
                      <m:den>
                        <m:r>
                          <m:rPr>
                            <m:sty m:val="p"/>
                          </m:rPr>
                          <a:rPr lang="en-GB" sz="1400">
                            <a:latin typeface="Cambria Math" panose="02040503050406030204" pitchFamily="18" charset="0"/>
                            <a:ea typeface="Cambria Math" panose="02040503050406030204" pitchFamily="18" charset="0"/>
                          </a:rPr>
                          <m:t>B</m:t>
                        </m:r>
                        <m:r>
                          <a:rPr lang="en-GB" sz="1400">
                            <a:latin typeface="Cambria Math" panose="02040503050406030204" pitchFamily="18" charset="0"/>
                            <a:ea typeface="Cambria Math" panose="02040503050406030204" pitchFamily="18" charset="0"/>
                          </a:rPr>
                          <m:t>(</m:t>
                        </m:r>
                        <m:r>
                          <m:rPr>
                            <m:sty m:val="p"/>
                          </m:rPr>
                          <a:rPr lang="en-GB" sz="1400">
                            <a:latin typeface="Cambria Math" panose="02040503050406030204" pitchFamily="18" charset="0"/>
                            <a:ea typeface="Cambria Math" panose="02040503050406030204" pitchFamily="18" charset="0"/>
                          </a:rPr>
                          <m:t>α</m:t>
                        </m:r>
                        <m:r>
                          <a:rPr lang="en-GB" sz="1400">
                            <a:latin typeface="Cambria Math" panose="02040503050406030204" pitchFamily="18" charset="0"/>
                            <a:ea typeface="Cambria Math" panose="02040503050406030204" pitchFamily="18" charset="0"/>
                          </a:rPr>
                          <m:t>,</m:t>
                        </m:r>
                        <m:r>
                          <m:rPr>
                            <m:sty m:val="p"/>
                          </m:rPr>
                          <a:rPr lang="en-GB" sz="1400">
                            <a:latin typeface="Cambria Math" panose="02040503050406030204" pitchFamily="18" charset="0"/>
                            <a:ea typeface="Cambria Math" panose="02040503050406030204" pitchFamily="18" charset="0"/>
                          </a:rPr>
                          <m:t>β</m:t>
                        </m:r>
                        <m:r>
                          <a:rPr lang="en-GB" sz="1400">
                            <a:latin typeface="Cambria Math" panose="02040503050406030204" pitchFamily="18" charset="0"/>
                            <a:ea typeface="Cambria Math" panose="02040503050406030204" pitchFamily="18" charset="0"/>
                          </a:rPr>
                          <m:t>)</m:t>
                        </m:r>
                      </m:den>
                    </m:f>
                  </m:oMath>
                </a14:m>
                <a:r>
                  <a:rPr lang="en-GB" sz="1400" dirty="0">
                    <a:latin typeface="Helvetica Neue Light" panose="02000403000000020004" pitchFamily="2" charset="0"/>
                    <a:ea typeface="Helvetica Neue Light" panose="02000403000000020004" pitchFamily="2" charset="0"/>
                  </a:rPr>
                  <a:t>  </a:t>
                </a:r>
              </a:p>
            </p:txBody>
          </p:sp>
        </mc:Choice>
        <mc:Fallback>
          <p:sp>
            <p:nvSpPr>
              <p:cNvPr id="10" name="TextBox 9">
                <a:extLst>
                  <a:ext uri="{FF2B5EF4-FFF2-40B4-BE49-F238E27FC236}">
                    <a16:creationId xmlns:a16="http://schemas.microsoft.com/office/drawing/2014/main" id="{7BFECAE6-D755-80F6-6370-8607615C95EB}"/>
                  </a:ext>
                </a:extLst>
              </p:cNvPr>
              <p:cNvSpPr txBox="1">
                <a:spLocks noRot="1" noChangeAspect="1" noMove="1" noResize="1" noEditPoints="1" noAdjustHandles="1" noChangeArrowheads="1" noChangeShapeType="1" noTextEdit="1"/>
              </p:cNvSpPr>
              <p:nvPr/>
            </p:nvSpPr>
            <p:spPr>
              <a:xfrm>
                <a:off x="5516718" y="2721899"/>
                <a:ext cx="6299230" cy="425437"/>
              </a:xfrm>
              <a:prstGeom prst="rect">
                <a:avLst/>
              </a:prstGeom>
              <a:blipFill>
                <a:blip r:embed="rId8"/>
                <a:stretch>
                  <a:fillRect l="-402" b="-2941"/>
                </a:stretch>
              </a:blipFill>
            </p:spPr>
            <p:txBody>
              <a:bodyPr/>
              <a:lstStyle/>
              <a:p>
                <a:r>
                  <a:rPr lang="en-GB">
                    <a:noFill/>
                  </a:rPr>
                  <a:t> </a:t>
                </a:r>
              </a:p>
            </p:txBody>
          </p:sp>
        </mc:Fallback>
      </mc:AlternateContent>
    </p:spTree>
    <p:extLst>
      <p:ext uri="{BB962C8B-B14F-4D97-AF65-F5344CB8AC3E}">
        <p14:creationId xmlns:p14="http://schemas.microsoft.com/office/powerpoint/2010/main" val="937584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1" name="Picture 10" descr="Chart&#10;&#10;Description automatically generated">
            <a:extLst>
              <a:ext uri="{FF2B5EF4-FFF2-40B4-BE49-F238E27FC236}">
                <a16:creationId xmlns:a16="http://schemas.microsoft.com/office/drawing/2014/main" id="{3A9192BE-FB66-1642-8595-04DD111A4174}"/>
              </a:ext>
            </a:extLst>
          </p:cNvPr>
          <p:cNvPicPr>
            <a:picLocks noChangeAspect="1"/>
          </p:cNvPicPr>
          <p:nvPr/>
        </p:nvPicPr>
        <p:blipFill>
          <a:blip r:embed="rId2"/>
          <a:stretch>
            <a:fillRect/>
          </a:stretch>
        </p:blipFill>
        <p:spPr>
          <a:xfrm>
            <a:off x="7588294" y="2724912"/>
            <a:ext cx="4409869" cy="4063809"/>
          </a:xfrm>
          <a:prstGeom prst="rect">
            <a:avLst/>
          </a:prstGeom>
        </p:spPr>
      </p:pic>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23</a:t>
            </a:fld>
            <a:endParaRPr lang="en-US" dirty="0">
              <a:solidFill>
                <a:srgbClr val="000000"/>
              </a:solidFill>
              <a:cs typeface="ＭＳ Ｐゴシック" charset="0"/>
            </a:endParaRPr>
          </a:p>
        </p:txBody>
      </p:sp>
      <p:sp>
        <p:nvSpPr>
          <p:cNvPr id="5" name="Title 1">
            <a:extLst>
              <a:ext uri="{FF2B5EF4-FFF2-40B4-BE49-F238E27FC236}">
                <a16:creationId xmlns:a16="http://schemas.microsoft.com/office/drawing/2014/main" id="{99F28FD3-FA87-8D4C-926C-2CC5EE3D60FB}"/>
              </a:ext>
            </a:extLst>
          </p:cNvPr>
          <p:cNvSpPr txBox="1">
            <a:spLocks/>
          </p:cNvSpPr>
          <p:nvPr/>
        </p:nvSpPr>
        <p:spPr>
          <a:xfrm>
            <a:off x="190991" y="950903"/>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Solutions [2]:</a:t>
            </a:r>
            <a:endParaRPr lang="en-GB" sz="2800" b="1"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3AB2BA96-4948-A744-A486-C29BA460F896}"/>
                  </a:ext>
                </a:extLst>
              </p:cNvPr>
              <p:cNvSpPr txBox="1"/>
              <p:nvPr/>
            </p:nvSpPr>
            <p:spPr>
              <a:xfrm>
                <a:off x="190991" y="2025918"/>
                <a:ext cx="9295045" cy="646331"/>
              </a:xfrm>
              <a:prstGeom prst="rect">
                <a:avLst/>
              </a:prstGeom>
              <a:noFill/>
            </p:spPr>
            <p:txBody>
              <a:bodyPr wrap="non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Combining this with infestation data, the posterior is </a:t>
                </a:r>
                <a14:m>
                  <m:oMath xmlns:m="http://schemas.openxmlformats.org/officeDocument/2006/math">
                    <m:r>
                      <m:rPr>
                        <m:sty m:val="p"/>
                      </m:rPr>
                      <a:rPr lang="en-GB">
                        <a:latin typeface="Cambria Math" panose="02040503050406030204" pitchFamily="18" charset="0"/>
                        <a:ea typeface="Cambria Math" panose="02040503050406030204" pitchFamily="18" charset="0"/>
                      </a:rPr>
                      <m:t>Beta</m:t>
                    </m:r>
                    <m:d>
                      <m:dPr>
                        <m:endChr m:val="|"/>
                        <m:ctrlPr>
                          <a:rPr lang="en-GB" i="1">
                            <a:latin typeface="Cambria Math" panose="02040503050406030204" pitchFamily="18" charset="0"/>
                            <a:ea typeface="Cambria Math" panose="02040503050406030204" pitchFamily="18" charset="0"/>
                          </a:rPr>
                        </m:ctrlPr>
                      </m:dPr>
                      <m:e>
                        <m:r>
                          <m:rPr>
                            <m:sty m:val="p"/>
                          </m:rPr>
                          <a:rPr lang="el-GR">
                            <a:latin typeface="Cambria Math" panose="02040503050406030204" pitchFamily="18" charset="0"/>
                            <a:ea typeface="Cambria Math" panose="02040503050406030204" pitchFamily="18" charset="0"/>
                          </a:rPr>
                          <m:t>θ</m:t>
                        </m:r>
                      </m:e>
                    </m:d>
                    <m:r>
                      <a:rPr lang="en-GB">
                        <a:latin typeface="Cambria Math" panose="02040503050406030204" pitchFamily="18" charset="0"/>
                        <a:ea typeface="Cambria Math" panose="02040503050406030204" pitchFamily="18" charset="0"/>
                      </a:rPr>
                      <m:t> (</m:t>
                    </m:r>
                    <m:r>
                      <m:rPr>
                        <m:sty m:val="p"/>
                      </m:rPr>
                      <a:rPr lang="en-GB">
                        <a:latin typeface="Cambria Math" panose="02040503050406030204" pitchFamily="18" charset="0"/>
                        <a:ea typeface="Cambria Math" panose="02040503050406030204" pitchFamily="18" charset="0"/>
                      </a:rPr>
                      <m:t>α</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y</m:t>
                    </m:r>
                    <m:r>
                      <a:rPr lang="en-GB">
                        <a:latin typeface="Cambria Math" panose="02040503050406030204" pitchFamily="18" charset="0"/>
                        <a:ea typeface="Cambria Math" panose="02040503050406030204" pitchFamily="18" charset="0"/>
                      </a:rPr>
                      <m:t>)−1</m:t>
                    </m:r>
                  </m:oMath>
                </a14:m>
                <a:r>
                  <a:rPr lang="en-GB" dirty="0">
                    <a:latin typeface="Helvetica Neue Light" panose="02000403000000020004" pitchFamily="2" charset="0"/>
                    <a:ea typeface="Helvetica Neue Light" panose="02000403000000020004" pitchFamily="2" charset="0"/>
                  </a:rPr>
                  <a:t>, </a:t>
                </a:r>
                <a14:m>
                  <m:oMath xmlns:m="http://schemas.openxmlformats.org/officeDocument/2006/math">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β</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n</m:t>
                    </m:r>
                    <m:r>
                      <a:rPr lang="en-GB">
                        <a:latin typeface="Cambria Math" panose="02040503050406030204" pitchFamily="18" charset="0"/>
                        <a:ea typeface="Cambria Math" panose="02040503050406030204" pitchFamily="18" charset="0"/>
                      </a:rPr>
                      <m:t>−</m:t>
                    </m:r>
                    <m:r>
                      <m:rPr>
                        <m:sty m:val="p"/>
                      </m:rPr>
                      <a:rPr lang="en-GB">
                        <a:latin typeface="Cambria Math" panose="02040503050406030204" pitchFamily="18" charset="0"/>
                        <a:ea typeface="Cambria Math" panose="02040503050406030204" pitchFamily="18" charset="0"/>
                      </a:rPr>
                      <m:t>y</m:t>
                    </m:r>
                    <m:r>
                      <a:rPr lang="en-GB">
                        <a:latin typeface="Cambria Math" panose="02040503050406030204" pitchFamily="18" charset="0"/>
                        <a:ea typeface="Cambria Math" panose="02040503050406030204" pitchFamily="18" charset="0"/>
                      </a:rPr>
                      <m:t>)−1</m:t>
                    </m:r>
                  </m:oMath>
                </a14:m>
                <a:r>
                  <a:rPr lang="en-GB" dirty="0">
                    <a:latin typeface="Helvetica Neue Light" panose="02000403000000020004" pitchFamily="2" charset="0"/>
                    <a:ea typeface="Helvetica Neue Light" panose="02000403000000020004" pitchFamily="2" charset="0"/>
                  </a:rPr>
                  <a:t>)</a:t>
                </a: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Using an informative prior in this situation, where </a:t>
                </a:r>
                <a14:m>
                  <m:oMath xmlns:m="http://schemas.openxmlformats.org/officeDocument/2006/math">
                    <m:r>
                      <m:rPr>
                        <m:sty m:val="p"/>
                      </m:rPr>
                      <a:rPr lang="en-GB">
                        <a:latin typeface="Cambria Math" panose="02040503050406030204" pitchFamily="18" charset="0"/>
                        <a:ea typeface="Cambria Math" panose="02040503050406030204" pitchFamily="18" charset="0"/>
                      </a:rPr>
                      <m:t>α</m:t>
                    </m:r>
                  </m:oMath>
                </a14:m>
                <a:r>
                  <a:rPr lang="en-GB" dirty="0">
                    <a:latin typeface="Helvetica Neue Light" panose="02000403000000020004" pitchFamily="2" charset="0"/>
                    <a:ea typeface="Helvetica Neue Light" panose="02000403000000020004" pitchFamily="2" charset="0"/>
                  </a:rPr>
                  <a:t> = 1 and </a:t>
                </a:r>
                <a14:m>
                  <m:oMath xmlns:m="http://schemas.openxmlformats.org/officeDocument/2006/math">
                    <m:r>
                      <m:rPr>
                        <m:sty m:val="p"/>
                      </m:rPr>
                      <a:rPr lang="en-GB">
                        <a:latin typeface="Cambria Math" panose="02040503050406030204" pitchFamily="18" charset="0"/>
                        <a:ea typeface="Cambria Math" panose="02040503050406030204" pitchFamily="18" charset="0"/>
                      </a:rPr>
                      <m:t>β</m:t>
                    </m:r>
                  </m:oMath>
                </a14:m>
                <a:r>
                  <a:rPr lang="en-GB" dirty="0">
                    <a:latin typeface="Helvetica Neue Light" panose="02000403000000020004" pitchFamily="2" charset="0"/>
                    <a:ea typeface="Helvetica Neue Light" panose="02000403000000020004" pitchFamily="2" charset="0"/>
                  </a:rPr>
                  <a:t> = 5, we get the following</a:t>
                </a:r>
              </a:p>
            </p:txBody>
          </p:sp>
        </mc:Choice>
        <mc:Fallback>
          <p:sp>
            <p:nvSpPr>
              <p:cNvPr id="6" name="TextBox 5">
                <a:extLst>
                  <a:ext uri="{FF2B5EF4-FFF2-40B4-BE49-F238E27FC236}">
                    <a16:creationId xmlns:a16="http://schemas.microsoft.com/office/drawing/2014/main" id="{3AB2BA96-4948-A744-A486-C29BA460F896}"/>
                  </a:ext>
                </a:extLst>
              </p:cNvPr>
              <p:cNvSpPr txBox="1">
                <a:spLocks noRot="1" noChangeAspect="1" noMove="1" noResize="1" noEditPoints="1" noAdjustHandles="1" noChangeArrowheads="1" noChangeShapeType="1" noTextEdit="1"/>
              </p:cNvSpPr>
              <p:nvPr/>
            </p:nvSpPr>
            <p:spPr>
              <a:xfrm>
                <a:off x="190991" y="2025918"/>
                <a:ext cx="9295045" cy="646331"/>
              </a:xfrm>
              <a:prstGeom prst="rect">
                <a:avLst/>
              </a:prstGeom>
              <a:blipFill>
                <a:blip r:embed="rId3"/>
                <a:stretch>
                  <a:fillRect l="-273" t="-3846" b="-13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938D4CA-272B-9744-9E33-E94B92831EDE}"/>
                  </a:ext>
                </a:extLst>
              </p:cNvPr>
              <p:cNvSpPr txBox="1"/>
              <p:nvPr/>
            </p:nvSpPr>
            <p:spPr>
              <a:xfrm>
                <a:off x="190991" y="2962054"/>
                <a:ext cx="5269415" cy="369332"/>
              </a:xfrm>
              <a:prstGeom prst="rect">
                <a:avLst/>
              </a:prstGeom>
              <a:noFill/>
            </p:spPr>
            <p:txBody>
              <a:bodyPr wrap="square">
                <a:spAutoFit/>
              </a:bodyPr>
              <a:lstStyle/>
              <a:p>
                <a14:m>
                  <m:oMath xmlns:m="http://schemas.openxmlformats.org/officeDocument/2006/math">
                    <m:r>
                      <m:rPr>
                        <m:sty m:val="p"/>
                      </m:rPr>
                      <a:rPr lang="en-GB" smtClean="0">
                        <a:latin typeface="Cambria Math" panose="02040503050406030204" pitchFamily="18" charset="0"/>
                        <a:ea typeface="Cambria Math" panose="02040503050406030204" pitchFamily="18" charset="0"/>
                      </a:rPr>
                      <m:t>Beta</m:t>
                    </m:r>
                    <m:d>
                      <m:dPr>
                        <m:endChr m:val="|"/>
                        <m:ctrlPr>
                          <a:rPr lang="en-GB" i="1">
                            <a:latin typeface="Cambria Math" panose="02040503050406030204" pitchFamily="18" charset="0"/>
                            <a:ea typeface="Cambria Math" panose="02040503050406030204" pitchFamily="18" charset="0"/>
                          </a:rPr>
                        </m:ctrlPr>
                      </m:dPr>
                      <m:e>
                        <m:r>
                          <m:rPr>
                            <m:sty m:val="p"/>
                          </m:rPr>
                          <a:rPr lang="el-GR">
                            <a:latin typeface="Cambria Math" panose="02040503050406030204" pitchFamily="18" charset="0"/>
                            <a:ea typeface="Cambria Math" panose="02040503050406030204" pitchFamily="18" charset="0"/>
                          </a:rPr>
                          <m:t>θ</m:t>
                        </m:r>
                      </m:e>
                    </m:d>
                    <m:r>
                      <a:rPr lang="en-GB">
                        <a:latin typeface="Cambria Math" panose="02040503050406030204" pitchFamily="18" charset="0"/>
                        <a:ea typeface="Cambria Math" panose="02040503050406030204" pitchFamily="18" charset="0"/>
                      </a:rPr>
                      <m:t> (</m:t>
                    </m:r>
                    <m:r>
                      <a:rPr lang="en-GB" b="0" i="0" smtClean="0">
                        <a:latin typeface="Cambria Math" panose="02040503050406030204" pitchFamily="18" charset="0"/>
                        <a:ea typeface="Cambria Math" panose="02040503050406030204" pitchFamily="18" charset="0"/>
                      </a:rPr>
                      <m:t>1</m:t>
                    </m:r>
                    <m:r>
                      <a:rPr lang="en-GB">
                        <a:latin typeface="Cambria Math" panose="02040503050406030204" pitchFamily="18" charset="0"/>
                        <a:ea typeface="Cambria Math" panose="02040503050406030204" pitchFamily="18" charset="0"/>
                      </a:rPr>
                      <m:t>+</m:t>
                    </m:r>
                    <m:r>
                      <a:rPr lang="en-GB" b="0" i="0" smtClean="0">
                        <a:latin typeface="Cambria Math" panose="02040503050406030204" pitchFamily="18" charset="0"/>
                        <a:ea typeface="Cambria Math" panose="02040503050406030204" pitchFamily="18" charset="0"/>
                      </a:rPr>
                      <m:t>428</m:t>
                    </m:r>
                    <m:r>
                      <a:rPr lang="en-GB">
                        <a:latin typeface="Cambria Math" panose="02040503050406030204" pitchFamily="18" charset="0"/>
                        <a:ea typeface="Cambria Math" panose="02040503050406030204" pitchFamily="18" charset="0"/>
                      </a:rPr>
                      <m:t>)−1</m:t>
                    </m:r>
                  </m:oMath>
                </a14:m>
                <a:r>
                  <a:rPr lang="en-GB" dirty="0">
                    <a:latin typeface="Helvetica Neue Light" panose="02000403000000020004" pitchFamily="2" charset="0"/>
                    <a:ea typeface="Helvetica Neue Light" panose="02000403000000020004" pitchFamily="2" charset="0"/>
                  </a:rPr>
                  <a:t>, (</a:t>
                </a:r>
                <a14:m>
                  <m:oMath xmlns:m="http://schemas.openxmlformats.org/officeDocument/2006/math">
                    <m:r>
                      <a:rPr lang="en-GB" b="0" i="0" smtClean="0">
                        <a:latin typeface="Cambria Math" panose="02040503050406030204" pitchFamily="18" charset="0"/>
                        <a:ea typeface="Cambria Math" panose="02040503050406030204" pitchFamily="18" charset="0"/>
                      </a:rPr>
                      <m:t>5</m:t>
                    </m:r>
                    <m:r>
                      <a:rPr lang="en-GB">
                        <a:latin typeface="Cambria Math" panose="02040503050406030204" pitchFamily="18" charset="0"/>
                        <a:ea typeface="Cambria Math" panose="02040503050406030204" pitchFamily="18" charset="0"/>
                      </a:rPr>
                      <m:t>+</m:t>
                    </m:r>
                    <m:r>
                      <a:rPr lang="en-GB" b="0" i="0" smtClean="0">
                        <a:latin typeface="Cambria Math" panose="02040503050406030204" pitchFamily="18" charset="0"/>
                        <a:ea typeface="Cambria Math" panose="02040503050406030204" pitchFamily="18" charset="0"/>
                      </a:rPr>
                      <m:t>976</m:t>
                    </m:r>
                    <m:r>
                      <a:rPr lang="en-GB">
                        <a:latin typeface="Cambria Math" panose="02040503050406030204" pitchFamily="18" charset="0"/>
                        <a:ea typeface="Cambria Math" panose="02040503050406030204" pitchFamily="18" charset="0"/>
                      </a:rPr>
                      <m:t>−</m:t>
                    </m:r>
                    <m:r>
                      <a:rPr lang="en-GB" b="0" i="0" smtClean="0">
                        <a:latin typeface="Cambria Math" panose="02040503050406030204" pitchFamily="18" charset="0"/>
                        <a:ea typeface="Cambria Math" panose="02040503050406030204" pitchFamily="18" charset="0"/>
                      </a:rPr>
                      <m:t>428</m:t>
                    </m:r>
                    <m:r>
                      <a:rPr lang="en-GB">
                        <a:latin typeface="Cambria Math" panose="02040503050406030204" pitchFamily="18" charset="0"/>
                        <a:ea typeface="Cambria Math" panose="02040503050406030204" pitchFamily="18" charset="0"/>
                      </a:rPr>
                      <m:t>)−1</m:t>
                    </m:r>
                  </m:oMath>
                </a14:m>
                <a:r>
                  <a:rPr lang="en-GB" dirty="0">
                    <a:latin typeface="Helvetica Neue Light" panose="02000403000000020004" pitchFamily="2" charset="0"/>
                    <a:ea typeface="Helvetica Neue Light" panose="02000403000000020004" pitchFamily="2" charset="0"/>
                  </a:rPr>
                  <a:t>)</a:t>
                </a:r>
              </a:p>
            </p:txBody>
          </p:sp>
        </mc:Choice>
        <mc:Fallback xmlns="">
          <p:sp>
            <p:nvSpPr>
              <p:cNvPr id="8" name="TextBox 7">
                <a:extLst>
                  <a:ext uri="{FF2B5EF4-FFF2-40B4-BE49-F238E27FC236}">
                    <a16:creationId xmlns:a16="http://schemas.microsoft.com/office/drawing/2014/main" id="{A938D4CA-272B-9744-9E33-E94B92831EDE}"/>
                  </a:ext>
                </a:extLst>
              </p:cNvPr>
              <p:cNvSpPr txBox="1">
                <a:spLocks noRot="1" noChangeAspect="1" noMove="1" noResize="1" noEditPoints="1" noAdjustHandles="1" noChangeArrowheads="1" noChangeShapeType="1" noTextEdit="1"/>
              </p:cNvSpPr>
              <p:nvPr/>
            </p:nvSpPr>
            <p:spPr>
              <a:xfrm>
                <a:off x="190991" y="2962054"/>
                <a:ext cx="5269415" cy="369332"/>
              </a:xfrm>
              <a:prstGeom prst="rect">
                <a:avLst/>
              </a:prstGeom>
              <a:blipFill>
                <a:blip r:embed="rId4"/>
                <a:stretch>
                  <a:fillRect t="-10000" b="-2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AE63BAE-4A5B-BB4D-A8B0-AF0EB488AC67}"/>
                  </a:ext>
                </a:extLst>
              </p:cNvPr>
              <p:cNvSpPr txBox="1"/>
              <p:nvPr/>
            </p:nvSpPr>
            <p:spPr>
              <a:xfrm>
                <a:off x="190991" y="3642566"/>
                <a:ext cx="6849889" cy="2585323"/>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Above model will generate a posterior distribution; where, </a:t>
                </a:r>
                <a14:m>
                  <m:oMath xmlns:m="http://schemas.openxmlformats.org/officeDocument/2006/math">
                    <m:r>
                      <m:rPr>
                        <m:sty m:val="p"/>
                      </m:rPr>
                      <a:rPr lang="el-GR">
                        <a:latin typeface="Cambria Math" panose="02040503050406030204" pitchFamily="18" charset="0"/>
                        <a:ea typeface="Cambria Math" panose="02040503050406030204" pitchFamily="18" charset="0"/>
                      </a:rPr>
                      <m:t>θ</m:t>
                    </m:r>
                  </m:oMath>
                </a14:m>
                <a:r>
                  <a:rPr lang="en-GB" dirty="0">
                    <a:latin typeface="Helvetica Neue Light" panose="02000403000000020004" pitchFamily="2" charset="0"/>
                    <a:ea typeface="Helvetica Neue Light" panose="02000403000000020004" pitchFamily="2" charset="0"/>
                  </a:rPr>
                  <a:t> is from 0 to 1.</a:t>
                </a: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endParaRPr lang="en-GB"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mean prevalence is approximately 44% with 95% credible intervals (40% to 47%)</a:t>
                </a:r>
              </a:p>
            </p:txBody>
          </p:sp>
        </mc:Choice>
        <mc:Fallback>
          <p:sp>
            <p:nvSpPr>
              <p:cNvPr id="9" name="TextBox 8">
                <a:extLst>
                  <a:ext uri="{FF2B5EF4-FFF2-40B4-BE49-F238E27FC236}">
                    <a16:creationId xmlns:a16="http://schemas.microsoft.com/office/drawing/2014/main" id="{3AE63BAE-4A5B-BB4D-A8B0-AF0EB488AC67}"/>
                  </a:ext>
                </a:extLst>
              </p:cNvPr>
              <p:cNvSpPr txBox="1">
                <a:spLocks noRot="1" noChangeAspect="1" noMove="1" noResize="1" noEditPoints="1" noAdjustHandles="1" noChangeArrowheads="1" noChangeShapeType="1" noTextEdit="1"/>
              </p:cNvSpPr>
              <p:nvPr/>
            </p:nvSpPr>
            <p:spPr>
              <a:xfrm>
                <a:off x="190991" y="3642566"/>
                <a:ext cx="6849889" cy="2585323"/>
              </a:xfrm>
              <a:prstGeom prst="rect">
                <a:avLst/>
              </a:prstGeom>
              <a:blipFill>
                <a:blip r:embed="rId5"/>
                <a:stretch>
                  <a:fillRect l="-370" t="-1471" b="-294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D4EDA83-AED8-C54C-944B-3157AF0C5F08}"/>
                  </a:ext>
                </a:extLst>
              </p:cNvPr>
              <p:cNvSpPr txBox="1"/>
              <p:nvPr/>
            </p:nvSpPr>
            <p:spPr>
              <a:xfrm>
                <a:off x="297671" y="1508830"/>
                <a:ext cx="5432569" cy="318036"/>
              </a:xfrm>
              <a:prstGeom prst="rect">
                <a:avLst/>
              </a:prstGeom>
              <a:solidFill>
                <a:schemeClr val="accent1">
                  <a:lumMod val="20000"/>
                  <a:lumOff val="80000"/>
                </a:schemeClr>
              </a:solidFill>
              <a:ln>
                <a:solidFill>
                  <a:schemeClr val="accent1">
                    <a:lumMod val="75000"/>
                  </a:schemeClr>
                </a:solidFill>
              </a:ln>
            </p:spPr>
            <p:txBody>
              <a:bodyPr wrap="square">
                <a:spAutoFit/>
              </a:bodyPr>
              <a:lstStyle/>
              <a:p>
                <a:pPr/>
                <a14:m>
                  <m:oMathPara xmlns:m="http://schemas.openxmlformats.org/officeDocument/2006/math">
                    <m:oMathParaPr>
                      <m:jc m:val="left"/>
                    </m:oMathParaPr>
                    <m:oMath xmlns:m="http://schemas.openxmlformats.org/officeDocument/2006/math">
                      <m:r>
                        <m:rPr>
                          <m:nor/>
                        </m:rPr>
                        <a:rPr lang="en-GB" sz="1400" dirty="0" smtClean="0">
                          <a:latin typeface="Helvetica Neue Light" panose="02000403000000020004" pitchFamily="2" charset="0"/>
                          <a:ea typeface="Helvetica Neue Light" panose="02000403000000020004" pitchFamily="2" charset="0"/>
                        </a:rPr>
                        <m:t>Updated</m:t>
                      </m:r>
                      <m:r>
                        <m:rPr>
                          <m:nor/>
                        </m:rPr>
                        <a:rPr lang="en-GB" sz="1400" dirty="0" smtClean="0">
                          <a:latin typeface="Helvetica Neue Light" panose="02000403000000020004" pitchFamily="2" charset="0"/>
                          <a:ea typeface="Helvetica Neue Light" panose="02000403000000020004" pitchFamily="2" charset="0"/>
                        </a:rPr>
                        <m:t> </m:t>
                      </m:r>
                      <m:r>
                        <m:rPr>
                          <m:nor/>
                        </m:rPr>
                        <a:rPr lang="en-GB" sz="1400" b="0" i="0" dirty="0" smtClean="0">
                          <a:latin typeface="Helvetica Neue Light" panose="02000403000000020004" pitchFamily="2" charset="0"/>
                          <a:ea typeface="Helvetica Neue Light" panose="02000403000000020004" pitchFamily="2" charset="0"/>
                        </a:rPr>
                        <m:t>Bayesian</m:t>
                      </m:r>
                      <m:r>
                        <m:rPr>
                          <m:nor/>
                        </m:rPr>
                        <a:rPr lang="en-GB" sz="1400" b="0" i="0" dirty="0" smtClean="0">
                          <a:latin typeface="Helvetica Neue Light" panose="02000403000000020004" pitchFamily="2" charset="0"/>
                          <a:ea typeface="Helvetica Neue Light" panose="02000403000000020004" pitchFamily="2" charset="0"/>
                        </a:rPr>
                        <m:t> </m:t>
                      </m:r>
                      <m:r>
                        <m:rPr>
                          <m:nor/>
                        </m:rPr>
                        <a:rPr lang="en-GB" sz="1400" dirty="0" smtClean="0">
                          <a:latin typeface="Helvetica Neue Light" panose="02000403000000020004" pitchFamily="2" charset="0"/>
                          <a:ea typeface="Helvetica Neue Light" panose="02000403000000020004" pitchFamily="2" charset="0"/>
                        </a:rPr>
                        <m:t>model</m:t>
                      </m:r>
                      <m:r>
                        <a:rPr lang="en-GB" sz="1400" b="0" i="0" dirty="0" smtClean="0">
                          <a:latin typeface="Cambria Math" panose="02040503050406030204" pitchFamily="18" charset="0"/>
                          <a:ea typeface="Helvetica Neue Light" panose="02000403000000020004" pitchFamily="2" charset="0"/>
                        </a:rPr>
                        <m:t>: </m:t>
                      </m:r>
                      <m:r>
                        <m:rPr>
                          <m:sty m:val="p"/>
                        </m:rPr>
                        <a:rPr lang="en-GB" sz="1400" b="0" i="0" smtClean="0">
                          <a:latin typeface="Cambria Math" panose="02040503050406030204" pitchFamily="18" charset="0"/>
                          <a:ea typeface="Cambria Math" panose="02040503050406030204" pitchFamily="18" charset="0"/>
                        </a:rPr>
                        <m:t>P</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θ</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Y</m:t>
                      </m:r>
                      <m:r>
                        <a:rPr lang="en-GB" sz="1400" b="0" i="0" smtClean="0">
                          <a:latin typeface="Cambria Math" panose="02040503050406030204" pitchFamily="18" charset="0"/>
                          <a:ea typeface="Cambria Math" panose="02040503050406030204" pitchFamily="18" charset="0"/>
                        </a:rPr>
                        <m:t>)</m:t>
                      </m:r>
                      <m:sSup>
                        <m:sSupPr>
                          <m:ctrlPr>
                            <a:rPr lang="en-GB" sz="1400" i="1" smtClean="0">
                              <a:latin typeface="Cambria Math" panose="02040503050406030204" pitchFamily="18" charset="0"/>
                              <a:ea typeface="Cambria Math" panose="02040503050406030204" pitchFamily="18" charset="0"/>
                            </a:rPr>
                          </m:ctrlPr>
                        </m:sSupPr>
                        <m:e>
                          <m:r>
                            <a:rPr lang="en-GB" sz="1400" b="0" i="0" smtClean="0">
                              <a:latin typeface="Cambria Math" panose="02040503050406030204" pitchFamily="18" charset="0"/>
                              <a:ea typeface="Cambria Math" panose="02040503050406030204" pitchFamily="18" charset="0"/>
                            </a:rPr>
                            <m:t> ∝ </m:t>
                          </m:r>
                          <m:r>
                            <m:rPr>
                              <m:sty m:val="p"/>
                            </m:rPr>
                            <a:rPr lang="en-GB" sz="1400" b="0" i="0">
                              <a:latin typeface="Cambria Math" panose="02040503050406030204" pitchFamily="18" charset="0"/>
                              <a:ea typeface="Cambria Math" panose="02040503050406030204" pitchFamily="18" charset="0"/>
                            </a:rPr>
                            <m:t>θ</m:t>
                          </m:r>
                        </m:e>
                        <m:sup>
                          <m:r>
                            <a:rPr lang="en-GB" sz="1400" b="0" i="0" smtClean="0">
                              <a:latin typeface="Cambria Math" panose="02040503050406030204" pitchFamily="18" charset="0"/>
                              <a:ea typeface="Cambria Math" panose="02040503050406030204" pitchFamily="18" charset="0"/>
                            </a:rPr>
                            <m:t>(</m:t>
                          </m:r>
                          <m:r>
                            <m:rPr>
                              <m:sty m:val="p"/>
                            </m:rPr>
                            <a:rPr lang="en-GB" sz="1400" b="0" i="0">
                              <a:latin typeface="Cambria Math" panose="02040503050406030204" pitchFamily="18" charset="0"/>
                              <a:ea typeface="Cambria Math" panose="02040503050406030204" pitchFamily="18" charset="0"/>
                            </a:rPr>
                            <m:t>α</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y</m:t>
                          </m:r>
                          <m:r>
                            <a:rPr lang="en-GB" sz="1400" b="0" i="0" smtClean="0">
                              <a:latin typeface="Cambria Math" panose="02040503050406030204" pitchFamily="18" charset="0"/>
                              <a:ea typeface="Cambria Math" panose="02040503050406030204" pitchFamily="18" charset="0"/>
                            </a:rPr>
                            <m:t>)−1</m:t>
                          </m:r>
                        </m:sup>
                      </m:sSup>
                      <m:sSup>
                        <m:sSupPr>
                          <m:ctrlPr>
                            <a:rPr lang="en-GB" sz="1400" i="1">
                              <a:latin typeface="Cambria Math" panose="02040503050406030204" pitchFamily="18" charset="0"/>
                              <a:ea typeface="Cambria Math" panose="02040503050406030204" pitchFamily="18" charset="0"/>
                            </a:rPr>
                          </m:ctrlPr>
                        </m:sSupPr>
                        <m:e>
                          <m:d>
                            <m:dPr>
                              <m:ctrlPr>
                                <a:rPr lang="en-GB" sz="1400" i="1">
                                  <a:latin typeface="Cambria Math" panose="02040503050406030204" pitchFamily="18" charset="0"/>
                                  <a:ea typeface="Cambria Math" panose="02040503050406030204" pitchFamily="18" charset="0"/>
                                </a:rPr>
                              </m:ctrlPr>
                            </m:dPr>
                            <m:e>
                              <m:r>
                                <a:rPr lang="en-GB" sz="1400" b="0" i="0">
                                  <a:latin typeface="Cambria Math" panose="02040503050406030204" pitchFamily="18" charset="0"/>
                                  <a:ea typeface="Cambria Math" panose="02040503050406030204" pitchFamily="18" charset="0"/>
                                </a:rPr>
                                <m:t>1−</m:t>
                              </m:r>
                              <m:r>
                                <m:rPr>
                                  <m:sty m:val="p"/>
                                </m:rPr>
                                <a:rPr lang="en-GB" sz="1400" b="0" i="0">
                                  <a:latin typeface="Cambria Math" panose="02040503050406030204" pitchFamily="18" charset="0"/>
                                  <a:ea typeface="Cambria Math" panose="02040503050406030204" pitchFamily="18" charset="0"/>
                                </a:rPr>
                                <m:t>θ</m:t>
                              </m:r>
                            </m:e>
                          </m:d>
                        </m:e>
                        <m:sup>
                          <m:r>
                            <a:rPr lang="en-GB" sz="1400" b="0" i="0" smtClean="0">
                              <a:latin typeface="Cambria Math" panose="02040503050406030204" pitchFamily="18" charset="0"/>
                              <a:ea typeface="Cambria Math" panose="02040503050406030204" pitchFamily="18" charset="0"/>
                            </a:rPr>
                            <m:t>(</m:t>
                          </m:r>
                          <m:r>
                            <m:rPr>
                              <m:sty m:val="p"/>
                            </m:rPr>
                            <a:rPr lang="en-GB" sz="1400" b="0" i="0">
                              <a:latin typeface="Cambria Math" panose="02040503050406030204" pitchFamily="18" charset="0"/>
                              <a:ea typeface="Cambria Math" panose="02040503050406030204" pitchFamily="18" charset="0"/>
                            </a:rPr>
                            <m:t>β</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n</m:t>
                          </m:r>
                          <m:r>
                            <a:rPr lang="en-GB" sz="1400" b="0" i="0" smtClean="0">
                              <a:latin typeface="Cambria Math" panose="02040503050406030204" pitchFamily="18" charset="0"/>
                              <a:ea typeface="Cambria Math" panose="02040503050406030204" pitchFamily="18" charset="0"/>
                            </a:rPr>
                            <m:t>−</m:t>
                          </m:r>
                          <m:r>
                            <m:rPr>
                              <m:sty m:val="p"/>
                            </m:rPr>
                            <a:rPr lang="en-GB" sz="1400" b="0" i="0" smtClean="0">
                              <a:latin typeface="Cambria Math" panose="02040503050406030204" pitchFamily="18" charset="0"/>
                              <a:ea typeface="Cambria Math" panose="02040503050406030204" pitchFamily="18" charset="0"/>
                            </a:rPr>
                            <m:t>y</m:t>
                          </m:r>
                          <m:r>
                            <a:rPr lang="en-GB" sz="1400" b="0" i="0" smtClean="0">
                              <a:latin typeface="Cambria Math" panose="02040503050406030204" pitchFamily="18" charset="0"/>
                              <a:ea typeface="Cambria Math" panose="02040503050406030204" pitchFamily="18" charset="0"/>
                            </a:rPr>
                            <m:t>)−1</m:t>
                          </m:r>
                        </m:sup>
                      </m:sSup>
                    </m:oMath>
                  </m:oMathPara>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13" name="TextBox 12">
                <a:extLst>
                  <a:ext uri="{FF2B5EF4-FFF2-40B4-BE49-F238E27FC236}">
                    <a16:creationId xmlns:a16="http://schemas.microsoft.com/office/drawing/2014/main" id="{1D4EDA83-AED8-C54C-944B-3157AF0C5F08}"/>
                  </a:ext>
                </a:extLst>
              </p:cNvPr>
              <p:cNvSpPr txBox="1">
                <a:spLocks noRot="1" noChangeAspect="1" noMove="1" noResize="1" noEditPoints="1" noAdjustHandles="1" noChangeArrowheads="1" noChangeShapeType="1" noTextEdit="1"/>
              </p:cNvSpPr>
              <p:nvPr/>
            </p:nvSpPr>
            <p:spPr>
              <a:xfrm>
                <a:off x="297671" y="1508830"/>
                <a:ext cx="5432569" cy="318036"/>
              </a:xfrm>
              <a:prstGeom prst="rect">
                <a:avLst/>
              </a:prstGeom>
              <a:blipFill>
                <a:blip r:embed="rId6"/>
                <a:stretch>
                  <a:fillRect b="-7407"/>
                </a:stretch>
              </a:blipFill>
              <a:ln>
                <a:solidFill>
                  <a:schemeClr val="accent1">
                    <a:lumMod val="75000"/>
                  </a:schemeClr>
                </a:solidFill>
              </a:ln>
            </p:spPr>
            <p:txBody>
              <a:bodyPr/>
              <a:lstStyle/>
              <a:p>
                <a:r>
                  <a:rPr lang="en-GB">
                    <a:noFill/>
                  </a:rPr>
                  <a:t> </a:t>
                </a:r>
              </a:p>
            </p:txBody>
          </p:sp>
        </mc:Fallback>
      </mc:AlternateContent>
      <p:pic>
        <p:nvPicPr>
          <p:cNvPr id="3" name="Picture 2">
            <a:extLst>
              <a:ext uri="{FF2B5EF4-FFF2-40B4-BE49-F238E27FC236}">
                <a16:creationId xmlns:a16="http://schemas.microsoft.com/office/drawing/2014/main" id="{8477C23D-9EB3-3E67-CBCE-75E890110D43}"/>
              </a:ext>
            </a:extLst>
          </p:cNvPr>
          <p:cNvPicPr>
            <a:picLocks noChangeAspect="1"/>
          </p:cNvPicPr>
          <p:nvPr/>
        </p:nvPicPr>
        <p:blipFill rotWithShape="1">
          <a:blip r:embed="rId7"/>
          <a:srcRect l="931"/>
          <a:stretch/>
        </p:blipFill>
        <p:spPr>
          <a:xfrm>
            <a:off x="0" y="0"/>
            <a:ext cx="12192000" cy="828375"/>
          </a:xfrm>
          <a:prstGeom prst="rect">
            <a:avLst/>
          </a:prstGeom>
        </p:spPr>
      </p:pic>
      <p:sp>
        <p:nvSpPr>
          <p:cNvPr id="7" name="Text Placeholder 6">
            <a:extLst>
              <a:ext uri="{FF2B5EF4-FFF2-40B4-BE49-F238E27FC236}">
                <a16:creationId xmlns:a16="http://schemas.microsoft.com/office/drawing/2014/main" id="{C5477667-32C8-5F13-FBB7-DF96AC126BE0}"/>
              </a:ext>
            </a:extLst>
          </p:cNvPr>
          <p:cNvSpPr txBox="1">
            <a:spLocks/>
          </p:cNvSpPr>
          <p:nvPr/>
        </p:nvSpPr>
        <p:spPr bwMode="auto">
          <a:xfrm>
            <a:off x="190991" y="200565"/>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Social Data Institute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1F7C759-B422-AEE2-9153-B907C77B72AE}"/>
                  </a:ext>
                </a:extLst>
              </p:cNvPr>
              <p:cNvSpPr txBox="1"/>
              <p:nvPr/>
            </p:nvSpPr>
            <p:spPr>
              <a:xfrm>
                <a:off x="210600" y="4552222"/>
                <a:ext cx="7540482" cy="646331"/>
              </a:xfrm>
              <a:prstGeom prst="rect">
                <a:avLst/>
              </a:prstGeom>
              <a:noFill/>
            </p:spPr>
            <p:txBody>
              <a:bodyPr wrap="square" rtlCol="0">
                <a:spAutoFit/>
              </a:bodyPr>
              <a:lstStyle/>
              <a:p>
                <a:r>
                  <a:rPr lang="en-GB" sz="1200" dirty="0">
                    <a:latin typeface="Courier New" panose="02070309020205020404" pitchFamily="49" charset="0"/>
                    <a:ea typeface="Helvetica Neue Light" panose="02000403000000020004" pitchFamily="2" charset="0"/>
                    <a:cs typeface="Courier New" panose="02070309020205020404" pitchFamily="49" charset="0"/>
                  </a:rPr>
                  <a:t>Posterior mean:             </a:t>
                </a:r>
                <a:r>
                  <a:rPr lang="en-GB" sz="1200" dirty="0" err="1">
                    <a:latin typeface="Courier New" panose="02070309020205020404" pitchFamily="49" charset="0"/>
                    <a:ea typeface="Helvetica Neue Light" panose="02000403000000020004" pitchFamily="2" charset="0"/>
                    <a:cs typeface="Courier New" panose="02070309020205020404" pitchFamily="49" charset="0"/>
                  </a:rPr>
                  <a:t>qbeta</a:t>
                </a:r>
                <a:r>
                  <a:rPr lang="en-GB" sz="1200" dirty="0">
                    <a:latin typeface="Courier New" panose="02070309020205020404" pitchFamily="49" charset="0"/>
                    <a:ea typeface="Helvetica Neue Light" panose="02000403000000020004" pitchFamily="2" charset="0"/>
                    <a:cs typeface="Courier New" panose="02070309020205020404" pitchFamily="49" charset="0"/>
                  </a:rPr>
                  <a:t>(0.5, </a:t>
                </a:r>
                <a14:m>
                  <m:oMath xmlns:m="http://schemas.openxmlformats.org/officeDocument/2006/math">
                    <m:r>
                      <a:rPr lang="en-GB" sz="1200" b="0" i="0" smtClean="0">
                        <a:latin typeface="Cambria Math" panose="02040503050406030204" pitchFamily="18" charset="0"/>
                        <a:ea typeface="Cambria Math" panose="02040503050406030204" pitchFamily="18" charset="0"/>
                      </a:rPr>
                      <m:t>  (1+428</m:t>
                    </m:r>
                    <m:r>
                      <a:rPr lang="en-GB" sz="1200">
                        <a:latin typeface="Cambria Math" panose="02040503050406030204" pitchFamily="18" charset="0"/>
                        <a:ea typeface="Cambria Math" panose="02040503050406030204" pitchFamily="18" charset="0"/>
                      </a:rPr>
                      <m:t>−1</m:t>
                    </m:r>
                  </m:oMath>
                </a14:m>
                <a:r>
                  <a:rPr lang="en-GB" sz="12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a:rPr lang="en-GB" sz="1200">
                        <a:latin typeface="Cambria Math" panose="02040503050406030204" pitchFamily="18" charset="0"/>
                        <a:ea typeface="Cambria Math" panose="02040503050406030204" pitchFamily="18" charset="0"/>
                      </a:rPr>
                      <m:t>(</m:t>
                    </m:r>
                    <m:r>
                      <a:rPr lang="en-GB" sz="1200" b="0" i="0" smtClean="0">
                        <a:latin typeface="Cambria Math" panose="02040503050406030204" pitchFamily="18" charset="0"/>
                        <a:ea typeface="Cambria Math" panose="02040503050406030204" pitchFamily="18" charset="0"/>
                      </a:rPr>
                      <m:t>5+976−428)</m:t>
                    </m:r>
                    <m:r>
                      <a:rPr lang="en-GB" sz="1200">
                        <a:latin typeface="Cambria Math" panose="02040503050406030204" pitchFamily="18" charset="0"/>
                        <a:ea typeface="Cambria Math" panose="02040503050406030204" pitchFamily="18" charset="0"/>
                      </a:rPr>
                      <m:t> −1</m:t>
                    </m:r>
                  </m:oMath>
                </a14:m>
                <a:r>
                  <a:rPr lang="en-GB" sz="1200" dirty="0">
                    <a:latin typeface="Courier New" panose="02070309020205020404" pitchFamily="49" charset="0"/>
                    <a:ea typeface="Helvetica Neue Light" panose="02000403000000020004" pitchFamily="2" charset="0"/>
                    <a:cs typeface="Courier New" panose="02070309020205020404" pitchFamily="49" charset="0"/>
                  </a:rPr>
                  <a:t>)</a:t>
                </a:r>
              </a:p>
              <a:p>
                <a:r>
                  <a:rPr lang="en-GB" sz="1200" dirty="0">
                    <a:latin typeface="Courier New" panose="02070309020205020404" pitchFamily="49" charset="0"/>
                    <a:ea typeface="Helvetica Neue Light" panose="02000403000000020004" pitchFamily="2" charset="0"/>
                    <a:cs typeface="Courier New" panose="02070309020205020404" pitchFamily="49" charset="0"/>
                  </a:rPr>
                  <a:t>Posterior lower limit:      </a:t>
                </a:r>
                <a:r>
                  <a:rPr lang="en-GB" sz="1200" dirty="0" err="1">
                    <a:latin typeface="Courier New" panose="02070309020205020404" pitchFamily="49" charset="0"/>
                    <a:ea typeface="Helvetica Neue Light" panose="02000403000000020004" pitchFamily="2" charset="0"/>
                    <a:cs typeface="Courier New" panose="02070309020205020404" pitchFamily="49" charset="0"/>
                  </a:rPr>
                  <a:t>qbeta</a:t>
                </a:r>
                <a:r>
                  <a:rPr lang="en-GB" sz="1200" dirty="0">
                    <a:latin typeface="Courier New" panose="02070309020205020404" pitchFamily="49" charset="0"/>
                    <a:ea typeface="Helvetica Neue Light" panose="02000403000000020004" pitchFamily="2" charset="0"/>
                    <a:cs typeface="Courier New" panose="02070309020205020404" pitchFamily="49" charset="0"/>
                  </a:rPr>
                  <a:t>(0.025, </a:t>
                </a:r>
                <a14:m>
                  <m:oMath xmlns:m="http://schemas.openxmlformats.org/officeDocument/2006/math">
                    <m:r>
                      <a:rPr lang="en-GB" sz="1200">
                        <a:latin typeface="Cambria Math" panose="02040503050406030204" pitchFamily="18" charset="0"/>
                        <a:ea typeface="Cambria Math" panose="02040503050406030204" pitchFamily="18" charset="0"/>
                      </a:rPr>
                      <m:t>(1+428−1</m:t>
                    </m:r>
                  </m:oMath>
                </a14:m>
                <a:r>
                  <a:rPr lang="en-GB" sz="12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a:rPr lang="en-GB" sz="1200">
                        <a:latin typeface="Cambria Math" panose="02040503050406030204" pitchFamily="18" charset="0"/>
                        <a:ea typeface="Cambria Math" panose="02040503050406030204" pitchFamily="18" charset="0"/>
                      </a:rPr>
                      <m:t>(5+976−428) −1</m:t>
                    </m:r>
                  </m:oMath>
                </a14:m>
                <a:r>
                  <a:rPr lang="en-GB" sz="1200" dirty="0">
                    <a:latin typeface="Courier New" panose="02070309020205020404" pitchFamily="49" charset="0"/>
                    <a:ea typeface="Helvetica Neue Light" panose="02000403000000020004" pitchFamily="2" charset="0"/>
                    <a:cs typeface="Courier New" panose="02070309020205020404" pitchFamily="49" charset="0"/>
                  </a:rPr>
                  <a:t>)</a:t>
                </a:r>
              </a:p>
              <a:p>
                <a:r>
                  <a:rPr lang="en-GB" sz="1200" dirty="0">
                    <a:latin typeface="Courier New" panose="02070309020205020404" pitchFamily="49" charset="0"/>
                    <a:ea typeface="Helvetica Neue Light" panose="02000403000000020004" pitchFamily="2" charset="0"/>
                    <a:cs typeface="Courier New" panose="02070309020205020404" pitchFamily="49" charset="0"/>
                  </a:rPr>
                  <a:t>Posterior upper limit:      </a:t>
                </a:r>
                <a:r>
                  <a:rPr lang="en-GB" sz="1200" dirty="0" err="1">
                    <a:latin typeface="Courier New" panose="02070309020205020404" pitchFamily="49" charset="0"/>
                    <a:ea typeface="Helvetica Neue Light" panose="02000403000000020004" pitchFamily="2" charset="0"/>
                    <a:cs typeface="Courier New" panose="02070309020205020404" pitchFamily="49" charset="0"/>
                  </a:rPr>
                  <a:t>qbeta</a:t>
                </a:r>
                <a:r>
                  <a:rPr lang="en-GB" sz="1200" dirty="0">
                    <a:latin typeface="Courier New" panose="02070309020205020404" pitchFamily="49" charset="0"/>
                    <a:ea typeface="Helvetica Neue Light" panose="02000403000000020004" pitchFamily="2" charset="0"/>
                    <a:cs typeface="Courier New" panose="02070309020205020404" pitchFamily="49" charset="0"/>
                  </a:rPr>
                  <a:t>(0.975, </a:t>
                </a:r>
                <a14:m>
                  <m:oMath xmlns:m="http://schemas.openxmlformats.org/officeDocument/2006/math">
                    <m:r>
                      <a:rPr lang="en-GB" sz="1200">
                        <a:latin typeface="Cambria Math" panose="02040503050406030204" pitchFamily="18" charset="0"/>
                        <a:ea typeface="Cambria Math" panose="02040503050406030204" pitchFamily="18" charset="0"/>
                      </a:rPr>
                      <m:t>(1+428−1</m:t>
                    </m:r>
                  </m:oMath>
                </a14:m>
                <a:r>
                  <a:rPr lang="en-GB" sz="1200" dirty="0">
                    <a:latin typeface="Courier New" panose="02070309020205020404" pitchFamily="49" charset="0"/>
                    <a:ea typeface="Helvetica Neue Light" panose="02000403000000020004" pitchFamily="2" charset="0"/>
                    <a:cs typeface="Courier New" panose="02070309020205020404" pitchFamily="49" charset="0"/>
                  </a:rPr>
                  <a:t>, </a:t>
                </a:r>
                <a14:m>
                  <m:oMath xmlns:m="http://schemas.openxmlformats.org/officeDocument/2006/math">
                    <m:r>
                      <a:rPr lang="en-GB" sz="1200">
                        <a:latin typeface="Cambria Math" panose="02040503050406030204" pitchFamily="18" charset="0"/>
                        <a:ea typeface="Cambria Math" panose="02040503050406030204" pitchFamily="18" charset="0"/>
                      </a:rPr>
                      <m:t>(5+976−428) −1</m:t>
                    </m:r>
                  </m:oMath>
                </a14:m>
                <a:r>
                  <a:rPr lang="en-GB" sz="1200" dirty="0">
                    <a:latin typeface="Courier New" panose="02070309020205020404" pitchFamily="49" charset="0"/>
                    <a:ea typeface="Helvetica Neue Light" panose="02000403000000020004" pitchFamily="2" charset="0"/>
                    <a:cs typeface="Courier New" panose="02070309020205020404" pitchFamily="49" charset="0"/>
                  </a:rPr>
                  <a:t>)</a:t>
                </a:r>
              </a:p>
            </p:txBody>
          </p:sp>
        </mc:Choice>
        <mc:Fallback xmlns="">
          <p:sp>
            <p:nvSpPr>
              <p:cNvPr id="10" name="TextBox 9">
                <a:extLst>
                  <a:ext uri="{FF2B5EF4-FFF2-40B4-BE49-F238E27FC236}">
                    <a16:creationId xmlns:a16="http://schemas.microsoft.com/office/drawing/2014/main" id="{31F7C759-B422-AEE2-9153-B907C77B72AE}"/>
                  </a:ext>
                </a:extLst>
              </p:cNvPr>
              <p:cNvSpPr txBox="1">
                <a:spLocks noRot="1" noChangeAspect="1" noMove="1" noResize="1" noEditPoints="1" noAdjustHandles="1" noChangeArrowheads="1" noChangeShapeType="1" noTextEdit="1"/>
              </p:cNvSpPr>
              <p:nvPr/>
            </p:nvSpPr>
            <p:spPr>
              <a:xfrm>
                <a:off x="210600" y="4552222"/>
                <a:ext cx="7540482" cy="646331"/>
              </a:xfrm>
              <a:prstGeom prst="rect">
                <a:avLst/>
              </a:prstGeom>
              <a:blipFill>
                <a:blip r:embed="rId8"/>
                <a:stretch>
                  <a:fillRect b="-7692"/>
                </a:stretch>
              </a:blipFill>
            </p:spPr>
            <p:txBody>
              <a:bodyPr/>
              <a:lstStyle/>
              <a:p>
                <a:r>
                  <a:rPr lang="en-GB">
                    <a:noFill/>
                  </a:rPr>
                  <a:t> </a:t>
                </a:r>
              </a:p>
            </p:txBody>
          </p:sp>
        </mc:Fallback>
      </mc:AlternateContent>
    </p:spTree>
    <p:extLst>
      <p:ext uri="{BB962C8B-B14F-4D97-AF65-F5344CB8AC3E}">
        <p14:creationId xmlns:p14="http://schemas.microsoft.com/office/powerpoint/2010/main" val="114215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olorful circle with white lines&#10;&#10;AI-generated content may be incorrect.">
            <a:extLst>
              <a:ext uri="{FF2B5EF4-FFF2-40B4-BE49-F238E27FC236}">
                <a16:creationId xmlns:a16="http://schemas.microsoft.com/office/drawing/2014/main" id="{D4AEA7F5-B824-5CCF-D139-AFD97C273F87}"/>
              </a:ext>
            </a:extLst>
          </p:cNvPr>
          <p:cNvPicPr>
            <a:picLocks noChangeAspect="1"/>
          </p:cNvPicPr>
          <p:nvPr/>
        </p:nvPicPr>
        <p:blipFill>
          <a:blip r:embed="rId2"/>
          <a:stretch>
            <a:fillRect/>
          </a:stretch>
        </p:blipFill>
        <p:spPr>
          <a:xfrm>
            <a:off x="175818" y="1494386"/>
            <a:ext cx="8719930" cy="4823384"/>
          </a:xfrm>
          <a:prstGeom prst="rect">
            <a:avLst/>
          </a:prstGeom>
        </p:spPr>
      </p:pic>
      <p:sp>
        <p:nvSpPr>
          <p:cNvPr id="3" name="TextBox 2">
            <a:extLst>
              <a:ext uri="{FF2B5EF4-FFF2-40B4-BE49-F238E27FC236}">
                <a16:creationId xmlns:a16="http://schemas.microsoft.com/office/drawing/2014/main" id="{4785471D-9CDC-7A45-2C59-0E0B327B65F1}"/>
              </a:ext>
            </a:extLst>
          </p:cNvPr>
          <p:cNvSpPr txBox="1"/>
          <p:nvPr/>
        </p:nvSpPr>
        <p:spPr>
          <a:xfrm>
            <a:off x="7796158" y="4567235"/>
            <a:ext cx="1274708" cy="646331"/>
          </a:xfrm>
          <a:prstGeom prst="rect">
            <a:avLst/>
          </a:prstGeom>
          <a:noFill/>
        </p:spPr>
        <p:txBody>
          <a:bodyPr wrap="none" rtlCol="0">
            <a:spAutoFit/>
          </a:bodyPr>
          <a:lstStyle/>
          <a:p>
            <a:pPr algn="ctr"/>
            <a:r>
              <a:rPr lang="en-GB" dirty="0">
                <a:latin typeface="Helvetica" pitchFamily="2" charset="0"/>
              </a:rPr>
              <a:t>Low </a:t>
            </a:r>
          </a:p>
          <a:p>
            <a:pPr algn="ctr"/>
            <a:r>
              <a:rPr lang="en-GB" dirty="0">
                <a:latin typeface="Helvetica" pitchFamily="2" charset="0"/>
              </a:rPr>
              <a:t>Plausibility</a:t>
            </a:r>
          </a:p>
        </p:txBody>
      </p:sp>
      <p:sp>
        <p:nvSpPr>
          <p:cNvPr id="4" name="TextBox 3">
            <a:extLst>
              <a:ext uri="{FF2B5EF4-FFF2-40B4-BE49-F238E27FC236}">
                <a16:creationId xmlns:a16="http://schemas.microsoft.com/office/drawing/2014/main" id="{5241A89A-955B-71C2-CAA2-02CF97B89BCA}"/>
              </a:ext>
            </a:extLst>
          </p:cNvPr>
          <p:cNvSpPr txBox="1"/>
          <p:nvPr/>
        </p:nvSpPr>
        <p:spPr>
          <a:xfrm>
            <a:off x="7796158" y="2384479"/>
            <a:ext cx="1281120" cy="646331"/>
          </a:xfrm>
          <a:prstGeom prst="rect">
            <a:avLst/>
          </a:prstGeom>
          <a:noFill/>
        </p:spPr>
        <p:txBody>
          <a:bodyPr wrap="non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High </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Plausibility</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C29E4EE-31C2-E8A3-E86B-F9BDE2B47008}"/>
                  </a:ext>
                </a:extLst>
              </p:cNvPr>
              <p:cNvSpPr txBox="1"/>
              <p:nvPr/>
            </p:nvSpPr>
            <p:spPr>
              <a:xfrm>
                <a:off x="4075584" y="6005468"/>
                <a:ext cx="491673"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0</m:t>
                          </m:r>
                        </m:sub>
                      </m:sSub>
                    </m:oMath>
                  </m:oMathPara>
                </a14:m>
                <a:endParaRPr lang="en-GB" dirty="0"/>
              </a:p>
            </p:txBody>
          </p:sp>
        </mc:Choice>
        <mc:Fallback>
          <p:sp>
            <p:nvSpPr>
              <p:cNvPr id="5" name="TextBox 4">
                <a:extLst>
                  <a:ext uri="{FF2B5EF4-FFF2-40B4-BE49-F238E27FC236}">
                    <a16:creationId xmlns:a16="http://schemas.microsoft.com/office/drawing/2014/main" id="{3C29E4EE-31C2-E8A3-E86B-F9BDE2B47008}"/>
                  </a:ext>
                </a:extLst>
              </p:cNvPr>
              <p:cNvSpPr txBox="1">
                <a:spLocks noRot="1" noChangeAspect="1" noMove="1" noResize="1" noEditPoints="1" noAdjustHandles="1" noChangeArrowheads="1" noChangeShapeType="1" noTextEdit="1"/>
              </p:cNvSpPr>
              <p:nvPr/>
            </p:nvSpPr>
            <p:spPr>
              <a:xfrm>
                <a:off x="4075584" y="6005468"/>
                <a:ext cx="491673" cy="369332"/>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0CFD247-238F-8B5D-2C0F-CCD69A049C8D}"/>
                  </a:ext>
                </a:extLst>
              </p:cNvPr>
              <p:cNvSpPr txBox="1"/>
              <p:nvPr/>
            </p:nvSpPr>
            <p:spPr>
              <a:xfrm>
                <a:off x="0" y="3536746"/>
                <a:ext cx="351635" cy="369332"/>
              </a:xfrm>
              <a:prstGeom prst="rect">
                <a:avLst/>
              </a:prstGeom>
              <a:solidFill>
                <a:schemeClr val="bg1"/>
              </a:solidFill>
            </p:spPr>
            <p:txBody>
              <a:bodyPr wrap="non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𝑟</m:t>
                      </m:r>
                    </m:oMath>
                  </m:oMathPara>
                </a14:m>
                <a:endParaRPr lang="en-GB" dirty="0"/>
              </a:p>
            </p:txBody>
          </p:sp>
        </mc:Choice>
        <mc:Fallback>
          <p:sp>
            <p:nvSpPr>
              <p:cNvPr id="6" name="TextBox 5">
                <a:extLst>
                  <a:ext uri="{FF2B5EF4-FFF2-40B4-BE49-F238E27FC236}">
                    <a16:creationId xmlns:a16="http://schemas.microsoft.com/office/drawing/2014/main" id="{A0CFD247-238F-8B5D-2C0F-CCD69A049C8D}"/>
                  </a:ext>
                </a:extLst>
              </p:cNvPr>
              <p:cNvSpPr txBox="1">
                <a:spLocks noRot="1" noChangeAspect="1" noMove="1" noResize="1" noEditPoints="1" noAdjustHandles="1" noChangeArrowheads="1" noChangeShapeType="1" noTextEdit="1"/>
              </p:cNvSpPr>
              <p:nvPr/>
            </p:nvSpPr>
            <p:spPr>
              <a:xfrm>
                <a:off x="0" y="3536746"/>
                <a:ext cx="3516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E5C0233-E5B2-3724-23C9-200685661D1D}"/>
                  </a:ext>
                </a:extLst>
              </p:cNvPr>
              <p:cNvSpPr txBox="1"/>
              <p:nvPr/>
            </p:nvSpPr>
            <p:spPr>
              <a:xfrm>
                <a:off x="175818" y="1125054"/>
                <a:ext cx="212256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GB" sz="2400" b="0" i="0" smtClean="0">
                          <a:latin typeface="Cambria Math" panose="02040503050406030204" pitchFamily="18" charset="0"/>
                        </a:rPr>
                        <m:t>Pr</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0</m:t>
                          </m:r>
                        </m:sub>
                      </m:sSub>
                      <m:r>
                        <a:rPr lang="en-GB" sz="2400" b="0" i="1" smtClean="0">
                          <a:latin typeface="Cambria Math" panose="02040503050406030204" pitchFamily="18" charset="0"/>
                        </a:rPr>
                        <m:t>, </m:t>
                      </m:r>
                      <m:r>
                        <a:rPr lang="en-GB" sz="2400" b="0" i="1" smtClean="0">
                          <a:latin typeface="Cambria Math" panose="02040503050406030204" pitchFamily="18" charset="0"/>
                        </a:rPr>
                        <m:t>𝑟</m:t>
                      </m:r>
                      <m:r>
                        <a:rPr lang="en-GB" sz="2400" b="0" i="1" smtClean="0">
                          <a:latin typeface="Cambria Math" panose="02040503050406030204" pitchFamily="18" charset="0"/>
                          <a:ea typeface="Cambria Math" panose="02040503050406030204" pitchFamily="18" charset="0"/>
                        </a:rPr>
                        <m:t>|</m:t>
                      </m:r>
                      <m:r>
                        <m:rPr>
                          <m:sty m:val="p"/>
                        </m:rPr>
                        <a:rPr lang="en-GB" sz="2400" b="0" i="0" smtClean="0">
                          <a:latin typeface="Cambria Math" panose="02040503050406030204" pitchFamily="18" charset="0"/>
                          <a:ea typeface="Cambria Math" panose="02040503050406030204" pitchFamily="18" charset="0"/>
                        </a:rPr>
                        <m:t>Data</m:t>
                      </m:r>
                      <m:r>
                        <a:rPr lang="en-GB" sz="2400" b="0" i="1" smtClean="0">
                          <a:latin typeface="Cambria Math" panose="02040503050406030204" pitchFamily="18" charset="0"/>
                          <a:ea typeface="Cambria Math" panose="02040503050406030204" pitchFamily="18" charset="0"/>
                        </a:rPr>
                        <m:t>)</m:t>
                      </m:r>
                    </m:oMath>
                  </m:oMathPara>
                </a14:m>
                <a:endParaRPr lang="en-GB" sz="2400" dirty="0"/>
              </a:p>
            </p:txBody>
          </p:sp>
        </mc:Choice>
        <mc:Fallback>
          <p:sp>
            <p:nvSpPr>
              <p:cNvPr id="7" name="TextBox 6">
                <a:extLst>
                  <a:ext uri="{FF2B5EF4-FFF2-40B4-BE49-F238E27FC236}">
                    <a16:creationId xmlns:a16="http://schemas.microsoft.com/office/drawing/2014/main" id="{0E5C0233-E5B2-3724-23C9-200685661D1D}"/>
                  </a:ext>
                </a:extLst>
              </p:cNvPr>
              <p:cNvSpPr txBox="1">
                <a:spLocks noRot="1" noChangeAspect="1" noMove="1" noResize="1" noEditPoints="1" noAdjustHandles="1" noChangeArrowheads="1" noChangeShapeType="1" noTextEdit="1"/>
              </p:cNvSpPr>
              <p:nvPr/>
            </p:nvSpPr>
            <p:spPr>
              <a:xfrm>
                <a:off x="175818" y="1125054"/>
                <a:ext cx="2122569" cy="461665"/>
              </a:xfrm>
              <a:prstGeom prst="rect">
                <a:avLst/>
              </a:prstGeom>
              <a:blipFill>
                <a:blip r:embed="rId5"/>
                <a:stretch>
                  <a:fillRect r="-595" b="-21622"/>
                </a:stretch>
              </a:blipFill>
            </p:spPr>
            <p:txBody>
              <a:bodyPr/>
              <a:lstStyle/>
              <a:p>
                <a:r>
                  <a:rPr lang="en-GB">
                    <a:noFill/>
                  </a:rPr>
                  <a:t> </a:t>
                </a:r>
              </a:p>
            </p:txBody>
          </p:sp>
        </mc:Fallback>
      </mc:AlternateContent>
      <p:sp>
        <p:nvSpPr>
          <p:cNvPr id="8" name="Slide Number Placeholder 3">
            <a:extLst>
              <a:ext uri="{FF2B5EF4-FFF2-40B4-BE49-F238E27FC236}">
                <a16:creationId xmlns:a16="http://schemas.microsoft.com/office/drawing/2014/main" id="{FE27601E-127B-D0C1-D6F8-434B72D3074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24</a:t>
            </a:fld>
            <a:endParaRPr lang="en-US" dirty="0">
              <a:solidFill>
                <a:srgbClr val="000000"/>
              </a:solidFill>
              <a:cs typeface="ＭＳ Ｐゴシック" charset="0"/>
            </a:endParaRPr>
          </a:p>
        </p:txBody>
      </p:sp>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9C2B93A7-9C70-23EE-576D-D05651C4EF19}"/>
                  </a:ext>
                </a:extLst>
              </p14:cNvPr>
              <p14:cNvContentPartPr/>
              <p14:nvPr/>
            </p14:nvContentPartPr>
            <p14:xfrm>
              <a:off x="2174014" y="4200016"/>
              <a:ext cx="360" cy="360"/>
            </p14:xfrm>
          </p:contentPart>
        </mc:Choice>
        <mc:Fallback>
          <p:pic>
            <p:nvPicPr>
              <p:cNvPr id="9" name="Ink 8">
                <a:extLst>
                  <a:ext uri="{FF2B5EF4-FFF2-40B4-BE49-F238E27FC236}">
                    <a16:creationId xmlns:a16="http://schemas.microsoft.com/office/drawing/2014/main" id="{9C2B93A7-9C70-23EE-576D-D05651C4EF19}"/>
                  </a:ext>
                </a:extLst>
              </p:cNvPr>
              <p:cNvPicPr/>
              <p:nvPr/>
            </p:nvPicPr>
            <p:blipFill>
              <a:blip r:embed="rId7"/>
              <a:stretch>
                <a:fillRect/>
              </a:stretch>
            </p:blipFill>
            <p:spPr>
              <a:xfrm>
                <a:off x="2138374" y="416437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4A615652-AD05-FD84-D854-520E8C437848}"/>
                  </a:ext>
                </a:extLst>
              </p14:cNvPr>
              <p14:cNvContentPartPr/>
              <p14:nvPr/>
            </p14:nvContentPartPr>
            <p14:xfrm>
              <a:off x="2710414" y="3713656"/>
              <a:ext cx="360" cy="360"/>
            </p14:xfrm>
          </p:contentPart>
        </mc:Choice>
        <mc:Fallback>
          <p:pic>
            <p:nvPicPr>
              <p:cNvPr id="10" name="Ink 9">
                <a:extLst>
                  <a:ext uri="{FF2B5EF4-FFF2-40B4-BE49-F238E27FC236}">
                    <a16:creationId xmlns:a16="http://schemas.microsoft.com/office/drawing/2014/main" id="{4A615652-AD05-FD84-D854-520E8C437848}"/>
                  </a:ext>
                </a:extLst>
              </p:cNvPr>
              <p:cNvPicPr/>
              <p:nvPr/>
            </p:nvPicPr>
            <p:blipFill>
              <a:blip r:embed="rId7"/>
              <a:stretch>
                <a:fillRect/>
              </a:stretch>
            </p:blipFill>
            <p:spPr>
              <a:xfrm>
                <a:off x="2674774" y="367765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54F3DD21-B17F-B185-28E1-25990D1BA92C}"/>
                  </a:ext>
                </a:extLst>
              </p14:cNvPr>
              <p14:cNvContentPartPr/>
              <p14:nvPr/>
            </p14:nvContentPartPr>
            <p14:xfrm>
              <a:off x="4326454" y="5454976"/>
              <a:ext cx="360" cy="360"/>
            </p14:xfrm>
          </p:contentPart>
        </mc:Choice>
        <mc:Fallback>
          <p:pic>
            <p:nvPicPr>
              <p:cNvPr id="11" name="Ink 10">
                <a:extLst>
                  <a:ext uri="{FF2B5EF4-FFF2-40B4-BE49-F238E27FC236}">
                    <a16:creationId xmlns:a16="http://schemas.microsoft.com/office/drawing/2014/main" id="{54F3DD21-B17F-B185-28E1-25990D1BA92C}"/>
                  </a:ext>
                </a:extLst>
              </p:cNvPr>
              <p:cNvPicPr/>
              <p:nvPr/>
            </p:nvPicPr>
            <p:blipFill>
              <a:blip r:embed="rId7"/>
              <a:stretch>
                <a:fillRect/>
              </a:stretch>
            </p:blipFill>
            <p:spPr>
              <a:xfrm>
                <a:off x="4290454" y="541933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k 11">
                <a:extLst>
                  <a:ext uri="{FF2B5EF4-FFF2-40B4-BE49-F238E27FC236}">
                    <a16:creationId xmlns:a16="http://schemas.microsoft.com/office/drawing/2014/main" id="{762153DC-C346-22E6-40CC-F057D0AC931C}"/>
                  </a:ext>
                </a:extLst>
              </p14:cNvPr>
              <p14:cNvContentPartPr/>
              <p14:nvPr/>
            </p14:nvContentPartPr>
            <p14:xfrm>
              <a:off x="7407334" y="2400376"/>
              <a:ext cx="360" cy="360"/>
            </p14:xfrm>
          </p:contentPart>
        </mc:Choice>
        <mc:Fallback>
          <p:pic>
            <p:nvPicPr>
              <p:cNvPr id="12" name="Ink 11">
                <a:extLst>
                  <a:ext uri="{FF2B5EF4-FFF2-40B4-BE49-F238E27FC236}">
                    <a16:creationId xmlns:a16="http://schemas.microsoft.com/office/drawing/2014/main" id="{762153DC-C346-22E6-40CC-F057D0AC931C}"/>
                  </a:ext>
                </a:extLst>
              </p:cNvPr>
              <p:cNvPicPr/>
              <p:nvPr/>
            </p:nvPicPr>
            <p:blipFill>
              <a:blip r:embed="rId7"/>
              <a:stretch>
                <a:fillRect/>
              </a:stretch>
            </p:blipFill>
            <p:spPr>
              <a:xfrm>
                <a:off x="7371334" y="236473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3" name="Ink 12">
                <a:extLst>
                  <a:ext uri="{FF2B5EF4-FFF2-40B4-BE49-F238E27FC236}">
                    <a16:creationId xmlns:a16="http://schemas.microsoft.com/office/drawing/2014/main" id="{F9B6FCF9-6C00-87E9-E338-992D21A362D3}"/>
                  </a:ext>
                </a:extLst>
              </p14:cNvPr>
              <p14:cNvContentPartPr/>
              <p14:nvPr/>
            </p14:nvContentPartPr>
            <p14:xfrm>
              <a:off x="4073014" y="2930296"/>
              <a:ext cx="360" cy="360"/>
            </p14:xfrm>
          </p:contentPart>
        </mc:Choice>
        <mc:Fallback>
          <p:pic>
            <p:nvPicPr>
              <p:cNvPr id="13" name="Ink 12">
                <a:extLst>
                  <a:ext uri="{FF2B5EF4-FFF2-40B4-BE49-F238E27FC236}">
                    <a16:creationId xmlns:a16="http://schemas.microsoft.com/office/drawing/2014/main" id="{F9B6FCF9-6C00-87E9-E338-992D21A362D3}"/>
                  </a:ext>
                </a:extLst>
              </p:cNvPr>
              <p:cNvPicPr/>
              <p:nvPr/>
            </p:nvPicPr>
            <p:blipFill>
              <a:blip r:embed="rId7"/>
              <a:stretch>
                <a:fillRect/>
              </a:stretch>
            </p:blipFill>
            <p:spPr>
              <a:xfrm>
                <a:off x="4037374" y="289465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2DD4FA92-7C86-9879-52FF-B03B367F5C36}"/>
                  </a:ext>
                </a:extLst>
              </p14:cNvPr>
              <p14:cNvContentPartPr/>
              <p14:nvPr/>
            </p14:nvContentPartPr>
            <p14:xfrm>
              <a:off x="2327014" y="2365816"/>
              <a:ext cx="360" cy="360"/>
            </p14:xfrm>
          </p:contentPart>
        </mc:Choice>
        <mc:Fallback>
          <p:pic>
            <p:nvPicPr>
              <p:cNvPr id="14" name="Ink 13">
                <a:extLst>
                  <a:ext uri="{FF2B5EF4-FFF2-40B4-BE49-F238E27FC236}">
                    <a16:creationId xmlns:a16="http://schemas.microsoft.com/office/drawing/2014/main" id="{2DD4FA92-7C86-9879-52FF-B03B367F5C36}"/>
                  </a:ext>
                </a:extLst>
              </p:cNvPr>
              <p:cNvPicPr/>
              <p:nvPr/>
            </p:nvPicPr>
            <p:blipFill>
              <a:blip r:embed="rId7"/>
              <a:stretch>
                <a:fillRect/>
              </a:stretch>
            </p:blipFill>
            <p:spPr>
              <a:xfrm>
                <a:off x="2291374" y="232981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5" name="Ink 14">
                <a:extLst>
                  <a:ext uri="{FF2B5EF4-FFF2-40B4-BE49-F238E27FC236}">
                    <a16:creationId xmlns:a16="http://schemas.microsoft.com/office/drawing/2014/main" id="{B46EBB6F-01B1-B7B9-3246-B7C1FF4398C9}"/>
                  </a:ext>
                </a:extLst>
              </p14:cNvPr>
              <p14:cNvContentPartPr/>
              <p14:nvPr/>
            </p14:nvContentPartPr>
            <p14:xfrm>
              <a:off x="1482814" y="2124616"/>
              <a:ext cx="360" cy="360"/>
            </p14:xfrm>
          </p:contentPart>
        </mc:Choice>
        <mc:Fallback>
          <p:pic>
            <p:nvPicPr>
              <p:cNvPr id="15" name="Ink 14">
                <a:extLst>
                  <a:ext uri="{FF2B5EF4-FFF2-40B4-BE49-F238E27FC236}">
                    <a16:creationId xmlns:a16="http://schemas.microsoft.com/office/drawing/2014/main" id="{B46EBB6F-01B1-B7B9-3246-B7C1FF4398C9}"/>
                  </a:ext>
                </a:extLst>
              </p:cNvPr>
              <p:cNvPicPr/>
              <p:nvPr/>
            </p:nvPicPr>
            <p:blipFill>
              <a:blip r:embed="rId7"/>
              <a:stretch>
                <a:fillRect/>
              </a:stretch>
            </p:blipFill>
            <p:spPr>
              <a:xfrm>
                <a:off x="1446814" y="208897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19584263-19F7-829C-9414-18A1273A7BB1}"/>
                  </a:ext>
                </a:extLst>
              </p14:cNvPr>
              <p14:cNvContentPartPr/>
              <p14:nvPr/>
            </p14:nvContentPartPr>
            <p14:xfrm>
              <a:off x="1423774" y="3869896"/>
              <a:ext cx="360" cy="360"/>
            </p14:xfrm>
          </p:contentPart>
        </mc:Choice>
        <mc:Fallback>
          <p:pic>
            <p:nvPicPr>
              <p:cNvPr id="16" name="Ink 15">
                <a:extLst>
                  <a:ext uri="{FF2B5EF4-FFF2-40B4-BE49-F238E27FC236}">
                    <a16:creationId xmlns:a16="http://schemas.microsoft.com/office/drawing/2014/main" id="{19584263-19F7-829C-9414-18A1273A7BB1}"/>
                  </a:ext>
                </a:extLst>
              </p:cNvPr>
              <p:cNvPicPr/>
              <p:nvPr/>
            </p:nvPicPr>
            <p:blipFill>
              <a:blip r:embed="rId7"/>
              <a:stretch>
                <a:fillRect/>
              </a:stretch>
            </p:blipFill>
            <p:spPr>
              <a:xfrm>
                <a:off x="1387774" y="383425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E0A46F5E-AC0B-9251-87D1-703B4EB15AB8}"/>
                  </a:ext>
                </a:extLst>
              </p14:cNvPr>
              <p14:cNvContentPartPr/>
              <p14:nvPr/>
            </p14:nvContentPartPr>
            <p14:xfrm>
              <a:off x="1492894" y="5400976"/>
              <a:ext cx="3960" cy="7200"/>
            </p14:xfrm>
          </p:contentPart>
        </mc:Choice>
        <mc:Fallback>
          <p:pic>
            <p:nvPicPr>
              <p:cNvPr id="17" name="Ink 16">
                <a:extLst>
                  <a:ext uri="{FF2B5EF4-FFF2-40B4-BE49-F238E27FC236}">
                    <a16:creationId xmlns:a16="http://schemas.microsoft.com/office/drawing/2014/main" id="{E0A46F5E-AC0B-9251-87D1-703B4EB15AB8}"/>
                  </a:ext>
                </a:extLst>
              </p:cNvPr>
              <p:cNvPicPr/>
              <p:nvPr/>
            </p:nvPicPr>
            <p:blipFill>
              <a:blip r:embed="rId16"/>
              <a:stretch>
                <a:fillRect/>
              </a:stretch>
            </p:blipFill>
            <p:spPr>
              <a:xfrm>
                <a:off x="1456894" y="5364976"/>
                <a:ext cx="75600" cy="7884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93C86BC3-B069-90BB-C68A-D69628889599}"/>
                  </a:ext>
                </a:extLst>
              </p14:cNvPr>
              <p14:cNvContentPartPr/>
              <p14:nvPr/>
            </p14:nvContentPartPr>
            <p14:xfrm>
              <a:off x="3108214" y="4717696"/>
              <a:ext cx="360" cy="360"/>
            </p14:xfrm>
          </p:contentPart>
        </mc:Choice>
        <mc:Fallback>
          <p:pic>
            <p:nvPicPr>
              <p:cNvPr id="18" name="Ink 17">
                <a:extLst>
                  <a:ext uri="{FF2B5EF4-FFF2-40B4-BE49-F238E27FC236}">
                    <a16:creationId xmlns:a16="http://schemas.microsoft.com/office/drawing/2014/main" id="{93C86BC3-B069-90BB-C68A-D69628889599}"/>
                  </a:ext>
                </a:extLst>
              </p:cNvPr>
              <p:cNvPicPr/>
              <p:nvPr/>
            </p:nvPicPr>
            <p:blipFill>
              <a:blip r:embed="rId7"/>
              <a:stretch>
                <a:fillRect/>
              </a:stretch>
            </p:blipFill>
            <p:spPr>
              <a:xfrm>
                <a:off x="3072214" y="468169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k 18">
                <a:extLst>
                  <a:ext uri="{FF2B5EF4-FFF2-40B4-BE49-F238E27FC236}">
                    <a16:creationId xmlns:a16="http://schemas.microsoft.com/office/drawing/2014/main" id="{F42E0DEB-4B4B-DF23-B23A-C9EF07E57210}"/>
                  </a:ext>
                </a:extLst>
              </p14:cNvPr>
              <p14:cNvContentPartPr/>
              <p14:nvPr/>
            </p14:nvContentPartPr>
            <p14:xfrm>
              <a:off x="7190614" y="5352736"/>
              <a:ext cx="360" cy="360"/>
            </p14:xfrm>
          </p:contentPart>
        </mc:Choice>
        <mc:Fallback>
          <p:pic>
            <p:nvPicPr>
              <p:cNvPr id="19" name="Ink 18">
                <a:extLst>
                  <a:ext uri="{FF2B5EF4-FFF2-40B4-BE49-F238E27FC236}">
                    <a16:creationId xmlns:a16="http://schemas.microsoft.com/office/drawing/2014/main" id="{F42E0DEB-4B4B-DF23-B23A-C9EF07E57210}"/>
                  </a:ext>
                </a:extLst>
              </p:cNvPr>
              <p:cNvPicPr/>
              <p:nvPr/>
            </p:nvPicPr>
            <p:blipFill>
              <a:blip r:embed="rId7"/>
              <a:stretch>
                <a:fillRect/>
              </a:stretch>
            </p:blipFill>
            <p:spPr>
              <a:xfrm>
                <a:off x="7154974" y="531709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0" name="Ink 19">
                <a:extLst>
                  <a:ext uri="{FF2B5EF4-FFF2-40B4-BE49-F238E27FC236}">
                    <a16:creationId xmlns:a16="http://schemas.microsoft.com/office/drawing/2014/main" id="{E0FC6D5C-F05F-AF04-FB0C-9F439CA45130}"/>
                  </a:ext>
                </a:extLst>
              </p14:cNvPr>
              <p14:cNvContentPartPr/>
              <p14:nvPr/>
            </p14:nvContentPartPr>
            <p14:xfrm>
              <a:off x="6500854" y="4427536"/>
              <a:ext cx="360" cy="360"/>
            </p14:xfrm>
          </p:contentPart>
        </mc:Choice>
        <mc:Fallback>
          <p:pic>
            <p:nvPicPr>
              <p:cNvPr id="20" name="Ink 19">
                <a:extLst>
                  <a:ext uri="{FF2B5EF4-FFF2-40B4-BE49-F238E27FC236}">
                    <a16:creationId xmlns:a16="http://schemas.microsoft.com/office/drawing/2014/main" id="{E0FC6D5C-F05F-AF04-FB0C-9F439CA45130}"/>
                  </a:ext>
                </a:extLst>
              </p:cNvPr>
              <p:cNvPicPr/>
              <p:nvPr/>
            </p:nvPicPr>
            <p:blipFill>
              <a:blip r:embed="rId7"/>
              <a:stretch>
                <a:fillRect/>
              </a:stretch>
            </p:blipFill>
            <p:spPr>
              <a:xfrm>
                <a:off x="6465214" y="439189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1" name="Ink 20">
                <a:extLst>
                  <a:ext uri="{FF2B5EF4-FFF2-40B4-BE49-F238E27FC236}">
                    <a16:creationId xmlns:a16="http://schemas.microsoft.com/office/drawing/2014/main" id="{C1A02ADE-4A82-087B-ECD4-2908029D2C83}"/>
                  </a:ext>
                </a:extLst>
              </p14:cNvPr>
              <p14:cNvContentPartPr/>
              <p14:nvPr/>
            </p14:nvContentPartPr>
            <p14:xfrm>
              <a:off x="5727574" y="4036936"/>
              <a:ext cx="360" cy="360"/>
            </p14:xfrm>
          </p:contentPart>
        </mc:Choice>
        <mc:Fallback>
          <p:pic>
            <p:nvPicPr>
              <p:cNvPr id="21" name="Ink 20">
                <a:extLst>
                  <a:ext uri="{FF2B5EF4-FFF2-40B4-BE49-F238E27FC236}">
                    <a16:creationId xmlns:a16="http://schemas.microsoft.com/office/drawing/2014/main" id="{C1A02ADE-4A82-087B-ECD4-2908029D2C83}"/>
                  </a:ext>
                </a:extLst>
              </p:cNvPr>
              <p:cNvPicPr/>
              <p:nvPr/>
            </p:nvPicPr>
            <p:blipFill>
              <a:blip r:embed="rId7"/>
              <a:stretch>
                <a:fillRect/>
              </a:stretch>
            </p:blipFill>
            <p:spPr>
              <a:xfrm>
                <a:off x="5691574" y="400129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2" name="Ink 21">
                <a:extLst>
                  <a:ext uri="{FF2B5EF4-FFF2-40B4-BE49-F238E27FC236}">
                    <a16:creationId xmlns:a16="http://schemas.microsoft.com/office/drawing/2014/main" id="{0AE116A3-B113-945D-B733-02B2F1FBFA17}"/>
                  </a:ext>
                </a:extLst>
              </p14:cNvPr>
              <p14:cNvContentPartPr/>
              <p14:nvPr/>
            </p14:nvContentPartPr>
            <p14:xfrm>
              <a:off x="5081734" y="3919936"/>
              <a:ext cx="360" cy="360"/>
            </p14:xfrm>
          </p:contentPart>
        </mc:Choice>
        <mc:Fallback>
          <p:pic>
            <p:nvPicPr>
              <p:cNvPr id="22" name="Ink 21">
                <a:extLst>
                  <a:ext uri="{FF2B5EF4-FFF2-40B4-BE49-F238E27FC236}">
                    <a16:creationId xmlns:a16="http://schemas.microsoft.com/office/drawing/2014/main" id="{0AE116A3-B113-945D-B733-02B2F1FBFA17}"/>
                  </a:ext>
                </a:extLst>
              </p:cNvPr>
              <p:cNvPicPr/>
              <p:nvPr/>
            </p:nvPicPr>
            <p:blipFill>
              <a:blip r:embed="rId7"/>
              <a:stretch>
                <a:fillRect/>
              </a:stretch>
            </p:blipFill>
            <p:spPr>
              <a:xfrm>
                <a:off x="5045734" y="3883936"/>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a:extLst>
                  <a:ext uri="{FF2B5EF4-FFF2-40B4-BE49-F238E27FC236}">
                    <a16:creationId xmlns:a16="http://schemas.microsoft.com/office/drawing/2014/main" id="{4F7272FD-BB44-2D96-AF8C-8D43A8F584C8}"/>
                  </a:ext>
                </a:extLst>
              </p14:cNvPr>
              <p14:cNvContentPartPr/>
              <p14:nvPr/>
            </p14:nvContentPartPr>
            <p14:xfrm>
              <a:off x="4274254" y="3966376"/>
              <a:ext cx="360" cy="360"/>
            </p14:xfrm>
          </p:contentPart>
        </mc:Choice>
        <mc:Fallback>
          <p:pic>
            <p:nvPicPr>
              <p:cNvPr id="23" name="Ink 22">
                <a:extLst>
                  <a:ext uri="{FF2B5EF4-FFF2-40B4-BE49-F238E27FC236}">
                    <a16:creationId xmlns:a16="http://schemas.microsoft.com/office/drawing/2014/main" id="{4F7272FD-BB44-2D96-AF8C-8D43A8F584C8}"/>
                  </a:ext>
                </a:extLst>
              </p:cNvPr>
              <p:cNvPicPr/>
              <p:nvPr/>
            </p:nvPicPr>
            <p:blipFill>
              <a:blip r:embed="rId7"/>
              <a:stretch>
                <a:fillRect/>
              </a:stretch>
            </p:blipFill>
            <p:spPr>
              <a:xfrm>
                <a:off x="4238614" y="3930736"/>
                <a:ext cx="72000" cy="72000"/>
              </a:xfrm>
              <a:prstGeom prst="rect">
                <a:avLst/>
              </a:prstGeom>
            </p:spPr>
          </p:pic>
        </mc:Fallback>
      </mc:AlternateContent>
      <p:cxnSp>
        <p:nvCxnSpPr>
          <p:cNvPr id="25" name="Straight Arrow Connector 24">
            <a:extLst>
              <a:ext uri="{FF2B5EF4-FFF2-40B4-BE49-F238E27FC236}">
                <a16:creationId xmlns:a16="http://schemas.microsoft.com/office/drawing/2014/main" id="{0AD5A85E-9F86-2D85-76A1-53AA9ABE745B}"/>
              </a:ext>
            </a:extLst>
          </p:cNvPr>
          <p:cNvCxnSpPr/>
          <p:nvPr/>
        </p:nvCxnSpPr>
        <p:spPr>
          <a:xfrm flipV="1">
            <a:off x="2804457" y="2974624"/>
            <a:ext cx="1212229" cy="682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612E3F0D-716D-CFC2-5808-5F0B8F0CF4B4}"/>
              </a:ext>
            </a:extLst>
          </p:cNvPr>
          <p:cNvCxnSpPr>
            <a:cxnSpLocks/>
          </p:cNvCxnSpPr>
          <p:nvPr/>
        </p:nvCxnSpPr>
        <p:spPr>
          <a:xfrm>
            <a:off x="4178552" y="2900570"/>
            <a:ext cx="2923583" cy="24521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36C70C31-B59A-9367-CFB2-506A05D1A2CD}"/>
              </a:ext>
            </a:extLst>
          </p:cNvPr>
          <p:cNvCxnSpPr>
            <a:cxnSpLocks/>
          </p:cNvCxnSpPr>
          <p:nvPr/>
        </p:nvCxnSpPr>
        <p:spPr>
          <a:xfrm flipH="1" flipV="1">
            <a:off x="1512613" y="2171558"/>
            <a:ext cx="5589522" cy="3233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231A917-06C3-AF54-24C9-84B36EBFABAA}"/>
              </a:ext>
            </a:extLst>
          </p:cNvPr>
          <p:cNvCxnSpPr>
            <a:cxnSpLocks/>
          </p:cNvCxnSpPr>
          <p:nvPr/>
        </p:nvCxnSpPr>
        <p:spPr>
          <a:xfrm>
            <a:off x="1547565" y="2102565"/>
            <a:ext cx="5729391" cy="2978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DC991A58-6A14-6D99-00FA-EC0F4763356B}"/>
              </a:ext>
            </a:extLst>
          </p:cNvPr>
          <p:cNvCxnSpPr>
            <a:cxnSpLocks/>
          </p:cNvCxnSpPr>
          <p:nvPr/>
        </p:nvCxnSpPr>
        <p:spPr>
          <a:xfrm flipH="1">
            <a:off x="4370316" y="2492283"/>
            <a:ext cx="2963656" cy="28713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5897D60F-08F1-5E8D-44BA-529536611A36}"/>
              </a:ext>
            </a:extLst>
          </p:cNvPr>
          <p:cNvCxnSpPr>
            <a:cxnSpLocks/>
          </p:cNvCxnSpPr>
          <p:nvPr/>
        </p:nvCxnSpPr>
        <p:spPr>
          <a:xfrm flipH="1" flipV="1">
            <a:off x="2228058" y="4258362"/>
            <a:ext cx="1967140" cy="119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2C58539-AAA2-679F-6A24-261145DE8D41}"/>
              </a:ext>
            </a:extLst>
          </p:cNvPr>
          <p:cNvCxnSpPr>
            <a:cxnSpLocks/>
          </p:cNvCxnSpPr>
          <p:nvPr/>
        </p:nvCxnSpPr>
        <p:spPr>
          <a:xfrm>
            <a:off x="2279552" y="4163451"/>
            <a:ext cx="4078304" cy="264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89F5412A-1044-68E1-15A3-B4C108BE8ACF}"/>
              </a:ext>
            </a:extLst>
          </p:cNvPr>
          <p:cNvCxnSpPr>
            <a:cxnSpLocks/>
          </p:cNvCxnSpPr>
          <p:nvPr/>
        </p:nvCxnSpPr>
        <p:spPr>
          <a:xfrm flipH="1" flipV="1">
            <a:off x="1534035" y="3898945"/>
            <a:ext cx="4911232" cy="466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4300B5E-C401-6B5E-4430-B9C6CBCE1613}"/>
              </a:ext>
            </a:extLst>
          </p:cNvPr>
          <p:cNvCxnSpPr>
            <a:cxnSpLocks/>
          </p:cNvCxnSpPr>
          <p:nvPr/>
        </p:nvCxnSpPr>
        <p:spPr>
          <a:xfrm flipV="1">
            <a:off x="1428738" y="3898945"/>
            <a:ext cx="3554557" cy="674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78EB65D9-4CC0-B97F-EA84-251C982BA6F2}"/>
              </a:ext>
            </a:extLst>
          </p:cNvPr>
          <p:cNvCxnSpPr>
            <a:cxnSpLocks/>
          </p:cNvCxnSpPr>
          <p:nvPr/>
        </p:nvCxnSpPr>
        <p:spPr>
          <a:xfrm flipH="1">
            <a:off x="1628110" y="3993704"/>
            <a:ext cx="3443072" cy="13909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73FF0DC6-B997-D206-F1C2-ADC2BC5C1068}"/>
              </a:ext>
            </a:extLst>
          </p:cNvPr>
          <p:cNvCxnSpPr>
            <a:cxnSpLocks/>
          </p:cNvCxnSpPr>
          <p:nvPr/>
        </p:nvCxnSpPr>
        <p:spPr>
          <a:xfrm flipV="1">
            <a:off x="1507808" y="2488113"/>
            <a:ext cx="790579" cy="28031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5518A4B5-969F-0FA7-289F-04995197BCDF}"/>
              </a:ext>
            </a:extLst>
          </p:cNvPr>
          <p:cNvCxnSpPr>
            <a:cxnSpLocks/>
          </p:cNvCxnSpPr>
          <p:nvPr/>
        </p:nvCxnSpPr>
        <p:spPr>
          <a:xfrm>
            <a:off x="2389346" y="2419263"/>
            <a:ext cx="1819200" cy="14704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2C131852-5596-6CCE-0F6D-43C8853E3690}"/>
              </a:ext>
            </a:extLst>
          </p:cNvPr>
          <p:cNvSpPr txBox="1"/>
          <p:nvPr/>
        </p:nvSpPr>
        <p:spPr>
          <a:xfrm>
            <a:off x="1176749" y="1759622"/>
            <a:ext cx="632289" cy="369332"/>
          </a:xfrm>
          <a:prstGeom prst="rect">
            <a:avLst/>
          </a:prstGeom>
          <a:noFill/>
        </p:spPr>
        <p:txBody>
          <a:bodyPr wrap="none" rtlCol="0">
            <a:spAutoFit/>
          </a:bodyPr>
          <a:lstStyle/>
          <a:p>
            <a:r>
              <a:rPr lang="en-GB" dirty="0"/>
              <a:t>Start</a:t>
            </a:r>
          </a:p>
        </p:txBody>
      </p:sp>
      <p:sp>
        <p:nvSpPr>
          <p:cNvPr id="57" name="TextBox 56">
            <a:extLst>
              <a:ext uri="{FF2B5EF4-FFF2-40B4-BE49-F238E27FC236}">
                <a16:creationId xmlns:a16="http://schemas.microsoft.com/office/drawing/2014/main" id="{C89B0C92-3197-293C-29C6-A4BE12685E5F}"/>
              </a:ext>
            </a:extLst>
          </p:cNvPr>
          <p:cNvSpPr txBox="1"/>
          <p:nvPr/>
        </p:nvSpPr>
        <p:spPr>
          <a:xfrm>
            <a:off x="4163584" y="3897028"/>
            <a:ext cx="608821" cy="369332"/>
          </a:xfrm>
          <a:prstGeom prst="rect">
            <a:avLst/>
          </a:prstGeom>
          <a:noFill/>
        </p:spPr>
        <p:txBody>
          <a:bodyPr wrap="none" rtlCol="0">
            <a:spAutoFit/>
          </a:bodyPr>
          <a:lstStyle/>
          <a:p>
            <a:r>
              <a:rPr lang="en-GB" dirty="0"/>
              <a:t>Stop</a:t>
            </a:r>
          </a:p>
        </p:txBody>
      </p:sp>
      <p:sp>
        <p:nvSpPr>
          <p:cNvPr id="58" name="Title 1">
            <a:extLst>
              <a:ext uri="{FF2B5EF4-FFF2-40B4-BE49-F238E27FC236}">
                <a16:creationId xmlns:a16="http://schemas.microsoft.com/office/drawing/2014/main" id="{6B93D009-3A6C-0CE7-7687-2698AB04E5E2}"/>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Sampling the quantities of interest [1]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9" name="TextBox 58">
            <a:extLst>
              <a:ext uri="{FF2B5EF4-FFF2-40B4-BE49-F238E27FC236}">
                <a16:creationId xmlns:a16="http://schemas.microsoft.com/office/drawing/2014/main" id="{9C53DD5C-B0B3-4CE3-B272-F6CD77874990}"/>
              </a:ext>
            </a:extLst>
          </p:cNvPr>
          <p:cNvSpPr txBox="1"/>
          <p:nvPr/>
        </p:nvSpPr>
        <p:spPr>
          <a:xfrm>
            <a:off x="9235406" y="434460"/>
            <a:ext cx="2947559" cy="2308324"/>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We use various algorithms</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to generate a posterior </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sample from the full joint</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distribution so that its</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manageable.</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r>
              <a:rPr lang="en-GB" sz="1600" dirty="0">
                <a:latin typeface="Helvetica Neue" panose="02000503000000020004" pitchFamily="2" charset="0"/>
                <a:ea typeface="Helvetica Neue" panose="02000503000000020004" pitchFamily="2" charset="0"/>
                <a:cs typeface="Helvetica Neue" panose="02000503000000020004" pitchFamily="2" charset="0"/>
              </a:rPr>
              <a:t>Markov Chains Monte Carlo</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No U-turn</a:t>
            </a:r>
          </a:p>
          <a:p>
            <a:r>
              <a:rPr lang="en-GB" sz="1600" dirty="0">
                <a:latin typeface="Helvetica Neue" panose="02000503000000020004" pitchFamily="2" charset="0"/>
                <a:ea typeface="Helvetica Neue" panose="02000503000000020004" pitchFamily="2" charset="0"/>
                <a:cs typeface="Helvetica Neue" panose="02000503000000020004" pitchFamily="2" charset="0"/>
              </a:rPr>
              <a:t>Hamiltonian Monte Carlo</a:t>
            </a:r>
          </a:p>
        </p:txBody>
      </p:sp>
      <p:sp>
        <p:nvSpPr>
          <p:cNvPr id="60" name="TextBox 59">
            <a:extLst>
              <a:ext uri="{FF2B5EF4-FFF2-40B4-BE49-F238E27FC236}">
                <a16:creationId xmlns:a16="http://schemas.microsoft.com/office/drawing/2014/main" id="{2737E897-3DA2-0EB8-DAE4-5929809DABDF}"/>
              </a:ext>
            </a:extLst>
          </p:cNvPr>
          <p:cNvSpPr txBox="1"/>
          <p:nvPr/>
        </p:nvSpPr>
        <p:spPr>
          <a:xfrm>
            <a:off x="9273633" y="3088343"/>
            <a:ext cx="2811508" cy="2554545"/>
          </a:xfrm>
          <a:prstGeom prst="rect">
            <a:avLst/>
          </a:prstGeom>
          <a:noFill/>
        </p:spPr>
        <p:txBody>
          <a:bodyPr wrap="square" rtlCol="0">
            <a:spAutoFit/>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The patterns of sampling should be like this illustration shown with the black lines. Where it is moving everywhere in an even manner. Otherwise, if the sampling is cluster in a particular region like the red lines – then it is biased leading divergent samples.</a:t>
            </a:r>
          </a:p>
        </p:txBody>
      </p:sp>
      <p:grpSp>
        <p:nvGrpSpPr>
          <p:cNvPr id="73" name="Group 72">
            <a:extLst>
              <a:ext uri="{FF2B5EF4-FFF2-40B4-BE49-F238E27FC236}">
                <a16:creationId xmlns:a16="http://schemas.microsoft.com/office/drawing/2014/main" id="{91D2F6C5-369C-91EA-59F6-6639E6F78B31}"/>
              </a:ext>
            </a:extLst>
          </p:cNvPr>
          <p:cNvGrpSpPr/>
          <p:nvPr/>
        </p:nvGrpSpPr>
        <p:grpSpPr>
          <a:xfrm>
            <a:off x="6472855" y="3348471"/>
            <a:ext cx="946800" cy="1041840"/>
            <a:chOff x="6472855" y="3348471"/>
            <a:chExt cx="946800" cy="1041840"/>
          </a:xfrm>
        </p:grpSpPr>
        <mc:AlternateContent xmlns:mc="http://schemas.openxmlformats.org/markup-compatibility/2006">
          <mc:Choice xmlns:p14="http://schemas.microsoft.com/office/powerpoint/2010/main" Requires="p14">
            <p:contentPart p14:bwMode="auto" r:id="rId23">
              <p14:nvContentPartPr>
                <p14:cNvPr id="61" name="Ink 60">
                  <a:extLst>
                    <a:ext uri="{FF2B5EF4-FFF2-40B4-BE49-F238E27FC236}">
                      <a16:creationId xmlns:a16="http://schemas.microsoft.com/office/drawing/2014/main" id="{612FA2AB-F1E4-0181-5288-3A4A4F77C430}"/>
                    </a:ext>
                  </a:extLst>
                </p14:cNvPr>
                <p14:cNvContentPartPr/>
                <p14:nvPr/>
              </p14:nvContentPartPr>
              <p14:xfrm>
                <a:off x="7084135" y="3456831"/>
                <a:ext cx="154800" cy="276480"/>
              </p14:xfrm>
            </p:contentPart>
          </mc:Choice>
          <mc:Fallback>
            <p:pic>
              <p:nvPicPr>
                <p:cNvPr id="61" name="Ink 60">
                  <a:extLst>
                    <a:ext uri="{FF2B5EF4-FFF2-40B4-BE49-F238E27FC236}">
                      <a16:creationId xmlns:a16="http://schemas.microsoft.com/office/drawing/2014/main" id="{612FA2AB-F1E4-0181-5288-3A4A4F77C430}"/>
                    </a:ext>
                  </a:extLst>
                </p:cNvPr>
                <p:cNvPicPr/>
                <p:nvPr/>
              </p:nvPicPr>
              <p:blipFill>
                <a:blip r:embed="rId24"/>
                <a:stretch>
                  <a:fillRect/>
                </a:stretch>
              </p:blipFill>
              <p:spPr>
                <a:xfrm>
                  <a:off x="7078015" y="3450711"/>
                  <a:ext cx="1670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62" name="Ink 61">
                  <a:extLst>
                    <a:ext uri="{FF2B5EF4-FFF2-40B4-BE49-F238E27FC236}">
                      <a16:creationId xmlns:a16="http://schemas.microsoft.com/office/drawing/2014/main" id="{737DF37B-7009-CF9C-2EFE-0358BECD2BE9}"/>
                    </a:ext>
                  </a:extLst>
                </p14:cNvPr>
                <p14:cNvContentPartPr/>
                <p14:nvPr/>
              </p14:nvContentPartPr>
              <p14:xfrm>
                <a:off x="7080535" y="3736551"/>
                <a:ext cx="285120" cy="18720"/>
              </p14:xfrm>
            </p:contentPart>
          </mc:Choice>
          <mc:Fallback>
            <p:pic>
              <p:nvPicPr>
                <p:cNvPr id="62" name="Ink 61">
                  <a:extLst>
                    <a:ext uri="{FF2B5EF4-FFF2-40B4-BE49-F238E27FC236}">
                      <a16:creationId xmlns:a16="http://schemas.microsoft.com/office/drawing/2014/main" id="{737DF37B-7009-CF9C-2EFE-0358BECD2BE9}"/>
                    </a:ext>
                  </a:extLst>
                </p:cNvPr>
                <p:cNvPicPr/>
                <p:nvPr/>
              </p:nvPicPr>
              <p:blipFill>
                <a:blip r:embed="rId26"/>
                <a:stretch>
                  <a:fillRect/>
                </a:stretch>
              </p:blipFill>
              <p:spPr>
                <a:xfrm>
                  <a:off x="7074415" y="3730431"/>
                  <a:ext cx="2973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63" name="Ink 62">
                  <a:extLst>
                    <a:ext uri="{FF2B5EF4-FFF2-40B4-BE49-F238E27FC236}">
                      <a16:creationId xmlns:a16="http://schemas.microsoft.com/office/drawing/2014/main" id="{4E1F5497-D3ED-2EA5-2EA9-5793C630175D}"/>
                    </a:ext>
                  </a:extLst>
                </p14:cNvPr>
                <p14:cNvContentPartPr/>
                <p14:nvPr/>
              </p14:nvContentPartPr>
              <p14:xfrm>
                <a:off x="6937975" y="3348471"/>
                <a:ext cx="425520" cy="406800"/>
              </p14:xfrm>
            </p:contentPart>
          </mc:Choice>
          <mc:Fallback>
            <p:pic>
              <p:nvPicPr>
                <p:cNvPr id="63" name="Ink 62">
                  <a:extLst>
                    <a:ext uri="{FF2B5EF4-FFF2-40B4-BE49-F238E27FC236}">
                      <a16:creationId xmlns:a16="http://schemas.microsoft.com/office/drawing/2014/main" id="{4E1F5497-D3ED-2EA5-2EA9-5793C630175D}"/>
                    </a:ext>
                  </a:extLst>
                </p:cNvPr>
                <p:cNvPicPr/>
                <p:nvPr/>
              </p:nvPicPr>
              <p:blipFill>
                <a:blip r:embed="rId28"/>
                <a:stretch>
                  <a:fillRect/>
                </a:stretch>
              </p:blipFill>
              <p:spPr>
                <a:xfrm>
                  <a:off x="6931855" y="3342351"/>
                  <a:ext cx="437760" cy="4190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64" name="Ink 63">
                  <a:extLst>
                    <a:ext uri="{FF2B5EF4-FFF2-40B4-BE49-F238E27FC236}">
                      <a16:creationId xmlns:a16="http://schemas.microsoft.com/office/drawing/2014/main" id="{623744A9-6169-C90C-7681-491B3908F6C3}"/>
                    </a:ext>
                  </a:extLst>
                </p14:cNvPr>
                <p14:cNvContentPartPr/>
                <p14:nvPr/>
              </p14:nvContentPartPr>
              <p14:xfrm>
                <a:off x="6780655" y="3353871"/>
                <a:ext cx="141840" cy="432720"/>
              </p14:xfrm>
            </p:contentPart>
          </mc:Choice>
          <mc:Fallback>
            <p:pic>
              <p:nvPicPr>
                <p:cNvPr id="64" name="Ink 63">
                  <a:extLst>
                    <a:ext uri="{FF2B5EF4-FFF2-40B4-BE49-F238E27FC236}">
                      <a16:creationId xmlns:a16="http://schemas.microsoft.com/office/drawing/2014/main" id="{623744A9-6169-C90C-7681-491B3908F6C3}"/>
                    </a:ext>
                  </a:extLst>
                </p:cNvPr>
                <p:cNvPicPr/>
                <p:nvPr/>
              </p:nvPicPr>
              <p:blipFill>
                <a:blip r:embed="rId30"/>
                <a:stretch>
                  <a:fillRect/>
                </a:stretch>
              </p:blipFill>
              <p:spPr>
                <a:xfrm>
                  <a:off x="6774535" y="3347751"/>
                  <a:ext cx="154080" cy="4449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65" name="Ink 64">
                  <a:extLst>
                    <a:ext uri="{FF2B5EF4-FFF2-40B4-BE49-F238E27FC236}">
                      <a16:creationId xmlns:a16="http://schemas.microsoft.com/office/drawing/2014/main" id="{F4B62250-E997-0438-B587-3A69BED67738}"/>
                    </a:ext>
                  </a:extLst>
                </p14:cNvPr>
                <p14:cNvContentPartPr/>
                <p14:nvPr/>
              </p14:nvContentPartPr>
              <p14:xfrm>
                <a:off x="7303735" y="4054431"/>
                <a:ext cx="115920" cy="57600"/>
              </p14:xfrm>
            </p:contentPart>
          </mc:Choice>
          <mc:Fallback>
            <p:pic>
              <p:nvPicPr>
                <p:cNvPr id="65" name="Ink 64">
                  <a:extLst>
                    <a:ext uri="{FF2B5EF4-FFF2-40B4-BE49-F238E27FC236}">
                      <a16:creationId xmlns:a16="http://schemas.microsoft.com/office/drawing/2014/main" id="{F4B62250-E997-0438-B587-3A69BED67738}"/>
                    </a:ext>
                  </a:extLst>
                </p:cNvPr>
                <p:cNvPicPr/>
                <p:nvPr/>
              </p:nvPicPr>
              <p:blipFill>
                <a:blip r:embed="rId32"/>
                <a:stretch>
                  <a:fillRect/>
                </a:stretch>
              </p:blipFill>
              <p:spPr>
                <a:xfrm>
                  <a:off x="7297615" y="4048311"/>
                  <a:ext cx="12816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6" name="Ink 65">
                  <a:extLst>
                    <a:ext uri="{FF2B5EF4-FFF2-40B4-BE49-F238E27FC236}">
                      <a16:creationId xmlns:a16="http://schemas.microsoft.com/office/drawing/2014/main" id="{2C193636-73DB-0D4D-97C0-0CC99516ACB1}"/>
                    </a:ext>
                  </a:extLst>
                </p14:cNvPr>
                <p14:cNvContentPartPr/>
                <p14:nvPr/>
              </p14:nvContentPartPr>
              <p14:xfrm>
                <a:off x="6624415" y="3398871"/>
                <a:ext cx="790920" cy="709560"/>
              </p14:xfrm>
            </p:contentPart>
          </mc:Choice>
          <mc:Fallback>
            <p:pic>
              <p:nvPicPr>
                <p:cNvPr id="66" name="Ink 65">
                  <a:extLst>
                    <a:ext uri="{FF2B5EF4-FFF2-40B4-BE49-F238E27FC236}">
                      <a16:creationId xmlns:a16="http://schemas.microsoft.com/office/drawing/2014/main" id="{2C193636-73DB-0D4D-97C0-0CC99516ACB1}"/>
                    </a:ext>
                  </a:extLst>
                </p:cNvPr>
                <p:cNvPicPr/>
                <p:nvPr/>
              </p:nvPicPr>
              <p:blipFill>
                <a:blip r:embed="rId34"/>
                <a:stretch>
                  <a:fillRect/>
                </a:stretch>
              </p:blipFill>
              <p:spPr>
                <a:xfrm>
                  <a:off x="6618295" y="3392751"/>
                  <a:ext cx="803160" cy="7218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67" name="Ink 66">
                  <a:extLst>
                    <a:ext uri="{FF2B5EF4-FFF2-40B4-BE49-F238E27FC236}">
                      <a16:creationId xmlns:a16="http://schemas.microsoft.com/office/drawing/2014/main" id="{7A358673-4013-7BA0-AA6E-AAC3EA2B8B5D}"/>
                    </a:ext>
                  </a:extLst>
                </p14:cNvPr>
                <p14:cNvContentPartPr/>
                <p14:nvPr/>
              </p14:nvContentPartPr>
              <p14:xfrm>
                <a:off x="6625495" y="3582471"/>
                <a:ext cx="478440" cy="401400"/>
              </p14:xfrm>
            </p:contentPart>
          </mc:Choice>
          <mc:Fallback>
            <p:pic>
              <p:nvPicPr>
                <p:cNvPr id="67" name="Ink 66">
                  <a:extLst>
                    <a:ext uri="{FF2B5EF4-FFF2-40B4-BE49-F238E27FC236}">
                      <a16:creationId xmlns:a16="http://schemas.microsoft.com/office/drawing/2014/main" id="{7A358673-4013-7BA0-AA6E-AAC3EA2B8B5D}"/>
                    </a:ext>
                  </a:extLst>
                </p:cNvPr>
                <p:cNvPicPr/>
                <p:nvPr/>
              </p:nvPicPr>
              <p:blipFill>
                <a:blip r:embed="rId36"/>
                <a:stretch>
                  <a:fillRect/>
                </a:stretch>
              </p:blipFill>
              <p:spPr>
                <a:xfrm>
                  <a:off x="6619375" y="3576351"/>
                  <a:ext cx="49068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68" name="Ink 67">
                  <a:extLst>
                    <a:ext uri="{FF2B5EF4-FFF2-40B4-BE49-F238E27FC236}">
                      <a16:creationId xmlns:a16="http://schemas.microsoft.com/office/drawing/2014/main" id="{36A15C4C-78B1-EA5E-9CBF-F9CEFAA199AC}"/>
                    </a:ext>
                  </a:extLst>
                </p14:cNvPr>
                <p14:cNvContentPartPr/>
                <p14:nvPr/>
              </p14:nvContentPartPr>
              <p14:xfrm>
                <a:off x="6893335" y="3384111"/>
                <a:ext cx="428760" cy="545040"/>
              </p14:xfrm>
            </p:contentPart>
          </mc:Choice>
          <mc:Fallback>
            <p:pic>
              <p:nvPicPr>
                <p:cNvPr id="68" name="Ink 67">
                  <a:extLst>
                    <a:ext uri="{FF2B5EF4-FFF2-40B4-BE49-F238E27FC236}">
                      <a16:creationId xmlns:a16="http://schemas.microsoft.com/office/drawing/2014/main" id="{36A15C4C-78B1-EA5E-9CBF-F9CEFAA199AC}"/>
                    </a:ext>
                  </a:extLst>
                </p:cNvPr>
                <p:cNvPicPr/>
                <p:nvPr/>
              </p:nvPicPr>
              <p:blipFill>
                <a:blip r:embed="rId38"/>
                <a:stretch>
                  <a:fillRect/>
                </a:stretch>
              </p:blipFill>
              <p:spPr>
                <a:xfrm>
                  <a:off x="6887215" y="3377991"/>
                  <a:ext cx="44100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9" name="Ink 68">
                  <a:extLst>
                    <a:ext uri="{FF2B5EF4-FFF2-40B4-BE49-F238E27FC236}">
                      <a16:creationId xmlns:a16="http://schemas.microsoft.com/office/drawing/2014/main" id="{49EB5746-1FD8-971A-2198-D33D6CA6A9FF}"/>
                    </a:ext>
                  </a:extLst>
                </p14:cNvPr>
                <p14:cNvContentPartPr/>
                <p14:nvPr/>
              </p14:nvContentPartPr>
              <p14:xfrm>
                <a:off x="7042015" y="3636831"/>
                <a:ext cx="359640" cy="181440"/>
              </p14:xfrm>
            </p:contentPart>
          </mc:Choice>
          <mc:Fallback>
            <p:pic>
              <p:nvPicPr>
                <p:cNvPr id="69" name="Ink 68">
                  <a:extLst>
                    <a:ext uri="{FF2B5EF4-FFF2-40B4-BE49-F238E27FC236}">
                      <a16:creationId xmlns:a16="http://schemas.microsoft.com/office/drawing/2014/main" id="{49EB5746-1FD8-971A-2198-D33D6CA6A9FF}"/>
                    </a:ext>
                  </a:extLst>
                </p:cNvPr>
                <p:cNvPicPr/>
                <p:nvPr/>
              </p:nvPicPr>
              <p:blipFill>
                <a:blip r:embed="rId40"/>
                <a:stretch>
                  <a:fillRect/>
                </a:stretch>
              </p:blipFill>
              <p:spPr>
                <a:xfrm>
                  <a:off x="7035895" y="3630711"/>
                  <a:ext cx="37188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70" name="Ink 69">
                  <a:extLst>
                    <a:ext uri="{FF2B5EF4-FFF2-40B4-BE49-F238E27FC236}">
                      <a16:creationId xmlns:a16="http://schemas.microsoft.com/office/drawing/2014/main" id="{83E9B903-5F9F-7743-E719-4858376AB8AA}"/>
                    </a:ext>
                  </a:extLst>
                </p14:cNvPr>
                <p14:cNvContentPartPr/>
                <p14:nvPr/>
              </p14:nvContentPartPr>
              <p14:xfrm>
                <a:off x="7093495" y="3690111"/>
                <a:ext cx="162360" cy="645120"/>
              </p14:xfrm>
            </p:contentPart>
          </mc:Choice>
          <mc:Fallback>
            <p:pic>
              <p:nvPicPr>
                <p:cNvPr id="70" name="Ink 69">
                  <a:extLst>
                    <a:ext uri="{FF2B5EF4-FFF2-40B4-BE49-F238E27FC236}">
                      <a16:creationId xmlns:a16="http://schemas.microsoft.com/office/drawing/2014/main" id="{83E9B903-5F9F-7743-E719-4858376AB8AA}"/>
                    </a:ext>
                  </a:extLst>
                </p:cNvPr>
                <p:cNvPicPr/>
                <p:nvPr/>
              </p:nvPicPr>
              <p:blipFill>
                <a:blip r:embed="rId42"/>
                <a:stretch>
                  <a:fillRect/>
                </a:stretch>
              </p:blipFill>
              <p:spPr>
                <a:xfrm>
                  <a:off x="7087375" y="3683991"/>
                  <a:ext cx="174600" cy="657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71" name="Ink 70">
                  <a:extLst>
                    <a:ext uri="{FF2B5EF4-FFF2-40B4-BE49-F238E27FC236}">
                      <a16:creationId xmlns:a16="http://schemas.microsoft.com/office/drawing/2014/main" id="{F4C93220-A67C-025A-FC12-9B0983B39FAB}"/>
                    </a:ext>
                  </a:extLst>
                </p14:cNvPr>
                <p14:cNvContentPartPr/>
                <p14:nvPr/>
              </p14:nvContentPartPr>
              <p14:xfrm>
                <a:off x="6472855" y="3658071"/>
                <a:ext cx="865440" cy="732240"/>
              </p14:xfrm>
            </p:contentPart>
          </mc:Choice>
          <mc:Fallback>
            <p:pic>
              <p:nvPicPr>
                <p:cNvPr id="71" name="Ink 70">
                  <a:extLst>
                    <a:ext uri="{FF2B5EF4-FFF2-40B4-BE49-F238E27FC236}">
                      <a16:creationId xmlns:a16="http://schemas.microsoft.com/office/drawing/2014/main" id="{F4C93220-A67C-025A-FC12-9B0983B39FAB}"/>
                    </a:ext>
                  </a:extLst>
                </p:cNvPr>
                <p:cNvPicPr/>
                <p:nvPr/>
              </p:nvPicPr>
              <p:blipFill>
                <a:blip r:embed="rId44"/>
                <a:stretch>
                  <a:fillRect/>
                </a:stretch>
              </p:blipFill>
              <p:spPr>
                <a:xfrm>
                  <a:off x="6466735" y="3651951"/>
                  <a:ext cx="877680" cy="744480"/>
                </a:xfrm>
                <a:prstGeom prst="rect">
                  <a:avLst/>
                </a:prstGeom>
              </p:spPr>
            </p:pic>
          </mc:Fallback>
        </mc:AlternateContent>
      </p:grpSp>
    </p:spTree>
    <p:extLst>
      <p:ext uri="{BB962C8B-B14F-4D97-AF65-F5344CB8AC3E}">
        <p14:creationId xmlns:p14="http://schemas.microsoft.com/office/powerpoint/2010/main" val="2015219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25</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2" y="2439063"/>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6" name="Picture 5" descr="A purple and white logo&#10;&#10;Description automatically generated">
            <a:extLst>
              <a:ext uri="{FF2B5EF4-FFF2-40B4-BE49-F238E27FC236}">
                <a16:creationId xmlns:a16="http://schemas.microsoft.com/office/drawing/2014/main" id="{65F30F67-98F2-BAD0-361E-89A33C63763A}"/>
              </a:ext>
            </a:extLst>
          </p:cNvPr>
          <p:cNvPicPr>
            <a:picLocks noChangeAspect="1"/>
          </p:cNvPicPr>
          <p:nvPr/>
        </p:nvPicPr>
        <p:blipFill rotWithShape="1">
          <a:blip r:embed="rId2"/>
          <a:srcRect l="22623" t="25414"/>
          <a:stretch/>
        </p:blipFill>
        <p:spPr>
          <a:xfrm>
            <a:off x="4408572" y="3772607"/>
            <a:ext cx="2959883" cy="962000"/>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CE33-8FC8-F3F5-2A25-4AB2D6A200F0}"/>
              </a:ext>
            </a:extLst>
          </p:cNvPr>
          <p:cNvSpPr txBox="1">
            <a:spLocks/>
          </p:cNvSpPr>
          <p:nvPr/>
        </p:nvSpPr>
        <p:spPr>
          <a:xfrm>
            <a:off x="94824" y="1091015"/>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Definition:</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A2AF686F-56EB-FD30-8A30-D13EBF592840}"/>
              </a:ext>
            </a:extLst>
          </p:cNvPr>
          <p:cNvSpPr txBox="1"/>
          <p:nvPr/>
        </p:nvSpPr>
        <p:spPr>
          <a:xfrm>
            <a:off x="135038" y="1771560"/>
            <a:ext cx="11921924" cy="923330"/>
          </a:xfrm>
          <a:prstGeom prst="rect">
            <a:avLst/>
          </a:prstGeom>
          <a:solidFill>
            <a:schemeClr val="accent1"/>
          </a:solid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Bayesian statistics</a:t>
            </a:r>
            <a:r>
              <a:rPr lang="en-GB" dirty="0">
                <a:latin typeface="Helvetica Neue Light" panose="02000403000000020004" pitchFamily="2" charset="0"/>
                <a:ea typeface="Helvetica Neue Light" panose="02000403000000020004" pitchFamily="2" charset="0"/>
              </a:rPr>
              <a:t>, is all about </a:t>
            </a:r>
            <a:r>
              <a:rPr lang="en-GB" b="1" dirty="0">
                <a:latin typeface="Helvetica Neue Light" panose="02000403000000020004" pitchFamily="2" charset="0"/>
                <a:ea typeface="Helvetica Neue Light" panose="02000403000000020004" pitchFamily="2" charset="0"/>
              </a:rPr>
              <a:t>uncertainty</a:t>
            </a:r>
            <a:r>
              <a:rPr lang="en-GB" dirty="0">
                <a:latin typeface="Helvetica Neue Light" panose="02000403000000020004" pitchFamily="2" charset="0"/>
                <a:ea typeface="Helvetica Neue Light" panose="02000403000000020004" pitchFamily="2" charset="0"/>
              </a:rPr>
              <a:t> (i.e., lack of complete sureness or knowledge). It is essentially the practice of expressing what you believe about something as a probability (</a:t>
            </a:r>
            <a:r>
              <a:rPr lang="en-GB" b="1" u="sng" dirty="0">
                <a:latin typeface="Helvetica Neue Light" panose="02000403000000020004" pitchFamily="2" charset="0"/>
                <a:ea typeface="Helvetica Neue Light" panose="02000403000000020004" pitchFamily="2" charset="0"/>
              </a:rPr>
              <a:t>before observing that thing)</a:t>
            </a:r>
            <a:r>
              <a:rPr lang="en-GB" dirty="0">
                <a:latin typeface="Helvetica Neue Light" panose="02000403000000020004" pitchFamily="2" charset="0"/>
                <a:ea typeface="Helvetica Neue Light" panose="02000403000000020004" pitchFamily="2" charset="0"/>
              </a:rPr>
              <a:t>;</a:t>
            </a:r>
            <a:r>
              <a:rPr lang="en-GB" b="1" dirty="0">
                <a:latin typeface="Helvetica Neue Light" panose="02000403000000020004" pitchFamily="2" charset="0"/>
                <a:ea typeface="Helvetica Neue Light" panose="02000403000000020004" pitchFamily="2" charset="0"/>
              </a:rPr>
              <a:t> </a:t>
            </a:r>
            <a:r>
              <a:rPr lang="en-GB" dirty="0">
                <a:latin typeface="Helvetica Neue Light" panose="02000403000000020004" pitchFamily="2" charset="0"/>
                <a:ea typeface="Helvetica Neue Light" panose="02000403000000020004" pitchFamily="2" charset="0"/>
              </a:rPr>
              <a:t>and then using new evidence (</a:t>
            </a:r>
            <a:r>
              <a:rPr lang="en-GB" b="1" u="sng" dirty="0">
                <a:latin typeface="Helvetica Neue Light" panose="02000403000000020004" pitchFamily="2" charset="0"/>
                <a:ea typeface="Helvetica Neue Light" panose="02000403000000020004" pitchFamily="2" charset="0"/>
              </a:rPr>
              <a:t>after observing that thing</a:t>
            </a:r>
            <a:r>
              <a:rPr lang="en-GB" dirty="0">
                <a:latin typeface="Helvetica Neue Light" panose="02000403000000020004" pitchFamily="2" charset="0"/>
                <a:ea typeface="Helvetica Neue Light" panose="02000403000000020004" pitchFamily="2" charset="0"/>
              </a:rPr>
              <a:t>) to update those beliefs thereafter.</a:t>
            </a:r>
          </a:p>
        </p:txBody>
      </p:sp>
      <p:sp>
        <p:nvSpPr>
          <p:cNvPr id="8" name="TextBox 7">
            <a:extLst>
              <a:ext uri="{FF2B5EF4-FFF2-40B4-BE49-F238E27FC236}">
                <a16:creationId xmlns:a16="http://schemas.microsoft.com/office/drawing/2014/main" id="{447AA141-FC9B-D839-289F-C61DB44D6927}"/>
              </a:ext>
            </a:extLst>
          </p:cNvPr>
          <p:cNvSpPr txBox="1"/>
          <p:nvPr/>
        </p:nvSpPr>
        <p:spPr>
          <a:xfrm>
            <a:off x="323615" y="5652257"/>
            <a:ext cx="1998304"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Basic Probabilities</a:t>
            </a:r>
          </a:p>
        </p:txBody>
      </p:sp>
      <p:sp>
        <p:nvSpPr>
          <p:cNvPr id="9" name="TextBox 8">
            <a:extLst>
              <a:ext uri="{FF2B5EF4-FFF2-40B4-BE49-F238E27FC236}">
                <a16:creationId xmlns:a16="http://schemas.microsoft.com/office/drawing/2014/main" id="{B17E9D74-CE57-0A72-CD10-D395D09ED4B8}"/>
              </a:ext>
            </a:extLst>
          </p:cNvPr>
          <p:cNvSpPr txBox="1"/>
          <p:nvPr/>
        </p:nvSpPr>
        <p:spPr>
          <a:xfrm>
            <a:off x="6898943" y="5652257"/>
            <a:ext cx="1805944"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Theorem</a:t>
            </a:r>
          </a:p>
        </p:txBody>
      </p:sp>
      <p:sp>
        <p:nvSpPr>
          <p:cNvPr id="13" name="Slide Number Placeholder 3">
            <a:extLst>
              <a:ext uri="{FF2B5EF4-FFF2-40B4-BE49-F238E27FC236}">
                <a16:creationId xmlns:a16="http://schemas.microsoft.com/office/drawing/2014/main" id="{D93ADCE3-351D-EE58-39B7-EB9D4DCA36C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3</a:t>
            </a:fld>
            <a:endParaRPr lang="en-US" dirty="0">
              <a:solidFill>
                <a:srgbClr val="000000"/>
              </a:solidFill>
              <a:cs typeface="ＭＳ Ｐゴシック" charset="0"/>
            </a:endParaRPr>
          </a:p>
        </p:txBody>
      </p:sp>
      <p:pic>
        <p:nvPicPr>
          <p:cNvPr id="14" name="Picture 13">
            <a:extLst>
              <a:ext uri="{FF2B5EF4-FFF2-40B4-BE49-F238E27FC236}">
                <a16:creationId xmlns:a16="http://schemas.microsoft.com/office/drawing/2014/main" id="{26E323FC-DFB2-AD11-A001-39A4FD3BE30E}"/>
              </a:ext>
            </a:extLst>
          </p:cNvPr>
          <p:cNvPicPr>
            <a:picLocks noChangeAspect="1"/>
          </p:cNvPicPr>
          <p:nvPr/>
        </p:nvPicPr>
        <p:blipFill rotWithShape="1">
          <a:blip r:embed="rId3"/>
          <a:srcRect l="15191" t="22616" r="53658" b="14599"/>
          <a:stretch/>
        </p:blipFill>
        <p:spPr>
          <a:xfrm>
            <a:off x="9850413" y="3089632"/>
            <a:ext cx="2289740" cy="2637101"/>
          </a:xfrm>
          <a:prstGeom prst="rect">
            <a:avLst/>
          </a:prstGeom>
        </p:spPr>
      </p:pic>
      <p:sp>
        <p:nvSpPr>
          <p:cNvPr id="16" name="TextBox 15">
            <a:extLst>
              <a:ext uri="{FF2B5EF4-FFF2-40B4-BE49-F238E27FC236}">
                <a16:creationId xmlns:a16="http://schemas.microsoft.com/office/drawing/2014/main" id="{773D1EF4-12FA-F18F-D81E-79195B50BA58}"/>
              </a:ext>
            </a:extLst>
          </p:cNvPr>
          <p:cNvSpPr txBox="1"/>
          <p:nvPr/>
        </p:nvSpPr>
        <p:spPr>
          <a:xfrm>
            <a:off x="9968078" y="5726733"/>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17" name="TextBox 16">
            <a:extLst>
              <a:ext uri="{FF2B5EF4-FFF2-40B4-BE49-F238E27FC236}">
                <a16:creationId xmlns:a16="http://schemas.microsoft.com/office/drawing/2014/main" id="{20EC1D9E-DA61-FBFD-41EB-5055528A60C0}"/>
              </a:ext>
            </a:extLst>
          </p:cNvPr>
          <p:cNvSpPr txBox="1"/>
          <p:nvPr/>
        </p:nvSpPr>
        <p:spPr>
          <a:xfrm>
            <a:off x="3237101" y="5652257"/>
            <a:ext cx="24006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Distribution</a:t>
            </a:r>
          </a:p>
        </p:txBody>
      </p:sp>
      <p:sp>
        <p:nvSpPr>
          <p:cNvPr id="20" name="Text Placeholder 6">
            <a:extLst>
              <a:ext uri="{FF2B5EF4-FFF2-40B4-BE49-F238E27FC236}">
                <a16:creationId xmlns:a16="http://schemas.microsoft.com/office/drawing/2014/main" id="{5A947482-F161-1500-EC4D-AAA4689C2955}"/>
              </a:ext>
            </a:extLst>
          </p:cNvPr>
          <p:cNvSpPr txBox="1">
            <a:spLocks/>
          </p:cNvSpPr>
          <p:nvPr/>
        </p:nvSpPr>
        <p:spPr bwMode="auto">
          <a:xfrm>
            <a:off x="190991" y="200565"/>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Quick recap</a:t>
            </a:r>
          </a:p>
        </p:txBody>
      </p:sp>
      <p:pic>
        <p:nvPicPr>
          <p:cNvPr id="4" name="Picture 3">
            <a:extLst>
              <a:ext uri="{FF2B5EF4-FFF2-40B4-BE49-F238E27FC236}">
                <a16:creationId xmlns:a16="http://schemas.microsoft.com/office/drawing/2014/main" id="{F18EFD51-D35E-010C-57F3-5541D0B59470}"/>
              </a:ext>
            </a:extLst>
          </p:cNvPr>
          <p:cNvPicPr>
            <a:picLocks noChangeAspect="1"/>
          </p:cNvPicPr>
          <p:nvPr/>
        </p:nvPicPr>
        <p:blipFill rotWithShape="1">
          <a:blip r:embed="rId3"/>
          <a:srcRect l="27747" t="53835" r="66224" b="27246"/>
          <a:stretch>
            <a:fillRect/>
          </a:stretch>
        </p:blipFill>
        <p:spPr>
          <a:xfrm>
            <a:off x="11261496" y="4399869"/>
            <a:ext cx="443151" cy="794657"/>
          </a:xfrm>
          <a:prstGeom prst="rect">
            <a:avLst/>
          </a:prstGeom>
        </p:spPr>
      </p:pic>
      <p:pic>
        <p:nvPicPr>
          <p:cNvPr id="6" name="Picture 5">
            <a:extLst>
              <a:ext uri="{FF2B5EF4-FFF2-40B4-BE49-F238E27FC236}">
                <a16:creationId xmlns:a16="http://schemas.microsoft.com/office/drawing/2014/main" id="{ECAD3B7C-A597-BB39-FD8C-72B6C7523722}"/>
              </a:ext>
            </a:extLst>
          </p:cNvPr>
          <p:cNvPicPr>
            <a:picLocks noChangeAspect="1"/>
          </p:cNvPicPr>
          <p:nvPr/>
        </p:nvPicPr>
        <p:blipFill rotWithShape="1">
          <a:blip r:embed="rId3"/>
          <a:srcRect l="27747" t="53835" r="66224" b="27246"/>
          <a:stretch>
            <a:fillRect/>
          </a:stretch>
        </p:blipFill>
        <p:spPr>
          <a:xfrm>
            <a:off x="10276188" y="4402140"/>
            <a:ext cx="443151" cy="794657"/>
          </a:xfrm>
          <a:prstGeom prst="rect">
            <a:avLst/>
          </a:prstGeom>
        </p:spPr>
      </p:pic>
      <p:pic>
        <p:nvPicPr>
          <p:cNvPr id="10" name="Picture 9" descr="A black key with a circle&#10;&#10;AI-generated content may be incorrect.">
            <a:extLst>
              <a:ext uri="{FF2B5EF4-FFF2-40B4-BE49-F238E27FC236}">
                <a16:creationId xmlns:a16="http://schemas.microsoft.com/office/drawing/2014/main" id="{4CD95819-A5C8-D6DC-4071-47F28A534F66}"/>
              </a:ext>
            </a:extLst>
          </p:cNvPr>
          <p:cNvPicPr>
            <a:picLocks noChangeAspect="1"/>
          </p:cNvPicPr>
          <p:nvPr/>
        </p:nvPicPr>
        <p:blipFill>
          <a:blip r:embed="rId4"/>
          <a:stretch>
            <a:fillRect/>
          </a:stretch>
        </p:blipFill>
        <p:spPr>
          <a:xfrm>
            <a:off x="190991" y="3203230"/>
            <a:ext cx="2400656" cy="2400656"/>
          </a:xfrm>
          <a:prstGeom prst="rect">
            <a:avLst/>
          </a:prstGeom>
        </p:spPr>
      </p:pic>
      <p:pic>
        <p:nvPicPr>
          <p:cNvPr id="11" name="Picture 10" descr="A black key with a circle&#10;&#10;AI-generated content may be incorrect.">
            <a:extLst>
              <a:ext uri="{FF2B5EF4-FFF2-40B4-BE49-F238E27FC236}">
                <a16:creationId xmlns:a16="http://schemas.microsoft.com/office/drawing/2014/main" id="{4036ED5E-50A8-76AA-17FE-8BEB74599BFB}"/>
              </a:ext>
            </a:extLst>
          </p:cNvPr>
          <p:cNvPicPr>
            <a:picLocks noChangeAspect="1"/>
          </p:cNvPicPr>
          <p:nvPr/>
        </p:nvPicPr>
        <p:blipFill>
          <a:blip r:embed="rId4"/>
          <a:stretch>
            <a:fillRect/>
          </a:stretch>
        </p:blipFill>
        <p:spPr>
          <a:xfrm>
            <a:off x="3320231" y="3229453"/>
            <a:ext cx="2400656" cy="2400656"/>
          </a:xfrm>
          <a:prstGeom prst="rect">
            <a:avLst/>
          </a:prstGeom>
        </p:spPr>
      </p:pic>
      <p:pic>
        <p:nvPicPr>
          <p:cNvPr id="12" name="Picture 11" descr="A black key with a circle&#10;&#10;AI-generated content may be incorrect.">
            <a:extLst>
              <a:ext uri="{FF2B5EF4-FFF2-40B4-BE49-F238E27FC236}">
                <a16:creationId xmlns:a16="http://schemas.microsoft.com/office/drawing/2014/main" id="{47F5851D-71F1-8F35-9A7C-A03A2CAB43FC}"/>
              </a:ext>
            </a:extLst>
          </p:cNvPr>
          <p:cNvPicPr>
            <a:picLocks noChangeAspect="1"/>
          </p:cNvPicPr>
          <p:nvPr/>
        </p:nvPicPr>
        <p:blipFill>
          <a:blip r:embed="rId4"/>
          <a:stretch>
            <a:fillRect/>
          </a:stretch>
        </p:blipFill>
        <p:spPr>
          <a:xfrm>
            <a:off x="6534573" y="3251600"/>
            <a:ext cx="2400657" cy="2400657"/>
          </a:xfrm>
          <a:prstGeom prst="rect">
            <a:avLst/>
          </a:prstGeom>
        </p:spPr>
      </p:pic>
    </p:spTree>
    <p:extLst>
      <p:ext uri="{BB962C8B-B14F-4D97-AF65-F5344CB8AC3E}">
        <p14:creationId xmlns:p14="http://schemas.microsoft.com/office/powerpoint/2010/main" val="180211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2233441E-6C68-4D40-26E7-383FA56C848B}"/>
            </a:ext>
          </a:extLst>
        </p:cNvPr>
        <p:cNvGrpSpPr/>
        <p:nvPr/>
      </p:nvGrpSpPr>
      <p:grpSpPr>
        <a:xfrm>
          <a:off x="0" y="0"/>
          <a:ext cx="0" cy="0"/>
          <a:chOff x="0" y="0"/>
          <a:chExt cx="0" cy="0"/>
        </a:xfrm>
      </p:grpSpPr>
      <p:pic>
        <p:nvPicPr>
          <p:cNvPr id="3" name="Picture 2" descr="A diagram of a function&#10;&#10;AI-generated content may be incorrect.">
            <a:extLst>
              <a:ext uri="{FF2B5EF4-FFF2-40B4-BE49-F238E27FC236}">
                <a16:creationId xmlns:a16="http://schemas.microsoft.com/office/drawing/2014/main" id="{812FB14C-92BA-1916-ECF9-D9A18A9AB93E}"/>
              </a:ext>
            </a:extLst>
          </p:cNvPr>
          <p:cNvPicPr>
            <a:picLocks noChangeAspect="1"/>
          </p:cNvPicPr>
          <p:nvPr/>
        </p:nvPicPr>
        <p:blipFill>
          <a:blip r:embed="rId2"/>
          <a:stretch>
            <a:fillRect/>
          </a:stretch>
        </p:blipFill>
        <p:spPr>
          <a:xfrm>
            <a:off x="94739" y="1094917"/>
            <a:ext cx="6487962" cy="2334083"/>
          </a:xfrm>
          <a:prstGeom prst="rect">
            <a:avLst/>
          </a:prstGeom>
        </p:spPr>
      </p:pic>
      <p:sp>
        <p:nvSpPr>
          <p:cNvPr id="4" name="TextBox 3">
            <a:extLst>
              <a:ext uri="{FF2B5EF4-FFF2-40B4-BE49-F238E27FC236}">
                <a16:creationId xmlns:a16="http://schemas.microsoft.com/office/drawing/2014/main" id="{5BE2F022-5A25-70AD-3DB3-9DC20DC7AE12}"/>
              </a:ext>
            </a:extLst>
          </p:cNvPr>
          <p:cNvSpPr txBox="1"/>
          <p:nvPr/>
        </p:nvSpPr>
        <p:spPr>
          <a:xfrm>
            <a:off x="371742" y="6039752"/>
            <a:ext cx="1998304"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Basic Probabilities</a:t>
            </a:r>
          </a:p>
        </p:txBody>
      </p:sp>
      <p:sp>
        <p:nvSpPr>
          <p:cNvPr id="5" name="TextBox 4">
            <a:extLst>
              <a:ext uri="{FF2B5EF4-FFF2-40B4-BE49-F238E27FC236}">
                <a16:creationId xmlns:a16="http://schemas.microsoft.com/office/drawing/2014/main" id="{4B2B9488-96AC-34AF-C6DD-A0F17B7D5810}"/>
              </a:ext>
            </a:extLst>
          </p:cNvPr>
          <p:cNvSpPr txBox="1"/>
          <p:nvPr/>
        </p:nvSpPr>
        <p:spPr>
          <a:xfrm>
            <a:off x="6947070" y="6039752"/>
            <a:ext cx="1366080"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 Rule</a:t>
            </a:r>
          </a:p>
        </p:txBody>
      </p:sp>
      <p:sp>
        <p:nvSpPr>
          <p:cNvPr id="7" name="TextBox 6">
            <a:extLst>
              <a:ext uri="{FF2B5EF4-FFF2-40B4-BE49-F238E27FC236}">
                <a16:creationId xmlns:a16="http://schemas.microsoft.com/office/drawing/2014/main" id="{AD285FC6-010D-D69B-8CB4-A9937B94C7E2}"/>
              </a:ext>
            </a:extLst>
          </p:cNvPr>
          <p:cNvSpPr txBox="1"/>
          <p:nvPr/>
        </p:nvSpPr>
        <p:spPr>
          <a:xfrm>
            <a:off x="9692000" y="6066101"/>
            <a:ext cx="2054409"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Bayesian Inference</a:t>
            </a:r>
          </a:p>
        </p:txBody>
      </p:sp>
      <p:sp>
        <p:nvSpPr>
          <p:cNvPr id="8" name="TextBox 7">
            <a:extLst>
              <a:ext uri="{FF2B5EF4-FFF2-40B4-BE49-F238E27FC236}">
                <a16:creationId xmlns:a16="http://schemas.microsoft.com/office/drawing/2014/main" id="{F6E5A001-E0BA-F147-0B80-AA66DF6D3BC4}"/>
              </a:ext>
            </a:extLst>
          </p:cNvPr>
          <p:cNvSpPr txBox="1"/>
          <p:nvPr/>
        </p:nvSpPr>
        <p:spPr>
          <a:xfrm>
            <a:off x="3285228" y="6039752"/>
            <a:ext cx="2400657"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Probability Distribution</a:t>
            </a:r>
          </a:p>
        </p:txBody>
      </p:sp>
      <p:pic>
        <p:nvPicPr>
          <p:cNvPr id="11" name="Picture 10" descr="A black key with a circle&#10;&#10;AI-generated content may be incorrect.">
            <a:extLst>
              <a:ext uri="{FF2B5EF4-FFF2-40B4-BE49-F238E27FC236}">
                <a16:creationId xmlns:a16="http://schemas.microsoft.com/office/drawing/2014/main" id="{C8667835-DB62-6778-83BA-F94295769C8B}"/>
              </a:ext>
            </a:extLst>
          </p:cNvPr>
          <p:cNvPicPr>
            <a:picLocks noChangeAspect="1"/>
          </p:cNvPicPr>
          <p:nvPr/>
        </p:nvPicPr>
        <p:blipFill>
          <a:blip r:embed="rId3"/>
          <a:stretch>
            <a:fillRect/>
          </a:stretch>
        </p:blipFill>
        <p:spPr>
          <a:xfrm>
            <a:off x="239118" y="3785209"/>
            <a:ext cx="2206172" cy="2206172"/>
          </a:xfrm>
          <a:prstGeom prst="rect">
            <a:avLst/>
          </a:prstGeom>
        </p:spPr>
      </p:pic>
      <p:pic>
        <p:nvPicPr>
          <p:cNvPr id="12" name="Picture 11" descr="A black key with a circle&#10;&#10;AI-generated content may be incorrect.">
            <a:extLst>
              <a:ext uri="{FF2B5EF4-FFF2-40B4-BE49-F238E27FC236}">
                <a16:creationId xmlns:a16="http://schemas.microsoft.com/office/drawing/2014/main" id="{5C639884-DC2D-42C4-ECCB-AB803ACE30CA}"/>
              </a:ext>
            </a:extLst>
          </p:cNvPr>
          <p:cNvPicPr>
            <a:picLocks noChangeAspect="1"/>
          </p:cNvPicPr>
          <p:nvPr/>
        </p:nvPicPr>
        <p:blipFill>
          <a:blip r:embed="rId3"/>
          <a:stretch>
            <a:fillRect/>
          </a:stretch>
        </p:blipFill>
        <p:spPr>
          <a:xfrm>
            <a:off x="3368358" y="3811432"/>
            <a:ext cx="2206172" cy="2206172"/>
          </a:xfrm>
          <a:prstGeom prst="rect">
            <a:avLst/>
          </a:prstGeom>
        </p:spPr>
      </p:pic>
      <p:pic>
        <p:nvPicPr>
          <p:cNvPr id="13" name="Picture 12" descr="A black key with a circle&#10;&#10;AI-generated content may be incorrect.">
            <a:extLst>
              <a:ext uri="{FF2B5EF4-FFF2-40B4-BE49-F238E27FC236}">
                <a16:creationId xmlns:a16="http://schemas.microsoft.com/office/drawing/2014/main" id="{0A42A934-7E69-CAF0-C0D5-0265C754B8E4}"/>
              </a:ext>
            </a:extLst>
          </p:cNvPr>
          <p:cNvPicPr>
            <a:picLocks noChangeAspect="1"/>
          </p:cNvPicPr>
          <p:nvPr/>
        </p:nvPicPr>
        <p:blipFill>
          <a:blip r:embed="rId3"/>
          <a:stretch>
            <a:fillRect/>
          </a:stretch>
        </p:blipFill>
        <p:spPr>
          <a:xfrm>
            <a:off x="6582701" y="3833580"/>
            <a:ext cx="2206172" cy="2206172"/>
          </a:xfrm>
          <a:prstGeom prst="rect">
            <a:avLst/>
          </a:prstGeom>
        </p:spPr>
      </p:pic>
      <p:sp>
        <p:nvSpPr>
          <p:cNvPr id="14" name="TextBox 13">
            <a:extLst>
              <a:ext uri="{FF2B5EF4-FFF2-40B4-BE49-F238E27FC236}">
                <a16:creationId xmlns:a16="http://schemas.microsoft.com/office/drawing/2014/main" id="{1C5E201D-BC69-AEF1-9EBA-981C21062D8C}"/>
              </a:ext>
            </a:extLst>
          </p:cNvPr>
          <p:cNvSpPr txBox="1"/>
          <p:nvPr/>
        </p:nvSpPr>
        <p:spPr>
          <a:xfrm>
            <a:off x="239118" y="690337"/>
            <a:ext cx="5891748" cy="369332"/>
          </a:xfrm>
          <a:prstGeom prst="rect">
            <a:avLst/>
          </a:prstGeom>
          <a:solidFill>
            <a:schemeClr val="accent1"/>
          </a:solid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This equation is the backbone of Bayesian Statistics</a:t>
            </a:r>
          </a:p>
        </p:txBody>
      </p:sp>
      <p:pic>
        <p:nvPicPr>
          <p:cNvPr id="15" name="Picture 14" descr="A green circle with a white check mark&#10;&#10;AI-generated content may be incorrect.">
            <a:extLst>
              <a:ext uri="{FF2B5EF4-FFF2-40B4-BE49-F238E27FC236}">
                <a16:creationId xmlns:a16="http://schemas.microsoft.com/office/drawing/2014/main" id="{603C1AC0-88A0-E93B-B558-73CC69458344}"/>
              </a:ext>
            </a:extLst>
          </p:cNvPr>
          <p:cNvPicPr>
            <a:picLocks noChangeAspect="1"/>
          </p:cNvPicPr>
          <p:nvPr/>
        </p:nvPicPr>
        <p:blipFill>
          <a:blip r:embed="rId4"/>
          <a:stretch>
            <a:fillRect/>
          </a:stretch>
        </p:blipFill>
        <p:spPr>
          <a:xfrm>
            <a:off x="1601013" y="3626413"/>
            <a:ext cx="414334" cy="414334"/>
          </a:xfrm>
          <a:prstGeom prst="rect">
            <a:avLst/>
          </a:prstGeom>
        </p:spPr>
      </p:pic>
      <p:pic>
        <p:nvPicPr>
          <p:cNvPr id="16" name="Picture 15" descr="A green circle with a white check mark&#10;&#10;AI-generated content may be incorrect.">
            <a:extLst>
              <a:ext uri="{FF2B5EF4-FFF2-40B4-BE49-F238E27FC236}">
                <a16:creationId xmlns:a16="http://schemas.microsoft.com/office/drawing/2014/main" id="{73B3D1C7-4D9C-F583-A9DB-2CEC1A948899}"/>
              </a:ext>
            </a:extLst>
          </p:cNvPr>
          <p:cNvPicPr>
            <a:picLocks noChangeAspect="1"/>
          </p:cNvPicPr>
          <p:nvPr/>
        </p:nvPicPr>
        <p:blipFill>
          <a:blip r:embed="rId4"/>
          <a:stretch>
            <a:fillRect/>
          </a:stretch>
        </p:blipFill>
        <p:spPr>
          <a:xfrm>
            <a:off x="4775745" y="3626413"/>
            <a:ext cx="414334" cy="414334"/>
          </a:xfrm>
          <a:prstGeom prst="rect">
            <a:avLst/>
          </a:prstGeom>
        </p:spPr>
      </p:pic>
      <p:pic>
        <p:nvPicPr>
          <p:cNvPr id="17" name="Picture 16" descr="A green circle with a white check mark&#10;&#10;AI-generated content may be incorrect.">
            <a:extLst>
              <a:ext uri="{FF2B5EF4-FFF2-40B4-BE49-F238E27FC236}">
                <a16:creationId xmlns:a16="http://schemas.microsoft.com/office/drawing/2014/main" id="{198488EF-6127-78BA-3975-D774CCA3B57D}"/>
              </a:ext>
            </a:extLst>
          </p:cNvPr>
          <p:cNvPicPr>
            <a:picLocks noChangeAspect="1"/>
          </p:cNvPicPr>
          <p:nvPr/>
        </p:nvPicPr>
        <p:blipFill>
          <a:blip r:embed="rId4"/>
          <a:stretch>
            <a:fillRect/>
          </a:stretch>
        </p:blipFill>
        <p:spPr>
          <a:xfrm>
            <a:off x="7983453" y="3626413"/>
            <a:ext cx="414334" cy="414334"/>
          </a:xfrm>
          <a:prstGeom prst="rect">
            <a:avLst/>
          </a:prstGeom>
        </p:spPr>
      </p:pic>
      <p:pic>
        <p:nvPicPr>
          <p:cNvPr id="2" name="Picture 1" descr="Icon&#10;&#10;Description automatically generated">
            <a:extLst>
              <a:ext uri="{FF2B5EF4-FFF2-40B4-BE49-F238E27FC236}">
                <a16:creationId xmlns:a16="http://schemas.microsoft.com/office/drawing/2014/main" id="{0176F849-27C7-9C78-8AA5-E6E8CAA390F3}"/>
              </a:ext>
            </a:extLst>
          </p:cNvPr>
          <p:cNvPicPr>
            <a:picLocks noChangeAspect="1"/>
          </p:cNvPicPr>
          <p:nvPr/>
        </p:nvPicPr>
        <p:blipFill rotWithShape="1">
          <a:blip r:embed="rId5"/>
          <a:srcRect l="55626" t="17243" r="17273" b="17243"/>
          <a:stretch/>
        </p:blipFill>
        <p:spPr>
          <a:xfrm>
            <a:off x="9685689" y="3342344"/>
            <a:ext cx="1909039" cy="2637101"/>
          </a:xfrm>
          <a:prstGeom prst="rect">
            <a:avLst/>
          </a:prstGeom>
        </p:spPr>
      </p:pic>
      <p:pic>
        <p:nvPicPr>
          <p:cNvPr id="19" name="Picture 18" descr="A black rectangular object&#10;&#10;AI-generated content may be incorrect.">
            <a:extLst>
              <a:ext uri="{FF2B5EF4-FFF2-40B4-BE49-F238E27FC236}">
                <a16:creationId xmlns:a16="http://schemas.microsoft.com/office/drawing/2014/main" id="{81F52BD3-3C84-A8EE-317C-8CBBEFE1BC19}"/>
              </a:ext>
            </a:extLst>
          </p:cNvPr>
          <p:cNvPicPr>
            <a:picLocks noChangeAspect="1"/>
          </p:cNvPicPr>
          <p:nvPr/>
        </p:nvPicPr>
        <p:blipFill>
          <a:blip r:embed="rId6"/>
          <a:stretch>
            <a:fillRect/>
          </a:stretch>
        </p:blipFill>
        <p:spPr>
          <a:xfrm>
            <a:off x="10382654" y="4660894"/>
            <a:ext cx="673100" cy="1282700"/>
          </a:xfrm>
          <a:prstGeom prst="rect">
            <a:avLst/>
          </a:prstGeom>
        </p:spPr>
      </p:pic>
      <p:sp>
        <p:nvSpPr>
          <p:cNvPr id="20" name="Slide Number Placeholder 3">
            <a:extLst>
              <a:ext uri="{FF2B5EF4-FFF2-40B4-BE49-F238E27FC236}">
                <a16:creationId xmlns:a16="http://schemas.microsoft.com/office/drawing/2014/main" id="{AE3F4C3B-C301-30AF-1C82-10E877773773}"/>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4</a:t>
            </a:fld>
            <a:endParaRPr lang="en-US" dirty="0">
              <a:solidFill>
                <a:srgbClr val="000000"/>
              </a:solidFill>
              <a:cs typeface="ＭＳ Ｐゴシック" charset="0"/>
            </a:endParaRPr>
          </a:p>
        </p:txBody>
      </p:sp>
      <p:sp>
        <p:nvSpPr>
          <p:cNvPr id="6" name="Text Placeholder 6">
            <a:extLst>
              <a:ext uri="{FF2B5EF4-FFF2-40B4-BE49-F238E27FC236}">
                <a16:creationId xmlns:a16="http://schemas.microsoft.com/office/drawing/2014/main" id="{D4B9E730-9AA8-A765-6FA3-EC2B5EEAF0A8}"/>
              </a:ext>
            </a:extLst>
          </p:cNvPr>
          <p:cNvSpPr txBox="1">
            <a:spLocks/>
          </p:cNvSpPr>
          <p:nvPr/>
        </p:nvSpPr>
        <p:spPr bwMode="auto">
          <a:xfrm>
            <a:off x="239118" y="110744"/>
            <a:ext cx="582295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222250" marR="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sz="1500" b="1" kern="1200" baseline="0">
                <a:solidFill>
                  <a:srgbClr val="AC145A"/>
                </a:solidFill>
                <a:latin typeface="+mn-lt"/>
                <a:ea typeface="+mn-ea"/>
                <a:cs typeface="+mn-cs"/>
              </a:defRPr>
            </a:lvl1pPr>
            <a:lvl2pPr marL="222250" indent="-211138" algn="l" rtl="0" eaLnBrk="1" fontAlgn="base" hangingPunct="1">
              <a:lnSpc>
                <a:spcPct val="100000"/>
              </a:lnSpc>
              <a:spcBef>
                <a:spcPts val="0"/>
              </a:spcBef>
              <a:spcAft>
                <a:spcPct val="0"/>
              </a:spcAft>
              <a:buSzPct val="80000"/>
              <a:buFont typeface="Arial" panose="020B0604020202020204" pitchFamily="34" charset="0"/>
              <a:buNone/>
              <a:tabLst/>
              <a:defRPr sz="1500" kern="1200">
                <a:solidFill>
                  <a:schemeClr val="tx1"/>
                </a:solidFill>
                <a:latin typeface="+mn-lt"/>
                <a:ea typeface="+mn-ea"/>
                <a:cs typeface="+mn-cs"/>
              </a:defRPr>
            </a:lvl2pPr>
            <a:lvl3pPr marL="222250" indent="-211138" algn="l" rtl="0" eaLnBrk="1" fontAlgn="base" hangingPunct="1">
              <a:lnSpc>
                <a:spcPct val="100000"/>
              </a:lnSpc>
              <a:spcBef>
                <a:spcPts val="500"/>
              </a:spcBef>
              <a:spcAft>
                <a:spcPct val="0"/>
              </a:spcAft>
              <a:buSzPct val="80000"/>
              <a:buFont typeface="Arial" panose="020B0604020202020204" pitchFamily="34" charset="0"/>
              <a:buNone/>
              <a:tabLst/>
              <a:defRPr sz="1500" kern="1200" baseline="0">
                <a:solidFill>
                  <a:schemeClr val="tx1"/>
                </a:solidFill>
                <a:latin typeface="+mn-lt"/>
                <a:ea typeface="+mn-ea"/>
                <a:cs typeface="+mn-cs"/>
              </a:defRPr>
            </a:lvl3pPr>
            <a:lvl4pPr marL="11112" marR="0" indent="0" algn="l" defTabSz="914400" rtl="0" eaLnBrk="1" fontAlgn="base" latinLnBrk="0" hangingPunct="1">
              <a:lnSpc>
                <a:spcPct val="1000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4pPr>
            <a:lvl5pPr marL="0" marR="0" indent="0" algn="l" defTabSz="914400" rtl="0" eaLnBrk="1" fontAlgn="base" latinLnBrk="0" hangingPunct="1">
              <a:lnSpc>
                <a:spcPts val="1300"/>
              </a:lnSpc>
              <a:spcBef>
                <a:spcPts val="500"/>
              </a:spcBef>
              <a:spcAft>
                <a:spcPct val="0"/>
              </a:spcAft>
              <a:buClrTx/>
              <a:buSzPct val="80000"/>
              <a:buFont typeface="Arial" panose="020B0604020202020204" pitchFamily="34" charset="0"/>
              <a:buNone/>
              <a:tabLst/>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2250" marR="0" lvl="0" indent="-211138" algn="l" defTabSz="914400" rtl="0" eaLnBrk="1" fontAlgn="base" latinLnBrk="0" hangingPunct="1">
              <a:lnSpc>
                <a:spcPct val="100000"/>
              </a:lnSpc>
              <a:spcBef>
                <a:spcPts val="1000"/>
              </a:spcBef>
              <a:spcAft>
                <a:spcPct val="0"/>
              </a:spcAft>
              <a:buClrTx/>
              <a:buSzPct val="80000"/>
              <a:buFont typeface="Arial" panose="020B0604020202020204" pitchFamily="34" charset="0"/>
              <a:buNone/>
              <a:tabLst/>
              <a:defRPr/>
            </a:pPr>
            <a:r>
              <a:rPr kumimoji="0" lang="en-GB" sz="2400" b="1" i="0" u="none" strike="noStrike" kern="1200" cap="none" spc="0" normalizeH="0" baseline="0" noProof="0" dirty="0">
                <a:ln>
                  <a:noFill/>
                </a:ln>
                <a:solidFill>
                  <a:srgbClr val="AC145A"/>
                </a:solidFill>
                <a:effectLst/>
                <a:uLnTx/>
                <a:uFillTx/>
                <a:latin typeface="Helvetica Neue" panose="02000503000000020004" pitchFamily="2" charset="0"/>
                <a:ea typeface="Helvetica Neue" panose="02000503000000020004" pitchFamily="2" charset="0"/>
                <a:cs typeface="Helvetica Neue" panose="02000503000000020004" pitchFamily="2" charset="0"/>
              </a:rPr>
              <a:t>Quick recap</a:t>
            </a:r>
          </a:p>
        </p:txBody>
      </p:sp>
    </p:spTree>
    <p:extLst>
      <p:ext uri="{BB962C8B-B14F-4D97-AF65-F5344CB8AC3E}">
        <p14:creationId xmlns:p14="http://schemas.microsoft.com/office/powerpoint/2010/main" val="486673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6D1C4D-705E-9993-3B0C-B1FE3F6705C9}"/>
              </a:ext>
            </a:extLst>
          </p:cNvPr>
          <p:cNvSpPr/>
          <p:nvPr/>
        </p:nvSpPr>
        <p:spPr>
          <a:xfrm>
            <a:off x="0" y="0"/>
            <a:ext cx="12192000" cy="6858000"/>
          </a:xfrm>
          <a:prstGeom prst="rect">
            <a:avLst/>
          </a:prstGeom>
          <a:solidFill>
            <a:srgbClr val="FF2D6C"/>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Bayesian Inference</a:t>
            </a:r>
          </a:p>
        </p:txBody>
      </p:sp>
      <p:sp>
        <p:nvSpPr>
          <p:cNvPr id="6" name="Slide Number Placeholder 3">
            <a:extLst>
              <a:ext uri="{FF2B5EF4-FFF2-40B4-BE49-F238E27FC236}">
                <a16:creationId xmlns:a16="http://schemas.microsoft.com/office/drawing/2014/main" id="{B6DB9696-D5EC-6F49-8071-FEA4DDCD5781}"/>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chemeClr val="bg1"/>
                </a:solidFill>
                <a:cs typeface="ＭＳ Ｐゴシック" charset="0"/>
              </a:rPr>
              <a:pPr eaLnBrk="1" hangingPunct="1"/>
              <a:t>5</a:t>
            </a:fld>
            <a:endParaRPr lang="en-US" dirty="0">
              <a:solidFill>
                <a:schemeClr val="bg1"/>
              </a:solidFill>
              <a:cs typeface="ＭＳ Ｐゴシック" charset="0"/>
            </a:endParaRPr>
          </a:p>
        </p:txBody>
      </p:sp>
    </p:spTree>
    <p:extLst>
      <p:ext uri="{BB962C8B-B14F-4D97-AF65-F5344CB8AC3E}">
        <p14:creationId xmlns:p14="http://schemas.microsoft.com/office/powerpoint/2010/main" val="3566384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B4F442-A8C0-9E48-8B86-B40111CD3FE1}"/>
              </a:ext>
            </a:extLst>
          </p:cNvPr>
          <p:cNvSpPr txBox="1">
            <a:spLocks/>
          </p:cNvSpPr>
          <p:nvPr/>
        </p:nvSpPr>
        <p:spPr>
          <a:xfrm>
            <a:off x="93980" y="183367"/>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Definition:</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Slide Number Placeholder 3">
            <a:extLst>
              <a:ext uri="{FF2B5EF4-FFF2-40B4-BE49-F238E27FC236}">
                <a16:creationId xmlns:a16="http://schemas.microsoft.com/office/drawing/2014/main" id="{53A07A42-5763-174B-9E9C-FA445D3FA280}"/>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6</a:t>
            </a:fld>
            <a:endParaRPr lang="en-US" dirty="0">
              <a:solidFill>
                <a:srgbClr val="000000"/>
              </a:solidFill>
              <a:cs typeface="ＭＳ Ｐゴシック" charset="0"/>
            </a:endParaRPr>
          </a:p>
        </p:txBody>
      </p:sp>
      <p:sp>
        <p:nvSpPr>
          <p:cNvPr id="5" name="TextBox 4">
            <a:extLst>
              <a:ext uri="{FF2B5EF4-FFF2-40B4-BE49-F238E27FC236}">
                <a16:creationId xmlns:a16="http://schemas.microsoft.com/office/drawing/2014/main" id="{21489A46-9908-F24B-BC23-B6BE9A0D8F6B}"/>
              </a:ext>
            </a:extLst>
          </p:cNvPr>
          <p:cNvSpPr txBox="1"/>
          <p:nvPr/>
        </p:nvSpPr>
        <p:spPr>
          <a:xfrm>
            <a:off x="99542" y="1003010"/>
            <a:ext cx="11992915" cy="1015663"/>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sz="2000" dirty="0">
                <a:latin typeface="Helvetica Neue Light" panose="02000403000000020004" pitchFamily="2" charset="0"/>
                <a:ea typeface="Helvetica Neue Light" panose="02000403000000020004" pitchFamily="2" charset="0"/>
              </a:rPr>
              <a:t>Bayesian inference uses the Bayes’ Theorem to update what we believe about something (</a:t>
            </a:r>
            <a:r>
              <a:rPr lang="en-GB" sz="2000" b="1" dirty="0">
                <a:latin typeface="Helvetica Neue Light" panose="02000403000000020004" pitchFamily="2" charset="0"/>
                <a:ea typeface="Helvetica Neue Light" panose="02000403000000020004" pitchFamily="2" charset="0"/>
              </a:rPr>
              <a:t>i.e., parameters</a:t>
            </a:r>
            <a:r>
              <a:rPr lang="en-GB" sz="2000" dirty="0">
                <a:latin typeface="Helvetica Neue Light" panose="02000403000000020004" pitchFamily="2" charset="0"/>
                <a:ea typeface="Helvetica Neue Light" panose="02000403000000020004" pitchFamily="2" charset="0"/>
              </a:rPr>
              <a:t>) as we get new information (i.e., </a:t>
            </a:r>
            <a:r>
              <a:rPr lang="en-GB" sz="2000" b="1" dirty="0">
                <a:latin typeface="Helvetica Neue Light" panose="02000403000000020004" pitchFamily="2" charset="0"/>
                <a:ea typeface="Helvetica Neue Light" panose="02000403000000020004" pitchFamily="2" charset="0"/>
              </a:rPr>
              <a:t>data</a:t>
            </a:r>
            <a:r>
              <a:rPr lang="en-GB" sz="2000" dirty="0">
                <a:latin typeface="Helvetica Neue Light" panose="02000403000000020004" pitchFamily="2" charset="0"/>
                <a:ea typeface="Helvetica Neue Light" panose="02000403000000020004" pitchFamily="2" charset="0"/>
              </a:rPr>
              <a:t>). It's a way to learn and improve our understanding using both prior knowledge and new information.</a:t>
            </a:r>
          </a:p>
        </p:txBody>
      </p:sp>
      <p:pic>
        <p:nvPicPr>
          <p:cNvPr id="2" name="Picture 1" descr="A diagram of a data flow&#10;&#10;AI-generated content may be incorrect.">
            <a:extLst>
              <a:ext uri="{FF2B5EF4-FFF2-40B4-BE49-F238E27FC236}">
                <a16:creationId xmlns:a16="http://schemas.microsoft.com/office/drawing/2014/main" id="{38406DC4-8D6C-DAB6-99BB-09ABD09648FA}"/>
              </a:ext>
            </a:extLst>
          </p:cNvPr>
          <p:cNvPicPr>
            <a:picLocks noChangeAspect="1"/>
          </p:cNvPicPr>
          <p:nvPr/>
        </p:nvPicPr>
        <p:blipFill>
          <a:blip r:embed="rId3"/>
          <a:stretch>
            <a:fillRect/>
          </a:stretch>
        </p:blipFill>
        <p:spPr>
          <a:xfrm>
            <a:off x="590782" y="2400282"/>
            <a:ext cx="10836552" cy="3748727"/>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A261A85-306F-BC9A-FB06-E9A3C2BDBFF6}"/>
                  </a:ext>
                </a:extLst>
              </p:cNvPr>
              <p:cNvSpPr txBox="1"/>
              <p:nvPr/>
            </p:nvSpPr>
            <p:spPr>
              <a:xfrm>
                <a:off x="190991" y="6023519"/>
                <a:ext cx="5891748" cy="307777"/>
              </a:xfrm>
              <a:prstGeom prst="rect">
                <a:avLst/>
              </a:prstGeom>
              <a:solidFill>
                <a:schemeClr val="accent4"/>
              </a:solidFill>
              <a:ln>
                <a:solidFill>
                  <a:schemeClr val="accent4">
                    <a:lumMod val="75000"/>
                  </a:schemeClr>
                </a:solidFill>
              </a:ln>
            </p:spPr>
            <p:txBody>
              <a:bodyPr wrap="square" rtlCol="0">
                <a:spAutoFit/>
              </a:bodyPr>
              <a:lstStyle/>
              <a:p>
                <a:pPr algn="l"/>
                <a:r>
                  <a:rPr lang="en-GB" sz="1400" b="1" dirty="0">
                    <a:latin typeface="Helvetica Neue Light" panose="02000403000000020004" pitchFamily="2" charset="0"/>
                    <a:ea typeface="Helvetica Neue Light" panose="02000403000000020004" pitchFamily="2" charset="0"/>
                  </a:rPr>
                  <a:t>Posterior probability </a:t>
                </a:r>
                <a14:m>
                  <m:oMath xmlns:m="http://schemas.openxmlformats.org/officeDocument/2006/math">
                    <m:r>
                      <a:rPr lang="en-GB" sz="1400" b="1" i="0"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m:t>
                    </m:r>
                  </m:oMath>
                </a14:m>
                <a:r>
                  <a:rPr lang="en-GB" sz="1400" b="1" dirty="0">
                    <a:latin typeface="Helvetica Neue Light" panose="02000403000000020004" pitchFamily="2" charset="0"/>
                    <a:ea typeface="Helvetica Neue Light" panose="02000403000000020004" pitchFamily="2" charset="0"/>
                  </a:rPr>
                  <a:t>  Likelihood  x  Prior Probability</a:t>
                </a:r>
              </a:p>
            </p:txBody>
          </p:sp>
        </mc:Choice>
        <mc:Fallback>
          <p:sp>
            <p:nvSpPr>
              <p:cNvPr id="11" name="TextBox 10">
                <a:extLst>
                  <a:ext uri="{FF2B5EF4-FFF2-40B4-BE49-F238E27FC236}">
                    <a16:creationId xmlns:a16="http://schemas.microsoft.com/office/drawing/2014/main" id="{3A261A85-306F-BC9A-FB06-E9A3C2BDBFF6}"/>
                  </a:ext>
                </a:extLst>
              </p:cNvPr>
              <p:cNvSpPr txBox="1">
                <a:spLocks noRot="1" noChangeAspect="1" noMove="1" noResize="1" noEditPoints="1" noAdjustHandles="1" noChangeArrowheads="1" noChangeShapeType="1" noTextEdit="1"/>
              </p:cNvSpPr>
              <p:nvPr/>
            </p:nvSpPr>
            <p:spPr>
              <a:xfrm>
                <a:off x="190991" y="6023519"/>
                <a:ext cx="5891748" cy="307777"/>
              </a:xfrm>
              <a:prstGeom prst="rect">
                <a:avLst/>
              </a:prstGeom>
              <a:blipFill>
                <a:blip r:embed="rId4"/>
                <a:stretch>
                  <a:fillRect l="-215" b="-14815"/>
                </a:stretch>
              </a:blipFill>
              <a:ln>
                <a:solidFill>
                  <a:schemeClr val="accent4">
                    <a:lumMod val="75000"/>
                  </a:schemeClr>
                </a:solid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964C8CFA-FC43-A7B2-08AB-F8348D6A4BEB}"/>
              </a:ext>
            </a:extLst>
          </p:cNvPr>
          <p:cNvSpPr txBox="1"/>
          <p:nvPr/>
        </p:nvSpPr>
        <p:spPr>
          <a:xfrm>
            <a:off x="194201" y="6499825"/>
            <a:ext cx="5891748" cy="307777"/>
          </a:xfrm>
          <a:prstGeom prst="rect">
            <a:avLst/>
          </a:prstGeom>
          <a:solidFill>
            <a:schemeClr val="accent1"/>
          </a:solidFill>
          <a:ln>
            <a:solidFill>
              <a:schemeClr val="accent1"/>
            </a:solidFill>
          </a:ln>
        </p:spPr>
        <p:txBody>
          <a:bodyPr wrap="square" rtlCol="0">
            <a:spAutoFit/>
          </a:bodyPr>
          <a:lstStyle/>
          <a:p>
            <a:pPr algn="l"/>
            <a:r>
              <a:rPr lang="en-GB" sz="1400" b="1" dirty="0">
                <a:latin typeface="Helvetica Neue Light" panose="02000403000000020004" pitchFamily="2" charset="0"/>
                <a:ea typeface="Helvetica Neue Light" panose="02000403000000020004" pitchFamily="2" charset="0"/>
              </a:rPr>
              <a:t>This equation is the backbone of Bayesian Statistics</a:t>
            </a:r>
          </a:p>
        </p:txBody>
      </p:sp>
      <p:sp>
        <p:nvSpPr>
          <p:cNvPr id="13" name="TextBox 12">
            <a:extLst>
              <a:ext uri="{FF2B5EF4-FFF2-40B4-BE49-F238E27FC236}">
                <a16:creationId xmlns:a16="http://schemas.microsoft.com/office/drawing/2014/main" id="{1B2A7866-BEC9-8DE9-D871-A8B2CBA7C937}"/>
              </a:ext>
            </a:extLst>
          </p:cNvPr>
          <p:cNvSpPr txBox="1"/>
          <p:nvPr/>
        </p:nvSpPr>
        <p:spPr>
          <a:xfrm>
            <a:off x="190991" y="5600700"/>
            <a:ext cx="2432076" cy="369332"/>
          </a:xfrm>
          <a:prstGeom prst="rect">
            <a:avLst/>
          </a:prstGeom>
          <a:noFill/>
        </p:spPr>
        <p:txBody>
          <a:bodyPr wrap="none" rtlCol="0">
            <a:spAutoFit/>
          </a:bodyPr>
          <a:lstStyle/>
          <a:p>
            <a:pPr algn="l"/>
            <a:r>
              <a:rPr lang="en-GB" dirty="0">
                <a:latin typeface="Helvetica Neue Light" panose="02000403000000020004" pitchFamily="2" charset="0"/>
                <a:ea typeface="Helvetica Neue Light" panose="02000403000000020004" pitchFamily="2" charset="0"/>
              </a:rPr>
              <a:t>This is what is derived:</a:t>
            </a:r>
          </a:p>
        </p:txBody>
      </p:sp>
      <p:sp>
        <p:nvSpPr>
          <p:cNvPr id="14" name="TextBox 13">
            <a:extLst>
              <a:ext uri="{FF2B5EF4-FFF2-40B4-BE49-F238E27FC236}">
                <a16:creationId xmlns:a16="http://schemas.microsoft.com/office/drawing/2014/main" id="{AF439633-B6C5-AED9-BC9C-06C3D89D970E}"/>
              </a:ext>
            </a:extLst>
          </p:cNvPr>
          <p:cNvSpPr txBox="1"/>
          <p:nvPr/>
        </p:nvSpPr>
        <p:spPr>
          <a:xfrm>
            <a:off x="3683235" y="3465443"/>
            <a:ext cx="239950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Posterior</a:t>
            </a:r>
          </a:p>
        </p:txBody>
      </p:sp>
      <p:sp>
        <p:nvSpPr>
          <p:cNvPr id="15" name="TextBox 14">
            <a:extLst>
              <a:ext uri="{FF2B5EF4-FFF2-40B4-BE49-F238E27FC236}">
                <a16:creationId xmlns:a16="http://schemas.microsoft.com/office/drawing/2014/main" id="{061DF8E6-A34D-D3C1-46DD-3BC05FD2E4B4}"/>
              </a:ext>
            </a:extLst>
          </p:cNvPr>
          <p:cNvSpPr txBox="1"/>
          <p:nvPr/>
        </p:nvSpPr>
        <p:spPr>
          <a:xfrm>
            <a:off x="6649314" y="3465443"/>
            <a:ext cx="239950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Likelihood</a:t>
            </a:r>
            <a:endParaRPr lang="en-GB" sz="900" b="1" dirty="0">
              <a:latin typeface="Helvetica Neue Light" panose="02000403000000020004" pitchFamily="2" charset="0"/>
              <a:ea typeface="Helvetica Neue Light" panose="02000403000000020004" pitchFamily="2" charset="0"/>
            </a:endParaRPr>
          </a:p>
        </p:txBody>
      </p:sp>
      <p:sp>
        <p:nvSpPr>
          <p:cNvPr id="16" name="TextBox 15">
            <a:extLst>
              <a:ext uri="{FF2B5EF4-FFF2-40B4-BE49-F238E27FC236}">
                <a16:creationId xmlns:a16="http://schemas.microsoft.com/office/drawing/2014/main" id="{EA6554B1-8681-AE60-27C4-952C61857B25}"/>
              </a:ext>
            </a:extLst>
          </p:cNvPr>
          <p:cNvSpPr txBox="1"/>
          <p:nvPr/>
        </p:nvSpPr>
        <p:spPr>
          <a:xfrm>
            <a:off x="9175192" y="3465443"/>
            <a:ext cx="2289805"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Prior</a:t>
            </a:r>
          </a:p>
        </p:txBody>
      </p:sp>
    </p:spTree>
    <p:extLst>
      <p:ext uri="{BB962C8B-B14F-4D97-AF65-F5344CB8AC3E}">
        <p14:creationId xmlns:p14="http://schemas.microsoft.com/office/powerpoint/2010/main" val="2818257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EC0C6-F2C8-8D8D-9762-E16C93DDD2C3}"/>
              </a:ext>
            </a:extLst>
          </p:cNvPr>
          <p:cNvSpPr txBox="1"/>
          <p:nvPr/>
        </p:nvSpPr>
        <p:spPr>
          <a:xfrm>
            <a:off x="168323" y="794498"/>
            <a:ext cx="4906113" cy="1077218"/>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Inputs</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Observed data </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Process model for likelihood (statistical or mechanistic model)</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Building our priors i.e., assumptions about the parameters </a:t>
            </a:r>
          </a:p>
        </p:txBody>
      </p:sp>
      <p:cxnSp>
        <p:nvCxnSpPr>
          <p:cNvPr id="4" name="Straight Arrow Connector 3">
            <a:extLst>
              <a:ext uri="{FF2B5EF4-FFF2-40B4-BE49-F238E27FC236}">
                <a16:creationId xmlns:a16="http://schemas.microsoft.com/office/drawing/2014/main" id="{C5BEBFAE-912E-4662-EAF4-C10A1CDD563D}"/>
              </a:ext>
            </a:extLst>
          </p:cNvPr>
          <p:cNvCxnSpPr>
            <a:cxnSpLocks/>
          </p:cNvCxnSpPr>
          <p:nvPr/>
        </p:nvCxnSpPr>
        <p:spPr>
          <a:xfrm>
            <a:off x="2471519" y="2070821"/>
            <a:ext cx="0" cy="108862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250A232-B47C-AA9B-3388-3115239EDE76}"/>
              </a:ext>
            </a:extLst>
          </p:cNvPr>
          <p:cNvSpPr txBox="1"/>
          <p:nvPr/>
        </p:nvSpPr>
        <p:spPr>
          <a:xfrm>
            <a:off x="441561" y="2513113"/>
            <a:ext cx="1731564" cy="646331"/>
          </a:xfrm>
          <a:prstGeom prst="rect">
            <a:avLst/>
          </a:prstGeom>
          <a:noFill/>
        </p:spPr>
        <p:txBody>
          <a:bodyPr wrap="non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1: </a:t>
            </a:r>
          </a:p>
          <a:p>
            <a:r>
              <a:rPr lang="en-GB" dirty="0">
                <a:latin typeface="Helvetica Neue" panose="02000503000000020004" pitchFamily="2" charset="0"/>
                <a:ea typeface="Helvetica Neue" panose="02000503000000020004" pitchFamily="2" charset="0"/>
                <a:cs typeface="Helvetica Neue" panose="02000503000000020004" pitchFamily="2" charset="0"/>
              </a:rPr>
              <a:t>Model Building</a:t>
            </a:r>
          </a:p>
        </p:txBody>
      </p:sp>
      <p:sp>
        <p:nvSpPr>
          <p:cNvPr id="9" name="TextBox 8">
            <a:extLst>
              <a:ext uri="{FF2B5EF4-FFF2-40B4-BE49-F238E27FC236}">
                <a16:creationId xmlns:a16="http://schemas.microsoft.com/office/drawing/2014/main" id="{1F71F982-6243-913B-D437-7060120EF340}"/>
              </a:ext>
            </a:extLst>
          </p:cNvPr>
          <p:cNvSpPr txBox="1"/>
          <p:nvPr/>
        </p:nvSpPr>
        <p:spPr>
          <a:xfrm>
            <a:off x="145065" y="3388926"/>
            <a:ext cx="4929371" cy="954107"/>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Building the Posterior Distribution</a:t>
            </a:r>
          </a:p>
        </p:txBody>
      </p:sp>
      <p:pic>
        <p:nvPicPr>
          <p:cNvPr id="13" name="Picture 12" descr="A colorful circle with white lines&#10;&#10;AI-generated content may be incorrect.">
            <a:extLst>
              <a:ext uri="{FF2B5EF4-FFF2-40B4-BE49-F238E27FC236}">
                <a16:creationId xmlns:a16="http://schemas.microsoft.com/office/drawing/2014/main" id="{73FB04D3-0804-3540-549C-25B3375B90D3}"/>
              </a:ext>
            </a:extLst>
          </p:cNvPr>
          <p:cNvPicPr>
            <a:picLocks noChangeAspect="1"/>
          </p:cNvPicPr>
          <p:nvPr/>
        </p:nvPicPr>
        <p:blipFill>
          <a:blip r:embed="rId3"/>
          <a:srcRect l="9503" t="4658" r="2876" b="8430"/>
          <a:stretch>
            <a:fillRect/>
          </a:stretch>
        </p:blipFill>
        <p:spPr>
          <a:xfrm>
            <a:off x="2235143" y="4508213"/>
            <a:ext cx="2827169" cy="1650858"/>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391BDC3C-14D9-9B8F-87F8-09278901B9E5}"/>
                  </a:ext>
                </a:extLst>
              </p14:cNvPr>
              <p14:cNvContentPartPr/>
              <p14:nvPr/>
            </p14:nvContentPartPr>
            <p14:xfrm>
              <a:off x="2657946" y="4881498"/>
              <a:ext cx="2160" cy="2160"/>
            </p14:xfrm>
          </p:contentPart>
        </mc:Choice>
        <mc:Fallback>
          <p:pic>
            <p:nvPicPr>
              <p:cNvPr id="14" name="Ink 13">
                <a:extLst>
                  <a:ext uri="{FF2B5EF4-FFF2-40B4-BE49-F238E27FC236}">
                    <a16:creationId xmlns:a16="http://schemas.microsoft.com/office/drawing/2014/main" id="{391BDC3C-14D9-9B8F-87F8-09278901B9E5}"/>
                  </a:ext>
                </a:extLst>
              </p:cNvPr>
              <p:cNvPicPr/>
              <p:nvPr/>
            </p:nvPicPr>
            <p:blipFill>
              <a:blip r:embed="rId5"/>
              <a:stretch>
                <a:fillRect/>
              </a:stretch>
            </p:blipFill>
            <p:spPr>
              <a:xfrm>
                <a:off x="2651826" y="4875378"/>
                <a:ext cx="14400" cy="14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F26FF8D9-3F18-978F-07F7-614C0C7D0E87}"/>
                  </a:ext>
                </a:extLst>
              </p14:cNvPr>
              <p14:cNvContentPartPr/>
              <p14:nvPr/>
            </p14:nvContentPartPr>
            <p14:xfrm>
              <a:off x="2678826" y="4900578"/>
              <a:ext cx="360" cy="360"/>
            </p14:xfrm>
          </p:contentPart>
        </mc:Choice>
        <mc:Fallback>
          <p:pic>
            <p:nvPicPr>
              <p:cNvPr id="15" name="Ink 14">
                <a:extLst>
                  <a:ext uri="{FF2B5EF4-FFF2-40B4-BE49-F238E27FC236}">
                    <a16:creationId xmlns:a16="http://schemas.microsoft.com/office/drawing/2014/main" id="{F26FF8D9-3F18-978F-07F7-614C0C7D0E87}"/>
                  </a:ext>
                </a:extLst>
              </p:cNvPr>
              <p:cNvPicPr/>
              <p:nvPr/>
            </p:nvPicPr>
            <p:blipFill>
              <a:blip r:embed="rId7"/>
              <a:stretch>
                <a:fillRect/>
              </a:stretch>
            </p:blipFill>
            <p:spPr>
              <a:xfrm>
                <a:off x="2642826" y="48645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1C015019-9258-F0AA-3AB6-19941DB5F954}"/>
                  </a:ext>
                </a:extLst>
              </p14:cNvPr>
              <p14:cNvContentPartPr/>
              <p14:nvPr/>
            </p14:nvContentPartPr>
            <p14:xfrm>
              <a:off x="2809146" y="5300178"/>
              <a:ext cx="360" cy="360"/>
            </p14:xfrm>
          </p:contentPart>
        </mc:Choice>
        <mc:Fallback>
          <p:pic>
            <p:nvPicPr>
              <p:cNvPr id="16" name="Ink 15">
                <a:extLst>
                  <a:ext uri="{FF2B5EF4-FFF2-40B4-BE49-F238E27FC236}">
                    <a16:creationId xmlns:a16="http://schemas.microsoft.com/office/drawing/2014/main" id="{1C015019-9258-F0AA-3AB6-19941DB5F954}"/>
                  </a:ext>
                </a:extLst>
              </p:cNvPr>
              <p:cNvPicPr/>
              <p:nvPr/>
            </p:nvPicPr>
            <p:blipFill>
              <a:blip r:embed="rId7"/>
              <a:stretch>
                <a:fillRect/>
              </a:stretch>
            </p:blipFill>
            <p:spPr>
              <a:xfrm>
                <a:off x="2773146" y="52645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F942934F-4DBE-28F8-966A-2FD9D158D649}"/>
                  </a:ext>
                </a:extLst>
              </p14:cNvPr>
              <p14:cNvContentPartPr/>
              <p14:nvPr/>
            </p14:nvContentPartPr>
            <p14:xfrm>
              <a:off x="3534186" y="4932978"/>
              <a:ext cx="360" cy="360"/>
            </p14:xfrm>
          </p:contentPart>
        </mc:Choice>
        <mc:Fallback>
          <p:pic>
            <p:nvPicPr>
              <p:cNvPr id="17" name="Ink 16">
                <a:extLst>
                  <a:ext uri="{FF2B5EF4-FFF2-40B4-BE49-F238E27FC236}">
                    <a16:creationId xmlns:a16="http://schemas.microsoft.com/office/drawing/2014/main" id="{F942934F-4DBE-28F8-966A-2FD9D158D649}"/>
                  </a:ext>
                </a:extLst>
              </p:cNvPr>
              <p:cNvPicPr/>
              <p:nvPr/>
            </p:nvPicPr>
            <p:blipFill>
              <a:blip r:embed="rId7"/>
              <a:stretch>
                <a:fillRect/>
              </a:stretch>
            </p:blipFill>
            <p:spPr>
              <a:xfrm>
                <a:off x="3498186" y="48973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3E2C43B5-0C4F-2EA0-367F-54839C3AF426}"/>
                  </a:ext>
                </a:extLst>
              </p14:cNvPr>
              <p14:cNvContentPartPr/>
              <p14:nvPr/>
            </p14:nvContentPartPr>
            <p14:xfrm>
              <a:off x="4004706" y="5802738"/>
              <a:ext cx="360" cy="360"/>
            </p14:xfrm>
          </p:contentPart>
        </mc:Choice>
        <mc:Fallback>
          <p:pic>
            <p:nvPicPr>
              <p:cNvPr id="18" name="Ink 17">
                <a:extLst>
                  <a:ext uri="{FF2B5EF4-FFF2-40B4-BE49-F238E27FC236}">
                    <a16:creationId xmlns:a16="http://schemas.microsoft.com/office/drawing/2014/main" id="{3E2C43B5-0C4F-2EA0-367F-54839C3AF426}"/>
                  </a:ext>
                </a:extLst>
              </p:cNvPr>
              <p:cNvPicPr/>
              <p:nvPr/>
            </p:nvPicPr>
            <p:blipFill>
              <a:blip r:embed="rId7"/>
              <a:stretch>
                <a:fillRect/>
              </a:stretch>
            </p:blipFill>
            <p:spPr>
              <a:xfrm>
                <a:off x="3969066" y="57667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0EDADE0C-BD8B-5BEC-0053-85A61934108E}"/>
                  </a:ext>
                </a:extLst>
              </p14:cNvPr>
              <p14:cNvContentPartPr/>
              <p14:nvPr/>
            </p14:nvContentPartPr>
            <p14:xfrm>
              <a:off x="2886186" y="5798058"/>
              <a:ext cx="360" cy="360"/>
            </p14:xfrm>
          </p:contentPart>
        </mc:Choice>
        <mc:Fallback>
          <p:pic>
            <p:nvPicPr>
              <p:cNvPr id="19" name="Ink 18">
                <a:extLst>
                  <a:ext uri="{FF2B5EF4-FFF2-40B4-BE49-F238E27FC236}">
                    <a16:creationId xmlns:a16="http://schemas.microsoft.com/office/drawing/2014/main" id="{0EDADE0C-BD8B-5BEC-0053-85A61934108E}"/>
                  </a:ext>
                </a:extLst>
              </p:cNvPr>
              <p:cNvPicPr/>
              <p:nvPr/>
            </p:nvPicPr>
            <p:blipFill>
              <a:blip r:embed="rId7"/>
              <a:stretch>
                <a:fillRect/>
              </a:stretch>
            </p:blipFill>
            <p:spPr>
              <a:xfrm>
                <a:off x="2850186" y="576205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C6F2C553-40C7-C1EB-9D14-778D4C765155}"/>
                  </a:ext>
                </a:extLst>
              </p14:cNvPr>
              <p14:cNvContentPartPr/>
              <p14:nvPr/>
            </p14:nvContentPartPr>
            <p14:xfrm>
              <a:off x="4320066" y="5081298"/>
              <a:ext cx="360" cy="360"/>
            </p14:xfrm>
          </p:contentPart>
        </mc:Choice>
        <mc:Fallback>
          <p:pic>
            <p:nvPicPr>
              <p:cNvPr id="20" name="Ink 19">
                <a:extLst>
                  <a:ext uri="{FF2B5EF4-FFF2-40B4-BE49-F238E27FC236}">
                    <a16:creationId xmlns:a16="http://schemas.microsoft.com/office/drawing/2014/main" id="{C6F2C553-40C7-C1EB-9D14-778D4C765155}"/>
                  </a:ext>
                </a:extLst>
              </p:cNvPr>
              <p:cNvPicPr/>
              <p:nvPr/>
            </p:nvPicPr>
            <p:blipFill>
              <a:blip r:embed="rId7"/>
              <a:stretch>
                <a:fillRect/>
              </a:stretch>
            </p:blipFill>
            <p:spPr>
              <a:xfrm>
                <a:off x="4284426" y="504565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Ink 20">
                <a:extLst>
                  <a:ext uri="{FF2B5EF4-FFF2-40B4-BE49-F238E27FC236}">
                    <a16:creationId xmlns:a16="http://schemas.microsoft.com/office/drawing/2014/main" id="{8310E540-21B6-894D-39F2-BD60109FDA80}"/>
                  </a:ext>
                </a:extLst>
              </p14:cNvPr>
              <p14:cNvContentPartPr/>
              <p14:nvPr/>
            </p14:nvContentPartPr>
            <p14:xfrm>
              <a:off x="3391266" y="5415378"/>
              <a:ext cx="360" cy="360"/>
            </p14:xfrm>
          </p:contentPart>
        </mc:Choice>
        <mc:Fallback>
          <p:pic>
            <p:nvPicPr>
              <p:cNvPr id="21" name="Ink 20">
                <a:extLst>
                  <a:ext uri="{FF2B5EF4-FFF2-40B4-BE49-F238E27FC236}">
                    <a16:creationId xmlns:a16="http://schemas.microsoft.com/office/drawing/2014/main" id="{8310E540-21B6-894D-39F2-BD60109FDA80}"/>
                  </a:ext>
                </a:extLst>
              </p:cNvPr>
              <p:cNvPicPr/>
              <p:nvPr/>
            </p:nvPicPr>
            <p:blipFill>
              <a:blip r:embed="rId7"/>
              <a:stretch>
                <a:fillRect/>
              </a:stretch>
            </p:blipFill>
            <p:spPr>
              <a:xfrm>
                <a:off x="3355266" y="53797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3BB0292A-D2FC-1638-BC16-5FAC32683405}"/>
                  </a:ext>
                </a:extLst>
              </p14:cNvPr>
              <p14:cNvContentPartPr/>
              <p14:nvPr/>
            </p14:nvContentPartPr>
            <p14:xfrm>
              <a:off x="2433306" y="5928738"/>
              <a:ext cx="360" cy="360"/>
            </p14:xfrm>
          </p:contentPart>
        </mc:Choice>
        <mc:Fallback>
          <p:pic>
            <p:nvPicPr>
              <p:cNvPr id="22" name="Ink 21">
                <a:extLst>
                  <a:ext uri="{FF2B5EF4-FFF2-40B4-BE49-F238E27FC236}">
                    <a16:creationId xmlns:a16="http://schemas.microsoft.com/office/drawing/2014/main" id="{3BB0292A-D2FC-1638-BC16-5FAC32683405}"/>
                  </a:ext>
                </a:extLst>
              </p:cNvPr>
              <p:cNvPicPr/>
              <p:nvPr/>
            </p:nvPicPr>
            <p:blipFill>
              <a:blip r:embed="rId7"/>
              <a:stretch>
                <a:fillRect/>
              </a:stretch>
            </p:blipFill>
            <p:spPr>
              <a:xfrm>
                <a:off x="2397666" y="5893098"/>
                <a:ext cx="72000" cy="72000"/>
              </a:xfrm>
              <a:prstGeom prst="rect">
                <a:avLst/>
              </a:prstGeom>
            </p:spPr>
          </p:pic>
        </mc:Fallback>
      </mc:AlternateContent>
      <p:cxnSp>
        <p:nvCxnSpPr>
          <p:cNvPr id="24" name="Straight Arrow Connector 23">
            <a:extLst>
              <a:ext uri="{FF2B5EF4-FFF2-40B4-BE49-F238E27FC236}">
                <a16:creationId xmlns:a16="http://schemas.microsoft.com/office/drawing/2014/main" id="{3557466D-3D01-26DB-D83A-38BFD4E6127F}"/>
              </a:ext>
            </a:extLst>
          </p:cNvPr>
          <p:cNvCxnSpPr>
            <a:cxnSpLocks/>
          </p:cNvCxnSpPr>
          <p:nvPr/>
        </p:nvCxnSpPr>
        <p:spPr>
          <a:xfrm>
            <a:off x="2678826" y="4932978"/>
            <a:ext cx="113474" cy="36032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97DBF7ED-FAF1-BA6F-07B9-D9D8C07E83A3}"/>
              </a:ext>
            </a:extLst>
          </p:cNvPr>
          <p:cNvCxnSpPr>
            <a:cxnSpLocks/>
          </p:cNvCxnSpPr>
          <p:nvPr/>
        </p:nvCxnSpPr>
        <p:spPr>
          <a:xfrm>
            <a:off x="2829449" y="5257242"/>
            <a:ext cx="1118974" cy="54081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F76C703-1D62-12AC-18C7-353A2AB90D95}"/>
              </a:ext>
            </a:extLst>
          </p:cNvPr>
          <p:cNvCxnSpPr>
            <a:cxnSpLocks/>
          </p:cNvCxnSpPr>
          <p:nvPr/>
        </p:nvCxnSpPr>
        <p:spPr>
          <a:xfrm flipH="1">
            <a:off x="2470815" y="5798058"/>
            <a:ext cx="1538475" cy="13068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2E3E1017-A89A-4DDF-67B6-D932531C8E03}"/>
              </a:ext>
            </a:extLst>
          </p:cNvPr>
          <p:cNvCxnSpPr>
            <a:cxnSpLocks/>
          </p:cNvCxnSpPr>
          <p:nvPr/>
        </p:nvCxnSpPr>
        <p:spPr>
          <a:xfrm flipV="1">
            <a:off x="2401527" y="5113140"/>
            <a:ext cx="1843435" cy="75025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61B94510-556F-D20A-DB26-C928BCC2A20D}"/>
              </a:ext>
            </a:extLst>
          </p:cNvPr>
          <p:cNvCxnSpPr>
            <a:cxnSpLocks/>
          </p:cNvCxnSpPr>
          <p:nvPr/>
        </p:nvCxnSpPr>
        <p:spPr>
          <a:xfrm>
            <a:off x="2173125" y="6183487"/>
            <a:ext cx="2988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616AC147-5290-1B16-3B58-6956A93F91B4}"/>
              </a:ext>
            </a:extLst>
          </p:cNvPr>
          <p:cNvCxnSpPr>
            <a:cxnSpLocks/>
          </p:cNvCxnSpPr>
          <p:nvPr/>
        </p:nvCxnSpPr>
        <p:spPr>
          <a:xfrm flipV="1">
            <a:off x="2186268" y="4405391"/>
            <a:ext cx="0" cy="1778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F19EFD99-7E58-2BFC-343C-17237D05293A}"/>
              </a:ext>
            </a:extLst>
          </p:cNvPr>
          <p:cNvSpPr txBox="1"/>
          <p:nvPr/>
        </p:nvSpPr>
        <p:spPr>
          <a:xfrm>
            <a:off x="3180520" y="6183487"/>
            <a:ext cx="389452" cy="369332"/>
          </a:xfrm>
          <a:prstGeom prst="rect">
            <a:avLst/>
          </a:prstGeom>
          <a:noFill/>
        </p:spPr>
        <p:txBody>
          <a:bodyPr wrap="square" rtlCol="0">
            <a:spAutoFit/>
          </a:bodyPr>
          <a:lstStyle/>
          <a:p>
            <a:r>
              <a:rPr lang="en-GB" dirty="0"/>
              <a:t>I</a:t>
            </a:r>
            <a:r>
              <a:rPr lang="en-GB" baseline="-25000" dirty="0">
                <a:latin typeface="Helvetica" pitchFamily="2" charset="0"/>
              </a:rPr>
              <a:t>0</a:t>
            </a:r>
          </a:p>
        </p:txBody>
      </p:sp>
      <p:sp>
        <p:nvSpPr>
          <p:cNvPr id="37" name="TextBox 36">
            <a:extLst>
              <a:ext uri="{FF2B5EF4-FFF2-40B4-BE49-F238E27FC236}">
                <a16:creationId xmlns:a16="http://schemas.microsoft.com/office/drawing/2014/main" id="{FCBBFF9A-8056-7470-BDC0-655DD73E4468}"/>
              </a:ext>
            </a:extLst>
          </p:cNvPr>
          <p:cNvSpPr txBox="1"/>
          <p:nvPr/>
        </p:nvSpPr>
        <p:spPr>
          <a:xfrm>
            <a:off x="1982453" y="5148976"/>
            <a:ext cx="389452" cy="369332"/>
          </a:xfrm>
          <a:prstGeom prst="rect">
            <a:avLst/>
          </a:prstGeom>
          <a:noFill/>
        </p:spPr>
        <p:txBody>
          <a:bodyPr wrap="square" rtlCol="0">
            <a:spAutoFit/>
          </a:bodyPr>
          <a:lstStyle/>
          <a:p>
            <a:r>
              <a:rPr lang="en-GB" dirty="0"/>
              <a:t>r</a:t>
            </a:r>
            <a:endParaRPr lang="en-GB" baseline="-25000" dirty="0">
              <a:latin typeface="Helvetica" pitchFamily="2" charset="0"/>
            </a:endParaRPr>
          </a:p>
        </p:txBody>
      </p:sp>
      <p:pic>
        <p:nvPicPr>
          <p:cNvPr id="39" name="Picture 38" descr="A colorful gradient with black text&#10;&#10;AI-generated content may be incorrect.">
            <a:extLst>
              <a:ext uri="{FF2B5EF4-FFF2-40B4-BE49-F238E27FC236}">
                <a16:creationId xmlns:a16="http://schemas.microsoft.com/office/drawing/2014/main" id="{16796977-D572-3BED-A288-67927ACE59B0}"/>
              </a:ext>
            </a:extLst>
          </p:cNvPr>
          <p:cNvPicPr>
            <a:picLocks noChangeAspect="1"/>
          </p:cNvPicPr>
          <p:nvPr/>
        </p:nvPicPr>
        <p:blipFill>
          <a:blip r:embed="rId15"/>
          <a:srcRect l="17292"/>
          <a:stretch>
            <a:fillRect/>
          </a:stretch>
        </p:blipFill>
        <p:spPr>
          <a:xfrm>
            <a:off x="5074438" y="4575713"/>
            <a:ext cx="672251" cy="1515858"/>
          </a:xfrm>
          <a:prstGeom prst="rect">
            <a:avLst/>
          </a:prstGeom>
        </p:spPr>
      </p:pic>
      <p:pic>
        <p:nvPicPr>
          <p:cNvPr id="41" name="Picture 40" descr="A table with numbers and letters&#10;&#10;AI-generated content may be incorrect.">
            <a:extLst>
              <a:ext uri="{FF2B5EF4-FFF2-40B4-BE49-F238E27FC236}">
                <a16:creationId xmlns:a16="http://schemas.microsoft.com/office/drawing/2014/main" id="{38C863E9-C9EE-A463-9B33-FE27652D7922}"/>
              </a:ext>
            </a:extLst>
          </p:cNvPr>
          <p:cNvPicPr>
            <a:picLocks noChangeAspect="1"/>
          </p:cNvPicPr>
          <p:nvPr/>
        </p:nvPicPr>
        <p:blipFill>
          <a:blip r:embed="rId16"/>
          <a:stretch>
            <a:fillRect/>
          </a:stretch>
        </p:blipFill>
        <p:spPr>
          <a:xfrm>
            <a:off x="168323" y="4470674"/>
            <a:ext cx="1916037" cy="829504"/>
          </a:xfrm>
          <a:prstGeom prst="rect">
            <a:avLst/>
          </a:prstGeom>
        </p:spPr>
      </p:pic>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CE4B7364-D28F-1121-0D4E-DDEE44387628}"/>
                  </a:ext>
                </a:extLst>
              </p:cNvPr>
              <p:cNvSpPr txBox="1"/>
              <p:nvPr/>
            </p:nvSpPr>
            <p:spPr>
              <a:xfrm>
                <a:off x="428944" y="5293303"/>
                <a:ext cx="1250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3" name="TextBox 42">
                <a:extLst>
                  <a:ext uri="{FF2B5EF4-FFF2-40B4-BE49-F238E27FC236}">
                    <a16:creationId xmlns:a16="http://schemas.microsoft.com/office/drawing/2014/main" id="{CE4B7364-D28F-1121-0D4E-DDEE44387628}"/>
                  </a:ext>
                </a:extLst>
              </p:cNvPr>
              <p:cNvSpPr txBox="1">
                <a:spLocks noRot="1" noChangeAspect="1" noMove="1" noResize="1" noEditPoints="1" noAdjustHandles="1" noChangeArrowheads="1" noChangeShapeType="1" noTextEdit="1"/>
              </p:cNvSpPr>
              <p:nvPr/>
            </p:nvSpPr>
            <p:spPr>
              <a:xfrm>
                <a:off x="428944" y="5293303"/>
                <a:ext cx="125034" cy="276999"/>
              </a:xfrm>
              <a:prstGeom prst="rect">
                <a:avLst/>
              </a:prstGeom>
              <a:blipFill>
                <a:blip r:embed="rId17"/>
                <a:stretch>
                  <a:fillRect l="-27273" r="-36364" b="-4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87B6CB4A-1A86-75C2-83BA-850E90A387C5}"/>
                  </a:ext>
                </a:extLst>
              </p:cNvPr>
              <p:cNvSpPr txBox="1"/>
              <p:nvPr/>
            </p:nvSpPr>
            <p:spPr>
              <a:xfrm>
                <a:off x="813652" y="5300178"/>
                <a:ext cx="1250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4" name="TextBox 43">
                <a:extLst>
                  <a:ext uri="{FF2B5EF4-FFF2-40B4-BE49-F238E27FC236}">
                    <a16:creationId xmlns:a16="http://schemas.microsoft.com/office/drawing/2014/main" id="{87B6CB4A-1A86-75C2-83BA-850E90A387C5}"/>
                  </a:ext>
                </a:extLst>
              </p:cNvPr>
              <p:cNvSpPr txBox="1">
                <a:spLocks noRot="1" noChangeAspect="1" noMove="1" noResize="1" noEditPoints="1" noAdjustHandles="1" noChangeArrowheads="1" noChangeShapeType="1" noTextEdit="1"/>
              </p:cNvSpPr>
              <p:nvPr/>
            </p:nvSpPr>
            <p:spPr>
              <a:xfrm>
                <a:off x="813652" y="5300178"/>
                <a:ext cx="125034" cy="276999"/>
              </a:xfrm>
              <a:prstGeom prst="rect">
                <a:avLst/>
              </a:prstGeom>
              <a:blipFill>
                <a:blip r:embed="rId18"/>
                <a:stretch>
                  <a:fillRect l="-27273" r="-36364" b="-4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39B29250-A3E0-E0E3-F6BA-4DA6B9C333D1}"/>
                  </a:ext>
                </a:extLst>
              </p:cNvPr>
              <p:cNvSpPr txBox="1"/>
              <p:nvPr/>
            </p:nvSpPr>
            <p:spPr>
              <a:xfrm>
                <a:off x="1808545" y="5293303"/>
                <a:ext cx="12503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5" name="TextBox 44">
                <a:extLst>
                  <a:ext uri="{FF2B5EF4-FFF2-40B4-BE49-F238E27FC236}">
                    <a16:creationId xmlns:a16="http://schemas.microsoft.com/office/drawing/2014/main" id="{39B29250-A3E0-E0E3-F6BA-4DA6B9C333D1}"/>
                  </a:ext>
                </a:extLst>
              </p:cNvPr>
              <p:cNvSpPr txBox="1">
                <a:spLocks noRot="1" noChangeAspect="1" noMove="1" noResize="1" noEditPoints="1" noAdjustHandles="1" noChangeArrowheads="1" noChangeShapeType="1" noTextEdit="1"/>
              </p:cNvSpPr>
              <p:nvPr/>
            </p:nvSpPr>
            <p:spPr>
              <a:xfrm>
                <a:off x="1808545" y="5293303"/>
                <a:ext cx="125034" cy="276999"/>
              </a:xfrm>
              <a:prstGeom prst="rect">
                <a:avLst/>
              </a:prstGeom>
              <a:blipFill>
                <a:blip r:embed="rId19"/>
                <a:stretch>
                  <a:fillRect l="-36364" r="-27273" b="-4348"/>
                </a:stretch>
              </a:blipFill>
            </p:spPr>
            <p:txBody>
              <a:bodyPr/>
              <a:lstStyle/>
              <a:p>
                <a:r>
                  <a:rPr lang="en-GB">
                    <a:noFill/>
                  </a:rPr>
                  <a:t> </a:t>
                </a:r>
              </a:p>
            </p:txBody>
          </p:sp>
        </mc:Fallback>
      </mc:AlternateContent>
      <p:cxnSp>
        <p:nvCxnSpPr>
          <p:cNvPr id="46" name="Straight Arrow Connector 45">
            <a:extLst>
              <a:ext uri="{FF2B5EF4-FFF2-40B4-BE49-F238E27FC236}">
                <a16:creationId xmlns:a16="http://schemas.microsoft.com/office/drawing/2014/main" id="{FBB9E07F-01DF-5313-7C50-BF8B277CA494}"/>
              </a:ext>
            </a:extLst>
          </p:cNvPr>
          <p:cNvCxnSpPr>
            <a:cxnSpLocks/>
          </p:cNvCxnSpPr>
          <p:nvPr/>
        </p:nvCxnSpPr>
        <p:spPr>
          <a:xfrm>
            <a:off x="5848192" y="5431802"/>
            <a:ext cx="2063357" cy="68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086188A7-E5A3-011F-2A5F-E26558B61BC2}"/>
              </a:ext>
            </a:extLst>
          </p:cNvPr>
          <p:cNvSpPr txBox="1"/>
          <p:nvPr/>
        </p:nvSpPr>
        <p:spPr>
          <a:xfrm>
            <a:off x="5848192" y="4657560"/>
            <a:ext cx="2167482"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2: </a:t>
            </a:r>
          </a:p>
          <a:p>
            <a:r>
              <a:rPr lang="en-GB" dirty="0">
                <a:latin typeface="Helvetica Neue" panose="02000503000000020004" pitchFamily="2" charset="0"/>
                <a:ea typeface="Helvetica Neue" panose="02000503000000020004" pitchFamily="2" charset="0"/>
                <a:cs typeface="Helvetica Neue" panose="02000503000000020004" pitchFamily="2" charset="0"/>
              </a:rPr>
              <a:t>Equation Sampling</a:t>
            </a:r>
          </a:p>
        </p:txBody>
      </p:sp>
      <p:sp>
        <p:nvSpPr>
          <p:cNvPr id="54" name="TextBox 53">
            <a:extLst>
              <a:ext uri="{FF2B5EF4-FFF2-40B4-BE49-F238E27FC236}">
                <a16:creationId xmlns:a16="http://schemas.microsoft.com/office/drawing/2014/main" id="{C499E6CB-7AB8-0D12-B078-7EB9CEBB7667}"/>
              </a:ext>
            </a:extLst>
          </p:cNvPr>
          <p:cNvSpPr txBox="1"/>
          <p:nvPr/>
        </p:nvSpPr>
        <p:spPr>
          <a:xfrm>
            <a:off x="7646518" y="3765540"/>
            <a:ext cx="4651499" cy="523220"/>
          </a:xfrm>
          <a:prstGeom prst="rect">
            <a:avLst/>
          </a:prstGeom>
          <a:noFill/>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Sampled Posterior</a:t>
            </a:r>
          </a:p>
        </p:txBody>
      </p:sp>
      <p:pic>
        <p:nvPicPr>
          <p:cNvPr id="56" name="Picture 55" descr="A screen shot of a graph&#10;&#10;AI-generated content may be incorrect.">
            <a:extLst>
              <a:ext uri="{FF2B5EF4-FFF2-40B4-BE49-F238E27FC236}">
                <a16:creationId xmlns:a16="http://schemas.microsoft.com/office/drawing/2014/main" id="{5948A5C9-0548-32A4-1858-36C22A7DA4C4}"/>
              </a:ext>
            </a:extLst>
          </p:cNvPr>
          <p:cNvPicPr>
            <a:picLocks noChangeAspect="1"/>
          </p:cNvPicPr>
          <p:nvPr/>
        </p:nvPicPr>
        <p:blipFill>
          <a:blip r:embed="rId20"/>
          <a:stretch>
            <a:fillRect/>
          </a:stretch>
        </p:blipFill>
        <p:spPr>
          <a:xfrm>
            <a:off x="8425490" y="4268504"/>
            <a:ext cx="3093551" cy="1760944"/>
          </a:xfrm>
          <a:prstGeom prst="rect">
            <a:avLst/>
          </a:prstGeom>
        </p:spPr>
      </p:pic>
      <p:sp>
        <p:nvSpPr>
          <p:cNvPr id="57" name="TextBox 56">
            <a:extLst>
              <a:ext uri="{FF2B5EF4-FFF2-40B4-BE49-F238E27FC236}">
                <a16:creationId xmlns:a16="http://schemas.microsoft.com/office/drawing/2014/main" id="{B8BA5E18-A3BA-FC4E-014C-113ED8E82F30}"/>
              </a:ext>
            </a:extLst>
          </p:cNvPr>
          <p:cNvSpPr txBox="1"/>
          <p:nvPr/>
        </p:nvSpPr>
        <p:spPr>
          <a:xfrm>
            <a:off x="8425489" y="6215270"/>
            <a:ext cx="3093551" cy="461665"/>
          </a:xfrm>
          <a:prstGeom prst="rect">
            <a:avLst/>
          </a:prstGeom>
          <a:noFill/>
        </p:spPr>
        <p:txBody>
          <a:bodyPr wrap="square" rtlCol="0">
            <a:spAutoFit/>
          </a:bodyPr>
          <a:lstStyle/>
          <a:p>
            <a:pPr marL="171450" indent="-17145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Sample results for parameters</a:t>
            </a:r>
          </a:p>
          <a:p>
            <a:pPr marL="171450" indent="-17145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Samples for the predictions</a:t>
            </a:r>
          </a:p>
        </p:txBody>
      </p:sp>
      <p:cxnSp>
        <p:nvCxnSpPr>
          <p:cNvPr id="58" name="Straight Arrow Connector 57">
            <a:extLst>
              <a:ext uri="{FF2B5EF4-FFF2-40B4-BE49-F238E27FC236}">
                <a16:creationId xmlns:a16="http://schemas.microsoft.com/office/drawing/2014/main" id="{CB6F83CF-59A7-D63B-1FBA-87619E614D78}"/>
              </a:ext>
            </a:extLst>
          </p:cNvPr>
          <p:cNvCxnSpPr>
            <a:cxnSpLocks/>
          </p:cNvCxnSpPr>
          <p:nvPr/>
        </p:nvCxnSpPr>
        <p:spPr>
          <a:xfrm flipV="1">
            <a:off x="9534056" y="2142170"/>
            <a:ext cx="0" cy="15598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FFBA657D-43A4-FB4A-80F2-FD5C92C36EF1}"/>
              </a:ext>
            </a:extLst>
          </p:cNvPr>
          <p:cNvSpPr txBox="1"/>
          <p:nvPr/>
        </p:nvSpPr>
        <p:spPr>
          <a:xfrm>
            <a:off x="9828481" y="2443243"/>
            <a:ext cx="2207240" cy="1200329"/>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3: </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Simulation the quantities of interest</a:t>
            </a:r>
          </a:p>
        </p:txBody>
      </p:sp>
      <p:sp>
        <p:nvSpPr>
          <p:cNvPr id="61" name="TextBox 60">
            <a:extLst>
              <a:ext uri="{FF2B5EF4-FFF2-40B4-BE49-F238E27FC236}">
                <a16:creationId xmlns:a16="http://schemas.microsoft.com/office/drawing/2014/main" id="{2B1417AB-7CD3-1A3B-8F25-58580B956B2C}"/>
              </a:ext>
            </a:extLst>
          </p:cNvPr>
          <p:cNvSpPr txBox="1"/>
          <p:nvPr/>
        </p:nvSpPr>
        <p:spPr>
          <a:xfrm>
            <a:off x="7208301" y="862752"/>
            <a:ext cx="4651511" cy="892552"/>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Output</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Summary table (mean, percentile and credibility intervals)</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Predictions made from </a:t>
            </a:r>
            <a:r>
              <a:rPr lang="en-GB" sz="1200" b="1" dirty="0">
                <a:latin typeface="Helvetica Neue" panose="02000503000000020004" pitchFamily="2" charset="0"/>
                <a:ea typeface="Helvetica Neue" panose="02000503000000020004" pitchFamily="2" charset="0"/>
                <a:cs typeface="Helvetica Neue" panose="02000503000000020004" pitchFamily="2" charset="0"/>
              </a:rPr>
              <a:t>generated quantities block</a:t>
            </a:r>
          </a:p>
        </p:txBody>
      </p:sp>
      <p:sp>
        <p:nvSpPr>
          <p:cNvPr id="63" name="Slide Number Placeholder 3">
            <a:extLst>
              <a:ext uri="{FF2B5EF4-FFF2-40B4-BE49-F238E27FC236}">
                <a16:creationId xmlns:a16="http://schemas.microsoft.com/office/drawing/2014/main" id="{43F21740-7426-40A7-37B1-61A7F81E1FF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7</a:t>
            </a:fld>
            <a:endParaRPr lang="en-US" dirty="0">
              <a:solidFill>
                <a:srgbClr val="000000"/>
              </a:solidFill>
              <a:cs typeface="ＭＳ Ｐゴシック" charset="0"/>
            </a:endParaRPr>
          </a:p>
        </p:txBody>
      </p:sp>
      <p:sp>
        <p:nvSpPr>
          <p:cNvPr id="65" name="TextBox 64">
            <a:extLst>
              <a:ext uri="{FF2B5EF4-FFF2-40B4-BE49-F238E27FC236}">
                <a16:creationId xmlns:a16="http://schemas.microsoft.com/office/drawing/2014/main" id="{B2E1C18E-F220-12C6-CA53-26AD60F4AA13}"/>
              </a:ext>
            </a:extLst>
          </p:cNvPr>
          <p:cNvSpPr txBox="1"/>
          <p:nvPr/>
        </p:nvSpPr>
        <p:spPr>
          <a:xfrm>
            <a:off x="143912" y="134399"/>
            <a:ext cx="4940135" cy="461665"/>
          </a:xfrm>
          <a:prstGeom prst="rect">
            <a:avLst/>
          </a:prstGeom>
          <a:noFill/>
        </p:spPr>
        <p:txBody>
          <a:bodyPr wrap="none" rtlCol="0">
            <a:spAutoFit/>
          </a:bodyPr>
          <a:lstStyle/>
          <a:p>
            <a:r>
              <a:rPr lang="en-GB" sz="2400" b="1" dirty="0">
                <a:latin typeface="Helvetica Neue" panose="02000503000000020004" pitchFamily="2" charset="0"/>
                <a:ea typeface="Helvetica Neue" panose="02000503000000020004" pitchFamily="2" charset="0"/>
                <a:cs typeface="Helvetica Neue" panose="02000503000000020004" pitchFamily="2" charset="0"/>
              </a:rPr>
              <a:t>Workflow for Bayesian Inference</a:t>
            </a:r>
          </a:p>
        </p:txBody>
      </p:sp>
    </p:spTree>
    <p:extLst>
      <p:ext uri="{BB962C8B-B14F-4D97-AF65-F5344CB8AC3E}">
        <p14:creationId xmlns:p14="http://schemas.microsoft.com/office/powerpoint/2010/main" val="421399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B7AC3-25AD-0CB0-3DDF-2E19DDCEE59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7C1398-2AFA-009E-28AB-39349779DB27}"/>
              </a:ext>
            </a:extLst>
          </p:cNvPr>
          <p:cNvSpPr txBox="1"/>
          <p:nvPr/>
        </p:nvSpPr>
        <p:spPr>
          <a:xfrm>
            <a:off x="332190" y="794498"/>
            <a:ext cx="4742246" cy="1077218"/>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Inputs</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Observed data </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Process model for likelihood (statistical or mechanistic model)</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Building our priors i.e., assumptions about the parameters </a:t>
            </a:r>
          </a:p>
        </p:txBody>
      </p:sp>
      <p:cxnSp>
        <p:nvCxnSpPr>
          <p:cNvPr id="4" name="Straight Arrow Connector 3">
            <a:extLst>
              <a:ext uri="{FF2B5EF4-FFF2-40B4-BE49-F238E27FC236}">
                <a16:creationId xmlns:a16="http://schemas.microsoft.com/office/drawing/2014/main" id="{94C2A2EF-0E97-B758-D7BF-8244AACE2442}"/>
              </a:ext>
            </a:extLst>
          </p:cNvPr>
          <p:cNvCxnSpPr>
            <a:cxnSpLocks/>
            <a:endCxn id="9" idx="0"/>
          </p:cNvCxnSpPr>
          <p:nvPr/>
        </p:nvCxnSpPr>
        <p:spPr>
          <a:xfrm>
            <a:off x="2471519" y="2070821"/>
            <a:ext cx="0" cy="17025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78ABCC7-4052-8684-87AA-7AF8429D7E25}"/>
              </a:ext>
            </a:extLst>
          </p:cNvPr>
          <p:cNvSpPr txBox="1"/>
          <p:nvPr/>
        </p:nvSpPr>
        <p:spPr>
          <a:xfrm>
            <a:off x="441561" y="2513113"/>
            <a:ext cx="1731564" cy="646331"/>
          </a:xfrm>
          <a:prstGeom prst="rect">
            <a:avLst/>
          </a:prstGeom>
          <a:noFill/>
        </p:spPr>
        <p:txBody>
          <a:bodyPr wrap="non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1: </a:t>
            </a:r>
          </a:p>
          <a:p>
            <a:r>
              <a:rPr lang="en-GB" dirty="0">
                <a:latin typeface="Helvetica Neue" panose="02000503000000020004" pitchFamily="2" charset="0"/>
                <a:ea typeface="Helvetica Neue" panose="02000503000000020004" pitchFamily="2" charset="0"/>
                <a:cs typeface="Helvetica Neue" panose="02000503000000020004" pitchFamily="2" charset="0"/>
              </a:rPr>
              <a:t>Model Building</a:t>
            </a:r>
          </a:p>
        </p:txBody>
      </p:sp>
      <p:sp>
        <p:nvSpPr>
          <p:cNvPr id="9" name="TextBox 8">
            <a:extLst>
              <a:ext uri="{FF2B5EF4-FFF2-40B4-BE49-F238E27FC236}">
                <a16:creationId xmlns:a16="http://schemas.microsoft.com/office/drawing/2014/main" id="{48D35E38-A566-E921-2497-CF2DB49286B3}"/>
              </a:ext>
            </a:extLst>
          </p:cNvPr>
          <p:cNvSpPr txBox="1"/>
          <p:nvPr/>
        </p:nvSpPr>
        <p:spPr>
          <a:xfrm>
            <a:off x="145769" y="3773391"/>
            <a:ext cx="4651499" cy="523220"/>
          </a:xfrm>
          <a:prstGeom prst="rect">
            <a:avLst/>
          </a:prstGeom>
          <a:noFill/>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Full Posterior</a:t>
            </a:r>
          </a:p>
        </p:txBody>
      </p:sp>
      <p:pic>
        <p:nvPicPr>
          <p:cNvPr id="13" name="Picture 12" descr="A colorful circle with white lines&#10;&#10;AI-generated content may be incorrect.">
            <a:extLst>
              <a:ext uri="{FF2B5EF4-FFF2-40B4-BE49-F238E27FC236}">
                <a16:creationId xmlns:a16="http://schemas.microsoft.com/office/drawing/2014/main" id="{A18F6CAB-7F29-0BA8-5A6B-EAB786CD5FB4}"/>
              </a:ext>
            </a:extLst>
          </p:cNvPr>
          <p:cNvPicPr>
            <a:picLocks noChangeAspect="1"/>
          </p:cNvPicPr>
          <p:nvPr/>
        </p:nvPicPr>
        <p:blipFill>
          <a:blip r:embed="rId3"/>
          <a:srcRect l="9503" t="4658" r="2876" b="8430"/>
          <a:stretch>
            <a:fillRect/>
          </a:stretch>
        </p:blipFill>
        <p:spPr>
          <a:xfrm>
            <a:off x="2235143" y="4508213"/>
            <a:ext cx="2827169" cy="1650858"/>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E0E95FFA-1599-8188-2076-7EA175B379C0}"/>
                  </a:ext>
                </a:extLst>
              </p14:cNvPr>
              <p14:cNvContentPartPr/>
              <p14:nvPr/>
            </p14:nvContentPartPr>
            <p14:xfrm>
              <a:off x="2657946" y="4881498"/>
              <a:ext cx="2160" cy="2160"/>
            </p14:xfrm>
          </p:contentPart>
        </mc:Choice>
        <mc:Fallback>
          <p:pic>
            <p:nvPicPr>
              <p:cNvPr id="14" name="Ink 13">
                <a:extLst>
                  <a:ext uri="{FF2B5EF4-FFF2-40B4-BE49-F238E27FC236}">
                    <a16:creationId xmlns:a16="http://schemas.microsoft.com/office/drawing/2014/main" id="{E0E95FFA-1599-8188-2076-7EA175B379C0}"/>
                  </a:ext>
                </a:extLst>
              </p:cNvPr>
              <p:cNvPicPr/>
              <p:nvPr/>
            </p:nvPicPr>
            <p:blipFill>
              <a:blip r:embed="rId5"/>
              <a:stretch>
                <a:fillRect/>
              </a:stretch>
            </p:blipFill>
            <p:spPr>
              <a:xfrm>
                <a:off x="2651826" y="4876252"/>
                <a:ext cx="14400" cy="12651"/>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Ink 14">
                <a:extLst>
                  <a:ext uri="{FF2B5EF4-FFF2-40B4-BE49-F238E27FC236}">
                    <a16:creationId xmlns:a16="http://schemas.microsoft.com/office/drawing/2014/main" id="{3CE911FC-0760-4DC1-A4D4-6FB7AD70EE5E}"/>
                  </a:ext>
                </a:extLst>
              </p14:cNvPr>
              <p14:cNvContentPartPr/>
              <p14:nvPr/>
            </p14:nvContentPartPr>
            <p14:xfrm>
              <a:off x="2678826" y="4900578"/>
              <a:ext cx="360" cy="360"/>
            </p14:xfrm>
          </p:contentPart>
        </mc:Choice>
        <mc:Fallback>
          <p:pic>
            <p:nvPicPr>
              <p:cNvPr id="15" name="Ink 14">
                <a:extLst>
                  <a:ext uri="{FF2B5EF4-FFF2-40B4-BE49-F238E27FC236}">
                    <a16:creationId xmlns:a16="http://schemas.microsoft.com/office/drawing/2014/main" id="{3CE911FC-0760-4DC1-A4D4-6FB7AD70EE5E}"/>
                  </a:ext>
                </a:extLst>
              </p:cNvPr>
              <p:cNvPicPr/>
              <p:nvPr/>
            </p:nvPicPr>
            <p:blipFill>
              <a:blip r:embed="rId7"/>
              <a:stretch>
                <a:fillRect/>
              </a:stretch>
            </p:blipFill>
            <p:spPr>
              <a:xfrm>
                <a:off x="2642826" y="48645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Ink 15">
                <a:extLst>
                  <a:ext uri="{FF2B5EF4-FFF2-40B4-BE49-F238E27FC236}">
                    <a16:creationId xmlns:a16="http://schemas.microsoft.com/office/drawing/2014/main" id="{6D160C8F-8208-0DA7-549F-7D65CDACD953}"/>
                  </a:ext>
                </a:extLst>
              </p14:cNvPr>
              <p14:cNvContentPartPr/>
              <p14:nvPr/>
            </p14:nvContentPartPr>
            <p14:xfrm>
              <a:off x="2809146" y="5300178"/>
              <a:ext cx="360" cy="360"/>
            </p14:xfrm>
          </p:contentPart>
        </mc:Choice>
        <mc:Fallback>
          <p:pic>
            <p:nvPicPr>
              <p:cNvPr id="16" name="Ink 15">
                <a:extLst>
                  <a:ext uri="{FF2B5EF4-FFF2-40B4-BE49-F238E27FC236}">
                    <a16:creationId xmlns:a16="http://schemas.microsoft.com/office/drawing/2014/main" id="{6D160C8F-8208-0DA7-549F-7D65CDACD953}"/>
                  </a:ext>
                </a:extLst>
              </p:cNvPr>
              <p:cNvPicPr/>
              <p:nvPr/>
            </p:nvPicPr>
            <p:blipFill>
              <a:blip r:embed="rId7"/>
              <a:stretch>
                <a:fillRect/>
              </a:stretch>
            </p:blipFill>
            <p:spPr>
              <a:xfrm>
                <a:off x="2773146" y="52641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7" name="Ink 16">
                <a:extLst>
                  <a:ext uri="{FF2B5EF4-FFF2-40B4-BE49-F238E27FC236}">
                    <a16:creationId xmlns:a16="http://schemas.microsoft.com/office/drawing/2014/main" id="{D81A6912-D17B-1A4D-EFB1-1B96685AD7F0}"/>
                  </a:ext>
                </a:extLst>
              </p14:cNvPr>
              <p14:cNvContentPartPr/>
              <p14:nvPr/>
            </p14:nvContentPartPr>
            <p14:xfrm>
              <a:off x="3534186" y="4932978"/>
              <a:ext cx="360" cy="360"/>
            </p14:xfrm>
          </p:contentPart>
        </mc:Choice>
        <mc:Fallback>
          <p:pic>
            <p:nvPicPr>
              <p:cNvPr id="17" name="Ink 16">
                <a:extLst>
                  <a:ext uri="{FF2B5EF4-FFF2-40B4-BE49-F238E27FC236}">
                    <a16:creationId xmlns:a16="http://schemas.microsoft.com/office/drawing/2014/main" id="{D81A6912-D17B-1A4D-EFB1-1B96685AD7F0}"/>
                  </a:ext>
                </a:extLst>
              </p:cNvPr>
              <p:cNvPicPr/>
              <p:nvPr/>
            </p:nvPicPr>
            <p:blipFill>
              <a:blip r:embed="rId7"/>
              <a:stretch>
                <a:fillRect/>
              </a:stretch>
            </p:blipFill>
            <p:spPr>
              <a:xfrm>
                <a:off x="3498186" y="48969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8" name="Ink 17">
                <a:extLst>
                  <a:ext uri="{FF2B5EF4-FFF2-40B4-BE49-F238E27FC236}">
                    <a16:creationId xmlns:a16="http://schemas.microsoft.com/office/drawing/2014/main" id="{DCD8CBF5-D0FB-AAE6-FD8E-1F6D6FFC5564}"/>
                  </a:ext>
                </a:extLst>
              </p14:cNvPr>
              <p14:cNvContentPartPr/>
              <p14:nvPr/>
            </p14:nvContentPartPr>
            <p14:xfrm>
              <a:off x="4004706" y="5802738"/>
              <a:ext cx="360" cy="360"/>
            </p14:xfrm>
          </p:contentPart>
        </mc:Choice>
        <mc:Fallback>
          <p:pic>
            <p:nvPicPr>
              <p:cNvPr id="18" name="Ink 17">
                <a:extLst>
                  <a:ext uri="{FF2B5EF4-FFF2-40B4-BE49-F238E27FC236}">
                    <a16:creationId xmlns:a16="http://schemas.microsoft.com/office/drawing/2014/main" id="{DCD8CBF5-D0FB-AAE6-FD8E-1F6D6FFC5564}"/>
                  </a:ext>
                </a:extLst>
              </p:cNvPr>
              <p:cNvPicPr/>
              <p:nvPr/>
            </p:nvPicPr>
            <p:blipFill>
              <a:blip r:embed="rId7"/>
              <a:stretch>
                <a:fillRect/>
              </a:stretch>
            </p:blipFill>
            <p:spPr>
              <a:xfrm>
                <a:off x="3968706" y="576673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9" name="Ink 18">
                <a:extLst>
                  <a:ext uri="{FF2B5EF4-FFF2-40B4-BE49-F238E27FC236}">
                    <a16:creationId xmlns:a16="http://schemas.microsoft.com/office/drawing/2014/main" id="{D9D2BCF4-BA0B-6218-CB33-E49E6C56B8DE}"/>
                  </a:ext>
                </a:extLst>
              </p14:cNvPr>
              <p14:cNvContentPartPr/>
              <p14:nvPr/>
            </p14:nvContentPartPr>
            <p14:xfrm>
              <a:off x="2886186" y="5798058"/>
              <a:ext cx="360" cy="360"/>
            </p14:xfrm>
          </p:contentPart>
        </mc:Choice>
        <mc:Fallback>
          <p:pic>
            <p:nvPicPr>
              <p:cNvPr id="19" name="Ink 18">
                <a:extLst>
                  <a:ext uri="{FF2B5EF4-FFF2-40B4-BE49-F238E27FC236}">
                    <a16:creationId xmlns:a16="http://schemas.microsoft.com/office/drawing/2014/main" id="{D9D2BCF4-BA0B-6218-CB33-E49E6C56B8DE}"/>
                  </a:ext>
                </a:extLst>
              </p:cNvPr>
              <p:cNvPicPr/>
              <p:nvPr/>
            </p:nvPicPr>
            <p:blipFill>
              <a:blip r:embed="rId7"/>
              <a:stretch>
                <a:fillRect/>
              </a:stretch>
            </p:blipFill>
            <p:spPr>
              <a:xfrm>
                <a:off x="2850186" y="576205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0" name="Ink 19">
                <a:extLst>
                  <a:ext uri="{FF2B5EF4-FFF2-40B4-BE49-F238E27FC236}">
                    <a16:creationId xmlns:a16="http://schemas.microsoft.com/office/drawing/2014/main" id="{1371865D-981A-614D-CDA0-87C488724AA8}"/>
                  </a:ext>
                </a:extLst>
              </p14:cNvPr>
              <p14:cNvContentPartPr/>
              <p14:nvPr/>
            </p14:nvContentPartPr>
            <p14:xfrm>
              <a:off x="4320066" y="5081298"/>
              <a:ext cx="360" cy="360"/>
            </p14:xfrm>
          </p:contentPart>
        </mc:Choice>
        <mc:Fallback>
          <p:pic>
            <p:nvPicPr>
              <p:cNvPr id="20" name="Ink 19">
                <a:extLst>
                  <a:ext uri="{FF2B5EF4-FFF2-40B4-BE49-F238E27FC236}">
                    <a16:creationId xmlns:a16="http://schemas.microsoft.com/office/drawing/2014/main" id="{1371865D-981A-614D-CDA0-87C488724AA8}"/>
                  </a:ext>
                </a:extLst>
              </p:cNvPr>
              <p:cNvPicPr/>
              <p:nvPr/>
            </p:nvPicPr>
            <p:blipFill>
              <a:blip r:embed="rId7"/>
              <a:stretch>
                <a:fillRect/>
              </a:stretch>
            </p:blipFill>
            <p:spPr>
              <a:xfrm>
                <a:off x="4284066" y="504529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Ink 20">
                <a:extLst>
                  <a:ext uri="{FF2B5EF4-FFF2-40B4-BE49-F238E27FC236}">
                    <a16:creationId xmlns:a16="http://schemas.microsoft.com/office/drawing/2014/main" id="{CC502D43-A810-180D-4C09-C95315F34665}"/>
                  </a:ext>
                </a:extLst>
              </p14:cNvPr>
              <p14:cNvContentPartPr/>
              <p14:nvPr/>
            </p14:nvContentPartPr>
            <p14:xfrm>
              <a:off x="3391266" y="5415378"/>
              <a:ext cx="360" cy="360"/>
            </p14:xfrm>
          </p:contentPart>
        </mc:Choice>
        <mc:Fallback>
          <p:pic>
            <p:nvPicPr>
              <p:cNvPr id="21" name="Ink 20">
                <a:extLst>
                  <a:ext uri="{FF2B5EF4-FFF2-40B4-BE49-F238E27FC236}">
                    <a16:creationId xmlns:a16="http://schemas.microsoft.com/office/drawing/2014/main" id="{CC502D43-A810-180D-4C09-C95315F34665}"/>
                  </a:ext>
                </a:extLst>
              </p:cNvPr>
              <p:cNvPicPr/>
              <p:nvPr/>
            </p:nvPicPr>
            <p:blipFill>
              <a:blip r:embed="rId7"/>
              <a:stretch>
                <a:fillRect/>
              </a:stretch>
            </p:blipFill>
            <p:spPr>
              <a:xfrm>
                <a:off x="3355266" y="5379378"/>
                <a:ext cx="72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2" name="Ink 21">
                <a:extLst>
                  <a:ext uri="{FF2B5EF4-FFF2-40B4-BE49-F238E27FC236}">
                    <a16:creationId xmlns:a16="http://schemas.microsoft.com/office/drawing/2014/main" id="{60C4633D-244D-ABDB-0802-581C0527B274}"/>
                  </a:ext>
                </a:extLst>
              </p14:cNvPr>
              <p14:cNvContentPartPr/>
              <p14:nvPr/>
            </p14:nvContentPartPr>
            <p14:xfrm>
              <a:off x="2433306" y="5928738"/>
              <a:ext cx="360" cy="360"/>
            </p14:xfrm>
          </p:contentPart>
        </mc:Choice>
        <mc:Fallback>
          <p:pic>
            <p:nvPicPr>
              <p:cNvPr id="22" name="Ink 21">
                <a:extLst>
                  <a:ext uri="{FF2B5EF4-FFF2-40B4-BE49-F238E27FC236}">
                    <a16:creationId xmlns:a16="http://schemas.microsoft.com/office/drawing/2014/main" id="{60C4633D-244D-ABDB-0802-581C0527B274}"/>
                  </a:ext>
                </a:extLst>
              </p:cNvPr>
              <p:cNvPicPr/>
              <p:nvPr/>
            </p:nvPicPr>
            <p:blipFill>
              <a:blip r:embed="rId7"/>
              <a:stretch>
                <a:fillRect/>
              </a:stretch>
            </p:blipFill>
            <p:spPr>
              <a:xfrm>
                <a:off x="2397306" y="5892738"/>
                <a:ext cx="72000" cy="72000"/>
              </a:xfrm>
              <a:prstGeom prst="rect">
                <a:avLst/>
              </a:prstGeom>
            </p:spPr>
          </p:pic>
        </mc:Fallback>
      </mc:AlternateContent>
      <p:cxnSp>
        <p:nvCxnSpPr>
          <p:cNvPr id="24" name="Straight Arrow Connector 23">
            <a:extLst>
              <a:ext uri="{FF2B5EF4-FFF2-40B4-BE49-F238E27FC236}">
                <a16:creationId xmlns:a16="http://schemas.microsoft.com/office/drawing/2014/main" id="{58320B6F-8EBD-AEB4-EC93-EF1DF093B0DB}"/>
              </a:ext>
            </a:extLst>
          </p:cNvPr>
          <p:cNvCxnSpPr>
            <a:cxnSpLocks/>
          </p:cNvCxnSpPr>
          <p:nvPr/>
        </p:nvCxnSpPr>
        <p:spPr>
          <a:xfrm>
            <a:off x="2678826" y="4932978"/>
            <a:ext cx="113474" cy="360325"/>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77CA24C2-0AF9-0627-D165-69BC8B778B18}"/>
              </a:ext>
            </a:extLst>
          </p:cNvPr>
          <p:cNvCxnSpPr>
            <a:cxnSpLocks/>
          </p:cNvCxnSpPr>
          <p:nvPr/>
        </p:nvCxnSpPr>
        <p:spPr>
          <a:xfrm>
            <a:off x="2829449" y="5257242"/>
            <a:ext cx="1118974" cy="540816"/>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807E5108-2DD0-EAFB-023C-7A17562E16B4}"/>
              </a:ext>
            </a:extLst>
          </p:cNvPr>
          <p:cNvCxnSpPr>
            <a:cxnSpLocks/>
          </p:cNvCxnSpPr>
          <p:nvPr/>
        </p:nvCxnSpPr>
        <p:spPr>
          <a:xfrm flipH="1">
            <a:off x="2470815" y="5798058"/>
            <a:ext cx="1538475" cy="130680"/>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89A2507-7654-8063-EA3C-981A740B6327}"/>
              </a:ext>
            </a:extLst>
          </p:cNvPr>
          <p:cNvCxnSpPr>
            <a:cxnSpLocks/>
          </p:cNvCxnSpPr>
          <p:nvPr/>
        </p:nvCxnSpPr>
        <p:spPr>
          <a:xfrm flipV="1">
            <a:off x="2401527" y="5113140"/>
            <a:ext cx="1843435" cy="750258"/>
          </a:xfrm>
          <a:prstGeom prst="straightConnector1">
            <a:avLst/>
          </a:prstGeom>
          <a:ln>
            <a:solidFill>
              <a:schemeClr val="bg1"/>
            </a:solidFill>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FFEF00D-C49E-407A-2981-289B47A34087}"/>
              </a:ext>
            </a:extLst>
          </p:cNvPr>
          <p:cNvCxnSpPr>
            <a:cxnSpLocks/>
          </p:cNvCxnSpPr>
          <p:nvPr/>
        </p:nvCxnSpPr>
        <p:spPr>
          <a:xfrm>
            <a:off x="2173125" y="6183487"/>
            <a:ext cx="29887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E012CBA-20F9-DAA9-ECF3-91AAF9752249}"/>
              </a:ext>
            </a:extLst>
          </p:cNvPr>
          <p:cNvCxnSpPr>
            <a:cxnSpLocks/>
          </p:cNvCxnSpPr>
          <p:nvPr/>
        </p:nvCxnSpPr>
        <p:spPr>
          <a:xfrm flipV="1">
            <a:off x="2186268" y="4405391"/>
            <a:ext cx="0" cy="17780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6DAC4F81-E820-9F39-8425-62D1E598853D}"/>
              </a:ext>
            </a:extLst>
          </p:cNvPr>
          <p:cNvSpPr txBox="1"/>
          <p:nvPr/>
        </p:nvSpPr>
        <p:spPr>
          <a:xfrm>
            <a:off x="3180520" y="6183487"/>
            <a:ext cx="389452" cy="369332"/>
          </a:xfrm>
          <a:prstGeom prst="rect">
            <a:avLst/>
          </a:prstGeom>
          <a:noFill/>
        </p:spPr>
        <p:txBody>
          <a:bodyPr wrap="square" rtlCol="0">
            <a:spAutoFit/>
          </a:bodyPr>
          <a:lstStyle/>
          <a:p>
            <a:r>
              <a:rPr lang="en-GB" dirty="0"/>
              <a:t>I</a:t>
            </a:r>
            <a:r>
              <a:rPr lang="en-GB" baseline="-25000" dirty="0">
                <a:latin typeface="Helvetica" pitchFamily="2" charset="0"/>
              </a:rPr>
              <a:t>0</a:t>
            </a:r>
          </a:p>
        </p:txBody>
      </p:sp>
      <p:sp>
        <p:nvSpPr>
          <p:cNvPr id="37" name="TextBox 36">
            <a:extLst>
              <a:ext uri="{FF2B5EF4-FFF2-40B4-BE49-F238E27FC236}">
                <a16:creationId xmlns:a16="http://schemas.microsoft.com/office/drawing/2014/main" id="{D64B6CD3-A039-C7FC-53D3-C8FA6B8EF0CF}"/>
              </a:ext>
            </a:extLst>
          </p:cNvPr>
          <p:cNvSpPr txBox="1"/>
          <p:nvPr/>
        </p:nvSpPr>
        <p:spPr>
          <a:xfrm>
            <a:off x="1982453" y="5148976"/>
            <a:ext cx="389452" cy="369332"/>
          </a:xfrm>
          <a:prstGeom prst="rect">
            <a:avLst/>
          </a:prstGeom>
          <a:noFill/>
        </p:spPr>
        <p:txBody>
          <a:bodyPr wrap="square" rtlCol="0">
            <a:spAutoFit/>
          </a:bodyPr>
          <a:lstStyle/>
          <a:p>
            <a:r>
              <a:rPr lang="en-GB" dirty="0"/>
              <a:t>r</a:t>
            </a:r>
            <a:endParaRPr lang="en-GB" baseline="-25000" dirty="0">
              <a:latin typeface="Helvetica" pitchFamily="2" charset="0"/>
            </a:endParaRPr>
          </a:p>
        </p:txBody>
      </p:sp>
      <p:pic>
        <p:nvPicPr>
          <p:cNvPr id="39" name="Picture 38" descr="A colorful gradient with black text&#10;&#10;AI-generated content may be incorrect.">
            <a:extLst>
              <a:ext uri="{FF2B5EF4-FFF2-40B4-BE49-F238E27FC236}">
                <a16:creationId xmlns:a16="http://schemas.microsoft.com/office/drawing/2014/main" id="{32D27145-75A6-6D66-2C1A-08D67E76BD4F}"/>
              </a:ext>
            </a:extLst>
          </p:cNvPr>
          <p:cNvPicPr>
            <a:picLocks noChangeAspect="1"/>
          </p:cNvPicPr>
          <p:nvPr/>
        </p:nvPicPr>
        <p:blipFill>
          <a:blip r:embed="rId15"/>
          <a:srcRect l="17292"/>
          <a:stretch>
            <a:fillRect/>
          </a:stretch>
        </p:blipFill>
        <p:spPr>
          <a:xfrm>
            <a:off x="5074438" y="4575713"/>
            <a:ext cx="672251" cy="1515858"/>
          </a:xfrm>
          <a:prstGeom prst="rect">
            <a:avLst/>
          </a:prstGeom>
        </p:spPr>
      </p:pic>
      <p:pic>
        <p:nvPicPr>
          <p:cNvPr id="41" name="Picture 40" descr="A table with numbers and letters&#10;&#10;AI-generated content may be incorrect.">
            <a:extLst>
              <a:ext uri="{FF2B5EF4-FFF2-40B4-BE49-F238E27FC236}">
                <a16:creationId xmlns:a16="http://schemas.microsoft.com/office/drawing/2014/main" id="{8385CD56-8386-4D8A-1BF7-BA60C5D46D9F}"/>
              </a:ext>
            </a:extLst>
          </p:cNvPr>
          <p:cNvPicPr>
            <a:picLocks noChangeAspect="1"/>
          </p:cNvPicPr>
          <p:nvPr/>
        </p:nvPicPr>
        <p:blipFill>
          <a:blip r:embed="rId16"/>
          <a:stretch>
            <a:fillRect/>
          </a:stretch>
        </p:blipFill>
        <p:spPr>
          <a:xfrm>
            <a:off x="168323" y="4470674"/>
            <a:ext cx="1916037" cy="829504"/>
          </a:xfrm>
          <a:prstGeom prst="rect">
            <a:avLst/>
          </a:prstGeom>
        </p:spPr>
      </p:pic>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A8872818-A44B-3D59-C636-EC03B0658BE9}"/>
                  </a:ext>
                </a:extLst>
              </p:cNvPr>
              <p:cNvSpPr txBox="1"/>
              <p:nvPr/>
            </p:nvSpPr>
            <p:spPr>
              <a:xfrm>
                <a:off x="428944" y="5293303"/>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3" name="TextBox 42">
                <a:extLst>
                  <a:ext uri="{FF2B5EF4-FFF2-40B4-BE49-F238E27FC236}">
                    <a16:creationId xmlns:a16="http://schemas.microsoft.com/office/drawing/2014/main" id="{A8872818-A44B-3D59-C636-EC03B0658BE9}"/>
                  </a:ext>
                </a:extLst>
              </p:cNvPr>
              <p:cNvSpPr txBox="1">
                <a:spLocks noRot="1" noChangeAspect="1" noMove="1" noResize="1" noEditPoints="1" noAdjustHandles="1" noChangeArrowheads="1" noChangeShapeType="1" noTextEdit="1"/>
              </p:cNvSpPr>
              <p:nvPr/>
            </p:nvSpPr>
            <p:spPr>
              <a:xfrm>
                <a:off x="428944" y="5293303"/>
                <a:ext cx="125034" cy="276999"/>
              </a:xfrm>
              <a:prstGeom prst="rect">
                <a:avLst/>
              </a:prstGeom>
              <a:blipFill>
                <a:blip r:embed="rId17"/>
                <a:stretch>
                  <a:fillRect l="-27273" r="-36364" b="-4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B22AC4CE-85DA-108A-6644-C423C12B0781}"/>
                  </a:ext>
                </a:extLst>
              </p:cNvPr>
              <p:cNvSpPr txBox="1"/>
              <p:nvPr/>
            </p:nvSpPr>
            <p:spPr>
              <a:xfrm>
                <a:off x="813652" y="5300178"/>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4" name="TextBox 43">
                <a:extLst>
                  <a:ext uri="{FF2B5EF4-FFF2-40B4-BE49-F238E27FC236}">
                    <a16:creationId xmlns:a16="http://schemas.microsoft.com/office/drawing/2014/main" id="{B22AC4CE-85DA-108A-6644-C423C12B0781}"/>
                  </a:ext>
                </a:extLst>
              </p:cNvPr>
              <p:cNvSpPr txBox="1">
                <a:spLocks noRot="1" noChangeAspect="1" noMove="1" noResize="1" noEditPoints="1" noAdjustHandles="1" noChangeArrowheads="1" noChangeShapeType="1" noTextEdit="1"/>
              </p:cNvSpPr>
              <p:nvPr/>
            </p:nvSpPr>
            <p:spPr>
              <a:xfrm>
                <a:off x="813652" y="5300178"/>
                <a:ext cx="125034" cy="276999"/>
              </a:xfrm>
              <a:prstGeom prst="rect">
                <a:avLst/>
              </a:prstGeom>
              <a:blipFill>
                <a:blip r:embed="rId18"/>
                <a:stretch>
                  <a:fillRect l="-27273" r="-36364" b="-434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3021BF2F-5C62-9781-D1F0-29D9A977951C}"/>
                  </a:ext>
                </a:extLst>
              </p:cNvPr>
              <p:cNvSpPr txBox="1"/>
              <p:nvPr/>
            </p:nvSpPr>
            <p:spPr>
              <a:xfrm>
                <a:off x="1808545" y="5293303"/>
                <a:ext cx="12503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5" name="TextBox 44">
                <a:extLst>
                  <a:ext uri="{FF2B5EF4-FFF2-40B4-BE49-F238E27FC236}">
                    <a16:creationId xmlns:a16="http://schemas.microsoft.com/office/drawing/2014/main" id="{3021BF2F-5C62-9781-D1F0-29D9A977951C}"/>
                  </a:ext>
                </a:extLst>
              </p:cNvPr>
              <p:cNvSpPr txBox="1">
                <a:spLocks noRot="1" noChangeAspect="1" noMove="1" noResize="1" noEditPoints="1" noAdjustHandles="1" noChangeArrowheads="1" noChangeShapeType="1" noTextEdit="1"/>
              </p:cNvSpPr>
              <p:nvPr/>
            </p:nvSpPr>
            <p:spPr>
              <a:xfrm>
                <a:off x="1808545" y="5293303"/>
                <a:ext cx="125034" cy="276999"/>
              </a:xfrm>
              <a:prstGeom prst="rect">
                <a:avLst/>
              </a:prstGeom>
              <a:blipFill>
                <a:blip r:embed="rId19"/>
                <a:stretch>
                  <a:fillRect l="-36364" r="-27273" b="-4348"/>
                </a:stretch>
              </a:blipFill>
            </p:spPr>
            <p:txBody>
              <a:bodyPr/>
              <a:lstStyle/>
              <a:p>
                <a:r>
                  <a:rPr lang="en-GB">
                    <a:noFill/>
                  </a:rPr>
                  <a:t> </a:t>
                </a:r>
              </a:p>
            </p:txBody>
          </p:sp>
        </mc:Fallback>
      </mc:AlternateContent>
      <p:cxnSp>
        <p:nvCxnSpPr>
          <p:cNvPr id="46" name="Straight Arrow Connector 45">
            <a:extLst>
              <a:ext uri="{FF2B5EF4-FFF2-40B4-BE49-F238E27FC236}">
                <a16:creationId xmlns:a16="http://schemas.microsoft.com/office/drawing/2014/main" id="{B920F54E-A744-198B-6DD8-1D8F348C207E}"/>
              </a:ext>
            </a:extLst>
          </p:cNvPr>
          <p:cNvCxnSpPr>
            <a:cxnSpLocks/>
          </p:cNvCxnSpPr>
          <p:nvPr/>
        </p:nvCxnSpPr>
        <p:spPr>
          <a:xfrm>
            <a:off x="5848192" y="5431802"/>
            <a:ext cx="2063357" cy="687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FCB305BD-40DF-90CA-52CD-83D126B806A0}"/>
              </a:ext>
            </a:extLst>
          </p:cNvPr>
          <p:cNvSpPr txBox="1"/>
          <p:nvPr/>
        </p:nvSpPr>
        <p:spPr>
          <a:xfrm>
            <a:off x="5848192" y="4657560"/>
            <a:ext cx="2167482" cy="646331"/>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2: </a:t>
            </a:r>
          </a:p>
          <a:p>
            <a:r>
              <a:rPr lang="en-GB" dirty="0">
                <a:latin typeface="Helvetica Neue" panose="02000503000000020004" pitchFamily="2" charset="0"/>
                <a:ea typeface="Helvetica Neue" panose="02000503000000020004" pitchFamily="2" charset="0"/>
                <a:cs typeface="Helvetica Neue" panose="02000503000000020004" pitchFamily="2" charset="0"/>
              </a:rPr>
              <a:t>Equation Sampling</a:t>
            </a:r>
          </a:p>
        </p:txBody>
      </p:sp>
      <p:sp>
        <p:nvSpPr>
          <p:cNvPr id="54" name="TextBox 53">
            <a:extLst>
              <a:ext uri="{FF2B5EF4-FFF2-40B4-BE49-F238E27FC236}">
                <a16:creationId xmlns:a16="http://schemas.microsoft.com/office/drawing/2014/main" id="{1786483D-7765-AC99-DC19-8B35B63C3773}"/>
              </a:ext>
            </a:extLst>
          </p:cNvPr>
          <p:cNvSpPr txBox="1"/>
          <p:nvPr/>
        </p:nvSpPr>
        <p:spPr>
          <a:xfrm>
            <a:off x="7646518" y="3765540"/>
            <a:ext cx="4651499" cy="523220"/>
          </a:xfrm>
          <a:prstGeom prst="rect">
            <a:avLst/>
          </a:prstGeom>
          <a:noFill/>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Sampled Posterior</a:t>
            </a:r>
          </a:p>
        </p:txBody>
      </p:sp>
      <p:pic>
        <p:nvPicPr>
          <p:cNvPr id="56" name="Picture 55" descr="A screen shot of a graph&#10;&#10;AI-generated content may be incorrect.">
            <a:extLst>
              <a:ext uri="{FF2B5EF4-FFF2-40B4-BE49-F238E27FC236}">
                <a16:creationId xmlns:a16="http://schemas.microsoft.com/office/drawing/2014/main" id="{C36BD881-3D3F-63F3-0DAF-453723310A5B}"/>
              </a:ext>
            </a:extLst>
          </p:cNvPr>
          <p:cNvPicPr>
            <a:picLocks noChangeAspect="1"/>
          </p:cNvPicPr>
          <p:nvPr/>
        </p:nvPicPr>
        <p:blipFill>
          <a:blip r:embed="rId20"/>
          <a:stretch>
            <a:fillRect/>
          </a:stretch>
        </p:blipFill>
        <p:spPr>
          <a:xfrm>
            <a:off x="8425490" y="4268504"/>
            <a:ext cx="3093551" cy="1760944"/>
          </a:xfrm>
          <a:prstGeom prst="rect">
            <a:avLst/>
          </a:prstGeom>
        </p:spPr>
      </p:pic>
      <p:sp>
        <p:nvSpPr>
          <p:cNvPr id="57" name="TextBox 56">
            <a:extLst>
              <a:ext uri="{FF2B5EF4-FFF2-40B4-BE49-F238E27FC236}">
                <a16:creationId xmlns:a16="http://schemas.microsoft.com/office/drawing/2014/main" id="{3FF41A6D-3276-5313-4F29-5C9CCABAECF8}"/>
              </a:ext>
            </a:extLst>
          </p:cNvPr>
          <p:cNvSpPr txBox="1"/>
          <p:nvPr/>
        </p:nvSpPr>
        <p:spPr>
          <a:xfrm>
            <a:off x="8425489" y="6215270"/>
            <a:ext cx="3093551" cy="461665"/>
          </a:xfrm>
          <a:prstGeom prst="rect">
            <a:avLst/>
          </a:prstGeom>
          <a:noFill/>
        </p:spPr>
        <p:txBody>
          <a:bodyPr wrap="square" rtlCol="0">
            <a:spAutoFit/>
          </a:bodyPr>
          <a:lstStyle/>
          <a:p>
            <a:pPr marL="171450" indent="-17145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Sample results for parameters</a:t>
            </a:r>
          </a:p>
          <a:p>
            <a:pPr marL="171450" indent="-17145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Samples for the predictions</a:t>
            </a:r>
          </a:p>
        </p:txBody>
      </p:sp>
      <p:cxnSp>
        <p:nvCxnSpPr>
          <p:cNvPr id="58" name="Straight Arrow Connector 57">
            <a:extLst>
              <a:ext uri="{FF2B5EF4-FFF2-40B4-BE49-F238E27FC236}">
                <a16:creationId xmlns:a16="http://schemas.microsoft.com/office/drawing/2014/main" id="{1F36676D-152A-92C2-2FAE-1CFB90C579BA}"/>
              </a:ext>
            </a:extLst>
          </p:cNvPr>
          <p:cNvCxnSpPr>
            <a:cxnSpLocks/>
          </p:cNvCxnSpPr>
          <p:nvPr/>
        </p:nvCxnSpPr>
        <p:spPr>
          <a:xfrm flipV="1">
            <a:off x="9534056" y="2142170"/>
            <a:ext cx="0" cy="15598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0" name="TextBox 59">
            <a:extLst>
              <a:ext uri="{FF2B5EF4-FFF2-40B4-BE49-F238E27FC236}">
                <a16:creationId xmlns:a16="http://schemas.microsoft.com/office/drawing/2014/main" id="{2EBB2DE5-9E41-54CF-198F-F1A84926FEF6}"/>
              </a:ext>
            </a:extLst>
          </p:cNvPr>
          <p:cNvSpPr txBox="1"/>
          <p:nvPr/>
        </p:nvSpPr>
        <p:spPr>
          <a:xfrm>
            <a:off x="9828481" y="2443243"/>
            <a:ext cx="2207240" cy="1200329"/>
          </a:xfrm>
          <a:prstGeom prst="rect">
            <a:avLst/>
          </a:prstGeom>
          <a:noFill/>
        </p:spPr>
        <p:txBody>
          <a:bodyPr wrap="square" rtlCol="0">
            <a:spAutoFit/>
          </a:bodyPr>
          <a:lstStyle/>
          <a:p>
            <a:pPr algn="ctr"/>
            <a:r>
              <a:rPr lang="en-GB" b="1" dirty="0">
                <a:latin typeface="Helvetica Neue" panose="02000503000000020004" pitchFamily="2" charset="0"/>
                <a:ea typeface="Helvetica Neue" panose="02000503000000020004" pitchFamily="2" charset="0"/>
                <a:cs typeface="Helvetica Neue" panose="02000503000000020004" pitchFamily="2" charset="0"/>
              </a:rPr>
              <a:t>Task 3: </a:t>
            </a:r>
          </a:p>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Simulation the quantities of interest</a:t>
            </a:r>
          </a:p>
        </p:txBody>
      </p:sp>
      <p:sp>
        <p:nvSpPr>
          <p:cNvPr id="61" name="TextBox 60">
            <a:extLst>
              <a:ext uri="{FF2B5EF4-FFF2-40B4-BE49-F238E27FC236}">
                <a16:creationId xmlns:a16="http://schemas.microsoft.com/office/drawing/2014/main" id="{2453977A-14BF-F784-CFBF-0ABA1BB14559}"/>
              </a:ext>
            </a:extLst>
          </p:cNvPr>
          <p:cNvSpPr txBox="1"/>
          <p:nvPr/>
        </p:nvSpPr>
        <p:spPr>
          <a:xfrm>
            <a:off x="7208301" y="862752"/>
            <a:ext cx="4651511" cy="892552"/>
          </a:xfrm>
          <a:prstGeom prst="rect">
            <a:avLst/>
          </a:prstGeom>
          <a:noFill/>
          <a:ln>
            <a:solidFill>
              <a:schemeClr val="tx1"/>
            </a:solidFill>
          </a:ln>
        </p:spPr>
        <p:txBody>
          <a:bodyPr wrap="square" rtlCol="0">
            <a:spAutoFit/>
          </a:bodyPr>
          <a:lstStyle/>
          <a:p>
            <a:pPr algn="ctr"/>
            <a:r>
              <a:rPr lang="en-GB" sz="2800" b="1" dirty="0">
                <a:latin typeface="Helvetica Neue" panose="02000503000000020004" pitchFamily="2" charset="0"/>
                <a:ea typeface="Helvetica Neue" panose="02000503000000020004" pitchFamily="2" charset="0"/>
                <a:cs typeface="Helvetica Neue" panose="02000503000000020004" pitchFamily="2" charset="0"/>
              </a:rPr>
              <a:t>Output</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Summary table (mean, percentile and credibility intervals)</a:t>
            </a:r>
          </a:p>
          <a:p>
            <a:pPr marL="342900" indent="-342900">
              <a:buFont typeface="Wingdings" pitchFamily="2" charset="2"/>
              <a:buChar char="v"/>
            </a:pPr>
            <a:r>
              <a:rPr lang="en-GB" sz="1200" dirty="0">
                <a:latin typeface="Helvetica Neue" panose="02000503000000020004" pitchFamily="2" charset="0"/>
                <a:ea typeface="Helvetica Neue" panose="02000503000000020004" pitchFamily="2" charset="0"/>
                <a:cs typeface="Helvetica Neue" panose="02000503000000020004" pitchFamily="2" charset="0"/>
              </a:rPr>
              <a:t>Predictions made from </a:t>
            </a:r>
            <a:r>
              <a:rPr lang="en-GB" sz="1200" b="1" dirty="0">
                <a:latin typeface="Helvetica Neue" panose="02000503000000020004" pitchFamily="2" charset="0"/>
                <a:ea typeface="Helvetica Neue" panose="02000503000000020004" pitchFamily="2" charset="0"/>
                <a:cs typeface="Helvetica Neue" panose="02000503000000020004" pitchFamily="2" charset="0"/>
              </a:rPr>
              <a:t>generated quantities block</a:t>
            </a:r>
          </a:p>
        </p:txBody>
      </p:sp>
      <p:sp>
        <p:nvSpPr>
          <p:cNvPr id="62" name="Rectangle 61">
            <a:extLst>
              <a:ext uri="{FF2B5EF4-FFF2-40B4-BE49-F238E27FC236}">
                <a16:creationId xmlns:a16="http://schemas.microsoft.com/office/drawing/2014/main" id="{A25A0645-7E22-8D87-490A-8BA1E44AF91B}"/>
              </a:ext>
            </a:extLst>
          </p:cNvPr>
          <p:cNvSpPr/>
          <p:nvPr/>
        </p:nvSpPr>
        <p:spPr>
          <a:xfrm>
            <a:off x="168323" y="490330"/>
            <a:ext cx="5119293" cy="1580491"/>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Slide Number Placeholder 3">
            <a:extLst>
              <a:ext uri="{FF2B5EF4-FFF2-40B4-BE49-F238E27FC236}">
                <a16:creationId xmlns:a16="http://schemas.microsoft.com/office/drawing/2014/main" id="{CC95800E-9D83-95F2-4F8C-8C5DE59C25F4}"/>
              </a:ext>
            </a:extLst>
          </p:cNvPr>
          <p:cNvSpPr txBox="1">
            <a:spLocks/>
          </p:cNvSpPr>
          <p:nvPr/>
        </p:nvSpPr>
        <p:spPr>
          <a:xfrm>
            <a:off x="11275948" y="6373870"/>
            <a:ext cx="540000" cy="144000"/>
          </a:xfrm>
          <a:prstGeom prst="rect">
            <a:avLst/>
          </a:prstGeom>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8</a:t>
            </a:fld>
            <a:endParaRPr lang="en-US" dirty="0">
              <a:solidFill>
                <a:srgbClr val="000000"/>
              </a:solidFill>
              <a:cs typeface="ＭＳ Ｐゴシック" charset="0"/>
            </a:endParaRPr>
          </a:p>
        </p:txBody>
      </p:sp>
    </p:spTree>
    <p:extLst>
      <p:ext uri="{BB962C8B-B14F-4D97-AF65-F5344CB8AC3E}">
        <p14:creationId xmlns:p14="http://schemas.microsoft.com/office/powerpoint/2010/main" val="119379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8A760FD-5CC4-778D-C931-14A396B49CF1}"/>
              </a:ext>
            </a:extLst>
          </p:cNvPr>
          <p:cNvSpPr txBox="1">
            <a:spLocks/>
          </p:cNvSpPr>
          <p:nvPr/>
        </p:nvSpPr>
        <p:spPr>
          <a:xfrm>
            <a:off x="93980" y="141651"/>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2800" b="1" dirty="0">
                <a:latin typeface="HELVETICA NEUE LIGHT" panose="02000403000000020004" pitchFamily="2" charset="0"/>
                <a:ea typeface="HELVETICA NEUE LIGHT" panose="02000403000000020004" pitchFamily="2" charset="0"/>
                <a:cs typeface="Helvetica Neue" panose="02000503000000020004" pitchFamily="2" charset="0"/>
              </a:rPr>
              <a:t>Inputs: Data, process model and assumptions [1] </a:t>
            </a:r>
            <a:endParaRPr lang="en-GB" sz="2800" b="1" cap="all"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5" name="TextBox 4">
            <a:extLst>
              <a:ext uri="{FF2B5EF4-FFF2-40B4-BE49-F238E27FC236}">
                <a16:creationId xmlns:a16="http://schemas.microsoft.com/office/drawing/2014/main" id="{CF7CDE90-4796-4525-0710-8F14A4B147E2}"/>
              </a:ext>
            </a:extLst>
          </p:cNvPr>
          <p:cNvSpPr txBox="1"/>
          <p:nvPr/>
        </p:nvSpPr>
        <p:spPr>
          <a:xfrm>
            <a:off x="212035" y="699187"/>
            <a:ext cx="7960834" cy="400110"/>
          </a:xfrm>
          <a:prstGeom prst="rect">
            <a:avLst/>
          </a:prstGeom>
          <a:noFill/>
        </p:spPr>
        <p:txBody>
          <a:bodyPr wrap="non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Bayesian estimation of Epidemic Growth for Aedes-borne Infections</a:t>
            </a:r>
          </a:p>
        </p:txBody>
      </p:sp>
      <p:sp>
        <p:nvSpPr>
          <p:cNvPr id="6" name="TextBox 5">
            <a:extLst>
              <a:ext uri="{FF2B5EF4-FFF2-40B4-BE49-F238E27FC236}">
                <a16:creationId xmlns:a16="http://schemas.microsoft.com/office/drawing/2014/main" id="{AF7F117C-8365-1E46-03CD-9AE9042B5F3C}"/>
              </a:ext>
            </a:extLst>
          </p:cNvPr>
          <p:cNvSpPr txBox="1"/>
          <p:nvPr/>
        </p:nvSpPr>
        <p:spPr>
          <a:xfrm>
            <a:off x="212035" y="1174315"/>
            <a:ext cx="11542644" cy="923330"/>
          </a:xfrm>
          <a:prstGeom prst="rect">
            <a:avLst/>
          </a:prstGeom>
          <a:solidFill>
            <a:schemeClr val="accent1">
              <a:lumMod val="40000"/>
              <a:lumOff val="6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During the early days of heavy rainfall - there is a huge influx of mosquito populations in Recife which causes an outbreak Dengue virus. Public health officials collected daily case counts over the course of 15 days during this period where rainfalls are pronounced. </a:t>
            </a:r>
          </a:p>
        </p:txBody>
      </p:sp>
      <p:sp>
        <p:nvSpPr>
          <p:cNvPr id="7" name="TextBox 6">
            <a:extLst>
              <a:ext uri="{FF2B5EF4-FFF2-40B4-BE49-F238E27FC236}">
                <a16:creationId xmlns:a16="http://schemas.microsoft.com/office/drawing/2014/main" id="{AA55FBCF-FE8F-3407-367C-9A0D796107AA}"/>
              </a:ext>
            </a:extLst>
          </p:cNvPr>
          <p:cNvSpPr txBox="1"/>
          <p:nvPr/>
        </p:nvSpPr>
        <p:spPr>
          <a:xfrm>
            <a:off x="1223842" y="2379623"/>
            <a:ext cx="760144" cy="400110"/>
          </a:xfrm>
          <a:prstGeom prst="rect">
            <a:avLst/>
          </a:prstGeom>
          <a:noFill/>
        </p:spPr>
        <p:txBody>
          <a:bodyPr wrap="non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Data</a:t>
            </a:r>
          </a:p>
        </p:txBody>
      </p:sp>
      <p:sp>
        <p:nvSpPr>
          <p:cNvPr id="8" name="TextBox 7">
            <a:extLst>
              <a:ext uri="{FF2B5EF4-FFF2-40B4-BE49-F238E27FC236}">
                <a16:creationId xmlns:a16="http://schemas.microsoft.com/office/drawing/2014/main" id="{A36E56CE-481B-D43E-21FA-D3C734967D22}"/>
              </a:ext>
            </a:extLst>
          </p:cNvPr>
          <p:cNvSpPr txBox="1"/>
          <p:nvPr/>
        </p:nvSpPr>
        <p:spPr>
          <a:xfrm>
            <a:off x="4324049" y="2361875"/>
            <a:ext cx="2009076" cy="400110"/>
          </a:xfrm>
          <a:prstGeom prst="rect">
            <a:avLst/>
          </a:prstGeom>
          <a:noFill/>
        </p:spPr>
        <p:txBody>
          <a:bodyPr wrap="non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Process Model</a:t>
            </a:r>
          </a:p>
        </p:txBody>
      </p:sp>
      <p:sp>
        <p:nvSpPr>
          <p:cNvPr id="9" name="TextBox 8">
            <a:extLst>
              <a:ext uri="{FF2B5EF4-FFF2-40B4-BE49-F238E27FC236}">
                <a16:creationId xmlns:a16="http://schemas.microsoft.com/office/drawing/2014/main" id="{3CC70674-B3CD-44CA-5BAB-046B9C54234F}"/>
              </a:ext>
            </a:extLst>
          </p:cNvPr>
          <p:cNvSpPr txBox="1"/>
          <p:nvPr/>
        </p:nvSpPr>
        <p:spPr>
          <a:xfrm>
            <a:off x="8612209" y="2322932"/>
            <a:ext cx="2444900" cy="400110"/>
          </a:xfrm>
          <a:prstGeom prst="rect">
            <a:avLst/>
          </a:prstGeom>
          <a:noFill/>
        </p:spPr>
        <p:txBody>
          <a:bodyPr wrap="none" rtlCol="0">
            <a:spAutoFit/>
          </a:bodyPr>
          <a:lstStyle/>
          <a:p>
            <a:r>
              <a:rPr lang="en-GB" sz="2000" b="1" dirty="0">
                <a:latin typeface="Helvetica Neue" panose="02000503000000020004" pitchFamily="2" charset="0"/>
                <a:ea typeface="Helvetica Neue" panose="02000503000000020004" pitchFamily="2" charset="0"/>
                <a:cs typeface="Helvetica Neue" panose="02000503000000020004" pitchFamily="2" charset="0"/>
              </a:rPr>
              <a:t>Prior Assumptions</a:t>
            </a:r>
          </a:p>
        </p:txBody>
      </p:sp>
      <p:pic>
        <p:nvPicPr>
          <p:cNvPr id="11" name="Picture 10" descr="A screenshot of a table&#10;&#10;AI-generated content may be incorrect.">
            <a:extLst>
              <a:ext uri="{FF2B5EF4-FFF2-40B4-BE49-F238E27FC236}">
                <a16:creationId xmlns:a16="http://schemas.microsoft.com/office/drawing/2014/main" id="{CE8AC445-4C70-500C-47A8-DE981717A306}"/>
              </a:ext>
            </a:extLst>
          </p:cNvPr>
          <p:cNvPicPr>
            <a:picLocks noChangeAspect="1"/>
          </p:cNvPicPr>
          <p:nvPr/>
        </p:nvPicPr>
        <p:blipFill>
          <a:blip r:embed="rId3"/>
          <a:stretch>
            <a:fillRect/>
          </a:stretch>
        </p:blipFill>
        <p:spPr>
          <a:xfrm>
            <a:off x="764606" y="3107198"/>
            <a:ext cx="1676400" cy="3302000"/>
          </a:xfrm>
          <a:prstGeom prst="rect">
            <a:avLst/>
          </a:prstGeom>
        </p:spPr>
      </p:pic>
      <p:cxnSp>
        <p:nvCxnSpPr>
          <p:cNvPr id="13" name="Straight Connector 12">
            <a:extLst>
              <a:ext uri="{FF2B5EF4-FFF2-40B4-BE49-F238E27FC236}">
                <a16:creationId xmlns:a16="http://schemas.microsoft.com/office/drawing/2014/main" id="{2592FE1F-F8A6-EF21-FDD7-4D033B52273C}"/>
              </a:ext>
            </a:extLst>
          </p:cNvPr>
          <p:cNvCxnSpPr/>
          <p:nvPr/>
        </p:nvCxnSpPr>
        <p:spPr>
          <a:xfrm>
            <a:off x="420757" y="3005020"/>
            <a:ext cx="1133392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951DB6F-1F3B-AAB8-10A3-DCDF6619C204}"/>
              </a:ext>
            </a:extLst>
          </p:cNvPr>
          <p:cNvCxnSpPr/>
          <p:nvPr/>
        </p:nvCxnSpPr>
        <p:spPr>
          <a:xfrm>
            <a:off x="3154017" y="2379623"/>
            <a:ext cx="0" cy="3928412"/>
          </a:xfrm>
          <a:prstGeom prst="line">
            <a:avLst/>
          </a:prstGeom>
          <a:ln w="28575"/>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674111F8-0768-F307-68E6-78090DF6B8F4}"/>
              </a:ext>
            </a:extLst>
          </p:cNvPr>
          <p:cNvCxnSpPr/>
          <p:nvPr/>
        </p:nvCxnSpPr>
        <p:spPr>
          <a:xfrm>
            <a:off x="7759147" y="2379623"/>
            <a:ext cx="0" cy="3928412"/>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9F6EDCDC-D276-878F-9D52-55688F52F766}"/>
                  </a:ext>
                </a:extLst>
              </p:cNvPr>
              <p:cNvSpPr txBox="1"/>
              <p:nvPr/>
            </p:nvSpPr>
            <p:spPr>
              <a:xfrm>
                <a:off x="3744419" y="3248056"/>
                <a:ext cx="2761461"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𝐷</m:t>
                      </m:r>
                      <m:d>
                        <m:dPr>
                          <m:ctrlPr>
                            <a:rPr lang="en-GB" sz="2800" b="0" i="1" smtClean="0">
                              <a:latin typeface="Cambria Math" panose="02040503050406030204" pitchFamily="18" charset="0"/>
                            </a:rPr>
                          </m:ctrlPr>
                        </m:dPr>
                        <m:e>
                          <m:r>
                            <a:rPr lang="en-GB" sz="2800" b="0" i="1" smtClean="0">
                              <a:latin typeface="Cambria Math" panose="02040503050406030204" pitchFamily="18" charset="0"/>
                            </a:rPr>
                            <m:t>𝑡</m:t>
                          </m:r>
                        </m:e>
                      </m:d>
                      <m:r>
                        <a:rPr lang="en-GB" sz="2800" b="0" i="1" smtClean="0">
                          <a:latin typeface="Cambria Math" panose="02040503050406030204" pitchFamily="18" charset="0"/>
                        </a:rPr>
                        <m:t>=</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𝐷</m:t>
                          </m:r>
                        </m:e>
                        <m:sub>
                          <m:r>
                            <a:rPr lang="en-GB" sz="2800" b="0" i="1" smtClean="0">
                              <a:latin typeface="Cambria Math" panose="02040503050406030204" pitchFamily="18" charset="0"/>
                            </a:rPr>
                            <m:t>0</m:t>
                          </m:r>
                        </m:sub>
                      </m:sSub>
                      <m:sSup>
                        <m:sSupPr>
                          <m:ctrlPr>
                            <a:rPr lang="en-GB" sz="2800" b="0" i="1" smtClean="0">
                              <a:latin typeface="Cambria Math" panose="02040503050406030204" pitchFamily="18" charset="0"/>
                            </a:rPr>
                          </m:ctrlPr>
                        </m:sSupPr>
                        <m:e>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rPr>
                            <m:t>𝑒</m:t>
                          </m:r>
                        </m:e>
                        <m:sup>
                          <m:r>
                            <a:rPr lang="en-GB" sz="2800" b="0" i="1" smtClean="0">
                              <a:latin typeface="Cambria Math" panose="02040503050406030204" pitchFamily="18" charset="0"/>
                            </a:rPr>
                            <m:t>𝑟</m:t>
                          </m:r>
                          <m:r>
                            <a:rPr lang="en-GB" sz="2800" b="0" i="1" smtClean="0">
                              <a:latin typeface="Cambria Math" panose="02040503050406030204" pitchFamily="18" charset="0"/>
                              <a:ea typeface="Cambria Math" panose="02040503050406030204" pitchFamily="18" charset="0"/>
                            </a:rPr>
                            <m:t>×</m:t>
                          </m:r>
                          <m:r>
                            <a:rPr lang="en-GB" sz="2800" b="0" i="1" smtClean="0">
                              <a:latin typeface="Cambria Math" panose="02040503050406030204" pitchFamily="18" charset="0"/>
                              <a:ea typeface="Cambria Math" panose="02040503050406030204" pitchFamily="18" charset="0"/>
                            </a:rPr>
                            <m:t>𝑡</m:t>
                          </m:r>
                        </m:sup>
                      </m:sSup>
                    </m:oMath>
                  </m:oMathPara>
                </a14:m>
                <a:endParaRPr lang="en-GB" sz="2800" dirty="0"/>
              </a:p>
            </p:txBody>
          </p:sp>
        </mc:Choice>
        <mc:Fallback>
          <p:sp>
            <p:nvSpPr>
              <p:cNvPr id="17" name="TextBox 16">
                <a:extLst>
                  <a:ext uri="{FF2B5EF4-FFF2-40B4-BE49-F238E27FC236}">
                    <a16:creationId xmlns:a16="http://schemas.microsoft.com/office/drawing/2014/main" id="{9F6EDCDC-D276-878F-9D52-55688F52F766}"/>
                  </a:ext>
                </a:extLst>
              </p:cNvPr>
              <p:cNvSpPr txBox="1">
                <a:spLocks noRot="1" noChangeAspect="1" noMove="1" noResize="1" noEditPoints="1" noAdjustHandles="1" noChangeArrowheads="1" noChangeShapeType="1" noTextEdit="1"/>
              </p:cNvSpPr>
              <p:nvPr/>
            </p:nvSpPr>
            <p:spPr>
              <a:xfrm>
                <a:off x="3744419" y="3248056"/>
                <a:ext cx="2761461" cy="523220"/>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80A12F8-0DC0-223D-B285-4406D57D85AB}"/>
                  </a:ext>
                </a:extLst>
              </p:cNvPr>
              <p:cNvSpPr txBox="1"/>
              <p:nvPr/>
            </p:nvSpPr>
            <p:spPr>
              <a:xfrm>
                <a:off x="3336248" y="4071211"/>
                <a:ext cx="4303631" cy="1600438"/>
              </a:xfrm>
              <a:prstGeom prst="rect">
                <a:avLst/>
              </a:prstGeom>
              <a:noFill/>
            </p:spPr>
            <p:txBody>
              <a:bodyPr wrap="square" rtlCol="0">
                <a:spAutoFit/>
              </a:bodyPr>
              <a:lstStyle/>
              <a:p>
                <a:r>
                  <a:rPr lang="en-GB" sz="1400" b="1" dirty="0">
                    <a:latin typeface="Helvetica Neue" panose="02000503000000020004" pitchFamily="2" charset="0"/>
                    <a:ea typeface="Helvetica Neue" panose="02000503000000020004" pitchFamily="2" charset="0"/>
                    <a:cs typeface="Helvetica Neue" panose="02000503000000020004" pitchFamily="2" charset="0"/>
                  </a:rPr>
                  <a:t>Data inputs</a:t>
                </a:r>
              </a:p>
              <a:p>
                <a:pPr marL="285750" indent="-285750">
                  <a:buFont typeface="Arial" panose="020B0604020202020204" pitchFamily="34" charset="0"/>
                  <a:buChar char="•"/>
                </a:pPr>
                <a14:m>
                  <m:oMath xmlns:m="http://schemas.openxmlformats.org/officeDocument/2006/math">
                    <m:r>
                      <a:rPr lang="en-GB" sz="1400" b="0" i="1" smtClean="0">
                        <a:latin typeface="Cambria Math" panose="02040503050406030204" pitchFamily="18" charset="0"/>
                      </a:rPr>
                      <m:t>𝑡</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(time)</a:t>
                </a:r>
              </a:p>
              <a:p>
                <a:pPr marL="285750" indent="-285750">
                  <a:buFont typeface="Arial" panose="020B0604020202020204" pitchFamily="34" charset="0"/>
                  <a:buChar char="•"/>
                </a:pP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𝐷</m:t>
                    </m:r>
                    <m:d>
                      <m:dPr>
                        <m:ctrlPr>
                          <a:rPr lang="en-GB" sz="1400" b="0" i="1" smtClean="0">
                            <a:latin typeface="Cambria Math" panose="02040503050406030204" pitchFamily="18" charset="0"/>
                            <a:ea typeface="Helvetica Neue" panose="02000503000000020004" pitchFamily="2" charset="0"/>
                            <a:cs typeface="Helvetica Neue" panose="02000503000000020004" pitchFamily="2" charset="0"/>
                          </a:rPr>
                        </m:ctrlPr>
                      </m:d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𝑡</m:t>
                        </m:r>
                      </m:e>
                    </m:d>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i.e., Observed Dengue cases at </a:t>
                </a: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𝑡</m:t>
                    </m:r>
                  </m:oMath>
                </a14:m>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b="1" dirty="0">
                    <a:latin typeface="Helvetica Neue" panose="02000503000000020004" pitchFamily="2" charset="0"/>
                    <a:ea typeface="Helvetica Neue" panose="02000503000000020004" pitchFamily="2" charset="0"/>
                    <a:cs typeface="Helvetica Neue" panose="02000503000000020004" pitchFamily="2" charset="0"/>
                  </a:rPr>
                  <a:t>Parameters</a:t>
                </a:r>
              </a:p>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𝐷</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0</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i.e., initial number of infections</a:t>
                </a:r>
              </a:p>
              <a:p>
                <a:pPr marL="285750" indent="-285750">
                  <a:buFont typeface="Arial" panose="020B0604020202020204" pitchFamily="34" charset="0"/>
                  <a:buChar char="•"/>
                </a:pPr>
                <a14:m>
                  <m:oMath xmlns:m="http://schemas.openxmlformats.org/officeDocument/2006/math">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𝑟</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i.e., growth rate</a:t>
                </a:r>
              </a:p>
            </p:txBody>
          </p:sp>
        </mc:Choice>
        <mc:Fallback>
          <p:sp>
            <p:nvSpPr>
              <p:cNvPr id="18" name="TextBox 17">
                <a:extLst>
                  <a:ext uri="{FF2B5EF4-FFF2-40B4-BE49-F238E27FC236}">
                    <a16:creationId xmlns:a16="http://schemas.microsoft.com/office/drawing/2014/main" id="{F80A12F8-0DC0-223D-B285-4406D57D85AB}"/>
                  </a:ext>
                </a:extLst>
              </p:cNvPr>
              <p:cNvSpPr txBox="1">
                <a:spLocks noRot="1" noChangeAspect="1" noMove="1" noResize="1" noEditPoints="1" noAdjustHandles="1" noChangeArrowheads="1" noChangeShapeType="1" noTextEdit="1"/>
              </p:cNvSpPr>
              <p:nvPr/>
            </p:nvSpPr>
            <p:spPr>
              <a:xfrm>
                <a:off x="3336248" y="4071211"/>
                <a:ext cx="4303631" cy="1600438"/>
              </a:xfrm>
              <a:prstGeom prst="rect">
                <a:avLst/>
              </a:prstGeom>
              <a:blipFill>
                <a:blip r:embed="rId5"/>
                <a:stretch>
                  <a:fillRect l="-294" t="-787" b="-236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0A4AF6B0-4559-7375-E6B1-60F4C7DF2504}"/>
                  </a:ext>
                </a:extLst>
              </p:cNvPr>
              <p:cNvSpPr txBox="1"/>
              <p:nvPr/>
            </p:nvSpPr>
            <p:spPr>
              <a:xfrm>
                <a:off x="7878416" y="4011139"/>
                <a:ext cx="3876247" cy="2677656"/>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𝐷</m:t>
                        </m:r>
                      </m:e>
                      <m:sub>
                        <m:r>
                          <a:rPr lang="en-GB" sz="1400" b="0" i="1" smtClean="0">
                            <a:latin typeface="Cambria Math" panose="02040503050406030204" pitchFamily="18" charset="0"/>
                          </a:rPr>
                          <m:t>0</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could be anything, but it is mostly likely 10, and probably between 1 to 20, anything higher is less likely”</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a:t>
                </a:r>
                <a14:m>
                  <m:oMath xmlns:m="http://schemas.openxmlformats.org/officeDocument/2006/math">
                    <m:r>
                      <a:rPr lang="en-GB" sz="1400" b="0" i="1" smtClean="0">
                        <a:latin typeface="Cambria Math" panose="02040503050406030204" pitchFamily="18" charset="0"/>
                      </a:rPr>
                      <m:t>𝑟</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could be anything, it is hard to say – therefore I will be cautious and assume that it is negligible (0); however, the growth rate could be an increasing, or a decreasing value, and so I will assume a SD of 1”</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p:sp>
            <p:nvSpPr>
              <p:cNvPr id="19" name="TextBox 18">
                <a:extLst>
                  <a:ext uri="{FF2B5EF4-FFF2-40B4-BE49-F238E27FC236}">
                    <a16:creationId xmlns:a16="http://schemas.microsoft.com/office/drawing/2014/main" id="{0A4AF6B0-4559-7375-E6B1-60F4C7DF2504}"/>
                  </a:ext>
                </a:extLst>
              </p:cNvPr>
              <p:cNvSpPr txBox="1">
                <a:spLocks noRot="1" noChangeAspect="1" noMove="1" noResize="1" noEditPoints="1" noAdjustHandles="1" noChangeArrowheads="1" noChangeShapeType="1" noTextEdit="1"/>
              </p:cNvSpPr>
              <p:nvPr/>
            </p:nvSpPr>
            <p:spPr>
              <a:xfrm>
                <a:off x="7878416" y="4011139"/>
                <a:ext cx="3876247" cy="2677656"/>
              </a:xfrm>
              <a:prstGeom prst="rect">
                <a:avLst/>
              </a:prstGeom>
              <a:blipFill>
                <a:blip r:embed="rId6"/>
                <a:stretch>
                  <a:fillRect l="-327" t="-472" r="-980"/>
                </a:stretch>
              </a:blipFill>
            </p:spPr>
            <p:txBody>
              <a:bodyPr/>
              <a:lstStyle/>
              <a:p>
                <a:r>
                  <a:rPr lang="en-GB">
                    <a:noFill/>
                  </a:rPr>
                  <a:t> </a:t>
                </a:r>
              </a:p>
            </p:txBody>
          </p:sp>
        </mc:Fallback>
      </mc:AlternateContent>
      <p:sp>
        <p:nvSpPr>
          <p:cNvPr id="20" name="Slide Number Placeholder 3">
            <a:extLst>
              <a:ext uri="{FF2B5EF4-FFF2-40B4-BE49-F238E27FC236}">
                <a16:creationId xmlns:a16="http://schemas.microsoft.com/office/drawing/2014/main" id="{26AA156C-EE34-789A-A23C-80D7722A11D0}"/>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9</a:t>
            </a:fld>
            <a:endParaRPr lang="en-US" dirty="0">
              <a:solidFill>
                <a:srgbClr val="000000"/>
              </a:solidFill>
              <a:cs typeface="ＭＳ Ｐゴシック" charset="0"/>
            </a:endParaRPr>
          </a:p>
        </p:txBody>
      </p:sp>
    </p:spTree>
    <p:extLst>
      <p:ext uri="{BB962C8B-B14F-4D97-AF65-F5344CB8AC3E}">
        <p14:creationId xmlns:p14="http://schemas.microsoft.com/office/powerpoint/2010/main" val="388807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41833</TotalTime>
  <Words>2657</Words>
  <Application>Microsoft Macintosh PowerPoint</Application>
  <PresentationFormat>Widescreen</PresentationFormat>
  <Paragraphs>404</Paragraphs>
  <Slides>25</Slides>
  <Notes>14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25</vt:i4>
      </vt:variant>
    </vt:vector>
  </HeadingPairs>
  <TitlesOfParts>
    <vt:vector size="38" baseType="lpstr">
      <vt:lpstr>ＭＳ Ｐゴシック</vt:lpstr>
      <vt:lpstr>Arial</vt:lpstr>
      <vt:lpstr>Calibri</vt:lpstr>
      <vt:lpstr>Cambria Math</vt:lpstr>
      <vt:lpstr>Courier New</vt:lpstr>
      <vt:lpstr>Helvetica</vt:lpstr>
      <vt:lpstr>Helvetica Neue</vt:lpstr>
      <vt:lpstr>HELVETICA NEUE LIGHT</vt:lpstr>
      <vt:lpstr>HELVETICA NEUE LIGHT</vt:lpstr>
      <vt:lpstr>HELVETICA NEUE THIN</vt:lpstr>
      <vt:lpstr>Wingdings</vt:lpstr>
      <vt:lpstr>Office Theme</vt:lpstr>
      <vt:lpstr>Custom Design</vt:lpstr>
      <vt:lpstr>PowerPoint Presentation</vt:lpstr>
      <vt:lpstr>PowerPoint Presentation</vt:lpstr>
      <vt:lpstr>PowerPoint Presentation</vt:lpstr>
      <vt:lpstr>PowerPoint Presentation</vt:lpstr>
      <vt:lpstr>Bayesian Inference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Anwar Musah</cp:lastModifiedBy>
  <cp:revision>378</cp:revision>
  <dcterms:created xsi:type="dcterms:W3CDTF">2020-11-19T14:47:11Z</dcterms:created>
  <dcterms:modified xsi:type="dcterms:W3CDTF">2025-06-10T06:38:31Z</dcterms:modified>
</cp:coreProperties>
</file>