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notesMasterIdLst>
    <p:notesMasterId r:id="rId28"/>
  </p:notesMasterIdLst>
  <p:sldIdLst>
    <p:sldId id="272" r:id="rId3"/>
    <p:sldId id="986" r:id="rId4"/>
    <p:sldId id="1307" r:id="rId5"/>
    <p:sldId id="1308" r:id="rId6"/>
    <p:sldId id="1335" r:id="rId7"/>
    <p:sldId id="1336" r:id="rId8"/>
    <p:sldId id="1337" r:id="rId9"/>
    <p:sldId id="1339" r:id="rId10"/>
    <p:sldId id="1334" r:id="rId11"/>
    <p:sldId id="1340" r:id="rId12"/>
    <p:sldId id="1341" r:id="rId13"/>
    <p:sldId id="1342" r:id="rId14"/>
    <p:sldId id="1323" r:id="rId15"/>
    <p:sldId id="499" r:id="rId16"/>
    <p:sldId id="1343" r:id="rId17"/>
    <p:sldId id="1345" r:id="rId18"/>
    <p:sldId id="1346" r:id="rId19"/>
    <p:sldId id="1347" r:id="rId20"/>
    <p:sldId id="1348" r:id="rId21"/>
    <p:sldId id="1349" r:id="rId22"/>
    <p:sldId id="1350" r:id="rId23"/>
    <p:sldId id="1338" r:id="rId24"/>
    <p:sldId id="1351" r:id="rId25"/>
    <p:sldId id="1353" r:id="rId26"/>
    <p:sldId id="130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438" userDrawn="1">
          <p15:clr>
            <a:srgbClr val="A4A3A4"/>
          </p15:clr>
        </p15:guide>
        <p15:guide id="2" pos="7446" userDrawn="1">
          <p15:clr>
            <a:srgbClr val="A4A3A4"/>
          </p15:clr>
        </p15:guide>
        <p15:guide id="3" orient="horz" pos="1230" userDrawn="1">
          <p15:clr>
            <a:srgbClr val="A4A3A4"/>
          </p15:clr>
        </p15:guide>
        <p15:guide id="4" orient="horz" pos="754" userDrawn="1">
          <p15:clr>
            <a:srgbClr val="A4A3A4"/>
          </p15:clr>
        </p15:guide>
        <p15:guide id="5" orient="horz" pos="399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55B"/>
    <a:srgbClr val="D6D6D6"/>
    <a:srgbClr val="000000"/>
    <a:srgbClr val="008CE6"/>
    <a:srgbClr val="FF9500"/>
    <a:srgbClr val="00B0F0"/>
    <a:srgbClr val="009193"/>
    <a:srgbClr val="385723"/>
    <a:srgbClr val="92D050"/>
    <a:srgbClr val="F6E31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266"/>
    <p:restoredTop sz="86580"/>
  </p:normalViewPr>
  <p:slideViewPr>
    <p:cSldViewPr snapToGrid="0" snapToObjects="1">
      <p:cViewPr varScale="1">
        <p:scale>
          <a:sx n="127" d="100"/>
          <a:sy n="127" d="100"/>
        </p:scale>
        <p:origin x="2472" y="184"/>
      </p:cViewPr>
      <p:guideLst>
        <p:guide pos="438"/>
        <p:guide pos="7446"/>
        <p:guide orient="horz" pos="1230"/>
        <p:guide orient="horz" pos="754"/>
        <p:guide orient="horz" pos="3997"/>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89E245-271D-FD48-BFBB-D05CACE4EE11}" type="datetimeFigureOut">
              <a:rPr lang="en-US" smtClean="0"/>
              <a:t>7/12/23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62181B-723A-0945-8D8D-6A6BB0D8F5A6}" type="slidenum">
              <a:rPr lang="en-US" smtClean="0"/>
              <a:t>‹#›</a:t>
            </a:fld>
            <a:endParaRPr lang="en-US"/>
          </a:p>
        </p:txBody>
      </p:sp>
    </p:spTree>
    <p:extLst>
      <p:ext uri="{BB962C8B-B14F-4D97-AF65-F5344CB8AC3E}">
        <p14:creationId xmlns:p14="http://schemas.microsoft.com/office/powerpoint/2010/main" val="8243868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62181B-723A-0945-8D8D-6A6BB0D8F5A6}" type="slidenum">
              <a:rPr lang="en-US" smtClean="0"/>
              <a:t>2</a:t>
            </a:fld>
            <a:endParaRPr lang="en-US"/>
          </a:p>
        </p:txBody>
      </p:sp>
    </p:spTree>
    <p:extLst>
      <p:ext uri="{BB962C8B-B14F-4D97-AF65-F5344CB8AC3E}">
        <p14:creationId xmlns:p14="http://schemas.microsoft.com/office/powerpoint/2010/main" val="22836702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973DE8-1EC7-9C41-B6BA-DB20899CA618}" type="slidenum">
              <a:rPr lang="en-US" altLang="x-none" smtClean="0"/>
              <a:pPr/>
              <a:t>3</a:t>
            </a:fld>
            <a:endParaRPr lang="en-US" altLang="x-none"/>
          </a:p>
        </p:txBody>
      </p:sp>
    </p:spTree>
    <p:extLst>
      <p:ext uri="{BB962C8B-B14F-4D97-AF65-F5344CB8AC3E}">
        <p14:creationId xmlns:p14="http://schemas.microsoft.com/office/powerpoint/2010/main" val="28483298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C31F65-E45D-0F44-B05E-371C47987BCE}" type="slidenum">
              <a:rPr lang="en-US" smtClean="0"/>
              <a:t>4</a:t>
            </a:fld>
            <a:endParaRPr lang="en-US"/>
          </a:p>
        </p:txBody>
      </p:sp>
    </p:spTree>
    <p:extLst>
      <p:ext uri="{BB962C8B-B14F-4D97-AF65-F5344CB8AC3E}">
        <p14:creationId xmlns:p14="http://schemas.microsoft.com/office/powerpoint/2010/main" val="40668926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A62181B-723A-0945-8D8D-6A6BB0D8F5A6}" type="slidenum">
              <a:rPr lang="en-US" smtClean="0"/>
              <a:t>5</a:t>
            </a:fld>
            <a:endParaRPr lang="en-US"/>
          </a:p>
        </p:txBody>
      </p:sp>
    </p:spTree>
    <p:extLst>
      <p:ext uri="{BB962C8B-B14F-4D97-AF65-F5344CB8AC3E}">
        <p14:creationId xmlns:p14="http://schemas.microsoft.com/office/powerpoint/2010/main" val="27791448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Illustrate what these hierarchies are – and then go into why they are important in next slide</a:t>
            </a:r>
          </a:p>
        </p:txBody>
      </p:sp>
      <p:sp>
        <p:nvSpPr>
          <p:cNvPr id="4" name="Slide Number Placeholder 3"/>
          <p:cNvSpPr>
            <a:spLocks noGrp="1"/>
          </p:cNvSpPr>
          <p:nvPr>
            <p:ph type="sldNum" sz="quarter" idx="5"/>
          </p:nvPr>
        </p:nvSpPr>
        <p:spPr/>
        <p:txBody>
          <a:bodyPr/>
          <a:lstStyle/>
          <a:p>
            <a:fld id="{7A62181B-723A-0945-8D8D-6A6BB0D8F5A6}" type="slidenum">
              <a:rPr lang="en-US" smtClean="0"/>
              <a:t>11</a:t>
            </a:fld>
            <a:endParaRPr lang="en-US"/>
          </a:p>
        </p:txBody>
      </p:sp>
    </p:spTree>
    <p:extLst>
      <p:ext uri="{BB962C8B-B14F-4D97-AF65-F5344CB8AC3E}">
        <p14:creationId xmlns:p14="http://schemas.microsoft.com/office/powerpoint/2010/main" val="1547660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973DE8-1EC7-9C41-B6BA-DB20899CA618}" type="slidenum">
              <a:rPr lang="en-US" altLang="x-none" smtClean="0"/>
              <a:pPr/>
              <a:t>13</a:t>
            </a:fld>
            <a:endParaRPr lang="en-US" altLang="x-none"/>
          </a:p>
        </p:txBody>
      </p:sp>
    </p:spTree>
    <p:extLst>
      <p:ext uri="{BB962C8B-B14F-4D97-AF65-F5344CB8AC3E}">
        <p14:creationId xmlns:p14="http://schemas.microsoft.com/office/powerpoint/2010/main" val="4769062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Wondering </a:t>
            </a:r>
          </a:p>
        </p:txBody>
      </p:sp>
      <p:sp>
        <p:nvSpPr>
          <p:cNvPr id="4" name="Slide Number Placeholder 3"/>
          <p:cNvSpPr>
            <a:spLocks noGrp="1"/>
          </p:cNvSpPr>
          <p:nvPr>
            <p:ph type="sldNum" sz="quarter" idx="5"/>
          </p:nvPr>
        </p:nvSpPr>
        <p:spPr/>
        <p:txBody>
          <a:bodyPr/>
          <a:lstStyle/>
          <a:p>
            <a:fld id="{7A62181B-723A-0945-8D8D-6A6BB0D8F5A6}" type="slidenum">
              <a:rPr lang="en-US" smtClean="0"/>
              <a:t>15</a:t>
            </a:fld>
            <a:endParaRPr lang="en-US"/>
          </a:p>
        </p:txBody>
      </p:sp>
    </p:spTree>
    <p:extLst>
      <p:ext uri="{BB962C8B-B14F-4D97-AF65-F5344CB8AC3E}">
        <p14:creationId xmlns:p14="http://schemas.microsoft.com/office/powerpoint/2010/main" val="41274341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A62181B-723A-0945-8D8D-6A6BB0D8F5A6}" type="slidenum">
              <a:rPr lang="en-US" smtClean="0"/>
              <a:t>16</a:t>
            </a:fld>
            <a:endParaRPr lang="en-US"/>
          </a:p>
        </p:txBody>
      </p:sp>
    </p:spTree>
    <p:extLst>
      <p:ext uri="{BB962C8B-B14F-4D97-AF65-F5344CB8AC3E}">
        <p14:creationId xmlns:p14="http://schemas.microsoft.com/office/powerpoint/2010/main" val="28785990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973DE8-1EC7-9C41-B6BA-DB20899CA618}" type="slidenum">
              <a:rPr lang="en-US" altLang="x-none" smtClean="0"/>
              <a:pPr/>
              <a:t>22</a:t>
            </a:fld>
            <a:endParaRPr lang="en-US" altLang="x-none"/>
          </a:p>
        </p:txBody>
      </p:sp>
    </p:spTree>
    <p:extLst>
      <p:ext uri="{BB962C8B-B14F-4D97-AF65-F5344CB8AC3E}">
        <p14:creationId xmlns:p14="http://schemas.microsoft.com/office/powerpoint/2010/main" val="20728174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D6546FE1-E9C1-874D-9DC1-7F2475AD2B3C}" type="slidenum">
              <a:rPr lang="en-US" smtClean="0"/>
              <a:t>‹#›</a:t>
            </a:fld>
            <a:endParaRPr lang="en-US"/>
          </a:p>
        </p:txBody>
      </p:sp>
    </p:spTree>
    <p:extLst>
      <p:ext uri="{BB962C8B-B14F-4D97-AF65-F5344CB8AC3E}">
        <p14:creationId xmlns:p14="http://schemas.microsoft.com/office/powerpoint/2010/main" val="17235563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2BB000D9-F882-5444-9F67-E68F2BDFFFE1}" type="datetimeFigureOut">
              <a:rPr lang="en-US" smtClean="0"/>
              <a:t>7/12/23</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D6546FE1-E9C1-874D-9DC1-7F2475AD2B3C}" type="slidenum">
              <a:rPr lang="en-US" smtClean="0"/>
              <a:t>‹#›</a:t>
            </a:fld>
            <a:endParaRPr lang="en-US"/>
          </a:p>
        </p:txBody>
      </p:sp>
    </p:spTree>
    <p:extLst>
      <p:ext uri="{BB962C8B-B14F-4D97-AF65-F5344CB8AC3E}">
        <p14:creationId xmlns:p14="http://schemas.microsoft.com/office/powerpoint/2010/main" val="1938232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2BB000D9-F882-5444-9F67-E68F2BDFFFE1}" type="datetimeFigureOut">
              <a:rPr lang="en-US" smtClean="0"/>
              <a:t>7/12/23</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D6546FE1-E9C1-874D-9DC1-7F2475AD2B3C}" type="slidenum">
              <a:rPr lang="en-US" smtClean="0"/>
              <a:t>‹#›</a:t>
            </a:fld>
            <a:endParaRPr lang="en-US"/>
          </a:p>
        </p:txBody>
      </p:sp>
    </p:spTree>
    <p:extLst>
      <p:ext uri="{BB962C8B-B14F-4D97-AF65-F5344CB8AC3E}">
        <p14:creationId xmlns:p14="http://schemas.microsoft.com/office/powerpoint/2010/main" val="6880684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6690507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fld id="{6C21D7B2-F6DF-4749-BE48-6DFE0A2356E7}" type="slidenum">
              <a:rPr lang="en-US" altLang="x-none"/>
              <a:pPr/>
              <a:t>‹#›</a:t>
            </a:fld>
            <a:endParaRPr lang="en-US" altLang="x-none"/>
          </a:p>
        </p:txBody>
      </p:sp>
    </p:spTree>
    <p:extLst>
      <p:ext uri="{BB962C8B-B14F-4D97-AF65-F5344CB8AC3E}">
        <p14:creationId xmlns:p14="http://schemas.microsoft.com/office/powerpoint/2010/main" val="33569772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820D8B7D-18BC-A24A-8093-039A4B415864}"/>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423747"/>
            <a:ext cx="12192001" cy="6434253"/>
          </a:xfrm>
          <a:prstGeom prst="rect">
            <a:avLst/>
          </a:prstGeom>
        </p:spPr>
      </p:pic>
      <p:pic>
        <p:nvPicPr>
          <p:cNvPr id="28" name="Picture 27" descr="A picture containing background pattern&#10;&#10;Description automatically generated">
            <a:extLst>
              <a:ext uri="{FF2B5EF4-FFF2-40B4-BE49-F238E27FC236}">
                <a16:creationId xmlns:a16="http://schemas.microsoft.com/office/drawing/2014/main" id="{BFFF9C69-933A-C742-B9B8-555AA57795DB}"/>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r="9419"/>
          <a:stretch/>
        </p:blipFill>
        <p:spPr>
          <a:xfrm>
            <a:off x="-1" y="4898463"/>
            <a:ext cx="12192000" cy="1959538"/>
          </a:xfrm>
          <a:prstGeom prst="rect">
            <a:avLst/>
          </a:prstGeom>
        </p:spPr>
      </p:pic>
      <p:pic>
        <p:nvPicPr>
          <p:cNvPr id="14" name="Picture 13">
            <a:extLst>
              <a:ext uri="{FF2B5EF4-FFF2-40B4-BE49-F238E27FC236}">
                <a16:creationId xmlns:a16="http://schemas.microsoft.com/office/drawing/2014/main" id="{DB922287-4576-CE4A-8FF6-EC4FCAE94E1B}"/>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0" y="0"/>
            <a:ext cx="12192000" cy="1028831"/>
          </a:xfrm>
          <a:prstGeom prst="rect">
            <a:avLst/>
          </a:prstGeom>
        </p:spPr>
      </p:pic>
      <p:sp>
        <p:nvSpPr>
          <p:cNvPr id="2" name="Title 1">
            <a:extLst>
              <a:ext uri="{FF2B5EF4-FFF2-40B4-BE49-F238E27FC236}">
                <a16:creationId xmlns:a16="http://schemas.microsoft.com/office/drawing/2014/main" id="{C4FF44F2-21DA-1A41-A143-999C69AE45A0}"/>
              </a:ext>
            </a:extLst>
          </p:cNvPr>
          <p:cNvSpPr>
            <a:spLocks noGrp="1"/>
          </p:cNvSpPr>
          <p:nvPr>
            <p:ph type="title"/>
          </p:nvPr>
        </p:nvSpPr>
        <p:spPr>
          <a:xfrm>
            <a:off x="540304" y="1441952"/>
            <a:ext cx="6262278" cy="1622009"/>
          </a:xfrm>
        </p:spPr>
        <p:txBody>
          <a:bodyPr/>
          <a:lstStyle>
            <a:lvl1pPr>
              <a:defRPr sz="5000" b="1">
                <a:solidFill>
                  <a:schemeClr val="bg1"/>
                </a:solidFill>
              </a:defRPr>
            </a:lvl1pPr>
          </a:lstStyle>
          <a:p>
            <a:r>
              <a:rPr lang="en-US" dirty="0"/>
              <a:t>Click to edit Master title style</a:t>
            </a:r>
            <a:endParaRPr lang="en-GB" dirty="0"/>
          </a:p>
        </p:txBody>
      </p:sp>
      <p:sp>
        <p:nvSpPr>
          <p:cNvPr id="25" name="Text Placeholder 24">
            <a:extLst>
              <a:ext uri="{FF2B5EF4-FFF2-40B4-BE49-F238E27FC236}">
                <a16:creationId xmlns:a16="http://schemas.microsoft.com/office/drawing/2014/main" id="{BF028202-9341-2543-9E48-99092A827B32}"/>
              </a:ext>
            </a:extLst>
          </p:cNvPr>
          <p:cNvSpPr>
            <a:spLocks noGrp="1"/>
          </p:cNvSpPr>
          <p:nvPr>
            <p:ph type="body" sz="quarter" idx="10"/>
          </p:nvPr>
        </p:nvSpPr>
        <p:spPr>
          <a:xfrm>
            <a:off x="539750" y="3030683"/>
            <a:ext cx="6262688" cy="1281545"/>
          </a:xfrm>
        </p:spPr>
        <p:txBody>
          <a:bodyPr/>
          <a:lstStyle>
            <a:lvl1pPr marL="12700" indent="0">
              <a:lnSpc>
                <a:spcPts val="3000"/>
              </a:lnSpc>
              <a:spcBef>
                <a:spcPts val="0"/>
              </a:spcBef>
              <a:buNone/>
              <a:tabLst/>
              <a:defRPr sz="2500">
                <a:solidFill>
                  <a:schemeClr val="tx1"/>
                </a:solidFill>
              </a:defRPr>
            </a:lvl1pPr>
            <a:lvl2pPr>
              <a:buNone/>
              <a:defRPr sz="2600">
                <a:solidFill>
                  <a:schemeClr val="bg1"/>
                </a:solidFill>
              </a:defRPr>
            </a:lvl2pPr>
            <a:lvl3pPr>
              <a:buNone/>
              <a:defRPr sz="2600">
                <a:solidFill>
                  <a:schemeClr val="bg1"/>
                </a:solidFill>
              </a:defRPr>
            </a:lvl3pPr>
            <a:lvl4pPr>
              <a:buFont typeface="Arial" panose="020B0604020202020204" pitchFamily="34" charset="0"/>
              <a:buNone/>
              <a:defRPr sz="2600">
                <a:solidFill>
                  <a:schemeClr val="bg1"/>
                </a:solidFill>
              </a:defRPr>
            </a:lvl4pPr>
            <a:lvl5pPr>
              <a:buFont typeface="Arial" panose="020B0604020202020204" pitchFamily="34" charset="0"/>
              <a:buNone/>
              <a:defRPr sz="2600">
                <a:solidFill>
                  <a:schemeClr val="bg1"/>
                </a:solidFill>
              </a:defRPr>
            </a:lvl5pPr>
          </a:lstStyle>
          <a:p>
            <a:pPr lvl="0"/>
            <a:r>
              <a:rPr lang="en-US" dirty="0"/>
              <a:t>Click to edit Master text styles</a:t>
            </a:r>
          </a:p>
        </p:txBody>
      </p:sp>
      <p:sp>
        <p:nvSpPr>
          <p:cNvPr id="26" name="Text Placeholder 24">
            <a:extLst>
              <a:ext uri="{FF2B5EF4-FFF2-40B4-BE49-F238E27FC236}">
                <a16:creationId xmlns:a16="http://schemas.microsoft.com/office/drawing/2014/main" id="{24EAD0C5-0B89-9447-9CAF-9ADE48F0D309}"/>
              </a:ext>
            </a:extLst>
          </p:cNvPr>
          <p:cNvSpPr>
            <a:spLocks noGrp="1"/>
          </p:cNvSpPr>
          <p:nvPr>
            <p:ph type="body" sz="quarter" idx="11"/>
          </p:nvPr>
        </p:nvSpPr>
        <p:spPr>
          <a:xfrm>
            <a:off x="539750" y="5576455"/>
            <a:ext cx="6262688" cy="1281545"/>
          </a:xfrm>
        </p:spPr>
        <p:txBody>
          <a:bodyPr/>
          <a:lstStyle>
            <a:lvl1pPr marL="12700" indent="0">
              <a:lnSpc>
                <a:spcPts val="3000"/>
              </a:lnSpc>
              <a:spcBef>
                <a:spcPts val="0"/>
              </a:spcBef>
              <a:buNone/>
              <a:tabLst/>
              <a:defRPr sz="2500">
                <a:solidFill>
                  <a:schemeClr val="tx1"/>
                </a:solidFill>
              </a:defRPr>
            </a:lvl1pPr>
            <a:lvl2pPr>
              <a:buNone/>
              <a:defRPr sz="2600">
                <a:solidFill>
                  <a:schemeClr val="bg1"/>
                </a:solidFill>
              </a:defRPr>
            </a:lvl2pPr>
            <a:lvl3pPr>
              <a:buNone/>
              <a:defRPr sz="2600">
                <a:solidFill>
                  <a:schemeClr val="bg1"/>
                </a:solidFill>
              </a:defRPr>
            </a:lvl3pPr>
            <a:lvl4pPr>
              <a:buFont typeface="Arial" panose="020B0604020202020204" pitchFamily="34" charset="0"/>
              <a:buNone/>
              <a:defRPr sz="2600">
                <a:solidFill>
                  <a:schemeClr val="bg1"/>
                </a:solidFill>
              </a:defRPr>
            </a:lvl4pPr>
            <a:lvl5pPr>
              <a:buFont typeface="Arial" panose="020B0604020202020204" pitchFamily="34" charset="0"/>
              <a:buNone/>
              <a:defRPr sz="2600">
                <a:solidFill>
                  <a:schemeClr val="bg1"/>
                </a:solidFill>
              </a:defRPr>
            </a:lvl5pPr>
          </a:lstStyle>
          <a:p>
            <a:pPr lvl="0"/>
            <a:r>
              <a:rPr lang="en-US" dirty="0"/>
              <a:t>Click to edit Master text styles</a:t>
            </a:r>
          </a:p>
        </p:txBody>
      </p:sp>
      <p:sp>
        <p:nvSpPr>
          <p:cNvPr id="27" name="Text Placeholder 6">
            <a:extLst>
              <a:ext uri="{FF2B5EF4-FFF2-40B4-BE49-F238E27FC236}">
                <a16:creationId xmlns:a16="http://schemas.microsoft.com/office/drawing/2014/main" id="{364B613F-FF5B-9249-ABF5-FCEF89F011FD}"/>
              </a:ext>
            </a:extLst>
          </p:cNvPr>
          <p:cNvSpPr>
            <a:spLocks noGrp="1"/>
          </p:cNvSpPr>
          <p:nvPr>
            <p:ph type="body" sz="quarter" idx="12"/>
          </p:nvPr>
        </p:nvSpPr>
        <p:spPr>
          <a:xfrm>
            <a:off x="539750" y="327079"/>
            <a:ext cx="5822950" cy="528638"/>
          </a:xfrm>
        </p:spPr>
        <p:txBody>
          <a:bodyPr/>
          <a:lstStyle>
            <a:lvl1pPr>
              <a:buNone/>
              <a:defRPr sz="1500" b="1">
                <a:solidFill>
                  <a:schemeClr val="bg1"/>
                </a:solidFill>
              </a:defRPr>
            </a:lvl1pPr>
            <a:lvl2pPr>
              <a:buNone/>
              <a:defRPr sz="1500"/>
            </a:lvl2pPr>
            <a:lvl3pPr>
              <a:buNone/>
              <a:defRPr sz="1500"/>
            </a:lvl3pPr>
            <a:lvl4pPr>
              <a:buFont typeface="Arial" panose="020B0604020202020204" pitchFamily="34" charset="0"/>
              <a:buNone/>
              <a:defRPr sz="1500"/>
            </a:lvl4pPr>
            <a:lvl5pPr>
              <a:buFont typeface="Arial" panose="020B0604020202020204" pitchFamily="34" charset="0"/>
              <a:buNone/>
              <a:defRPr sz="1500"/>
            </a:lvl5pPr>
          </a:lstStyle>
          <a:p>
            <a:pPr lvl="0"/>
            <a:r>
              <a:rPr lang="en-US" dirty="0"/>
              <a:t>Click to edit Master text styles</a:t>
            </a:r>
          </a:p>
        </p:txBody>
      </p:sp>
    </p:spTree>
    <p:extLst>
      <p:ext uri="{BB962C8B-B14F-4D97-AF65-F5344CB8AC3E}">
        <p14:creationId xmlns:p14="http://schemas.microsoft.com/office/powerpoint/2010/main" val="4714276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C21145F5-A5E9-5F43-82CD-3B9BA6E3131E}" type="datetimeFigureOut">
              <a:rPr lang="en-US" smtClean="0"/>
              <a:t>7/12/23</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DB4DC97-2DCE-6D4A-9FFB-7204BAC0FB8C}" type="slidenum">
              <a:rPr lang="en-US" smtClean="0"/>
              <a:t>‹#›</a:t>
            </a:fld>
            <a:endParaRPr lang="en-US"/>
          </a:p>
        </p:txBody>
      </p:sp>
    </p:spTree>
    <p:extLst>
      <p:ext uri="{BB962C8B-B14F-4D97-AF65-F5344CB8AC3E}">
        <p14:creationId xmlns:p14="http://schemas.microsoft.com/office/powerpoint/2010/main" val="3416004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838200" y="1849376"/>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C21145F5-A5E9-5F43-82CD-3B9BA6E3131E}" type="datetimeFigureOut">
              <a:rPr lang="en-US" smtClean="0"/>
              <a:t>7/12/23</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DB4DC97-2DCE-6D4A-9FFB-7204BAC0FB8C}" type="slidenum">
              <a:rPr lang="en-US" smtClean="0"/>
              <a:t>‹#›</a:t>
            </a:fld>
            <a:endParaRPr lang="en-US"/>
          </a:p>
        </p:txBody>
      </p:sp>
    </p:spTree>
    <p:extLst>
      <p:ext uri="{BB962C8B-B14F-4D97-AF65-F5344CB8AC3E}">
        <p14:creationId xmlns:p14="http://schemas.microsoft.com/office/powerpoint/2010/main" val="10545713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C21145F5-A5E9-5F43-82CD-3B9BA6E3131E}" type="datetimeFigureOut">
              <a:rPr lang="en-US" smtClean="0"/>
              <a:t>7/12/23</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DB4DC97-2DCE-6D4A-9FFB-7204BAC0FB8C}" type="slidenum">
              <a:rPr lang="en-US" smtClean="0"/>
              <a:t>‹#›</a:t>
            </a:fld>
            <a:endParaRPr lang="en-US"/>
          </a:p>
        </p:txBody>
      </p:sp>
    </p:spTree>
    <p:extLst>
      <p:ext uri="{BB962C8B-B14F-4D97-AF65-F5344CB8AC3E}">
        <p14:creationId xmlns:p14="http://schemas.microsoft.com/office/powerpoint/2010/main" val="9981575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C21145F5-A5E9-5F43-82CD-3B9BA6E3131E}" type="datetimeFigureOut">
              <a:rPr lang="en-US" smtClean="0"/>
              <a:t>7/12/23</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5DB4DC97-2DCE-6D4A-9FFB-7204BAC0FB8C}" type="slidenum">
              <a:rPr lang="en-US" smtClean="0"/>
              <a:t>‹#›</a:t>
            </a:fld>
            <a:endParaRPr lang="en-US"/>
          </a:p>
        </p:txBody>
      </p:sp>
    </p:spTree>
    <p:extLst>
      <p:ext uri="{BB962C8B-B14F-4D97-AF65-F5344CB8AC3E}">
        <p14:creationId xmlns:p14="http://schemas.microsoft.com/office/powerpoint/2010/main" val="20394450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38200" y="6356350"/>
            <a:ext cx="2743200" cy="365125"/>
          </a:xfrm>
          <a:prstGeom prst="rect">
            <a:avLst/>
          </a:prstGeom>
        </p:spPr>
        <p:txBody>
          <a:bodyPr/>
          <a:lstStyle/>
          <a:p>
            <a:fld id="{C21145F5-A5E9-5F43-82CD-3B9BA6E3131E}" type="datetimeFigureOut">
              <a:rPr lang="en-US" smtClean="0"/>
              <a:t>7/12/23</a:t>
            </a:fld>
            <a:endParaRPr lang="en-US"/>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5DB4DC97-2DCE-6D4A-9FFB-7204BAC0FB8C}" type="slidenum">
              <a:rPr lang="en-US" smtClean="0"/>
              <a:t>‹#›</a:t>
            </a:fld>
            <a:endParaRPr lang="en-US"/>
          </a:p>
        </p:txBody>
      </p:sp>
    </p:spTree>
    <p:extLst>
      <p:ext uri="{BB962C8B-B14F-4D97-AF65-F5344CB8AC3E}">
        <p14:creationId xmlns:p14="http://schemas.microsoft.com/office/powerpoint/2010/main" val="9663815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4577611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C21145F5-A5E9-5F43-82CD-3B9BA6E3131E}" type="datetimeFigureOut">
              <a:rPr lang="en-US" smtClean="0"/>
              <a:t>7/12/23</a:t>
            </a:fld>
            <a:endParaRPr lang="en-US"/>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5DB4DC97-2DCE-6D4A-9FFB-7204BAC0FB8C}" type="slidenum">
              <a:rPr lang="en-US" smtClean="0"/>
              <a:t>‹#›</a:t>
            </a:fld>
            <a:endParaRPr lang="en-US"/>
          </a:p>
        </p:txBody>
      </p:sp>
    </p:spTree>
    <p:extLst>
      <p:ext uri="{BB962C8B-B14F-4D97-AF65-F5344CB8AC3E}">
        <p14:creationId xmlns:p14="http://schemas.microsoft.com/office/powerpoint/2010/main" val="5558549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C21145F5-A5E9-5F43-82CD-3B9BA6E3131E}" type="datetimeFigureOut">
              <a:rPr lang="en-US" smtClean="0"/>
              <a:t>7/12/23</a:t>
            </a:fld>
            <a:endParaRPr 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5DB4DC97-2DCE-6D4A-9FFB-7204BAC0FB8C}" type="slidenum">
              <a:rPr lang="en-US" smtClean="0"/>
              <a:t>‹#›</a:t>
            </a:fld>
            <a:endParaRPr lang="en-US"/>
          </a:p>
        </p:txBody>
      </p:sp>
    </p:spTree>
    <p:extLst>
      <p:ext uri="{BB962C8B-B14F-4D97-AF65-F5344CB8AC3E}">
        <p14:creationId xmlns:p14="http://schemas.microsoft.com/office/powerpoint/2010/main" val="70070037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C21145F5-A5E9-5F43-82CD-3B9BA6E3131E}" type="datetimeFigureOut">
              <a:rPr lang="en-US" smtClean="0"/>
              <a:t>7/12/23</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5DB4DC97-2DCE-6D4A-9FFB-7204BAC0FB8C}" type="slidenum">
              <a:rPr lang="en-US" smtClean="0"/>
              <a:t>‹#›</a:t>
            </a:fld>
            <a:endParaRPr lang="en-US"/>
          </a:p>
        </p:txBody>
      </p:sp>
    </p:spTree>
    <p:extLst>
      <p:ext uri="{BB962C8B-B14F-4D97-AF65-F5344CB8AC3E}">
        <p14:creationId xmlns:p14="http://schemas.microsoft.com/office/powerpoint/2010/main" val="201836612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C21145F5-A5E9-5F43-82CD-3B9BA6E3131E}" type="datetimeFigureOut">
              <a:rPr lang="en-US" smtClean="0"/>
              <a:t>7/12/23</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5DB4DC97-2DCE-6D4A-9FFB-7204BAC0FB8C}" type="slidenum">
              <a:rPr lang="en-US" smtClean="0"/>
              <a:t>‹#›</a:t>
            </a:fld>
            <a:endParaRPr lang="en-US"/>
          </a:p>
        </p:txBody>
      </p:sp>
    </p:spTree>
    <p:extLst>
      <p:ext uri="{BB962C8B-B14F-4D97-AF65-F5344CB8AC3E}">
        <p14:creationId xmlns:p14="http://schemas.microsoft.com/office/powerpoint/2010/main" val="102775805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838200" y="1849376"/>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C21145F5-A5E9-5F43-82CD-3B9BA6E3131E}" type="datetimeFigureOut">
              <a:rPr lang="en-US" smtClean="0"/>
              <a:t>7/12/23</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DB4DC97-2DCE-6D4A-9FFB-7204BAC0FB8C}" type="slidenum">
              <a:rPr lang="en-US" smtClean="0"/>
              <a:t>‹#›</a:t>
            </a:fld>
            <a:endParaRPr lang="en-US"/>
          </a:p>
        </p:txBody>
      </p:sp>
    </p:spTree>
    <p:extLst>
      <p:ext uri="{BB962C8B-B14F-4D97-AF65-F5344CB8AC3E}">
        <p14:creationId xmlns:p14="http://schemas.microsoft.com/office/powerpoint/2010/main" val="131867437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C21145F5-A5E9-5F43-82CD-3B9BA6E3131E}" type="datetimeFigureOut">
              <a:rPr lang="en-US" smtClean="0"/>
              <a:t>7/12/23</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DB4DC97-2DCE-6D4A-9FFB-7204BAC0FB8C}" type="slidenum">
              <a:rPr lang="en-US" smtClean="0"/>
              <a:t>‹#›</a:t>
            </a:fld>
            <a:endParaRPr lang="en-US"/>
          </a:p>
        </p:txBody>
      </p:sp>
    </p:spTree>
    <p:extLst>
      <p:ext uri="{BB962C8B-B14F-4D97-AF65-F5344CB8AC3E}">
        <p14:creationId xmlns:p14="http://schemas.microsoft.com/office/powerpoint/2010/main" val="928916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2BB000D9-F882-5444-9F67-E68F2BDFFFE1}" type="datetimeFigureOut">
              <a:rPr lang="en-US" smtClean="0"/>
              <a:t>7/12/23</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D6546FE1-E9C1-874D-9DC1-7F2475AD2B3C}" type="slidenum">
              <a:rPr lang="en-US" smtClean="0"/>
              <a:t>‹#›</a:t>
            </a:fld>
            <a:endParaRPr lang="en-US"/>
          </a:p>
        </p:txBody>
      </p:sp>
    </p:spTree>
    <p:extLst>
      <p:ext uri="{BB962C8B-B14F-4D97-AF65-F5344CB8AC3E}">
        <p14:creationId xmlns:p14="http://schemas.microsoft.com/office/powerpoint/2010/main" val="13044177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2BB000D9-F882-5444-9F67-E68F2BDFFFE1}" type="datetimeFigureOut">
              <a:rPr lang="en-US" smtClean="0"/>
              <a:t>7/12/23</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D6546FE1-E9C1-874D-9DC1-7F2475AD2B3C}" type="slidenum">
              <a:rPr lang="en-US" smtClean="0"/>
              <a:t>‹#›</a:t>
            </a:fld>
            <a:endParaRPr lang="en-US"/>
          </a:p>
        </p:txBody>
      </p:sp>
    </p:spTree>
    <p:extLst>
      <p:ext uri="{BB962C8B-B14F-4D97-AF65-F5344CB8AC3E}">
        <p14:creationId xmlns:p14="http://schemas.microsoft.com/office/powerpoint/2010/main" val="18362237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38200" y="6356350"/>
            <a:ext cx="2743200" cy="365125"/>
          </a:xfrm>
          <a:prstGeom prst="rect">
            <a:avLst/>
          </a:prstGeom>
        </p:spPr>
        <p:txBody>
          <a:bodyPr/>
          <a:lstStyle/>
          <a:p>
            <a:fld id="{2BB000D9-F882-5444-9F67-E68F2BDFFFE1}" type="datetimeFigureOut">
              <a:rPr lang="en-US" smtClean="0"/>
              <a:t>7/12/23</a:t>
            </a:fld>
            <a:endParaRPr lang="en-US"/>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D6546FE1-E9C1-874D-9DC1-7F2475AD2B3C}" type="slidenum">
              <a:rPr lang="en-US" smtClean="0"/>
              <a:t>‹#›</a:t>
            </a:fld>
            <a:endParaRPr lang="en-US"/>
          </a:p>
        </p:txBody>
      </p:sp>
    </p:spTree>
    <p:extLst>
      <p:ext uri="{BB962C8B-B14F-4D97-AF65-F5344CB8AC3E}">
        <p14:creationId xmlns:p14="http://schemas.microsoft.com/office/powerpoint/2010/main" val="20724580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2BB000D9-F882-5444-9F67-E68F2BDFFFE1}" type="datetimeFigureOut">
              <a:rPr lang="en-US" smtClean="0"/>
              <a:t>7/12/23</a:t>
            </a:fld>
            <a:endParaRPr lang="en-US"/>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D6546FE1-E9C1-874D-9DC1-7F2475AD2B3C}" type="slidenum">
              <a:rPr lang="en-US" smtClean="0"/>
              <a:t>‹#›</a:t>
            </a:fld>
            <a:endParaRPr lang="en-US"/>
          </a:p>
        </p:txBody>
      </p:sp>
    </p:spTree>
    <p:extLst>
      <p:ext uri="{BB962C8B-B14F-4D97-AF65-F5344CB8AC3E}">
        <p14:creationId xmlns:p14="http://schemas.microsoft.com/office/powerpoint/2010/main" val="17646378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2BB000D9-F882-5444-9F67-E68F2BDFFFE1}" type="datetimeFigureOut">
              <a:rPr lang="en-US" smtClean="0"/>
              <a:t>7/12/23</a:t>
            </a:fld>
            <a:endParaRPr 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D6546FE1-E9C1-874D-9DC1-7F2475AD2B3C}" type="slidenum">
              <a:rPr lang="en-US" smtClean="0"/>
              <a:t>‹#›</a:t>
            </a:fld>
            <a:endParaRPr lang="en-US"/>
          </a:p>
        </p:txBody>
      </p:sp>
    </p:spTree>
    <p:extLst>
      <p:ext uri="{BB962C8B-B14F-4D97-AF65-F5344CB8AC3E}">
        <p14:creationId xmlns:p14="http://schemas.microsoft.com/office/powerpoint/2010/main" val="1518894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2BB000D9-F882-5444-9F67-E68F2BDFFFE1}" type="datetimeFigureOut">
              <a:rPr lang="en-US" smtClean="0"/>
              <a:t>7/12/23</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D6546FE1-E9C1-874D-9DC1-7F2475AD2B3C}" type="slidenum">
              <a:rPr lang="en-US" smtClean="0"/>
              <a:t>‹#›</a:t>
            </a:fld>
            <a:endParaRPr lang="en-US"/>
          </a:p>
        </p:txBody>
      </p:sp>
    </p:spTree>
    <p:extLst>
      <p:ext uri="{BB962C8B-B14F-4D97-AF65-F5344CB8AC3E}">
        <p14:creationId xmlns:p14="http://schemas.microsoft.com/office/powerpoint/2010/main" val="916052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2BB000D9-F882-5444-9F67-E68F2BDFFFE1}" type="datetimeFigureOut">
              <a:rPr lang="en-US" smtClean="0"/>
              <a:t>7/12/23</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D6546FE1-E9C1-874D-9DC1-7F2475AD2B3C}" type="slidenum">
              <a:rPr lang="en-US" smtClean="0"/>
              <a:t>‹#›</a:t>
            </a:fld>
            <a:endParaRPr lang="en-US"/>
          </a:p>
        </p:txBody>
      </p:sp>
    </p:spTree>
    <p:extLst>
      <p:ext uri="{BB962C8B-B14F-4D97-AF65-F5344CB8AC3E}">
        <p14:creationId xmlns:p14="http://schemas.microsoft.com/office/powerpoint/2010/main" val="776337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microsoft.com/office/2007/relationships/hdphoto" Target="../media/hdphoto1.wdp"/><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Slide Number Placeholder 5"/>
          <p:cNvSpPr>
            <a:spLocks noGrp="1"/>
          </p:cNvSpPr>
          <p:nvPr>
            <p:ph type="sldNum" sz="quarter" idx="4"/>
          </p:nvPr>
        </p:nvSpPr>
        <p:spPr>
          <a:xfrm>
            <a:off x="11275948" y="6373870"/>
            <a:ext cx="540000" cy="144000"/>
          </a:xfrm>
          <a:prstGeom prst="rect">
            <a:avLst/>
          </a:prstGeom>
        </p:spPr>
        <p:txBody>
          <a:bodyPr vert="horz" lIns="0" tIns="0" rIns="0" bIns="0" rtlCol="0" anchor="b" anchorCtr="0">
            <a:noAutofit/>
          </a:bodyPr>
          <a:lstStyle>
            <a:lvl1pPr algn="r">
              <a:defRPr sz="1000" b="1">
                <a:solidFill>
                  <a:schemeClr val="tx1"/>
                </a:solidFill>
              </a:defRPr>
            </a:lvl1pPr>
          </a:lstStyle>
          <a:p>
            <a:fld id="{0B868178-02AE-42FC-958D-6B8F13B60175}" type="slidenum">
              <a:rPr lang="en-GB" smtClean="0"/>
              <a:pPr/>
              <a:t>‹#›</a:t>
            </a:fld>
            <a:endParaRPr lang="en-GB" dirty="0"/>
          </a:p>
        </p:txBody>
      </p:sp>
      <p:cxnSp>
        <p:nvCxnSpPr>
          <p:cNvPr id="8" name="Straight Connector 7"/>
          <p:cNvCxnSpPr/>
          <p:nvPr userDrawn="1"/>
        </p:nvCxnSpPr>
        <p:spPr>
          <a:xfrm>
            <a:off x="443876" y="6366670"/>
            <a:ext cx="11372072"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Rectangle 8"/>
          <p:cNvSpPr/>
          <p:nvPr userDrawn="1"/>
        </p:nvSpPr>
        <p:spPr>
          <a:xfrm>
            <a:off x="1271508" y="6382660"/>
            <a:ext cx="6552728" cy="400110"/>
          </a:xfrm>
          <a:prstGeom prst="rect">
            <a:avLst/>
          </a:prstGeom>
        </p:spPr>
        <p:txBody>
          <a:bodyPr wrap="square">
            <a:spAutoFit/>
          </a:bodyPr>
          <a:lstStyle/>
          <a:p>
            <a:r>
              <a:rPr lang="en-GB" sz="1000" dirty="0"/>
              <a:t>Anwar Musah</a:t>
            </a:r>
          </a:p>
          <a:p>
            <a:r>
              <a:rPr lang="en-GB" sz="1000" baseline="0" dirty="0"/>
              <a:t>Department of Geography | University College London</a:t>
            </a:r>
            <a:endParaRPr lang="en-GB" sz="1000" dirty="0"/>
          </a:p>
        </p:txBody>
      </p:sp>
      <p:sp>
        <p:nvSpPr>
          <p:cNvPr id="10" name="Rectangle 9"/>
          <p:cNvSpPr/>
          <p:nvPr userDrawn="1"/>
        </p:nvSpPr>
        <p:spPr>
          <a:xfrm>
            <a:off x="407412" y="6382660"/>
            <a:ext cx="809837" cy="246221"/>
          </a:xfrm>
          <a:prstGeom prst="rect">
            <a:avLst/>
          </a:prstGeom>
        </p:spPr>
        <p:txBody>
          <a:bodyPr wrap="none">
            <a:spAutoFit/>
          </a:bodyPr>
          <a:lstStyle/>
          <a:p>
            <a:r>
              <a:rPr lang="en-US" sz="1000" dirty="0"/>
              <a:t>25/01/2023</a:t>
            </a:r>
            <a:endParaRPr lang="en-GB" sz="1000" dirty="0"/>
          </a:p>
        </p:txBody>
      </p:sp>
      <p:grpSp>
        <p:nvGrpSpPr>
          <p:cNvPr id="6" name="Group 5">
            <a:extLst>
              <a:ext uri="{FF2B5EF4-FFF2-40B4-BE49-F238E27FC236}">
                <a16:creationId xmlns:a16="http://schemas.microsoft.com/office/drawing/2014/main" id="{7BDAA3BF-490B-F04A-A2CB-E621585C9A06}"/>
              </a:ext>
            </a:extLst>
          </p:cNvPr>
          <p:cNvGrpSpPr/>
          <p:nvPr userDrawn="1"/>
        </p:nvGrpSpPr>
        <p:grpSpPr>
          <a:xfrm>
            <a:off x="0" y="-2117"/>
            <a:ext cx="12192000" cy="988484"/>
            <a:chOff x="0" y="-1588"/>
            <a:chExt cx="9144000" cy="741363"/>
          </a:xfrm>
          <a:solidFill>
            <a:srgbClr val="D6D2C4"/>
          </a:solidFill>
        </p:grpSpPr>
        <p:sp>
          <p:nvSpPr>
            <p:cNvPr id="11" name="Freeform 5">
              <a:extLst>
                <a:ext uri="{FF2B5EF4-FFF2-40B4-BE49-F238E27FC236}">
                  <a16:creationId xmlns:a16="http://schemas.microsoft.com/office/drawing/2014/main" id="{B61271D3-7DDF-6F43-BB50-A40EB80AAFC3}"/>
                </a:ext>
              </a:extLst>
            </p:cNvPr>
            <p:cNvSpPr>
              <a:spLocks/>
            </p:cNvSpPr>
            <p:nvPr/>
          </p:nvSpPr>
          <p:spPr bwMode="auto">
            <a:xfrm>
              <a:off x="0" y="-1588"/>
              <a:ext cx="9144000" cy="741363"/>
            </a:xfrm>
            <a:custGeom>
              <a:avLst/>
              <a:gdLst>
                <a:gd name="T0" fmla="*/ 0 w 1123"/>
                <a:gd name="T1" fmla="*/ 0 h 90"/>
                <a:gd name="T2" fmla="*/ 0 w 1123"/>
                <a:gd name="T3" fmla="*/ 90 h 90"/>
                <a:gd name="T4" fmla="*/ 957 w 1123"/>
                <a:gd name="T5" fmla="*/ 90 h 90"/>
                <a:gd name="T6" fmla="*/ 955 w 1123"/>
                <a:gd name="T7" fmla="*/ 89 h 90"/>
                <a:gd name="T8" fmla="*/ 949 w 1123"/>
                <a:gd name="T9" fmla="*/ 73 h 90"/>
                <a:gd name="T10" fmla="*/ 949 w 1123"/>
                <a:gd name="T11" fmla="*/ 43 h 90"/>
                <a:gd name="T12" fmla="*/ 966 w 1123"/>
                <a:gd name="T13" fmla="*/ 43 h 90"/>
                <a:gd name="T14" fmla="*/ 966 w 1123"/>
                <a:gd name="T15" fmla="*/ 74 h 90"/>
                <a:gd name="T16" fmla="*/ 967 w 1123"/>
                <a:gd name="T17" fmla="*/ 80 h 90"/>
                <a:gd name="T18" fmla="*/ 973 w 1123"/>
                <a:gd name="T19" fmla="*/ 82 h 90"/>
                <a:gd name="T20" fmla="*/ 978 w 1123"/>
                <a:gd name="T21" fmla="*/ 80 h 90"/>
                <a:gd name="T22" fmla="*/ 980 w 1123"/>
                <a:gd name="T23" fmla="*/ 74 h 90"/>
                <a:gd name="T24" fmla="*/ 980 w 1123"/>
                <a:gd name="T25" fmla="*/ 43 h 90"/>
                <a:gd name="T26" fmla="*/ 996 w 1123"/>
                <a:gd name="T27" fmla="*/ 43 h 90"/>
                <a:gd name="T28" fmla="*/ 996 w 1123"/>
                <a:gd name="T29" fmla="*/ 70 h 90"/>
                <a:gd name="T30" fmla="*/ 990 w 1123"/>
                <a:gd name="T31" fmla="*/ 89 h 90"/>
                <a:gd name="T32" fmla="*/ 988 w 1123"/>
                <a:gd name="T33" fmla="*/ 90 h 90"/>
                <a:gd name="T34" fmla="*/ 1012 w 1123"/>
                <a:gd name="T35" fmla="*/ 90 h 90"/>
                <a:gd name="T36" fmla="*/ 1002 w 1123"/>
                <a:gd name="T37" fmla="*/ 68 h 90"/>
                <a:gd name="T38" fmla="*/ 1028 w 1123"/>
                <a:gd name="T39" fmla="*/ 41 h 90"/>
                <a:gd name="T40" fmla="*/ 1048 w 1123"/>
                <a:gd name="T41" fmla="*/ 49 h 90"/>
                <a:gd name="T42" fmla="*/ 1052 w 1123"/>
                <a:gd name="T43" fmla="*/ 55 h 90"/>
                <a:gd name="T44" fmla="*/ 1039 w 1123"/>
                <a:gd name="T45" fmla="*/ 62 h 90"/>
                <a:gd name="T46" fmla="*/ 1028 w 1123"/>
                <a:gd name="T47" fmla="*/ 53 h 90"/>
                <a:gd name="T48" fmla="*/ 1022 w 1123"/>
                <a:gd name="T49" fmla="*/ 56 h 90"/>
                <a:gd name="T50" fmla="*/ 1018 w 1123"/>
                <a:gd name="T51" fmla="*/ 67 h 90"/>
                <a:gd name="T52" fmla="*/ 1028 w 1123"/>
                <a:gd name="T53" fmla="*/ 82 h 90"/>
                <a:gd name="T54" fmla="*/ 1039 w 1123"/>
                <a:gd name="T55" fmla="*/ 74 h 90"/>
                <a:gd name="T56" fmla="*/ 1052 w 1123"/>
                <a:gd name="T57" fmla="*/ 80 h 90"/>
                <a:gd name="T58" fmla="*/ 1047 w 1123"/>
                <a:gd name="T59" fmla="*/ 87 h 90"/>
                <a:gd name="T60" fmla="*/ 1044 w 1123"/>
                <a:gd name="T61" fmla="*/ 90 h 90"/>
                <a:gd name="T62" fmla="*/ 1059 w 1123"/>
                <a:gd name="T63" fmla="*/ 90 h 90"/>
                <a:gd name="T64" fmla="*/ 1059 w 1123"/>
                <a:gd name="T65" fmla="*/ 43 h 90"/>
                <a:gd name="T66" fmla="*/ 1075 w 1123"/>
                <a:gd name="T67" fmla="*/ 43 h 90"/>
                <a:gd name="T68" fmla="*/ 1075 w 1123"/>
                <a:gd name="T69" fmla="*/ 80 h 90"/>
                <a:gd name="T70" fmla="*/ 1096 w 1123"/>
                <a:gd name="T71" fmla="*/ 80 h 90"/>
                <a:gd name="T72" fmla="*/ 1096 w 1123"/>
                <a:gd name="T73" fmla="*/ 90 h 90"/>
                <a:gd name="T74" fmla="*/ 1123 w 1123"/>
                <a:gd name="T75" fmla="*/ 90 h 90"/>
                <a:gd name="T76" fmla="*/ 1123 w 1123"/>
                <a:gd name="T77" fmla="*/ 0 h 90"/>
                <a:gd name="T78" fmla="*/ 0 w 1123"/>
                <a:gd name="T79"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123" h="90">
                  <a:moveTo>
                    <a:pt x="0" y="0"/>
                  </a:moveTo>
                  <a:cubicBezTo>
                    <a:pt x="0" y="90"/>
                    <a:pt x="0" y="90"/>
                    <a:pt x="0" y="90"/>
                  </a:cubicBezTo>
                  <a:cubicBezTo>
                    <a:pt x="957" y="90"/>
                    <a:pt x="957" y="90"/>
                    <a:pt x="957" y="90"/>
                  </a:cubicBezTo>
                  <a:cubicBezTo>
                    <a:pt x="956" y="90"/>
                    <a:pt x="955" y="89"/>
                    <a:pt x="955" y="89"/>
                  </a:cubicBezTo>
                  <a:cubicBezTo>
                    <a:pt x="950" y="84"/>
                    <a:pt x="950" y="78"/>
                    <a:pt x="949" y="73"/>
                  </a:cubicBezTo>
                  <a:cubicBezTo>
                    <a:pt x="949" y="43"/>
                    <a:pt x="949" y="43"/>
                    <a:pt x="949" y="43"/>
                  </a:cubicBezTo>
                  <a:cubicBezTo>
                    <a:pt x="966" y="43"/>
                    <a:pt x="966" y="43"/>
                    <a:pt x="966" y="43"/>
                  </a:cubicBezTo>
                  <a:cubicBezTo>
                    <a:pt x="966" y="74"/>
                    <a:pt x="966" y="74"/>
                    <a:pt x="966" y="74"/>
                  </a:cubicBezTo>
                  <a:cubicBezTo>
                    <a:pt x="966" y="76"/>
                    <a:pt x="966" y="79"/>
                    <a:pt x="967" y="80"/>
                  </a:cubicBezTo>
                  <a:cubicBezTo>
                    <a:pt x="969" y="82"/>
                    <a:pt x="971" y="82"/>
                    <a:pt x="973" y="82"/>
                  </a:cubicBezTo>
                  <a:cubicBezTo>
                    <a:pt x="975" y="82"/>
                    <a:pt x="977" y="81"/>
                    <a:pt x="978" y="80"/>
                  </a:cubicBezTo>
                  <a:cubicBezTo>
                    <a:pt x="979" y="79"/>
                    <a:pt x="980" y="76"/>
                    <a:pt x="980" y="74"/>
                  </a:cubicBezTo>
                  <a:cubicBezTo>
                    <a:pt x="980" y="43"/>
                    <a:pt x="980" y="43"/>
                    <a:pt x="980" y="43"/>
                  </a:cubicBezTo>
                  <a:cubicBezTo>
                    <a:pt x="996" y="43"/>
                    <a:pt x="996" y="43"/>
                    <a:pt x="996" y="43"/>
                  </a:cubicBezTo>
                  <a:cubicBezTo>
                    <a:pt x="996" y="70"/>
                    <a:pt x="996" y="70"/>
                    <a:pt x="996" y="70"/>
                  </a:cubicBezTo>
                  <a:cubicBezTo>
                    <a:pt x="996" y="75"/>
                    <a:pt x="996" y="83"/>
                    <a:pt x="990" y="89"/>
                  </a:cubicBezTo>
                  <a:cubicBezTo>
                    <a:pt x="989" y="89"/>
                    <a:pt x="989" y="90"/>
                    <a:pt x="988" y="90"/>
                  </a:cubicBezTo>
                  <a:cubicBezTo>
                    <a:pt x="1012" y="90"/>
                    <a:pt x="1012" y="90"/>
                    <a:pt x="1012" y="90"/>
                  </a:cubicBezTo>
                  <a:cubicBezTo>
                    <a:pt x="1005" y="85"/>
                    <a:pt x="1002" y="76"/>
                    <a:pt x="1002" y="68"/>
                  </a:cubicBezTo>
                  <a:cubicBezTo>
                    <a:pt x="1002" y="55"/>
                    <a:pt x="1011" y="41"/>
                    <a:pt x="1028" y="41"/>
                  </a:cubicBezTo>
                  <a:cubicBezTo>
                    <a:pt x="1035" y="41"/>
                    <a:pt x="1043" y="44"/>
                    <a:pt x="1048" y="49"/>
                  </a:cubicBezTo>
                  <a:cubicBezTo>
                    <a:pt x="1050" y="51"/>
                    <a:pt x="1051" y="53"/>
                    <a:pt x="1052" y="55"/>
                  </a:cubicBezTo>
                  <a:cubicBezTo>
                    <a:pt x="1039" y="62"/>
                    <a:pt x="1039" y="62"/>
                    <a:pt x="1039" y="62"/>
                  </a:cubicBezTo>
                  <a:cubicBezTo>
                    <a:pt x="1038" y="59"/>
                    <a:pt x="1035" y="53"/>
                    <a:pt x="1028" y="53"/>
                  </a:cubicBezTo>
                  <a:cubicBezTo>
                    <a:pt x="1025" y="53"/>
                    <a:pt x="1023" y="55"/>
                    <a:pt x="1022" y="56"/>
                  </a:cubicBezTo>
                  <a:cubicBezTo>
                    <a:pt x="1018" y="60"/>
                    <a:pt x="1018" y="65"/>
                    <a:pt x="1018" y="67"/>
                  </a:cubicBezTo>
                  <a:cubicBezTo>
                    <a:pt x="1018" y="75"/>
                    <a:pt x="1021" y="82"/>
                    <a:pt x="1028" y="82"/>
                  </a:cubicBezTo>
                  <a:cubicBezTo>
                    <a:pt x="1036" y="82"/>
                    <a:pt x="1038" y="75"/>
                    <a:pt x="1039" y="74"/>
                  </a:cubicBezTo>
                  <a:cubicBezTo>
                    <a:pt x="1052" y="80"/>
                    <a:pt x="1052" y="80"/>
                    <a:pt x="1052" y="80"/>
                  </a:cubicBezTo>
                  <a:cubicBezTo>
                    <a:pt x="1051" y="83"/>
                    <a:pt x="1050" y="85"/>
                    <a:pt x="1047" y="87"/>
                  </a:cubicBezTo>
                  <a:cubicBezTo>
                    <a:pt x="1046" y="88"/>
                    <a:pt x="1045" y="89"/>
                    <a:pt x="1044" y="90"/>
                  </a:cubicBezTo>
                  <a:cubicBezTo>
                    <a:pt x="1059" y="90"/>
                    <a:pt x="1059" y="90"/>
                    <a:pt x="1059" y="90"/>
                  </a:cubicBezTo>
                  <a:cubicBezTo>
                    <a:pt x="1059" y="43"/>
                    <a:pt x="1059" y="43"/>
                    <a:pt x="1059" y="43"/>
                  </a:cubicBezTo>
                  <a:cubicBezTo>
                    <a:pt x="1075" y="43"/>
                    <a:pt x="1075" y="43"/>
                    <a:pt x="1075" y="43"/>
                  </a:cubicBezTo>
                  <a:cubicBezTo>
                    <a:pt x="1075" y="80"/>
                    <a:pt x="1075" y="80"/>
                    <a:pt x="1075" y="80"/>
                  </a:cubicBezTo>
                  <a:cubicBezTo>
                    <a:pt x="1096" y="80"/>
                    <a:pt x="1096" y="80"/>
                    <a:pt x="1096" y="80"/>
                  </a:cubicBezTo>
                  <a:cubicBezTo>
                    <a:pt x="1096" y="90"/>
                    <a:pt x="1096" y="90"/>
                    <a:pt x="1096" y="90"/>
                  </a:cubicBezTo>
                  <a:cubicBezTo>
                    <a:pt x="1123" y="90"/>
                    <a:pt x="1123" y="90"/>
                    <a:pt x="1123" y="90"/>
                  </a:cubicBezTo>
                  <a:cubicBezTo>
                    <a:pt x="1123" y="0"/>
                    <a:pt x="1123" y="0"/>
                    <a:pt x="1123" y="0"/>
                  </a:cubicBezTo>
                  <a:lnTo>
                    <a:pt x="0" y="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GB" sz="2400"/>
            </a:p>
          </p:txBody>
        </p:sp>
        <p:pic>
          <p:nvPicPr>
            <p:cNvPr id="12" name="Picture 11">
              <a:extLst>
                <a:ext uri="{FF2B5EF4-FFF2-40B4-BE49-F238E27FC236}">
                  <a16:creationId xmlns:a16="http://schemas.microsoft.com/office/drawing/2014/main" id="{5434D1C0-E761-1A47-8DBA-F01E27D73688}"/>
                </a:ext>
              </a:extLst>
            </p:cNvPr>
            <p:cNvPicPr>
              <a:picLocks noChangeAspect="1"/>
            </p:cNvPicPr>
            <p:nvPr/>
          </p:nvPicPr>
          <p:blipFill>
            <a:blip r:embed="rId16">
              <a:extLst>
                <a:ext uri="{BEBA8EAE-BF5A-486C-A8C5-ECC9F3942E4B}">
                  <a14:imgProps xmlns:a14="http://schemas.microsoft.com/office/drawing/2010/main">
                    <a14:imgLayer r:embed="rId17">
                      <a14:imgEffect>
                        <a14:brightnessContrast bright="100000"/>
                      </a14:imgEffect>
                    </a14:imgLayer>
                  </a14:imgProps>
                </a:ext>
                <a:ext uri="{28A0092B-C50C-407E-A947-70E740481C1C}">
                  <a14:useLocalDpi xmlns:a14="http://schemas.microsoft.com/office/drawing/2010/main" val="0"/>
                </a:ext>
              </a:extLst>
            </a:blip>
            <a:stretch>
              <a:fillRect/>
            </a:stretch>
          </p:blipFill>
          <p:spPr>
            <a:xfrm flipH="1">
              <a:off x="7524000" y="360000"/>
              <a:ext cx="147064" cy="172800"/>
            </a:xfrm>
            <a:prstGeom prst="rect">
              <a:avLst/>
            </a:prstGeom>
            <a:noFill/>
          </p:spPr>
        </p:pic>
      </p:grpSp>
      <p:sp>
        <p:nvSpPr>
          <p:cNvPr id="13" name="Text Placeholder 6">
            <a:extLst>
              <a:ext uri="{FF2B5EF4-FFF2-40B4-BE49-F238E27FC236}">
                <a16:creationId xmlns:a16="http://schemas.microsoft.com/office/drawing/2014/main" id="{DF6B7FAD-114F-BE45-98FE-B3374CB38F71}"/>
              </a:ext>
            </a:extLst>
          </p:cNvPr>
          <p:cNvSpPr txBox="1">
            <a:spLocks/>
          </p:cNvSpPr>
          <p:nvPr userDrawn="1"/>
        </p:nvSpPr>
        <p:spPr>
          <a:xfrm>
            <a:off x="288000" y="288000"/>
            <a:ext cx="7318611" cy="390725"/>
          </a:xfrm>
        </p:spPr>
        <p:txBody>
          <a:bodyPr lIns="0" tIns="0" rIns="0" bIns="0">
            <a:noAutofit/>
          </a:bodyPr>
          <a:lstStyle>
            <a:lvl1pPr marL="0" indent="0" algn="l" defTabSz="914400" rtl="0" eaLnBrk="1" latinLnBrk="0" hangingPunct="1">
              <a:lnSpc>
                <a:spcPct val="80000"/>
              </a:lnSpc>
              <a:spcBef>
                <a:spcPts val="1000"/>
              </a:spcBef>
              <a:buFont typeface="Arial"/>
              <a:buNone/>
              <a:defRPr sz="1467" kern="1200" baseline="0">
                <a:solidFill>
                  <a:schemeClr val="bg1"/>
                </a:solidFill>
                <a:latin typeface="+mn-lt"/>
                <a:ea typeface="+mn-ea"/>
                <a:cs typeface="+mn-cs"/>
              </a:defRPr>
            </a:lvl1pPr>
            <a:lvl2pPr marL="0" indent="0" algn="l" defTabSz="914400" rtl="0" eaLnBrk="1" latinLnBrk="0" hangingPunct="1">
              <a:lnSpc>
                <a:spcPct val="80000"/>
              </a:lnSpc>
              <a:spcBef>
                <a:spcPts val="500"/>
              </a:spcBef>
              <a:buFont typeface="Arial"/>
              <a:buNone/>
              <a:defRPr sz="1467" kern="1200">
                <a:solidFill>
                  <a:schemeClr val="bg1"/>
                </a:solidFill>
                <a:latin typeface="+mn-lt"/>
                <a:ea typeface="+mn-ea"/>
                <a:cs typeface="+mn-cs"/>
              </a:defRPr>
            </a:lvl2pPr>
            <a:lvl3pPr marL="0" indent="0" algn="l" defTabSz="914400" rtl="0" eaLnBrk="1" latinLnBrk="0" hangingPunct="1">
              <a:lnSpc>
                <a:spcPct val="90000"/>
              </a:lnSpc>
              <a:spcBef>
                <a:spcPts val="500"/>
              </a:spcBef>
              <a:buFont typeface="Arial"/>
              <a:buNone/>
              <a:defRPr sz="1467" kern="1200">
                <a:solidFill>
                  <a:schemeClr val="tx1"/>
                </a:solidFill>
                <a:latin typeface="+mn-lt"/>
                <a:ea typeface="+mn-ea"/>
                <a:cs typeface="+mn-cs"/>
              </a:defRPr>
            </a:lvl3pPr>
            <a:lvl4pPr marL="0" indent="0" algn="l" defTabSz="914400" rtl="0" eaLnBrk="1" latinLnBrk="0" hangingPunct="1">
              <a:lnSpc>
                <a:spcPct val="90000"/>
              </a:lnSpc>
              <a:spcBef>
                <a:spcPts val="500"/>
              </a:spcBef>
              <a:buFont typeface="Arial"/>
              <a:buNone/>
              <a:defRPr sz="1467" kern="1200">
                <a:solidFill>
                  <a:schemeClr val="tx1"/>
                </a:solidFill>
                <a:latin typeface="+mn-lt"/>
                <a:ea typeface="+mn-ea"/>
                <a:cs typeface="+mn-cs"/>
              </a:defRPr>
            </a:lvl4pPr>
            <a:lvl5pPr marL="0" indent="0" algn="l" defTabSz="914400" rtl="0" eaLnBrk="1" latinLnBrk="0" hangingPunct="1">
              <a:lnSpc>
                <a:spcPct val="90000"/>
              </a:lnSpc>
              <a:spcBef>
                <a:spcPts val="500"/>
              </a:spcBef>
              <a:buFont typeface="Arial"/>
              <a:buNone/>
              <a:defRPr sz="1467"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a:t>Department of Geography</a:t>
            </a:r>
            <a:endParaRPr lang="en-US" dirty="0"/>
          </a:p>
        </p:txBody>
      </p:sp>
    </p:spTree>
    <p:extLst>
      <p:ext uri="{BB962C8B-B14F-4D97-AF65-F5344CB8AC3E}">
        <p14:creationId xmlns:p14="http://schemas.microsoft.com/office/powerpoint/2010/main" val="10125771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2" r:id="rId12"/>
    <p:sldLayoutId id="2147483674" r:id="rId13"/>
    <p:sldLayoutId id="2147483675"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29111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ucl.ac.uk/social-data" TargetMode="External"/><Relationship Id="rId2" Type="http://schemas.openxmlformats.org/officeDocument/2006/relationships/hyperlink" Target="mailto:a.musah@ucl.ac.uk" TargetMode="Externa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10.png"/><Relationship Id="rId7" Type="http://schemas.openxmlformats.org/officeDocument/2006/relationships/image" Target="../media/image10.png"/><Relationship Id="rId2" Type="http://schemas.openxmlformats.org/officeDocument/2006/relationships/image" Target="../media/image510.png"/><Relationship Id="rId1" Type="http://schemas.openxmlformats.org/officeDocument/2006/relationships/slideLayout" Target="../slideLayouts/slideLayout21.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1.xml"/><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3.xml"/><Relationship Id="rId5" Type="http://schemas.openxmlformats.org/officeDocument/2006/relationships/image" Target="../media/image5.png"/><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13.xml"/><Relationship Id="rId6" Type="http://schemas.openxmlformats.org/officeDocument/2006/relationships/image" Target="../media/image17.png"/><Relationship Id="rId5" Type="http://schemas.openxmlformats.org/officeDocument/2006/relationships/image" Target="../media/image29.png"/><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8" Type="http://schemas.openxmlformats.org/officeDocument/2006/relationships/image" Target="../media/image37.png"/><Relationship Id="rId13" Type="http://schemas.openxmlformats.org/officeDocument/2006/relationships/image" Target="../media/image42.png"/><Relationship Id="rId3" Type="http://schemas.openxmlformats.org/officeDocument/2006/relationships/image" Target="../media/image32.png"/><Relationship Id="rId7" Type="http://schemas.openxmlformats.org/officeDocument/2006/relationships/image" Target="../media/image20.png"/><Relationship Id="rId12" Type="http://schemas.openxmlformats.org/officeDocument/2006/relationships/image" Target="../media/image41.png"/><Relationship Id="rId2" Type="http://schemas.openxmlformats.org/officeDocument/2006/relationships/notesSlide" Target="../notesSlides/notesSlide8.xml"/><Relationship Id="rId1" Type="http://schemas.openxmlformats.org/officeDocument/2006/relationships/slideLayout" Target="../slideLayouts/slideLayout21.xml"/><Relationship Id="rId6" Type="http://schemas.openxmlformats.org/officeDocument/2006/relationships/image" Target="../media/image19.png"/><Relationship Id="rId11" Type="http://schemas.openxmlformats.org/officeDocument/2006/relationships/image" Target="../media/image40.png"/><Relationship Id="rId5" Type="http://schemas.openxmlformats.org/officeDocument/2006/relationships/image" Target="../media/image34.png"/><Relationship Id="rId10" Type="http://schemas.openxmlformats.org/officeDocument/2006/relationships/image" Target="../media/image39.png"/><Relationship Id="rId4" Type="http://schemas.openxmlformats.org/officeDocument/2006/relationships/image" Target="../media/image33.png"/><Relationship Id="rId9" Type="http://schemas.openxmlformats.org/officeDocument/2006/relationships/image" Target="../media/image38.png"/></Relationships>
</file>

<file path=ppt/slides/_rels/slide1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1.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_rels/slide18.xml.rels><?xml version="1.0" encoding="UTF-8" standalone="yes"?>
<Relationships xmlns="http://schemas.openxmlformats.org/package/2006/relationships"><Relationship Id="rId8" Type="http://schemas.openxmlformats.org/officeDocument/2006/relationships/image" Target="../media/image54.png"/><Relationship Id="rId3" Type="http://schemas.openxmlformats.org/officeDocument/2006/relationships/image" Target="../media/image49.png"/><Relationship Id="rId7" Type="http://schemas.openxmlformats.org/officeDocument/2006/relationships/image" Target="../media/image53.png"/><Relationship Id="rId2" Type="http://schemas.openxmlformats.org/officeDocument/2006/relationships/image" Target="../media/image48.png"/><Relationship Id="rId1" Type="http://schemas.openxmlformats.org/officeDocument/2006/relationships/slideLayout" Target="../slideLayouts/slideLayout21.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 Id="rId9" Type="http://schemas.openxmlformats.org/officeDocument/2006/relationships/image" Target="../media/image55.png"/></Relationships>
</file>

<file path=ppt/slides/_rels/slide19.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1.xml"/><Relationship Id="rId6" Type="http://schemas.openxmlformats.org/officeDocument/2006/relationships/image" Target="../media/image59.png"/><Relationship Id="rId5" Type="http://schemas.openxmlformats.org/officeDocument/2006/relationships/image" Target="../media/image55.png"/><Relationship Id="rId4" Type="http://schemas.openxmlformats.org/officeDocument/2006/relationships/image" Target="../media/image58.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6.png"/><Relationship Id="rId1" Type="http://schemas.openxmlformats.org/officeDocument/2006/relationships/slideLayout" Target="../slideLayouts/slideLayout21.xml"/><Relationship Id="rId4" Type="http://schemas.openxmlformats.org/officeDocument/2006/relationships/image" Target="../media/image61.png"/></Relationships>
</file>

<file path=ppt/slides/_rels/slide21.xml.rels><?xml version="1.0" encoding="UTF-8" standalone="yes"?>
<Relationships xmlns="http://schemas.openxmlformats.org/package/2006/relationships"><Relationship Id="rId8" Type="http://schemas.openxmlformats.org/officeDocument/2006/relationships/image" Target="../media/image68.png"/><Relationship Id="rId3" Type="http://schemas.openxmlformats.org/officeDocument/2006/relationships/image" Target="../media/image63.png"/><Relationship Id="rId7" Type="http://schemas.openxmlformats.org/officeDocument/2006/relationships/image" Target="../media/image67.png"/><Relationship Id="rId2" Type="http://schemas.openxmlformats.org/officeDocument/2006/relationships/image" Target="../media/image62.png"/><Relationship Id="rId1" Type="http://schemas.openxmlformats.org/officeDocument/2006/relationships/slideLayout" Target="../slideLayouts/slideLayout21.xml"/><Relationship Id="rId6" Type="http://schemas.openxmlformats.org/officeDocument/2006/relationships/image" Target="../media/image66.png"/><Relationship Id="rId5" Type="http://schemas.openxmlformats.org/officeDocument/2006/relationships/image" Target="../media/image65.png"/><Relationship Id="rId4" Type="http://schemas.openxmlformats.org/officeDocument/2006/relationships/image" Target="../media/image64.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70.png"/><Relationship Id="rId7" Type="http://schemas.openxmlformats.org/officeDocument/2006/relationships/image" Target="../media/image74.png"/><Relationship Id="rId2" Type="http://schemas.openxmlformats.org/officeDocument/2006/relationships/image" Target="../media/image69.png"/><Relationship Id="rId1" Type="http://schemas.openxmlformats.org/officeDocument/2006/relationships/slideLayout" Target="../slideLayouts/slideLayout7.xml"/><Relationship Id="rId6" Type="http://schemas.openxmlformats.org/officeDocument/2006/relationships/image" Target="../media/image73.png"/><Relationship Id="rId5" Type="http://schemas.openxmlformats.org/officeDocument/2006/relationships/image" Target="../media/image72.png"/><Relationship Id="rId4" Type="http://schemas.openxmlformats.org/officeDocument/2006/relationships/image" Target="../media/image71.png"/></Relationships>
</file>

<file path=ppt/slides/_rels/slide24.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94BD3A9-99A8-7B40-BD5F-D042F32E5001}"/>
              </a:ext>
            </a:extLst>
          </p:cNvPr>
          <p:cNvSpPr>
            <a:spLocks noGrp="1"/>
          </p:cNvSpPr>
          <p:nvPr>
            <p:ph type="body" sz="quarter" idx="12"/>
          </p:nvPr>
        </p:nvSpPr>
        <p:spPr>
          <a:xfrm>
            <a:off x="164809" y="338654"/>
            <a:ext cx="5822950" cy="528638"/>
          </a:xfrm>
        </p:spPr>
        <p:txBody>
          <a:bodyPr/>
          <a:lstStyle/>
          <a:p>
            <a:r>
              <a:rPr lang="en-GB" sz="2400" dirty="0">
                <a:latin typeface="Helvetica Neue" panose="02000503000000020004" pitchFamily="2" charset="0"/>
                <a:ea typeface="Helvetica Neue" panose="02000503000000020004" pitchFamily="2" charset="0"/>
                <a:cs typeface="Helvetica Neue" panose="02000503000000020004" pitchFamily="2" charset="0"/>
              </a:rPr>
              <a:t>Social Data Institute</a:t>
            </a:r>
          </a:p>
        </p:txBody>
      </p:sp>
      <p:sp>
        <p:nvSpPr>
          <p:cNvPr id="10" name="Rectangle 9">
            <a:extLst>
              <a:ext uri="{FF2B5EF4-FFF2-40B4-BE49-F238E27FC236}">
                <a16:creationId xmlns:a16="http://schemas.microsoft.com/office/drawing/2014/main" id="{B77F1B39-1543-072A-3B18-1057BC58CD92}"/>
              </a:ext>
            </a:extLst>
          </p:cNvPr>
          <p:cNvSpPr/>
          <p:nvPr/>
        </p:nvSpPr>
        <p:spPr>
          <a:xfrm>
            <a:off x="81866" y="1084047"/>
            <a:ext cx="11449734" cy="4401205"/>
          </a:xfrm>
          <a:prstGeom prst="rect">
            <a:avLst/>
          </a:prstGeom>
        </p:spPr>
        <p:txBody>
          <a:bodyPr wrap="square">
            <a:spAutoFit/>
          </a:bodyPr>
          <a:lstStyle/>
          <a:p>
            <a:r>
              <a:rPr lang="en-GB" sz="2400" b="1" dirty="0">
                <a:solidFill>
                  <a:schemeClr val="bg1"/>
                </a:solidFill>
                <a:latin typeface="Helvetica Neue Light" panose="02000403000000020004" pitchFamily="2" charset="0"/>
                <a:ea typeface="Helvetica Neue Light" panose="02000403000000020004" pitchFamily="2" charset="0"/>
                <a:cs typeface="Calibri Light" charset="0"/>
              </a:rPr>
              <a:t>Continuing Professional Development (CPD) course</a:t>
            </a:r>
          </a:p>
          <a:p>
            <a:r>
              <a:rPr lang="en-GB" sz="2000" dirty="0">
                <a:solidFill>
                  <a:schemeClr val="bg1"/>
                </a:solidFill>
                <a:latin typeface="Helvetica Neue Light" panose="02000403000000020004" pitchFamily="2" charset="0"/>
                <a:ea typeface="Helvetica Neue Light" panose="02000403000000020004" pitchFamily="2" charset="0"/>
                <a:cs typeface="Calibri Light" charset="0"/>
              </a:rPr>
              <a:t>Introduction To Bayesian Inference &amp; Modelling (2022/23)</a:t>
            </a:r>
            <a:br>
              <a:rPr lang="en-GB" sz="2000" cap="all" dirty="0">
                <a:latin typeface="Helvetica Neue Light" panose="02000403000000020004" pitchFamily="2" charset="0"/>
                <a:ea typeface="Helvetica Neue Light" panose="02000403000000020004" pitchFamily="2" charset="0"/>
                <a:cs typeface="Calibri Light" charset="0"/>
              </a:rPr>
            </a:br>
            <a:endParaRPr lang="en-GB" sz="2000" cap="all" dirty="0">
              <a:latin typeface="Helvetica Neue Light" panose="02000403000000020004" pitchFamily="2" charset="0"/>
              <a:ea typeface="Helvetica Neue Light" panose="02000403000000020004" pitchFamily="2" charset="0"/>
              <a:cs typeface="Calibri Light" charset="0"/>
            </a:endParaRPr>
          </a:p>
          <a:p>
            <a:endParaRPr lang="en-GB" sz="3200" b="1" cap="all" dirty="0">
              <a:solidFill>
                <a:prstClr val="black"/>
              </a:solidFill>
              <a:latin typeface="Helvetica Neue Light" panose="02000403000000020004" pitchFamily="2" charset="0"/>
              <a:ea typeface="Helvetica Neue Light" panose="02000403000000020004" pitchFamily="2" charset="0"/>
              <a:cs typeface="Calibri Light" charset="0"/>
            </a:endParaRPr>
          </a:p>
          <a:p>
            <a:r>
              <a:rPr lang="en-GB" sz="3600" b="1" cap="all" dirty="0">
                <a:solidFill>
                  <a:schemeClr val="bg1"/>
                </a:solidFill>
                <a:latin typeface="Helvetica Neue Light" panose="02000403000000020004" pitchFamily="2" charset="0"/>
                <a:ea typeface="Helvetica Neue Light" panose="02000403000000020004" pitchFamily="2" charset="0"/>
                <a:cs typeface="Calibri Light" charset="0"/>
              </a:rPr>
              <a:t>Day 3: Bayesian HIERARCHICAL REGRESSION MODELS</a:t>
            </a:r>
            <a:endParaRPr lang="en-GB" sz="2800" cap="all" dirty="0">
              <a:solidFill>
                <a:schemeClr val="bg1"/>
              </a:solidFill>
              <a:latin typeface="Helvetica Neue Light" panose="02000403000000020004" pitchFamily="2" charset="0"/>
              <a:ea typeface="Helvetica Neue Light" panose="02000403000000020004" pitchFamily="2" charset="0"/>
              <a:cs typeface="Calibri Light" charset="0"/>
            </a:endParaRPr>
          </a:p>
          <a:p>
            <a:endParaRPr lang="en-GB" altLang="en-US" sz="1600" dirty="0">
              <a:solidFill>
                <a:schemeClr val="bg1"/>
              </a:solidFill>
              <a:latin typeface="Helvetica Neue Light" panose="02000403000000020004" pitchFamily="2" charset="0"/>
              <a:ea typeface="Helvetica Neue Light" panose="02000403000000020004" pitchFamily="2" charset="0"/>
              <a:cs typeface="Helvetica Neue" panose="02000503000000020004" pitchFamily="2" charset="0"/>
            </a:endParaRPr>
          </a:p>
          <a:p>
            <a:endParaRPr lang="en-GB" altLang="en-US" sz="2000" dirty="0">
              <a:solidFill>
                <a:schemeClr val="bg1"/>
              </a:solidFill>
              <a:latin typeface="Helvetica Neue Light" panose="02000403000000020004" pitchFamily="2" charset="0"/>
              <a:ea typeface="Helvetica Neue Light" panose="02000403000000020004" pitchFamily="2" charset="0"/>
              <a:cs typeface="Helvetica Neue" panose="02000503000000020004" pitchFamily="2" charset="0"/>
            </a:endParaRPr>
          </a:p>
          <a:p>
            <a:r>
              <a:rPr lang="en-GB" altLang="en-US" sz="2000" dirty="0">
                <a:solidFill>
                  <a:schemeClr val="bg1"/>
                </a:solidFill>
                <a:latin typeface="Helvetica Neue Light" panose="02000403000000020004" pitchFamily="2" charset="0"/>
                <a:ea typeface="Helvetica Neue Light" panose="02000403000000020004" pitchFamily="2" charset="0"/>
                <a:cs typeface="Helvetica Neue" panose="02000503000000020004" pitchFamily="2" charset="0"/>
              </a:rPr>
              <a:t>Dr Anwar Musah (</a:t>
            </a:r>
            <a:r>
              <a:rPr lang="en-GB" altLang="en-US" sz="2000"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hlinkClick r:id="rId2"/>
              </a:rPr>
              <a:t>a.musah@ucl.ac.uk</a:t>
            </a:r>
            <a:r>
              <a:rPr lang="en-GB" altLang="en-US" sz="2000" dirty="0">
                <a:solidFill>
                  <a:schemeClr val="bg1"/>
                </a:solidFill>
                <a:latin typeface="Helvetica Neue Light" panose="02000403000000020004" pitchFamily="2" charset="0"/>
                <a:ea typeface="Helvetica Neue Light" panose="02000403000000020004" pitchFamily="2" charset="0"/>
                <a:cs typeface="Helvetica Neue" panose="02000503000000020004" pitchFamily="2" charset="0"/>
              </a:rPr>
              <a:t>)</a:t>
            </a:r>
            <a:r>
              <a:rPr lang="en-GB" altLang="en-US" sz="2000"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rPr>
              <a:t> </a:t>
            </a:r>
          </a:p>
          <a:p>
            <a:pPr lvl="0"/>
            <a:r>
              <a:rPr lang="en-US" altLang="en-US" sz="2000" dirty="0">
                <a:solidFill>
                  <a:schemeClr val="bg1"/>
                </a:solidFill>
                <a:latin typeface="Helvetica Neue Light" panose="02000403000000020004" pitchFamily="2" charset="0"/>
                <a:ea typeface="Helvetica Neue Light" panose="02000403000000020004" pitchFamily="2" charset="0"/>
                <a:cs typeface="Helvetica Neue" panose="02000503000000020004" pitchFamily="2" charset="0"/>
              </a:rPr>
              <a:t>Lecturer in Social and Geographic Data Science</a:t>
            </a:r>
          </a:p>
          <a:p>
            <a:pPr lvl="0"/>
            <a:r>
              <a:rPr lang="en-US" altLang="en-US" sz="2000" dirty="0">
                <a:solidFill>
                  <a:schemeClr val="bg1"/>
                </a:solidFill>
                <a:latin typeface="Helvetica Neue Light" panose="02000403000000020004" pitchFamily="2" charset="0"/>
                <a:ea typeface="Helvetica Neue Light" panose="02000403000000020004" pitchFamily="2" charset="0"/>
                <a:cs typeface="Helvetica Neue" panose="02000503000000020004" pitchFamily="2" charset="0"/>
              </a:rPr>
              <a:t>UCL Geography</a:t>
            </a:r>
          </a:p>
          <a:p>
            <a:endParaRPr lang="en-GB" sz="1600" cap="all" dirty="0">
              <a:latin typeface="Helvetica Neue Light" panose="02000403000000020004" pitchFamily="2" charset="0"/>
              <a:ea typeface="Helvetica Neue Light" panose="02000403000000020004" pitchFamily="2" charset="0"/>
              <a:cs typeface="Calibri Light" charset="0"/>
            </a:endParaRPr>
          </a:p>
        </p:txBody>
      </p:sp>
      <p:sp>
        <p:nvSpPr>
          <p:cNvPr id="14" name="Text Placeholder 3">
            <a:extLst>
              <a:ext uri="{FF2B5EF4-FFF2-40B4-BE49-F238E27FC236}">
                <a16:creationId xmlns:a16="http://schemas.microsoft.com/office/drawing/2014/main" id="{0C8D2A74-F7A9-9489-ACA1-FDCB4D3FBAED}"/>
              </a:ext>
            </a:extLst>
          </p:cNvPr>
          <p:cNvSpPr txBox="1">
            <a:spLocks/>
          </p:cNvSpPr>
          <p:nvPr/>
        </p:nvSpPr>
        <p:spPr>
          <a:xfrm>
            <a:off x="81866" y="5981576"/>
            <a:ext cx="6262688" cy="784588"/>
          </a:xfrm>
        </p:spPr>
        <p:txBody>
          <a:bodyPr/>
          <a:lstStyle>
            <a:lvl1pPr marL="12700" indent="0" algn="l" defTabSz="914400" rtl="0" eaLnBrk="1" latinLnBrk="0" hangingPunct="1">
              <a:lnSpc>
                <a:spcPts val="3000"/>
              </a:lnSpc>
              <a:spcBef>
                <a:spcPts val="0"/>
              </a:spcBef>
              <a:buFont typeface="Arial"/>
              <a:buNone/>
              <a:tabLst/>
              <a:defRPr sz="25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None/>
              <a:defRPr sz="26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a:buNone/>
              <a:defRPr sz="26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None/>
              <a:defRPr sz="26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None/>
              <a:defRPr sz="2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GB"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Additional details:</a:t>
            </a:r>
          </a:p>
          <a:p>
            <a:r>
              <a:rPr lang="en-GB" dirty="0">
                <a:latin typeface="Helvetica Neue" panose="02000503000000020004" pitchFamily="2" charset="0"/>
                <a:ea typeface="Helvetica Neue" panose="02000503000000020004" pitchFamily="2" charset="0"/>
                <a:cs typeface="Helvetica Neue" panose="02000503000000020004" pitchFamily="2" charset="0"/>
                <a:hlinkClick r:id="rId3"/>
              </a:rPr>
              <a:t>https://www.ucl.ac.uk/social-data</a:t>
            </a:r>
            <a:r>
              <a:rPr lang="en-GB" dirty="0">
                <a:latin typeface="Helvetica Neue" panose="02000503000000020004" pitchFamily="2" charset="0"/>
                <a:ea typeface="Helvetica Neue" panose="02000503000000020004" pitchFamily="2" charset="0"/>
                <a:cs typeface="Helvetica Neue" panose="02000503000000020004" pitchFamily="2" charset="0"/>
              </a:rPr>
              <a:t> </a:t>
            </a:r>
          </a:p>
        </p:txBody>
      </p:sp>
      <p:sp>
        <p:nvSpPr>
          <p:cNvPr id="2" name="Slide Number Placeholder 3">
            <a:extLst>
              <a:ext uri="{FF2B5EF4-FFF2-40B4-BE49-F238E27FC236}">
                <a16:creationId xmlns:a16="http://schemas.microsoft.com/office/drawing/2014/main" id="{3AF39A78-96E2-0C53-DD5D-626FF7F3753D}"/>
              </a:ext>
            </a:extLst>
          </p:cNvPr>
          <p:cNvSpPr txBox="1">
            <a:spLocks/>
          </p:cNvSpPr>
          <p:nvPr/>
        </p:nvSpPr>
        <p:spPr>
          <a:xfrm>
            <a:off x="11275948" y="6373870"/>
            <a:ext cx="540000" cy="144000"/>
          </a:xfrm>
          <a:prstGeom prst="rect">
            <a:avLst/>
          </a:prstGeom>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Arial" charset="0"/>
              </a:defRPr>
            </a:lvl1pPr>
            <a:lvl2pPr marL="778225" indent="-299317" algn="l" defTabSz="914400" rtl="0" eaLnBrk="0" latinLnBrk="0" hangingPunct="0">
              <a:defRPr sz="1800" kern="1200">
                <a:solidFill>
                  <a:schemeClr val="tx1"/>
                </a:solidFill>
                <a:latin typeface="Arial" charset="0"/>
                <a:ea typeface="Arial" charset="0"/>
                <a:cs typeface="Arial" charset="0"/>
              </a:defRPr>
            </a:lvl2pPr>
            <a:lvl3pPr marL="1197270" indent="-239454" algn="l" defTabSz="914400" rtl="0" eaLnBrk="0" latinLnBrk="0" hangingPunct="0">
              <a:defRPr sz="1800" kern="1200">
                <a:solidFill>
                  <a:schemeClr val="tx1"/>
                </a:solidFill>
                <a:latin typeface="Arial" charset="0"/>
                <a:ea typeface="Arial" charset="0"/>
                <a:cs typeface="Arial" charset="0"/>
              </a:defRPr>
            </a:lvl3pPr>
            <a:lvl4pPr marL="1676177" indent="-239454" algn="l" defTabSz="914400" rtl="0" eaLnBrk="0" latinLnBrk="0" hangingPunct="0">
              <a:defRPr sz="1800" kern="1200">
                <a:solidFill>
                  <a:schemeClr val="tx1"/>
                </a:solidFill>
                <a:latin typeface="Arial" charset="0"/>
                <a:ea typeface="Arial" charset="0"/>
                <a:cs typeface="Arial" charset="0"/>
              </a:defRPr>
            </a:lvl4pPr>
            <a:lvl5pPr marL="2155085" indent="-239454" algn="l" defTabSz="914400" rtl="0" eaLnBrk="0" latinLnBrk="0" hangingPunct="0">
              <a:defRPr sz="1800" kern="1200">
                <a:solidFill>
                  <a:schemeClr val="tx1"/>
                </a:solidFill>
                <a:latin typeface="Arial" charset="0"/>
                <a:ea typeface="Arial" charset="0"/>
                <a:cs typeface="Arial" charset="0"/>
              </a:defRPr>
            </a:lvl5pPr>
            <a:lvl6pPr marL="2633993"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3112901"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591809"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4070717"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fld id="{0447D3D2-708A-E34B-88EA-90194C1A2EE9}" type="slidenum">
              <a:rPr lang="en-US" smtClean="0">
                <a:solidFill>
                  <a:schemeClr val="bg1"/>
                </a:solidFill>
                <a:cs typeface="ＭＳ Ｐゴシック" charset="0"/>
              </a:rPr>
              <a:pPr eaLnBrk="1" hangingPunct="1"/>
              <a:t>1</a:t>
            </a:fld>
            <a:endParaRPr lang="en-US" dirty="0">
              <a:solidFill>
                <a:schemeClr val="bg1"/>
              </a:solidFill>
              <a:cs typeface="ＭＳ Ｐゴシック" charset="0"/>
            </a:endParaRPr>
          </a:p>
        </p:txBody>
      </p:sp>
    </p:spTree>
    <p:extLst>
      <p:ext uri="{BB962C8B-B14F-4D97-AF65-F5344CB8AC3E}">
        <p14:creationId xmlns:p14="http://schemas.microsoft.com/office/powerpoint/2010/main" val="17483835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ounded Rectangle 24">
            <a:extLst>
              <a:ext uri="{FF2B5EF4-FFF2-40B4-BE49-F238E27FC236}">
                <a16:creationId xmlns:a16="http://schemas.microsoft.com/office/drawing/2014/main" id="{150824FD-8206-9C50-19F5-9BC052699A9E}"/>
              </a:ext>
            </a:extLst>
          </p:cNvPr>
          <p:cNvSpPr/>
          <p:nvPr/>
        </p:nvSpPr>
        <p:spPr>
          <a:xfrm>
            <a:off x="9018117" y="1756826"/>
            <a:ext cx="2597200" cy="256869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ounded Rectangle 23">
            <a:extLst>
              <a:ext uri="{FF2B5EF4-FFF2-40B4-BE49-F238E27FC236}">
                <a16:creationId xmlns:a16="http://schemas.microsoft.com/office/drawing/2014/main" id="{F13FA32D-A5D2-4C13-34A0-C0715CD69D36}"/>
              </a:ext>
            </a:extLst>
          </p:cNvPr>
          <p:cNvSpPr/>
          <p:nvPr/>
        </p:nvSpPr>
        <p:spPr>
          <a:xfrm>
            <a:off x="5826359" y="1743952"/>
            <a:ext cx="2597200" cy="256869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ounded Rectangle 22">
            <a:extLst>
              <a:ext uri="{FF2B5EF4-FFF2-40B4-BE49-F238E27FC236}">
                <a16:creationId xmlns:a16="http://schemas.microsoft.com/office/drawing/2014/main" id="{0A9C0399-6AC6-C964-D674-92693D64B383}"/>
              </a:ext>
            </a:extLst>
          </p:cNvPr>
          <p:cNvSpPr/>
          <p:nvPr/>
        </p:nvSpPr>
        <p:spPr>
          <a:xfrm>
            <a:off x="3038656" y="1743952"/>
            <a:ext cx="2597200" cy="256869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ounded Rectangle 21">
            <a:extLst>
              <a:ext uri="{FF2B5EF4-FFF2-40B4-BE49-F238E27FC236}">
                <a16:creationId xmlns:a16="http://schemas.microsoft.com/office/drawing/2014/main" id="{1F37A390-6F56-6674-752A-B337DC08700E}"/>
              </a:ext>
            </a:extLst>
          </p:cNvPr>
          <p:cNvSpPr/>
          <p:nvPr/>
        </p:nvSpPr>
        <p:spPr>
          <a:xfrm>
            <a:off x="287047" y="1743952"/>
            <a:ext cx="2597200" cy="256869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Rectangle 1">
            <a:extLst>
              <a:ext uri="{FF2B5EF4-FFF2-40B4-BE49-F238E27FC236}">
                <a16:creationId xmlns:a16="http://schemas.microsoft.com/office/drawing/2014/main" id="{1369A9DC-8791-8C03-718F-959B4AD75E76}"/>
              </a:ext>
            </a:extLst>
          </p:cNvPr>
          <p:cNvSpPr/>
          <p:nvPr/>
        </p:nvSpPr>
        <p:spPr>
          <a:xfrm>
            <a:off x="405979" y="3405227"/>
            <a:ext cx="488611" cy="4676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Rectangle 2">
            <a:extLst>
              <a:ext uri="{FF2B5EF4-FFF2-40B4-BE49-F238E27FC236}">
                <a16:creationId xmlns:a16="http://schemas.microsoft.com/office/drawing/2014/main" id="{FC64DE39-3011-1F4F-CA48-982D773D742F}"/>
              </a:ext>
            </a:extLst>
          </p:cNvPr>
          <p:cNvSpPr/>
          <p:nvPr/>
        </p:nvSpPr>
        <p:spPr>
          <a:xfrm>
            <a:off x="955084" y="3405227"/>
            <a:ext cx="488611" cy="4676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angle 3">
            <a:extLst>
              <a:ext uri="{FF2B5EF4-FFF2-40B4-BE49-F238E27FC236}">
                <a16:creationId xmlns:a16="http://schemas.microsoft.com/office/drawing/2014/main" id="{B9DDA4A4-04D6-B73E-C9FF-7C6EC63E1869}"/>
              </a:ext>
            </a:extLst>
          </p:cNvPr>
          <p:cNvSpPr/>
          <p:nvPr/>
        </p:nvSpPr>
        <p:spPr>
          <a:xfrm>
            <a:off x="1518145" y="3405226"/>
            <a:ext cx="488611" cy="4676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a:extLst>
              <a:ext uri="{FF2B5EF4-FFF2-40B4-BE49-F238E27FC236}">
                <a16:creationId xmlns:a16="http://schemas.microsoft.com/office/drawing/2014/main" id="{537E04E4-8FD6-19E0-53CE-35C271F48BAC}"/>
              </a:ext>
            </a:extLst>
          </p:cNvPr>
          <p:cNvSpPr/>
          <p:nvPr/>
        </p:nvSpPr>
        <p:spPr>
          <a:xfrm>
            <a:off x="2311556" y="3405227"/>
            <a:ext cx="488611" cy="4676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id="{8FD055E3-3C9E-F5A6-C3A5-89870679153B}"/>
              </a:ext>
            </a:extLst>
          </p:cNvPr>
          <p:cNvSpPr/>
          <p:nvPr/>
        </p:nvSpPr>
        <p:spPr>
          <a:xfrm>
            <a:off x="5940656" y="3405225"/>
            <a:ext cx="488611" cy="4676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63D398CC-5465-AD23-C873-6DF3CE09EBC3}"/>
              </a:ext>
            </a:extLst>
          </p:cNvPr>
          <p:cNvSpPr/>
          <p:nvPr/>
        </p:nvSpPr>
        <p:spPr>
          <a:xfrm>
            <a:off x="6503718" y="3405225"/>
            <a:ext cx="488611" cy="4676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a:extLst>
              <a:ext uri="{FF2B5EF4-FFF2-40B4-BE49-F238E27FC236}">
                <a16:creationId xmlns:a16="http://schemas.microsoft.com/office/drawing/2014/main" id="{B7C9EB03-3064-576B-15DF-FDEF37926733}"/>
              </a:ext>
            </a:extLst>
          </p:cNvPr>
          <p:cNvSpPr/>
          <p:nvPr/>
        </p:nvSpPr>
        <p:spPr>
          <a:xfrm>
            <a:off x="7066779" y="3405225"/>
            <a:ext cx="488611" cy="4676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a:extLst>
              <a:ext uri="{FF2B5EF4-FFF2-40B4-BE49-F238E27FC236}">
                <a16:creationId xmlns:a16="http://schemas.microsoft.com/office/drawing/2014/main" id="{C36F6D3C-7362-515D-04BD-1E48B98F8108}"/>
              </a:ext>
            </a:extLst>
          </p:cNvPr>
          <p:cNvSpPr/>
          <p:nvPr/>
        </p:nvSpPr>
        <p:spPr>
          <a:xfrm>
            <a:off x="7860190" y="3405225"/>
            <a:ext cx="488611" cy="4676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a:extLst>
              <a:ext uri="{FF2B5EF4-FFF2-40B4-BE49-F238E27FC236}">
                <a16:creationId xmlns:a16="http://schemas.microsoft.com/office/drawing/2014/main" id="{E4604D68-3F1C-D7E1-26CF-FFFFCE1055BE}"/>
              </a:ext>
            </a:extLst>
          </p:cNvPr>
          <p:cNvSpPr/>
          <p:nvPr/>
        </p:nvSpPr>
        <p:spPr>
          <a:xfrm>
            <a:off x="9119652" y="3418099"/>
            <a:ext cx="488611" cy="4676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a:extLst>
              <a:ext uri="{FF2B5EF4-FFF2-40B4-BE49-F238E27FC236}">
                <a16:creationId xmlns:a16="http://schemas.microsoft.com/office/drawing/2014/main" id="{1BC8EB9D-9774-F60E-C491-3F2623F82B96}"/>
              </a:ext>
            </a:extLst>
          </p:cNvPr>
          <p:cNvSpPr/>
          <p:nvPr/>
        </p:nvSpPr>
        <p:spPr>
          <a:xfrm>
            <a:off x="9668757" y="3418100"/>
            <a:ext cx="488611" cy="4676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a:extLst>
              <a:ext uri="{FF2B5EF4-FFF2-40B4-BE49-F238E27FC236}">
                <a16:creationId xmlns:a16="http://schemas.microsoft.com/office/drawing/2014/main" id="{E7DE5E8F-CEF9-B571-FDCC-03F2BC67469E}"/>
              </a:ext>
            </a:extLst>
          </p:cNvPr>
          <p:cNvSpPr/>
          <p:nvPr/>
        </p:nvSpPr>
        <p:spPr>
          <a:xfrm>
            <a:off x="10217862" y="3418099"/>
            <a:ext cx="488611" cy="4676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6AC9B8DB-8D60-1D51-7BF9-9518AB0A5383}"/>
              </a:ext>
            </a:extLst>
          </p:cNvPr>
          <p:cNvSpPr/>
          <p:nvPr/>
        </p:nvSpPr>
        <p:spPr>
          <a:xfrm>
            <a:off x="11025229" y="3418100"/>
            <a:ext cx="488611" cy="4676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D1CA51DB-3130-1B99-36C7-7D27730F8426}"/>
                  </a:ext>
                </a:extLst>
              </p:cNvPr>
              <p:cNvSpPr txBox="1"/>
              <p:nvPr/>
            </p:nvSpPr>
            <p:spPr>
              <a:xfrm>
                <a:off x="2031241" y="3500560"/>
                <a:ext cx="25006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rPr>
                        <m:t>⋯</m:t>
                      </m:r>
                    </m:oMath>
                  </m:oMathPara>
                </a14:m>
                <a:endParaRPr lang="en-GB" dirty="0"/>
              </a:p>
            </p:txBody>
          </p:sp>
        </mc:Choice>
        <mc:Fallback xmlns="">
          <p:sp>
            <p:nvSpPr>
              <p:cNvPr id="18" name="TextBox 17">
                <a:extLst>
                  <a:ext uri="{FF2B5EF4-FFF2-40B4-BE49-F238E27FC236}">
                    <a16:creationId xmlns:a16="http://schemas.microsoft.com/office/drawing/2014/main" id="{D1CA51DB-3130-1B99-36C7-7D27730F8426}"/>
                  </a:ext>
                </a:extLst>
              </p:cNvPr>
              <p:cNvSpPr txBox="1">
                <a:spLocks noRot="1" noChangeAspect="1" noMove="1" noResize="1" noEditPoints="1" noAdjustHandles="1" noChangeArrowheads="1" noChangeShapeType="1" noTextEdit="1"/>
              </p:cNvSpPr>
              <p:nvPr/>
            </p:nvSpPr>
            <p:spPr>
              <a:xfrm>
                <a:off x="2031241" y="3500560"/>
                <a:ext cx="250068" cy="276999"/>
              </a:xfrm>
              <a:prstGeom prst="rect">
                <a:avLst/>
              </a:prstGeom>
              <a:blipFill>
                <a:blip r:embed="rId2"/>
                <a:stretch>
                  <a:fillRect l="-4762" r="-476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AF2E6033-1BC5-C6ED-A8F6-61EEF3800341}"/>
                  </a:ext>
                </a:extLst>
              </p:cNvPr>
              <p:cNvSpPr txBox="1"/>
              <p:nvPr/>
            </p:nvSpPr>
            <p:spPr>
              <a:xfrm>
                <a:off x="7579875" y="3500556"/>
                <a:ext cx="25006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rPr>
                        <m:t>⋯</m:t>
                      </m:r>
                    </m:oMath>
                  </m:oMathPara>
                </a14:m>
                <a:endParaRPr lang="en-GB" dirty="0"/>
              </a:p>
            </p:txBody>
          </p:sp>
        </mc:Choice>
        <mc:Fallback xmlns="">
          <p:sp>
            <p:nvSpPr>
              <p:cNvPr id="20" name="TextBox 19">
                <a:extLst>
                  <a:ext uri="{FF2B5EF4-FFF2-40B4-BE49-F238E27FC236}">
                    <a16:creationId xmlns:a16="http://schemas.microsoft.com/office/drawing/2014/main" id="{AF2E6033-1BC5-C6ED-A8F6-61EEF3800341}"/>
                  </a:ext>
                </a:extLst>
              </p:cNvPr>
              <p:cNvSpPr txBox="1">
                <a:spLocks noRot="1" noChangeAspect="1" noMove="1" noResize="1" noEditPoints="1" noAdjustHandles="1" noChangeArrowheads="1" noChangeShapeType="1" noTextEdit="1"/>
              </p:cNvSpPr>
              <p:nvPr/>
            </p:nvSpPr>
            <p:spPr>
              <a:xfrm>
                <a:off x="7579875" y="3500556"/>
                <a:ext cx="250068" cy="276999"/>
              </a:xfrm>
              <a:prstGeom prst="rect">
                <a:avLst/>
              </a:prstGeom>
              <a:blipFill>
                <a:blip r:embed="rId2"/>
                <a:stretch>
                  <a:fillRect l="-4762" r="-476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7B80D49E-36E7-649B-9AB2-01C5D4B05298}"/>
                  </a:ext>
                </a:extLst>
              </p:cNvPr>
              <p:cNvSpPr txBox="1"/>
              <p:nvPr/>
            </p:nvSpPr>
            <p:spPr>
              <a:xfrm>
                <a:off x="10740817" y="3513429"/>
                <a:ext cx="25006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rPr>
                        <m:t>⋯</m:t>
                      </m:r>
                    </m:oMath>
                  </m:oMathPara>
                </a14:m>
                <a:endParaRPr lang="en-GB" dirty="0"/>
              </a:p>
            </p:txBody>
          </p:sp>
        </mc:Choice>
        <mc:Fallback xmlns="">
          <p:sp>
            <p:nvSpPr>
              <p:cNvPr id="21" name="TextBox 20">
                <a:extLst>
                  <a:ext uri="{FF2B5EF4-FFF2-40B4-BE49-F238E27FC236}">
                    <a16:creationId xmlns:a16="http://schemas.microsoft.com/office/drawing/2014/main" id="{7B80D49E-36E7-649B-9AB2-01C5D4B05298}"/>
                  </a:ext>
                </a:extLst>
              </p:cNvPr>
              <p:cNvSpPr txBox="1">
                <a:spLocks noRot="1" noChangeAspect="1" noMove="1" noResize="1" noEditPoints="1" noAdjustHandles="1" noChangeArrowheads="1" noChangeShapeType="1" noTextEdit="1"/>
              </p:cNvSpPr>
              <p:nvPr/>
            </p:nvSpPr>
            <p:spPr>
              <a:xfrm>
                <a:off x="10740817" y="3513429"/>
                <a:ext cx="250068" cy="276999"/>
              </a:xfrm>
              <a:prstGeom prst="rect">
                <a:avLst/>
              </a:prstGeom>
              <a:blipFill>
                <a:blip r:embed="rId2"/>
                <a:stretch>
                  <a:fillRect l="-4762" r="-4762"/>
                </a:stretch>
              </a:blipFill>
            </p:spPr>
            <p:txBody>
              <a:bodyPr/>
              <a:lstStyle/>
              <a:p>
                <a:r>
                  <a:rPr lang="en-GB">
                    <a:noFill/>
                  </a:rPr>
                  <a:t> </a:t>
                </a:r>
              </a:p>
            </p:txBody>
          </p:sp>
        </mc:Fallback>
      </mc:AlternateContent>
      <p:sp>
        <p:nvSpPr>
          <p:cNvPr id="26" name="TextBox 25">
            <a:extLst>
              <a:ext uri="{FF2B5EF4-FFF2-40B4-BE49-F238E27FC236}">
                <a16:creationId xmlns:a16="http://schemas.microsoft.com/office/drawing/2014/main" id="{947B9F5F-A634-483F-EE06-B73D2658F639}"/>
              </a:ext>
            </a:extLst>
          </p:cNvPr>
          <p:cNvSpPr txBox="1"/>
          <p:nvPr/>
        </p:nvSpPr>
        <p:spPr>
          <a:xfrm>
            <a:off x="487769" y="3454388"/>
            <a:ext cx="312906" cy="369332"/>
          </a:xfrm>
          <a:prstGeom prst="rect">
            <a:avLst/>
          </a:prstGeom>
          <a:noFill/>
        </p:spPr>
        <p:txBody>
          <a:bodyPr wrap="none" rtlCol="0">
            <a:spAutoFit/>
          </a:bodyPr>
          <a:lstStyle/>
          <a:p>
            <a:r>
              <a:rPr lang="en-GB" dirty="0">
                <a:latin typeface="Helvetica" pitchFamily="2" charset="0"/>
              </a:rPr>
              <a:t>1</a:t>
            </a:r>
          </a:p>
        </p:txBody>
      </p:sp>
      <p:sp>
        <p:nvSpPr>
          <p:cNvPr id="27" name="TextBox 26">
            <a:extLst>
              <a:ext uri="{FF2B5EF4-FFF2-40B4-BE49-F238E27FC236}">
                <a16:creationId xmlns:a16="http://schemas.microsoft.com/office/drawing/2014/main" id="{A20DFC30-89ED-0A22-9BC0-1CA37C3A4B24}"/>
              </a:ext>
            </a:extLst>
          </p:cNvPr>
          <p:cNvSpPr txBox="1"/>
          <p:nvPr/>
        </p:nvSpPr>
        <p:spPr>
          <a:xfrm>
            <a:off x="1052536" y="3454388"/>
            <a:ext cx="312906" cy="369332"/>
          </a:xfrm>
          <a:prstGeom prst="rect">
            <a:avLst/>
          </a:prstGeom>
          <a:noFill/>
        </p:spPr>
        <p:txBody>
          <a:bodyPr wrap="none" rtlCol="0">
            <a:spAutoFit/>
          </a:bodyPr>
          <a:lstStyle/>
          <a:p>
            <a:r>
              <a:rPr lang="en-GB" dirty="0">
                <a:latin typeface="Helvetica" pitchFamily="2" charset="0"/>
              </a:rPr>
              <a:t>2</a:t>
            </a:r>
          </a:p>
        </p:txBody>
      </p:sp>
      <p:sp>
        <p:nvSpPr>
          <p:cNvPr id="28" name="TextBox 27">
            <a:extLst>
              <a:ext uri="{FF2B5EF4-FFF2-40B4-BE49-F238E27FC236}">
                <a16:creationId xmlns:a16="http://schemas.microsoft.com/office/drawing/2014/main" id="{B37AFA7F-42D6-4542-AD26-3E852766306D}"/>
              </a:ext>
            </a:extLst>
          </p:cNvPr>
          <p:cNvSpPr txBox="1"/>
          <p:nvPr/>
        </p:nvSpPr>
        <p:spPr>
          <a:xfrm>
            <a:off x="1609862" y="3455002"/>
            <a:ext cx="312906" cy="369332"/>
          </a:xfrm>
          <a:prstGeom prst="rect">
            <a:avLst/>
          </a:prstGeom>
          <a:noFill/>
        </p:spPr>
        <p:txBody>
          <a:bodyPr wrap="none" rtlCol="0">
            <a:spAutoFit/>
          </a:bodyPr>
          <a:lstStyle/>
          <a:p>
            <a:r>
              <a:rPr lang="en-GB" dirty="0">
                <a:latin typeface="Helvetica" pitchFamily="2" charset="0"/>
              </a:rPr>
              <a:t>3</a:t>
            </a:r>
          </a:p>
        </p:txBody>
      </p: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0F5EF773-A00B-1CE9-999A-7E5AAF024B46}"/>
                  </a:ext>
                </a:extLst>
              </p:cNvPr>
              <p:cNvSpPr txBox="1"/>
              <p:nvPr/>
            </p:nvSpPr>
            <p:spPr>
              <a:xfrm>
                <a:off x="2378175" y="3454388"/>
                <a:ext cx="32983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𝑖</m:t>
                      </m:r>
                    </m:oMath>
                  </m:oMathPara>
                </a14:m>
                <a:endParaRPr lang="en-GB" dirty="0">
                  <a:latin typeface="Helvetica" pitchFamily="2" charset="0"/>
                </a:endParaRPr>
              </a:p>
            </p:txBody>
          </p:sp>
        </mc:Choice>
        <mc:Fallback xmlns="">
          <p:sp>
            <p:nvSpPr>
              <p:cNvPr id="29" name="TextBox 28">
                <a:extLst>
                  <a:ext uri="{FF2B5EF4-FFF2-40B4-BE49-F238E27FC236}">
                    <a16:creationId xmlns:a16="http://schemas.microsoft.com/office/drawing/2014/main" id="{0F5EF773-A00B-1CE9-999A-7E5AAF024B46}"/>
                  </a:ext>
                </a:extLst>
              </p:cNvPr>
              <p:cNvSpPr txBox="1">
                <a:spLocks noRot="1" noChangeAspect="1" noMove="1" noResize="1" noEditPoints="1" noAdjustHandles="1" noChangeArrowheads="1" noChangeShapeType="1" noTextEdit="1"/>
              </p:cNvSpPr>
              <p:nvPr/>
            </p:nvSpPr>
            <p:spPr>
              <a:xfrm>
                <a:off x="2378175" y="3454388"/>
                <a:ext cx="329834" cy="369332"/>
              </a:xfrm>
              <a:prstGeom prst="rect">
                <a:avLst/>
              </a:prstGeom>
              <a:blipFill>
                <a:blip r:embed="rId3"/>
                <a:stretch>
                  <a:fillRect/>
                </a:stretch>
              </a:blipFill>
            </p:spPr>
            <p:txBody>
              <a:bodyPr/>
              <a:lstStyle/>
              <a:p>
                <a:r>
                  <a:rPr lang="en-GB">
                    <a:noFill/>
                  </a:rPr>
                  <a:t> </a:t>
                </a:r>
              </a:p>
            </p:txBody>
          </p:sp>
        </mc:Fallback>
      </mc:AlternateContent>
      <p:sp>
        <p:nvSpPr>
          <p:cNvPr id="30" name="TextBox 29">
            <a:extLst>
              <a:ext uri="{FF2B5EF4-FFF2-40B4-BE49-F238E27FC236}">
                <a16:creationId xmlns:a16="http://schemas.microsoft.com/office/drawing/2014/main" id="{10177812-2F43-3788-608D-1F6F720822AE}"/>
              </a:ext>
            </a:extLst>
          </p:cNvPr>
          <p:cNvSpPr txBox="1"/>
          <p:nvPr/>
        </p:nvSpPr>
        <p:spPr>
          <a:xfrm>
            <a:off x="6011678" y="3454386"/>
            <a:ext cx="312906" cy="369332"/>
          </a:xfrm>
          <a:prstGeom prst="rect">
            <a:avLst/>
          </a:prstGeom>
          <a:noFill/>
        </p:spPr>
        <p:txBody>
          <a:bodyPr wrap="none" rtlCol="0">
            <a:spAutoFit/>
          </a:bodyPr>
          <a:lstStyle/>
          <a:p>
            <a:r>
              <a:rPr lang="en-GB" dirty="0">
                <a:latin typeface="Helvetica" pitchFamily="2" charset="0"/>
              </a:rPr>
              <a:t>1</a:t>
            </a:r>
          </a:p>
        </p:txBody>
      </p:sp>
      <p:sp>
        <p:nvSpPr>
          <p:cNvPr id="31" name="TextBox 30">
            <a:extLst>
              <a:ext uri="{FF2B5EF4-FFF2-40B4-BE49-F238E27FC236}">
                <a16:creationId xmlns:a16="http://schemas.microsoft.com/office/drawing/2014/main" id="{48A3307B-90C9-212C-501B-0A8BDFC51EC5}"/>
              </a:ext>
            </a:extLst>
          </p:cNvPr>
          <p:cNvSpPr txBox="1"/>
          <p:nvPr/>
        </p:nvSpPr>
        <p:spPr>
          <a:xfrm>
            <a:off x="6576445" y="3454386"/>
            <a:ext cx="312906" cy="369332"/>
          </a:xfrm>
          <a:prstGeom prst="rect">
            <a:avLst/>
          </a:prstGeom>
          <a:noFill/>
        </p:spPr>
        <p:txBody>
          <a:bodyPr wrap="none" rtlCol="0">
            <a:spAutoFit/>
          </a:bodyPr>
          <a:lstStyle/>
          <a:p>
            <a:r>
              <a:rPr lang="en-GB" dirty="0">
                <a:latin typeface="Helvetica" pitchFamily="2" charset="0"/>
              </a:rPr>
              <a:t>2</a:t>
            </a:r>
          </a:p>
        </p:txBody>
      </p:sp>
      <p:sp>
        <p:nvSpPr>
          <p:cNvPr id="32" name="TextBox 31">
            <a:extLst>
              <a:ext uri="{FF2B5EF4-FFF2-40B4-BE49-F238E27FC236}">
                <a16:creationId xmlns:a16="http://schemas.microsoft.com/office/drawing/2014/main" id="{791299E8-97AC-2BFD-6457-CE090ACB2472}"/>
              </a:ext>
            </a:extLst>
          </p:cNvPr>
          <p:cNvSpPr txBox="1"/>
          <p:nvPr/>
        </p:nvSpPr>
        <p:spPr>
          <a:xfrm>
            <a:off x="7133771" y="3455000"/>
            <a:ext cx="312906" cy="369332"/>
          </a:xfrm>
          <a:prstGeom prst="rect">
            <a:avLst/>
          </a:prstGeom>
          <a:noFill/>
        </p:spPr>
        <p:txBody>
          <a:bodyPr wrap="none" rtlCol="0">
            <a:spAutoFit/>
          </a:bodyPr>
          <a:lstStyle/>
          <a:p>
            <a:r>
              <a:rPr lang="en-GB" dirty="0">
                <a:latin typeface="Helvetica" pitchFamily="2" charset="0"/>
              </a:rPr>
              <a:t>3</a:t>
            </a:r>
          </a:p>
        </p:txBody>
      </p: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CD29679A-C100-6CD8-A486-63600DE658D6}"/>
                  </a:ext>
                </a:extLst>
              </p:cNvPr>
              <p:cNvSpPr txBox="1"/>
              <p:nvPr/>
            </p:nvSpPr>
            <p:spPr>
              <a:xfrm>
                <a:off x="7902084" y="3454386"/>
                <a:ext cx="32983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𝑖</m:t>
                      </m:r>
                    </m:oMath>
                  </m:oMathPara>
                </a14:m>
                <a:endParaRPr lang="en-GB" dirty="0">
                  <a:latin typeface="Helvetica" pitchFamily="2" charset="0"/>
                </a:endParaRPr>
              </a:p>
            </p:txBody>
          </p:sp>
        </mc:Choice>
        <mc:Fallback xmlns="">
          <p:sp>
            <p:nvSpPr>
              <p:cNvPr id="33" name="TextBox 32">
                <a:extLst>
                  <a:ext uri="{FF2B5EF4-FFF2-40B4-BE49-F238E27FC236}">
                    <a16:creationId xmlns:a16="http://schemas.microsoft.com/office/drawing/2014/main" id="{CD29679A-C100-6CD8-A486-63600DE658D6}"/>
                  </a:ext>
                </a:extLst>
              </p:cNvPr>
              <p:cNvSpPr txBox="1">
                <a:spLocks noRot="1" noChangeAspect="1" noMove="1" noResize="1" noEditPoints="1" noAdjustHandles="1" noChangeArrowheads="1" noChangeShapeType="1" noTextEdit="1"/>
              </p:cNvSpPr>
              <p:nvPr/>
            </p:nvSpPr>
            <p:spPr>
              <a:xfrm>
                <a:off x="7902084" y="3454386"/>
                <a:ext cx="329834" cy="369332"/>
              </a:xfrm>
              <a:prstGeom prst="rect">
                <a:avLst/>
              </a:prstGeom>
              <a:blipFill>
                <a:blip r:embed="rId4"/>
                <a:stretch>
                  <a:fillRect/>
                </a:stretch>
              </a:blipFill>
            </p:spPr>
            <p:txBody>
              <a:bodyPr/>
              <a:lstStyle/>
              <a:p>
                <a:r>
                  <a:rPr lang="en-GB">
                    <a:noFill/>
                  </a:rPr>
                  <a:t> </a:t>
                </a:r>
              </a:p>
            </p:txBody>
          </p:sp>
        </mc:Fallback>
      </mc:AlternateContent>
      <p:sp>
        <p:nvSpPr>
          <p:cNvPr id="34" name="TextBox 33">
            <a:extLst>
              <a:ext uri="{FF2B5EF4-FFF2-40B4-BE49-F238E27FC236}">
                <a16:creationId xmlns:a16="http://schemas.microsoft.com/office/drawing/2014/main" id="{30785CF6-328E-BD23-6838-05380EEBD9DC}"/>
              </a:ext>
            </a:extLst>
          </p:cNvPr>
          <p:cNvSpPr txBox="1"/>
          <p:nvPr/>
        </p:nvSpPr>
        <p:spPr>
          <a:xfrm>
            <a:off x="9190669" y="3452109"/>
            <a:ext cx="312906" cy="369332"/>
          </a:xfrm>
          <a:prstGeom prst="rect">
            <a:avLst/>
          </a:prstGeom>
          <a:noFill/>
        </p:spPr>
        <p:txBody>
          <a:bodyPr wrap="none" rtlCol="0">
            <a:spAutoFit/>
          </a:bodyPr>
          <a:lstStyle/>
          <a:p>
            <a:r>
              <a:rPr lang="en-GB" dirty="0">
                <a:latin typeface="Helvetica" pitchFamily="2" charset="0"/>
              </a:rPr>
              <a:t>1</a:t>
            </a:r>
          </a:p>
        </p:txBody>
      </p:sp>
      <p:sp>
        <p:nvSpPr>
          <p:cNvPr id="35" name="TextBox 34">
            <a:extLst>
              <a:ext uri="{FF2B5EF4-FFF2-40B4-BE49-F238E27FC236}">
                <a16:creationId xmlns:a16="http://schemas.microsoft.com/office/drawing/2014/main" id="{B251F6FD-DE66-8F35-5EB6-CCBDA611D1AA}"/>
              </a:ext>
            </a:extLst>
          </p:cNvPr>
          <p:cNvSpPr txBox="1"/>
          <p:nvPr/>
        </p:nvSpPr>
        <p:spPr>
          <a:xfrm>
            <a:off x="9755436" y="3452109"/>
            <a:ext cx="312906" cy="369332"/>
          </a:xfrm>
          <a:prstGeom prst="rect">
            <a:avLst/>
          </a:prstGeom>
          <a:noFill/>
        </p:spPr>
        <p:txBody>
          <a:bodyPr wrap="none" rtlCol="0">
            <a:spAutoFit/>
          </a:bodyPr>
          <a:lstStyle/>
          <a:p>
            <a:r>
              <a:rPr lang="en-GB" dirty="0">
                <a:latin typeface="Helvetica" pitchFamily="2" charset="0"/>
              </a:rPr>
              <a:t>2</a:t>
            </a:r>
          </a:p>
        </p:txBody>
      </p:sp>
      <p:sp>
        <p:nvSpPr>
          <p:cNvPr id="36" name="TextBox 35">
            <a:extLst>
              <a:ext uri="{FF2B5EF4-FFF2-40B4-BE49-F238E27FC236}">
                <a16:creationId xmlns:a16="http://schemas.microsoft.com/office/drawing/2014/main" id="{2E268FC4-9ACB-A6FE-7177-94F6556ED6C1}"/>
              </a:ext>
            </a:extLst>
          </p:cNvPr>
          <p:cNvSpPr txBox="1"/>
          <p:nvPr/>
        </p:nvSpPr>
        <p:spPr>
          <a:xfrm>
            <a:off x="10312762" y="3452723"/>
            <a:ext cx="312906" cy="369332"/>
          </a:xfrm>
          <a:prstGeom prst="rect">
            <a:avLst/>
          </a:prstGeom>
          <a:noFill/>
        </p:spPr>
        <p:txBody>
          <a:bodyPr wrap="none" rtlCol="0">
            <a:spAutoFit/>
          </a:bodyPr>
          <a:lstStyle/>
          <a:p>
            <a:r>
              <a:rPr lang="en-GB" dirty="0">
                <a:latin typeface="Helvetica" pitchFamily="2" charset="0"/>
              </a:rPr>
              <a:t>3</a:t>
            </a:r>
          </a:p>
        </p:txBody>
      </p:sp>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8D319797-7491-3B55-5759-E06F68BEB55A}"/>
                  </a:ext>
                </a:extLst>
              </p:cNvPr>
              <p:cNvSpPr txBox="1"/>
              <p:nvPr/>
            </p:nvSpPr>
            <p:spPr>
              <a:xfrm>
                <a:off x="11081075" y="3452109"/>
                <a:ext cx="32983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𝑖</m:t>
                      </m:r>
                    </m:oMath>
                  </m:oMathPara>
                </a14:m>
                <a:endParaRPr lang="en-GB" dirty="0">
                  <a:latin typeface="Helvetica" pitchFamily="2" charset="0"/>
                </a:endParaRPr>
              </a:p>
            </p:txBody>
          </p:sp>
        </mc:Choice>
        <mc:Fallback xmlns="">
          <p:sp>
            <p:nvSpPr>
              <p:cNvPr id="37" name="TextBox 36">
                <a:extLst>
                  <a:ext uri="{FF2B5EF4-FFF2-40B4-BE49-F238E27FC236}">
                    <a16:creationId xmlns:a16="http://schemas.microsoft.com/office/drawing/2014/main" id="{8D319797-7491-3B55-5759-E06F68BEB55A}"/>
                  </a:ext>
                </a:extLst>
              </p:cNvPr>
              <p:cNvSpPr txBox="1">
                <a:spLocks noRot="1" noChangeAspect="1" noMove="1" noResize="1" noEditPoints="1" noAdjustHandles="1" noChangeArrowheads="1" noChangeShapeType="1" noTextEdit="1"/>
              </p:cNvSpPr>
              <p:nvPr/>
            </p:nvSpPr>
            <p:spPr>
              <a:xfrm>
                <a:off x="11081075" y="3452109"/>
                <a:ext cx="329834" cy="369332"/>
              </a:xfrm>
              <a:prstGeom prst="rect">
                <a:avLst/>
              </a:prstGeom>
              <a:blipFill>
                <a:blip r:embed="rId5"/>
                <a:stretch>
                  <a:fillRect/>
                </a:stretch>
              </a:blipFill>
            </p:spPr>
            <p:txBody>
              <a:bodyPr/>
              <a:lstStyle/>
              <a:p>
                <a:r>
                  <a:rPr lang="en-GB">
                    <a:noFill/>
                  </a:rPr>
                  <a:t> </a:t>
                </a:r>
              </a:p>
            </p:txBody>
          </p:sp>
        </mc:Fallback>
      </mc:AlternateContent>
      <p:sp>
        <p:nvSpPr>
          <p:cNvPr id="38" name="Rectangle 37">
            <a:extLst>
              <a:ext uri="{FF2B5EF4-FFF2-40B4-BE49-F238E27FC236}">
                <a16:creationId xmlns:a16="http://schemas.microsoft.com/office/drawing/2014/main" id="{612C787C-9685-14AF-ED97-FB1C54667536}"/>
              </a:ext>
            </a:extLst>
          </p:cNvPr>
          <p:cNvSpPr/>
          <p:nvPr/>
        </p:nvSpPr>
        <p:spPr>
          <a:xfrm>
            <a:off x="3142836" y="3405226"/>
            <a:ext cx="488611" cy="4676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Rectangle 38">
            <a:extLst>
              <a:ext uri="{FF2B5EF4-FFF2-40B4-BE49-F238E27FC236}">
                <a16:creationId xmlns:a16="http://schemas.microsoft.com/office/drawing/2014/main" id="{C754B103-66BC-5280-CFA5-504625937773}"/>
              </a:ext>
            </a:extLst>
          </p:cNvPr>
          <p:cNvSpPr/>
          <p:nvPr/>
        </p:nvSpPr>
        <p:spPr>
          <a:xfrm>
            <a:off x="3691941" y="3405226"/>
            <a:ext cx="488611" cy="4676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Rectangle 39">
            <a:extLst>
              <a:ext uri="{FF2B5EF4-FFF2-40B4-BE49-F238E27FC236}">
                <a16:creationId xmlns:a16="http://schemas.microsoft.com/office/drawing/2014/main" id="{4460C496-0C30-D1FB-DEC7-B35B7F6BD164}"/>
              </a:ext>
            </a:extLst>
          </p:cNvPr>
          <p:cNvSpPr/>
          <p:nvPr/>
        </p:nvSpPr>
        <p:spPr>
          <a:xfrm>
            <a:off x="4255002" y="3405225"/>
            <a:ext cx="488611" cy="4676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Rectangle 40">
            <a:extLst>
              <a:ext uri="{FF2B5EF4-FFF2-40B4-BE49-F238E27FC236}">
                <a16:creationId xmlns:a16="http://schemas.microsoft.com/office/drawing/2014/main" id="{9AE9976C-A072-A299-A977-D82187568C5A}"/>
              </a:ext>
            </a:extLst>
          </p:cNvPr>
          <p:cNvSpPr/>
          <p:nvPr/>
        </p:nvSpPr>
        <p:spPr>
          <a:xfrm>
            <a:off x="5048413" y="3405226"/>
            <a:ext cx="488611" cy="4676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0672019E-CE19-36A8-CD0F-C219563F05E7}"/>
                  </a:ext>
                </a:extLst>
              </p:cNvPr>
              <p:cNvSpPr txBox="1"/>
              <p:nvPr/>
            </p:nvSpPr>
            <p:spPr>
              <a:xfrm>
                <a:off x="4768098" y="3500559"/>
                <a:ext cx="25006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rPr>
                        <m:t>⋯</m:t>
                      </m:r>
                    </m:oMath>
                  </m:oMathPara>
                </a14:m>
                <a:endParaRPr lang="en-GB" dirty="0"/>
              </a:p>
            </p:txBody>
          </p:sp>
        </mc:Choice>
        <mc:Fallback xmlns="">
          <p:sp>
            <p:nvSpPr>
              <p:cNvPr id="42" name="TextBox 41">
                <a:extLst>
                  <a:ext uri="{FF2B5EF4-FFF2-40B4-BE49-F238E27FC236}">
                    <a16:creationId xmlns:a16="http://schemas.microsoft.com/office/drawing/2014/main" id="{0672019E-CE19-36A8-CD0F-C219563F05E7}"/>
                  </a:ext>
                </a:extLst>
              </p:cNvPr>
              <p:cNvSpPr txBox="1">
                <a:spLocks noRot="1" noChangeAspect="1" noMove="1" noResize="1" noEditPoints="1" noAdjustHandles="1" noChangeArrowheads="1" noChangeShapeType="1" noTextEdit="1"/>
              </p:cNvSpPr>
              <p:nvPr/>
            </p:nvSpPr>
            <p:spPr>
              <a:xfrm>
                <a:off x="4768098" y="3500559"/>
                <a:ext cx="250068" cy="276999"/>
              </a:xfrm>
              <a:prstGeom prst="rect">
                <a:avLst/>
              </a:prstGeom>
              <a:blipFill>
                <a:blip r:embed="rId6"/>
                <a:stretch>
                  <a:fillRect l="-4762"/>
                </a:stretch>
              </a:blipFill>
            </p:spPr>
            <p:txBody>
              <a:bodyPr/>
              <a:lstStyle/>
              <a:p>
                <a:r>
                  <a:rPr lang="en-GB">
                    <a:noFill/>
                  </a:rPr>
                  <a:t> </a:t>
                </a:r>
              </a:p>
            </p:txBody>
          </p:sp>
        </mc:Fallback>
      </mc:AlternateContent>
      <p:sp>
        <p:nvSpPr>
          <p:cNvPr id="43" name="TextBox 42">
            <a:extLst>
              <a:ext uri="{FF2B5EF4-FFF2-40B4-BE49-F238E27FC236}">
                <a16:creationId xmlns:a16="http://schemas.microsoft.com/office/drawing/2014/main" id="{8411C57F-99EA-2C24-46E1-DBACA00D8A88}"/>
              </a:ext>
            </a:extLst>
          </p:cNvPr>
          <p:cNvSpPr txBox="1"/>
          <p:nvPr/>
        </p:nvSpPr>
        <p:spPr>
          <a:xfrm>
            <a:off x="3224626" y="3454387"/>
            <a:ext cx="312906" cy="369332"/>
          </a:xfrm>
          <a:prstGeom prst="rect">
            <a:avLst/>
          </a:prstGeom>
          <a:noFill/>
        </p:spPr>
        <p:txBody>
          <a:bodyPr wrap="none" rtlCol="0">
            <a:spAutoFit/>
          </a:bodyPr>
          <a:lstStyle/>
          <a:p>
            <a:r>
              <a:rPr lang="en-GB" dirty="0">
                <a:latin typeface="Helvetica" pitchFamily="2" charset="0"/>
              </a:rPr>
              <a:t>1</a:t>
            </a:r>
          </a:p>
        </p:txBody>
      </p:sp>
      <p:sp>
        <p:nvSpPr>
          <p:cNvPr id="44" name="TextBox 43">
            <a:extLst>
              <a:ext uri="{FF2B5EF4-FFF2-40B4-BE49-F238E27FC236}">
                <a16:creationId xmlns:a16="http://schemas.microsoft.com/office/drawing/2014/main" id="{4221510D-4886-B6D8-0E82-97BB52B46F5F}"/>
              </a:ext>
            </a:extLst>
          </p:cNvPr>
          <p:cNvSpPr txBox="1"/>
          <p:nvPr/>
        </p:nvSpPr>
        <p:spPr>
          <a:xfrm>
            <a:off x="3789393" y="3454387"/>
            <a:ext cx="312906" cy="369332"/>
          </a:xfrm>
          <a:prstGeom prst="rect">
            <a:avLst/>
          </a:prstGeom>
          <a:noFill/>
        </p:spPr>
        <p:txBody>
          <a:bodyPr wrap="none" rtlCol="0">
            <a:spAutoFit/>
          </a:bodyPr>
          <a:lstStyle/>
          <a:p>
            <a:r>
              <a:rPr lang="en-GB" dirty="0">
                <a:latin typeface="Helvetica" pitchFamily="2" charset="0"/>
              </a:rPr>
              <a:t>2</a:t>
            </a:r>
          </a:p>
        </p:txBody>
      </p:sp>
      <p:sp>
        <p:nvSpPr>
          <p:cNvPr id="45" name="TextBox 44">
            <a:extLst>
              <a:ext uri="{FF2B5EF4-FFF2-40B4-BE49-F238E27FC236}">
                <a16:creationId xmlns:a16="http://schemas.microsoft.com/office/drawing/2014/main" id="{9F4E9A51-BF4B-D0B6-E163-04419FE32B05}"/>
              </a:ext>
            </a:extLst>
          </p:cNvPr>
          <p:cNvSpPr txBox="1"/>
          <p:nvPr/>
        </p:nvSpPr>
        <p:spPr>
          <a:xfrm>
            <a:off x="4346719" y="3455001"/>
            <a:ext cx="312906" cy="369332"/>
          </a:xfrm>
          <a:prstGeom prst="rect">
            <a:avLst/>
          </a:prstGeom>
          <a:noFill/>
        </p:spPr>
        <p:txBody>
          <a:bodyPr wrap="none" rtlCol="0">
            <a:spAutoFit/>
          </a:bodyPr>
          <a:lstStyle/>
          <a:p>
            <a:r>
              <a:rPr lang="en-GB" dirty="0">
                <a:latin typeface="Helvetica" pitchFamily="2" charset="0"/>
              </a:rPr>
              <a:t>3</a:t>
            </a:r>
          </a:p>
        </p:txBody>
      </p:sp>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D076A95D-FE4A-9762-2586-190442B13B61}"/>
                  </a:ext>
                </a:extLst>
              </p:cNvPr>
              <p:cNvSpPr txBox="1"/>
              <p:nvPr/>
            </p:nvSpPr>
            <p:spPr>
              <a:xfrm>
                <a:off x="5115032" y="3454387"/>
                <a:ext cx="32983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𝑖</m:t>
                      </m:r>
                    </m:oMath>
                  </m:oMathPara>
                </a14:m>
                <a:endParaRPr lang="en-GB" dirty="0">
                  <a:latin typeface="Helvetica" pitchFamily="2" charset="0"/>
                </a:endParaRPr>
              </a:p>
            </p:txBody>
          </p:sp>
        </mc:Choice>
        <mc:Fallback xmlns="">
          <p:sp>
            <p:nvSpPr>
              <p:cNvPr id="46" name="TextBox 45">
                <a:extLst>
                  <a:ext uri="{FF2B5EF4-FFF2-40B4-BE49-F238E27FC236}">
                    <a16:creationId xmlns:a16="http://schemas.microsoft.com/office/drawing/2014/main" id="{D076A95D-FE4A-9762-2586-190442B13B61}"/>
                  </a:ext>
                </a:extLst>
              </p:cNvPr>
              <p:cNvSpPr txBox="1">
                <a:spLocks noRot="1" noChangeAspect="1" noMove="1" noResize="1" noEditPoints="1" noAdjustHandles="1" noChangeArrowheads="1" noChangeShapeType="1" noTextEdit="1"/>
              </p:cNvSpPr>
              <p:nvPr/>
            </p:nvSpPr>
            <p:spPr>
              <a:xfrm>
                <a:off x="5115032" y="3454387"/>
                <a:ext cx="329834" cy="369332"/>
              </a:xfrm>
              <a:prstGeom prst="rect">
                <a:avLst/>
              </a:prstGeom>
              <a:blipFill>
                <a:blip r:embed="rId7"/>
                <a:stretch>
                  <a:fillRect/>
                </a:stretch>
              </a:blipFill>
            </p:spPr>
            <p:txBody>
              <a:bodyPr/>
              <a:lstStyle/>
              <a:p>
                <a:r>
                  <a:rPr lang="en-GB">
                    <a:noFill/>
                  </a:rPr>
                  <a:t> </a:t>
                </a:r>
              </a:p>
            </p:txBody>
          </p:sp>
        </mc:Fallback>
      </mc:AlternateContent>
      <p:sp>
        <p:nvSpPr>
          <p:cNvPr id="48" name="Rectangle 47">
            <a:extLst>
              <a:ext uri="{FF2B5EF4-FFF2-40B4-BE49-F238E27FC236}">
                <a16:creationId xmlns:a16="http://schemas.microsoft.com/office/drawing/2014/main" id="{166FF7CB-EACD-B7B6-6FEB-6F57E0C2B11B}"/>
              </a:ext>
            </a:extLst>
          </p:cNvPr>
          <p:cNvSpPr/>
          <p:nvPr/>
        </p:nvSpPr>
        <p:spPr>
          <a:xfrm>
            <a:off x="11452516" y="37521"/>
            <a:ext cx="636997" cy="611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TextBox 48">
            <a:extLst>
              <a:ext uri="{FF2B5EF4-FFF2-40B4-BE49-F238E27FC236}">
                <a16:creationId xmlns:a16="http://schemas.microsoft.com/office/drawing/2014/main" id="{168E9E83-D0EA-FFAA-F0F2-90D5D06FBB40}"/>
              </a:ext>
            </a:extLst>
          </p:cNvPr>
          <p:cNvSpPr txBox="1"/>
          <p:nvPr/>
        </p:nvSpPr>
        <p:spPr>
          <a:xfrm>
            <a:off x="133542" y="37521"/>
            <a:ext cx="10189400" cy="400110"/>
          </a:xfrm>
          <a:prstGeom prst="rect">
            <a:avLst/>
          </a:prstGeom>
          <a:noFill/>
        </p:spPr>
        <p:txBody>
          <a:bodyPr wrap="square" rtlCol="0">
            <a:spAutoFit/>
          </a:bodyPr>
          <a:lstStyle/>
          <a:p>
            <a:r>
              <a:rPr lang="en-GB" sz="2000" dirty="0">
                <a:latin typeface="Helvetica Neue" panose="02000503000000020004" pitchFamily="2" charset="0"/>
                <a:ea typeface="Helvetica Neue" panose="02000503000000020004" pitchFamily="2" charset="0"/>
                <a:cs typeface="Helvetica Neue" panose="02000503000000020004" pitchFamily="2" charset="0"/>
              </a:rPr>
              <a:t>We are Illustrating concisely what we mean by two- or three-level model structure [1]</a:t>
            </a:r>
          </a:p>
        </p:txBody>
      </p:sp>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F947CAF7-6F75-8330-644A-4AE19CB69ECA}"/>
                  </a:ext>
                </a:extLst>
              </p:cNvPr>
              <p:cNvSpPr txBox="1"/>
              <p:nvPr/>
            </p:nvSpPr>
            <p:spPr>
              <a:xfrm>
                <a:off x="241017" y="5752974"/>
                <a:ext cx="11272823" cy="830997"/>
              </a:xfrm>
              <a:prstGeom prst="rect">
                <a:avLst/>
              </a:prstGeom>
              <a:solidFill>
                <a:schemeClr val="accent1">
                  <a:lumMod val="20000"/>
                  <a:lumOff val="80000"/>
                </a:schemeClr>
              </a:solidFill>
              <a:ln>
                <a:solidFill>
                  <a:schemeClr val="accent1"/>
                </a:solidFill>
              </a:ln>
            </p:spPr>
            <p:txBody>
              <a:bodyPr wrap="square" rtlCol="0">
                <a:spAutoFit/>
              </a:bodyPr>
              <a:lstStyle/>
              <a:p>
                <a:r>
                  <a:rPr lang="en-GB" sz="1600" dirty="0">
                    <a:latin typeface="Helvetica Neue Light" panose="02000403000000020004" pitchFamily="2" charset="0"/>
                    <a:ea typeface="Helvetica Neue Light" panose="02000403000000020004" pitchFamily="2" charset="0"/>
                  </a:rPr>
                  <a:t>Building on the example highlighted in point 3 (see slide 9): A survey of a set of </a:t>
                </a:r>
                <a14:m>
                  <m:oMath xmlns:m="http://schemas.openxmlformats.org/officeDocument/2006/math">
                    <m:r>
                      <a:rPr lang="en-GB" sz="1600" b="0" i="1" smtClean="0">
                        <a:latin typeface="Cambria Math" panose="02040503050406030204" pitchFamily="18" charset="0"/>
                        <a:ea typeface="Helvetica Neue Light" panose="02000403000000020004" pitchFamily="2" charset="0"/>
                      </a:rPr>
                      <m:t>𝑖</m:t>
                    </m:r>
                  </m:oMath>
                </a14:m>
                <a:r>
                  <a:rPr lang="en-GB" sz="1600" dirty="0">
                    <a:latin typeface="Helvetica Neue Light" panose="02000403000000020004" pitchFamily="2" charset="0"/>
                    <a:ea typeface="Helvetica Neue Light" panose="02000403000000020004" pitchFamily="2" charset="0"/>
                  </a:rPr>
                  <a:t> number of students for their academic performance in </a:t>
                </a:r>
                <a14:m>
                  <m:oMath xmlns:m="http://schemas.openxmlformats.org/officeDocument/2006/math">
                    <m:r>
                      <a:rPr lang="en-GB" sz="1600" b="0" i="1" smtClean="0">
                        <a:latin typeface="Cambria Math" panose="02040503050406030204" pitchFamily="18" charset="0"/>
                        <a:ea typeface="Helvetica Neue Light" panose="02000403000000020004" pitchFamily="2" charset="0"/>
                      </a:rPr>
                      <m:t>𝑗</m:t>
                    </m:r>
                  </m:oMath>
                </a14:m>
                <a:r>
                  <a:rPr lang="en-GB" sz="1600" dirty="0">
                    <a:latin typeface="Helvetica Neue Light" panose="02000403000000020004" pitchFamily="2" charset="0"/>
                    <a:ea typeface="Helvetica Neue Light" panose="02000403000000020004" pitchFamily="2" charset="0"/>
                  </a:rPr>
                  <a:t> number of schools, across a set of years </a:t>
                </a:r>
                <a14:m>
                  <m:oMath xmlns:m="http://schemas.openxmlformats.org/officeDocument/2006/math">
                    <m:r>
                      <a:rPr lang="en-GB" sz="1600" b="0" i="1" smtClean="0">
                        <a:latin typeface="Cambria Math" panose="02040503050406030204" pitchFamily="18" charset="0"/>
                        <a:ea typeface="Helvetica Neue Light" panose="02000403000000020004" pitchFamily="2" charset="0"/>
                      </a:rPr>
                      <m:t>𝑡</m:t>
                    </m:r>
                  </m:oMath>
                </a14:m>
                <a:r>
                  <a:rPr lang="en-GB" sz="1600" dirty="0">
                    <a:latin typeface="Helvetica Neue Light" panose="02000403000000020004" pitchFamily="2" charset="0"/>
                    <a:ea typeface="Helvetica Neue Light" panose="02000403000000020004" pitchFamily="2" charset="0"/>
                  </a:rPr>
                  <a:t>. The students are level-1 (individual-level); schools are level-2 (grouping); and years are the level-3 (grouping or repeated measurements).</a:t>
                </a:r>
                <a:endParaRPr lang="en-GB" sz="1600" dirty="0"/>
              </a:p>
            </p:txBody>
          </p:sp>
        </mc:Choice>
        <mc:Fallback xmlns="">
          <p:sp>
            <p:nvSpPr>
              <p:cNvPr id="52" name="TextBox 51">
                <a:extLst>
                  <a:ext uri="{FF2B5EF4-FFF2-40B4-BE49-F238E27FC236}">
                    <a16:creationId xmlns:a16="http://schemas.microsoft.com/office/drawing/2014/main" id="{F947CAF7-6F75-8330-644A-4AE19CB69ECA}"/>
                  </a:ext>
                </a:extLst>
              </p:cNvPr>
              <p:cNvSpPr txBox="1">
                <a:spLocks noRot="1" noChangeAspect="1" noMove="1" noResize="1" noEditPoints="1" noAdjustHandles="1" noChangeArrowheads="1" noChangeShapeType="1" noTextEdit="1"/>
              </p:cNvSpPr>
              <p:nvPr/>
            </p:nvSpPr>
            <p:spPr>
              <a:xfrm>
                <a:off x="241017" y="5752974"/>
                <a:ext cx="11272823" cy="830997"/>
              </a:xfrm>
              <a:prstGeom prst="rect">
                <a:avLst/>
              </a:prstGeom>
              <a:blipFill>
                <a:blip r:embed="rId8"/>
                <a:stretch>
                  <a:fillRect l="-225" t="-1493" b="-7463"/>
                </a:stretch>
              </a:blipFill>
              <a:ln>
                <a:solidFill>
                  <a:schemeClr val="accent1"/>
                </a:solidFill>
              </a:ln>
            </p:spPr>
            <p:txBody>
              <a:bodyPr/>
              <a:lstStyle/>
              <a:p>
                <a:r>
                  <a:rPr lang="en-GB">
                    <a:noFill/>
                  </a:rPr>
                  <a:t> </a:t>
                </a:r>
              </a:p>
            </p:txBody>
          </p:sp>
        </mc:Fallback>
      </mc:AlternateContent>
      <p:sp>
        <p:nvSpPr>
          <p:cNvPr id="53" name="TextBox 52">
            <a:extLst>
              <a:ext uri="{FF2B5EF4-FFF2-40B4-BE49-F238E27FC236}">
                <a16:creationId xmlns:a16="http://schemas.microsoft.com/office/drawing/2014/main" id="{5FA2740C-FF1C-0438-56F6-E0F0D559865E}"/>
              </a:ext>
            </a:extLst>
          </p:cNvPr>
          <p:cNvSpPr txBox="1"/>
          <p:nvPr/>
        </p:nvSpPr>
        <p:spPr>
          <a:xfrm>
            <a:off x="764581" y="1901643"/>
            <a:ext cx="1521436" cy="369332"/>
          </a:xfrm>
          <a:prstGeom prst="rect">
            <a:avLst/>
          </a:prstGeom>
          <a:noFill/>
        </p:spPr>
        <p:txBody>
          <a:bodyPr wrap="square" rtlCol="0">
            <a:spAutoFit/>
          </a:bodyPr>
          <a:lstStyle/>
          <a:p>
            <a:pPr algn="ctr"/>
            <a:r>
              <a:rPr lang="en-GB" dirty="0">
                <a:latin typeface="Helvetica Neue" panose="02000503000000020004" pitchFamily="2" charset="0"/>
                <a:ea typeface="Helvetica Neue" panose="02000503000000020004" pitchFamily="2" charset="0"/>
                <a:cs typeface="Helvetica Neue" panose="02000503000000020004" pitchFamily="2" charset="0"/>
              </a:rPr>
              <a:t>School 1</a:t>
            </a:r>
          </a:p>
        </p:txBody>
      </p:sp>
      <p:sp>
        <p:nvSpPr>
          <p:cNvPr id="54" name="TextBox 53">
            <a:extLst>
              <a:ext uri="{FF2B5EF4-FFF2-40B4-BE49-F238E27FC236}">
                <a16:creationId xmlns:a16="http://schemas.microsoft.com/office/drawing/2014/main" id="{A8B563AE-CE63-6164-4296-3BF8C20D052A}"/>
              </a:ext>
            </a:extLst>
          </p:cNvPr>
          <p:cNvSpPr txBox="1"/>
          <p:nvPr/>
        </p:nvSpPr>
        <p:spPr>
          <a:xfrm>
            <a:off x="3588056" y="1901643"/>
            <a:ext cx="1521436" cy="369332"/>
          </a:xfrm>
          <a:prstGeom prst="rect">
            <a:avLst/>
          </a:prstGeom>
          <a:noFill/>
        </p:spPr>
        <p:txBody>
          <a:bodyPr wrap="square" rtlCol="0">
            <a:spAutoFit/>
          </a:bodyPr>
          <a:lstStyle/>
          <a:p>
            <a:pPr algn="ctr"/>
            <a:r>
              <a:rPr lang="en-GB" dirty="0">
                <a:latin typeface="Helvetica Neue" panose="02000503000000020004" pitchFamily="2" charset="0"/>
                <a:ea typeface="Helvetica Neue" panose="02000503000000020004" pitchFamily="2" charset="0"/>
                <a:cs typeface="Helvetica Neue" panose="02000503000000020004" pitchFamily="2" charset="0"/>
              </a:rPr>
              <a:t>School 2</a:t>
            </a:r>
          </a:p>
        </p:txBody>
      </p:sp>
      <p:sp>
        <p:nvSpPr>
          <p:cNvPr id="55" name="TextBox 54">
            <a:extLst>
              <a:ext uri="{FF2B5EF4-FFF2-40B4-BE49-F238E27FC236}">
                <a16:creationId xmlns:a16="http://schemas.microsoft.com/office/drawing/2014/main" id="{7C04278A-250B-FBAB-F3A8-300F836B0615}"/>
              </a:ext>
            </a:extLst>
          </p:cNvPr>
          <p:cNvSpPr txBox="1"/>
          <p:nvPr/>
        </p:nvSpPr>
        <p:spPr>
          <a:xfrm>
            <a:off x="6381865" y="1901643"/>
            <a:ext cx="1521436" cy="369332"/>
          </a:xfrm>
          <a:prstGeom prst="rect">
            <a:avLst/>
          </a:prstGeom>
          <a:noFill/>
        </p:spPr>
        <p:txBody>
          <a:bodyPr wrap="square" rtlCol="0">
            <a:spAutoFit/>
          </a:bodyPr>
          <a:lstStyle/>
          <a:p>
            <a:pPr algn="ctr"/>
            <a:r>
              <a:rPr lang="en-GB" dirty="0">
                <a:latin typeface="Helvetica Neue" panose="02000503000000020004" pitchFamily="2" charset="0"/>
                <a:ea typeface="Helvetica Neue" panose="02000503000000020004" pitchFamily="2" charset="0"/>
                <a:cs typeface="Helvetica Neue" panose="02000503000000020004" pitchFamily="2" charset="0"/>
              </a:rPr>
              <a:t>School 3</a:t>
            </a:r>
          </a:p>
        </p:txBody>
      </p:sp>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C8FE05DF-CC39-0AB6-6867-2E430A85F195}"/>
                  </a:ext>
                </a:extLst>
              </p:cNvPr>
              <p:cNvSpPr txBox="1"/>
              <p:nvPr/>
            </p:nvSpPr>
            <p:spPr>
              <a:xfrm>
                <a:off x="8533051" y="2812856"/>
                <a:ext cx="389530"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sz="2800" i="1" smtClean="0">
                          <a:latin typeface="Cambria Math" panose="02040503050406030204" pitchFamily="18" charset="0"/>
                        </a:rPr>
                        <m:t>⋯</m:t>
                      </m:r>
                    </m:oMath>
                  </m:oMathPara>
                </a14:m>
                <a:endParaRPr lang="en-GB" sz="2800" dirty="0"/>
              </a:p>
            </p:txBody>
          </p:sp>
        </mc:Choice>
        <mc:Fallback xmlns="">
          <p:sp>
            <p:nvSpPr>
              <p:cNvPr id="56" name="TextBox 55">
                <a:extLst>
                  <a:ext uri="{FF2B5EF4-FFF2-40B4-BE49-F238E27FC236}">
                    <a16:creationId xmlns:a16="http://schemas.microsoft.com/office/drawing/2014/main" id="{C8FE05DF-CC39-0AB6-6867-2E430A85F195}"/>
                  </a:ext>
                </a:extLst>
              </p:cNvPr>
              <p:cNvSpPr txBox="1">
                <a:spLocks noRot="1" noChangeAspect="1" noMove="1" noResize="1" noEditPoints="1" noAdjustHandles="1" noChangeArrowheads="1" noChangeShapeType="1" noTextEdit="1"/>
              </p:cNvSpPr>
              <p:nvPr/>
            </p:nvSpPr>
            <p:spPr>
              <a:xfrm>
                <a:off x="8533051" y="2812856"/>
                <a:ext cx="389530" cy="430887"/>
              </a:xfrm>
              <a:prstGeom prst="rect">
                <a:avLst/>
              </a:prstGeom>
              <a:blipFill>
                <a:blip r:embed="rId9"/>
                <a:stretch>
                  <a:fillRect l="-6452" r="-645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8D5A0564-12EF-D4E2-1A51-4E2EF9DE150E}"/>
                  </a:ext>
                </a:extLst>
              </p:cNvPr>
              <p:cNvSpPr txBox="1"/>
              <p:nvPr/>
            </p:nvSpPr>
            <p:spPr>
              <a:xfrm>
                <a:off x="9552044" y="1874604"/>
                <a:ext cx="1521436" cy="369332"/>
              </a:xfrm>
              <a:prstGeom prst="rect">
                <a:avLst/>
              </a:prstGeom>
              <a:noFill/>
            </p:spPr>
            <p:txBody>
              <a:bodyPr wrap="square" rtlCol="0">
                <a:spAutoFit/>
              </a:bodyPr>
              <a:lstStyle/>
              <a:p>
                <a:pPr algn="ctr"/>
                <a:r>
                  <a:rPr lang="en-GB" dirty="0">
                    <a:latin typeface="Helvetica Neue" panose="02000503000000020004" pitchFamily="2" charset="0"/>
                    <a:ea typeface="Helvetica Neue" panose="02000503000000020004" pitchFamily="2" charset="0"/>
                    <a:cs typeface="Helvetica Neue" panose="02000503000000020004" pitchFamily="2" charset="0"/>
                  </a:rPr>
                  <a:t>School </a:t>
                </a:r>
                <a14:m>
                  <m:oMath xmlns:m="http://schemas.openxmlformats.org/officeDocument/2006/math">
                    <m:r>
                      <a:rPr lang="en-GB" b="0" i="1" dirty="0" smtClean="0">
                        <a:latin typeface="Cambria Math" panose="02040503050406030204" pitchFamily="18" charset="0"/>
                        <a:ea typeface="Helvetica Neue" panose="02000503000000020004" pitchFamily="2" charset="0"/>
                        <a:cs typeface="Helvetica Neue" panose="02000503000000020004" pitchFamily="2" charset="0"/>
                      </a:rPr>
                      <m:t>𝑗</m:t>
                    </m:r>
                  </m:oMath>
                </a14:m>
                <a:endParaRPr lang="en-GB" dirty="0">
                  <a:latin typeface="Helvetica Neue" panose="02000503000000020004" pitchFamily="2" charset="0"/>
                  <a:ea typeface="Helvetica Neue" panose="02000503000000020004" pitchFamily="2" charset="0"/>
                  <a:cs typeface="Helvetica Neue" panose="02000503000000020004" pitchFamily="2" charset="0"/>
                </a:endParaRPr>
              </a:p>
            </p:txBody>
          </p:sp>
        </mc:Choice>
        <mc:Fallback xmlns="">
          <p:sp>
            <p:nvSpPr>
              <p:cNvPr id="57" name="TextBox 56">
                <a:extLst>
                  <a:ext uri="{FF2B5EF4-FFF2-40B4-BE49-F238E27FC236}">
                    <a16:creationId xmlns:a16="http://schemas.microsoft.com/office/drawing/2014/main" id="{8D5A0564-12EF-D4E2-1A51-4E2EF9DE150E}"/>
                  </a:ext>
                </a:extLst>
              </p:cNvPr>
              <p:cNvSpPr txBox="1">
                <a:spLocks noRot="1" noChangeAspect="1" noMove="1" noResize="1" noEditPoints="1" noAdjustHandles="1" noChangeArrowheads="1" noChangeShapeType="1" noTextEdit="1"/>
              </p:cNvSpPr>
              <p:nvPr/>
            </p:nvSpPr>
            <p:spPr>
              <a:xfrm>
                <a:off x="9552044" y="1874604"/>
                <a:ext cx="1521436" cy="369332"/>
              </a:xfrm>
              <a:prstGeom prst="rect">
                <a:avLst/>
              </a:prstGeom>
              <a:blipFill>
                <a:blip r:embed="rId10"/>
                <a:stretch>
                  <a:fillRect t="-6667" b="-26667"/>
                </a:stretch>
              </a:blipFill>
            </p:spPr>
            <p:txBody>
              <a:bodyPr/>
              <a:lstStyle/>
              <a:p>
                <a:r>
                  <a:rPr lang="en-GB">
                    <a:noFill/>
                  </a:rPr>
                  <a:t> </a:t>
                </a:r>
              </a:p>
            </p:txBody>
          </p:sp>
        </mc:Fallback>
      </mc:AlternateContent>
      <p:sp>
        <p:nvSpPr>
          <p:cNvPr id="58" name="Slide Number Placeholder 3">
            <a:extLst>
              <a:ext uri="{FF2B5EF4-FFF2-40B4-BE49-F238E27FC236}">
                <a16:creationId xmlns:a16="http://schemas.microsoft.com/office/drawing/2014/main" id="{77A503FE-608D-26BE-2A66-0E02DF435D52}"/>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10</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59" name="Oval 58">
            <a:extLst>
              <a:ext uri="{FF2B5EF4-FFF2-40B4-BE49-F238E27FC236}">
                <a16:creationId xmlns:a16="http://schemas.microsoft.com/office/drawing/2014/main" id="{4FDB5EF9-B99B-750E-0678-D0A85C68762A}"/>
              </a:ext>
            </a:extLst>
          </p:cNvPr>
          <p:cNvSpPr/>
          <p:nvPr/>
        </p:nvSpPr>
        <p:spPr>
          <a:xfrm>
            <a:off x="439457" y="3748346"/>
            <a:ext cx="92158" cy="9074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1" name="Straight Connector 60">
            <a:extLst>
              <a:ext uri="{FF2B5EF4-FFF2-40B4-BE49-F238E27FC236}">
                <a16:creationId xmlns:a16="http://schemas.microsoft.com/office/drawing/2014/main" id="{30E025C4-0086-1958-7782-161E1FB66C89}"/>
              </a:ext>
            </a:extLst>
          </p:cNvPr>
          <p:cNvCxnSpPr>
            <a:cxnSpLocks/>
          </p:cNvCxnSpPr>
          <p:nvPr/>
        </p:nvCxnSpPr>
        <p:spPr>
          <a:xfrm flipH="1">
            <a:off x="480947" y="3775595"/>
            <a:ext cx="2272" cy="817044"/>
          </a:xfrm>
          <a:prstGeom prst="line">
            <a:avLst/>
          </a:prstGeom>
        </p:spPr>
        <p:style>
          <a:lnRef idx="1">
            <a:schemeClr val="dk1"/>
          </a:lnRef>
          <a:fillRef idx="0">
            <a:schemeClr val="dk1"/>
          </a:fillRef>
          <a:effectRef idx="0">
            <a:schemeClr val="dk1"/>
          </a:effectRef>
          <a:fontRef idx="minor">
            <a:schemeClr val="tx1"/>
          </a:fontRef>
        </p:style>
      </p:cxnSp>
      <p:sp>
        <p:nvSpPr>
          <p:cNvPr id="62" name="TextBox 61">
            <a:extLst>
              <a:ext uri="{FF2B5EF4-FFF2-40B4-BE49-F238E27FC236}">
                <a16:creationId xmlns:a16="http://schemas.microsoft.com/office/drawing/2014/main" id="{61BC2A1E-0815-F1F7-8E25-3D1E9E380ACB}"/>
              </a:ext>
            </a:extLst>
          </p:cNvPr>
          <p:cNvSpPr txBox="1"/>
          <p:nvPr/>
        </p:nvSpPr>
        <p:spPr>
          <a:xfrm>
            <a:off x="483219" y="4571996"/>
            <a:ext cx="2488055" cy="307777"/>
          </a:xfrm>
          <a:prstGeom prst="rect">
            <a:avLst/>
          </a:prstGeom>
          <a:noFill/>
          <a:ln>
            <a:solidFill>
              <a:schemeClr val="tx1"/>
            </a:solidFill>
          </a:ln>
        </p:spPr>
        <p:txBody>
          <a:bodyPr wrap="square" rtlCol="0">
            <a:spAutoFit/>
          </a:bodyPr>
          <a:lstStyle/>
          <a:p>
            <a:r>
              <a:rPr lang="en-GB" sz="1400" dirty="0">
                <a:latin typeface="Helvetica Neue" panose="02000503000000020004" pitchFamily="2" charset="0"/>
                <a:ea typeface="Helvetica Neue" panose="02000503000000020004" pitchFamily="2" charset="0"/>
                <a:cs typeface="Helvetica Neue" panose="02000503000000020004" pitchFamily="2" charset="0"/>
              </a:rPr>
              <a:t>Student information (level-1)</a:t>
            </a:r>
          </a:p>
        </p:txBody>
      </p:sp>
      <p:sp>
        <p:nvSpPr>
          <p:cNvPr id="63" name="Oval 62">
            <a:extLst>
              <a:ext uri="{FF2B5EF4-FFF2-40B4-BE49-F238E27FC236}">
                <a16:creationId xmlns:a16="http://schemas.microsoft.com/office/drawing/2014/main" id="{CCEE802D-26AC-BBCD-CD5C-AF9352929E8C}"/>
              </a:ext>
            </a:extLst>
          </p:cNvPr>
          <p:cNvSpPr/>
          <p:nvPr/>
        </p:nvSpPr>
        <p:spPr>
          <a:xfrm>
            <a:off x="435793" y="1968223"/>
            <a:ext cx="92158" cy="9074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4" name="Straight Connector 63">
            <a:extLst>
              <a:ext uri="{FF2B5EF4-FFF2-40B4-BE49-F238E27FC236}">
                <a16:creationId xmlns:a16="http://schemas.microsoft.com/office/drawing/2014/main" id="{3BA93A0C-DF43-9253-E9B7-DD4C6692944C}"/>
              </a:ext>
            </a:extLst>
          </p:cNvPr>
          <p:cNvCxnSpPr>
            <a:cxnSpLocks/>
          </p:cNvCxnSpPr>
          <p:nvPr/>
        </p:nvCxnSpPr>
        <p:spPr>
          <a:xfrm>
            <a:off x="480947" y="1453880"/>
            <a:ext cx="2475" cy="513477"/>
          </a:xfrm>
          <a:prstGeom prst="line">
            <a:avLst/>
          </a:prstGeom>
        </p:spPr>
        <p:style>
          <a:lnRef idx="1">
            <a:schemeClr val="dk1"/>
          </a:lnRef>
          <a:fillRef idx="0">
            <a:schemeClr val="dk1"/>
          </a:fillRef>
          <a:effectRef idx="0">
            <a:schemeClr val="dk1"/>
          </a:effectRef>
          <a:fontRef idx="minor">
            <a:schemeClr val="tx1"/>
          </a:fontRef>
        </p:style>
      </p:cxnSp>
      <p:sp>
        <p:nvSpPr>
          <p:cNvPr id="66" name="TextBox 65">
            <a:extLst>
              <a:ext uri="{FF2B5EF4-FFF2-40B4-BE49-F238E27FC236}">
                <a16:creationId xmlns:a16="http://schemas.microsoft.com/office/drawing/2014/main" id="{615B2CB6-276A-07A3-8C9B-8FB6688D036A}"/>
              </a:ext>
            </a:extLst>
          </p:cNvPr>
          <p:cNvSpPr txBox="1"/>
          <p:nvPr/>
        </p:nvSpPr>
        <p:spPr>
          <a:xfrm>
            <a:off x="480947" y="1145237"/>
            <a:ext cx="2385982" cy="307777"/>
          </a:xfrm>
          <a:prstGeom prst="rect">
            <a:avLst/>
          </a:prstGeom>
          <a:noFill/>
          <a:ln>
            <a:solidFill>
              <a:schemeClr val="tx1"/>
            </a:solidFill>
          </a:ln>
        </p:spPr>
        <p:txBody>
          <a:bodyPr wrap="square" rtlCol="0">
            <a:spAutoFit/>
          </a:bodyPr>
          <a:lstStyle/>
          <a:p>
            <a:r>
              <a:rPr lang="en-GB" sz="1400" dirty="0">
                <a:latin typeface="Helvetica Neue" panose="02000503000000020004" pitchFamily="2" charset="0"/>
                <a:ea typeface="Helvetica Neue" panose="02000503000000020004" pitchFamily="2" charset="0"/>
                <a:cs typeface="Helvetica Neue" panose="02000503000000020004" pitchFamily="2" charset="0"/>
              </a:rPr>
              <a:t>School information (level-2)</a:t>
            </a:r>
          </a:p>
        </p:txBody>
      </p:sp>
      <p:sp>
        <p:nvSpPr>
          <p:cNvPr id="69" name="TextBox 68">
            <a:extLst>
              <a:ext uri="{FF2B5EF4-FFF2-40B4-BE49-F238E27FC236}">
                <a16:creationId xmlns:a16="http://schemas.microsoft.com/office/drawing/2014/main" id="{85F05373-D246-DD83-C229-7502F9014872}"/>
              </a:ext>
            </a:extLst>
          </p:cNvPr>
          <p:cNvSpPr txBox="1"/>
          <p:nvPr/>
        </p:nvSpPr>
        <p:spPr>
          <a:xfrm>
            <a:off x="4292387" y="4627651"/>
            <a:ext cx="7219394" cy="738664"/>
          </a:xfrm>
          <a:prstGeom prst="rect">
            <a:avLst/>
          </a:prstGeom>
          <a:noFill/>
        </p:spPr>
        <p:txBody>
          <a:bodyPr wrap="square" rtlCol="0">
            <a:spAutoFit/>
          </a:bodyPr>
          <a:lstStyle/>
          <a:p>
            <a:r>
              <a:rPr lang="en-GB" sz="1400" dirty="0">
                <a:latin typeface="Helvetica Neue" panose="02000503000000020004" pitchFamily="2" charset="0"/>
                <a:ea typeface="Helvetica Neue" panose="02000503000000020004" pitchFamily="2" charset="0"/>
                <a:cs typeface="Helvetica Neue" panose="02000503000000020004" pitchFamily="2" charset="0"/>
              </a:rPr>
              <a:t>Notes: We have individual units of information that are nested or grouped within a higher measure. This is typically a </a:t>
            </a:r>
            <a:r>
              <a:rPr lang="en-GB" sz="1400" b="1" dirty="0">
                <a:latin typeface="Helvetica Neue" panose="02000503000000020004" pitchFamily="2" charset="0"/>
                <a:ea typeface="Helvetica Neue" panose="02000503000000020004" pitchFamily="2" charset="0"/>
                <a:cs typeface="Helvetica Neue" panose="02000503000000020004" pitchFamily="2" charset="0"/>
              </a:rPr>
              <a:t>two-level structure </a:t>
            </a:r>
            <a:r>
              <a:rPr lang="en-GB" sz="1400" dirty="0">
                <a:latin typeface="Helvetica Neue" panose="02000503000000020004" pitchFamily="2" charset="0"/>
                <a:ea typeface="Helvetica Neue" panose="02000503000000020004" pitchFamily="2" charset="0"/>
                <a:cs typeface="Helvetica Neue" panose="02000503000000020004" pitchFamily="2" charset="0"/>
              </a:rPr>
              <a:t>and a </a:t>
            </a:r>
            <a:r>
              <a:rPr lang="en-GB" sz="1400" b="1" dirty="0">
                <a:latin typeface="Helvetica Neue" panose="02000503000000020004" pitchFamily="2" charset="0"/>
                <a:ea typeface="Helvetica Neue" panose="02000503000000020004" pitchFamily="2" charset="0"/>
                <a:cs typeface="Helvetica Neue" panose="02000503000000020004" pitchFamily="2" charset="0"/>
              </a:rPr>
              <a:t>two-level hierarchical regression </a:t>
            </a:r>
            <a:r>
              <a:rPr lang="en-GB" sz="1400" dirty="0">
                <a:latin typeface="Helvetica Neue" panose="02000503000000020004" pitchFamily="2" charset="0"/>
                <a:ea typeface="Helvetica Neue" panose="02000503000000020004" pitchFamily="2" charset="0"/>
                <a:cs typeface="Helvetica Neue" panose="02000503000000020004" pitchFamily="2" charset="0"/>
              </a:rPr>
              <a:t>model must be used for this scenario.</a:t>
            </a:r>
          </a:p>
        </p:txBody>
      </p:sp>
    </p:spTree>
    <p:extLst>
      <p:ext uri="{BB962C8B-B14F-4D97-AF65-F5344CB8AC3E}">
        <p14:creationId xmlns:p14="http://schemas.microsoft.com/office/powerpoint/2010/main" val="34645778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ctangle 47">
            <a:extLst>
              <a:ext uri="{FF2B5EF4-FFF2-40B4-BE49-F238E27FC236}">
                <a16:creationId xmlns:a16="http://schemas.microsoft.com/office/drawing/2014/main" id="{166FF7CB-EACD-B7B6-6FEB-6F57E0C2B11B}"/>
              </a:ext>
            </a:extLst>
          </p:cNvPr>
          <p:cNvSpPr/>
          <p:nvPr/>
        </p:nvSpPr>
        <p:spPr>
          <a:xfrm>
            <a:off x="11452516" y="37521"/>
            <a:ext cx="636997" cy="611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TextBox 48">
            <a:extLst>
              <a:ext uri="{FF2B5EF4-FFF2-40B4-BE49-F238E27FC236}">
                <a16:creationId xmlns:a16="http://schemas.microsoft.com/office/drawing/2014/main" id="{168E9E83-D0EA-FFAA-F0F2-90D5D06FBB40}"/>
              </a:ext>
            </a:extLst>
          </p:cNvPr>
          <p:cNvSpPr txBox="1"/>
          <p:nvPr/>
        </p:nvSpPr>
        <p:spPr>
          <a:xfrm>
            <a:off x="133542" y="37521"/>
            <a:ext cx="10189400" cy="400110"/>
          </a:xfrm>
          <a:prstGeom prst="rect">
            <a:avLst/>
          </a:prstGeom>
          <a:noFill/>
        </p:spPr>
        <p:txBody>
          <a:bodyPr wrap="square" rtlCol="0">
            <a:spAutoFit/>
          </a:bodyPr>
          <a:lstStyle/>
          <a:p>
            <a:r>
              <a:rPr lang="en-GB" sz="2000" dirty="0">
                <a:latin typeface="Helvetica Neue" panose="02000503000000020004" pitchFamily="2" charset="0"/>
                <a:ea typeface="Helvetica Neue" panose="02000503000000020004" pitchFamily="2" charset="0"/>
                <a:cs typeface="Helvetica Neue" panose="02000503000000020004" pitchFamily="2" charset="0"/>
              </a:rPr>
              <a:t>We are Illustrating concisely what we mean by two- or three-level model structure [2]</a:t>
            </a:r>
          </a:p>
        </p:txBody>
      </p:sp>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F947CAF7-6F75-8330-644A-4AE19CB69ECA}"/>
                  </a:ext>
                </a:extLst>
              </p:cNvPr>
              <p:cNvSpPr txBox="1"/>
              <p:nvPr/>
            </p:nvSpPr>
            <p:spPr>
              <a:xfrm>
                <a:off x="263616" y="5801810"/>
                <a:ext cx="11272823" cy="830997"/>
              </a:xfrm>
              <a:prstGeom prst="rect">
                <a:avLst/>
              </a:prstGeom>
              <a:solidFill>
                <a:schemeClr val="accent1">
                  <a:lumMod val="20000"/>
                  <a:lumOff val="80000"/>
                </a:schemeClr>
              </a:solidFill>
              <a:ln>
                <a:solidFill>
                  <a:schemeClr val="accent1"/>
                </a:solidFill>
              </a:ln>
            </p:spPr>
            <p:txBody>
              <a:bodyPr wrap="square" rtlCol="0">
                <a:spAutoFit/>
              </a:bodyPr>
              <a:lstStyle/>
              <a:p>
                <a:r>
                  <a:rPr lang="en-GB" sz="1600" dirty="0">
                    <a:latin typeface="Helvetica Neue Light" panose="02000403000000020004" pitchFamily="2" charset="0"/>
                    <a:ea typeface="Helvetica Neue Light" panose="02000403000000020004" pitchFamily="2" charset="0"/>
                  </a:rPr>
                  <a:t>Building on the example highlighted in point 3 (see slide 9): A survey of a set of </a:t>
                </a:r>
                <a14:m>
                  <m:oMath xmlns:m="http://schemas.openxmlformats.org/officeDocument/2006/math">
                    <m:r>
                      <a:rPr lang="en-GB" sz="1600" b="0" i="1" smtClean="0">
                        <a:latin typeface="Cambria Math" panose="02040503050406030204" pitchFamily="18" charset="0"/>
                        <a:ea typeface="Helvetica Neue Light" panose="02000403000000020004" pitchFamily="2" charset="0"/>
                      </a:rPr>
                      <m:t>𝑖</m:t>
                    </m:r>
                  </m:oMath>
                </a14:m>
                <a:r>
                  <a:rPr lang="en-GB" sz="1600" dirty="0">
                    <a:latin typeface="Helvetica Neue Light" panose="02000403000000020004" pitchFamily="2" charset="0"/>
                    <a:ea typeface="Helvetica Neue Light" panose="02000403000000020004" pitchFamily="2" charset="0"/>
                  </a:rPr>
                  <a:t> number of students for their academic performance in </a:t>
                </a:r>
                <a14:m>
                  <m:oMath xmlns:m="http://schemas.openxmlformats.org/officeDocument/2006/math">
                    <m:r>
                      <a:rPr lang="en-GB" sz="1600" b="0" i="1" smtClean="0">
                        <a:latin typeface="Cambria Math" panose="02040503050406030204" pitchFamily="18" charset="0"/>
                        <a:ea typeface="Helvetica Neue Light" panose="02000403000000020004" pitchFamily="2" charset="0"/>
                      </a:rPr>
                      <m:t>𝑗</m:t>
                    </m:r>
                  </m:oMath>
                </a14:m>
                <a:r>
                  <a:rPr lang="en-GB" sz="1600" dirty="0">
                    <a:latin typeface="Helvetica Neue Light" panose="02000403000000020004" pitchFamily="2" charset="0"/>
                    <a:ea typeface="Helvetica Neue Light" panose="02000403000000020004" pitchFamily="2" charset="0"/>
                  </a:rPr>
                  <a:t> number of schools, across a set of years </a:t>
                </a:r>
                <a14:m>
                  <m:oMath xmlns:m="http://schemas.openxmlformats.org/officeDocument/2006/math">
                    <m:r>
                      <a:rPr lang="en-GB" sz="1600" b="0" i="1" smtClean="0">
                        <a:latin typeface="Cambria Math" panose="02040503050406030204" pitchFamily="18" charset="0"/>
                        <a:ea typeface="Helvetica Neue Light" panose="02000403000000020004" pitchFamily="2" charset="0"/>
                      </a:rPr>
                      <m:t>𝑡</m:t>
                    </m:r>
                  </m:oMath>
                </a14:m>
                <a:r>
                  <a:rPr lang="en-GB" sz="1600" dirty="0">
                    <a:latin typeface="Helvetica Neue Light" panose="02000403000000020004" pitchFamily="2" charset="0"/>
                    <a:ea typeface="Helvetica Neue Light" panose="02000403000000020004" pitchFamily="2" charset="0"/>
                  </a:rPr>
                  <a:t>. The students are level-1 (individual-level); schools are level-2 (grouping); and years are the level-3 (grouping or repeated measurements).</a:t>
                </a:r>
                <a:endParaRPr lang="en-GB" sz="1600" dirty="0"/>
              </a:p>
            </p:txBody>
          </p:sp>
        </mc:Choice>
        <mc:Fallback xmlns="">
          <p:sp>
            <p:nvSpPr>
              <p:cNvPr id="52" name="TextBox 51">
                <a:extLst>
                  <a:ext uri="{FF2B5EF4-FFF2-40B4-BE49-F238E27FC236}">
                    <a16:creationId xmlns:a16="http://schemas.microsoft.com/office/drawing/2014/main" id="{F947CAF7-6F75-8330-644A-4AE19CB69ECA}"/>
                  </a:ext>
                </a:extLst>
              </p:cNvPr>
              <p:cNvSpPr txBox="1">
                <a:spLocks noRot="1" noChangeAspect="1" noMove="1" noResize="1" noEditPoints="1" noAdjustHandles="1" noChangeArrowheads="1" noChangeShapeType="1" noTextEdit="1"/>
              </p:cNvSpPr>
              <p:nvPr/>
            </p:nvSpPr>
            <p:spPr>
              <a:xfrm>
                <a:off x="263616" y="5801810"/>
                <a:ext cx="11272823" cy="830997"/>
              </a:xfrm>
              <a:prstGeom prst="rect">
                <a:avLst/>
              </a:prstGeom>
              <a:blipFill>
                <a:blip r:embed="rId3"/>
                <a:stretch>
                  <a:fillRect l="-225" t="-1493" b="-7463"/>
                </a:stretch>
              </a:blipFill>
              <a:ln>
                <a:solidFill>
                  <a:schemeClr val="accent1"/>
                </a:solidFill>
              </a:ln>
            </p:spPr>
            <p:txBody>
              <a:bodyPr/>
              <a:lstStyle/>
              <a:p>
                <a:r>
                  <a:rPr lang="en-GB">
                    <a:noFill/>
                  </a:rPr>
                  <a:t> </a:t>
                </a:r>
              </a:p>
            </p:txBody>
          </p:sp>
        </mc:Fallback>
      </mc:AlternateContent>
      <p:sp>
        <p:nvSpPr>
          <p:cNvPr id="58" name="Slide Number Placeholder 3">
            <a:extLst>
              <a:ext uri="{FF2B5EF4-FFF2-40B4-BE49-F238E27FC236}">
                <a16:creationId xmlns:a16="http://schemas.microsoft.com/office/drawing/2014/main" id="{77A503FE-608D-26BE-2A66-0E02DF435D52}"/>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11</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pic>
        <p:nvPicPr>
          <p:cNvPr id="9" name="Picture 8" descr="Graphical user interface, diagram&#10;&#10;Description automatically generated">
            <a:extLst>
              <a:ext uri="{FF2B5EF4-FFF2-40B4-BE49-F238E27FC236}">
                <a16:creationId xmlns:a16="http://schemas.microsoft.com/office/drawing/2014/main" id="{EECB3EDD-3F41-3C3D-1300-F6FDA74F5C5D}"/>
              </a:ext>
            </a:extLst>
          </p:cNvPr>
          <p:cNvPicPr>
            <a:picLocks noChangeAspect="1"/>
          </p:cNvPicPr>
          <p:nvPr/>
        </p:nvPicPr>
        <p:blipFill>
          <a:blip r:embed="rId4"/>
          <a:stretch>
            <a:fillRect/>
          </a:stretch>
        </p:blipFill>
        <p:spPr>
          <a:xfrm>
            <a:off x="301702" y="3458080"/>
            <a:ext cx="3461237" cy="1183722"/>
          </a:xfrm>
          <a:prstGeom prst="rect">
            <a:avLst/>
          </a:prstGeom>
        </p:spPr>
      </p:pic>
      <p:pic>
        <p:nvPicPr>
          <p:cNvPr id="19" name="Picture 18" descr="Graphical user interface, diagram&#10;&#10;Description automatically generated">
            <a:extLst>
              <a:ext uri="{FF2B5EF4-FFF2-40B4-BE49-F238E27FC236}">
                <a16:creationId xmlns:a16="http://schemas.microsoft.com/office/drawing/2014/main" id="{864E55B3-C538-5264-4EBA-0F4CA1E16009}"/>
              </a:ext>
            </a:extLst>
          </p:cNvPr>
          <p:cNvPicPr>
            <a:picLocks noChangeAspect="1"/>
          </p:cNvPicPr>
          <p:nvPr/>
        </p:nvPicPr>
        <p:blipFill>
          <a:blip r:embed="rId4"/>
          <a:stretch>
            <a:fillRect/>
          </a:stretch>
        </p:blipFill>
        <p:spPr>
          <a:xfrm>
            <a:off x="4049233" y="3429001"/>
            <a:ext cx="3461237" cy="1183722"/>
          </a:xfrm>
          <a:prstGeom prst="rect">
            <a:avLst/>
          </a:prstGeom>
        </p:spPr>
      </p:pic>
      <p:pic>
        <p:nvPicPr>
          <p:cNvPr id="47" name="Picture 46" descr="Graphical user interface, diagram&#10;&#10;Description automatically generated">
            <a:extLst>
              <a:ext uri="{FF2B5EF4-FFF2-40B4-BE49-F238E27FC236}">
                <a16:creationId xmlns:a16="http://schemas.microsoft.com/office/drawing/2014/main" id="{4B243AD2-F280-67B9-7CA7-0D14E11C9C3A}"/>
              </a:ext>
            </a:extLst>
          </p:cNvPr>
          <p:cNvPicPr>
            <a:picLocks noChangeAspect="1"/>
          </p:cNvPicPr>
          <p:nvPr/>
        </p:nvPicPr>
        <p:blipFill>
          <a:blip r:embed="rId4"/>
          <a:stretch>
            <a:fillRect/>
          </a:stretch>
        </p:blipFill>
        <p:spPr>
          <a:xfrm>
            <a:off x="8123206" y="3429000"/>
            <a:ext cx="3461237" cy="1183722"/>
          </a:xfrm>
          <a:prstGeom prst="rect">
            <a:avLst/>
          </a:prstGeom>
        </p:spPr>
      </p:pic>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CAC27446-7573-2B99-5C37-D8C6712BB40A}"/>
                  </a:ext>
                </a:extLst>
              </p:cNvPr>
              <p:cNvSpPr txBox="1"/>
              <p:nvPr/>
            </p:nvSpPr>
            <p:spPr>
              <a:xfrm>
                <a:off x="7677275" y="2998113"/>
                <a:ext cx="389530"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sz="2800" i="1" smtClean="0">
                          <a:latin typeface="Cambria Math" panose="02040503050406030204" pitchFamily="18" charset="0"/>
                        </a:rPr>
                        <m:t>⋯</m:t>
                      </m:r>
                    </m:oMath>
                  </m:oMathPara>
                </a14:m>
                <a:endParaRPr lang="en-GB" sz="2800" dirty="0"/>
              </a:p>
            </p:txBody>
          </p:sp>
        </mc:Choice>
        <mc:Fallback xmlns="">
          <p:sp>
            <p:nvSpPr>
              <p:cNvPr id="50" name="TextBox 49">
                <a:extLst>
                  <a:ext uri="{FF2B5EF4-FFF2-40B4-BE49-F238E27FC236}">
                    <a16:creationId xmlns:a16="http://schemas.microsoft.com/office/drawing/2014/main" id="{CAC27446-7573-2B99-5C37-D8C6712BB40A}"/>
                  </a:ext>
                </a:extLst>
              </p:cNvPr>
              <p:cNvSpPr txBox="1">
                <a:spLocks noRot="1" noChangeAspect="1" noMove="1" noResize="1" noEditPoints="1" noAdjustHandles="1" noChangeArrowheads="1" noChangeShapeType="1" noTextEdit="1"/>
              </p:cNvSpPr>
              <p:nvPr/>
            </p:nvSpPr>
            <p:spPr>
              <a:xfrm>
                <a:off x="7677275" y="2998113"/>
                <a:ext cx="389530" cy="430887"/>
              </a:xfrm>
              <a:prstGeom prst="rect">
                <a:avLst/>
              </a:prstGeom>
              <a:blipFill>
                <a:blip r:embed="rId5"/>
                <a:stretch>
                  <a:fillRect l="-6250" r="-3125"/>
                </a:stretch>
              </a:blipFill>
            </p:spPr>
            <p:txBody>
              <a:bodyPr/>
              <a:lstStyle/>
              <a:p>
                <a:r>
                  <a:rPr lang="en-GB">
                    <a:noFill/>
                  </a:rPr>
                  <a:t> </a:t>
                </a:r>
              </a:p>
            </p:txBody>
          </p:sp>
        </mc:Fallback>
      </mc:AlternateContent>
      <p:sp>
        <p:nvSpPr>
          <p:cNvPr id="51" name="Rectangle 50">
            <a:extLst>
              <a:ext uri="{FF2B5EF4-FFF2-40B4-BE49-F238E27FC236}">
                <a16:creationId xmlns:a16="http://schemas.microsoft.com/office/drawing/2014/main" id="{5A9D11A6-4098-974C-1330-4A96B144BBDE}"/>
              </a:ext>
            </a:extLst>
          </p:cNvPr>
          <p:cNvSpPr/>
          <p:nvPr/>
        </p:nvSpPr>
        <p:spPr>
          <a:xfrm>
            <a:off x="263616" y="1430352"/>
            <a:ext cx="3628938" cy="3294632"/>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0" name="Rectangle 59">
            <a:extLst>
              <a:ext uri="{FF2B5EF4-FFF2-40B4-BE49-F238E27FC236}">
                <a16:creationId xmlns:a16="http://schemas.microsoft.com/office/drawing/2014/main" id="{25AA0886-6544-D65E-7F50-ACEB90DF9B7A}"/>
              </a:ext>
            </a:extLst>
          </p:cNvPr>
          <p:cNvSpPr/>
          <p:nvPr/>
        </p:nvSpPr>
        <p:spPr>
          <a:xfrm>
            <a:off x="3995291" y="1430352"/>
            <a:ext cx="3628938" cy="3294632"/>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5" name="Rectangle 64">
            <a:extLst>
              <a:ext uri="{FF2B5EF4-FFF2-40B4-BE49-F238E27FC236}">
                <a16:creationId xmlns:a16="http://schemas.microsoft.com/office/drawing/2014/main" id="{621C2DB6-D663-4631-D991-14831E5A2021}"/>
              </a:ext>
            </a:extLst>
          </p:cNvPr>
          <p:cNvSpPr/>
          <p:nvPr/>
        </p:nvSpPr>
        <p:spPr>
          <a:xfrm>
            <a:off x="8119851" y="1430352"/>
            <a:ext cx="3628938" cy="3294632"/>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7" name="TextBox 66">
            <a:extLst>
              <a:ext uri="{FF2B5EF4-FFF2-40B4-BE49-F238E27FC236}">
                <a16:creationId xmlns:a16="http://schemas.microsoft.com/office/drawing/2014/main" id="{9AD329B7-9625-679E-B860-9D76D48C3A8F}"/>
              </a:ext>
            </a:extLst>
          </p:cNvPr>
          <p:cNvSpPr txBox="1"/>
          <p:nvPr/>
        </p:nvSpPr>
        <p:spPr>
          <a:xfrm>
            <a:off x="1535634" y="1493020"/>
            <a:ext cx="998161" cy="369332"/>
          </a:xfrm>
          <a:prstGeom prst="rect">
            <a:avLst/>
          </a:prstGeom>
          <a:noFill/>
        </p:spPr>
        <p:txBody>
          <a:bodyPr wrap="square" rtlCol="0">
            <a:spAutoFit/>
          </a:bodyPr>
          <a:lstStyle/>
          <a:p>
            <a:r>
              <a:rPr lang="en-GB" b="1" dirty="0">
                <a:solidFill>
                  <a:schemeClr val="accent2"/>
                </a:solidFill>
                <a:latin typeface="Helvetica Neue" panose="02000503000000020004" pitchFamily="2" charset="0"/>
                <a:ea typeface="Helvetica Neue" panose="02000503000000020004" pitchFamily="2" charset="0"/>
                <a:cs typeface="Helvetica Neue" panose="02000503000000020004" pitchFamily="2" charset="0"/>
              </a:rPr>
              <a:t>Time 1</a:t>
            </a:r>
          </a:p>
        </p:txBody>
      </p:sp>
      <p:sp>
        <p:nvSpPr>
          <p:cNvPr id="68" name="TextBox 67">
            <a:extLst>
              <a:ext uri="{FF2B5EF4-FFF2-40B4-BE49-F238E27FC236}">
                <a16:creationId xmlns:a16="http://schemas.microsoft.com/office/drawing/2014/main" id="{7F3D1F44-FDAE-4FD6-F43F-3C70A9317752}"/>
              </a:ext>
            </a:extLst>
          </p:cNvPr>
          <p:cNvSpPr txBox="1"/>
          <p:nvPr/>
        </p:nvSpPr>
        <p:spPr>
          <a:xfrm>
            <a:off x="5310679" y="1490508"/>
            <a:ext cx="998161" cy="369332"/>
          </a:xfrm>
          <a:prstGeom prst="rect">
            <a:avLst/>
          </a:prstGeom>
          <a:noFill/>
        </p:spPr>
        <p:txBody>
          <a:bodyPr wrap="square" rtlCol="0">
            <a:spAutoFit/>
          </a:bodyPr>
          <a:lstStyle/>
          <a:p>
            <a:r>
              <a:rPr lang="en-GB" b="1" dirty="0">
                <a:solidFill>
                  <a:schemeClr val="accent2"/>
                </a:solidFill>
                <a:latin typeface="Helvetica Neue" panose="02000503000000020004" pitchFamily="2" charset="0"/>
                <a:ea typeface="Helvetica Neue" panose="02000503000000020004" pitchFamily="2" charset="0"/>
                <a:cs typeface="Helvetica Neue" panose="02000503000000020004" pitchFamily="2" charset="0"/>
              </a:rPr>
              <a:t>Time 2</a:t>
            </a:r>
          </a:p>
        </p:txBody>
      </p:sp>
      <p:sp>
        <p:nvSpPr>
          <p:cNvPr id="69" name="TextBox 68">
            <a:extLst>
              <a:ext uri="{FF2B5EF4-FFF2-40B4-BE49-F238E27FC236}">
                <a16:creationId xmlns:a16="http://schemas.microsoft.com/office/drawing/2014/main" id="{EC3F6FC7-E1A7-6A49-5AA7-FB0BD3C94EB0}"/>
              </a:ext>
            </a:extLst>
          </p:cNvPr>
          <p:cNvSpPr txBox="1"/>
          <p:nvPr/>
        </p:nvSpPr>
        <p:spPr>
          <a:xfrm>
            <a:off x="9560429" y="1490508"/>
            <a:ext cx="998161" cy="369332"/>
          </a:xfrm>
          <a:prstGeom prst="rect">
            <a:avLst/>
          </a:prstGeom>
          <a:noFill/>
        </p:spPr>
        <p:txBody>
          <a:bodyPr wrap="square" rtlCol="0">
            <a:spAutoFit/>
          </a:bodyPr>
          <a:lstStyle/>
          <a:p>
            <a:r>
              <a:rPr lang="en-GB" b="1" dirty="0">
                <a:solidFill>
                  <a:schemeClr val="accent2"/>
                </a:solidFill>
                <a:latin typeface="Helvetica Neue" panose="02000503000000020004" pitchFamily="2" charset="0"/>
                <a:ea typeface="Helvetica Neue" panose="02000503000000020004" pitchFamily="2" charset="0"/>
                <a:cs typeface="Helvetica Neue" panose="02000503000000020004" pitchFamily="2" charset="0"/>
              </a:rPr>
              <a:t>Time 3</a:t>
            </a:r>
          </a:p>
        </p:txBody>
      </p:sp>
      <p:sp>
        <p:nvSpPr>
          <p:cNvPr id="70" name="Oval 69">
            <a:extLst>
              <a:ext uri="{FF2B5EF4-FFF2-40B4-BE49-F238E27FC236}">
                <a16:creationId xmlns:a16="http://schemas.microsoft.com/office/drawing/2014/main" id="{5E818E42-2429-9944-7D57-2FE464BF0268}"/>
              </a:ext>
            </a:extLst>
          </p:cNvPr>
          <p:cNvSpPr/>
          <p:nvPr/>
        </p:nvSpPr>
        <p:spPr>
          <a:xfrm>
            <a:off x="398057" y="1769098"/>
            <a:ext cx="92158" cy="9074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1" name="Straight Connector 70">
            <a:extLst>
              <a:ext uri="{FF2B5EF4-FFF2-40B4-BE49-F238E27FC236}">
                <a16:creationId xmlns:a16="http://schemas.microsoft.com/office/drawing/2014/main" id="{030B488D-2945-AA3D-F08E-A54233CDD56A}"/>
              </a:ext>
            </a:extLst>
          </p:cNvPr>
          <p:cNvCxnSpPr>
            <a:cxnSpLocks/>
          </p:cNvCxnSpPr>
          <p:nvPr/>
        </p:nvCxnSpPr>
        <p:spPr>
          <a:xfrm>
            <a:off x="443211" y="1254755"/>
            <a:ext cx="2475" cy="513477"/>
          </a:xfrm>
          <a:prstGeom prst="line">
            <a:avLst/>
          </a:prstGeom>
        </p:spPr>
        <p:style>
          <a:lnRef idx="1">
            <a:schemeClr val="dk1"/>
          </a:lnRef>
          <a:fillRef idx="0">
            <a:schemeClr val="dk1"/>
          </a:fillRef>
          <a:effectRef idx="0">
            <a:schemeClr val="dk1"/>
          </a:effectRef>
          <a:fontRef idx="minor">
            <a:schemeClr val="tx1"/>
          </a:fontRef>
        </p:style>
      </p:cxnSp>
      <p:sp>
        <p:nvSpPr>
          <p:cNvPr id="72" name="TextBox 71">
            <a:extLst>
              <a:ext uri="{FF2B5EF4-FFF2-40B4-BE49-F238E27FC236}">
                <a16:creationId xmlns:a16="http://schemas.microsoft.com/office/drawing/2014/main" id="{60CB78FE-4BA0-E0D7-8C6D-3D119848A45A}"/>
              </a:ext>
            </a:extLst>
          </p:cNvPr>
          <p:cNvSpPr txBox="1"/>
          <p:nvPr/>
        </p:nvSpPr>
        <p:spPr>
          <a:xfrm>
            <a:off x="443210" y="946112"/>
            <a:ext cx="2688403" cy="307777"/>
          </a:xfrm>
          <a:prstGeom prst="rect">
            <a:avLst/>
          </a:prstGeom>
          <a:noFill/>
          <a:ln>
            <a:solidFill>
              <a:schemeClr val="tx1"/>
            </a:solidFill>
          </a:ln>
        </p:spPr>
        <p:txBody>
          <a:bodyPr wrap="square" rtlCol="0">
            <a:spAutoFit/>
          </a:bodyPr>
          <a:lstStyle/>
          <a:p>
            <a:r>
              <a:rPr lang="en-GB" sz="1400" dirty="0">
                <a:latin typeface="Helvetica Neue" panose="02000503000000020004" pitchFamily="2" charset="0"/>
                <a:ea typeface="Helvetica Neue" panose="02000503000000020004" pitchFamily="2" charset="0"/>
                <a:cs typeface="Helvetica Neue" panose="02000503000000020004" pitchFamily="2" charset="0"/>
              </a:rPr>
              <a:t>Temporal information (level-3)</a:t>
            </a:r>
          </a:p>
        </p:txBody>
      </p:sp>
      <p:sp>
        <p:nvSpPr>
          <p:cNvPr id="73" name="TextBox 72">
            <a:extLst>
              <a:ext uri="{FF2B5EF4-FFF2-40B4-BE49-F238E27FC236}">
                <a16:creationId xmlns:a16="http://schemas.microsoft.com/office/drawing/2014/main" id="{293A6CEC-CC3C-48A8-04FC-DE9C2B480AD0}"/>
              </a:ext>
            </a:extLst>
          </p:cNvPr>
          <p:cNvSpPr txBox="1"/>
          <p:nvPr/>
        </p:nvSpPr>
        <p:spPr>
          <a:xfrm>
            <a:off x="263615" y="4886708"/>
            <a:ext cx="7360613" cy="646331"/>
          </a:xfrm>
          <a:prstGeom prst="rect">
            <a:avLst/>
          </a:prstGeom>
          <a:noFill/>
        </p:spPr>
        <p:txBody>
          <a:bodyPr wrap="square" rtlCol="0">
            <a:spAutoFit/>
          </a:bodyPr>
          <a:lstStyle/>
          <a:p>
            <a:r>
              <a:rPr lang="en-GB" sz="1200" dirty="0">
                <a:latin typeface="Helvetica Neue" panose="02000503000000020004" pitchFamily="2" charset="0"/>
                <a:ea typeface="Helvetica Neue" panose="02000503000000020004" pitchFamily="2" charset="0"/>
                <a:cs typeface="Helvetica Neue" panose="02000503000000020004" pitchFamily="2" charset="0"/>
              </a:rPr>
              <a:t>Notes: We have individual units of information that are nested or grouped within a higher measure, where by the same individuals (from the same units) are repeated (i.e., longitudinal). This is typically a </a:t>
            </a:r>
            <a:r>
              <a:rPr lang="en-GB" sz="1200" b="1" dirty="0">
                <a:latin typeface="Helvetica Neue" panose="02000503000000020004" pitchFamily="2" charset="0"/>
                <a:ea typeface="Helvetica Neue" panose="02000503000000020004" pitchFamily="2" charset="0"/>
                <a:cs typeface="Helvetica Neue" panose="02000503000000020004" pitchFamily="2" charset="0"/>
              </a:rPr>
              <a:t>three-level structure </a:t>
            </a:r>
            <a:r>
              <a:rPr lang="en-GB" sz="1200" dirty="0">
                <a:latin typeface="Helvetica Neue" panose="02000503000000020004" pitchFamily="2" charset="0"/>
                <a:ea typeface="Helvetica Neue" panose="02000503000000020004" pitchFamily="2" charset="0"/>
                <a:cs typeface="Helvetica Neue" panose="02000503000000020004" pitchFamily="2" charset="0"/>
              </a:rPr>
              <a:t>and so a </a:t>
            </a:r>
            <a:r>
              <a:rPr lang="en-GB" sz="1200" b="1" dirty="0">
                <a:latin typeface="Helvetica Neue" panose="02000503000000020004" pitchFamily="2" charset="0"/>
                <a:ea typeface="Helvetica Neue" panose="02000503000000020004" pitchFamily="2" charset="0"/>
                <a:cs typeface="Helvetica Neue" panose="02000503000000020004" pitchFamily="2" charset="0"/>
              </a:rPr>
              <a:t>three-level hierarchical regression </a:t>
            </a:r>
            <a:r>
              <a:rPr lang="en-GB" sz="1200" dirty="0">
                <a:latin typeface="Helvetica Neue" panose="02000503000000020004" pitchFamily="2" charset="0"/>
                <a:ea typeface="Helvetica Neue" panose="02000503000000020004" pitchFamily="2" charset="0"/>
                <a:cs typeface="Helvetica Neue" panose="02000503000000020004" pitchFamily="2" charset="0"/>
              </a:rPr>
              <a:t>model must be used for this scenario.</a:t>
            </a:r>
          </a:p>
        </p:txBody>
      </p:sp>
    </p:spTree>
    <p:extLst>
      <p:ext uri="{BB962C8B-B14F-4D97-AF65-F5344CB8AC3E}">
        <p14:creationId xmlns:p14="http://schemas.microsoft.com/office/powerpoint/2010/main" val="37931801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BD88C-AF3C-0778-7FB8-AE6A606D6200}"/>
              </a:ext>
            </a:extLst>
          </p:cNvPr>
          <p:cNvSpPr txBox="1">
            <a:spLocks noChangeArrowheads="1"/>
          </p:cNvSpPr>
          <p:nvPr/>
        </p:nvSpPr>
        <p:spPr>
          <a:xfrm>
            <a:off x="160655" y="1139869"/>
            <a:ext cx="8489950" cy="586212"/>
          </a:xfr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3600" dirty="0">
                <a:latin typeface="Helvetica Neue Light" panose="02000403000000020004" pitchFamily="2" charset="0"/>
                <a:ea typeface="Helvetica Neue Light" panose="02000403000000020004" pitchFamily="2" charset="0"/>
              </a:rPr>
              <a:t>Definition:</a:t>
            </a:r>
          </a:p>
        </p:txBody>
      </p:sp>
      <p:sp>
        <p:nvSpPr>
          <p:cNvPr id="3" name="TextBox 2">
            <a:extLst>
              <a:ext uri="{FF2B5EF4-FFF2-40B4-BE49-F238E27FC236}">
                <a16:creationId xmlns:a16="http://schemas.microsoft.com/office/drawing/2014/main" id="{C766DE79-5ECD-35EA-79D7-67550092473F}"/>
              </a:ext>
            </a:extLst>
          </p:cNvPr>
          <p:cNvSpPr txBox="1"/>
          <p:nvPr/>
        </p:nvSpPr>
        <p:spPr>
          <a:xfrm>
            <a:off x="222201" y="1928505"/>
            <a:ext cx="11747597" cy="1200329"/>
          </a:xfrm>
          <a:prstGeom prst="rect">
            <a:avLst/>
          </a:prstGeom>
          <a:solidFill>
            <a:schemeClr val="accent1">
              <a:lumMod val="60000"/>
              <a:lumOff val="40000"/>
            </a:schemeClr>
          </a:solidFill>
          <a:ln>
            <a:solidFill>
              <a:schemeClr val="accent1"/>
            </a:solidFill>
          </a:ln>
        </p:spPr>
        <p:txBody>
          <a:bodyPr wrap="square" rtlCol="0">
            <a:spAutoFit/>
          </a:bodyPr>
          <a:lstStyle/>
          <a:p>
            <a:pPr algn="l"/>
            <a:r>
              <a:rPr lang="en-GB" dirty="0">
                <a:latin typeface="Helvetica Neue Light" panose="02000403000000020004" pitchFamily="2" charset="0"/>
                <a:ea typeface="Helvetica Neue Light" panose="02000403000000020004" pitchFamily="2" charset="0"/>
              </a:rPr>
              <a:t>A </a:t>
            </a:r>
            <a:r>
              <a:rPr lang="en-GB" b="1" dirty="0">
                <a:latin typeface="Helvetica Neue Light" panose="02000403000000020004" pitchFamily="2" charset="0"/>
                <a:ea typeface="Helvetica Neue Light" panose="02000403000000020004" pitchFamily="2" charset="0"/>
              </a:rPr>
              <a:t>hierarchical regression model</a:t>
            </a:r>
            <a:r>
              <a:rPr lang="en-GB" dirty="0">
                <a:latin typeface="Helvetica Neue Light" panose="02000403000000020004" pitchFamily="2" charset="0"/>
                <a:ea typeface="Helvetica Neue Light" panose="02000403000000020004" pitchFamily="2" charset="0"/>
              </a:rPr>
              <a:t>, are a specialised group of regression-based models that are able to recognise the existence of hierarchies within a data structure and account for them. It is a statistical model used for exploring the relationship between a dependent variable with one or more independent variables while accounting for these hierarchical structures.  </a:t>
            </a:r>
          </a:p>
        </p:txBody>
      </p:sp>
      <p:sp>
        <p:nvSpPr>
          <p:cNvPr id="4" name="TextBox 3">
            <a:extLst>
              <a:ext uri="{FF2B5EF4-FFF2-40B4-BE49-F238E27FC236}">
                <a16:creationId xmlns:a16="http://schemas.microsoft.com/office/drawing/2014/main" id="{CF971522-061B-C3DE-F9EF-EBD602E27AD2}"/>
              </a:ext>
            </a:extLst>
          </p:cNvPr>
          <p:cNvSpPr txBox="1"/>
          <p:nvPr/>
        </p:nvSpPr>
        <p:spPr>
          <a:xfrm>
            <a:off x="222201" y="3533272"/>
            <a:ext cx="11740617" cy="2554545"/>
          </a:xfrm>
          <a:prstGeom prst="rect">
            <a:avLst/>
          </a:prstGeom>
          <a:noFill/>
        </p:spPr>
        <p:txBody>
          <a:bodyPr wrap="square" rtlCol="0">
            <a:spAutoFit/>
          </a:bodyPr>
          <a:lstStyle/>
          <a:p>
            <a:pPr algn="l"/>
            <a:r>
              <a:rPr lang="en-GB" b="1" dirty="0">
                <a:latin typeface="Helvetica Neue Light" panose="02000403000000020004" pitchFamily="2" charset="0"/>
                <a:ea typeface="Helvetica Neue Light" panose="02000403000000020004" pitchFamily="2" charset="0"/>
              </a:rPr>
              <a:t>Why are hierarchical regression models important:</a:t>
            </a:r>
          </a:p>
          <a:p>
            <a:pPr marL="285750" indent="-285750" algn="l">
              <a:buFont typeface="Arial" panose="020B0604020202020204" pitchFamily="34" charset="0"/>
              <a:buChar char="•"/>
            </a:pPr>
            <a:endParaRPr lang="en-GB" sz="1600" b="1" dirty="0">
              <a:latin typeface="Helvetica Neue Light" panose="02000403000000020004" pitchFamily="2" charset="0"/>
              <a:ea typeface="Helvetica Neue Light" panose="02000403000000020004" pitchFamily="2" charset="0"/>
            </a:endParaRPr>
          </a:p>
          <a:p>
            <a:pPr marL="285750" indent="-285750" algn="l">
              <a:buFont typeface="Arial" panose="020B0604020202020204" pitchFamily="34" charset="0"/>
              <a:buChar char="•"/>
            </a:pPr>
            <a:r>
              <a:rPr lang="en-GB" sz="1400" dirty="0">
                <a:latin typeface="Helvetica Neue Light" panose="02000403000000020004" pitchFamily="2" charset="0"/>
                <a:ea typeface="Helvetica Neue Light" panose="02000403000000020004" pitchFamily="2" charset="0"/>
              </a:rPr>
              <a:t>It is an elegant way to model datasets that have varying scales in their measurements ( - this artefact is caused by the multilevel or hierarchical structure in the dataset)</a:t>
            </a:r>
          </a:p>
          <a:p>
            <a:pPr marL="285750" indent="-285750" algn="l">
              <a:buFont typeface="Arial" panose="020B0604020202020204" pitchFamily="34" charset="0"/>
              <a:buChar char="•"/>
            </a:pPr>
            <a:endParaRPr lang="en-GB" sz="1400" dirty="0">
              <a:latin typeface="Helvetica Neue Light" panose="02000403000000020004" pitchFamily="2" charset="0"/>
              <a:ea typeface="Helvetica Neue Light" panose="02000403000000020004" pitchFamily="2" charset="0"/>
            </a:endParaRPr>
          </a:p>
          <a:p>
            <a:pPr marL="285750" indent="-285750" algn="l">
              <a:buFont typeface="Arial" panose="020B0604020202020204" pitchFamily="34" charset="0"/>
              <a:buChar char="•"/>
            </a:pPr>
            <a:r>
              <a:rPr lang="en-GB" sz="1400" dirty="0">
                <a:latin typeface="Helvetica Neue Light" panose="02000403000000020004" pitchFamily="2" charset="0"/>
                <a:ea typeface="Helvetica Neue Light" panose="02000403000000020004" pitchFamily="2" charset="0"/>
              </a:rPr>
              <a:t>It is an robust approach for accounting for </a:t>
            </a:r>
            <a:r>
              <a:rPr lang="en-GB" sz="1400" b="1" dirty="0">
                <a:latin typeface="Helvetica Neue Light" panose="02000403000000020004" pitchFamily="2" charset="0"/>
                <a:ea typeface="Helvetica Neue Light" panose="02000403000000020004" pitchFamily="2" charset="0"/>
              </a:rPr>
              <a:t>variations across individual units</a:t>
            </a:r>
            <a:r>
              <a:rPr lang="en-GB" sz="1400" dirty="0">
                <a:latin typeface="Helvetica Neue Light" panose="02000403000000020004" pitchFamily="2" charset="0"/>
                <a:ea typeface="Helvetica Neue Light" panose="02000403000000020004" pitchFamily="2" charset="0"/>
              </a:rPr>
              <a:t>, and at the same time, the “</a:t>
            </a:r>
            <a:r>
              <a:rPr lang="en-GB" sz="1400" b="1" dirty="0">
                <a:latin typeface="Helvetica Neue Light" panose="02000403000000020004" pitchFamily="2" charset="0"/>
                <a:ea typeface="Helvetica Neue Light" panose="02000403000000020004" pitchFamily="2" charset="0"/>
              </a:rPr>
              <a:t>within-group variations</a:t>
            </a:r>
            <a:r>
              <a:rPr lang="en-GB" sz="1400" dirty="0">
                <a:latin typeface="Helvetica Neue Light" panose="02000403000000020004" pitchFamily="2" charset="0"/>
                <a:ea typeface="Helvetica Neue Light" panose="02000403000000020004" pitchFamily="2" charset="0"/>
              </a:rPr>
              <a:t>” among groupings</a:t>
            </a:r>
          </a:p>
          <a:p>
            <a:pPr marL="285750" indent="-285750" algn="l">
              <a:buFont typeface="Arial" panose="020B0604020202020204" pitchFamily="34" charset="0"/>
              <a:buChar char="•"/>
            </a:pPr>
            <a:endParaRPr lang="en-GB" sz="1400" dirty="0">
              <a:latin typeface="Helvetica Neue Light" panose="02000403000000020004" pitchFamily="2" charset="0"/>
              <a:ea typeface="Helvetica Neue Light" panose="02000403000000020004" pitchFamily="2" charset="0"/>
            </a:endParaRPr>
          </a:p>
          <a:p>
            <a:pPr marL="285750" indent="-285750" algn="l">
              <a:buFont typeface="Arial" panose="020B0604020202020204" pitchFamily="34" charset="0"/>
              <a:buChar char="•"/>
            </a:pPr>
            <a:r>
              <a:rPr lang="en-GB" sz="1400" dirty="0">
                <a:latin typeface="Helvetica Neue Light" panose="02000403000000020004" pitchFamily="2" charset="0"/>
                <a:ea typeface="Helvetica Neue Light" panose="02000403000000020004" pitchFamily="2" charset="0"/>
              </a:rPr>
              <a:t>When we are modelling the direct relationship between the level-1 independent variables against the dependent variable, we can allow for direct interactions between level-1 and higher level independent variables that were measured at a group-level</a:t>
            </a:r>
          </a:p>
          <a:p>
            <a:pPr marL="285750" indent="-285750" algn="l">
              <a:buFont typeface="Arial" panose="020B0604020202020204" pitchFamily="34" charset="0"/>
              <a:buChar char="•"/>
            </a:pPr>
            <a:endParaRPr lang="en-GB" sz="1400" dirty="0">
              <a:latin typeface="Helvetica Neue Light" panose="02000403000000020004" pitchFamily="2" charset="0"/>
              <a:ea typeface="Helvetica Neue Light" panose="02000403000000020004" pitchFamily="2" charset="0"/>
            </a:endParaRPr>
          </a:p>
          <a:p>
            <a:pPr marL="285750" indent="-285750" algn="l">
              <a:buFont typeface="Arial" panose="020B0604020202020204" pitchFamily="34" charset="0"/>
              <a:buChar char="•"/>
            </a:pPr>
            <a:r>
              <a:rPr lang="en-GB" sz="1400" dirty="0">
                <a:latin typeface="Helvetica Neue Light" panose="02000403000000020004" pitchFamily="2" charset="0"/>
                <a:ea typeface="Helvetica Neue Light" panose="02000403000000020004" pitchFamily="2" charset="0"/>
              </a:rPr>
              <a:t>We can quantify group-specific differences as well as group-specific coefficients through the usage of “</a:t>
            </a:r>
            <a:r>
              <a:rPr lang="en-GB" sz="1400" b="1" dirty="0">
                <a:latin typeface="Helvetica Neue Light" panose="02000403000000020004" pitchFamily="2" charset="0"/>
                <a:ea typeface="Helvetica Neue Light" panose="02000403000000020004" pitchFamily="2" charset="0"/>
              </a:rPr>
              <a:t>varying-slopes</a:t>
            </a:r>
            <a:r>
              <a:rPr lang="en-GB" sz="1400" dirty="0">
                <a:latin typeface="Helvetica Neue Light" panose="02000403000000020004" pitchFamily="2" charset="0"/>
                <a:ea typeface="Helvetica Neue Light" panose="02000403000000020004" pitchFamily="2" charset="0"/>
              </a:rPr>
              <a:t>” or “</a:t>
            </a:r>
            <a:r>
              <a:rPr lang="en-GB" sz="1400" b="1" dirty="0">
                <a:latin typeface="Helvetica Neue Light" panose="02000403000000020004" pitchFamily="2" charset="0"/>
                <a:ea typeface="Helvetica Neue Light" panose="02000403000000020004" pitchFamily="2" charset="0"/>
              </a:rPr>
              <a:t>varying-coefficients</a:t>
            </a:r>
            <a:r>
              <a:rPr lang="en-GB" sz="1400" dirty="0">
                <a:latin typeface="Helvetica Neue Light" panose="02000403000000020004" pitchFamily="2" charset="0"/>
                <a:ea typeface="Helvetica Neue Light" panose="02000403000000020004" pitchFamily="2" charset="0"/>
              </a:rPr>
              <a:t>”  </a:t>
            </a:r>
          </a:p>
        </p:txBody>
      </p:sp>
      <p:sp>
        <p:nvSpPr>
          <p:cNvPr id="6" name="Slide Number Placeholder 3">
            <a:extLst>
              <a:ext uri="{FF2B5EF4-FFF2-40B4-BE49-F238E27FC236}">
                <a16:creationId xmlns:a16="http://schemas.microsoft.com/office/drawing/2014/main" id="{059C7C1D-6FFD-2CB1-4C59-2B04EB2A9944}"/>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12</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pic>
        <p:nvPicPr>
          <p:cNvPr id="7" name="Picture 6">
            <a:extLst>
              <a:ext uri="{FF2B5EF4-FFF2-40B4-BE49-F238E27FC236}">
                <a16:creationId xmlns:a16="http://schemas.microsoft.com/office/drawing/2014/main" id="{6F86A3D4-096E-004D-2AAA-FF6243602917}"/>
              </a:ext>
            </a:extLst>
          </p:cNvPr>
          <p:cNvPicPr>
            <a:picLocks noChangeAspect="1"/>
          </p:cNvPicPr>
          <p:nvPr/>
        </p:nvPicPr>
        <p:blipFill rotWithShape="1">
          <a:blip r:embed="rId2"/>
          <a:srcRect l="931"/>
          <a:stretch/>
        </p:blipFill>
        <p:spPr>
          <a:xfrm>
            <a:off x="0" y="21574"/>
            <a:ext cx="12192000" cy="828375"/>
          </a:xfrm>
          <a:prstGeom prst="rect">
            <a:avLst/>
          </a:prstGeom>
        </p:spPr>
      </p:pic>
      <p:sp>
        <p:nvSpPr>
          <p:cNvPr id="8" name="Text Placeholder 6">
            <a:extLst>
              <a:ext uri="{FF2B5EF4-FFF2-40B4-BE49-F238E27FC236}">
                <a16:creationId xmlns:a16="http://schemas.microsoft.com/office/drawing/2014/main" id="{B30F0A20-ED4C-DCF2-61B8-50B6373C2230}"/>
              </a:ext>
            </a:extLst>
          </p:cNvPr>
          <p:cNvSpPr txBox="1">
            <a:spLocks/>
          </p:cNvSpPr>
          <p:nvPr/>
        </p:nvSpPr>
        <p:spPr bwMode="auto">
          <a:xfrm>
            <a:off x="190991" y="211490"/>
            <a:ext cx="5822950" cy="52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22250" marR="0" indent="-211138" algn="l" defTabSz="914400" rtl="0" eaLnBrk="1" fontAlgn="base" latinLnBrk="0" hangingPunct="1">
              <a:lnSpc>
                <a:spcPct val="100000"/>
              </a:lnSpc>
              <a:spcBef>
                <a:spcPts val="1000"/>
              </a:spcBef>
              <a:spcAft>
                <a:spcPct val="0"/>
              </a:spcAft>
              <a:buClrTx/>
              <a:buSzPct val="80000"/>
              <a:buFont typeface="Arial" panose="020B0604020202020204" pitchFamily="34" charset="0"/>
              <a:buNone/>
              <a:tabLst/>
              <a:defRPr sz="1500" b="1" kern="1200" baseline="0">
                <a:solidFill>
                  <a:srgbClr val="AC145A"/>
                </a:solidFill>
                <a:latin typeface="+mn-lt"/>
                <a:ea typeface="+mn-ea"/>
                <a:cs typeface="+mn-cs"/>
              </a:defRPr>
            </a:lvl1pPr>
            <a:lvl2pPr marL="222250" indent="-211138" algn="l" rtl="0" eaLnBrk="1" fontAlgn="base" hangingPunct="1">
              <a:lnSpc>
                <a:spcPct val="100000"/>
              </a:lnSpc>
              <a:spcBef>
                <a:spcPts val="0"/>
              </a:spcBef>
              <a:spcAft>
                <a:spcPct val="0"/>
              </a:spcAft>
              <a:buSzPct val="80000"/>
              <a:buFont typeface="Arial" panose="020B0604020202020204" pitchFamily="34" charset="0"/>
              <a:buNone/>
              <a:tabLst/>
              <a:defRPr sz="1500" kern="1200">
                <a:solidFill>
                  <a:schemeClr val="tx1"/>
                </a:solidFill>
                <a:latin typeface="+mn-lt"/>
                <a:ea typeface="+mn-ea"/>
                <a:cs typeface="+mn-cs"/>
              </a:defRPr>
            </a:lvl2pPr>
            <a:lvl3pPr marL="222250" indent="-211138" algn="l" rtl="0" eaLnBrk="1" fontAlgn="base" hangingPunct="1">
              <a:lnSpc>
                <a:spcPct val="100000"/>
              </a:lnSpc>
              <a:spcBef>
                <a:spcPts val="500"/>
              </a:spcBef>
              <a:spcAft>
                <a:spcPct val="0"/>
              </a:spcAft>
              <a:buSzPct val="80000"/>
              <a:buFont typeface="Arial" panose="020B0604020202020204" pitchFamily="34" charset="0"/>
              <a:buNone/>
              <a:tabLst/>
              <a:defRPr sz="1500" kern="1200" baseline="0">
                <a:solidFill>
                  <a:schemeClr val="tx1"/>
                </a:solidFill>
                <a:latin typeface="+mn-lt"/>
                <a:ea typeface="+mn-ea"/>
                <a:cs typeface="+mn-cs"/>
              </a:defRPr>
            </a:lvl3pPr>
            <a:lvl4pPr marL="11112" marR="0" indent="0" algn="l" defTabSz="914400" rtl="0" eaLnBrk="1" fontAlgn="base" latinLnBrk="0" hangingPunct="1">
              <a:lnSpc>
                <a:spcPct val="100000"/>
              </a:lnSpc>
              <a:spcBef>
                <a:spcPts val="500"/>
              </a:spcBef>
              <a:spcAft>
                <a:spcPct val="0"/>
              </a:spcAft>
              <a:buClrTx/>
              <a:buSzPct val="80000"/>
              <a:buFont typeface="Arial" panose="020B0604020202020204" pitchFamily="34" charset="0"/>
              <a:buNone/>
              <a:tabLst/>
              <a:defRPr sz="1500" kern="1200">
                <a:solidFill>
                  <a:schemeClr val="tx1"/>
                </a:solidFill>
                <a:latin typeface="+mn-lt"/>
                <a:ea typeface="+mn-ea"/>
                <a:cs typeface="+mn-cs"/>
              </a:defRPr>
            </a:lvl4pPr>
            <a:lvl5pPr marL="0" marR="0" indent="0" algn="l" defTabSz="914400" rtl="0" eaLnBrk="1" fontAlgn="base" latinLnBrk="0" hangingPunct="1">
              <a:lnSpc>
                <a:spcPts val="1300"/>
              </a:lnSpc>
              <a:spcBef>
                <a:spcPts val="500"/>
              </a:spcBef>
              <a:spcAft>
                <a:spcPct val="0"/>
              </a:spcAft>
              <a:buClrTx/>
              <a:buSzPct val="80000"/>
              <a:buFont typeface="Arial" panose="020B0604020202020204" pitchFamily="34" charset="0"/>
              <a:buNone/>
              <a:tabLst/>
              <a:defRPr sz="15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2250" marR="0" lvl="0" indent="-211138" algn="l" defTabSz="914400" rtl="0" eaLnBrk="1" fontAlgn="base" latinLnBrk="0" hangingPunct="1">
              <a:lnSpc>
                <a:spcPct val="100000"/>
              </a:lnSpc>
              <a:spcBef>
                <a:spcPts val="1000"/>
              </a:spcBef>
              <a:spcAft>
                <a:spcPct val="0"/>
              </a:spcAft>
              <a:buClrTx/>
              <a:buSzPct val="80000"/>
              <a:buFont typeface="Arial" panose="020B0604020202020204" pitchFamily="34" charset="0"/>
              <a:buNone/>
              <a:tabLst/>
              <a:defRPr/>
            </a:pPr>
            <a:r>
              <a:rPr kumimoji="0" lang="en-GB" sz="2400" b="1" i="0" u="none" strike="noStrike" kern="1200" cap="none" spc="0" normalizeH="0" baseline="0" noProof="0" dirty="0">
                <a:ln>
                  <a:noFill/>
                </a:ln>
                <a:solidFill>
                  <a:srgbClr val="AC145A"/>
                </a:solidFill>
                <a:effectLst/>
                <a:uLnTx/>
                <a:uFillTx/>
                <a:latin typeface="Helvetica Neue" panose="02000503000000020004" pitchFamily="2" charset="0"/>
                <a:ea typeface="Helvetica Neue" panose="02000503000000020004" pitchFamily="2" charset="0"/>
                <a:cs typeface="Helvetica Neue" panose="02000503000000020004" pitchFamily="2" charset="0"/>
              </a:rPr>
              <a:t>Social Data Institute</a:t>
            </a:r>
          </a:p>
        </p:txBody>
      </p:sp>
    </p:spTree>
    <p:extLst>
      <p:ext uri="{BB962C8B-B14F-4D97-AF65-F5344CB8AC3E}">
        <p14:creationId xmlns:p14="http://schemas.microsoft.com/office/powerpoint/2010/main" val="22617282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F5C6557-BC5F-3DBF-ED41-E3315AD27967}"/>
              </a:ext>
            </a:extLst>
          </p:cNvPr>
          <p:cNvSpPr/>
          <p:nvPr/>
        </p:nvSpPr>
        <p:spPr>
          <a:xfrm>
            <a:off x="0" y="0"/>
            <a:ext cx="12192000" cy="6858000"/>
          </a:xfrm>
          <a:prstGeom prst="rect">
            <a:avLst/>
          </a:prstGeom>
          <a:solidFill>
            <a:srgbClr val="FF2D6C"/>
          </a:solidFill>
          <a:ln>
            <a:solidFill>
              <a:srgbClr val="0091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C76F1414-123F-A64D-A741-24140E769A2A}"/>
              </a:ext>
            </a:extLst>
          </p:cNvPr>
          <p:cNvSpPr>
            <a:spLocks noGrp="1"/>
          </p:cNvSpPr>
          <p:nvPr>
            <p:ph type="title"/>
          </p:nvPr>
        </p:nvSpPr>
        <p:spPr>
          <a:xfrm>
            <a:off x="587375" y="3233296"/>
            <a:ext cx="11233150" cy="1296988"/>
          </a:xfrm>
        </p:spPr>
        <p:txBody>
          <a:bodyPr/>
          <a:lstStyle/>
          <a:p>
            <a:pPr>
              <a:defRPr/>
            </a:pPr>
            <a:r>
              <a:rPr lang="en-US" sz="3600" b="1" dirty="0">
                <a:solidFill>
                  <a:schemeClr val="bg1"/>
                </a:solidFill>
                <a:latin typeface="Helvetica Neue Light" panose="02000403000000020004" pitchFamily="2" charset="0"/>
                <a:ea typeface="Helvetica Neue Light" panose="02000403000000020004" pitchFamily="2" charset="0"/>
              </a:rPr>
              <a:t>Components of a Hierarchical Regression Model</a:t>
            </a:r>
          </a:p>
        </p:txBody>
      </p:sp>
      <p:sp>
        <p:nvSpPr>
          <p:cNvPr id="3" name="Slide Number Placeholder 3">
            <a:extLst>
              <a:ext uri="{FF2B5EF4-FFF2-40B4-BE49-F238E27FC236}">
                <a16:creationId xmlns:a16="http://schemas.microsoft.com/office/drawing/2014/main" id="{517ADABE-4A1B-7050-EC6E-EA9F773F7024}"/>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solidFill>
                  <a:schemeClr val="bg1"/>
                </a:solidFill>
                <a:latin typeface="Helvetica Neue" panose="02000503000000020004" pitchFamily="2" charset="0"/>
                <a:ea typeface="Helvetica Neue" panose="02000503000000020004" pitchFamily="2" charset="0"/>
                <a:cs typeface="Helvetica Neue" panose="02000503000000020004" pitchFamily="2" charset="0"/>
              </a:rPr>
              <a:pPr/>
              <a:t>13</a:t>
            </a:fld>
            <a:endParaRPr lang="en-US" altLang="x-none"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3690952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959E8-D902-894B-A625-B716253C7D8B}"/>
              </a:ext>
            </a:extLst>
          </p:cNvPr>
          <p:cNvSpPr>
            <a:spLocks noGrp="1"/>
          </p:cNvSpPr>
          <p:nvPr>
            <p:ph type="title"/>
          </p:nvPr>
        </p:nvSpPr>
        <p:spPr>
          <a:xfrm>
            <a:off x="838200" y="1236369"/>
            <a:ext cx="10515600" cy="714167"/>
          </a:xfrm>
        </p:spPr>
        <p:txBody>
          <a:bodyPr>
            <a:normAutofit/>
          </a:bodyPr>
          <a:lstStyle/>
          <a:p>
            <a:pPr algn="ctr"/>
            <a:r>
              <a:rPr lang="en-US" sz="2800" dirty="0">
                <a:latin typeface="Helvetica Neue Light" panose="02000403000000020004" pitchFamily="2" charset="0"/>
                <a:ea typeface="Helvetica Neue Light" panose="02000403000000020004" pitchFamily="2" charset="0"/>
              </a:rPr>
              <a:t>Recall the base model formula for a GLM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B95191A-F295-AE4E-BEBA-CE7F8DEDE7A7}"/>
                  </a:ext>
                </a:extLst>
              </p:cNvPr>
              <p:cNvSpPr>
                <a:spLocks noGrp="1"/>
              </p:cNvSpPr>
              <p:nvPr>
                <p:ph idx="1"/>
              </p:nvPr>
            </p:nvSpPr>
            <p:spPr>
              <a:xfrm>
                <a:off x="186651" y="3068380"/>
                <a:ext cx="11662348" cy="3404641"/>
              </a:xfrm>
              <a:solidFill>
                <a:schemeClr val="tx1"/>
              </a:solidFill>
              <a:ln>
                <a:solidFill>
                  <a:schemeClr val="tx1"/>
                </a:solidFill>
              </a:ln>
            </p:spPr>
            <p:txBody>
              <a:bodyPr>
                <a:normAutofit/>
              </a:bodyPr>
              <a:lstStyle/>
              <a:p>
                <a:pPr marL="0" indent="0">
                  <a:buNone/>
                </a:pPr>
                <a:r>
                  <a:rPr lang="en-US" sz="2000" b="1" dirty="0">
                    <a:latin typeface="Helvetica Neue Thin" panose="020B0403020202020204" pitchFamily="34" charset="0"/>
                    <a:ea typeface="Helvetica Neue Thin" panose="020B0403020202020204" pitchFamily="34" charset="0"/>
                  </a:rPr>
                  <a:t>Variables</a:t>
                </a:r>
              </a:p>
              <a:p>
                <a14:m>
                  <m:oMath xmlns:m="http://schemas.openxmlformats.org/officeDocument/2006/math">
                    <m:r>
                      <a:rPr lang="en-US" sz="2000" b="0" i="1" dirty="0" smtClean="0">
                        <a:latin typeface="Cambria Math" panose="02040503050406030204" pitchFamily="18" charset="0"/>
                        <a:ea typeface="Helvetica Neue Thin" panose="020B0403020202020204" pitchFamily="34" charset="0"/>
                      </a:rPr>
                      <m:t>𝑦</m:t>
                    </m:r>
                  </m:oMath>
                </a14:m>
                <a:r>
                  <a:rPr lang="en-US" sz="2000" dirty="0">
                    <a:latin typeface="Helvetica Neue Thin" panose="020B0403020202020204" pitchFamily="34" charset="0"/>
                    <a:ea typeface="Helvetica Neue Thin" panose="020B0403020202020204" pitchFamily="34" charset="0"/>
                  </a:rPr>
                  <a:t> is the dependent variable</a:t>
                </a:r>
              </a:p>
              <a:p>
                <a14:m>
                  <m:oMath xmlns:m="http://schemas.openxmlformats.org/officeDocument/2006/math">
                    <m:sSub>
                      <m:sSubPr>
                        <m:ctrlPr>
                          <a:rPr lang="en-US" sz="2000" i="1" dirty="0" smtClean="0">
                            <a:latin typeface="Cambria Math" panose="02040503050406030204" pitchFamily="18" charset="0"/>
                            <a:ea typeface="Helvetica Neue Thin" panose="020B0403020202020204" pitchFamily="34" charset="0"/>
                          </a:rPr>
                        </m:ctrlPr>
                      </m:sSubPr>
                      <m:e>
                        <m:r>
                          <a:rPr lang="en-GB" sz="2000" b="0" i="1" dirty="0" smtClean="0">
                            <a:latin typeface="Cambria Math" panose="02040503050406030204" pitchFamily="18" charset="0"/>
                            <a:ea typeface="Helvetica Neue Thin" panose="020B0403020202020204" pitchFamily="34" charset="0"/>
                          </a:rPr>
                          <m:t>𝑥</m:t>
                        </m:r>
                      </m:e>
                      <m:sub>
                        <m:r>
                          <a:rPr lang="en-GB" sz="2000" b="0" i="1" dirty="0" smtClean="0">
                            <a:latin typeface="Cambria Math" panose="02040503050406030204" pitchFamily="18" charset="0"/>
                            <a:ea typeface="Helvetica Neue Thin" panose="020B0403020202020204" pitchFamily="34" charset="0"/>
                          </a:rPr>
                          <m:t>1</m:t>
                        </m:r>
                      </m:sub>
                    </m:sSub>
                  </m:oMath>
                </a14:m>
                <a:r>
                  <a:rPr lang="en-US" sz="2000" b="1" dirty="0">
                    <a:latin typeface="Helvetica Neue Thin" panose="020B0403020202020204" pitchFamily="34" charset="0"/>
                    <a:ea typeface="Helvetica Neue Thin" panose="020B0403020202020204" pitchFamily="34" charset="0"/>
                  </a:rPr>
                  <a:t>, </a:t>
                </a:r>
                <a14:m>
                  <m:oMath xmlns:m="http://schemas.openxmlformats.org/officeDocument/2006/math">
                    <m:sSub>
                      <m:sSubPr>
                        <m:ctrlPr>
                          <a:rPr lang="en-US" sz="2000" i="1" dirty="0">
                            <a:latin typeface="Cambria Math" panose="02040503050406030204" pitchFamily="18" charset="0"/>
                            <a:ea typeface="Helvetica Neue Thin" panose="020B0403020202020204" pitchFamily="34" charset="0"/>
                          </a:rPr>
                        </m:ctrlPr>
                      </m:sSubPr>
                      <m:e>
                        <m:r>
                          <a:rPr lang="en-GB" sz="2000" i="1" dirty="0">
                            <a:latin typeface="Cambria Math" panose="02040503050406030204" pitchFamily="18" charset="0"/>
                            <a:ea typeface="Helvetica Neue Thin" panose="020B0403020202020204" pitchFamily="34" charset="0"/>
                          </a:rPr>
                          <m:t>𝑥</m:t>
                        </m:r>
                      </m:e>
                      <m:sub>
                        <m:r>
                          <a:rPr lang="en-GB" sz="2000" b="0" i="1" dirty="0" smtClean="0">
                            <a:latin typeface="Cambria Math" panose="02040503050406030204" pitchFamily="18" charset="0"/>
                            <a:ea typeface="Helvetica Neue Thin" panose="020B0403020202020204" pitchFamily="34" charset="0"/>
                          </a:rPr>
                          <m:t>2</m:t>
                        </m:r>
                      </m:sub>
                    </m:sSub>
                  </m:oMath>
                </a14:m>
                <a:r>
                  <a:rPr lang="en-US" sz="2000" b="1" dirty="0">
                    <a:latin typeface="Helvetica Neue Thin" panose="020B0403020202020204" pitchFamily="34" charset="0"/>
                    <a:ea typeface="Helvetica Neue Thin" panose="020B0403020202020204" pitchFamily="34" charset="0"/>
                  </a:rPr>
                  <a:t>, </a:t>
                </a:r>
                <a14:m>
                  <m:oMath xmlns:m="http://schemas.openxmlformats.org/officeDocument/2006/math">
                    <m:sSub>
                      <m:sSubPr>
                        <m:ctrlPr>
                          <a:rPr lang="en-US" sz="2000" i="1" dirty="0">
                            <a:latin typeface="Cambria Math" panose="02040503050406030204" pitchFamily="18" charset="0"/>
                            <a:ea typeface="Helvetica Neue Thin" panose="020B0403020202020204" pitchFamily="34" charset="0"/>
                          </a:rPr>
                        </m:ctrlPr>
                      </m:sSubPr>
                      <m:e>
                        <m:r>
                          <a:rPr lang="en-GB" sz="2000" i="1" dirty="0">
                            <a:latin typeface="Cambria Math" panose="02040503050406030204" pitchFamily="18" charset="0"/>
                            <a:ea typeface="Helvetica Neue Thin" panose="020B0403020202020204" pitchFamily="34" charset="0"/>
                          </a:rPr>
                          <m:t>𝑥</m:t>
                        </m:r>
                      </m:e>
                      <m:sub>
                        <m:r>
                          <a:rPr lang="en-GB" sz="2000" b="0" i="1" dirty="0" smtClean="0">
                            <a:latin typeface="Cambria Math" panose="02040503050406030204" pitchFamily="18" charset="0"/>
                            <a:ea typeface="Helvetica Neue Thin" panose="020B0403020202020204" pitchFamily="34" charset="0"/>
                          </a:rPr>
                          <m:t>3</m:t>
                        </m:r>
                      </m:sub>
                    </m:sSub>
                  </m:oMath>
                </a14:m>
                <a:r>
                  <a:rPr lang="en-US" sz="2000" b="1" dirty="0">
                    <a:latin typeface="Helvetica Neue Thin" panose="020B0403020202020204" pitchFamily="34" charset="0"/>
                    <a:ea typeface="Helvetica Neue Thin" panose="020B0403020202020204" pitchFamily="34" charset="0"/>
                  </a:rPr>
                  <a:t>, …, </a:t>
                </a:r>
                <a14:m>
                  <m:oMath xmlns:m="http://schemas.openxmlformats.org/officeDocument/2006/math">
                    <m:sSub>
                      <m:sSubPr>
                        <m:ctrlPr>
                          <a:rPr lang="en-US" sz="2000" i="1" dirty="0">
                            <a:latin typeface="Cambria Math" panose="02040503050406030204" pitchFamily="18" charset="0"/>
                            <a:ea typeface="Helvetica Neue Thin" panose="020B0403020202020204" pitchFamily="34" charset="0"/>
                          </a:rPr>
                        </m:ctrlPr>
                      </m:sSubPr>
                      <m:e>
                        <m:r>
                          <a:rPr lang="en-GB" sz="2000" i="1" dirty="0">
                            <a:latin typeface="Cambria Math" panose="02040503050406030204" pitchFamily="18" charset="0"/>
                            <a:ea typeface="Helvetica Neue Thin" panose="020B0403020202020204" pitchFamily="34" charset="0"/>
                          </a:rPr>
                          <m:t>𝑥</m:t>
                        </m:r>
                      </m:e>
                      <m:sub>
                        <m:r>
                          <a:rPr lang="en-GB" sz="2000" b="0" i="1" dirty="0" smtClean="0">
                            <a:latin typeface="Cambria Math" panose="02040503050406030204" pitchFamily="18" charset="0"/>
                            <a:ea typeface="Helvetica Neue Thin" panose="020B0403020202020204" pitchFamily="34" charset="0"/>
                          </a:rPr>
                          <m:t>𝑘</m:t>
                        </m:r>
                      </m:sub>
                    </m:sSub>
                  </m:oMath>
                </a14:m>
                <a:r>
                  <a:rPr lang="en-US" sz="2000" b="1" dirty="0">
                    <a:latin typeface="Helvetica Neue Thin" panose="020B0403020202020204" pitchFamily="34" charset="0"/>
                    <a:ea typeface="Helvetica Neue Thin" panose="020B0403020202020204" pitchFamily="34" charset="0"/>
                  </a:rPr>
                  <a:t> </a:t>
                </a:r>
                <a:r>
                  <a:rPr lang="en-US" sz="2000" dirty="0">
                    <a:latin typeface="Helvetica Neue Thin" panose="020B0403020202020204" pitchFamily="34" charset="0"/>
                    <a:ea typeface="Helvetica Neue Thin" panose="020B0403020202020204" pitchFamily="34" charset="0"/>
                  </a:rPr>
                  <a:t>are the independent variables (which we have </a:t>
                </a:r>
                <a:r>
                  <a:rPr lang="en-US" sz="2000" b="1" i="1" dirty="0">
                    <a:latin typeface="Helvetica Neue Thin" panose="020B0403020202020204" pitchFamily="34" charset="0"/>
                    <a:ea typeface="Helvetica Neue Thin" panose="020B0403020202020204" pitchFamily="34" charset="0"/>
                  </a:rPr>
                  <a:t>k</a:t>
                </a:r>
                <a:r>
                  <a:rPr lang="en-US" sz="2000" dirty="0">
                    <a:latin typeface="Helvetica Neue Thin" panose="020B0403020202020204" pitchFamily="34" charset="0"/>
                    <a:ea typeface="Helvetica Neue Thin" panose="020B0403020202020204" pitchFamily="34" charset="0"/>
                  </a:rPr>
                  <a:t> number of them)</a:t>
                </a:r>
              </a:p>
              <a:p>
                <a:pPr marL="0" indent="0">
                  <a:buNone/>
                </a:pPr>
                <a:endParaRPr lang="en-US" sz="2200" dirty="0">
                  <a:latin typeface="Helvetica Neue Thin" panose="020B0403020202020204" pitchFamily="34" charset="0"/>
                  <a:ea typeface="Helvetica Neue Thin" panose="020B0403020202020204" pitchFamily="34" charset="0"/>
                </a:endParaRPr>
              </a:p>
              <a:p>
                <a:pPr marL="0" indent="0">
                  <a:buNone/>
                </a:pPr>
                <a:r>
                  <a:rPr lang="en-US" sz="2200" b="1" dirty="0">
                    <a:latin typeface="Helvetica Neue Thin" panose="020B0403020202020204" pitchFamily="34" charset="0"/>
                    <a:ea typeface="Helvetica Neue Thin" panose="020B0403020202020204" pitchFamily="34" charset="0"/>
                  </a:rPr>
                  <a:t>Parameters</a:t>
                </a:r>
              </a:p>
              <a:p>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𝛽</m:t>
                        </m:r>
                      </m:e>
                      <m:sub>
                        <m:r>
                          <a:rPr lang="en-GB" sz="2000" b="0" i="0" smtClean="0">
                            <a:latin typeface="Cambria Math" panose="02040503050406030204" pitchFamily="18" charset="0"/>
                          </a:rPr>
                          <m:t>0</m:t>
                        </m:r>
                      </m:sub>
                    </m:sSub>
                  </m:oMath>
                </a14:m>
                <a:r>
                  <a:rPr lang="en-US" sz="2000" dirty="0">
                    <a:latin typeface="Helvetica Neue Thin" panose="020B0403020202020204" pitchFamily="34" charset="0"/>
                    <a:ea typeface="Helvetica Neue Thin" panose="020B0403020202020204" pitchFamily="34" charset="0"/>
                  </a:rPr>
                  <a:t> is the intercept</a:t>
                </a:r>
              </a:p>
              <a:p>
                <a14:m>
                  <m:oMath xmlns:m="http://schemas.openxmlformats.org/officeDocument/2006/math">
                    <m:sSub>
                      <m:sSubPr>
                        <m:ctrlPr>
                          <a:rPr lang="en-US" sz="2000" i="1">
                            <a:latin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𝛽</m:t>
                        </m:r>
                      </m:e>
                      <m:sub>
                        <m:r>
                          <a:rPr lang="en-GB" sz="2000" b="0" i="0" smtClean="0">
                            <a:latin typeface="Cambria Math" panose="02040503050406030204" pitchFamily="18" charset="0"/>
                            <a:ea typeface="Cambria Math" panose="02040503050406030204" pitchFamily="18" charset="0"/>
                          </a:rPr>
                          <m:t>1</m:t>
                        </m:r>
                      </m:sub>
                    </m:sSub>
                    <m:r>
                      <a:rPr lang="en-GB" sz="2000" b="0" i="0" smtClean="0">
                        <a:latin typeface="Cambria Math" panose="02040503050406030204" pitchFamily="18" charset="0"/>
                      </a:rPr>
                      <m:t>,</m:t>
                    </m:r>
                    <m:sSub>
                      <m:sSubPr>
                        <m:ctrlPr>
                          <a:rPr lang="en-US" sz="2000" i="1">
                            <a:latin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𝛽</m:t>
                        </m:r>
                      </m:e>
                      <m:sub>
                        <m:r>
                          <a:rPr lang="en-GB" sz="2000" b="0" i="0" smtClean="0">
                            <a:latin typeface="Cambria Math" panose="02040503050406030204" pitchFamily="18" charset="0"/>
                            <a:ea typeface="Cambria Math" panose="02040503050406030204" pitchFamily="18" charset="0"/>
                          </a:rPr>
                          <m:t>2</m:t>
                        </m:r>
                      </m:sub>
                    </m:sSub>
                  </m:oMath>
                </a14:m>
                <a:r>
                  <a:rPr lang="en-US" sz="2000" dirty="0">
                    <a:latin typeface="Helvetica Neue Thin" panose="020B0403020202020204" pitchFamily="34" charset="0"/>
                    <a:ea typeface="Helvetica Neue Thin" panose="020B0403020202020204" pitchFamily="34" charset="0"/>
                  </a:rPr>
                  <a:t>, </a:t>
                </a:r>
                <a14:m>
                  <m:oMath xmlns:m="http://schemas.openxmlformats.org/officeDocument/2006/math">
                    <m:sSub>
                      <m:sSubPr>
                        <m:ctrlPr>
                          <a:rPr lang="en-US" sz="2000" i="1">
                            <a:latin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𝛽</m:t>
                        </m:r>
                      </m:e>
                      <m:sub>
                        <m:r>
                          <a:rPr lang="en-GB" sz="2000" b="0" i="0" smtClean="0">
                            <a:latin typeface="Cambria Math" panose="02040503050406030204" pitchFamily="18" charset="0"/>
                            <a:ea typeface="Cambria Math" panose="02040503050406030204" pitchFamily="18" charset="0"/>
                          </a:rPr>
                          <m:t>3</m:t>
                        </m:r>
                      </m:sub>
                    </m:sSub>
                  </m:oMath>
                </a14:m>
                <a:r>
                  <a:rPr lang="en-US" sz="2000" dirty="0">
                    <a:latin typeface="Helvetica Neue Thin" panose="020B0403020202020204" pitchFamily="34" charset="0"/>
                    <a:ea typeface="Helvetica Neue Thin" panose="020B0403020202020204" pitchFamily="34" charset="0"/>
                  </a:rPr>
                  <a:t>,…, </a:t>
                </a:r>
                <a14:m>
                  <m:oMath xmlns:m="http://schemas.openxmlformats.org/officeDocument/2006/math">
                    <m:sSub>
                      <m:sSubPr>
                        <m:ctrlPr>
                          <a:rPr lang="en-US" sz="2000" i="1">
                            <a:latin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𝛽</m:t>
                        </m:r>
                      </m:e>
                      <m:sub>
                        <m:r>
                          <a:rPr lang="en-GB" sz="2000" b="0" i="1" smtClean="0">
                            <a:latin typeface="Cambria Math" panose="02040503050406030204" pitchFamily="18" charset="0"/>
                            <a:ea typeface="Cambria Math" panose="02040503050406030204" pitchFamily="18" charset="0"/>
                          </a:rPr>
                          <m:t>𝑘</m:t>
                        </m:r>
                      </m:sub>
                    </m:sSub>
                  </m:oMath>
                </a14:m>
                <a:r>
                  <a:rPr lang="en-US" sz="2000" i="1" dirty="0">
                    <a:latin typeface="Helvetica Neue Thin" panose="020B0403020202020204" pitchFamily="34" charset="0"/>
                    <a:ea typeface="Helvetica Neue Thin" panose="020B0403020202020204" pitchFamily="34" charset="0"/>
                  </a:rPr>
                  <a:t> </a:t>
                </a:r>
                <a:r>
                  <a:rPr lang="en-US" sz="2000" dirty="0">
                    <a:latin typeface="Helvetica Neue Thin" panose="020B0403020202020204" pitchFamily="34" charset="0"/>
                    <a:ea typeface="Helvetica Neue Thin" panose="020B0403020202020204" pitchFamily="34" charset="0"/>
                  </a:rPr>
                  <a:t>are the slopes (or coefficients) for the corresponding variables </a:t>
                </a:r>
                <a14:m>
                  <m:oMath xmlns:m="http://schemas.openxmlformats.org/officeDocument/2006/math">
                    <m:sSub>
                      <m:sSubPr>
                        <m:ctrlPr>
                          <a:rPr lang="en-US" sz="2000" i="1" dirty="0">
                            <a:latin typeface="Cambria Math" panose="02040503050406030204" pitchFamily="18" charset="0"/>
                            <a:ea typeface="Helvetica Neue Thin" panose="020B0403020202020204" pitchFamily="34" charset="0"/>
                          </a:rPr>
                        </m:ctrlPr>
                      </m:sSubPr>
                      <m:e>
                        <m:r>
                          <a:rPr lang="en-GB" sz="2000" i="1" dirty="0">
                            <a:latin typeface="Cambria Math" panose="02040503050406030204" pitchFamily="18" charset="0"/>
                            <a:ea typeface="Helvetica Neue Thin" panose="020B0403020202020204" pitchFamily="34" charset="0"/>
                          </a:rPr>
                          <m:t>𝑥</m:t>
                        </m:r>
                      </m:e>
                      <m:sub>
                        <m:r>
                          <a:rPr lang="en-GB" sz="2000" i="1" dirty="0">
                            <a:latin typeface="Cambria Math" panose="02040503050406030204" pitchFamily="18" charset="0"/>
                            <a:ea typeface="Helvetica Neue Thin" panose="020B0403020202020204" pitchFamily="34" charset="0"/>
                          </a:rPr>
                          <m:t>1</m:t>
                        </m:r>
                      </m:sub>
                    </m:sSub>
                  </m:oMath>
                </a14:m>
                <a:r>
                  <a:rPr lang="en-US" sz="2000" b="1" dirty="0">
                    <a:latin typeface="Helvetica Neue Thin" panose="020B0403020202020204" pitchFamily="34" charset="0"/>
                    <a:ea typeface="Helvetica Neue Thin" panose="020B0403020202020204" pitchFamily="34" charset="0"/>
                  </a:rPr>
                  <a:t>, </a:t>
                </a:r>
                <a14:m>
                  <m:oMath xmlns:m="http://schemas.openxmlformats.org/officeDocument/2006/math">
                    <m:sSub>
                      <m:sSubPr>
                        <m:ctrlPr>
                          <a:rPr lang="en-US" sz="2000" i="1" dirty="0">
                            <a:latin typeface="Cambria Math" panose="02040503050406030204" pitchFamily="18" charset="0"/>
                            <a:ea typeface="Helvetica Neue Thin" panose="020B0403020202020204" pitchFamily="34" charset="0"/>
                          </a:rPr>
                        </m:ctrlPr>
                      </m:sSubPr>
                      <m:e>
                        <m:r>
                          <a:rPr lang="en-GB" sz="2000" i="1" dirty="0">
                            <a:latin typeface="Cambria Math" panose="02040503050406030204" pitchFamily="18" charset="0"/>
                            <a:ea typeface="Helvetica Neue Thin" panose="020B0403020202020204" pitchFamily="34" charset="0"/>
                          </a:rPr>
                          <m:t>𝑥</m:t>
                        </m:r>
                      </m:e>
                      <m:sub>
                        <m:r>
                          <a:rPr lang="en-GB" sz="2000" i="1" dirty="0">
                            <a:latin typeface="Cambria Math" panose="02040503050406030204" pitchFamily="18" charset="0"/>
                            <a:ea typeface="Helvetica Neue Thin" panose="020B0403020202020204" pitchFamily="34" charset="0"/>
                          </a:rPr>
                          <m:t>2</m:t>
                        </m:r>
                      </m:sub>
                    </m:sSub>
                  </m:oMath>
                </a14:m>
                <a:r>
                  <a:rPr lang="en-US" sz="2000" b="1" dirty="0">
                    <a:latin typeface="Helvetica Neue Thin" panose="020B0403020202020204" pitchFamily="34" charset="0"/>
                    <a:ea typeface="Helvetica Neue Thin" panose="020B0403020202020204" pitchFamily="34" charset="0"/>
                  </a:rPr>
                  <a:t>, </a:t>
                </a:r>
                <a14:m>
                  <m:oMath xmlns:m="http://schemas.openxmlformats.org/officeDocument/2006/math">
                    <m:sSub>
                      <m:sSubPr>
                        <m:ctrlPr>
                          <a:rPr lang="en-US" sz="2000" i="1" dirty="0">
                            <a:latin typeface="Cambria Math" panose="02040503050406030204" pitchFamily="18" charset="0"/>
                            <a:ea typeface="Helvetica Neue Thin" panose="020B0403020202020204" pitchFamily="34" charset="0"/>
                          </a:rPr>
                        </m:ctrlPr>
                      </m:sSubPr>
                      <m:e>
                        <m:r>
                          <a:rPr lang="en-GB" sz="2000" i="1" dirty="0">
                            <a:latin typeface="Cambria Math" panose="02040503050406030204" pitchFamily="18" charset="0"/>
                            <a:ea typeface="Helvetica Neue Thin" panose="020B0403020202020204" pitchFamily="34" charset="0"/>
                          </a:rPr>
                          <m:t>𝑥</m:t>
                        </m:r>
                      </m:e>
                      <m:sub>
                        <m:r>
                          <a:rPr lang="en-GB" sz="2000" i="1" dirty="0">
                            <a:latin typeface="Cambria Math" panose="02040503050406030204" pitchFamily="18" charset="0"/>
                            <a:ea typeface="Helvetica Neue Thin" panose="020B0403020202020204" pitchFamily="34" charset="0"/>
                          </a:rPr>
                          <m:t>3</m:t>
                        </m:r>
                      </m:sub>
                    </m:sSub>
                  </m:oMath>
                </a14:m>
                <a:r>
                  <a:rPr lang="en-US" sz="2000" b="1" dirty="0">
                    <a:latin typeface="Helvetica Neue Thin" panose="020B0403020202020204" pitchFamily="34" charset="0"/>
                    <a:ea typeface="Helvetica Neue Thin" panose="020B0403020202020204" pitchFamily="34" charset="0"/>
                  </a:rPr>
                  <a:t>, …, </a:t>
                </a:r>
                <a14:m>
                  <m:oMath xmlns:m="http://schemas.openxmlformats.org/officeDocument/2006/math">
                    <m:sSub>
                      <m:sSubPr>
                        <m:ctrlPr>
                          <a:rPr lang="en-US" sz="2000" i="1" dirty="0">
                            <a:latin typeface="Cambria Math" panose="02040503050406030204" pitchFamily="18" charset="0"/>
                            <a:ea typeface="Helvetica Neue Thin" panose="020B0403020202020204" pitchFamily="34" charset="0"/>
                          </a:rPr>
                        </m:ctrlPr>
                      </m:sSubPr>
                      <m:e>
                        <m:r>
                          <a:rPr lang="en-GB" sz="2000" i="1" dirty="0">
                            <a:latin typeface="Cambria Math" panose="02040503050406030204" pitchFamily="18" charset="0"/>
                            <a:ea typeface="Helvetica Neue Thin" panose="020B0403020202020204" pitchFamily="34" charset="0"/>
                          </a:rPr>
                          <m:t>𝑥</m:t>
                        </m:r>
                      </m:e>
                      <m:sub>
                        <m:r>
                          <a:rPr lang="en-GB" sz="2000" i="1" dirty="0">
                            <a:latin typeface="Cambria Math" panose="02040503050406030204" pitchFamily="18" charset="0"/>
                            <a:ea typeface="Helvetica Neue Thin" panose="020B0403020202020204" pitchFamily="34" charset="0"/>
                          </a:rPr>
                          <m:t>𝑘</m:t>
                        </m:r>
                      </m:sub>
                    </m:sSub>
                  </m:oMath>
                </a14:m>
                <a:r>
                  <a:rPr lang="en-US" sz="2000" b="1" dirty="0">
                    <a:latin typeface="Helvetica Neue Thin" panose="020B0403020202020204" pitchFamily="34" charset="0"/>
                    <a:ea typeface="Helvetica Neue Thin" panose="020B0403020202020204" pitchFamily="34" charset="0"/>
                  </a:rPr>
                  <a:t> </a:t>
                </a:r>
                <a:endParaRPr lang="en-US" sz="2000" dirty="0">
                  <a:latin typeface="Helvetica Neue Thin" panose="020B0403020202020204" pitchFamily="34" charset="0"/>
                  <a:ea typeface="Helvetica Neue Thin" panose="020B0403020202020204" pitchFamily="34" charset="0"/>
                </a:endParaRPr>
              </a:p>
              <a:p>
                <a14:m>
                  <m:oMath xmlns:m="http://schemas.openxmlformats.org/officeDocument/2006/math">
                    <m:r>
                      <m:rPr>
                        <m:sty m:val="p"/>
                      </m:rPr>
                      <a:rPr lang="en-US" sz="2000" b="0" i="0" smtClean="0">
                        <a:latin typeface="Cambria Math" panose="02040503050406030204" pitchFamily="18" charset="0"/>
                        <a:ea typeface="Cambria Math" panose="02040503050406030204" pitchFamily="18" charset="0"/>
                      </a:rPr>
                      <m:t>ε</m:t>
                    </m:r>
                  </m:oMath>
                </a14:m>
                <a:r>
                  <a:rPr lang="en-US" sz="2000" dirty="0">
                    <a:latin typeface="Helvetica Neue Thin" panose="020B0403020202020204" pitchFamily="34" charset="0"/>
                    <a:ea typeface="Helvetica Neue Thin" panose="020B0403020202020204" pitchFamily="34" charset="0"/>
                  </a:rPr>
                  <a:t> is the error term</a:t>
                </a:r>
              </a:p>
              <a:p>
                <a:endParaRPr lang="en-US" b="1" dirty="0">
                  <a:latin typeface="Century" panose="02040604050505020304" pitchFamily="18" charset="0"/>
                </a:endParaRPr>
              </a:p>
              <a:p>
                <a:endParaRPr lang="en-US" dirty="0"/>
              </a:p>
            </p:txBody>
          </p:sp>
        </mc:Choice>
        <mc:Fallback xmlns="">
          <p:sp>
            <p:nvSpPr>
              <p:cNvPr id="3" name="Content Placeholder 2">
                <a:extLst>
                  <a:ext uri="{FF2B5EF4-FFF2-40B4-BE49-F238E27FC236}">
                    <a16:creationId xmlns:a16="http://schemas.microsoft.com/office/drawing/2014/main" id="{EB95191A-F295-AE4E-BEBA-CE7F8DEDE7A7}"/>
                  </a:ext>
                </a:extLst>
              </p:cNvPr>
              <p:cNvSpPr>
                <a:spLocks noGrp="1" noRot="1" noChangeAspect="1" noMove="1" noResize="1" noEditPoints="1" noAdjustHandles="1" noChangeArrowheads="1" noChangeShapeType="1" noTextEdit="1"/>
              </p:cNvSpPr>
              <p:nvPr>
                <p:ph idx="1"/>
              </p:nvPr>
            </p:nvSpPr>
            <p:spPr>
              <a:xfrm>
                <a:off x="186651" y="3068380"/>
                <a:ext cx="11662348" cy="3404641"/>
              </a:xfrm>
              <a:blipFill>
                <a:blip r:embed="rId2"/>
                <a:stretch>
                  <a:fillRect/>
                </a:stretch>
              </a:blipFill>
              <a:ln>
                <a:solidFill>
                  <a:schemeClr val="tx1"/>
                </a:solidFill>
              </a:ln>
            </p:spPr>
            <p:txBody>
              <a:bodyPr/>
              <a:lstStyle/>
              <a:p>
                <a:r>
                  <a:rPr lang="en-GB">
                    <a:noFill/>
                  </a:rPr>
                  <a:t> </a:t>
                </a:r>
              </a:p>
            </p:txBody>
          </p:sp>
        </mc:Fallback>
      </mc:AlternateContent>
      <p:sp>
        <p:nvSpPr>
          <p:cNvPr id="9" name="Slide Number Placeholder 3">
            <a:extLst>
              <a:ext uri="{FF2B5EF4-FFF2-40B4-BE49-F238E27FC236}">
                <a16:creationId xmlns:a16="http://schemas.microsoft.com/office/drawing/2014/main" id="{91BF62BE-BC7B-2045-4028-E900820E5C6D}"/>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14</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10" name="TextBox 9">
            <a:extLst>
              <a:ext uri="{FF2B5EF4-FFF2-40B4-BE49-F238E27FC236}">
                <a16:creationId xmlns:a16="http://schemas.microsoft.com/office/drawing/2014/main" id="{6C4FABEB-D6F9-577C-DD07-2C9F78687183}"/>
              </a:ext>
            </a:extLst>
          </p:cNvPr>
          <p:cNvSpPr txBox="1"/>
          <p:nvPr/>
        </p:nvSpPr>
        <p:spPr>
          <a:xfrm>
            <a:off x="5221154" y="6343830"/>
            <a:ext cx="6002931" cy="369332"/>
          </a:xfrm>
          <a:prstGeom prst="rect">
            <a:avLst/>
          </a:prstGeom>
          <a:solidFill>
            <a:schemeClr val="accent1">
              <a:lumMod val="20000"/>
              <a:lumOff val="80000"/>
            </a:schemeClr>
          </a:solidFill>
          <a:ln>
            <a:solidFill>
              <a:schemeClr val="accent1"/>
            </a:solidFill>
          </a:ln>
        </p:spPr>
        <p:txBody>
          <a:bodyPr wrap="square" rtlCol="0">
            <a:spAutoFit/>
          </a:bodyPr>
          <a:lstStyle/>
          <a:p>
            <a:pPr algn="l"/>
            <a:r>
              <a:rPr lang="en-GB" dirty="0">
                <a:latin typeface="Helvetica Neue Light" panose="02000403000000020004" pitchFamily="2" charset="0"/>
                <a:ea typeface="Helvetica Neue Light" panose="02000403000000020004" pitchFamily="2" charset="0"/>
              </a:rPr>
              <a:t>Let’s extend the above model into a hierarchical framework</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F2D66A5E-93C5-B8F5-5ABB-BF1367A35139}"/>
                  </a:ext>
                </a:extLst>
              </p:cNvPr>
              <p:cNvSpPr txBox="1"/>
              <p:nvPr/>
            </p:nvSpPr>
            <p:spPr>
              <a:xfrm>
                <a:off x="2449447" y="2105633"/>
                <a:ext cx="7293106" cy="523220"/>
              </a:xfrm>
              <a:prstGeom prst="rect">
                <a:avLst/>
              </a:prstGeom>
              <a:solidFill>
                <a:schemeClr val="accent1">
                  <a:lumMod val="40000"/>
                  <a:lumOff val="60000"/>
                </a:schemeClr>
              </a:solidFill>
              <a:ln>
                <a:solidFill>
                  <a:schemeClr val="accent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800" i="1" smtClean="0">
                          <a:latin typeface="Cambria Math" panose="02040503050406030204" pitchFamily="18" charset="0"/>
                        </a:rPr>
                        <m:t>𝑦</m:t>
                      </m:r>
                      <m:r>
                        <a:rPr lang="en-GB" sz="2800" b="0" i="0" smtClean="0">
                          <a:latin typeface="Cambria Math" panose="02040503050406030204" pitchFamily="18" charset="0"/>
                        </a:rPr>
                        <m:t>= </m:t>
                      </m:r>
                      <m:sSub>
                        <m:sSubPr>
                          <m:ctrlPr>
                            <a:rPr lang="en-GB" sz="2800" i="1" smtClean="0">
                              <a:latin typeface="Cambria Math" panose="02040503050406030204" pitchFamily="18" charset="0"/>
                            </a:rPr>
                          </m:ctrlPr>
                        </m:sSubPr>
                        <m:e>
                          <m:r>
                            <a:rPr lang="en-GB" sz="2800" b="0" i="1" smtClean="0">
                              <a:latin typeface="Cambria Math" panose="02040503050406030204" pitchFamily="18" charset="0"/>
                              <a:ea typeface="Cambria Math" panose="02040503050406030204" pitchFamily="18" charset="0"/>
                            </a:rPr>
                            <m:t>𝛽</m:t>
                          </m:r>
                        </m:e>
                        <m:sub>
                          <m:r>
                            <a:rPr lang="en-GB" sz="2800" b="0" i="0" smtClean="0">
                              <a:latin typeface="Cambria Math" panose="02040503050406030204" pitchFamily="18" charset="0"/>
                            </a:rPr>
                            <m:t>0</m:t>
                          </m:r>
                        </m:sub>
                      </m:sSub>
                      <m:r>
                        <a:rPr lang="en-GB" sz="2800" b="0" i="0" smtClean="0">
                          <a:latin typeface="Cambria Math" panose="02040503050406030204" pitchFamily="18" charset="0"/>
                        </a:rPr>
                        <m:t>+</m:t>
                      </m:r>
                      <m:sSub>
                        <m:sSubPr>
                          <m:ctrlPr>
                            <a:rPr lang="en-GB" sz="2800" i="1">
                              <a:latin typeface="Cambria Math" panose="02040503050406030204" pitchFamily="18" charset="0"/>
                            </a:rPr>
                          </m:ctrlPr>
                        </m:sSubPr>
                        <m:e>
                          <m:r>
                            <a:rPr lang="en-GB" sz="2800" b="0" i="1">
                              <a:latin typeface="Cambria Math" panose="02040503050406030204" pitchFamily="18" charset="0"/>
                              <a:ea typeface="Cambria Math" panose="02040503050406030204" pitchFamily="18" charset="0"/>
                            </a:rPr>
                            <m:t>𝛽</m:t>
                          </m:r>
                        </m:e>
                        <m:sub>
                          <m:r>
                            <a:rPr lang="en-GB" sz="2800" b="0" i="0" smtClean="0">
                              <a:latin typeface="Cambria Math" panose="02040503050406030204" pitchFamily="18" charset="0"/>
                              <a:ea typeface="Cambria Math" panose="02040503050406030204" pitchFamily="18" charset="0"/>
                            </a:rPr>
                            <m:t>1</m:t>
                          </m:r>
                        </m:sub>
                      </m:sSub>
                      <m:sSub>
                        <m:sSubPr>
                          <m:ctrlPr>
                            <a:rPr lang="en-GB" sz="2800" i="1">
                              <a:latin typeface="Cambria Math" panose="02040503050406030204" pitchFamily="18" charset="0"/>
                            </a:rPr>
                          </m:ctrlPr>
                        </m:sSubPr>
                        <m:e>
                          <m:r>
                            <a:rPr lang="en-GB" sz="2800" b="0" i="1">
                              <a:latin typeface="Cambria Math" panose="02040503050406030204" pitchFamily="18" charset="0"/>
                            </a:rPr>
                            <m:t>𝑥</m:t>
                          </m:r>
                        </m:e>
                        <m:sub>
                          <m:r>
                            <a:rPr lang="en-GB" sz="2800" b="0" i="0" smtClean="0">
                              <a:latin typeface="Cambria Math" panose="02040503050406030204" pitchFamily="18" charset="0"/>
                            </a:rPr>
                            <m:t>1</m:t>
                          </m:r>
                        </m:sub>
                      </m:sSub>
                      <m:r>
                        <a:rPr lang="en-GB" sz="2800" b="0" i="0" smtClean="0">
                          <a:latin typeface="Cambria Math" panose="02040503050406030204" pitchFamily="18" charset="0"/>
                        </a:rPr>
                        <m:t>+</m:t>
                      </m:r>
                      <m:sSub>
                        <m:sSubPr>
                          <m:ctrlPr>
                            <a:rPr lang="en-GB" sz="2800" i="1">
                              <a:latin typeface="Cambria Math" panose="02040503050406030204" pitchFamily="18" charset="0"/>
                            </a:rPr>
                          </m:ctrlPr>
                        </m:sSubPr>
                        <m:e>
                          <m:r>
                            <a:rPr lang="en-GB" sz="2800" b="0" i="1">
                              <a:latin typeface="Cambria Math" panose="02040503050406030204" pitchFamily="18" charset="0"/>
                              <a:ea typeface="Cambria Math" panose="02040503050406030204" pitchFamily="18" charset="0"/>
                            </a:rPr>
                            <m:t>𝛽</m:t>
                          </m:r>
                        </m:e>
                        <m:sub>
                          <m:r>
                            <a:rPr lang="en-GB" sz="2800" b="0" i="0" smtClean="0">
                              <a:latin typeface="Cambria Math" panose="02040503050406030204" pitchFamily="18" charset="0"/>
                              <a:ea typeface="Cambria Math" panose="02040503050406030204" pitchFamily="18" charset="0"/>
                            </a:rPr>
                            <m:t>2</m:t>
                          </m:r>
                        </m:sub>
                      </m:sSub>
                      <m:sSub>
                        <m:sSubPr>
                          <m:ctrlPr>
                            <a:rPr lang="en-GB" sz="2800" i="1">
                              <a:latin typeface="Cambria Math" panose="02040503050406030204" pitchFamily="18" charset="0"/>
                            </a:rPr>
                          </m:ctrlPr>
                        </m:sSubPr>
                        <m:e>
                          <m:r>
                            <a:rPr lang="en-GB" sz="2800" b="0" i="1">
                              <a:latin typeface="Cambria Math" panose="02040503050406030204" pitchFamily="18" charset="0"/>
                            </a:rPr>
                            <m:t>𝑥</m:t>
                          </m:r>
                        </m:e>
                        <m:sub>
                          <m:r>
                            <a:rPr lang="en-GB" sz="2800" b="0" i="0" smtClean="0">
                              <a:latin typeface="Cambria Math" panose="02040503050406030204" pitchFamily="18" charset="0"/>
                            </a:rPr>
                            <m:t>2</m:t>
                          </m:r>
                        </m:sub>
                      </m:sSub>
                      <m:r>
                        <a:rPr lang="en-GB" sz="2800" b="0" i="0" smtClean="0">
                          <a:latin typeface="Cambria Math" panose="02040503050406030204" pitchFamily="18" charset="0"/>
                        </a:rPr>
                        <m:t>+…+</m:t>
                      </m:r>
                      <m:r>
                        <a:rPr lang="el-GR" sz="2800" b="0" i="1" smtClean="0">
                          <a:latin typeface="Cambria Math" panose="02040503050406030204" pitchFamily="18" charset="0"/>
                          <a:ea typeface="Cambria Math" panose="02040503050406030204" pitchFamily="18" charset="0"/>
                        </a:rPr>
                        <m:t>𝜀</m:t>
                      </m:r>
                    </m:oMath>
                  </m:oMathPara>
                </a14:m>
                <a:endParaRPr lang="en-US" sz="2800" i="1" dirty="0">
                  <a:latin typeface="Helvetica Neue Thin" panose="020B0403020202020204" pitchFamily="34" charset="0"/>
                  <a:ea typeface="Helvetica Neue Thin" panose="020B0403020202020204" pitchFamily="34" charset="0"/>
                </a:endParaRPr>
              </a:p>
            </p:txBody>
          </p:sp>
        </mc:Choice>
        <mc:Fallback xmlns="">
          <p:sp>
            <p:nvSpPr>
              <p:cNvPr id="7" name="TextBox 6">
                <a:extLst>
                  <a:ext uri="{FF2B5EF4-FFF2-40B4-BE49-F238E27FC236}">
                    <a16:creationId xmlns:a16="http://schemas.microsoft.com/office/drawing/2014/main" id="{F2D66A5E-93C5-B8F5-5ABB-BF1367A35139}"/>
                  </a:ext>
                </a:extLst>
              </p:cNvPr>
              <p:cNvSpPr txBox="1">
                <a:spLocks noRot="1" noChangeAspect="1" noMove="1" noResize="1" noEditPoints="1" noAdjustHandles="1" noChangeArrowheads="1" noChangeShapeType="1" noTextEdit="1"/>
              </p:cNvSpPr>
              <p:nvPr/>
            </p:nvSpPr>
            <p:spPr>
              <a:xfrm>
                <a:off x="2449447" y="2105633"/>
                <a:ext cx="7293106" cy="523220"/>
              </a:xfrm>
              <a:prstGeom prst="rect">
                <a:avLst/>
              </a:prstGeom>
              <a:blipFill>
                <a:blip r:embed="rId4"/>
                <a:stretch>
                  <a:fillRect b="-20930"/>
                </a:stretch>
              </a:blipFill>
              <a:ln>
                <a:solidFill>
                  <a:schemeClr val="accent1"/>
                </a:solidFill>
              </a:ln>
            </p:spPr>
            <p:txBody>
              <a:bodyPr/>
              <a:lstStyle/>
              <a:p>
                <a:r>
                  <a:rPr lang="en-GB">
                    <a:noFill/>
                  </a:rPr>
                  <a:t> </a:t>
                </a:r>
              </a:p>
            </p:txBody>
          </p:sp>
        </mc:Fallback>
      </mc:AlternateContent>
      <p:pic>
        <p:nvPicPr>
          <p:cNvPr id="5" name="Picture 4">
            <a:extLst>
              <a:ext uri="{FF2B5EF4-FFF2-40B4-BE49-F238E27FC236}">
                <a16:creationId xmlns:a16="http://schemas.microsoft.com/office/drawing/2014/main" id="{13EC0352-0FF7-A12B-C457-62898CA4A709}"/>
              </a:ext>
            </a:extLst>
          </p:cNvPr>
          <p:cNvPicPr>
            <a:picLocks noChangeAspect="1"/>
          </p:cNvPicPr>
          <p:nvPr/>
        </p:nvPicPr>
        <p:blipFill rotWithShape="1">
          <a:blip r:embed="rId5"/>
          <a:srcRect l="931"/>
          <a:stretch/>
        </p:blipFill>
        <p:spPr>
          <a:xfrm>
            <a:off x="0" y="21574"/>
            <a:ext cx="12192000" cy="828375"/>
          </a:xfrm>
          <a:prstGeom prst="rect">
            <a:avLst/>
          </a:prstGeom>
        </p:spPr>
      </p:pic>
      <p:sp>
        <p:nvSpPr>
          <p:cNvPr id="8" name="Text Placeholder 6">
            <a:extLst>
              <a:ext uri="{FF2B5EF4-FFF2-40B4-BE49-F238E27FC236}">
                <a16:creationId xmlns:a16="http://schemas.microsoft.com/office/drawing/2014/main" id="{CF03FB28-F7C2-7E45-57FD-23A2124BE3A0}"/>
              </a:ext>
            </a:extLst>
          </p:cNvPr>
          <p:cNvSpPr txBox="1">
            <a:spLocks/>
          </p:cNvSpPr>
          <p:nvPr/>
        </p:nvSpPr>
        <p:spPr bwMode="auto">
          <a:xfrm>
            <a:off x="190991" y="211490"/>
            <a:ext cx="5822950" cy="52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22250" marR="0" indent="-211138" algn="l" defTabSz="914400" rtl="0" eaLnBrk="1" fontAlgn="base" latinLnBrk="0" hangingPunct="1">
              <a:lnSpc>
                <a:spcPct val="100000"/>
              </a:lnSpc>
              <a:spcBef>
                <a:spcPts val="1000"/>
              </a:spcBef>
              <a:spcAft>
                <a:spcPct val="0"/>
              </a:spcAft>
              <a:buClrTx/>
              <a:buSzPct val="80000"/>
              <a:buFont typeface="Arial" panose="020B0604020202020204" pitchFamily="34" charset="0"/>
              <a:buNone/>
              <a:tabLst/>
              <a:defRPr sz="1500" b="1" kern="1200" baseline="0">
                <a:solidFill>
                  <a:srgbClr val="AC145A"/>
                </a:solidFill>
                <a:latin typeface="+mn-lt"/>
                <a:ea typeface="+mn-ea"/>
                <a:cs typeface="+mn-cs"/>
              </a:defRPr>
            </a:lvl1pPr>
            <a:lvl2pPr marL="222250" indent="-211138" algn="l" rtl="0" eaLnBrk="1" fontAlgn="base" hangingPunct="1">
              <a:lnSpc>
                <a:spcPct val="100000"/>
              </a:lnSpc>
              <a:spcBef>
                <a:spcPts val="0"/>
              </a:spcBef>
              <a:spcAft>
                <a:spcPct val="0"/>
              </a:spcAft>
              <a:buSzPct val="80000"/>
              <a:buFont typeface="Arial" panose="020B0604020202020204" pitchFamily="34" charset="0"/>
              <a:buNone/>
              <a:tabLst/>
              <a:defRPr sz="1500" kern="1200">
                <a:solidFill>
                  <a:schemeClr val="tx1"/>
                </a:solidFill>
                <a:latin typeface="+mn-lt"/>
                <a:ea typeface="+mn-ea"/>
                <a:cs typeface="+mn-cs"/>
              </a:defRPr>
            </a:lvl2pPr>
            <a:lvl3pPr marL="222250" indent="-211138" algn="l" rtl="0" eaLnBrk="1" fontAlgn="base" hangingPunct="1">
              <a:lnSpc>
                <a:spcPct val="100000"/>
              </a:lnSpc>
              <a:spcBef>
                <a:spcPts val="500"/>
              </a:spcBef>
              <a:spcAft>
                <a:spcPct val="0"/>
              </a:spcAft>
              <a:buSzPct val="80000"/>
              <a:buFont typeface="Arial" panose="020B0604020202020204" pitchFamily="34" charset="0"/>
              <a:buNone/>
              <a:tabLst/>
              <a:defRPr sz="1500" kern="1200" baseline="0">
                <a:solidFill>
                  <a:schemeClr val="tx1"/>
                </a:solidFill>
                <a:latin typeface="+mn-lt"/>
                <a:ea typeface="+mn-ea"/>
                <a:cs typeface="+mn-cs"/>
              </a:defRPr>
            </a:lvl3pPr>
            <a:lvl4pPr marL="11112" marR="0" indent="0" algn="l" defTabSz="914400" rtl="0" eaLnBrk="1" fontAlgn="base" latinLnBrk="0" hangingPunct="1">
              <a:lnSpc>
                <a:spcPct val="100000"/>
              </a:lnSpc>
              <a:spcBef>
                <a:spcPts val="500"/>
              </a:spcBef>
              <a:spcAft>
                <a:spcPct val="0"/>
              </a:spcAft>
              <a:buClrTx/>
              <a:buSzPct val="80000"/>
              <a:buFont typeface="Arial" panose="020B0604020202020204" pitchFamily="34" charset="0"/>
              <a:buNone/>
              <a:tabLst/>
              <a:defRPr sz="1500" kern="1200">
                <a:solidFill>
                  <a:schemeClr val="tx1"/>
                </a:solidFill>
                <a:latin typeface="+mn-lt"/>
                <a:ea typeface="+mn-ea"/>
                <a:cs typeface="+mn-cs"/>
              </a:defRPr>
            </a:lvl4pPr>
            <a:lvl5pPr marL="0" marR="0" indent="0" algn="l" defTabSz="914400" rtl="0" eaLnBrk="1" fontAlgn="base" latinLnBrk="0" hangingPunct="1">
              <a:lnSpc>
                <a:spcPts val="1300"/>
              </a:lnSpc>
              <a:spcBef>
                <a:spcPts val="500"/>
              </a:spcBef>
              <a:spcAft>
                <a:spcPct val="0"/>
              </a:spcAft>
              <a:buClrTx/>
              <a:buSzPct val="80000"/>
              <a:buFont typeface="Arial" panose="020B0604020202020204" pitchFamily="34" charset="0"/>
              <a:buNone/>
              <a:tabLst/>
              <a:defRPr sz="15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2250" marR="0" lvl="0" indent="-211138" algn="l" defTabSz="914400" rtl="0" eaLnBrk="1" fontAlgn="base" latinLnBrk="0" hangingPunct="1">
              <a:lnSpc>
                <a:spcPct val="100000"/>
              </a:lnSpc>
              <a:spcBef>
                <a:spcPts val="1000"/>
              </a:spcBef>
              <a:spcAft>
                <a:spcPct val="0"/>
              </a:spcAft>
              <a:buClrTx/>
              <a:buSzPct val="80000"/>
              <a:buFont typeface="Arial" panose="020B0604020202020204" pitchFamily="34" charset="0"/>
              <a:buNone/>
              <a:tabLst/>
              <a:defRPr/>
            </a:pPr>
            <a:r>
              <a:rPr kumimoji="0" lang="en-GB" sz="2400" b="1" i="0" u="none" strike="noStrike" kern="1200" cap="none" spc="0" normalizeH="0" baseline="0" noProof="0" dirty="0">
                <a:ln>
                  <a:noFill/>
                </a:ln>
                <a:solidFill>
                  <a:srgbClr val="AC145A"/>
                </a:solidFill>
                <a:effectLst/>
                <a:uLnTx/>
                <a:uFillTx/>
                <a:latin typeface="Helvetica Neue" panose="02000503000000020004" pitchFamily="2" charset="0"/>
                <a:ea typeface="Helvetica Neue" panose="02000503000000020004" pitchFamily="2" charset="0"/>
                <a:cs typeface="Helvetica Neue" panose="02000503000000020004" pitchFamily="2" charset="0"/>
              </a:rPr>
              <a:t>Social Data Institute</a:t>
            </a:r>
          </a:p>
        </p:txBody>
      </p:sp>
    </p:spTree>
    <p:extLst>
      <p:ext uri="{BB962C8B-B14F-4D97-AF65-F5344CB8AC3E}">
        <p14:creationId xmlns:p14="http://schemas.microsoft.com/office/powerpoint/2010/main" val="41472101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959E8-D902-894B-A625-B716253C7D8B}"/>
              </a:ext>
            </a:extLst>
          </p:cNvPr>
          <p:cNvSpPr>
            <a:spLocks noGrp="1"/>
          </p:cNvSpPr>
          <p:nvPr>
            <p:ph type="title"/>
          </p:nvPr>
        </p:nvSpPr>
        <p:spPr>
          <a:xfrm>
            <a:off x="102344" y="81872"/>
            <a:ext cx="10897350" cy="417481"/>
          </a:xfrm>
        </p:spPr>
        <p:txBody>
          <a:bodyPr>
            <a:normAutofit fontScale="90000"/>
          </a:bodyPr>
          <a:lstStyle/>
          <a:p>
            <a:r>
              <a:rPr lang="en-US" sz="2800" dirty="0">
                <a:latin typeface="Helvetica Neue Light" panose="02000403000000020004" pitchFamily="2" charset="0"/>
                <a:ea typeface="Helvetica Neue Light" panose="02000403000000020004" pitchFamily="2" charset="0"/>
              </a:rPr>
              <a:t>Mathematical reformulation of the base GLM regression model using indexes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B95191A-F295-AE4E-BEBA-CE7F8DEDE7A7}"/>
                  </a:ext>
                </a:extLst>
              </p:cNvPr>
              <p:cNvSpPr>
                <a:spLocks noGrp="1"/>
              </p:cNvSpPr>
              <p:nvPr>
                <p:ph idx="1"/>
              </p:nvPr>
            </p:nvSpPr>
            <p:spPr>
              <a:xfrm>
                <a:off x="102343" y="3338481"/>
                <a:ext cx="6418597" cy="3320133"/>
              </a:xfrm>
              <a:solidFill>
                <a:schemeClr val="tx1"/>
              </a:solidFill>
              <a:ln>
                <a:solidFill>
                  <a:schemeClr val="tx1"/>
                </a:solidFill>
              </a:ln>
            </p:spPr>
            <p:txBody>
              <a:bodyPr>
                <a:noAutofit/>
              </a:bodyPr>
              <a:lstStyle/>
              <a:p>
                <a:pPr marL="0" indent="0">
                  <a:buNone/>
                </a:pPr>
                <a:r>
                  <a:rPr lang="en-US" sz="1400" b="1" dirty="0">
                    <a:latin typeface="Helvetica Neue Thin" panose="020B0403020202020204" pitchFamily="34" charset="0"/>
                    <a:ea typeface="Helvetica Neue Thin" panose="020B0403020202020204" pitchFamily="34" charset="0"/>
                  </a:rPr>
                  <a:t>Breakdown of the above statistical model</a:t>
                </a:r>
              </a:p>
              <a:p>
                <a:pPr marL="0" indent="0">
                  <a:buNone/>
                </a:pPr>
                <a:r>
                  <a:rPr lang="en-US" sz="1400" b="1" dirty="0">
                    <a:latin typeface="Helvetica Neue Thin" panose="020B0403020202020204" pitchFamily="34" charset="0"/>
                    <a:ea typeface="Helvetica Neue Thin" panose="020B0403020202020204" pitchFamily="34" charset="0"/>
                  </a:rPr>
                  <a:t>[1] Variables</a:t>
                </a:r>
              </a:p>
              <a:p>
                <a14:m>
                  <m:oMath xmlns:m="http://schemas.openxmlformats.org/officeDocument/2006/math">
                    <m:sSub>
                      <m:sSubPr>
                        <m:ctrlPr>
                          <a:rPr lang="en-US" sz="1400" i="1" smtClean="0">
                            <a:latin typeface="Cambria Math" panose="02040503050406030204" pitchFamily="18" charset="0"/>
                            <a:ea typeface="Helvetica Neue Thin" panose="020B0403020202020204" pitchFamily="34" charset="0"/>
                          </a:rPr>
                        </m:ctrlPr>
                      </m:sSubPr>
                      <m:e>
                        <m:r>
                          <a:rPr lang="en-GB" sz="1400" b="0" i="1" smtClean="0">
                            <a:latin typeface="Cambria Math" panose="02040503050406030204" pitchFamily="18" charset="0"/>
                            <a:ea typeface="Helvetica Neue Thin" panose="020B0403020202020204" pitchFamily="34" charset="0"/>
                          </a:rPr>
                          <m:t>𝑦</m:t>
                        </m:r>
                      </m:e>
                      <m:sub>
                        <m:r>
                          <a:rPr lang="en-GB" sz="1400" b="0" i="1" smtClean="0">
                            <a:latin typeface="Cambria Math" panose="02040503050406030204" pitchFamily="18" charset="0"/>
                            <a:ea typeface="Helvetica Neue Thin" panose="020B0403020202020204" pitchFamily="34" charset="0"/>
                          </a:rPr>
                          <m:t>𝑖</m:t>
                        </m:r>
                        <m:r>
                          <a:rPr lang="en-GB" sz="1400" b="0" i="1" smtClean="0">
                            <a:latin typeface="Cambria Math" panose="02040503050406030204" pitchFamily="18" charset="0"/>
                            <a:ea typeface="Helvetica Neue Thin" panose="020B0403020202020204" pitchFamily="34" charset="0"/>
                          </a:rPr>
                          <m:t>,</m:t>
                        </m:r>
                        <m:r>
                          <a:rPr lang="en-GB" sz="1400" b="0" i="1" smtClean="0">
                            <a:latin typeface="Cambria Math" panose="02040503050406030204" pitchFamily="18" charset="0"/>
                            <a:ea typeface="Helvetica Neue Thin" panose="020B0403020202020204" pitchFamily="34" charset="0"/>
                          </a:rPr>
                          <m:t>𝑗</m:t>
                        </m:r>
                      </m:sub>
                    </m:sSub>
                  </m:oMath>
                </a14:m>
                <a:r>
                  <a:rPr lang="en-US" sz="1400" dirty="0">
                    <a:latin typeface="Helvetica Neue Thin" panose="020B0403020202020204" pitchFamily="34" charset="0"/>
                    <a:ea typeface="Helvetica Neue Thin" panose="020B0403020202020204" pitchFamily="34" charset="0"/>
                  </a:rPr>
                  <a:t> is the dependent variable. Is the observed outcome </a:t>
                </a:r>
                <a14:m>
                  <m:oMath xmlns:m="http://schemas.openxmlformats.org/officeDocument/2006/math">
                    <m:r>
                      <a:rPr lang="en-GB" sz="1400" b="0" i="1" smtClean="0">
                        <a:latin typeface="Cambria Math" panose="02040503050406030204" pitchFamily="18" charset="0"/>
                        <a:ea typeface="Helvetica Neue Thin" panose="020B0403020202020204" pitchFamily="34" charset="0"/>
                      </a:rPr>
                      <m:t>𝑖</m:t>
                    </m:r>
                    <m:r>
                      <a:rPr lang="en-GB" sz="1400" b="0" i="1" smtClean="0">
                        <a:latin typeface="Cambria Math" panose="02040503050406030204" pitchFamily="18" charset="0"/>
                        <a:ea typeface="Helvetica Neue Thin" panose="020B0403020202020204" pitchFamily="34" charset="0"/>
                      </a:rPr>
                      <m:t> </m:t>
                    </m:r>
                  </m:oMath>
                </a14:m>
                <a:r>
                  <a:rPr lang="en-US" sz="1400" dirty="0">
                    <a:latin typeface="Helvetica Neue Thin" panose="020B0403020202020204" pitchFamily="34" charset="0"/>
                    <a:ea typeface="Helvetica Neue Thin" panose="020B0403020202020204" pitchFamily="34" charset="0"/>
                  </a:rPr>
                  <a:t>in group </a:t>
                </a:r>
                <a14:m>
                  <m:oMath xmlns:m="http://schemas.openxmlformats.org/officeDocument/2006/math">
                    <m:r>
                      <a:rPr lang="en-GB" sz="1400" b="0" i="1" smtClean="0">
                        <a:latin typeface="Cambria Math" panose="02040503050406030204" pitchFamily="18" charset="0"/>
                        <a:ea typeface="Helvetica Neue Thin" panose="020B0403020202020204" pitchFamily="34" charset="0"/>
                      </a:rPr>
                      <m:t>𝑗</m:t>
                    </m:r>
                  </m:oMath>
                </a14:m>
                <a:endParaRPr lang="en-US" sz="1400" dirty="0">
                  <a:latin typeface="Helvetica Neue Thin" panose="020B0403020202020204" pitchFamily="34" charset="0"/>
                  <a:ea typeface="Helvetica Neue Thin" panose="020B0403020202020204" pitchFamily="34" charset="0"/>
                </a:endParaRPr>
              </a:p>
              <a:p>
                <a14:m>
                  <m:oMath xmlns:m="http://schemas.openxmlformats.org/officeDocument/2006/math">
                    <m:sSub>
                      <m:sSubPr>
                        <m:ctrlPr>
                          <a:rPr lang="en-US" sz="1400" i="1" dirty="0" smtClean="0">
                            <a:latin typeface="Cambria Math" panose="02040503050406030204" pitchFamily="18" charset="0"/>
                            <a:ea typeface="Helvetica Neue Thin" panose="020B0403020202020204" pitchFamily="34" charset="0"/>
                          </a:rPr>
                        </m:ctrlPr>
                      </m:sSubPr>
                      <m:e>
                        <m:r>
                          <a:rPr lang="en-GB" sz="1400" i="1" dirty="0" smtClean="0">
                            <a:latin typeface="Cambria Math" panose="02040503050406030204" pitchFamily="18" charset="0"/>
                            <a:ea typeface="Helvetica Neue Thin" panose="020B0403020202020204" pitchFamily="34" charset="0"/>
                          </a:rPr>
                          <m:t>𝑥</m:t>
                        </m:r>
                      </m:e>
                      <m:sub>
                        <m:r>
                          <a:rPr lang="en-GB" sz="1400" i="1" dirty="0" smtClean="0">
                            <a:latin typeface="Cambria Math" panose="02040503050406030204" pitchFamily="18" charset="0"/>
                            <a:ea typeface="Helvetica Neue Thin" panose="020B0403020202020204" pitchFamily="34" charset="0"/>
                          </a:rPr>
                          <m:t>1</m:t>
                        </m:r>
                      </m:sub>
                    </m:sSub>
                  </m:oMath>
                </a14:m>
                <a:r>
                  <a:rPr lang="en-US" sz="1400" b="1" dirty="0">
                    <a:latin typeface="Helvetica Neue Thin" panose="020B0403020202020204" pitchFamily="34" charset="0"/>
                    <a:ea typeface="Helvetica Neue Thin" panose="020B0403020202020204" pitchFamily="34" charset="0"/>
                  </a:rPr>
                  <a:t>, </a:t>
                </a:r>
                <a14:m>
                  <m:oMath xmlns:m="http://schemas.openxmlformats.org/officeDocument/2006/math">
                    <m:sSub>
                      <m:sSubPr>
                        <m:ctrlPr>
                          <a:rPr lang="en-US" sz="1400" i="1" dirty="0">
                            <a:latin typeface="Cambria Math" panose="02040503050406030204" pitchFamily="18" charset="0"/>
                            <a:ea typeface="Helvetica Neue Thin" panose="020B0403020202020204" pitchFamily="34" charset="0"/>
                          </a:rPr>
                        </m:ctrlPr>
                      </m:sSubPr>
                      <m:e>
                        <m:r>
                          <a:rPr lang="en-GB" sz="1400" i="1" dirty="0" smtClean="0">
                            <a:latin typeface="Cambria Math" panose="02040503050406030204" pitchFamily="18" charset="0"/>
                            <a:ea typeface="Helvetica Neue Thin" panose="020B0403020202020204" pitchFamily="34" charset="0"/>
                          </a:rPr>
                          <m:t>𝑥</m:t>
                        </m:r>
                      </m:e>
                      <m:sub>
                        <m:r>
                          <a:rPr lang="en-GB" sz="1400" i="1" dirty="0" smtClean="0">
                            <a:latin typeface="Cambria Math" panose="02040503050406030204" pitchFamily="18" charset="0"/>
                            <a:ea typeface="Helvetica Neue Thin" panose="020B0403020202020204" pitchFamily="34" charset="0"/>
                          </a:rPr>
                          <m:t>2</m:t>
                        </m:r>
                      </m:sub>
                    </m:sSub>
                  </m:oMath>
                </a14:m>
                <a:r>
                  <a:rPr lang="en-US" sz="1400" b="1" dirty="0">
                    <a:latin typeface="Helvetica Neue Thin" panose="020B0403020202020204" pitchFamily="34" charset="0"/>
                    <a:ea typeface="Helvetica Neue Thin" panose="020B0403020202020204" pitchFamily="34" charset="0"/>
                  </a:rPr>
                  <a:t>, </a:t>
                </a:r>
                <a14:m>
                  <m:oMath xmlns:m="http://schemas.openxmlformats.org/officeDocument/2006/math">
                    <m:sSub>
                      <m:sSubPr>
                        <m:ctrlPr>
                          <a:rPr lang="en-US" sz="1400" i="1" dirty="0">
                            <a:latin typeface="Cambria Math" panose="02040503050406030204" pitchFamily="18" charset="0"/>
                            <a:ea typeface="Helvetica Neue Thin" panose="020B0403020202020204" pitchFamily="34" charset="0"/>
                          </a:rPr>
                        </m:ctrlPr>
                      </m:sSubPr>
                      <m:e>
                        <m:r>
                          <a:rPr lang="en-GB" sz="1400" i="1" dirty="0" smtClean="0">
                            <a:latin typeface="Cambria Math" panose="02040503050406030204" pitchFamily="18" charset="0"/>
                            <a:ea typeface="Helvetica Neue Thin" panose="020B0403020202020204" pitchFamily="34" charset="0"/>
                          </a:rPr>
                          <m:t>𝑥</m:t>
                        </m:r>
                      </m:e>
                      <m:sub>
                        <m:r>
                          <a:rPr lang="en-GB" sz="1400" i="1" dirty="0" smtClean="0">
                            <a:latin typeface="Cambria Math" panose="02040503050406030204" pitchFamily="18" charset="0"/>
                            <a:ea typeface="Helvetica Neue Thin" panose="020B0403020202020204" pitchFamily="34" charset="0"/>
                          </a:rPr>
                          <m:t>3</m:t>
                        </m:r>
                      </m:sub>
                    </m:sSub>
                  </m:oMath>
                </a14:m>
                <a:r>
                  <a:rPr lang="en-US" sz="1400" b="1" dirty="0">
                    <a:latin typeface="Helvetica Neue Thin" panose="020B0403020202020204" pitchFamily="34" charset="0"/>
                    <a:ea typeface="Helvetica Neue Thin" panose="020B0403020202020204" pitchFamily="34" charset="0"/>
                  </a:rPr>
                  <a:t>, …, </a:t>
                </a:r>
                <a14:m>
                  <m:oMath xmlns:m="http://schemas.openxmlformats.org/officeDocument/2006/math">
                    <m:sSub>
                      <m:sSubPr>
                        <m:ctrlPr>
                          <a:rPr lang="en-US" sz="1400" i="1" dirty="0">
                            <a:latin typeface="Cambria Math" panose="02040503050406030204" pitchFamily="18" charset="0"/>
                            <a:ea typeface="Helvetica Neue Thin" panose="020B0403020202020204" pitchFamily="34" charset="0"/>
                          </a:rPr>
                        </m:ctrlPr>
                      </m:sSubPr>
                      <m:e>
                        <m:r>
                          <a:rPr lang="en-GB" sz="1400" i="1" dirty="0" smtClean="0">
                            <a:latin typeface="Cambria Math" panose="02040503050406030204" pitchFamily="18" charset="0"/>
                            <a:ea typeface="Helvetica Neue Thin" panose="020B0403020202020204" pitchFamily="34" charset="0"/>
                          </a:rPr>
                          <m:t>𝑥</m:t>
                        </m:r>
                      </m:e>
                      <m:sub>
                        <m:r>
                          <a:rPr lang="en-GB" sz="1400" i="1" dirty="0" smtClean="0">
                            <a:latin typeface="Cambria Math" panose="02040503050406030204" pitchFamily="18" charset="0"/>
                            <a:ea typeface="Helvetica Neue Thin" panose="020B0403020202020204" pitchFamily="34" charset="0"/>
                          </a:rPr>
                          <m:t>𝑘</m:t>
                        </m:r>
                      </m:sub>
                    </m:sSub>
                  </m:oMath>
                </a14:m>
                <a:r>
                  <a:rPr lang="en-US" sz="1400" b="1" dirty="0">
                    <a:latin typeface="Helvetica Neue Thin" panose="020B0403020202020204" pitchFamily="34" charset="0"/>
                    <a:ea typeface="Helvetica Neue Thin" panose="020B0403020202020204" pitchFamily="34" charset="0"/>
                  </a:rPr>
                  <a:t> </a:t>
                </a:r>
                <a:r>
                  <a:rPr lang="en-US" sz="1400" dirty="0">
                    <a:latin typeface="Helvetica Neue Thin" panose="020B0403020202020204" pitchFamily="34" charset="0"/>
                    <a:ea typeface="Helvetica Neue Thin" panose="020B0403020202020204" pitchFamily="34" charset="0"/>
                  </a:rPr>
                  <a:t>are the </a:t>
                </a:r>
                <a14:m>
                  <m:oMath xmlns:m="http://schemas.openxmlformats.org/officeDocument/2006/math">
                    <m:r>
                      <a:rPr lang="en-GB" sz="1400" b="0" i="1" smtClean="0">
                        <a:latin typeface="Cambria Math" panose="02040503050406030204" pitchFamily="18" charset="0"/>
                        <a:ea typeface="Helvetica Neue Thin" panose="020B0403020202020204" pitchFamily="34" charset="0"/>
                      </a:rPr>
                      <m:t>𝑘</m:t>
                    </m:r>
                  </m:oMath>
                </a14:m>
                <a:r>
                  <a:rPr lang="en-US" sz="1400" dirty="0">
                    <a:latin typeface="Helvetica Neue Thin" panose="020B0403020202020204" pitchFamily="34" charset="0"/>
                    <a:ea typeface="Helvetica Neue Thin" panose="020B0403020202020204" pitchFamily="34" charset="0"/>
                  </a:rPr>
                  <a:t> number independent variables</a:t>
                </a:r>
              </a:p>
              <a:p>
                <a:r>
                  <a:rPr lang="en-US" sz="1400" dirty="0">
                    <a:latin typeface="Helvetica Neue Thin" panose="020B0403020202020204" pitchFamily="34" charset="0"/>
                    <a:ea typeface="Helvetica Neue Thin" panose="020B0403020202020204" pitchFamily="34" charset="0"/>
                  </a:rPr>
                  <a:t>Notation </a:t>
                </a:r>
                <a14:m>
                  <m:oMath xmlns:m="http://schemas.openxmlformats.org/officeDocument/2006/math">
                    <m:sSub>
                      <m:sSubPr>
                        <m:ctrlPr>
                          <a:rPr lang="en-US" sz="1400" i="1" dirty="0" smtClean="0">
                            <a:latin typeface="Cambria Math" panose="02040503050406030204" pitchFamily="18" charset="0"/>
                            <a:ea typeface="Helvetica Neue Thin" panose="020B0403020202020204" pitchFamily="34" charset="0"/>
                          </a:rPr>
                        </m:ctrlPr>
                      </m:sSubPr>
                      <m:e>
                        <m:r>
                          <a:rPr lang="en-GB" sz="1400" i="1" dirty="0" smtClean="0">
                            <a:latin typeface="Cambria Math" panose="02040503050406030204" pitchFamily="18" charset="0"/>
                            <a:ea typeface="Helvetica Neue Thin" panose="020B0403020202020204" pitchFamily="34" charset="0"/>
                          </a:rPr>
                          <m:t>𝑥</m:t>
                        </m:r>
                      </m:e>
                      <m:sub>
                        <m:r>
                          <a:rPr lang="en-GB" sz="1400" i="1" dirty="0" smtClean="0">
                            <a:latin typeface="Cambria Math" panose="02040503050406030204" pitchFamily="18" charset="0"/>
                            <a:ea typeface="Helvetica Neue Thin" panose="020B0403020202020204" pitchFamily="34" charset="0"/>
                          </a:rPr>
                          <m:t>𝑘</m:t>
                        </m:r>
                        <m:r>
                          <a:rPr lang="en-GB" sz="1400" b="0" i="1" dirty="0" smtClean="0">
                            <a:latin typeface="Cambria Math" panose="02040503050406030204" pitchFamily="18" charset="0"/>
                            <a:ea typeface="Helvetica Neue Thin" panose="020B0403020202020204" pitchFamily="34" charset="0"/>
                          </a:rPr>
                          <m:t>, </m:t>
                        </m:r>
                        <m:r>
                          <a:rPr lang="en-GB" sz="1400" b="0" i="1" dirty="0" smtClean="0">
                            <a:latin typeface="Cambria Math" panose="02040503050406030204" pitchFamily="18" charset="0"/>
                            <a:ea typeface="Helvetica Neue Thin" panose="020B0403020202020204" pitchFamily="34" charset="0"/>
                          </a:rPr>
                          <m:t>𝑖</m:t>
                        </m:r>
                        <m:r>
                          <a:rPr lang="en-GB" sz="1400" b="0" i="1" dirty="0" smtClean="0">
                            <a:latin typeface="Cambria Math" panose="02040503050406030204" pitchFamily="18" charset="0"/>
                            <a:ea typeface="Helvetica Neue Thin" panose="020B0403020202020204" pitchFamily="34" charset="0"/>
                          </a:rPr>
                          <m:t>,</m:t>
                        </m:r>
                        <m:r>
                          <a:rPr lang="en-GB" sz="1400" b="0" i="1" dirty="0" smtClean="0">
                            <a:latin typeface="Cambria Math" panose="02040503050406030204" pitchFamily="18" charset="0"/>
                            <a:ea typeface="Helvetica Neue Thin" panose="020B0403020202020204" pitchFamily="34" charset="0"/>
                          </a:rPr>
                          <m:t>𝑗</m:t>
                        </m:r>
                      </m:sub>
                    </m:sSub>
                  </m:oMath>
                </a14:m>
                <a:r>
                  <a:rPr lang="en-US" sz="1400" dirty="0">
                    <a:latin typeface="Helvetica Neue Thin" panose="020B0403020202020204" pitchFamily="34" charset="0"/>
                    <a:ea typeface="Helvetica Neue Thin" panose="020B0403020202020204" pitchFamily="34" charset="0"/>
                  </a:rPr>
                  <a:t> is the actual observation. It means that its the </a:t>
                </a:r>
                <a14:m>
                  <m:oMath xmlns:m="http://schemas.openxmlformats.org/officeDocument/2006/math">
                    <m:r>
                      <a:rPr lang="en-GB" sz="1400" b="0" i="1" smtClean="0">
                        <a:latin typeface="Cambria Math" panose="02040503050406030204" pitchFamily="18" charset="0"/>
                        <a:ea typeface="Helvetica Neue Thin" panose="020B0403020202020204" pitchFamily="34" charset="0"/>
                      </a:rPr>
                      <m:t>𝑖</m:t>
                    </m:r>
                  </m:oMath>
                </a14:m>
                <a:r>
                  <a:rPr lang="en-US" sz="1400" dirty="0">
                    <a:latin typeface="Helvetica Neue Thin" panose="020B0403020202020204" pitchFamily="34" charset="0"/>
                    <a:ea typeface="Helvetica Neue Thin" panose="020B0403020202020204" pitchFamily="34" charset="0"/>
                  </a:rPr>
                  <a:t> observation in group </a:t>
                </a:r>
                <a14:m>
                  <m:oMath xmlns:m="http://schemas.openxmlformats.org/officeDocument/2006/math">
                    <m:r>
                      <a:rPr lang="en-GB" sz="1400" b="0" i="1" smtClean="0">
                        <a:latin typeface="Cambria Math" panose="02040503050406030204" pitchFamily="18" charset="0"/>
                        <a:ea typeface="Helvetica Neue Thin" panose="020B0403020202020204" pitchFamily="34" charset="0"/>
                      </a:rPr>
                      <m:t>𝑗</m:t>
                    </m:r>
                  </m:oMath>
                </a14:m>
                <a:r>
                  <a:rPr lang="en-US" sz="1400" dirty="0">
                    <a:latin typeface="Helvetica Neue Thin" panose="020B0403020202020204" pitchFamily="34" charset="0"/>
                    <a:ea typeface="Helvetica Neue Thin" panose="020B0403020202020204" pitchFamily="34" charset="0"/>
                  </a:rPr>
                  <a:t> for the variable </a:t>
                </a:r>
                <a14:m>
                  <m:oMath xmlns:m="http://schemas.openxmlformats.org/officeDocument/2006/math">
                    <m:r>
                      <a:rPr lang="en-GB" sz="1400" b="0" i="1" smtClean="0">
                        <a:latin typeface="Cambria Math" panose="02040503050406030204" pitchFamily="18" charset="0"/>
                        <a:ea typeface="Helvetica Neue Thin" panose="020B0403020202020204" pitchFamily="34" charset="0"/>
                      </a:rPr>
                      <m:t>𝑘</m:t>
                    </m:r>
                  </m:oMath>
                </a14:m>
                <a:endParaRPr lang="en-US" sz="1400" b="1" dirty="0">
                  <a:latin typeface="Helvetica Neue Thin" panose="020B0403020202020204" pitchFamily="34" charset="0"/>
                  <a:ea typeface="Helvetica Neue Thin" panose="020B0403020202020204" pitchFamily="34" charset="0"/>
                </a:endParaRPr>
              </a:p>
              <a:p>
                <a:pPr marL="0" indent="0">
                  <a:buNone/>
                </a:pPr>
                <a:r>
                  <a:rPr lang="en-US" sz="1400" b="1" dirty="0">
                    <a:latin typeface="Helvetica Neue Thin" panose="020B0403020202020204" pitchFamily="34" charset="0"/>
                    <a:ea typeface="Helvetica Neue Thin" panose="020B0403020202020204" pitchFamily="34" charset="0"/>
                  </a:rPr>
                  <a:t>[2] Parameters</a:t>
                </a:r>
              </a:p>
              <a:p>
                <a14:m>
                  <m:oMath xmlns:m="http://schemas.openxmlformats.org/officeDocument/2006/math">
                    <m:sSub>
                      <m:sSubPr>
                        <m:ctrlPr>
                          <a:rPr lang="en-US" sz="1400" i="1" smtClean="0">
                            <a:latin typeface="Cambria Math" panose="02040503050406030204" pitchFamily="18" charset="0"/>
                          </a:rPr>
                        </m:ctrlPr>
                      </m:sSubPr>
                      <m:e>
                        <m:r>
                          <a:rPr lang="en-US" sz="1400" i="1" smtClean="0">
                            <a:latin typeface="Cambria Math" panose="02040503050406030204" pitchFamily="18" charset="0"/>
                            <a:ea typeface="Cambria Math" panose="02040503050406030204" pitchFamily="18" charset="0"/>
                          </a:rPr>
                          <m:t>𝛽</m:t>
                        </m:r>
                      </m:e>
                      <m:sub>
                        <m:r>
                          <a:rPr lang="en-GB" sz="1400" smtClean="0">
                            <a:latin typeface="Cambria Math" panose="02040503050406030204" pitchFamily="18" charset="0"/>
                          </a:rPr>
                          <m:t>0</m:t>
                        </m:r>
                        <m:r>
                          <a:rPr lang="en-GB" sz="1400" b="0" i="1" smtClean="0">
                            <a:latin typeface="Cambria Math" panose="02040503050406030204" pitchFamily="18" charset="0"/>
                          </a:rPr>
                          <m:t>,</m:t>
                        </m:r>
                        <m:r>
                          <a:rPr lang="en-GB" sz="1400" b="0" i="1" smtClean="0">
                            <a:latin typeface="Cambria Math" panose="02040503050406030204" pitchFamily="18" charset="0"/>
                          </a:rPr>
                          <m:t>𝑗</m:t>
                        </m:r>
                      </m:sub>
                    </m:sSub>
                  </m:oMath>
                </a14:m>
                <a:r>
                  <a:rPr lang="en-US" sz="1400" dirty="0">
                    <a:latin typeface="Helvetica Neue Thin" panose="020B0403020202020204" pitchFamily="34" charset="0"/>
                    <a:ea typeface="Helvetica Neue Thin" panose="020B0403020202020204" pitchFamily="34" charset="0"/>
                  </a:rPr>
                  <a:t> is the intercept</a:t>
                </a:r>
              </a:p>
              <a:p>
                <a14:m>
                  <m:oMath xmlns:m="http://schemas.openxmlformats.org/officeDocument/2006/math">
                    <m:sSub>
                      <m:sSubPr>
                        <m:ctrlPr>
                          <a:rPr lang="en-US" sz="1400" i="1">
                            <a:latin typeface="Cambria Math" panose="02040503050406030204" pitchFamily="18" charset="0"/>
                          </a:rPr>
                        </m:ctrlPr>
                      </m:sSubPr>
                      <m:e>
                        <m:r>
                          <a:rPr lang="en-US" sz="1400" i="1" smtClean="0">
                            <a:latin typeface="Cambria Math" panose="02040503050406030204" pitchFamily="18" charset="0"/>
                            <a:ea typeface="Cambria Math" panose="02040503050406030204" pitchFamily="18" charset="0"/>
                          </a:rPr>
                          <m:t>𝛽</m:t>
                        </m:r>
                      </m:e>
                      <m:sub>
                        <m:r>
                          <a:rPr lang="en-GB" sz="1400" smtClean="0">
                            <a:latin typeface="Cambria Math" panose="02040503050406030204" pitchFamily="18" charset="0"/>
                            <a:ea typeface="Cambria Math" panose="02040503050406030204" pitchFamily="18" charset="0"/>
                          </a:rPr>
                          <m:t>1</m:t>
                        </m:r>
                        <m:r>
                          <a:rPr lang="en-GB" sz="1400" b="0" i="0" smtClean="0">
                            <a:latin typeface="Cambria Math" panose="02040503050406030204" pitchFamily="18" charset="0"/>
                            <a:ea typeface="Cambria Math" panose="02040503050406030204" pitchFamily="18" charset="0"/>
                          </a:rPr>
                          <m:t>,</m:t>
                        </m:r>
                        <m:r>
                          <a:rPr lang="en-GB" sz="1400" b="0" i="1" smtClean="0">
                            <a:latin typeface="Cambria Math" panose="02040503050406030204" pitchFamily="18" charset="0"/>
                            <a:ea typeface="Cambria Math" panose="02040503050406030204" pitchFamily="18" charset="0"/>
                          </a:rPr>
                          <m:t>𝑗</m:t>
                        </m:r>
                      </m:sub>
                    </m:sSub>
                    <m:r>
                      <a:rPr lang="en-GB" sz="1400" smtClean="0">
                        <a:latin typeface="Cambria Math" panose="02040503050406030204" pitchFamily="18" charset="0"/>
                      </a:rPr>
                      <m:t>,</m:t>
                    </m:r>
                    <m:sSub>
                      <m:sSubPr>
                        <m:ctrlPr>
                          <a:rPr lang="en-US" sz="1400" i="1">
                            <a:latin typeface="Cambria Math" panose="02040503050406030204" pitchFamily="18" charset="0"/>
                          </a:rPr>
                        </m:ctrlPr>
                      </m:sSubPr>
                      <m:e>
                        <m:r>
                          <a:rPr lang="en-US" sz="1400" i="1" smtClean="0">
                            <a:latin typeface="Cambria Math" panose="02040503050406030204" pitchFamily="18" charset="0"/>
                            <a:ea typeface="Cambria Math" panose="02040503050406030204" pitchFamily="18" charset="0"/>
                          </a:rPr>
                          <m:t>𝛽</m:t>
                        </m:r>
                      </m:e>
                      <m:sub>
                        <m:r>
                          <a:rPr lang="en-GB" sz="1400" smtClean="0">
                            <a:latin typeface="Cambria Math" panose="02040503050406030204" pitchFamily="18" charset="0"/>
                            <a:ea typeface="Cambria Math" panose="02040503050406030204" pitchFamily="18" charset="0"/>
                          </a:rPr>
                          <m:t>2</m:t>
                        </m:r>
                        <m:r>
                          <a:rPr lang="en-GB" sz="1400" b="0" i="0" smtClean="0">
                            <a:latin typeface="Cambria Math" panose="02040503050406030204" pitchFamily="18" charset="0"/>
                            <a:ea typeface="Cambria Math" panose="02040503050406030204" pitchFamily="18" charset="0"/>
                          </a:rPr>
                          <m:t>,</m:t>
                        </m:r>
                        <m:r>
                          <a:rPr lang="en-GB" sz="1400" b="0" i="1" smtClean="0">
                            <a:latin typeface="Cambria Math" panose="02040503050406030204" pitchFamily="18" charset="0"/>
                            <a:ea typeface="Cambria Math" panose="02040503050406030204" pitchFamily="18" charset="0"/>
                          </a:rPr>
                          <m:t>𝑗</m:t>
                        </m:r>
                      </m:sub>
                    </m:sSub>
                  </m:oMath>
                </a14:m>
                <a:r>
                  <a:rPr lang="en-US" sz="1400" dirty="0">
                    <a:latin typeface="Helvetica Neue Thin" panose="020B0403020202020204" pitchFamily="34" charset="0"/>
                    <a:ea typeface="Helvetica Neue Thin" panose="020B0403020202020204" pitchFamily="34" charset="0"/>
                  </a:rPr>
                  <a:t>, </a:t>
                </a:r>
                <a14:m>
                  <m:oMath xmlns:m="http://schemas.openxmlformats.org/officeDocument/2006/math">
                    <m:sSub>
                      <m:sSubPr>
                        <m:ctrlPr>
                          <a:rPr lang="en-US" sz="1400" i="1">
                            <a:latin typeface="Cambria Math" panose="02040503050406030204" pitchFamily="18" charset="0"/>
                          </a:rPr>
                        </m:ctrlPr>
                      </m:sSubPr>
                      <m:e>
                        <m:r>
                          <a:rPr lang="en-US" sz="1400" i="1" smtClean="0">
                            <a:latin typeface="Cambria Math" panose="02040503050406030204" pitchFamily="18" charset="0"/>
                            <a:ea typeface="Cambria Math" panose="02040503050406030204" pitchFamily="18" charset="0"/>
                          </a:rPr>
                          <m:t>𝛽</m:t>
                        </m:r>
                      </m:e>
                      <m:sub>
                        <m:r>
                          <a:rPr lang="en-GB" sz="1400" smtClean="0">
                            <a:latin typeface="Cambria Math" panose="02040503050406030204" pitchFamily="18" charset="0"/>
                            <a:ea typeface="Cambria Math" panose="02040503050406030204" pitchFamily="18" charset="0"/>
                          </a:rPr>
                          <m:t>3</m:t>
                        </m:r>
                        <m:r>
                          <a:rPr lang="en-GB" sz="1400" b="0" i="0" smtClean="0">
                            <a:latin typeface="Cambria Math" panose="02040503050406030204" pitchFamily="18" charset="0"/>
                            <a:ea typeface="Cambria Math" panose="02040503050406030204" pitchFamily="18" charset="0"/>
                          </a:rPr>
                          <m:t>,</m:t>
                        </m:r>
                        <m:r>
                          <a:rPr lang="en-GB" sz="1400" b="0" i="1" smtClean="0">
                            <a:latin typeface="Cambria Math" panose="02040503050406030204" pitchFamily="18" charset="0"/>
                            <a:ea typeface="Cambria Math" panose="02040503050406030204" pitchFamily="18" charset="0"/>
                          </a:rPr>
                          <m:t>𝑗</m:t>
                        </m:r>
                      </m:sub>
                    </m:sSub>
                  </m:oMath>
                </a14:m>
                <a:r>
                  <a:rPr lang="en-US" sz="1400" dirty="0">
                    <a:latin typeface="Helvetica Neue Thin" panose="020B0403020202020204" pitchFamily="34" charset="0"/>
                    <a:ea typeface="Helvetica Neue Thin" panose="020B0403020202020204" pitchFamily="34" charset="0"/>
                  </a:rPr>
                  <a:t>,…, </a:t>
                </a:r>
                <a14:m>
                  <m:oMath xmlns:m="http://schemas.openxmlformats.org/officeDocument/2006/math">
                    <m:sSub>
                      <m:sSubPr>
                        <m:ctrlPr>
                          <a:rPr lang="en-US" sz="1400" i="1">
                            <a:latin typeface="Cambria Math" panose="02040503050406030204" pitchFamily="18" charset="0"/>
                          </a:rPr>
                        </m:ctrlPr>
                      </m:sSubPr>
                      <m:e>
                        <m:r>
                          <a:rPr lang="en-US" sz="1400" i="1" smtClean="0">
                            <a:latin typeface="Cambria Math" panose="02040503050406030204" pitchFamily="18" charset="0"/>
                            <a:ea typeface="Cambria Math" panose="02040503050406030204" pitchFamily="18" charset="0"/>
                          </a:rPr>
                          <m:t>𝛽</m:t>
                        </m:r>
                      </m:e>
                      <m:sub>
                        <m:r>
                          <a:rPr lang="en-GB" sz="1400" i="1" smtClean="0">
                            <a:latin typeface="Cambria Math" panose="02040503050406030204" pitchFamily="18" charset="0"/>
                            <a:ea typeface="Cambria Math" panose="02040503050406030204" pitchFamily="18" charset="0"/>
                          </a:rPr>
                          <m:t>𝑘</m:t>
                        </m:r>
                        <m:r>
                          <a:rPr lang="en-GB" sz="1400" b="0" i="1" smtClean="0">
                            <a:latin typeface="Cambria Math" panose="02040503050406030204" pitchFamily="18" charset="0"/>
                            <a:ea typeface="Cambria Math" panose="02040503050406030204" pitchFamily="18" charset="0"/>
                          </a:rPr>
                          <m:t>,</m:t>
                        </m:r>
                        <m:r>
                          <a:rPr lang="en-GB" sz="1400" b="0" i="1" smtClean="0">
                            <a:latin typeface="Cambria Math" panose="02040503050406030204" pitchFamily="18" charset="0"/>
                            <a:ea typeface="Cambria Math" panose="02040503050406030204" pitchFamily="18" charset="0"/>
                          </a:rPr>
                          <m:t>𝐽</m:t>
                        </m:r>
                      </m:sub>
                    </m:sSub>
                  </m:oMath>
                </a14:m>
                <a:r>
                  <a:rPr lang="en-US" sz="1400" i="1" dirty="0">
                    <a:latin typeface="Helvetica Neue Thin" panose="020B0403020202020204" pitchFamily="34" charset="0"/>
                    <a:ea typeface="Helvetica Neue Thin" panose="020B0403020202020204" pitchFamily="34" charset="0"/>
                  </a:rPr>
                  <a:t> </a:t>
                </a:r>
                <a:r>
                  <a:rPr lang="en-US" sz="1400" dirty="0">
                    <a:latin typeface="Helvetica Neue Thin" panose="020B0403020202020204" pitchFamily="34" charset="0"/>
                    <a:ea typeface="Helvetica Neue Thin" panose="020B0403020202020204" pitchFamily="34" charset="0"/>
                  </a:rPr>
                  <a:t>are the coefficients corresponding to </a:t>
                </a:r>
                <a14:m>
                  <m:oMath xmlns:m="http://schemas.openxmlformats.org/officeDocument/2006/math">
                    <m:sSub>
                      <m:sSubPr>
                        <m:ctrlPr>
                          <a:rPr lang="en-US" sz="1400" i="1" dirty="0">
                            <a:latin typeface="Cambria Math" panose="02040503050406030204" pitchFamily="18" charset="0"/>
                            <a:ea typeface="Helvetica Neue Thin" panose="020B0403020202020204" pitchFamily="34" charset="0"/>
                          </a:rPr>
                        </m:ctrlPr>
                      </m:sSubPr>
                      <m:e>
                        <m:r>
                          <a:rPr lang="en-GB" sz="1400" i="1" dirty="0" smtClean="0">
                            <a:latin typeface="Cambria Math" panose="02040503050406030204" pitchFamily="18" charset="0"/>
                            <a:ea typeface="Helvetica Neue Thin" panose="020B0403020202020204" pitchFamily="34" charset="0"/>
                          </a:rPr>
                          <m:t>𝑥</m:t>
                        </m:r>
                      </m:e>
                      <m:sub>
                        <m:r>
                          <a:rPr lang="en-GB" sz="1400" i="1" dirty="0" smtClean="0">
                            <a:latin typeface="Cambria Math" panose="02040503050406030204" pitchFamily="18" charset="0"/>
                            <a:ea typeface="Helvetica Neue Thin" panose="020B0403020202020204" pitchFamily="34" charset="0"/>
                          </a:rPr>
                          <m:t>1</m:t>
                        </m:r>
                      </m:sub>
                    </m:sSub>
                  </m:oMath>
                </a14:m>
                <a:r>
                  <a:rPr lang="en-US" sz="1400" b="1" dirty="0">
                    <a:latin typeface="Helvetica Neue Thin" panose="020B0403020202020204" pitchFamily="34" charset="0"/>
                    <a:ea typeface="Helvetica Neue Thin" panose="020B0403020202020204" pitchFamily="34" charset="0"/>
                  </a:rPr>
                  <a:t>, </a:t>
                </a:r>
                <a14:m>
                  <m:oMath xmlns:m="http://schemas.openxmlformats.org/officeDocument/2006/math">
                    <m:sSub>
                      <m:sSubPr>
                        <m:ctrlPr>
                          <a:rPr lang="en-US" sz="1400" i="1" dirty="0">
                            <a:latin typeface="Cambria Math" panose="02040503050406030204" pitchFamily="18" charset="0"/>
                            <a:ea typeface="Helvetica Neue Thin" panose="020B0403020202020204" pitchFamily="34" charset="0"/>
                          </a:rPr>
                        </m:ctrlPr>
                      </m:sSubPr>
                      <m:e>
                        <m:r>
                          <a:rPr lang="en-GB" sz="1400" i="1" dirty="0" smtClean="0">
                            <a:latin typeface="Cambria Math" panose="02040503050406030204" pitchFamily="18" charset="0"/>
                            <a:ea typeface="Helvetica Neue Thin" panose="020B0403020202020204" pitchFamily="34" charset="0"/>
                          </a:rPr>
                          <m:t>𝑥</m:t>
                        </m:r>
                      </m:e>
                      <m:sub>
                        <m:r>
                          <a:rPr lang="en-GB" sz="1400" i="1" dirty="0" smtClean="0">
                            <a:latin typeface="Cambria Math" panose="02040503050406030204" pitchFamily="18" charset="0"/>
                            <a:ea typeface="Helvetica Neue Thin" panose="020B0403020202020204" pitchFamily="34" charset="0"/>
                          </a:rPr>
                          <m:t>2</m:t>
                        </m:r>
                      </m:sub>
                    </m:sSub>
                  </m:oMath>
                </a14:m>
                <a:r>
                  <a:rPr lang="en-US" sz="1400" b="1" dirty="0">
                    <a:latin typeface="Helvetica Neue Thin" panose="020B0403020202020204" pitchFamily="34" charset="0"/>
                    <a:ea typeface="Helvetica Neue Thin" panose="020B0403020202020204" pitchFamily="34" charset="0"/>
                  </a:rPr>
                  <a:t>, </a:t>
                </a:r>
                <a14:m>
                  <m:oMath xmlns:m="http://schemas.openxmlformats.org/officeDocument/2006/math">
                    <m:sSub>
                      <m:sSubPr>
                        <m:ctrlPr>
                          <a:rPr lang="en-US" sz="1400" i="1" dirty="0">
                            <a:latin typeface="Cambria Math" panose="02040503050406030204" pitchFamily="18" charset="0"/>
                            <a:ea typeface="Helvetica Neue Thin" panose="020B0403020202020204" pitchFamily="34" charset="0"/>
                          </a:rPr>
                        </m:ctrlPr>
                      </m:sSubPr>
                      <m:e>
                        <m:r>
                          <a:rPr lang="en-GB" sz="1400" i="1" dirty="0" smtClean="0">
                            <a:latin typeface="Cambria Math" panose="02040503050406030204" pitchFamily="18" charset="0"/>
                            <a:ea typeface="Helvetica Neue Thin" panose="020B0403020202020204" pitchFamily="34" charset="0"/>
                          </a:rPr>
                          <m:t>𝑥</m:t>
                        </m:r>
                      </m:e>
                      <m:sub>
                        <m:r>
                          <a:rPr lang="en-GB" sz="1400" i="1" dirty="0" smtClean="0">
                            <a:latin typeface="Cambria Math" panose="02040503050406030204" pitchFamily="18" charset="0"/>
                            <a:ea typeface="Helvetica Neue Thin" panose="020B0403020202020204" pitchFamily="34" charset="0"/>
                          </a:rPr>
                          <m:t>3</m:t>
                        </m:r>
                      </m:sub>
                    </m:sSub>
                  </m:oMath>
                </a14:m>
                <a:r>
                  <a:rPr lang="en-US" sz="1400" b="1" dirty="0">
                    <a:latin typeface="Helvetica Neue Thin" panose="020B0403020202020204" pitchFamily="34" charset="0"/>
                    <a:ea typeface="Helvetica Neue Thin" panose="020B0403020202020204" pitchFamily="34" charset="0"/>
                  </a:rPr>
                  <a:t>, …, </a:t>
                </a:r>
                <a14:m>
                  <m:oMath xmlns:m="http://schemas.openxmlformats.org/officeDocument/2006/math">
                    <m:sSub>
                      <m:sSubPr>
                        <m:ctrlPr>
                          <a:rPr lang="en-US" sz="1400" i="1" dirty="0">
                            <a:latin typeface="Cambria Math" panose="02040503050406030204" pitchFamily="18" charset="0"/>
                            <a:ea typeface="Helvetica Neue Thin" panose="020B0403020202020204" pitchFamily="34" charset="0"/>
                          </a:rPr>
                        </m:ctrlPr>
                      </m:sSubPr>
                      <m:e>
                        <m:r>
                          <a:rPr lang="en-GB" sz="1400" i="1" dirty="0" smtClean="0">
                            <a:latin typeface="Cambria Math" panose="02040503050406030204" pitchFamily="18" charset="0"/>
                            <a:ea typeface="Helvetica Neue Thin" panose="020B0403020202020204" pitchFamily="34" charset="0"/>
                          </a:rPr>
                          <m:t>𝑥</m:t>
                        </m:r>
                      </m:e>
                      <m:sub>
                        <m:r>
                          <a:rPr lang="en-GB" sz="1400" i="1" dirty="0" smtClean="0">
                            <a:latin typeface="Cambria Math" panose="02040503050406030204" pitchFamily="18" charset="0"/>
                            <a:ea typeface="Helvetica Neue Thin" panose="020B0403020202020204" pitchFamily="34" charset="0"/>
                          </a:rPr>
                          <m:t>𝑘</m:t>
                        </m:r>
                      </m:sub>
                    </m:sSub>
                  </m:oMath>
                </a14:m>
                <a:r>
                  <a:rPr lang="en-US" sz="1400" b="1" dirty="0">
                    <a:latin typeface="Helvetica Neue Thin" panose="020B0403020202020204" pitchFamily="34" charset="0"/>
                    <a:ea typeface="Helvetica Neue Thin" panose="020B0403020202020204" pitchFamily="34" charset="0"/>
                  </a:rPr>
                  <a:t> </a:t>
                </a:r>
                <a:endParaRPr lang="en-US" sz="1400" dirty="0">
                  <a:latin typeface="Helvetica Neue Thin" panose="020B0403020202020204" pitchFamily="34" charset="0"/>
                  <a:ea typeface="Helvetica Neue Thin" panose="020B0403020202020204" pitchFamily="34" charset="0"/>
                </a:endParaRPr>
              </a:p>
              <a:p>
                <a14:m>
                  <m:oMath xmlns:m="http://schemas.openxmlformats.org/officeDocument/2006/math">
                    <m:sSub>
                      <m:sSubPr>
                        <m:ctrlPr>
                          <a:rPr lang="en-US" sz="1400" i="1" smtClean="0">
                            <a:latin typeface="Cambria Math" panose="02040503050406030204" pitchFamily="18" charset="0"/>
                            <a:ea typeface="Cambria Math" panose="02040503050406030204" pitchFamily="18" charset="0"/>
                          </a:rPr>
                        </m:ctrlPr>
                      </m:sSubPr>
                      <m:e>
                        <m:r>
                          <a:rPr lang="en-US" sz="1400" i="1" smtClean="0">
                            <a:latin typeface="Cambria Math" panose="02040503050406030204" pitchFamily="18" charset="0"/>
                            <a:ea typeface="Cambria Math" panose="02040503050406030204" pitchFamily="18" charset="0"/>
                          </a:rPr>
                          <m:t>𝜀</m:t>
                        </m:r>
                      </m:e>
                      <m:sub>
                        <m:r>
                          <a:rPr lang="en-GB" sz="1400" b="0" i="1" smtClean="0">
                            <a:latin typeface="Cambria Math" panose="02040503050406030204" pitchFamily="18" charset="0"/>
                            <a:ea typeface="Cambria Math" panose="02040503050406030204" pitchFamily="18" charset="0"/>
                          </a:rPr>
                          <m:t>𝑖</m:t>
                        </m:r>
                        <m:r>
                          <a:rPr lang="en-GB" sz="1400" b="0" i="1" smtClean="0">
                            <a:latin typeface="Cambria Math" panose="02040503050406030204" pitchFamily="18" charset="0"/>
                            <a:ea typeface="Cambria Math" panose="02040503050406030204" pitchFamily="18" charset="0"/>
                          </a:rPr>
                          <m:t>,</m:t>
                        </m:r>
                        <m:r>
                          <a:rPr lang="en-GB" sz="1400" b="0" i="1" smtClean="0">
                            <a:latin typeface="Cambria Math" panose="02040503050406030204" pitchFamily="18" charset="0"/>
                            <a:ea typeface="Cambria Math" panose="02040503050406030204" pitchFamily="18" charset="0"/>
                          </a:rPr>
                          <m:t>𝑗</m:t>
                        </m:r>
                      </m:sub>
                    </m:sSub>
                  </m:oMath>
                </a14:m>
                <a:r>
                  <a:rPr lang="en-US" sz="1400" dirty="0">
                    <a:latin typeface="Helvetica Neue Thin" panose="020B0403020202020204" pitchFamily="34" charset="0"/>
                    <a:ea typeface="Helvetica Neue Thin" panose="020B0403020202020204" pitchFamily="34" charset="0"/>
                  </a:rPr>
                  <a:t> is an error term</a:t>
                </a:r>
              </a:p>
              <a:p>
                <a:endParaRPr lang="en-US" sz="1400" b="1" dirty="0">
                  <a:latin typeface="Century" panose="02040604050505020304" pitchFamily="18" charset="0"/>
                </a:endParaRPr>
              </a:p>
              <a:p>
                <a:endParaRPr lang="en-US" dirty="0"/>
              </a:p>
            </p:txBody>
          </p:sp>
        </mc:Choice>
        <mc:Fallback xmlns="">
          <p:sp>
            <p:nvSpPr>
              <p:cNvPr id="3" name="Content Placeholder 2">
                <a:extLst>
                  <a:ext uri="{FF2B5EF4-FFF2-40B4-BE49-F238E27FC236}">
                    <a16:creationId xmlns:a16="http://schemas.microsoft.com/office/drawing/2014/main" id="{EB95191A-F295-AE4E-BEBA-CE7F8DEDE7A7}"/>
                  </a:ext>
                </a:extLst>
              </p:cNvPr>
              <p:cNvSpPr>
                <a:spLocks noGrp="1" noRot="1" noChangeAspect="1" noMove="1" noResize="1" noEditPoints="1" noAdjustHandles="1" noChangeArrowheads="1" noChangeShapeType="1" noTextEdit="1"/>
              </p:cNvSpPr>
              <p:nvPr>
                <p:ph idx="1"/>
              </p:nvPr>
            </p:nvSpPr>
            <p:spPr>
              <a:xfrm>
                <a:off x="102343" y="3338481"/>
                <a:ext cx="6418597" cy="3320133"/>
              </a:xfrm>
              <a:blipFill>
                <a:blip r:embed="rId3"/>
                <a:stretch>
                  <a:fillRect/>
                </a:stretch>
              </a:blipFill>
              <a:ln>
                <a:solidFill>
                  <a:schemeClr val="tx1"/>
                </a:solid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FEB440EC-56E1-EE41-B2A7-B5C385947CB1}"/>
                  </a:ext>
                </a:extLst>
              </p:cNvPr>
              <p:cNvSpPr txBox="1"/>
              <p:nvPr/>
            </p:nvSpPr>
            <p:spPr>
              <a:xfrm>
                <a:off x="160710" y="2790749"/>
                <a:ext cx="5935290" cy="358368"/>
              </a:xfrm>
              <a:prstGeom prst="rect">
                <a:avLst/>
              </a:prstGeom>
              <a:solidFill>
                <a:schemeClr val="accent1">
                  <a:lumMod val="40000"/>
                  <a:lumOff val="60000"/>
                </a:schemeClr>
              </a:solidFill>
              <a:ln>
                <a:solidFill>
                  <a:schemeClr val="accent1"/>
                </a:solidFill>
              </a:ln>
            </p:spPr>
            <p:txBody>
              <a:bodyPr wrap="square" rtlCol="0">
                <a:spAutoFit/>
              </a:bodyPr>
              <a:lstStyle/>
              <a:p>
                <a:pPr/>
                <a14:m>
                  <m:oMathPara xmlns:m="http://schemas.openxmlformats.org/officeDocument/2006/math">
                    <m:oMathParaPr>
                      <m:jc m:val="center"/>
                    </m:oMathParaPr>
                    <m:oMath xmlns:m="http://schemas.openxmlformats.org/officeDocument/2006/math">
                      <m:sSub>
                        <m:sSubPr>
                          <m:ctrlPr>
                            <a:rPr lang="en-GB" sz="1600" b="0" i="1" smtClean="0">
                              <a:latin typeface="Cambria Math" panose="02040503050406030204" pitchFamily="18" charset="0"/>
                            </a:rPr>
                          </m:ctrlPr>
                        </m:sSubPr>
                        <m:e>
                          <m:r>
                            <a:rPr lang="en-GB" sz="1600" b="0" i="1" smtClean="0">
                              <a:latin typeface="Cambria Math" panose="02040503050406030204" pitchFamily="18" charset="0"/>
                            </a:rPr>
                            <m:t>𝑦</m:t>
                          </m:r>
                        </m:e>
                        <m:sub>
                          <m:r>
                            <a:rPr lang="en-GB" sz="1600" b="0" i="1" smtClean="0">
                              <a:latin typeface="Cambria Math" panose="02040503050406030204" pitchFamily="18" charset="0"/>
                            </a:rPr>
                            <m:t>𝑖</m:t>
                          </m:r>
                          <m:r>
                            <a:rPr lang="en-GB" sz="1600" b="0" i="1" smtClean="0">
                              <a:latin typeface="Cambria Math" panose="02040503050406030204" pitchFamily="18" charset="0"/>
                            </a:rPr>
                            <m:t>,</m:t>
                          </m:r>
                          <m:r>
                            <a:rPr lang="en-GB" sz="1600" b="0" i="1" smtClean="0">
                              <a:latin typeface="Cambria Math" panose="02040503050406030204" pitchFamily="18" charset="0"/>
                            </a:rPr>
                            <m:t>𝑗</m:t>
                          </m:r>
                        </m:sub>
                      </m:sSub>
                      <m:r>
                        <a:rPr lang="en-GB" sz="1600" b="0" i="0" smtClean="0">
                          <a:latin typeface="Cambria Math" panose="02040503050406030204" pitchFamily="18" charset="0"/>
                        </a:rPr>
                        <m:t>= </m:t>
                      </m:r>
                      <m:sSub>
                        <m:sSubPr>
                          <m:ctrlPr>
                            <a:rPr lang="en-GB" sz="1600" i="1" smtClean="0">
                              <a:latin typeface="Cambria Math" panose="02040503050406030204" pitchFamily="18" charset="0"/>
                            </a:rPr>
                          </m:ctrlPr>
                        </m:sSubPr>
                        <m:e>
                          <m:r>
                            <a:rPr lang="en-GB" sz="1600" b="0" i="1" smtClean="0">
                              <a:latin typeface="Cambria Math" panose="02040503050406030204" pitchFamily="18" charset="0"/>
                              <a:ea typeface="Cambria Math" panose="02040503050406030204" pitchFamily="18" charset="0"/>
                            </a:rPr>
                            <m:t>𝛽</m:t>
                          </m:r>
                        </m:e>
                        <m:sub>
                          <m:r>
                            <a:rPr lang="en-GB" sz="1600" b="0" i="1" smtClean="0">
                              <a:latin typeface="Cambria Math" panose="02040503050406030204" pitchFamily="18" charset="0"/>
                              <a:ea typeface="Cambria Math" panose="02040503050406030204" pitchFamily="18" charset="0"/>
                            </a:rPr>
                            <m:t>0,</m:t>
                          </m:r>
                          <m:r>
                            <a:rPr lang="en-GB" sz="1600" b="0" i="1" smtClean="0">
                              <a:latin typeface="Cambria Math" panose="02040503050406030204" pitchFamily="18" charset="0"/>
                              <a:ea typeface="Cambria Math" panose="02040503050406030204" pitchFamily="18" charset="0"/>
                            </a:rPr>
                            <m:t>𝑗</m:t>
                          </m:r>
                        </m:sub>
                      </m:sSub>
                      <m:r>
                        <a:rPr lang="en-GB" sz="1600" b="0" i="0" smtClean="0">
                          <a:latin typeface="Cambria Math" panose="02040503050406030204" pitchFamily="18" charset="0"/>
                        </a:rPr>
                        <m:t>+</m:t>
                      </m:r>
                      <m:sSub>
                        <m:sSubPr>
                          <m:ctrlPr>
                            <a:rPr lang="en-GB" sz="1600" i="1">
                              <a:latin typeface="Cambria Math" panose="02040503050406030204" pitchFamily="18" charset="0"/>
                            </a:rPr>
                          </m:ctrlPr>
                        </m:sSubPr>
                        <m:e>
                          <m:r>
                            <a:rPr lang="en-GB" sz="1600" b="0" i="1">
                              <a:latin typeface="Cambria Math" panose="02040503050406030204" pitchFamily="18" charset="0"/>
                              <a:ea typeface="Cambria Math" panose="02040503050406030204" pitchFamily="18" charset="0"/>
                            </a:rPr>
                            <m:t>𝛽</m:t>
                          </m:r>
                        </m:e>
                        <m:sub>
                          <m:r>
                            <a:rPr lang="en-GB" sz="1600" b="0" i="0" smtClean="0">
                              <a:latin typeface="Cambria Math" panose="02040503050406030204" pitchFamily="18" charset="0"/>
                              <a:ea typeface="Cambria Math" panose="02040503050406030204" pitchFamily="18" charset="0"/>
                            </a:rPr>
                            <m:t>1,</m:t>
                          </m:r>
                          <m:r>
                            <a:rPr lang="en-GB" sz="1600" b="0" i="1" smtClean="0">
                              <a:latin typeface="Cambria Math" panose="02040503050406030204" pitchFamily="18" charset="0"/>
                              <a:ea typeface="Cambria Math" panose="02040503050406030204" pitchFamily="18" charset="0"/>
                            </a:rPr>
                            <m:t>𝑗</m:t>
                          </m:r>
                        </m:sub>
                      </m:sSub>
                      <m:sSub>
                        <m:sSubPr>
                          <m:ctrlPr>
                            <a:rPr lang="en-GB" sz="1600" i="1">
                              <a:latin typeface="Cambria Math" panose="02040503050406030204" pitchFamily="18" charset="0"/>
                            </a:rPr>
                          </m:ctrlPr>
                        </m:sSubPr>
                        <m:e>
                          <m:r>
                            <a:rPr lang="en-GB" sz="1600" b="0" i="1">
                              <a:latin typeface="Cambria Math" panose="02040503050406030204" pitchFamily="18" charset="0"/>
                            </a:rPr>
                            <m:t>𝑥</m:t>
                          </m:r>
                        </m:e>
                        <m:sub>
                          <m:r>
                            <a:rPr lang="en-GB" sz="1600" b="0" i="1" smtClean="0">
                              <a:latin typeface="Cambria Math" panose="02040503050406030204" pitchFamily="18" charset="0"/>
                            </a:rPr>
                            <m:t>1,</m:t>
                          </m:r>
                          <m:r>
                            <a:rPr lang="en-GB" sz="1600" b="0" i="1" smtClean="0">
                              <a:latin typeface="Cambria Math" panose="02040503050406030204" pitchFamily="18" charset="0"/>
                            </a:rPr>
                            <m:t>𝑖</m:t>
                          </m:r>
                          <m:r>
                            <a:rPr lang="en-GB" sz="1600" b="0" i="1" smtClean="0">
                              <a:latin typeface="Cambria Math" panose="02040503050406030204" pitchFamily="18" charset="0"/>
                            </a:rPr>
                            <m:t>,</m:t>
                          </m:r>
                          <m:r>
                            <a:rPr lang="en-GB" sz="1600" b="0" i="1" smtClean="0">
                              <a:latin typeface="Cambria Math" panose="02040503050406030204" pitchFamily="18" charset="0"/>
                            </a:rPr>
                            <m:t>𝑗</m:t>
                          </m:r>
                        </m:sub>
                      </m:sSub>
                      <m:r>
                        <a:rPr lang="en-GB" sz="1600" b="0" i="0" smtClean="0">
                          <a:latin typeface="Cambria Math" panose="02040503050406030204" pitchFamily="18" charset="0"/>
                        </a:rPr>
                        <m:t>+</m:t>
                      </m:r>
                      <m:sSub>
                        <m:sSubPr>
                          <m:ctrlPr>
                            <a:rPr lang="en-GB" sz="1600" i="1">
                              <a:latin typeface="Cambria Math" panose="02040503050406030204" pitchFamily="18" charset="0"/>
                            </a:rPr>
                          </m:ctrlPr>
                        </m:sSubPr>
                        <m:e>
                          <m:r>
                            <a:rPr lang="en-GB" sz="1600" b="0" i="1">
                              <a:latin typeface="Cambria Math" panose="02040503050406030204" pitchFamily="18" charset="0"/>
                              <a:ea typeface="Cambria Math" panose="02040503050406030204" pitchFamily="18" charset="0"/>
                            </a:rPr>
                            <m:t>𝛽</m:t>
                          </m:r>
                        </m:e>
                        <m:sub>
                          <m:r>
                            <a:rPr lang="en-GB" sz="1600" b="0" i="0" smtClean="0">
                              <a:latin typeface="Cambria Math" panose="02040503050406030204" pitchFamily="18" charset="0"/>
                              <a:ea typeface="Cambria Math" panose="02040503050406030204" pitchFamily="18" charset="0"/>
                            </a:rPr>
                            <m:t>2,</m:t>
                          </m:r>
                          <m:r>
                            <a:rPr lang="en-GB" sz="1600" b="0" i="1" smtClean="0">
                              <a:latin typeface="Cambria Math" panose="02040503050406030204" pitchFamily="18" charset="0"/>
                              <a:ea typeface="Cambria Math" panose="02040503050406030204" pitchFamily="18" charset="0"/>
                            </a:rPr>
                            <m:t>𝑗</m:t>
                          </m:r>
                        </m:sub>
                      </m:sSub>
                      <m:sSub>
                        <m:sSubPr>
                          <m:ctrlPr>
                            <a:rPr lang="en-GB" sz="1600" i="1">
                              <a:latin typeface="Cambria Math" panose="02040503050406030204" pitchFamily="18" charset="0"/>
                            </a:rPr>
                          </m:ctrlPr>
                        </m:sSubPr>
                        <m:e>
                          <m:r>
                            <a:rPr lang="en-GB" sz="1600" b="0" i="1">
                              <a:latin typeface="Cambria Math" panose="02040503050406030204" pitchFamily="18" charset="0"/>
                            </a:rPr>
                            <m:t>𝑥</m:t>
                          </m:r>
                        </m:e>
                        <m:sub>
                          <m:r>
                            <a:rPr lang="en-GB" sz="1600" b="0" i="1" smtClean="0">
                              <a:latin typeface="Cambria Math" panose="02040503050406030204" pitchFamily="18" charset="0"/>
                            </a:rPr>
                            <m:t>2,</m:t>
                          </m:r>
                          <m:r>
                            <a:rPr lang="en-GB" sz="1600" b="0" i="1" smtClean="0">
                              <a:latin typeface="Cambria Math" panose="02040503050406030204" pitchFamily="18" charset="0"/>
                            </a:rPr>
                            <m:t>𝑖</m:t>
                          </m:r>
                          <m:r>
                            <a:rPr lang="en-GB" sz="1600" b="0" i="1" smtClean="0">
                              <a:latin typeface="Cambria Math" panose="02040503050406030204" pitchFamily="18" charset="0"/>
                            </a:rPr>
                            <m:t>,</m:t>
                          </m:r>
                          <m:r>
                            <a:rPr lang="en-GB" sz="1600" b="0" i="1" smtClean="0">
                              <a:latin typeface="Cambria Math" panose="02040503050406030204" pitchFamily="18" charset="0"/>
                            </a:rPr>
                            <m:t>𝑗</m:t>
                          </m:r>
                        </m:sub>
                      </m:sSub>
                      <m:r>
                        <a:rPr lang="en-GB" sz="1600" b="0" i="0" smtClean="0">
                          <a:latin typeface="Cambria Math" panose="02040503050406030204" pitchFamily="18" charset="0"/>
                        </a:rPr>
                        <m:t>+…+</m:t>
                      </m:r>
                      <m:sSub>
                        <m:sSubPr>
                          <m:ctrlPr>
                            <a:rPr lang="en-GB" sz="1600" i="1">
                              <a:latin typeface="Cambria Math" panose="02040503050406030204" pitchFamily="18" charset="0"/>
                            </a:rPr>
                          </m:ctrlPr>
                        </m:sSubPr>
                        <m:e>
                          <m:r>
                            <a:rPr lang="en-GB" sz="1600" i="1">
                              <a:latin typeface="Cambria Math" panose="02040503050406030204" pitchFamily="18" charset="0"/>
                              <a:ea typeface="Cambria Math" panose="02040503050406030204" pitchFamily="18" charset="0"/>
                            </a:rPr>
                            <m:t>𝛽</m:t>
                          </m:r>
                        </m:e>
                        <m:sub>
                          <m:r>
                            <a:rPr lang="en-GB" sz="1600" b="0" i="1" smtClean="0">
                              <a:latin typeface="Cambria Math" panose="02040503050406030204" pitchFamily="18" charset="0"/>
                              <a:ea typeface="Cambria Math" panose="02040503050406030204" pitchFamily="18" charset="0"/>
                            </a:rPr>
                            <m:t>𝑘</m:t>
                          </m:r>
                          <m:r>
                            <a:rPr lang="en-GB" sz="1600" i="1">
                              <a:latin typeface="Cambria Math" panose="02040503050406030204" pitchFamily="18" charset="0"/>
                              <a:ea typeface="Cambria Math" panose="02040503050406030204" pitchFamily="18" charset="0"/>
                            </a:rPr>
                            <m:t>,</m:t>
                          </m:r>
                          <m:r>
                            <a:rPr lang="en-GB" sz="1600" i="1">
                              <a:latin typeface="Cambria Math" panose="02040503050406030204" pitchFamily="18" charset="0"/>
                              <a:ea typeface="Cambria Math" panose="02040503050406030204" pitchFamily="18" charset="0"/>
                            </a:rPr>
                            <m:t>𝑗</m:t>
                          </m:r>
                        </m:sub>
                      </m:sSub>
                      <m:sSub>
                        <m:sSubPr>
                          <m:ctrlPr>
                            <a:rPr lang="en-GB" sz="1600" i="1">
                              <a:latin typeface="Cambria Math" panose="02040503050406030204" pitchFamily="18" charset="0"/>
                            </a:rPr>
                          </m:ctrlPr>
                        </m:sSubPr>
                        <m:e>
                          <m:r>
                            <a:rPr lang="en-GB" sz="1600" i="1">
                              <a:latin typeface="Cambria Math" panose="02040503050406030204" pitchFamily="18" charset="0"/>
                            </a:rPr>
                            <m:t>𝑥</m:t>
                          </m:r>
                        </m:e>
                        <m:sub>
                          <m:r>
                            <a:rPr lang="en-GB" sz="1600" b="0" i="1" smtClean="0">
                              <a:latin typeface="Cambria Math" panose="02040503050406030204" pitchFamily="18" charset="0"/>
                            </a:rPr>
                            <m:t>𝑘</m:t>
                          </m:r>
                          <m:r>
                            <a:rPr lang="en-GB" sz="1600" i="1">
                              <a:latin typeface="Cambria Math" panose="02040503050406030204" pitchFamily="18" charset="0"/>
                            </a:rPr>
                            <m:t>,</m:t>
                          </m:r>
                          <m:r>
                            <a:rPr lang="en-GB" sz="1600" i="1">
                              <a:latin typeface="Cambria Math" panose="02040503050406030204" pitchFamily="18" charset="0"/>
                            </a:rPr>
                            <m:t>𝑖</m:t>
                          </m:r>
                          <m:r>
                            <a:rPr lang="en-GB" sz="1600" i="1">
                              <a:latin typeface="Cambria Math" panose="02040503050406030204" pitchFamily="18" charset="0"/>
                            </a:rPr>
                            <m:t>,</m:t>
                          </m:r>
                          <m:r>
                            <a:rPr lang="en-GB" sz="1600" i="1">
                              <a:latin typeface="Cambria Math" panose="02040503050406030204" pitchFamily="18" charset="0"/>
                            </a:rPr>
                            <m:t>𝑗</m:t>
                          </m:r>
                        </m:sub>
                      </m:sSub>
                      <m:r>
                        <a:rPr lang="en-GB" sz="1600">
                          <a:latin typeface="Cambria Math" panose="02040503050406030204" pitchFamily="18" charset="0"/>
                        </a:rPr>
                        <m:t>+</m:t>
                      </m:r>
                      <m:sSub>
                        <m:sSubPr>
                          <m:ctrlPr>
                            <a:rPr lang="en-GB" sz="1600" i="1" smtClean="0">
                              <a:latin typeface="Cambria Math" panose="02040503050406030204" pitchFamily="18" charset="0"/>
                            </a:rPr>
                          </m:ctrlPr>
                        </m:sSubPr>
                        <m:e>
                          <m:r>
                            <a:rPr lang="en-GB" sz="1600" i="1" smtClean="0">
                              <a:latin typeface="Cambria Math" panose="02040503050406030204" pitchFamily="18" charset="0"/>
                              <a:ea typeface="Cambria Math" panose="02040503050406030204" pitchFamily="18" charset="0"/>
                            </a:rPr>
                            <m:t>𝜀</m:t>
                          </m:r>
                        </m:e>
                        <m:sub>
                          <m:r>
                            <a:rPr lang="en-GB" sz="1600" b="0" i="1" smtClean="0">
                              <a:latin typeface="Cambria Math" panose="02040503050406030204" pitchFamily="18" charset="0"/>
                            </a:rPr>
                            <m:t>𝑖</m:t>
                          </m:r>
                          <m:r>
                            <a:rPr lang="en-GB" sz="1600" b="0" i="1" smtClean="0">
                              <a:latin typeface="Cambria Math" panose="02040503050406030204" pitchFamily="18" charset="0"/>
                            </a:rPr>
                            <m:t>,</m:t>
                          </m:r>
                          <m:r>
                            <a:rPr lang="en-GB" sz="1600" b="0" i="1" smtClean="0">
                              <a:latin typeface="Cambria Math" panose="02040503050406030204" pitchFamily="18" charset="0"/>
                            </a:rPr>
                            <m:t>𝑗</m:t>
                          </m:r>
                        </m:sub>
                      </m:sSub>
                    </m:oMath>
                  </m:oMathPara>
                </a14:m>
                <a:endParaRPr lang="en-US" sz="1600" i="1" dirty="0">
                  <a:latin typeface="Helvetica Neue Thin" panose="020B0403020202020204" pitchFamily="34" charset="0"/>
                  <a:ea typeface="Helvetica Neue Thin" panose="020B0403020202020204" pitchFamily="34" charset="0"/>
                </a:endParaRPr>
              </a:p>
            </p:txBody>
          </p:sp>
        </mc:Choice>
        <mc:Fallback xmlns="">
          <p:sp>
            <p:nvSpPr>
              <p:cNvPr id="5" name="TextBox 4">
                <a:extLst>
                  <a:ext uri="{FF2B5EF4-FFF2-40B4-BE49-F238E27FC236}">
                    <a16:creationId xmlns:a16="http://schemas.microsoft.com/office/drawing/2014/main" id="{FEB440EC-56E1-EE41-B2A7-B5C385947CB1}"/>
                  </a:ext>
                </a:extLst>
              </p:cNvPr>
              <p:cNvSpPr txBox="1">
                <a:spLocks noRot="1" noChangeAspect="1" noMove="1" noResize="1" noEditPoints="1" noAdjustHandles="1" noChangeArrowheads="1" noChangeShapeType="1" noTextEdit="1"/>
              </p:cNvSpPr>
              <p:nvPr/>
            </p:nvSpPr>
            <p:spPr>
              <a:xfrm>
                <a:off x="160710" y="2790749"/>
                <a:ext cx="5935290" cy="358368"/>
              </a:xfrm>
              <a:prstGeom prst="rect">
                <a:avLst/>
              </a:prstGeom>
              <a:blipFill>
                <a:blip r:embed="rId4"/>
                <a:stretch>
                  <a:fillRect b="-6667"/>
                </a:stretch>
              </a:blipFill>
              <a:ln>
                <a:solidFill>
                  <a:schemeClr val="accent1"/>
                </a:solidFill>
              </a:ln>
            </p:spPr>
            <p:txBody>
              <a:bodyPr/>
              <a:lstStyle/>
              <a:p>
                <a:r>
                  <a:rPr lang="en-GB">
                    <a:noFill/>
                  </a:rPr>
                  <a:t> </a:t>
                </a:r>
              </a:p>
            </p:txBody>
          </p:sp>
        </mc:Fallback>
      </mc:AlternateContent>
      <p:sp>
        <p:nvSpPr>
          <p:cNvPr id="9" name="Slide Number Placeholder 3">
            <a:extLst>
              <a:ext uri="{FF2B5EF4-FFF2-40B4-BE49-F238E27FC236}">
                <a16:creationId xmlns:a16="http://schemas.microsoft.com/office/drawing/2014/main" id="{91BF62BE-BC7B-2045-4028-E900820E5C6D}"/>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15</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8F8CC0EB-80AF-6071-1715-FCE4CE3527C2}"/>
                  </a:ext>
                </a:extLst>
              </p:cNvPr>
              <p:cNvSpPr txBox="1"/>
              <p:nvPr/>
            </p:nvSpPr>
            <p:spPr>
              <a:xfrm>
                <a:off x="102343" y="678248"/>
                <a:ext cx="5850985" cy="2308324"/>
              </a:xfrm>
              <a:prstGeom prst="rect">
                <a:avLst/>
              </a:prstGeom>
              <a:noFill/>
            </p:spPr>
            <p:txBody>
              <a:bodyPr wrap="square" rtlCol="0">
                <a:spAutoFit/>
              </a:bodyPr>
              <a:lstStyle/>
              <a:p>
                <a:pPr marL="285750" indent="-285750">
                  <a:buFont typeface="Arial" panose="020B0604020202020204" pitchFamily="34" charset="0"/>
                  <a:buChar char="•"/>
                </a:pPr>
                <a:r>
                  <a:rPr lang="en-GB" sz="1600" dirty="0">
                    <a:latin typeface="Helvetica Neue Light" panose="02000403000000020004" pitchFamily="2" charset="0"/>
                    <a:ea typeface="Helvetica Neue Light" panose="02000403000000020004" pitchFamily="2" charset="0"/>
                  </a:rPr>
                  <a:t>When there is a hierarchical structure in the dataset, the base form of the GLM can be explicitly reformulated to show the hierarchies with indexes. For instance</a:t>
                </a:r>
              </a:p>
              <a:p>
                <a:pPr marL="285750" indent="-285750">
                  <a:buFont typeface="Arial" panose="020B0604020202020204" pitchFamily="34" charset="0"/>
                  <a:buChar char="•"/>
                </a:pPr>
                <a:endParaRPr lang="en-GB" sz="1600" dirty="0">
                  <a:latin typeface="Helvetica Neue Light" panose="02000403000000020004" pitchFamily="2" charset="0"/>
                  <a:ea typeface="Helvetica Neue Light" panose="02000403000000020004" pitchFamily="2" charset="0"/>
                </a:endParaRPr>
              </a:p>
              <a:p>
                <a:pPr marL="742950" lvl="1" indent="-285750">
                  <a:buFont typeface="Wingdings" pitchFamily="2" charset="2"/>
                  <a:buChar char="v"/>
                </a:pPr>
                <a:r>
                  <a:rPr lang="en-GB" sz="1200" dirty="0">
                    <a:latin typeface="Helvetica Neue Light" panose="02000403000000020004" pitchFamily="2" charset="0"/>
                    <a:ea typeface="Helvetica Neue Light" panose="02000403000000020004" pitchFamily="2" charset="0"/>
                  </a:rPr>
                  <a:t>We let </a:t>
                </a:r>
                <a14:m>
                  <m:oMath xmlns:m="http://schemas.openxmlformats.org/officeDocument/2006/math">
                    <m:r>
                      <a:rPr lang="en-GB" sz="1200" b="0" i="1" smtClean="0">
                        <a:latin typeface="Cambria Math" panose="02040503050406030204" pitchFamily="18" charset="0"/>
                        <a:ea typeface="Helvetica Neue Light" panose="02000403000000020004" pitchFamily="2" charset="0"/>
                      </a:rPr>
                      <m:t>𝑖</m:t>
                    </m:r>
                  </m:oMath>
                </a14:m>
                <a:r>
                  <a:rPr lang="en-GB" sz="1200" dirty="0">
                    <a:latin typeface="Helvetica Neue Light" panose="02000403000000020004" pitchFamily="2" charset="0"/>
                    <a:ea typeface="Helvetica Neue Light" panose="02000403000000020004" pitchFamily="2" charset="0"/>
                  </a:rPr>
                  <a:t> represent each individual unit or observation</a:t>
                </a:r>
              </a:p>
              <a:p>
                <a:pPr marL="742950" lvl="1" indent="-285750">
                  <a:buFont typeface="Wingdings" pitchFamily="2" charset="2"/>
                  <a:buChar char="v"/>
                </a:pPr>
                <a:r>
                  <a:rPr lang="en-GB" sz="1200" dirty="0">
                    <a:latin typeface="Helvetica Neue Light" panose="02000403000000020004" pitchFamily="2" charset="0"/>
                    <a:ea typeface="Helvetica Neue Light" panose="02000403000000020004" pitchFamily="2" charset="0"/>
                  </a:rPr>
                  <a:t>We let </a:t>
                </a:r>
                <a14:m>
                  <m:oMath xmlns:m="http://schemas.openxmlformats.org/officeDocument/2006/math">
                    <m:r>
                      <a:rPr lang="en-GB" sz="1200" b="0" i="1" smtClean="0">
                        <a:latin typeface="Cambria Math" panose="02040503050406030204" pitchFamily="18" charset="0"/>
                        <a:ea typeface="Helvetica Neue Light" panose="02000403000000020004" pitchFamily="2" charset="0"/>
                      </a:rPr>
                      <m:t>𝑗</m:t>
                    </m:r>
                  </m:oMath>
                </a14:m>
                <a:r>
                  <a:rPr lang="en-GB" sz="1200" dirty="0">
                    <a:latin typeface="Helvetica Neue Light" panose="02000403000000020004" pitchFamily="2" charset="0"/>
                    <a:ea typeface="Helvetica Neue Light" panose="02000403000000020004" pitchFamily="2" charset="0"/>
                  </a:rPr>
                  <a:t> represent a group or cluster which an individual unit or observation </a:t>
                </a:r>
                <a14:m>
                  <m:oMath xmlns:m="http://schemas.openxmlformats.org/officeDocument/2006/math">
                    <m:r>
                      <a:rPr lang="en-GB" sz="1200" b="0" i="1" smtClean="0">
                        <a:latin typeface="Cambria Math" panose="02040503050406030204" pitchFamily="18" charset="0"/>
                        <a:ea typeface="Helvetica Neue Light" panose="02000403000000020004" pitchFamily="2" charset="0"/>
                      </a:rPr>
                      <m:t>𝑖</m:t>
                    </m:r>
                  </m:oMath>
                </a14:m>
                <a:r>
                  <a:rPr lang="en-GB" sz="1200" dirty="0">
                    <a:latin typeface="Helvetica Neue Light" panose="02000403000000020004" pitchFamily="2" charset="0"/>
                    <a:ea typeface="Helvetica Neue Light" panose="02000403000000020004" pitchFamily="2" charset="0"/>
                  </a:rPr>
                  <a:t> is from.</a:t>
                </a:r>
              </a:p>
              <a:p>
                <a:pPr marL="742950" lvl="1" indent="-285750">
                  <a:buFont typeface="Wingdings" pitchFamily="2" charset="2"/>
                  <a:buChar char="v"/>
                </a:pPr>
                <a:endParaRPr lang="en-GB" sz="1200" dirty="0">
                  <a:latin typeface="Helvetica Neue Light" panose="02000403000000020004" pitchFamily="2" charset="0"/>
                  <a:ea typeface="Helvetica Neue Light" panose="02000403000000020004" pitchFamily="2" charset="0"/>
                </a:endParaRPr>
              </a:p>
              <a:p>
                <a:pPr marL="171450" indent="-171450">
                  <a:buFont typeface="Arial" panose="020B0604020202020204" pitchFamily="34" charset="0"/>
                  <a:buChar char="•"/>
                </a:pPr>
                <a:r>
                  <a:rPr lang="en-GB" sz="1600" dirty="0">
                    <a:latin typeface="Helvetica Neue Light" panose="02000403000000020004" pitchFamily="2" charset="0"/>
                    <a:ea typeface="Helvetica Neue Light" panose="02000403000000020004" pitchFamily="2" charset="0"/>
                  </a:rPr>
                  <a:t>  Mathematical formulation of such scenario will be as follows:  </a:t>
                </a:r>
              </a:p>
              <a:p>
                <a:pPr marL="742950" lvl="1" indent="-285750">
                  <a:buFont typeface="Wingdings" pitchFamily="2" charset="2"/>
                  <a:buChar char="v"/>
                </a:pPr>
                <a:endParaRPr lang="en-GB" sz="1600" b="1" dirty="0">
                  <a:latin typeface="Helvetica Neue Light" panose="02000403000000020004" pitchFamily="2" charset="0"/>
                  <a:ea typeface="Helvetica Neue Light" panose="02000403000000020004" pitchFamily="2" charset="0"/>
                </a:endParaRPr>
              </a:p>
            </p:txBody>
          </p:sp>
        </mc:Choice>
        <mc:Fallback xmlns="">
          <p:sp>
            <p:nvSpPr>
              <p:cNvPr id="4" name="TextBox 3">
                <a:extLst>
                  <a:ext uri="{FF2B5EF4-FFF2-40B4-BE49-F238E27FC236}">
                    <a16:creationId xmlns:a16="http://schemas.microsoft.com/office/drawing/2014/main" id="{8F8CC0EB-80AF-6071-1715-FCE4CE3527C2}"/>
                  </a:ext>
                </a:extLst>
              </p:cNvPr>
              <p:cNvSpPr txBox="1">
                <a:spLocks noRot="1" noChangeAspect="1" noMove="1" noResize="1" noEditPoints="1" noAdjustHandles="1" noChangeArrowheads="1" noChangeShapeType="1" noTextEdit="1"/>
              </p:cNvSpPr>
              <p:nvPr/>
            </p:nvSpPr>
            <p:spPr>
              <a:xfrm>
                <a:off x="102343" y="678248"/>
                <a:ext cx="5850985" cy="2308324"/>
              </a:xfrm>
              <a:prstGeom prst="rect">
                <a:avLst/>
              </a:prstGeom>
              <a:blipFill>
                <a:blip r:embed="rId5"/>
                <a:stretch>
                  <a:fillRect l="-434" t="-1093" r="-868"/>
                </a:stretch>
              </a:blipFill>
            </p:spPr>
            <p:txBody>
              <a:bodyPr/>
              <a:lstStyle/>
              <a:p>
                <a:r>
                  <a:rPr lang="en-GB">
                    <a:noFill/>
                  </a:rPr>
                  <a:t> </a:t>
                </a:r>
              </a:p>
            </p:txBody>
          </p:sp>
        </mc:Fallback>
      </mc:AlternateContent>
      <p:pic>
        <p:nvPicPr>
          <p:cNvPr id="8" name="Picture 7" descr="Diagram&#10;&#10;Description automatically generated">
            <a:extLst>
              <a:ext uri="{FF2B5EF4-FFF2-40B4-BE49-F238E27FC236}">
                <a16:creationId xmlns:a16="http://schemas.microsoft.com/office/drawing/2014/main" id="{23722D73-1533-CABA-F16D-C0D112FAA0C0}"/>
              </a:ext>
            </a:extLst>
          </p:cNvPr>
          <p:cNvPicPr>
            <a:picLocks noChangeAspect="1"/>
          </p:cNvPicPr>
          <p:nvPr/>
        </p:nvPicPr>
        <p:blipFill>
          <a:blip r:embed="rId6"/>
          <a:stretch>
            <a:fillRect/>
          </a:stretch>
        </p:blipFill>
        <p:spPr>
          <a:xfrm>
            <a:off x="6122240" y="1020006"/>
            <a:ext cx="5967273" cy="1408594"/>
          </a:xfrm>
          <a:prstGeom prst="rect">
            <a:avLst/>
          </a:prstGeom>
        </p:spPr>
      </p:pic>
      <p:sp>
        <p:nvSpPr>
          <p:cNvPr id="11" name="Rectangle 10">
            <a:extLst>
              <a:ext uri="{FF2B5EF4-FFF2-40B4-BE49-F238E27FC236}">
                <a16:creationId xmlns:a16="http://schemas.microsoft.com/office/drawing/2014/main" id="{A2E0F7E9-FADF-8A08-1512-D7BCA807A805}"/>
              </a:ext>
            </a:extLst>
          </p:cNvPr>
          <p:cNvSpPr/>
          <p:nvPr/>
        </p:nvSpPr>
        <p:spPr>
          <a:xfrm>
            <a:off x="11452516" y="37521"/>
            <a:ext cx="636997" cy="611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7" name="Picture 6" descr="Table&#10;&#10;Description automatically generated">
            <a:extLst>
              <a:ext uri="{FF2B5EF4-FFF2-40B4-BE49-F238E27FC236}">
                <a16:creationId xmlns:a16="http://schemas.microsoft.com/office/drawing/2014/main" id="{FC0AF91E-D58C-F2F2-B5D1-710D3C13CBCF}"/>
              </a:ext>
            </a:extLst>
          </p:cNvPr>
          <p:cNvPicPr>
            <a:picLocks noChangeAspect="1"/>
          </p:cNvPicPr>
          <p:nvPr/>
        </p:nvPicPr>
        <p:blipFill>
          <a:blip r:embed="rId7"/>
          <a:stretch>
            <a:fillRect/>
          </a:stretch>
        </p:blipFill>
        <p:spPr>
          <a:xfrm>
            <a:off x="6728251" y="3142219"/>
            <a:ext cx="5361262" cy="3227839"/>
          </a:xfrm>
          <a:prstGeom prst="rect">
            <a:avLst/>
          </a:prstGeom>
        </p:spPr>
      </p:pic>
      <p:sp>
        <p:nvSpPr>
          <p:cNvPr id="10" name="TextBox 9">
            <a:extLst>
              <a:ext uri="{FF2B5EF4-FFF2-40B4-BE49-F238E27FC236}">
                <a16:creationId xmlns:a16="http://schemas.microsoft.com/office/drawing/2014/main" id="{1294AB7F-023E-4F88-A7D6-409CD89CED48}"/>
              </a:ext>
            </a:extLst>
          </p:cNvPr>
          <p:cNvSpPr txBox="1"/>
          <p:nvPr/>
        </p:nvSpPr>
        <p:spPr>
          <a:xfrm>
            <a:off x="6971324" y="2799485"/>
            <a:ext cx="5292560" cy="307777"/>
          </a:xfrm>
          <a:prstGeom prst="rect">
            <a:avLst/>
          </a:prstGeom>
          <a:noFill/>
        </p:spPr>
        <p:txBody>
          <a:bodyPr wrap="square" rtlCol="0">
            <a:spAutoFit/>
          </a:bodyPr>
          <a:lstStyle/>
          <a:p>
            <a:pPr algn="l"/>
            <a:r>
              <a:rPr lang="en-GB" sz="1400" dirty="0">
                <a:latin typeface="Helvetica Neue Light" panose="02000403000000020004" pitchFamily="2" charset="0"/>
                <a:ea typeface="Helvetica Neue Light" panose="02000403000000020004" pitchFamily="2" charset="0"/>
              </a:rPr>
              <a:t>2-level hierarchical data frame written in matrix algebraic form</a:t>
            </a:r>
          </a:p>
        </p:txBody>
      </p:sp>
      <p:sp>
        <p:nvSpPr>
          <p:cNvPr id="12" name="TextBox 11">
            <a:extLst>
              <a:ext uri="{FF2B5EF4-FFF2-40B4-BE49-F238E27FC236}">
                <a16:creationId xmlns:a16="http://schemas.microsoft.com/office/drawing/2014/main" id="{0F132D3E-DDFD-E85D-0E64-4D0E62009639}"/>
              </a:ext>
            </a:extLst>
          </p:cNvPr>
          <p:cNvSpPr txBox="1"/>
          <p:nvPr/>
        </p:nvSpPr>
        <p:spPr>
          <a:xfrm>
            <a:off x="7635589" y="712229"/>
            <a:ext cx="3964030" cy="307777"/>
          </a:xfrm>
          <a:prstGeom prst="rect">
            <a:avLst/>
          </a:prstGeom>
          <a:noFill/>
        </p:spPr>
        <p:txBody>
          <a:bodyPr wrap="square" rtlCol="0">
            <a:spAutoFit/>
          </a:bodyPr>
          <a:lstStyle/>
          <a:p>
            <a:pPr algn="l"/>
            <a:r>
              <a:rPr lang="en-GB" sz="1400" dirty="0">
                <a:latin typeface="Helvetica Neue Light" panose="02000403000000020004" pitchFamily="2" charset="0"/>
                <a:ea typeface="Helvetica Neue Light" panose="02000403000000020004" pitchFamily="2" charset="0"/>
              </a:rPr>
              <a:t>2-level hierarchical data drawn in picture form</a:t>
            </a:r>
          </a:p>
        </p:txBody>
      </p:sp>
    </p:spTree>
    <p:extLst>
      <p:ext uri="{BB962C8B-B14F-4D97-AF65-F5344CB8AC3E}">
        <p14:creationId xmlns:p14="http://schemas.microsoft.com/office/powerpoint/2010/main" val="28267888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229E9917-4124-AB00-CB89-9DB9564AE79B}"/>
                  </a:ext>
                </a:extLst>
              </p:cNvPr>
              <p:cNvSpPr txBox="1">
                <a:spLocks/>
              </p:cNvSpPr>
              <p:nvPr/>
            </p:nvSpPr>
            <p:spPr>
              <a:xfrm>
                <a:off x="102344" y="81872"/>
                <a:ext cx="10515600" cy="417481"/>
              </a:xfr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a:latin typeface="Helvetica Neue Light" panose="02000403000000020004" pitchFamily="2" charset="0"/>
                    <a:ea typeface="Helvetica Neue Light" panose="02000403000000020004" pitchFamily="2" charset="0"/>
                  </a:rPr>
                  <a:t>Notation for the intercept and coefficient i.e., </a:t>
                </a:r>
                <a14:m>
                  <m:oMath xmlns:m="http://schemas.openxmlformats.org/officeDocument/2006/math">
                    <m:sSub>
                      <m:sSubPr>
                        <m:ctrlPr>
                          <a:rPr lang="en-US" sz="2000" i="1" smtClean="0">
                            <a:latin typeface="Cambria Math" panose="02040503050406030204" pitchFamily="18" charset="0"/>
                            <a:ea typeface="Helvetica Neue Light" panose="02000403000000020004" pitchFamily="2" charset="0"/>
                          </a:rPr>
                        </m:ctrlPr>
                      </m:sSubPr>
                      <m:e>
                        <m:r>
                          <a:rPr lang="en-US" sz="2000" i="1" smtClean="0">
                            <a:latin typeface="Cambria Math" panose="02040503050406030204" pitchFamily="18" charset="0"/>
                            <a:ea typeface="Cambria Math" panose="02040503050406030204" pitchFamily="18" charset="0"/>
                          </a:rPr>
                          <m:t>𝛽</m:t>
                        </m:r>
                      </m:e>
                      <m:sub>
                        <m:r>
                          <a:rPr lang="en-GB" sz="2000" b="0" i="1" smtClean="0">
                            <a:latin typeface="Cambria Math" panose="02040503050406030204" pitchFamily="18" charset="0"/>
                            <a:ea typeface="Helvetica Neue Light" panose="02000403000000020004" pitchFamily="2" charset="0"/>
                          </a:rPr>
                          <m:t>0,</m:t>
                        </m:r>
                        <m:r>
                          <a:rPr lang="en-GB" sz="2000" b="0" i="1" smtClean="0">
                            <a:latin typeface="Cambria Math" panose="02040503050406030204" pitchFamily="18" charset="0"/>
                            <a:ea typeface="Helvetica Neue Light" panose="02000403000000020004" pitchFamily="2" charset="0"/>
                          </a:rPr>
                          <m:t>𝑗</m:t>
                        </m:r>
                      </m:sub>
                    </m:sSub>
                  </m:oMath>
                </a14:m>
                <a:r>
                  <a:rPr lang="en-US" sz="2000" dirty="0">
                    <a:latin typeface="Helvetica Neue Light" panose="02000403000000020004" pitchFamily="2" charset="0"/>
                    <a:ea typeface="Helvetica Neue Light" panose="02000403000000020004" pitchFamily="2" charset="0"/>
                  </a:rPr>
                  <a:t> and </a:t>
                </a:r>
                <a14:m>
                  <m:oMath xmlns:m="http://schemas.openxmlformats.org/officeDocument/2006/math">
                    <m:sSub>
                      <m:sSubPr>
                        <m:ctrlPr>
                          <a:rPr lang="en-US" sz="2000" i="1" smtClean="0">
                            <a:latin typeface="Cambria Math" panose="02040503050406030204" pitchFamily="18" charset="0"/>
                            <a:ea typeface="Helvetica Neue Light" panose="02000403000000020004" pitchFamily="2" charset="0"/>
                          </a:rPr>
                        </m:ctrlPr>
                      </m:sSubPr>
                      <m:e>
                        <m:r>
                          <a:rPr lang="en-US" sz="2000" i="1" smtClean="0">
                            <a:latin typeface="Cambria Math" panose="02040503050406030204" pitchFamily="18" charset="0"/>
                            <a:ea typeface="Cambria Math" panose="02040503050406030204" pitchFamily="18" charset="0"/>
                          </a:rPr>
                          <m:t>𝛽</m:t>
                        </m:r>
                      </m:e>
                      <m:sub>
                        <m:r>
                          <a:rPr lang="en-GB" sz="2000" b="0" i="1" smtClean="0">
                            <a:latin typeface="Cambria Math" panose="02040503050406030204" pitchFamily="18" charset="0"/>
                            <a:ea typeface="Helvetica Neue Light" panose="02000403000000020004" pitchFamily="2" charset="0"/>
                          </a:rPr>
                          <m:t>𝑘</m:t>
                        </m:r>
                        <m:r>
                          <a:rPr lang="en-GB" sz="2000" b="0" i="1" smtClean="0">
                            <a:latin typeface="Cambria Math" panose="02040503050406030204" pitchFamily="18" charset="0"/>
                            <a:ea typeface="Helvetica Neue Light" panose="02000403000000020004" pitchFamily="2" charset="0"/>
                          </a:rPr>
                          <m:t>,</m:t>
                        </m:r>
                        <m:r>
                          <a:rPr lang="en-GB" sz="2000" b="0" i="1" smtClean="0">
                            <a:latin typeface="Cambria Math" panose="02040503050406030204" pitchFamily="18" charset="0"/>
                            <a:ea typeface="Helvetica Neue Light" panose="02000403000000020004" pitchFamily="2" charset="0"/>
                          </a:rPr>
                          <m:t>𝑗</m:t>
                        </m:r>
                      </m:sub>
                    </m:sSub>
                  </m:oMath>
                </a14:m>
                <a:r>
                  <a:rPr lang="en-US" sz="2000" dirty="0">
                    <a:latin typeface="Helvetica Neue Light" panose="02000403000000020004" pitchFamily="2" charset="0"/>
                    <a:ea typeface="Helvetica Neue Light" panose="02000403000000020004" pitchFamily="2" charset="0"/>
                  </a:rPr>
                  <a:t> - what are they?</a:t>
                </a:r>
              </a:p>
            </p:txBody>
          </p:sp>
        </mc:Choice>
        <mc:Fallback xmlns="">
          <p:sp>
            <p:nvSpPr>
              <p:cNvPr id="2" name="Title 1">
                <a:extLst>
                  <a:ext uri="{FF2B5EF4-FFF2-40B4-BE49-F238E27FC236}">
                    <a16:creationId xmlns:a16="http://schemas.microsoft.com/office/drawing/2014/main" id="{229E9917-4124-AB00-CB89-9DB9564AE79B}"/>
                  </a:ext>
                </a:extLst>
              </p:cNvPr>
              <p:cNvSpPr txBox="1">
                <a:spLocks noRot="1" noChangeAspect="1" noMove="1" noResize="1" noEditPoints="1" noAdjustHandles="1" noChangeArrowheads="1" noChangeShapeType="1" noTextEdit="1"/>
              </p:cNvSpPr>
              <p:nvPr/>
            </p:nvSpPr>
            <p:spPr>
              <a:xfrm>
                <a:off x="102344" y="81872"/>
                <a:ext cx="10515600" cy="417481"/>
              </a:xfrm>
              <a:blipFill>
                <a:blip r:embed="rId3"/>
                <a:stretch>
                  <a:fillRect/>
                </a:stretch>
              </a:blipFill>
            </p:spPr>
            <p:txBody>
              <a:bodyPr/>
              <a:lstStyle/>
              <a:p>
                <a:r>
                  <a:rPr lang="en-GB">
                    <a:noFill/>
                  </a:rPr>
                  <a:t> </a:t>
                </a:r>
              </a:p>
            </p:txBody>
          </p:sp>
        </mc:Fallback>
      </mc:AlternateContent>
      <p:sp>
        <p:nvSpPr>
          <p:cNvPr id="3" name="TextBox 2">
            <a:extLst>
              <a:ext uri="{FF2B5EF4-FFF2-40B4-BE49-F238E27FC236}">
                <a16:creationId xmlns:a16="http://schemas.microsoft.com/office/drawing/2014/main" id="{EEA9E167-C852-8EC8-C333-E74E1B72AB7F}"/>
              </a:ext>
            </a:extLst>
          </p:cNvPr>
          <p:cNvSpPr txBox="1"/>
          <p:nvPr/>
        </p:nvSpPr>
        <p:spPr>
          <a:xfrm>
            <a:off x="103339" y="982866"/>
            <a:ext cx="2948969" cy="307777"/>
          </a:xfrm>
          <a:prstGeom prst="rect">
            <a:avLst/>
          </a:prstGeom>
          <a:noFill/>
        </p:spPr>
        <p:txBody>
          <a:bodyPr wrap="square" rtlCol="0">
            <a:spAutoFit/>
          </a:bodyPr>
          <a:lstStyle/>
          <a:p>
            <a:r>
              <a:rPr lang="en-GB" sz="1400" b="1" dirty="0">
                <a:latin typeface="Helvetica Neue Light" panose="02000403000000020004" pitchFamily="2" charset="0"/>
                <a:ea typeface="Helvetica Neue Light" panose="02000403000000020004" pitchFamily="2" charset="0"/>
              </a:rPr>
              <a:t>GLM model (not-indexed)</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5E931713-EFD4-F20E-7ADE-A1FA1AFBCE19}"/>
                  </a:ext>
                </a:extLst>
              </p:cNvPr>
              <p:cNvSpPr txBox="1"/>
              <p:nvPr/>
            </p:nvSpPr>
            <p:spPr>
              <a:xfrm>
                <a:off x="191796" y="1300550"/>
                <a:ext cx="5721025" cy="338554"/>
              </a:xfrm>
              <a:prstGeom prst="rect">
                <a:avLst/>
              </a:prstGeom>
              <a:solidFill>
                <a:schemeClr val="accent1">
                  <a:lumMod val="40000"/>
                  <a:lumOff val="60000"/>
                </a:schemeClr>
              </a:solidFill>
              <a:ln>
                <a:solidFill>
                  <a:schemeClr val="accent1"/>
                </a:solidFill>
              </a:ln>
            </p:spPr>
            <p:txBody>
              <a:bodyPr wrap="square" rtlCol="0">
                <a:spAutoFit/>
              </a:bodyPr>
              <a:lstStyle/>
              <a:p>
                <a:pPr/>
                <a14:m>
                  <m:oMathPara xmlns:m="http://schemas.openxmlformats.org/officeDocument/2006/math">
                    <m:oMathParaPr>
                      <m:jc m:val="center"/>
                    </m:oMathParaPr>
                    <m:oMath xmlns:m="http://schemas.openxmlformats.org/officeDocument/2006/math">
                      <m:r>
                        <a:rPr lang="en-GB" sz="1600" b="0" i="1" smtClean="0">
                          <a:latin typeface="Cambria Math" panose="02040503050406030204" pitchFamily="18" charset="0"/>
                        </a:rPr>
                        <m:t>     </m:t>
                      </m:r>
                      <m:r>
                        <a:rPr lang="en-GB" sz="1600" i="1" smtClean="0">
                          <a:latin typeface="Cambria Math" panose="02040503050406030204" pitchFamily="18" charset="0"/>
                        </a:rPr>
                        <m:t>𝑦</m:t>
                      </m:r>
                      <m:r>
                        <a:rPr lang="en-GB" sz="1600" b="0" i="0" smtClean="0">
                          <a:latin typeface="Cambria Math" panose="02040503050406030204" pitchFamily="18" charset="0"/>
                        </a:rPr>
                        <m:t>= </m:t>
                      </m:r>
                      <m:sSub>
                        <m:sSubPr>
                          <m:ctrlPr>
                            <a:rPr lang="en-GB" sz="1600" i="1" smtClean="0">
                              <a:latin typeface="Cambria Math" panose="02040503050406030204" pitchFamily="18" charset="0"/>
                            </a:rPr>
                          </m:ctrlPr>
                        </m:sSubPr>
                        <m:e>
                          <m:r>
                            <a:rPr lang="en-GB" sz="1600" b="0" i="1" smtClean="0">
                              <a:latin typeface="Cambria Math" panose="02040503050406030204" pitchFamily="18" charset="0"/>
                              <a:ea typeface="Cambria Math" panose="02040503050406030204" pitchFamily="18" charset="0"/>
                            </a:rPr>
                            <m:t>𝛽</m:t>
                          </m:r>
                        </m:e>
                        <m:sub>
                          <m:r>
                            <a:rPr lang="en-GB" sz="1600" b="0" i="0" smtClean="0">
                              <a:latin typeface="Cambria Math" panose="02040503050406030204" pitchFamily="18" charset="0"/>
                            </a:rPr>
                            <m:t>0</m:t>
                          </m:r>
                        </m:sub>
                      </m:sSub>
                      <m:r>
                        <a:rPr lang="en-GB" sz="1600" b="0" i="0" smtClean="0">
                          <a:latin typeface="Cambria Math" panose="02040503050406030204" pitchFamily="18" charset="0"/>
                        </a:rPr>
                        <m:t>+</m:t>
                      </m:r>
                      <m:sSub>
                        <m:sSubPr>
                          <m:ctrlPr>
                            <a:rPr lang="en-GB" sz="1600" i="1">
                              <a:latin typeface="Cambria Math" panose="02040503050406030204" pitchFamily="18" charset="0"/>
                            </a:rPr>
                          </m:ctrlPr>
                        </m:sSubPr>
                        <m:e>
                          <m:r>
                            <a:rPr lang="en-GB" sz="1600" b="0" i="1">
                              <a:latin typeface="Cambria Math" panose="02040503050406030204" pitchFamily="18" charset="0"/>
                              <a:ea typeface="Cambria Math" panose="02040503050406030204" pitchFamily="18" charset="0"/>
                            </a:rPr>
                            <m:t>𝛽</m:t>
                          </m:r>
                        </m:e>
                        <m:sub>
                          <m:r>
                            <a:rPr lang="en-GB" sz="1600" b="0" i="0" smtClean="0">
                              <a:latin typeface="Cambria Math" panose="02040503050406030204" pitchFamily="18" charset="0"/>
                              <a:ea typeface="Cambria Math" panose="02040503050406030204" pitchFamily="18" charset="0"/>
                            </a:rPr>
                            <m:t>1</m:t>
                          </m:r>
                        </m:sub>
                      </m:sSub>
                      <m:sSub>
                        <m:sSubPr>
                          <m:ctrlPr>
                            <a:rPr lang="en-GB" sz="1600" i="1">
                              <a:latin typeface="Cambria Math" panose="02040503050406030204" pitchFamily="18" charset="0"/>
                            </a:rPr>
                          </m:ctrlPr>
                        </m:sSubPr>
                        <m:e>
                          <m:r>
                            <a:rPr lang="en-GB" sz="1600" b="0" i="1">
                              <a:latin typeface="Cambria Math" panose="02040503050406030204" pitchFamily="18" charset="0"/>
                            </a:rPr>
                            <m:t>𝑥</m:t>
                          </m:r>
                        </m:e>
                        <m:sub>
                          <m:r>
                            <a:rPr lang="en-GB" sz="1600" b="0" i="0" smtClean="0">
                              <a:latin typeface="Cambria Math" panose="02040503050406030204" pitchFamily="18" charset="0"/>
                            </a:rPr>
                            <m:t>1</m:t>
                          </m:r>
                        </m:sub>
                      </m:sSub>
                      <m:r>
                        <a:rPr lang="en-GB" sz="1600" b="0" i="0" smtClean="0">
                          <a:latin typeface="Cambria Math" panose="02040503050406030204" pitchFamily="18" charset="0"/>
                        </a:rPr>
                        <m:t>+</m:t>
                      </m:r>
                      <m:sSub>
                        <m:sSubPr>
                          <m:ctrlPr>
                            <a:rPr lang="en-GB" sz="1600" i="1">
                              <a:latin typeface="Cambria Math" panose="02040503050406030204" pitchFamily="18" charset="0"/>
                            </a:rPr>
                          </m:ctrlPr>
                        </m:sSubPr>
                        <m:e>
                          <m:r>
                            <a:rPr lang="en-GB" sz="1600" b="0" i="1">
                              <a:latin typeface="Cambria Math" panose="02040503050406030204" pitchFamily="18" charset="0"/>
                              <a:ea typeface="Cambria Math" panose="02040503050406030204" pitchFamily="18" charset="0"/>
                            </a:rPr>
                            <m:t>𝛽</m:t>
                          </m:r>
                        </m:e>
                        <m:sub>
                          <m:r>
                            <a:rPr lang="en-GB" sz="1600" b="0" i="0" smtClean="0">
                              <a:latin typeface="Cambria Math" panose="02040503050406030204" pitchFamily="18" charset="0"/>
                              <a:ea typeface="Cambria Math" panose="02040503050406030204" pitchFamily="18" charset="0"/>
                            </a:rPr>
                            <m:t>2</m:t>
                          </m:r>
                        </m:sub>
                      </m:sSub>
                      <m:sSub>
                        <m:sSubPr>
                          <m:ctrlPr>
                            <a:rPr lang="en-GB" sz="1600" i="1">
                              <a:latin typeface="Cambria Math" panose="02040503050406030204" pitchFamily="18" charset="0"/>
                            </a:rPr>
                          </m:ctrlPr>
                        </m:sSubPr>
                        <m:e>
                          <m:r>
                            <a:rPr lang="en-GB" sz="1600" b="0" i="1">
                              <a:latin typeface="Cambria Math" panose="02040503050406030204" pitchFamily="18" charset="0"/>
                            </a:rPr>
                            <m:t>𝑥</m:t>
                          </m:r>
                        </m:e>
                        <m:sub>
                          <m:r>
                            <a:rPr lang="en-GB" sz="1600" b="0" i="0" smtClean="0">
                              <a:latin typeface="Cambria Math" panose="02040503050406030204" pitchFamily="18" charset="0"/>
                            </a:rPr>
                            <m:t>2</m:t>
                          </m:r>
                        </m:sub>
                      </m:sSub>
                      <m:r>
                        <a:rPr lang="en-GB" sz="1600" b="0" i="0" smtClean="0">
                          <a:latin typeface="Cambria Math" panose="02040503050406030204" pitchFamily="18" charset="0"/>
                        </a:rPr>
                        <m:t>+…+</m:t>
                      </m:r>
                      <m:sSub>
                        <m:sSubPr>
                          <m:ctrlPr>
                            <a:rPr lang="en-GB" sz="1600" i="1">
                              <a:latin typeface="Cambria Math" panose="02040503050406030204" pitchFamily="18" charset="0"/>
                            </a:rPr>
                          </m:ctrlPr>
                        </m:sSubPr>
                        <m:e>
                          <m:r>
                            <a:rPr lang="en-GB" sz="1600" i="1">
                              <a:latin typeface="Cambria Math" panose="02040503050406030204" pitchFamily="18" charset="0"/>
                              <a:ea typeface="Cambria Math" panose="02040503050406030204" pitchFamily="18" charset="0"/>
                            </a:rPr>
                            <m:t>𝛽</m:t>
                          </m:r>
                        </m:e>
                        <m:sub>
                          <m:r>
                            <a:rPr lang="en-GB" sz="1600" b="0" i="1" smtClean="0">
                              <a:latin typeface="Cambria Math" panose="02040503050406030204" pitchFamily="18" charset="0"/>
                              <a:ea typeface="Cambria Math" panose="02040503050406030204" pitchFamily="18" charset="0"/>
                            </a:rPr>
                            <m:t>𝑘</m:t>
                          </m:r>
                        </m:sub>
                      </m:sSub>
                      <m:sSub>
                        <m:sSubPr>
                          <m:ctrlPr>
                            <a:rPr lang="en-GB" sz="1600" i="1">
                              <a:latin typeface="Cambria Math" panose="02040503050406030204" pitchFamily="18" charset="0"/>
                            </a:rPr>
                          </m:ctrlPr>
                        </m:sSubPr>
                        <m:e>
                          <m:r>
                            <a:rPr lang="en-GB" sz="1600" i="1">
                              <a:latin typeface="Cambria Math" panose="02040503050406030204" pitchFamily="18" charset="0"/>
                            </a:rPr>
                            <m:t>𝑥</m:t>
                          </m:r>
                        </m:e>
                        <m:sub>
                          <m:r>
                            <a:rPr lang="en-GB" sz="1600" b="0" i="1" smtClean="0">
                              <a:latin typeface="Cambria Math" panose="02040503050406030204" pitchFamily="18" charset="0"/>
                            </a:rPr>
                            <m:t>𝑘</m:t>
                          </m:r>
                        </m:sub>
                      </m:sSub>
                      <m:r>
                        <a:rPr lang="en-GB" sz="1600" b="0" i="0" smtClean="0">
                          <a:latin typeface="Cambria Math" panose="02040503050406030204" pitchFamily="18" charset="0"/>
                        </a:rPr>
                        <m:t>+</m:t>
                      </m:r>
                      <m:r>
                        <a:rPr lang="el-GR" sz="1600" b="0" i="1" smtClean="0">
                          <a:latin typeface="Cambria Math" panose="02040503050406030204" pitchFamily="18" charset="0"/>
                          <a:ea typeface="Cambria Math" panose="02040503050406030204" pitchFamily="18" charset="0"/>
                        </a:rPr>
                        <m:t>𝜀</m:t>
                      </m:r>
                    </m:oMath>
                  </m:oMathPara>
                </a14:m>
                <a:endParaRPr lang="en-US" sz="1600" i="1" dirty="0">
                  <a:latin typeface="Helvetica Neue Thin" panose="020B0403020202020204" pitchFamily="34" charset="0"/>
                  <a:ea typeface="Helvetica Neue Thin" panose="020B0403020202020204" pitchFamily="34" charset="0"/>
                </a:endParaRPr>
              </a:p>
            </p:txBody>
          </p:sp>
        </mc:Choice>
        <mc:Fallback xmlns="">
          <p:sp>
            <p:nvSpPr>
              <p:cNvPr id="4" name="TextBox 3">
                <a:extLst>
                  <a:ext uri="{FF2B5EF4-FFF2-40B4-BE49-F238E27FC236}">
                    <a16:creationId xmlns:a16="http://schemas.microsoft.com/office/drawing/2014/main" id="{5E931713-EFD4-F20E-7ADE-A1FA1AFBCE19}"/>
                  </a:ext>
                </a:extLst>
              </p:cNvPr>
              <p:cNvSpPr txBox="1">
                <a:spLocks noRot="1" noChangeAspect="1" noMove="1" noResize="1" noEditPoints="1" noAdjustHandles="1" noChangeArrowheads="1" noChangeShapeType="1" noTextEdit="1"/>
              </p:cNvSpPr>
              <p:nvPr/>
            </p:nvSpPr>
            <p:spPr>
              <a:xfrm>
                <a:off x="191796" y="1300550"/>
                <a:ext cx="5721025" cy="338554"/>
              </a:xfrm>
              <a:prstGeom prst="rect">
                <a:avLst/>
              </a:prstGeom>
              <a:blipFill>
                <a:blip r:embed="rId4"/>
                <a:stretch>
                  <a:fillRect b="-13793"/>
                </a:stretch>
              </a:blipFill>
              <a:ln>
                <a:solidFill>
                  <a:schemeClr val="accent1"/>
                </a:solidFill>
              </a:ln>
            </p:spPr>
            <p:txBody>
              <a:bodyPr/>
              <a:lstStyle/>
              <a:p>
                <a:r>
                  <a:rPr lang="en-GB">
                    <a:noFill/>
                  </a:rPr>
                  <a:t> </a:t>
                </a:r>
              </a:p>
            </p:txBody>
          </p:sp>
        </mc:Fallback>
      </mc:AlternateContent>
      <p:sp>
        <p:nvSpPr>
          <p:cNvPr id="5" name="TextBox 4">
            <a:extLst>
              <a:ext uri="{FF2B5EF4-FFF2-40B4-BE49-F238E27FC236}">
                <a16:creationId xmlns:a16="http://schemas.microsoft.com/office/drawing/2014/main" id="{5DAF73F3-9E75-91C5-6D30-537A7C7EAC77}"/>
              </a:ext>
            </a:extLst>
          </p:cNvPr>
          <p:cNvSpPr txBox="1"/>
          <p:nvPr/>
        </p:nvSpPr>
        <p:spPr>
          <a:xfrm>
            <a:off x="6026042" y="965314"/>
            <a:ext cx="1831777" cy="307777"/>
          </a:xfrm>
          <a:prstGeom prst="rect">
            <a:avLst/>
          </a:prstGeom>
          <a:noFill/>
        </p:spPr>
        <p:txBody>
          <a:bodyPr wrap="square" rtlCol="0">
            <a:spAutoFit/>
          </a:bodyPr>
          <a:lstStyle/>
          <a:p>
            <a:pPr algn="ctr"/>
            <a:r>
              <a:rPr lang="en-GB" sz="1400" b="1" dirty="0">
                <a:latin typeface="Helvetica Neue Light" panose="02000403000000020004" pitchFamily="2" charset="0"/>
                <a:ea typeface="Helvetica Neue Light" panose="02000403000000020004" pitchFamily="2" charset="0"/>
              </a:rPr>
              <a:t>GLM model (indexed)</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8A21EC5-99EE-165A-B0B1-4D793D923F13}"/>
                  </a:ext>
                </a:extLst>
              </p:cNvPr>
              <p:cNvSpPr txBox="1"/>
              <p:nvPr/>
            </p:nvSpPr>
            <p:spPr>
              <a:xfrm>
                <a:off x="6105939" y="1290643"/>
                <a:ext cx="5754351" cy="358368"/>
              </a:xfrm>
              <a:prstGeom prst="rect">
                <a:avLst/>
              </a:prstGeom>
              <a:solidFill>
                <a:schemeClr val="accent1">
                  <a:lumMod val="40000"/>
                  <a:lumOff val="60000"/>
                </a:schemeClr>
              </a:solidFill>
              <a:ln>
                <a:solidFill>
                  <a:schemeClr val="accent1"/>
                </a:solidFill>
              </a:ln>
            </p:spPr>
            <p:txBody>
              <a:bodyPr wrap="square" rtlCol="0">
                <a:spAutoFit/>
              </a:bodyPr>
              <a:lstStyle/>
              <a:p>
                <a:pPr/>
                <a14:m>
                  <m:oMathPara xmlns:m="http://schemas.openxmlformats.org/officeDocument/2006/math">
                    <m:oMathParaPr>
                      <m:jc m:val="center"/>
                    </m:oMathParaPr>
                    <m:oMath xmlns:m="http://schemas.openxmlformats.org/officeDocument/2006/math">
                      <m:sSub>
                        <m:sSubPr>
                          <m:ctrlPr>
                            <a:rPr lang="en-GB" sz="1600" b="0" i="1" smtClean="0">
                              <a:latin typeface="Cambria Math" panose="02040503050406030204" pitchFamily="18" charset="0"/>
                            </a:rPr>
                          </m:ctrlPr>
                        </m:sSubPr>
                        <m:e>
                          <m:r>
                            <a:rPr lang="en-GB" sz="1600" b="0" i="1" smtClean="0">
                              <a:latin typeface="Cambria Math" panose="02040503050406030204" pitchFamily="18" charset="0"/>
                            </a:rPr>
                            <m:t>𝑦</m:t>
                          </m:r>
                        </m:e>
                        <m:sub>
                          <m:r>
                            <a:rPr lang="en-GB" sz="1600" b="0" i="1" smtClean="0">
                              <a:latin typeface="Cambria Math" panose="02040503050406030204" pitchFamily="18" charset="0"/>
                            </a:rPr>
                            <m:t>𝑖</m:t>
                          </m:r>
                          <m:r>
                            <a:rPr lang="en-GB" sz="1600" b="0" i="1" smtClean="0">
                              <a:latin typeface="Cambria Math" panose="02040503050406030204" pitchFamily="18" charset="0"/>
                            </a:rPr>
                            <m:t>,</m:t>
                          </m:r>
                          <m:r>
                            <a:rPr lang="en-GB" sz="1600" b="0" i="1" smtClean="0">
                              <a:latin typeface="Cambria Math" panose="02040503050406030204" pitchFamily="18" charset="0"/>
                            </a:rPr>
                            <m:t>𝑗</m:t>
                          </m:r>
                        </m:sub>
                      </m:sSub>
                      <m:r>
                        <a:rPr lang="en-GB" sz="1600" b="0" i="0" smtClean="0">
                          <a:latin typeface="Cambria Math" panose="02040503050406030204" pitchFamily="18" charset="0"/>
                        </a:rPr>
                        <m:t>= </m:t>
                      </m:r>
                      <m:sSub>
                        <m:sSubPr>
                          <m:ctrlPr>
                            <a:rPr lang="en-GB" sz="1600" i="1" smtClean="0">
                              <a:latin typeface="Cambria Math" panose="02040503050406030204" pitchFamily="18" charset="0"/>
                            </a:rPr>
                          </m:ctrlPr>
                        </m:sSubPr>
                        <m:e>
                          <m:r>
                            <a:rPr lang="en-GB" sz="1600" b="0" i="1" smtClean="0">
                              <a:latin typeface="Cambria Math" panose="02040503050406030204" pitchFamily="18" charset="0"/>
                              <a:ea typeface="Cambria Math" panose="02040503050406030204" pitchFamily="18" charset="0"/>
                            </a:rPr>
                            <m:t>𝛽</m:t>
                          </m:r>
                        </m:e>
                        <m:sub>
                          <m:r>
                            <a:rPr lang="en-GB" sz="1600" b="0" i="1" smtClean="0">
                              <a:latin typeface="Cambria Math" panose="02040503050406030204" pitchFamily="18" charset="0"/>
                              <a:ea typeface="Cambria Math" panose="02040503050406030204" pitchFamily="18" charset="0"/>
                            </a:rPr>
                            <m:t>0,</m:t>
                          </m:r>
                          <m:r>
                            <a:rPr lang="en-GB" sz="1600" b="0" i="1" smtClean="0">
                              <a:latin typeface="Cambria Math" panose="02040503050406030204" pitchFamily="18" charset="0"/>
                              <a:ea typeface="Cambria Math" panose="02040503050406030204" pitchFamily="18" charset="0"/>
                            </a:rPr>
                            <m:t>𝑗</m:t>
                          </m:r>
                        </m:sub>
                      </m:sSub>
                      <m:r>
                        <a:rPr lang="en-GB" sz="1600" b="0" i="0" smtClean="0">
                          <a:latin typeface="Cambria Math" panose="02040503050406030204" pitchFamily="18" charset="0"/>
                        </a:rPr>
                        <m:t>+</m:t>
                      </m:r>
                      <m:sSub>
                        <m:sSubPr>
                          <m:ctrlPr>
                            <a:rPr lang="en-GB" sz="1600" i="1">
                              <a:latin typeface="Cambria Math" panose="02040503050406030204" pitchFamily="18" charset="0"/>
                            </a:rPr>
                          </m:ctrlPr>
                        </m:sSubPr>
                        <m:e>
                          <m:r>
                            <a:rPr lang="en-GB" sz="1600" b="0" i="1">
                              <a:latin typeface="Cambria Math" panose="02040503050406030204" pitchFamily="18" charset="0"/>
                              <a:ea typeface="Cambria Math" panose="02040503050406030204" pitchFamily="18" charset="0"/>
                            </a:rPr>
                            <m:t>𝛽</m:t>
                          </m:r>
                        </m:e>
                        <m:sub>
                          <m:r>
                            <a:rPr lang="en-GB" sz="1600" b="0" i="0" smtClean="0">
                              <a:latin typeface="Cambria Math" panose="02040503050406030204" pitchFamily="18" charset="0"/>
                              <a:ea typeface="Cambria Math" panose="02040503050406030204" pitchFamily="18" charset="0"/>
                            </a:rPr>
                            <m:t>1,</m:t>
                          </m:r>
                          <m:r>
                            <a:rPr lang="en-GB" sz="1600" b="0" i="1" smtClean="0">
                              <a:latin typeface="Cambria Math" panose="02040503050406030204" pitchFamily="18" charset="0"/>
                              <a:ea typeface="Cambria Math" panose="02040503050406030204" pitchFamily="18" charset="0"/>
                            </a:rPr>
                            <m:t>𝑗</m:t>
                          </m:r>
                        </m:sub>
                      </m:sSub>
                      <m:sSub>
                        <m:sSubPr>
                          <m:ctrlPr>
                            <a:rPr lang="en-GB" sz="1600" i="1">
                              <a:latin typeface="Cambria Math" panose="02040503050406030204" pitchFamily="18" charset="0"/>
                            </a:rPr>
                          </m:ctrlPr>
                        </m:sSubPr>
                        <m:e>
                          <m:r>
                            <a:rPr lang="en-GB" sz="1600" b="0" i="1">
                              <a:latin typeface="Cambria Math" panose="02040503050406030204" pitchFamily="18" charset="0"/>
                            </a:rPr>
                            <m:t>𝑥</m:t>
                          </m:r>
                        </m:e>
                        <m:sub>
                          <m:r>
                            <a:rPr lang="en-GB" sz="1600" b="0" i="1" smtClean="0">
                              <a:latin typeface="Cambria Math" panose="02040503050406030204" pitchFamily="18" charset="0"/>
                            </a:rPr>
                            <m:t>1,</m:t>
                          </m:r>
                          <m:r>
                            <a:rPr lang="en-GB" sz="1600" b="0" i="1" smtClean="0">
                              <a:latin typeface="Cambria Math" panose="02040503050406030204" pitchFamily="18" charset="0"/>
                            </a:rPr>
                            <m:t>𝑖</m:t>
                          </m:r>
                          <m:r>
                            <a:rPr lang="en-GB" sz="1600" b="0" i="1" smtClean="0">
                              <a:latin typeface="Cambria Math" panose="02040503050406030204" pitchFamily="18" charset="0"/>
                            </a:rPr>
                            <m:t>,</m:t>
                          </m:r>
                          <m:r>
                            <a:rPr lang="en-GB" sz="1600" b="0" i="1" smtClean="0">
                              <a:latin typeface="Cambria Math" panose="02040503050406030204" pitchFamily="18" charset="0"/>
                            </a:rPr>
                            <m:t>𝑗</m:t>
                          </m:r>
                        </m:sub>
                      </m:sSub>
                      <m:r>
                        <a:rPr lang="en-GB" sz="1600" b="0" i="0" smtClean="0">
                          <a:latin typeface="Cambria Math" panose="02040503050406030204" pitchFamily="18" charset="0"/>
                        </a:rPr>
                        <m:t>+</m:t>
                      </m:r>
                      <m:sSub>
                        <m:sSubPr>
                          <m:ctrlPr>
                            <a:rPr lang="en-GB" sz="1600" i="1">
                              <a:latin typeface="Cambria Math" panose="02040503050406030204" pitchFamily="18" charset="0"/>
                            </a:rPr>
                          </m:ctrlPr>
                        </m:sSubPr>
                        <m:e>
                          <m:r>
                            <a:rPr lang="en-GB" sz="1600" b="0" i="1">
                              <a:latin typeface="Cambria Math" panose="02040503050406030204" pitchFamily="18" charset="0"/>
                              <a:ea typeface="Cambria Math" panose="02040503050406030204" pitchFamily="18" charset="0"/>
                            </a:rPr>
                            <m:t>𝛽</m:t>
                          </m:r>
                        </m:e>
                        <m:sub>
                          <m:r>
                            <a:rPr lang="en-GB" sz="1600" b="0" i="0" smtClean="0">
                              <a:latin typeface="Cambria Math" panose="02040503050406030204" pitchFamily="18" charset="0"/>
                              <a:ea typeface="Cambria Math" panose="02040503050406030204" pitchFamily="18" charset="0"/>
                            </a:rPr>
                            <m:t>2,</m:t>
                          </m:r>
                          <m:r>
                            <a:rPr lang="en-GB" sz="1600" b="0" i="1" smtClean="0">
                              <a:latin typeface="Cambria Math" panose="02040503050406030204" pitchFamily="18" charset="0"/>
                              <a:ea typeface="Cambria Math" panose="02040503050406030204" pitchFamily="18" charset="0"/>
                            </a:rPr>
                            <m:t>𝑗</m:t>
                          </m:r>
                        </m:sub>
                      </m:sSub>
                      <m:sSub>
                        <m:sSubPr>
                          <m:ctrlPr>
                            <a:rPr lang="en-GB" sz="1600" i="1">
                              <a:latin typeface="Cambria Math" panose="02040503050406030204" pitchFamily="18" charset="0"/>
                            </a:rPr>
                          </m:ctrlPr>
                        </m:sSubPr>
                        <m:e>
                          <m:r>
                            <a:rPr lang="en-GB" sz="1600" b="0" i="1">
                              <a:latin typeface="Cambria Math" panose="02040503050406030204" pitchFamily="18" charset="0"/>
                            </a:rPr>
                            <m:t>𝑥</m:t>
                          </m:r>
                        </m:e>
                        <m:sub>
                          <m:r>
                            <a:rPr lang="en-GB" sz="1600" b="0" i="1" smtClean="0">
                              <a:latin typeface="Cambria Math" panose="02040503050406030204" pitchFamily="18" charset="0"/>
                            </a:rPr>
                            <m:t>2,</m:t>
                          </m:r>
                          <m:r>
                            <a:rPr lang="en-GB" sz="1600" b="0" i="1" smtClean="0">
                              <a:latin typeface="Cambria Math" panose="02040503050406030204" pitchFamily="18" charset="0"/>
                            </a:rPr>
                            <m:t>𝑖</m:t>
                          </m:r>
                          <m:r>
                            <a:rPr lang="en-GB" sz="1600" b="0" i="1" smtClean="0">
                              <a:latin typeface="Cambria Math" panose="02040503050406030204" pitchFamily="18" charset="0"/>
                            </a:rPr>
                            <m:t>,</m:t>
                          </m:r>
                          <m:r>
                            <a:rPr lang="en-GB" sz="1600" b="0" i="1" smtClean="0">
                              <a:latin typeface="Cambria Math" panose="02040503050406030204" pitchFamily="18" charset="0"/>
                            </a:rPr>
                            <m:t>𝑗</m:t>
                          </m:r>
                        </m:sub>
                      </m:sSub>
                      <m:r>
                        <a:rPr lang="en-GB" sz="1600" b="0" i="0" smtClean="0">
                          <a:latin typeface="Cambria Math" panose="02040503050406030204" pitchFamily="18" charset="0"/>
                        </a:rPr>
                        <m:t>+…+</m:t>
                      </m:r>
                      <m:sSub>
                        <m:sSubPr>
                          <m:ctrlPr>
                            <a:rPr lang="en-GB" sz="1600" i="1">
                              <a:latin typeface="Cambria Math" panose="02040503050406030204" pitchFamily="18" charset="0"/>
                            </a:rPr>
                          </m:ctrlPr>
                        </m:sSubPr>
                        <m:e>
                          <m:r>
                            <a:rPr lang="en-GB" sz="1600" i="1">
                              <a:latin typeface="Cambria Math" panose="02040503050406030204" pitchFamily="18" charset="0"/>
                              <a:ea typeface="Cambria Math" panose="02040503050406030204" pitchFamily="18" charset="0"/>
                            </a:rPr>
                            <m:t>𝛽</m:t>
                          </m:r>
                        </m:e>
                        <m:sub>
                          <m:r>
                            <a:rPr lang="en-GB" sz="1600" b="0" i="1" smtClean="0">
                              <a:latin typeface="Cambria Math" panose="02040503050406030204" pitchFamily="18" charset="0"/>
                              <a:ea typeface="Cambria Math" panose="02040503050406030204" pitchFamily="18" charset="0"/>
                            </a:rPr>
                            <m:t>𝑘</m:t>
                          </m:r>
                          <m:r>
                            <a:rPr lang="en-GB" sz="1600" i="1">
                              <a:latin typeface="Cambria Math" panose="02040503050406030204" pitchFamily="18" charset="0"/>
                              <a:ea typeface="Cambria Math" panose="02040503050406030204" pitchFamily="18" charset="0"/>
                            </a:rPr>
                            <m:t>,</m:t>
                          </m:r>
                          <m:r>
                            <a:rPr lang="en-GB" sz="1600" i="1">
                              <a:latin typeface="Cambria Math" panose="02040503050406030204" pitchFamily="18" charset="0"/>
                              <a:ea typeface="Cambria Math" panose="02040503050406030204" pitchFamily="18" charset="0"/>
                            </a:rPr>
                            <m:t>𝑗</m:t>
                          </m:r>
                        </m:sub>
                      </m:sSub>
                      <m:sSub>
                        <m:sSubPr>
                          <m:ctrlPr>
                            <a:rPr lang="en-GB" sz="1600" i="1">
                              <a:latin typeface="Cambria Math" panose="02040503050406030204" pitchFamily="18" charset="0"/>
                            </a:rPr>
                          </m:ctrlPr>
                        </m:sSubPr>
                        <m:e>
                          <m:r>
                            <a:rPr lang="en-GB" sz="1600" i="1">
                              <a:latin typeface="Cambria Math" panose="02040503050406030204" pitchFamily="18" charset="0"/>
                            </a:rPr>
                            <m:t>𝑥</m:t>
                          </m:r>
                        </m:e>
                        <m:sub>
                          <m:r>
                            <a:rPr lang="en-GB" sz="1600" b="0" i="1" smtClean="0">
                              <a:latin typeface="Cambria Math" panose="02040503050406030204" pitchFamily="18" charset="0"/>
                            </a:rPr>
                            <m:t>𝑘</m:t>
                          </m:r>
                          <m:r>
                            <a:rPr lang="en-GB" sz="1600" i="1">
                              <a:latin typeface="Cambria Math" panose="02040503050406030204" pitchFamily="18" charset="0"/>
                            </a:rPr>
                            <m:t>,</m:t>
                          </m:r>
                          <m:r>
                            <a:rPr lang="en-GB" sz="1600" i="1">
                              <a:latin typeface="Cambria Math" panose="02040503050406030204" pitchFamily="18" charset="0"/>
                            </a:rPr>
                            <m:t>𝑖</m:t>
                          </m:r>
                          <m:r>
                            <a:rPr lang="en-GB" sz="1600" i="1">
                              <a:latin typeface="Cambria Math" panose="02040503050406030204" pitchFamily="18" charset="0"/>
                            </a:rPr>
                            <m:t>,</m:t>
                          </m:r>
                          <m:r>
                            <a:rPr lang="en-GB" sz="1600" i="1">
                              <a:latin typeface="Cambria Math" panose="02040503050406030204" pitchFamily="18" charset="0"/>
                            </a:rPr>
                            <m:t>𝑗</m:t>
                          </m:r>
                        </m:sub>
                      </m:sSub>
                      <m:r>
                        <a:rPr lang="en-GB" sz="1600">
                          <a:latin typeface="Cambria Math" panose="02040503050406030204" pitchFamily="18" charset="0"/>
                        </a:rPr>
                        <m:t>+</m:t>
                      </m:r>
                      <m:sSub>
                        <m:sSubPr>
                          <m:ctrlPr>
                            <a:rPr lang="en-GB" sz="1600" i="1" smtClean="0">
                              <a:latin typeface="Cambria Math" panose="02040503050406030204" pitchFamily="18" charset="0"/>
                            </a:rPr>
                          </m:ctrlPr>
                        </m:sSubPr>
                        <m:e>
                          <m:r>
                            <a:rPr lang="en-GB" sz="1600" i="1" smtClean="0">
                              <a:latin typeface="Cambria Math" panose="02040503050406030204" pitchFamily="18" charset="0"/>
                              <a:ea typeface="Cambria Math" panose="02040503050406030204" pitchFamily="18" charset="0"/>
                            </a:rPr>
                            <m:t>𝜀</m:t>
                          </m:r>
                        </m:e>
                        <m:sub>
                          <m:r>
                            <a:rPr lang="en-GB" sz="1600" b="0" i="1" smtClean="0">
                              <a:latin typeface="Cambria Math" panose="02040503050406030204" pitchFamily="18" charset="0"/>
                            </a:rPr>
                            <m:t>𝑖</m:t>
                          </m:r>
                          <m:r>
                            <a:rPr lang="en-GB" sz="1600" b="0" i="1" smtClean="0">
                              <a:latin typeface="Cambria Math" panose="02040503050406030204" pitchFamily="18" charset="0"/>
                            </a:rPr>
                            <m:t>,</m:t>
                          </m:r>
                          <m:r>
                            <a:rPr lang="en-GB" sz="1600" b="0" i="1" smtClean="0">
                              <a:latin typeface="Cambria Math" panose="02040503050406030204" pitchFamily="18" charset="0"/>
                            </a:rPr>
                            <m:t>𝑗</m:t>
                          </m:r>
                        </m:sub>
                      </m:sSub>
                    </m:oMath>
                  </m:oMathPara>
                </a14:m>
                <a:endParaRPr lang="en-US" sz="1600" i="1" dirty="0">
                  <a:latin typeface="Helvetica Neue Thin" panose="020B0403020202020204" pitchFamily="34" charset="0"/>
                  <a:ea typeface="Helvetica Neue Thin" panose="020B0403020202020204" pitchFamily="34" charset="0"/>
                </a:endParaRPr>
              </a:p>
            </p:txBody>
          </p:sp>
        </mc:Choice>
        <mc:Fallback xmlns="">
          <p:sp>
            <p:nvSpPr>
              <p:cNvPr id="6" name="TextBox 5">
                <a:extLst>
                  <a:ext uri="{FF2B5EF4-FFF2-40B4-BE49-F238E27FC236}">
                    <a16:creationId xmlns:a16="http://schemas.microsoft.com/office/drawing/2014/main" id="{B8A21EC5-99EE-165A-B0B1-4D793D923F13}"/>
                  </a:ext>
                </a:extLst>
              </p:cNvPr>
              <p:cNvSpPr txBox="1">
                <a:spLocks noRot="1" noChangeAspect="1" noMove="1" noResize="1" noEditPoints="1" noAdjustHandles="1" noChangeArrowheads="1" noChangeShapeType="1" noTextEdit="1"/>
              </p:cNvSpPr>
              <p:nvPr/>
            </p:nvSpPr>
            <p:spPr>
              <a:xfrm>
                <a:off x="6105939" y="1290643"/>
                <a:ext cx="5754351" cy="358368"/>
              </a:xfrm>
              <a:prstGeom prst="rect">
                <a:avLst/>
              </a:prstGeom>
              <a:blipFill>
                <a:blip r:embed="rId5"/>
                <a:stretch>
                  <a:fillRect b="-3333"/>
                </a:stretch>
              </a:blipFill>
              <a:ln>
                <a:solidFill>
                  <a:schemeClr val="accent1"/>
                </a:solidFill>
              </a:ln>
            </p:spPr>
            <p:txBody>
              <a:bodyPr/>
              <a:lstStyle/>
              <a:p>
                <a:r>
                  <a:rPr lang="en-GB">
                    <a:noFill/>
                  </a:rPr>
                  <a:t> </a:t>
                </a:r>
              </a:p>
            </p:txBody>
          </p:sp>
        </mc:Fallback>
      </mc:AlternateContent>
      <p:pic>
        <p:nvPicPr>
          <p:cNvPr id="10" name="Picture 9" descr="Chart, scatter chart&#10;&#10;Description automatically generated">
            <a:extLst>
              <a:ext uri="{FF2B5EF4-FFF2-40B4-BE49-F238E27FC236}">
                <a16:creationId xmlns:a16="http://schemas.microsoft.com/office/drawing/2014/main" id="{D841BF69-4137-A013-CF06-B24749D46D83}"/>
              </a:ext>
            </a:extLst>
          </p:cNvPr>
          <p:cNvPicPr>
            <a:picLocks noChangeAspect="1"/>
          </p:cNvPicPr>
          <p:nvPr/>
        </p:nvPicPr>
        <p:blipFill>
          <a:blip r:embed="rId6"/>
          <a:stretch>
            <a:fillRect/>
          </a:stretch>
        </p:blipFill>
        <p:spPr>
          <a:xfrm>
            <a:off x="6105939" y="1830475"/>
            <a:ext cx="5754351" cy="4026669"/>
          </a:xfrm>
          <a:prstGeom prst="rect">
            <a:avLst/>
          </a:prstGeom>
          <a:ln>
            <a:solidFill>
              <a:schemeClr val="tx1"/>
            </a:solidFill>
          </a:ln>
        </p:spPr>
      </p:pic>
      <p:pic>
        <p:nvPicPr>
          <p:cNvPr id="8" name="Picture 7" descr="Chart, scatter chart&#10;&#10;Description automatically generated">
            <a:extLst>
              <a:ext uri="{FF2B5EF4-FFF2-40B4-BE49-F238E27FC236}">
                <a16:creationId xmlns:a16="http://schemas.microsoft.com/office/drawing/2014/main" id="{197DFA9F-A014-0C92-2AE3-716EAAFA6494}"/>
              </a:ext>
            </a:extLst>
          </p:cNvPr>
          <p:cNvPicPr>
            <a:picLocks noChangeAspect="1"/>
          </p:cNvPicPr>
          <p:nvPr/>
        </p:nvPicPr>
        <p:blipFill>
          <a:blip r:embed="rId7"/>
          <a:stretch>
            <a:fillRect/>
          </a:stretch>
        </p:blipFill>
        <p:spPr>
          <a:xfrm>
            <a:off x="191796" y="1830475"/>
            <a:ext cx="5721026" cy="4026669"/>
          </a:xfrm>
          <a:prstGeom prst="rect">
            <a:avLst/>
          </a:prstGeom>
          <a:ln>
            <a:solidFill>
              <a:schemeClr val="tx1"/>
            </a:solidFill>
          </a:ln>
        </p:spPr>
      </p:pic>
      <p:sp>
        <p:nvSpPr>
          <p:cNvPr id="12" name="TextBox 11">
            <a:extLst>
              <a:ext uri="{FF2B5EF4-FFF2-40B4-BE49-F238E27FC236}">
                <a16:creationId xmlns:a16="http://schemas.microsoft.com/office/drawing/2014/main" id="{4C0644C7-36C7-E79A-246D-B184CE989793}"/>
              </a:ext>
            </a:extLst>
          </p:cNvPr>
          <p:cNvSpPr txBox="1"/>
          <p:nvPr/>
        </p:nvSpPr>
        <p:spPr>
          <a:xfrm>
            <a:off x="191795" y="552871"/>
            <a:ext cx="11668495" cy="307777"/>
          </a:xfrm>
          <a:prstGeom prst="rect">
            <a:avLst/>
          </a:prstGeom>
          <a:noFill/>
        </p:spPr>
        <p:txBody>
          <a:bodyPr wrap="square" rtlCol="0">
            <a:spAutoFit/>
          </a:bodyPr>
          <a:lstStyle/>
          <a:p>
            <a:pPr marL="285750" indent="-285750">
              <a:buFont typeface="Arial" panose="020B0604020202020204" pitchFamily="34" charset="0"/>
              <a:buChar char="•"/>
            </a:pPr>
            <a:r>
              <a:rPr lang="en-GB" sz="1400" dirty="0">
                <a:latin typeface="Helvetica Neue Light" panose="02000403000000020004" pitchFamily="2" charset="0"/>
                <a:ea typeface="Helvetica Neue Light" panose="02000403000000020004" pitchFamily="2" charset="0"/>
              </a:rPr>
              <a:t>Let us consider the following scenarios: 50 students in 4 classes, we are interested to know how </a:t>
            </a:r>
            <a:r>
              <a:rPr lang="en-GB" sz="1400" dirty="0">
                <a:highlight>
                  <a:srgbClr val="C0C0C0"/>
                </a:highlight>
                <a:latin typeface="Helvetica Neue Light" panose="02000403000000020004" pitchFamily="2" charset="0"/>
                <a:ea typeface="Helvetica Neue Light" panose="02000403000000020004" pitchFamily="2" charset="0"/>
              </a:rPr>
              <a:t>active learning </a:t>
            </a:r>
            <a:r>
              <a:rPr lang="en-GB" sz="1400" dirty="0">
                <a:latin typeface="Helvetica Neue Light" panose="02000403000000020004" pitchFamily="2" charset="0"/>
                <a:ea typeface="Helvetica Neue Light" panose="02000403000000020004" pitchFamily="2" charset="0"/>
              </a:rPr>
              <a:t>time impacts </a:t>
            </a:r>
            <a:r>
              <a:rPr lang="en-GB" sz="1400" dirty="0">
                <a:highlight>
                  <a:srgbClr val="C0C0C0"/>
                </a:highlight>
                <a:latin typeface="Helvetica Neue Light" panose="02000403000000020004" pitchFamily="2" charset="0"/>
                <a:ea typeface="Helvetica Neue Light" panose="02000403000000020004" pitchFamily="2" charset="0"/>
              </a:rPr>
              <a:t>maths score </a:t>
            </a:r>
          </a:p>
        </p:txBody>
      </p:sp>
      <p:sp>
        <p:nvSpPr>
          <p:cNvPr id="13" name="TextBox 12">
            <a:extLst>
              <a:ext uri="{FF2B5EF4-FFF2-40B4-BE49-F238E27FC236}">
                <a16:creationId xmlns:a16="http://schemas.microsoft.com/office/drawing/2014/main" id="{796C5DA6-13A4-CDA3-150F-881FEA48DE0B}"/>
              </a:ext>
            </a:extLst>
          </p:cNvPr>
          <p:cNvSpPr txBox="1"/>
          <p:nvPr/>
        </p:nvSpPr>
        <p:spPr>
          <a:xfrm>
            <a:off x="191795" y="5931464"/>
            <a:ext cx="5721026" cy="646331"/>
          </a:xfrm>
          <a:prstGeom prst="rect">
            <a:avLst/>
          </a:prstGeom>
          <a:noFill/>
        </p:spPr>
        <p:txBody>
          <a:bodyPr wrap="square" rtlCol="0">
            <a:spAutoFit/>
          </a:bodyPr>
          <a:lstStyle/>
          <a:p>
            <a:r>
              <a:rPr lang="en-GB" sz="900" dirty="0">
                <a:latin typeface="Helvetica Neue" panose="02000503000000020004" pitchFamily="2" charset="0"/>
                <a:ea typeface="Helvetica Neue" panose="02000503000000020004" pitchFamily="2" charset="0"/>
                <a:cs typeface="Helvetica Neue" panose="02000503000000020004" pitchFamily="2" charset="0"/>
              </a:rPr>
              <a:t>Here, we can see that if we use a statistical model analyse this data without regards for the group structure. We get a single intercept and a single coefficient. Here, we are assuming that this relationship between active times and maths are similar across all the 200 students regardless of the classrooms they are in. This is what we term as Fixed Effects scenario </a:t>
            </a:r>
            <a:endParaRPr lang="en-GB" sz="900" b="1"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14" name="TextBox 13">
            <a:extLst>
              <a:ext uri="{FF2B5EF4-FFF2-40B4-BE49-F238E27FC236}">
                <a16:creationId xmlns:a16="http://schemas.microsoft.com/office/drawing/2014/main" id="{DD170E8F-579C-5F5E-AA89-DD113CC1253F}"/>
              </a:ext>
            </a:extLst>
          </p:cNvPr>
          <p:cNvSpPr txBox="1"/>
          <p:nvPr/>
        </p:nvSpPr>
        <p:spPr>
          <a:xfrm>
            <a:off x="6096000" y="5926976"/>
            <a:ext cx="5721026" cy="923330"/>
          </a:xfrm>
          <a:prstGeom prst="rect">
            <a:avLst/>
          </a:prstGeom>
          <a:noFill/>
        </p:spPr>
        <p:txBody>
          <a:bodyPr wrap="square" rtlCol="0">
            <a:spAutoFit/>
          </a:bodyPr>
          <a:lstStyle/>
          <a:p>
            <a:r>
              <a:rPr lang="en-GB" sz="900" dirty="0">
                <a:latin typeface="Helvetica Neue" panose="02000503000000020004" pitchFamily="2" charset="0"/>
                <a:ea typeface="Helvetica Neue" panose="02000503000000020004" pitchFamily="2" charset="0"/>
                <a:cs typeface="Helvetica Neue" panose="02000503000000020004" pitchFamily="2" charset="0"/>
              </a:rPr>
              <a:t>However, we can see that this panel shows something different. Accounting for the classroom groups, </a:t>
            </a:r>
            <a:r>
              <a:rPr lang="en-GB" sz="900" b="1" dirty="0">
                <a:latin typeface="Helvetica Neue" panose="02000503000000020004" pitchFamily="2" charset="0"/>
                <a:ea typeface="Helvetica Neue" panose="02000503000000020004" pitchFamily="2" charset="0"/>
                <a:cs typeface="Helvetica Neue" panose="02000503000000020004" pitchFamily="2" charset="0"/>
              </a:rPr>
              <a:t>by fitting separate linear models </a:t>
            </a:r>
            <a:r>
              <a:rPr lang="en-GB" sz="900" dirty="0">
                <a:latin typeface="Helvetica Neue" panose="02000503000000020004" pitchFamily="2" charset="0"/>
                <a:ea typeface="Helvetica Neue" panose="02000503000000020004" pitchFamily="2" charset="0"/>
                <a:cs typeface="Helvetica Neue" panose="02000503000000020004" pitchFamily="2" charset="0"/>
              </a:rPr>
              <a:t>we get different intercepts (i.e., global mean) with different slope (or slope variation). There is an indication that some variation within the groups that’s causing this pattern. This variation is known as a </a:t>
            </a:r>
            <a:r>
              <a:rPr lang="en-GB" sz="900" b="1" dirty="0">
                <a:latin typeface="Helvetica Neue" panose="02000503000000020004" pitchFamily="2" charset="0"/>
                <a:ea typeface="Helvetica Neue" panose="02000503000000020004" pitchFamily="2" charset="0"/>
                <a:cs typeface="Helvetica Neue" panose="02000503000000020004" pitchFamily="2" charset="0"/>
              </a:rPr>
              <a:t>Random Effects</a:t>
            </a:r>
            <a:r>
              <a:rPr lang="en-GB" sz="900" dirty="0">
                <a:latin typeface="Helvetica Neue" panose="02000503000000020004" pitchFamily="2" charset="0"/>
                <a:ea typeface="Helvetica Neue" panose="02000503000000020004" pitchFamily="2" charset="0"/>
                <a:cs typeface="Helvetica Neue" panose="02000503000000020004" pitchFamily="2" charset="0"/>
              </a:rPr>
              <a:t>, and it acting on our </a:t>
            </a:r>
            <a:r>
              <a:rPr lang="en-GB" sz="900" b="1" dirty="0">
                <a:latin typeface="Helvetica Neue" panose="02000503000000020004" pitchFamily="2" charset="0"/>
                <a:ea typeface="Helvetica Neue" panose="02000503000000020004" pitchFamily="2" charset="0"/>
                <a:cs typeface="Helvetica Neue" panose="02000503000000020004" pitchFamily="2" charset="0"/>
              </a:rPr>
              <a:t>intercepts and slopes</a:t>
            </a:r>
            <a:r>
              <a:rPr lang="en-GB" sz="900" dirty="0">
                <a:latin typeface="Helvetica Neue" panose="02000503000000020004" pitchFamily="2" charset="0"/>
                <a:ea typeface="Helvetica Neue" panose="02000503000000020004" pitchFamily="2" charset="0"/>
                <a:cs typeface="Helvetica Neue" panose="02000503000000020004" pitchFamily="2" charset="0"/>
              </a:rPr>
              <a:t>. This random effect must be accounted for, and so doing this would mean reformulated </a:t>
            </a:r>
            <a:r>
              <a:rPr lang="en-GB" sz="900" b="1" dirty="0">
                <a:latin typeface="Helvetica Neue" panose="02000503000000020004" pitchFamily="2" charset="0"/>
                <a:ea typeface="Helvetica Neue" panose="02000503000000020004" pitchFamily="2" charset="0"/>
                <a:cs typeface="Helvetica Neue" panose="02000503000000020004" pitchFamily="2" charset="0"/>
              </a:rPr>
              <a:t>indexed model with the random effects into a true hierarchical equation!</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0C084770-26A0-EAB4-515D-D190A570DF81}"/>
                  </a:ext>
                </a:extLst>
              </p:cNvPr>
              <p:cNvSpPr txBox="1"/>
              <p:nvPr/>
            </p:nvSpPr>
            <p:spPr>
              <a:xfrm>
                <a:off x="1358571" y="2284362"/>
                <a:ext cx="703269" cy="15388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sz="1000" i="1" smtClean="0">
                              <a:latin typeface="Cambria Math" panose="02040503050406030204" pitchFamily="18" charset="0"/>
                            </a:rPr>
                          </m:ctrlPr>
                        </m:sSubPr>
                        <m:e>
                          <m:r>
                            <a:rPr lang="en-GB" sz="1000" i="1" smtClean="0">
                              <a:latin typeface="Cambria Math" panose="02040503050406030204" pitchFamily="18" charset="0"/>
                              <a:ea typeface="Cambria Math" panose="02040503050406030204" pitchFamily="18" charset="0"/>
                            </a:rPr>
                            <m:t>𝛽</m:t>
                          </m:r>
                        </m:e>
                        <m:sub>
                          <m:r>
                            <a:rPr lang="en-GB" sz="1000" b="0" i="1" smtClean="0">
                              <a:latin typeface="Cambria Math" panose="02040503050406030204" pitchFamily="18" charset="0"/>
                            </a:rPr>
                            <m:t>0</m:t>
                          </m:r>
                        </m:sub>
                      </m:sSub>
                      <m:r>
                        <a:rPr lang="en-GB" sz="1000" b="0" i="1" smtClean="0">
                          <a:latin typeface="Cambria Math" panose="02040503050406030204" pitchFamily="18" charset="0"/>
                        </a:rPr>
                        <m:t>=67.971</m:t>
                      </m:r>
                    </m:oMath>
                  </m:oMathPara>
                </a14:m>
                <a:endParaRPr lang="en-GB" sz="1000" dirty="0"/>
              </a:p>
            </p:txBody>
          </p:sp>
        </mc:Choice>
        <mc:Fallback xmlns="">
          <p:sp>
            <p:nvSpPr>
              <p:cNvPr id="15" name="TextBox 14">
                <a:extLst>
                  <a:ext uri="{FF2B5EF4-FFF2-40B4-BE49-F238E27FC236}">
                    <a16:creationId xmlns:a16="http://schemas.microsoft.com/office/drawing/2014/main" id="{0C084770-26A0-EAB4-515D-D190A570DF81}"/>
                  </a:ext>
                </a:extLst>
              </p:cNvPr>
              <p:cNvSpPr txBox="1">
                <a:spLocks noRot="1" noChangeAspect="1" noMove="1" noResize="1" noEditPoints="1" noAdjustHandles="1" noChangeArrowheads="1" noChangeShapeType="1" noTextEdit="1"/>
              </p:cNvSpPr>
              <p:nvPr/>
            </p:nvSpPr>
            <p:spPr>
              <a:xfrm>
                <a:off x="1358571" y="2284362"/>
                <a:ext cx="703269" cy="153888"/>
              </a:xfrm>
              <a:prstGeom prst="rect">
                <a:avLst/>
              </a:prstGeom>
              <a:blipFill>
                <a:blip r:embed="rId8"/>
                <a:stretch>
                  <a:fillRect l="-7143" t="-8333" r="-3571" b="-3333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44BCD10C-4C59-0E27-E4EA-EDA4E4AEBC01}"/>
                  </a:ext>
                </a:extLst>
              </p:cNvPr>
              <p:cNvSpPr txBox="1"/>
              <p:nvPr/>
            </p:nvSpPr>
            <p:spPr>
              <a:xfrm>
                <a:off x="2180155" y="2284362"/>
                <a:ext cx="700320" cy="15388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sz="1000" i="1" smtClean="0">
                              <a:latin typeface="Cambria Math" panose="02040503050406030204" pitchFamily="18" charset="0"/>
                            </a:rPr>
                          </m:ctrlPr>
                        </m:sSubPr>
                        <m:e>
                          <m:r>
                            <a:rPr lang="en-GB" sz="1000" i="1" smtClean="0">
                              <a:latin typeface="Cambria Math" panose="02040503050406030204" pitchFamily="18" charset="0"/>
                              <a:ea typeface="Cambria Math" panose="02040503050406030204" pitchFamily="18" charset="0"/>
                            </a:rPr>
                            <m:t>𝛽</m:t>
                          </m:r>
                        </m:e>
                        <m:sub>
                          <m:r>
                            <a:rPr lang="en-GB" sz="1000" b="0" i="1" smtClean="0">
                              <a:latin typeface="Cambria Math" panose="02040503050406030204" pitchFamily="18" charset="0"/>
                            </a:rPr>
                            <m:t>1</m:t>
                          </m:r>
                        </m:sub>
                      </m:sSub>
                      <m:r>
                        <a:rPr lang="en-GB" sz="1000" b="0" i="1" smtClean="0">
                          <a:latin typeface="Cambria Math" panose="02040503050406030204" pitchFamily="18" charset="0"/>
                        </a:rPr>
                        <m:t>=11.167</m:t>
                      </m:r>
                    </m:oMath>
                  </m:oMathPara>
                </a14:m>
                <a:endParaRPr lang="en-GB" sz="1000" dirty="0"/>
              </a:p>
            </p:txBody>
          </p:sp>
        </mc:Choice>
        <mc:Fallback xmlns="">
          <p:sp>
            <p:nvSpPr>
              <p:cNvPr id="16" name="TextBox 15">
                <a:extLst>
                  <a:ext uri="{FF2B5EF4-FFF2-40B4-BE49-F238E27FC236}">
                    <a16:creationId xmlns:a16="http://schemas.microsoft.com/office/drawing/2014/main" id="{44BCD10C-4C59-0E27-E4EA-EDA4E4AEBC01}"/>
                  </a:ext>
                </a:extLst>
              </p:cNvPr>
              <p:cNvSpPr txBox="1">
                <a:spLocks noRot="1" noChangeAspect="1" noMove="1" noResize="1" noEditPoints="1" noAdjustHandles="1" noChangeArrowheads="1" noChangeShapeType="1" noTextEdit="1"/>
              </p:cNvSpPr>
              <p:nvPr/>
            </p:nvSpPr>
            <p:spPr>
              <a:xfrm>
                <a:off x="2180155" y="2284362"/>
                <a:ext cx="700320" cy="153888"/>
              </a:xfrm>
              <a:prstGeom prst="rect">
                <a:avLst/>
              </a:prstGeom>
              <a:blipFill>
                <a:blip r:embed="rId9"/>
                <a:stretch>
                  <a:fillRect l="-5263" t="-8333" r="-1754" b="-33333"/>
                </a:stretch>
              </a:blipFill>
            </p:spPr>
            <p:txBody>
              <a:bodyPr/>
              <a:lstStyle/>
              <a:p>
                <a:r>
                  <a:rPr lang="en-GB">
                    <a:noFill/>
                  </a:rPr>
                  <a:t> </a:t>
                </a:r>
              </a:p>
            </p:txBody>
          </p:sp>
        </mc:Fallback>
      </mc:AlternateContent>
      <p:sp>
        <p:nvSpPr>
          <p:cNvPr id="21" name="Rectangle 20">
            <a:extLst>
              <a:ext uri="{FF2B5EF4-FFF2-40B4-BE49-F238E27FC236}">
                <a16:creationId xmlns:a16="http://schemas.microsoft.com/office/drawing/2014/main" id="{9E007B9E-50EB-6B63-0DBD-C7EEBBF2417A}"/>
              </a:ext>
            </a:extLst>
          </p:cNvPr>
          <p:cNvSpPr/>
          <p:nvPr/>
        </p:nvSpPr>
        <p:spPr>
          <a:xfrm>
            <a:off x="7257147" y="2248221"/>
            <a:ext cx="3834923" cy="42540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72E6458C-A25B-BDA9-009B-3D09D1DA15C3}"/>
                  </a:ext>
                </a:extLst>
              </p:cNvPr>
              <p:cNvSpPr txBox="1"/>
              <p:nvPr/>
            </p:nvSpPr>
            <p:spPr>
              <a:xfrm>
                <a:off x="7262597" y="2248221"/>
                <a:ext cx="1491883" cy="16068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sz="1000" i="1" smtClean="0">
                              <a:latin typeface="Cambria Math" panose="02040503050406030204" pitchFamily="18" charset="0"/>
                            </a:rPr>
                          </m:ctrlPr>
                        </m:sSubPr>
                        <m:e>
                          <m:r>
                            <a:rPr lang="en-GB" sz="1000" i="1" smtClean="0">
                              <a:latin typeface="Cambria Math" panose="02040503050406030204" pitchFamily="18" charset="0"/>
                              <a:ea typeface="Cambria Math" panose="02040503050406030204" pitchFamily="18" charset="0"/>
                            </a:rPr>
                            <m:t>𝛽</m:t>
                          </m:r>
                        </m:e>
                        <m:sub>
                          <m:r>
                            <a:rPr lang="en-GB" sz="1000" b="0" i="1" smtClean="0">
                              <a:latin typeface="Cambria Math" panose="02040503050406030204" pitchFamily="18" charset="0"/>
                            </a:rPr>
                            <m:t>0,1</m:t>
                          </m:r>
                        </m:sub>
                      </m:sSub>
                      <m:r>
                        <a:rPr lang="en-GB" sz="1000" b="0" i="1" smtClean="0">
                          <a:latin typeface="Cambria Math" panose="02040503050406030204" pitchFamily="18" charset="0"/>
                        </a:rPr>
                        <m:t>=79.88,</m:t>
                      </m:r>
                      <m:sSub>
                        <m:sSubPr>
                          <m:ctrlPr>
                            <a:rPr lang="en-GB" sz="1000" i="1">
                              <a:latin typeface="Cambria Math" panose="02040503050406030204" pitchFamily="18" charset="0"/>
                            </a:rPr>
                          </m:ctrlPr>
                        </m:sSubPr>
                        <m:e>
                          <m:r>
                            <a:rPr lang="en-GB" sz="1000" b="0" i="1" smtClean="0">
                              <a:latin typeface="Cambria Math" panose="02040503050406030204" pitchFamily="18" charset="0"/>
                            </a:rPr>
                            <m:t> </m:t>
                          </m:r>
                          <m:r>
                            <a:rPr lang="en-GB" sz="1000" i="1">
                              <a:latin typeface="Cambria Math" panose="02040503050406030204" pitchFamily="18" charset="0"/>
                              <a:ea typeface="Cambria Math" panose="02040503050406030204" pitchFamily="18" charset="0"/>
                            </a:rPr>
                            <m:t>𝛽</m:t>
                          </m:r>
                        </m:e>
                        <m:sub>
                          <m:r>
                            <a:rPr lang="en-GB" sz="1000" b="0" i="1" smtClean="0">
                              <a:latin typeface="Cambria Math" panose="02040503050406030204" pitchFamily="18" charset="0"/>
                              <a:ea typeface="Cambria Math" panose="02040503050406030204" pitchFamily="18" charset="0"/>
                            </a:rPr>
                            <m:t>1</m:t>
                          </m:r>
                          <m:r>
                            <a:rPr lang="en-GB" sz="1000" i="1">
                              <a:latin typeface="Cambria Math" panose="02040503050406030204" pitchFamily="18" charset="0"/>
                            </a:rPr>
                            <m:t>,1</m:t>
                          </m:r>
                        </m:sub>
                      </m:sSub>
                      <m:r>
                        <a:rPr lang="en-GB" sz="1000" i="1">
                          <a:latin typeface="Cambria Math" panose="02040503050406030204" pitchFamily="18" charset="0"/>
                        </a:rPr>
                        <m:t>=</m:t>
                      </m:r>
                      <m:r>
                        <a:rPr lang="en-GB" sz="1000" b="0" i="1" smtClean="0">
                          <a:latin typeface="Cambria Math" panose="02040503050406030204" pitchFamily="18" charset="0"/>
                        </a:rPr>
                        <m:t>11</m:t>
                      </m:r>
                      <m:r>
                        <a:rPr lang="en-GB" sz="1000" i="1">
                          <a:latin typeface="Cambria Math" panose="02040503050406030204" pitchFamily="18" charset="0"/>
                        </a:rPr>
                        <m:t>.</m:t>
                      </m:r>
                      <m:r>
                        <a:rPr lang="en-GB" sz="1000" b="0" i="1" smtClean="0">
                          <a:latin typeface="Cambria Math" panose="02040503050406030204" pitchFamily="18" charset="0"/>
                        </a:rPr>
                        <m:t>551</m:t>
                      </m:r>
                    </m:oMath>
                  </m:oMathPara>
                </a14:m>
                <a:endParaRPr lang="en-GB" sz="1000" dirty="0"/>
              </a:p>
            </p:txBody>
          </p:sp>
        </mc:Choice>
        <mc:Fallback xmlns="">
          <p:sp>
            <p:nvSpPr>
              <p:cNvPr id="17" name="TextBox 16">
                <a:extLst>
                  <a:ext uri="{FF2B5EF4-FFF2-40B4-BE49-F238E27FC236}">
                    <a16:creationId xmlns:a16="http://schemas.microsoft.com/office/drawing/2014/main" id="{72E6458C-A25B-BDA9-009B-3D09D1DA15C3}"/>
                  </a:ext>
                </a:extLst>
              </p:cNvPr>
              <p:cNvSpPr txBox="1">
                <a:spLocks noRot="1" noChangeAspect="1" noMove="1" noResize="1" noEditPoints="1" noAdjustHandles="1" noChangeArrowheads="1" noChangeShapeType="1" noTextEdit="1"/>
              </p:cNvSpPr>
              <p:nvPr/>
            </p:nvSpPr>
            <p:spPr>
              <a:xfrm>
                <a:off x="7262597" y="2248221"/>
                <a:ext cx="1491883" cy="160685"/>
              </a:xfrm>
              <a:prstGeom prst="rect">
                <a:avLst/>
              </a:prstGeom>
              <a:blipFill>
                <a:blip r:embed="rId10"/>
                <a:stretch>
                  <a:fillRect l="-2521" t="-7692" r="-1681" b="-3846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5CADF911-69CB-1B24-6E83-9117EB790F0A}"/>
                  </a:ext>
                </a:extLst>
              </p:cNvPr>
              <p:cNvSpPr txBox="1"/>
              <p:nvPr/>
            </p:nvSpPr>
            <p:spPr>
              <a:xfrm>
                <a:off x="7257147" y="2438250"/>
                <a:ext cx="1491882" cy="16068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sz="1000" i="1" smtClean="0">
                              <a:latin typeface="Cambria Math" panose="02040503050406030204" pitchFamily="18" charset="0"/>
                            </a:rPr>
                          </m:ctrlPr>
                        </m:sSubPr>
                        <m:e>
                          <m:r>
                            <a:rPr lang="en-GB" sz="1000" i="1" smtClean="0">
                              <a:latin typeface="Cambria Math" panose="02040503050406030204" pitchFamily="18" charset="0"/>
                              <a:ea typeface="Cambria Math" panose="02040503050406030204" pitchFamily="18" charset="0"/>
                            </a:rPr>
                            <m:t>𝛽</m:t>
                          </m:r>
                        </m:e>
                        <m:sub>
                          <m:r>
                            <a:rPr lang="en-GB" sz="1000" b="0" i="1" smtClean="0">
                              <a:latin typeface="Cambria Math" panose="02040503050406030204" pitchFamily="18" charset="0"/>
                            </a:rPr>
                            <m:t>0,2</m:t>
                          </m:r>
                        </m:sub>
                      </m:sSub>
                      <m:r>
                        <a:rPr lang="en-GB" sz="1000" b="0" i="1" smtClean="0">
                          <a:latin typeface="Cambria Math" panose="02040503050406030204" pitchFamily="18" charset="0"/>
                        </a:rPr>
                        <m:t>=71.17,</m:t>
                      </m:r>
                      <m:sSub>
                        <m:sSubPr>
                          <m:ctrlPr>
                            <a:rPr lang="en-GB" sz="1000" i="1">
                              <a:latin typeface="Cambria Math" panose="02040503050406030204" pitchFamily="18" charset="0"/>
                            </a:rPr>
                          </m:ctrlPr>
                        </m:sSubPr>
                        <m:e>
                          <m:r>
                            <a:rPr lang="en-GB" sz="1000" b="0" i="1" smtClean="0">
                              <a:latin typeface="Cambria Math" panose="02040503050406030204" pitchFamily="18" charset="0"/>
                            </a:rPr>
                            <m:t> </m:t>
                          </m:r>
                          <m:r>
                            <a:rPr lang="en-GB" sz="1000" i="1">
                              <a:latin typeface="Cambria Math" panose="02040503050406030204" pitchFamily="18" charset="0"/>
                              <a:ea typeface="Cambria Math" panose="02040503050406030204" pitchFamily="18" charset="0"/>
                            </a:rPr>
                            <m:t>𝛽</m:t>
                          </m:r>
                        </m:e>
                        <m:sub>
                          <m:r>
                            <a:rPr lang="en-GB" sz="1000" b="0" i="1" smtClean="0">
                              <a:latin typeface="Cambria Math" panose="02040503050406030204" pitchFamily="18" charset="0"/>
                              <a:ea typeface="Cambria Math" panose="02040503050406030204" pitchFamily="18" charset="0"/>
                            </a:rPr>
                            <m:t>1</m:t>
                          </m:r>
                          <m:r>
                            <a:rPr lang="en-GB" sz="1000" i="1">
                              <a:latin typeface="Cambria Math" panose="02040503050406030204" pitchFamily="18" charset="0"/>
                            </a:rPr>
                            <m:t>,</m:t>
                          </m:r>
                          <m:r>
                            <a:rPr lang="en-GB" sz="1000" b="0" i="1" smtClean="0">
                              <a:latin typeface="Cambria Math" panose="02040503050406030204" pitchFamily="18" charset="0"/>
                            </a:rPr>
                            <m:t>2</m:t>
                          </m:r>
                        </m:sub>
                      </m:sSub>
                      <m:r>
                        <a:rPr lang="en-GB" sz="1000" i="1">
                          <a:latin typeface="Cambria Math" panose="02040503050406030204" pitchFamily="18" charset="0"/>
                        </a:rPr>
                        <m:t>=</m:t>
                      </m:r>
                      <m:r>
                        <a:rPr lang="en-GB" sz="1000" b="0" i="1" smtClean="0">
                          <a:latin typeface="Cambria Math" panose="02040503050406030204" pitchFamily="18" charset="0"/>
                        </a:rPr>
                        <m:t>13</m:t>
                      </m:r>
                      <m:r>
                        <a:rPr lang="en-GB" sz="1000" i="1">
                          <a:latin typeface="Cambria Math" panose="02040503050406030204" pitchFamily="18" charset="0"/>
                        </a:rPr>
                        <m:t>.</m:t>
                      </m:r>
                      <m:r>
                        <a:rPr lang="en-GB" sz="1000" b="0" i="1" smtClean="0">
                          <a:latin typeface="Cambria Math" panose="02040503050406030204" pitchFamily="18" charset="0"/>
                        </a:rPr>
                        <m:t>073</m:t>
                      </m:r>
                    </m:oMath>
                  </m:oMathPara>
                </a14:m>
                <a:endParaRPr lang="en-GB" sz="1000" dirty="0"/>
              </a:p>
            </p:txBody>
          </p:sp>
        </mc:Choice>
        <mc:Fallback xmlns="">
          <p:sp>
            <p:nvSpPr>
              <p:cNvPr id="18" name="TextBox 17">
                <a:extLst>
                  <a:ext uri="{FF2B5EF4-FFF2-40B4-BE49-F238E27FC236}">
                    <a16:creationId xmlns:a16="http://schemas.microsoft.com/office/drawing/2014/main" id="{5CADF911-69CB-1B24-6E83-9117EB790F0A}"/>
                  </a:ext>
                </a:extLst>
              </p:cNvPr>
              <p:cNvSpPr txBox="1">
                <a:spLocks noRot="1" noChangeAspect="1" noMove="1" noResize="1" noEditPoints="1" noAdjustHandles="1" noChangeArrowheads="1" noChangeShapeType="1" noTextEdit="1"/>
              </p:cNvSpPr>
              <p:nvPr/>
            </p:nvSpPr>
            <p:spPr>
              <a:xfrm>
                <a:off x="7257147" y="2438250"/>
                <a:ext cx="1491882" cy="160685"/>
              </a:xfrm>
              <a:prstGeom prst="rect">
                <a:avLst/>
              </a:prstGeom>
              <a:blipFill>
                <a:blip r:embed="rId11"/>
                <a:stretch>
                  <a:fillRect l="-2542" t="-7692" r="-1695" b="-3846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509E1EAA-4918-4CFA-9EB0-C29914C4E515}"/>
                  </a:ext>
                </a:extLst>
              </p:cNvPr>
              <p:cNvSpPr txBox="1"/>
              <p:nvPr/>
            </p:nvSpPr>
            <p:spPr>
              <a:xfrm>
                <a:off x="8983114" y="2241596"/>
                <a:ext cx="1498680" cy="16068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sz="1000" i="1" smtClean="0">
                              <a:latin typeface="Cambria Math" panose="02040503050406030204" pitchFamily="18" charset="0"/>
                            </a:rPr>
                          </m:ctrlPr>
                        </m:sSubPr>
                        <m:e>
                          <m:r>
                            <a:rPr lang="en-GB" sz="1000" i="1" smtClean="0">
                              <a:latin typeface="Cambria Math" panose="02040503050406030204" pitchFamily="18" charset="0"/>
                              <a:ea typeface="Cambria Math" panose="02040503050406030204" pitchFamily="18" charset="0"/>
                            </a:rPr>
                            <m:t>𝛽</m:t>
                          </m:r>
                        </m:e>
                        <m:sub>
                          <m:r>
                            <a:rPr lang="en-GB" sz="1000" b="0" i="1" smtClean="0">
                              <a:latin typeface="Cambria Math" panose="02040503050406030204" pitchFamily="18" charset="0"/>
                            </a:rPr>
                            <m:t>0,3</m:t>
                          </m:r>
                        </m:sub>
                      </m:sSub>
                      <m:r>
                        <a:rPr lang="en-GB" sz="1000" b="0" i="1" smtClean="0">
                          <a:latin typeface="Cambria Math" panose="02040503050406030204" pitchFamily="18" charset="0"/>
                        </a:rPr>
                        <m:t>=57.03,</m:t>
                      </m:r>
                      <m:sSub>
                        <m:sSubPr>
                          <m:ctrlPr>
                            <a:rPr lang="en-GB" sz="1000" i="1">
                              <a:latin typeface="Cambria Math" panose="02040503050406030204" pitchFamily="18" charset="0"/>
                            </a:rPr>
                          </m:ctrlPr>
                        </m:sSubPr>
                        <m:e>
                          <m:r>
                            <a:rPr lang="en-GB" sz="1000" i="1">
                              <a:latin typeface="Cambria Math" panose="02040503050406030204" pitchFamily="18" charset="0"/>
                              <a:ea typeface="Cambria Math" panose="02040503050406030204" pitchFamily="18" charset="0"/>
                            </a:rPr>
                            <m:t>𝛽</m:t>
                          </m:r>
                        </m:e>
                        <m:sub>
                          <m:r>
                            <a:rPr lang="en-GB" sz="1000" b="0" i="1" smtClean="0">
                              <a:latin typeface="Cambria Math" panose="02040503050406030204" pitchFamily="18" charset="0"/>
                              <a:ea typeface="Cambria Math" panose="02040503050406030204" pitchFamily="18" charset="0"/>
                            </a:rPr>
                            <m:t>1</m:t>
                          </m:r>
                          <m:r>
                            <a:rPr lang="en-GB" sz="1000" i="1">
                              <a:latin typeface="Cambria Math" panose="02040503050406030204" pitchFamily="18" charset="0"/>
                            </a:rPr>
                            <m:t>,</m:t>
                          </m:r>
                          <m:r>
                            <a:rPr lang="en-GB" sz="1000" b="0" i="1" smtClean="0">
                              <a:latin typeface="Cambria Math" panose="02040503050406030204" pitchFamily="18" charset="0"/>
                            </a:rPr>
                            <m:t>3</m:t>
                          </m:r>
                        </m:sub>
                      </m:sSub>
                      <m:r>
                        <a:rPr lang="en-GB" sz="1000" i="1">
                          <a:latin typeface="Cambria Math" panose="02040503050406030204" pitchFamily="18" charset="0"/>
                        </a:rPr>
                        <m:t>=</m:t>
                      </m:r>
                      <m:r>
                        <a:rPr lang="en-GB" sz="1000" b="0" i="1" smtClean="0">
                          <a:latin typeface="Cambria Math" panose="02040503050406030204" pitchFamily="18" charset="0"/>
                        </a:rPr>
                        <m:t>10</m:t>
                      </m:r>
                      <m:r>
                        <a:rPr lang="en-GB" sz="1000" i="1">
                          <a:latin typeface="Cambria Math" panose="02040503050406030204" pitchFamily="18" charset="0"/>
                        </a:rPr>
                        <m:t>.</m:t>
                      </m:r>
                      <m:r>
                        <a:rPr lang="en-GB" sz="1000" b="0" i="1" smtClean="0">
                          <a:latin typeface="Cambria Math" panose="02040503050406030204" pitchFamily="18" charset="0"/>
                        </a:rPr>
                        <m:t>299</m:t>
                      </m:r>
                    </m:oMath>
                  </m:oMathPara>
                </a14:m>
                <a:endParaRPr lang="en-GB" sz="1000" dirty="0"/>
              </a:p>
            </p:txBody>
          </p:sp>
        </mc:Choice>
        <mc:Fallback xmlns="">
          <p:sp>
            <p:nvSpPr>
              <p:cNvPr id="19" name="TextBox 18">
                <a:extLst>
                  <a:ext uri="{FF2B5EF4-FFF2-40B4-BE49-F238E27FC236}">
                    <a16:creationId xmlns:a16="http://schemas.microsoft.com/office/drawing/2014/main" id="{509E1EAA-4918-4CFA-9EB0-C29914C4E515}"/>
                  </a:ext>
                </a:extLst>
              </p:cNvPr>
              <p:cNvSpPr txBox="1">
                <a:spLocks noRot="1" noChangeAspect="1" noMove="1" noResize="1" noEditPoints="1" noAdjustHandles="1" noChangeArrowheads="1" noChangeShapeType="1" noTextEdit="1"/>
              </p:cNvSpPr>
              <p:nvPr/>
            </p:nvSpPr>
            <p:spPr>
              <a:xfrm>
                <a:off x="8983114" y="2241596"/>
                <a:ext cx="1498680" cy="160685"/>
              </a:xfrm>
              <a:prstGeom prst="rect">
                <a:avLst/>
              </a:prstGeom>
              <a:blipFill>
                <a:blip r:embed="rId12"/>
                <a:stretch>
                  <a:fillRect l="-2521" r="-1681" b="-2857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18B5109E-360A-AA60-6CB0-4AA4DDBBB265}"/>
                  </a:ext>
                </a:extLst>
              </p:cNvPr>
              <p:cNvSpPr txBox="1"/>
              <p:nvPr/>
            </p:nvSpPr>
            <p:spPr>
              <a:xfrm>
                <a:off x="8983114" y="2438250"/>
                <a:ext cx="1498680" cy="16068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sz="1000" i="1" smtClean="0">
                              <a:latin typeface="Cambria Math" panose="02040503050406030204" pitchFamily="18" charset="0"/>
                            </a:rPr>
                          </m:ctrlPr>
                        </m:sSubPr>
                        <m:e>
                          <m:r>
                            <a:rPr lang="en-GB" sz="1000" i="1" smtClean="0">
                              <a:latin typeface="Cambria Math" panose="02040503050406030204" pitchFamily="18" charset="0"/>
                              <a:ea typeface="Cambria Math" panose="02040503050406030204" pitchFamily="18" charset="0"/>
                            </a:rPr>
                            <m:t>𝛽</m:t>
                          </m:r>
                        </m:e>
                        <m:sub>
                          <m:r>
                            <a:rPr lang="en-GB" sz="1000" b="0" i="1" smtClean="0">
                              <a:latin typeface="Cambria Math" panose="02040503050406030204" pitchFamily="18" charset="0"/>
                            </a:rPr>
                            <m:t>0,4</m:t>
                          </m:r>
                        </m:sub>
                      </m:sSub>
                      <m:r>
                        <a:rPr lang="en-GB" sz="1000" b="0" i="1" smtClean="0">
                          <a:latin typeface="Cambria Math" panose="02040503050406030204" pitchFamily="18" charset="0"/>
                        </a:rPr>
                        <m:t>=63.67,</m:t>
                      </m:r>
                      <m:sSub>
                        <m:sSubPr>
                          <m:ctrlPr>
                            <a:rPr lang="en-GB" sz="1000" i="1">
                              <a:latin typeface="Cambria Math" panose="02040503050406030204" pitchFamily="18" charset="0"/>
                            </a:rPr>
                          </m:ctrlPr>
                        </m:sSubPr>
                        <m:e>
                          <m:r>
                            <a:rPr lang="en-GB" sz="1000" i="1">
                              <a:latin typeface="Cambria Math" panose="02040503050406030204" pitchFamily="18" charset="0"/>
                              <a:ea typeface="Cambria Math" panose="02040503050406030204" pitchFamily="18" charset="0"/>
                            </a:rPr>
                            <m:t>𝛽</m:t>
                          </m:r>
                        </m:e>
                        <m:sub>
                          <m:r>
                            <a:rPr lang="en-GB" sz="1000" b="0" i="1" smtClean="0">
                              <a:latin typeface="Cambria Math" panose="02040503050406030204" pitchFamily="18" charset="0"/>
                              <a:ea typeface="Cambria Math" panose="02040503050406030204" pitchFamily="18" charset="0"/>
                            </a:rPr>
                            <m:t>1</m:t>
                          </m:r>
                          <m:r>
                            <a:rPr lang="en-GB" sz="1000" i="1">
                              <a:latin typeface="Cambria Math" panose="02040503050406030204" pitchFamily="18" charset="0"/>
                            </a:rPr>
                            <m:t>,</m:t>
                          </m:r>
                          <m:r>
                            <a:rPr lang="en-GB" sz="1000" b="0" i="1" smtClean="0">
                              <a:latin typeface="Cambria Math" panose="02040503050406030204" pitchFamily="18" charset="0"/>
                            </a:rPr>
                            <m:t>4</m:t>
                          </m:r>
                        </m:sub>
                      </m:sSub>
                      <m:r>
                        <a:rPr lang="en-GB" sz="1000" i="1">
                          <a:latin typeface="Cambria Math" panose="02040503050406030204" pitchFamily="18" charset="0"/>
                        </a:rPr>
                        <m:t>=</m:t>
                      </m:r>
                      <m:r>
                        <a:rPr lang="en-GB" sz="1000" b="0" i="1" smtClean="0">
                          <a:latin typeface="Cambria Math" panose="02040503050406030204" pitchFamily="18" charset="0"/>
                        </a:rPr>
                        <m:t>10</m:t>
                      </m:r>
                      <m:r>
                        <a:rPr lang="en-GB" sz="1000" i="1">
                          <a:latin typeface="Cambria Math" panose="02040503050406030204" pitchFamily="18" charset="0"/>
                        </a:rPr>
                        <m:t>.</m:t>
                      </m:r>
                      <m:r>
                        <a:rPr lang="en-GB" sz="1000" b="0" i="1" smtClean="0">
                          <a:latin typeface="Cambria Math" panose="02040503050406030204" pitchFamily="18" charset="0"/>
                        </a:rPr>
                        <m:t>101</m:t>
                      </m:r>
                    </m:oMath>
                  </m:oMathPara>
                </a14:m>
                <a:endParaRPr lang="en-GB" sz="1000" dirty="0"/>
              </a:p>
            </p:txBody>
          </p:sp>
        </mc:Choice>
        <mc:Fallback xmlns="">
          <p:sp>
            <p:nvSpPr>
              <p:cNvPr id="20" name="TextBox 19">
                <a:extLst>
                  <a:ext uri="{FF2B5EF4-FFF2-40B4-BE49-F238E27FC236}">
                    <a16:creationId xmlns:a16="http://schemas.microsoft.com/office/drawing/2014/main" id="{18B5109E-360A-AA60-6CB0-4AA4DDBBB265}"/>
                  </a:ext>
                </a:extLst>
              </p:cNvPr>
              <p:cNvSpPr txBox="1">
                <a:spLocks noRot="1" noChangeAspect="1" noMove="1" noResize="1" noEditPoints="1" noAdjustHandles="1" noChangeArrowheads="1" noChangeShapeType="1" noTextEdit="1"/>
              </p:cNvSpPr>
              <p:nvPr/>
            </p:nvSpPr>
            <p:spPr>
              <a:xfrm>
                <a:off x="8983114" y="2438250"/>
                <a:ext cx="1498680" cy="160685"/>
              </a:xfrm>
              <a:prstGeom prst="rect">
                <a:avLst/>
              </a:prstGeom>
              <a:blipFill>
                <a:blip r:embed="rId13"/>
                <a:stretch>
                  <a:fillRect l="-2521" r="-1681" b="-30769"/>
                </a:stretch>
              </a:blipFill>
            </p:spPr>
            <p:txBody>
              <a:bodyPr/>
              <a:lstStyle/>
              <a:p>
                <a:r>
                  <a:rPr lang="en-GB">
                    <a:noFill/>
                  </a:rPr>
                  <a:t> </a:t>
                </a:r>
              </a:p>
            </p:txBody>
          </p:sp>
        </mc:Fallback>
      </mc:AlternateContent>
      <p:sp>
        <p:nvSpPr>
          <p:cNvPr id="22" name="Slide Number Placeholder 3">
            <a:extLst>
              <a:ext uri="{FF2B5EF4-FFF2-40B4-BE49-F238E27FC236}">
                <a16:creationId xmlns:a16="http://schemas.microsoft.com/office/drawing/2014/main" id="{0EF01CAA-FF16-7130-090A-7D1E9130F54E}"/>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16</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23" name="Rectangle 22">
            <a:extLst>
              <a:ext uri="{FF2B5EF4-FFF2-40B4-BE49-F238E27FC236}">
                <a16:creationId xmlns:a16="http://schemas.microsoft.com/office/drawing/2014/main" id="{CB067DF5-3C25-C37B-13B4-88F516A0F518}"/>
              </a:ext>
            </a:extLst>
          </p:cNvPr>
          <p:cNvSpPr/>
          <p:nvPr/>
        </p:nvSpPr>
        <p:spPr>
          <a:xfrm>
            <a:off x="11452516" y="37521"/>
            <a:ext cx="636997" cy="611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9" name="Straight Arrow Connector 8">
            <a:extLst>
              <a:ext uri="{FF2B5EF4-FFF2-40B4-BE49-F238E27FC236}">
                <a16:creationId xmlns:a16="http://schemas.microsoft.com/office/drawing/2014/main" id="{9D9DAD5A-F580-E9F4-252F-5B51ED60FBCF}"/>
              </a:ext>
            </a:extLst>
          </p:cNvPr>
          <p:cNvCxnSpPr/>
          <p:nvPr/>
        </p:nvCxnSpPr>
        <p:spPr>
          <a:xfrm>
            <a:off x="3690026" y="1649011"/>
            <a:ext cx="1102468" cy="17232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B6C33A9C-CF79-596E-EB92-DA4F55215A54}"/>
              </a:ext>
            </a:extLst>
          </p:cNvPr>
          <p:cNvCxnSpPr>
            <a:cxnSpLocks/>
          </p:cNvCxnSpPr>
          <p:nvPr/>
        </p:nvCxnSpPr>
        <p:spPr>
          <a:xfrm>
            <a:off x="4869511" y="1639104"/>
            <a:ext cx="1772449" cy="6452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071382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A29C5-5318-4509-E878-80E85455E8A9}"/>
              </a:ext>
            </a:extLst>
          </p:cNvPr>
          <p:cNvSpPr txBox="1">
            <a:spLocks/>
          </p:cNvSpPr>
          <p:nvPr/>
        </p:nvSpPr>
        <p:spPr>
          <a:xfrm>
            <a:off x="102344" y="81872"/>
            <a:ext cx="10515600" cy="417481"/>
          </a:xfrm>
        </p:spPr>
        <p:txBody>
          <a:bodyP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latin typeface="Helvetica Neue Light" panose="02000403000000020004" pitchFamily="2" charset="0"/>
                <a:ea typeface="Helvetica Neue Light" panose="02000403000000020004" pitchFamily="2" charset="0"/>
              </a:rPr>
              <a:t>Mathematical formulation for hierarchical regression model (full form) [1]</a:t>
            </a:r>
          </a:p>
        </p:txBody>
      </p:sp>
      <p:sp>
        <p:nvSpPr>
          <p:cNvPr id="3" name="Rectangle 2">
            <a:extLst>
              <a:ext uri="{FF2B5EF4-FFF2-40B4-BE49-F238E27FC236}">
                <a16:creationId xmlns:a16="http://schemas.microsoft.com/office/drawing/2014/main" id="{DE620DC7-2878-12F0-B4A2-D387CF664B39}"/>
              </a:ext>
            </a:extLst>
          </p:cNvPr>
          <p:cNvSpPr/>
          <p:nvPr/>
        </p:nvSpPr>
        <p:spPr>
          <a:xfrm>
            <a:off x="11452516" y="37521"/>
            <a:ext cx="636997" cy="611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21C66461-E2D2-947A-8C37-BAEE0F5D2B20}"/>
                  </a:ext>
                </a:extLst>
              </p:cNvPr>
              <p:cNvSpPr txBox="1"/>
              <p:nvPr/>
            </p:nvSpPr>
            <p:spPr>
              <a:xfrm>
                <a:off x="155643" y="485189"/>
                <a:ext cx="11296873" cy="1200329"/>
              </a:xfrm>
              <a:prstGeom prst="rect">
                <a:avLst/>
              </a:prstGeom>
              <a:noFill/>
            </p:spPr>
            <p:txBody>
              <a:bodyPr wrap="square" rtlCol="0">
                <a:spAutoFit/>
              </a:bodyPr>
              <a:lstStyle/>
              <a:p>
                <a:pPr marL="285750" indent="-285750">
                  <a:buFont typeface="Arial" panose="020B0604020202020204" pitchFamily="34" charset="0"/>
                  <a:buChar char="•"/>
                </a:pPr>
                <a:r>
                  <a:rPr lang="en-GB" sz="1200" dirty="0">
                    <a:latin typeface="Helvetica Neue Light" panose="02000403000000020004" pitchFamily="2" charset="0"/>
                    <a:ea typeface="Helvetica Neue Light" panose="02000403000000020004" pitchFamily="2" charset="0"/>
                  </a:rPr>
                  <a:t>Remember, we are </a:t>
                </a:r>
                <a:r>
                  <a:rPr lang="en-GB" sz="1200" b="1" dirty="0">
                    <a:latin typeface="Helvetica Neue Light" panose="02000403000000020004" pitchFamily="2" charset="0"/>
                    <a:ea typeface="Helvetica Neue Light" panose="02000403000000020004" pitchFamily="2" charset="0"/>
                  </a:rPr>
                  <a:t>strictly</a:t>
                </a:r>
                <a:r>
                  <a:rPr lang="en-GB" sz="1200" dirty="0">
                    <a:latin typeface="Helvetica Neue Light" panose="02000403000000020004" pitchFamily="2" charset="0"/>
                    <a:ea typeface="Helvetica Neue Light" panose="02000403000000020004" pitchFamily="2" charset="0"/>
                  </a:rPr>
                  <a:t> using a simple case of the 2-level model scenario</a:t>
                </a:r>
              </a:p>
              <a:p>
                <a:endParaRPr lang="en-GB" sz="1200" dirty="0">
                  <a:latin typeface="Helvetica Neue Light" panose="02000403000000020004" pitchFamily="2" charset="0"/>
                  <a:ea typeface="Helvetica Neue Light" panose="02000403000000020004" pitchFamily="2" charset="0"/>
                </a:endParaRPr>
              </a:p>
              <a:p>
                <a:pPr marL="742950" lvl="1" indent="-285750">
                  <a:buFont typeface="Wingdings" pitchFamily="2" charset="2"/>
                  <a:buChar char="v"/>
                </a:pPr>
                <a:r>
                  <a:rPr lang="en-GB" sz="1200" dirty="0">
                    <a:latin typeface="Helvetica Neue Light" panose="02000403000000020004" pitchFamily="2" charset="0"/>
                    <a:ea typeface="Helvetica Neue Light" panose="02000403000000020004" pitchFamily="2" charset="0"/>
                  </a:rPr>
                  <a:t>We let </a:t>
                </a:r>
                <a14:m>
                  <m:oMath xmlns:m="http://schemas.openxmlformats.org/officeDocument/2006/math">
                    <m:r>
                      <a:rPr lang="en-GB" sz="1200" b="0" i="1" smtClean="0">
                        <a:latin typeface="Cambria Math" panose="02040503050406030204" pitchFamily="18" charset="0"/>
                        <a:ea typeface="Helvetica Neue Light" panose="02000403000000020004" pitchFamily="2" charset="0"/>
                      </a:rPr>
                      <m:t>𝑖</m:t>
                    </m:r>
                  </m:oMath>
                </a14:m>
                <a:r>
                  <a:rPr lang="en-GB" sz="1200" dirty="0">
                    <a:latin typeface="Helvetica Neue Light" panose="02000403000000020004" pitchFamily="2" charset="0"/>
                    <a:ea typeface="Helvetica Neue Light" panose="02000403000000020004" pitchFamily="2" charset="0"/>
                  </a:rPr>
                  <a:t> represent each individual unit or observation</a:t>
                </a:r>
              </a:p>
              <a:p>
                <a:pPr marL="742950" lvl="1" indent="-285750">
                  <a:buFont typeface="Wingdings" pitchFamily="2" charset="2"/>
                  <a:buChar char="v"/>
                </a:pPr>
                <a:r>
                  <a:rPr lang="en-GB" sz="1200" dirty="0">
                    <a:latin typeface="Helvetica Neue Light" panose="02000403000000020004" pitchFamily="2" charset="0"/>
                    <a:ea typeface="Helvetica Neue Light" panose="02000403000000020004" pitchFamily="2" charset="0"/>
                  </a:rPr>
                  <a:t>We let </a:t>
                </a:r>
                <a14:m>
                  <m:oMath xmlns:m="http://schemas.openxmlformats.org/officeDocument/2006/math">
                    <m:r>
                      <a:rPr lang="en-GB" sz="1200" b="0" i="1" smtClean="0">
                        <a:latin typeface="Cambria Math" panose="02040503050406030204" pitchFamily="18" charset="0"/>
                        <a:ea typeface="Helvetica Neue Light" panose="02000403000000020004" pitchFamily="2" charset="0"/>
                      </a:rPr>
                      <m:t>𝑗</m:t>
                    </m:r>
                  </m:oMath>
                </a14:m>
                <a:r>
                  <a:rPr lang="en-GB" sz="1200" dirty="0">
                    <a:latin typeface="Helvetica Neue Light" panose="02000403000000020004" pitchFamily="2" charset="0"/>
                    <a:ea typeface="Helvetica Neue Light" panose="02000403000000020004" pitchFamily="2" charset="0"/>
                  </a:rPr>
                  <a:t> represent a group or cluster which an individual unit or observation </a:t>
                </a:r>
                <a14:m>
                  <m:oMath xmlns:m="http://schemas.openxmlformats.org/officeDocument/2006/math">
                    <m:r>
                      <a:rPr lang="en-GB" sz="1200" b="0" i="1" smtClean="0">
                        <a:latin typeface="Cambria Math" panose="02040503050406030204" pitchFamily="18" charset="0"/>
                        <a:ea typeface="Helvetica Neue Light" panose="02000403000000020004" pitchFamily="2" charset="0"/>
                      </a:rPr>
                      <m:t>𝑖</m:t>
                    </m:r>
                  </m:oMath>
                </a14:m>
                <a:r>
                  <a:rPr lang="en-GB" sz="1200" dirty="0">
                    <a:latin typeface="Helvetica Neue Light" panose="02000403000000020004" pitchFamily="2" charset="0"/>
                    <a:ea typeface="Helvetica Neue Light" panose="02000403000000020004" pitchFamily="2" charset="0"/>
                  </a:rPr>
                  <a:t> is from.</a:t>
                </a:r>
              </a:p>
              <a:p>
                <a:pPr marL="742950" lvl="1" indent="-285750">
                  <a:buFont typeface="Wingdings" pitchFamily="2" charset="2"/>
                  <a:buChar char="v"/>
                </a:pPr>
                <a:endParaRPr lang="en-GB" sz="1200" dirty="0">
                  <a:latin typeface="Helvetica Neue Light" panose="02000403000000020004" pitchFamily="2" charset="0"/>
                  <a:ea typeface="Helvetica Neue Light" panose="02000403000000020004" pitchFamily="2" charset="0"/>
                </a:endParaRPr>
              </a:p>
              <a:p>
                <a:pPr marL="171450" indent="-171450">
                  <a:buFont typeface="Arial" panose="020B0604020202020204" pitchFamily="34" charset="0"/>
                  <a:buChar char="•"/>
                </a:pPr>
                <a:r>
                  <a:rPr lang="en-GB" sz="1200" dirty="0">
                    <a:latin typeface="Helvetica Neue Light" panose="02000403000000020004" pitchFamily="2" charset="0"/>
                    <a:ea typeface="Helvetica Neue Light" panose="02000403000000020004" pitchFamily="2" charset="0"/>
                  </a:rPr>
                  <a:t>  Mathematical formulation of such scenario will be as follows:</a:t>
                </a:r>
              </a:p>
            </p:txBody>
          </p:sp>
        </mc:Choice>
        <mc:Fallback xmlns="">
          <p:sp>
            <p:nvSpPr>
              <p:cNvPr id="4" name="TextBox 3">
                <a:extLst>
                  <a:ext uri="{FF2B5EF4-FFF2-40B4-BE49-F238E27FC236}">
                    <a16:creationId xmlns:a16="http://schemas.microsoft.com/office/drawing/2014/main" id="{21C66461-E2D2-947A-8C37-BAEE0F5D2B20}"/>
                  </a:ext>
                </a:extLst>
              </p:cNvPr>
              <p:cNvSpPr txBox="1">
                <a:spLocks noRot="1" noChangeAspect="1" noMove="1" noResize="1" noEditPoints="1" noAdjustHandles="1" noChangeArrowheads="1" noChangeShapeType="1" noTextEdit="1"/>
              </p:cNvSpPr>
              <p:nvPr/>
            </p:nvSpPr>
            <p:spPr>
              <a:xfrm>
                <a:off x="155643" y="485189"/>
                <a:ext cx="11296873" cy="1200329"/>
              </a:xfrm>
              <a:prstGeom prst="rect">
                <a:avLst/>
              </a:prstGeom>
              <a:blipFill>
                <a:blip r:embed="rId2"/>
                <a:stretch>
                  <a:fillRect t="-1053" b="-315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3779BD5-793B-D081-4BC2-613F921D9A12}"/>
                  </a:ext>
                </a:extLst>
              </p:cNvPr>
              <p:cNvSpPr txBox="1"/>
              <p:nvPr/>
            </p:nvSpPr>
            <p:spPr>
              <a:xfrm>
                <a:off x="469135" y="1716747"/>
                <a:ext cx="4727915" cy="325089"/>
              </a:xfrm>
              <a:prstGeom prst="rect">
                <a:avLst/>
              </a:prstGeom>
              <a:solidFill>
                <a:schemeClr val="accent1">
                  <a:lumMod val="40000"/>
                  <a:lumOff val="60000"/>
                </a:schemeClr>
              </a:solidFill>
              <a:ln>
                <a:solidFill>
                  <a:schemeClr val="accent1"/>
                </a:solidFill>
              </a:ln>
            </p:spPr>
            <p:txBody>
              <a:bodyPr wrap="square" rtlCol="0">
                <a:spAutoFit/>
              </a:bodyPr>
              <a:lstStyle/>
              <a:p>
                <a:pPr/>
                <a14:m>
                  <m:oMathPara xmlns:m="http://schemas.openxmlformats.org/officeDocument/2006/math">
                    <m:oMathParaPr>
                      <m:jc m:val="center"/>
                    </m:oMathParaPr>
                    <m:oMath xmlns:m="http://schemas.openxmlformats.org/officeDocument/2006/math">
                      <m:sSub>
                        <m:sSubPr>
                          <m:ctrlPr>
                            <a:rPr lang="en-GB" sz="1400" i="1">
                              <a:latin typeface="Cambria Math" panose="02040503050406030204" pitchFamily="18" charset="0"/>
                            </a:rPr>
                          </m:ctrlPr>
                        </m:sSubPr>
                        <m:e>
                          <m:r>
                            <a:rPr lang="en-GB" sz="1400" i="1">
                              <a:latin typeface="Cambria Math" panose="02040503050406030204" pitchFamily="18" charset="0"/>
                            </a:rPr>
                            <m:t>𝑦</m:t>
                          </m:r>
                        </m:e>
                        <m:sub>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a:latin typeface="Cambria Math" panose="02040503050406030204" pitchFamily="18" charset="0"/>
                        </a:rPr>
                        <m:t>= </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i="1">
                              <a:latin typeface="Cambria Math" panose="02040503050406030204" pitchFamily="18" charset="0"/>
                              <a:ea typeface="Cambria Math" panose="02040503050406030204" pitchFamily="18" charset="0"/>
                            </a:rPr>
                            <m:t>0,</m:t>
                          </m:r>
                          <m:r>
                            <a:rPr lang="en-GB" sz="1400" i="1">
                              <a:latin typeface="Cambria Math" panose="02040503050406030204" pitchFamily="18" charset="0"/>
                              <a:ea typeface="Cambria Math" panose="02040503050406030204" pitchFamily="18" charset="0"/>
                            </a:rPr>
                            <m:t>𝑗</m:t>
                          </m:r>
                        </m:sub>
                      </m:sSub>
                      <m:r>
                        <a:rPr lang="en-GB" sz="140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a:latin typeface="Cambria Math" panose="02040503050406030204" pitchFamily="18" charset="0"/>
                              <a:ea typeface="Cambria Math" panose="02040503050406030204" pitchFamily="18" charset="0"/>
                            </a:rPr>
                            <m:t>1,</m:t>
                          </m:r>
                          <m:r>
                            <a:rPr lang="en-GB" sz="1400" i="1">
                              <a:latin typeface="Cambria Math" panose="02040503050406030204" pitchFamily="18" charset="0"/>
                              <a:ea typeface="Cambria Math" panose="02040503050406030204" pitchFamily="18" charset="0"/>
                            </a:rPr>
                            <m:t>𝑗</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i="1">
                              <a:latin typeface="Cambria Math" panose="02040503050406030204" pitchFamily="18" charset="0"/>
                            </a:rPr>
                            <m:t>1,</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a:latin typeface="Cambria Math" panose="02040503050406030204" pitchFamily="18" charset="0"/>
                              <a:ea typeface="Cambria Math" panose="02040503050406030204" pitchFamily="18" charset="0"/>
                            </a:rPr>
                            <m:t>2,</m:t>
                          </m:r>
                          <m:r>
                            <a:rPr lang="en-GB" sz="1400" i="1">
                              <a:latin typeface="Cambria Math" panose="02040503050406030204" pitchFamily="18" charset="0"/>
                              <a:ea typeface="Cambria Math" panose="02040503050406030204" pitchFamily="18" charset="0"/>
                            </a:rPr>
                            <m:t>𝑗</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i="1">
                              <a:latin typeface="Cambria Math" panose="02040503050406030204" pitchFamily="18" charset="0"/>
                            </a:rPr>
                            <m:t>2,</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i="1">
                              <a:latin typeface="Cambria Math" panose="02040503050406030204" pitchFamily="18" charset="0"/>
                              <a:ea typeface="Cambria Math" panose="02040503050406030204" pitchFamily="18" charset="0"/>
                            </a:rPr>
                            <m:t>𝑘</m:t>
                          </m:r>
                          <m:r>
                            <a:rPr lang="en-GB" sz="1400" i="1">
                              <a:latin typeface="Cambria Math" panose="02040503050406030204" pitchFamily="18" charset="0"/>
                              <a:ea typeface="Cambria Math" panose="02040503050406030204" pitchFamily="18" charset="0"/>
                            </a:rPr>
                            <m:t>,</m:t>
                          </m:r>
                          <m:r>
                            <a:rPr lang="en-GB" sz="1400" i="1">
                              <a:latin typeface="Cambria Math" panose="02040503050406030204" pitchFamily="18" charset="0"/>
                              <a:ea typeface="Cambria Math" panose="02040503050406030204" pitchFamily="18" charset="0"/>
                            </a:rPr>
                            <m:t>𝑗</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i="1">
                              <a:latin typeface="Cambria Math" panose="02040503050406030204" pitchFamily="18" charset="0"/>
                            </a:rPr>
                            <m:t>𝑘</m:t>
                          </m:r>
                          <m:r>
                            <a:rPr lang="en-GB" sz="1400" i="1">
                              <a:latin typeface="Cambria Math" panose="02040503050406030204" pitchFamily="18" charset="0"/>
                            </a:rPr>
                            <m:t>,</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𝜀</m:t>
                          </m:r>
                        </m:e>
                        <m:sub>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oMath>
                  </m:oMathPara>
                </a14:m>
                <a:endParaRPr lang="en-US" sz="1400" i="1" dirty="0">
                  <a:latin typeface="Helvetica Neue Thin" panose="020B0403020202020204" pitchFamily="34" charset="0"/>
                  <a:ea typeface="Helvetica Neue Thin" panose="020B0403020202020204" pitchFamily="34" charset="0"/>
                </a:endParaRPr>
              </a:p>
            </p:txBody>
          </p:sp>
        </mc:Choice>
        <mc:Fallback xmlns="">
          <p:sp>
            <p:nvSpPr>
              <p:cNvPr id="5" name="TextBox 4">
                <a:extLst>
                  <a:ext uri="{FF2B5EF4-FFF2-40B4-BE49-F238E27FC236}">
                    <a16:creationId xmlns:a16="http://schemas.microsoft.com/office/drawing/2014/main" id="{B3779BD5-793B-D081-4BC2-613F921D9A12}"/>
                  </a:ext>
                </a:extLst>
              </p:cNvPr>
              <p:cNvSpPr txBox="1">
                <a:spLocks noRot="1" noChangeAspect="1" noMove="1" noResize="1" noEditPoints="1" noAdjustHandles="1" noChangeArrowheads="1" noChangeShapeType="1" noTextEdit="1"/>
              </p:cNvSpPr>
              <p:nvPr/>
            </p:nvSpPr>
            <p:spPr>
              <a:xfrm>
                <a:off x="469135" y="1716747"/>
                <a:ext cx="4727915" cy="325089"/>
              </a:xfrm>
              <a:prstGeom prst="rect">
                <a:avLst/>
              </a:prstGeom>
              <a:blipFill>
                <a:blip r:embed="rId3"/>
                <a:stretch>
                  <a:fillRect b="-3571"/>
                </a:stretch>
              </a:blipFill>
              <a:ln>
                <a:solidFill>
                  <a:schemeClr val="accent1"/>
                </a:solid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E3658B2F-05B2-DA4E-675E-D0527EE9584C}"/>
                  </a:ext>
                </a:extLst>
              </p:cNvPr>
              <p:cNvSpPr txBox="1"/>
              <p:nvPr/>
            </p:nvSpPr>
            <p:spPr>
              <a:xfrm>
                <a:off x="180229" y="2199802"/>
                <a:ext cx="10933889" cy="4857740"/>
              </a:xfrm>
              <a:prstGeom prst="rect">
                <a:avLst/>
              </a:prstGeom>
              <a:noFill/>
            </p:spPr>
            <p:txBody>
              <a:bodyPr wrap="square" rtlCol="0">
                <a:spAutoFit/>
              </a:bodyPr>
              <a:lstStyle/>
              <a:p>
                <a:pPr marL="285750" indent="-285750">
                  <a:buFont typeface="Arial" panose="020B0604020202020204" pitchFamily="34" charset="0"/>
                  <a:buChar char="•"/>
                </a:pPr>
                <a:r>
                  <a:rPr lang="en-GB" sz="1200" dirty="0">
                    <a:latin typeface="Helvetica Neue Light" panose="02000403000000020004" pitchFamily="2" charset="0"/>
                    <a:ea typeface="Helvetica Neue Light" panose="02000403000000020004" pitchFamily="2" charset="0"/>
                  </a:rPr>
                  <a:t>For </a:t>
                </a:r>
                <a14:m>
                  <m:oMath xmlns:m="http://schemas.openxmlformats.org/officeDocument/2006/math">
                    <m:sSub>
                      <m:sSubPr>
                        <m:ctrlPr>
                          <a:rPr lang="en-GB" sz="1200" i="1" smtClean="0">
                            <a:latin typeface="Cambria Math" panose="02040503050406030204" pitchFamily="18" charset="0"/>
                          </a:rPr>
                        </m:ctrlPr>
                      </m:sSubPr>
                      <m:e>
                        <m:r>
                          <a:rPr lang="en-GB" sz="1200" b="0" i="1" smtClean="0">
                            <a:latin typeface="Cambria Math" panose="02040503050406030204" pitchFamily="18" charset="0"/>
                            <a:ea typeface="Cambria Math" panose="02040503050406030204" pitchFamily="18" charset="0"/>
                          </a:rPr>
                          <m:t>𝛽</m:t>
                        </m:r>
                      </m:e>
                      <m:sub>
                        <m:r>
                          <a:rPr lang="en-GB" sz="1200" b="0" i="1" smtClean="0">
                            <a:latin typeface="Cambria Math" panose="02040503050406030204" pitchFamily="18" charset="0"/>
                            <a:ea typeface="Cambria Math" panose="02040503050406030204" pitchFamily="18" charset="0"/>
                          </a:rPr>
                          <m:t>0,</m:t>
                        </m:r>
                        <m:r>
                          <a:rPr lang="en-GB" sz="1200" b="0" i="1" smtClean="0">
                            <a:latin typeface="Cambria Math" panose="02040503050406030204" pitchFamily="18" charset="0"/>
                            <a:ea typeface="Cambria Math" panose="02040503050406030204" pitchFamily="18" charset="0"/>
                          </a:rPr>
                          <m:t>𝑗</m:t>
                        </m:r>
                      </m:sub>
                    </m:sSub>
                  </m:oMath>
                </a14:m>
                <a:r>
                  <a:rPr lang="en-GB" sz="1200" dirty="0">
                    <a:latin typeface="Helvetica Neue Light" panose="02000403000000020004" pitchFamily="2" charset="0"/>
                    <a:ea typeface="Helvetica Neue Light" panose="02000403000000020004" pitchFamily="2" charset="0"/>
                  </a:rPr>
                  <a:t> and for some </a:t>
                </a:r>
                <a14:m>
                  <m:oMath xmlns:m="http://schemas.openxmlformats.org/officeDocument/2006/math">
                    <m:sSub>
                      <m:sSubPr>
                        <m:ctrlPr>
                          <a:rPr lang="en-GB" sz="1200" i="1">
                            <a:latin typeface="Cambria Math" panose="02040503050406030204" pitchFamily="18" charset="0"/>
                          </a:rPr>
                        </m:ctrlPr>
                      </m:sSubPr>
                      <m:e>
                        <m:r>
                          <a:rPr lang="en-GB" sz="1200" i="1">
                            <a:latin typeface="Cambria Math" panose="02040503050406030204" pitchFamily="18" charset="0"/>
                            <a:ea typeface="Cambria Math" panose="02040503050406030204" pitchFamily="18" charset="0"/>
                          </a:rPr>
                          <m:t>𝛽</m:t>
                        </m:r>
                      </m:e>
                      <m:sub>
                        <m:r>
                          <a:rPr lang="en-GB" sz="1200" i="1">
                            <a:latin typeface="Cambria Math" panose="02040503050406030204" pitchFamily="18" charset="0"/>
                            <a:ea typeface="Cambria Math" panose="02040503050406030204" pitchFamily="18" charset="0"/>
                          </a:rPr>
                          <m:t>𝑘</m:t>
                        </m:r>
                        <m:r>
                          <a:rPr lang="en-GB" sz="1200" i="1">
                            <a:latin typeface="Cambria Math" panose="02040503050406030204" pitchFamily="18" charset="0"/>
                            <a:ea typeface="Cambria Math" panose="02040503050406030204" pitchFamily="18" charset="0"/>
                          </a:rPr>
                          <m:t>,</m:t>
                        </m:r>
                        <m:r>
                          <a:rPr lang="en-GB" sz="1200" i="1">
                            <a:latin typeface="Cambria Math" panose="02040503050406030204" pitchFamily="18" charset="0"/>
                            <a:ea typeface="Cambria Math" panose="02040503050406030204" pitchFamily="18" charset="0"/>
                          </a:rPr>
                          <m:t>𝑗</m:t>
                        </m:r>
                      </m:sub>
                    </m:sSub>
                  </m:oMath>
                </a14:m>
                <a:r>
                  <a:rPr lang="en-GB" sz="1200" dirty="0">
                    <a:latin typeface="Helvetica Neue Light" panose="02000403000000020004" pitchFamily="2" charset="0"/>
                    <a:ea typeface="Helvetica Neue Light" panose="02000403000000020004" pitchFamily="2" charset="0"/>
                  </a:rPr>
                  <a:t>. Let us introduce some random effect (or random deviation) </a:t>
                </a:r>
                <a14:m>
                  <m:oMath xmlns:m="http://schemas.openxmlformats.org/officeDocument/2006/math">
                    <m:sSub>
                      <m:sSubPr>
                        <m:ctrlPr>
                          <a:rPr lang="en-GB" sz="1200" i="1" smtClean="0">
                            <a:latin typeface="Cambria Math" panose="02040503050406030204" pitchFamily="18" charset="0"/>
                            <a:ea typeface="Helvetica Neue Light" panose="02000403000000020004" pitchFamily="2" charset="0"/>
                          </a:rPr>
                        </m:ctrlPr>
                      </m:sSubPr>
                      <m:e>
                        <m:r>
                          <a:rPr lang="en-GB" sz="1200" b="0" i="1" smtClean="0">
                            <a:latin typeface="Cambria Math" panose="02040503050406030204" pitchFamily="18" charset="0"/>
                            <a:ea typeface="Helvetica Neue Light" panose="02000403000000020004" pitchFamily="2" charset="0"/>
                          </a:rPr>
                          <m:t>𝑢</m:t>
                        </m:r>
                      </m:e>
                      <m:sub>
                        <m:r>
                          <a:rPr lang="en-GB" sz="1200" b="0" i="1" smtClean="0">
                            <a:latin typeface="Cambria Math" panose="02040503050406030204" pitchFamily="18" charset="0"/>
                            <a:ea typeface="Helvetica Neue Light" panose="02000403000000020004" pitchFamily="2" charset="0"/>
                          </a:rPr>
                          <m:t>𝑘</m:t>
                        </m:r>
                        <m:r>
                          <a:rPr lang="en-GB" sz="1200" b="0" i="1" smtClean="0">
                            <a:latin typeface="Cambria Math" panose="02040503050406030204" pitchFamily="18" charset="0"/>
                            <a:ea typeface="Helvetica Neue Light" panose="02000403000000020004" pitchFamily="2" charset="0"/>
                          </a:rPr>
                          <m:t>,</m:t>
                        </m:r>
                        <m:r>
                          <a:rPr lang="en-GB" sz="1200" b="0" i="1" smtClean="0">
                            <a:latin typeface="Cambria Math" panose="02040503050406030204" pitchFamily="18" charset="0"/>
                            <a:ea typeface="Helvetica Neue Light" panose="02000403000000020004" pitchFamily="2" charset="0"/>
                          </a:rPr>
                          <m:t>𝑗</m:t>
                        </m:r>
                      </m:sub>
                    </m:sSub>
                  </m:oMath>
                </a14:m>
                <a:r>
                  <a:rPr lang="en-GB" sz="1200" dirty="0">
                    <a:latin typeface="Helvetica Neue Light" panose="02000403000000020004" pitchFamily="2" charset="0"/>
                    <a:ea typeface="Helvetica Neue Light" panose="02000403000000020004" pitchFamily="2" charset="0"/>
                  </a:rPr>
                  <a:t> which causes this global intercept and slope coefficient to vary across some groups </a:t>
                </a:r>
                <a14:m>
                  <m:oMath xmlns:m="http://schemas.openxmlformats.org/officeDocument/2006/math">
                    <m:r>
                      <a:rPr lang="en-GB" sz="1200" b="0" i="1" smtClean="0">
                        <a:latin typeface="Cambria Math" panose="02040503050406030204" pitchFamily="18" charset="0"/>
                        <a:ea typeface="Helvetica Neue Light" panose="02000403000000020004" pitchFamily="2" charset="0"/>
                      </a:rPr>
                      <m:t>𝑗</m:t>
                    </m:r>
                  </m:oMath>
                </a14:m>
                <a:r>
                  <a:rPr lang="en-GB" sz="1200" dirty="0">
                    <a:latin typeface="Helvetica Neue Light" panose="02000403000000020004" pitchFamily="2" charset="0"/>
                    <a:ea typeface="Helvetica Neue Light" panose="02000403000000020004" pitchFamily="2" charset="0"/>
                  </a:rPr>
                  <a:t> and incorporate them to the indexed model. We would have these new equations specifically for the intercept </a:t>
                </a:r>
                <a14:m>
                  <m:oMath xmlns:m="http://schemas.openxmlformats.org/officeDocument/2006/math">
                    <m:sSub>
                      <m:sSubPr>
                        <m:ctrlPr>
                          <a:rPr lang="en-GB" sz="1200" i="1">
                            <a:latin typeface="Cambria Math" panose="02040503050406030204" pitchFamily="18" charset="0"/>
                          </a:rPr>
                        </m:ctrlPr>
                      </m:sSubPr>
                      <m:e>
                        <m:r>
                          <a:rPr lang="en-GB" sz="1200" i="1">
                            <a:latin typeface="Cambria Math" panose="02040503050406030204" pitchFamily="18" charset="0"/>
                            <a:ea typeface="Cambria Math" panose="02040503050406030204" pitchFamily="18" charset="0"/>
                          </a:rPr>
                          <m:t>𝛽</m:t>
                        </m:r>
                      </m:e>
                      <m:sub>
                        <m:r>
                          <a:rPr lang="en-GB" sz="1200" i="1">
                            <a:latin typeface="Cambria Math" panose="02040503050406030204" pitchFamily="18" charset="0"/>
                            <a:ea typeface="Cambria Math" panose="02040503050406030204" pitchFamily="18" charset="0"/>
                          </a:rPr>
                          <m:t>0,</m:t>
                        </m:r>
                        <m:r>
                          <a:rPr lang="en-GB" sz="1200" i="1">
                            <a:latin typeface="Cambria Math" panose="02040503050406030204" pitchFamily="18" charset="0"/>
                            <a:ea typeface="Cambria Math" panose="02040503050406030204" pitchFamily="18" charset="0"/>
                          </a:rPr>
                          <m:t>𝑗</m:t>
                        </m:r>
                      </m:sub>
                    </m:sSub>
                  </m:oMath>
                </a14:m>
                <a:r>
                  <a:rPr lang="en-GB" sz="1200" dirty="0">
                    <a:latin typeface="Helvetica Neue Light" panose="02000403000000020004" pitchFamily="2" charset="0"/>
                    <a:ea typeface="Helvetica Neue Light" panose="02000403000000020004" pitchFamily="2" charset="0"/>
                  </a:rPr>
                  <a:t> and for the coefficients </a:t>
                </a:r>
                <a14:m>
                  <m:oMath xmlns:m="http://schemas.openxmlformats.org/officeDocument/2006/math">
                    <m:sSub>
                      <m:sSubPr>
                        <m:ctrlPr>
                          <a:rPr lang="en-GB" sz="1200" i="1">
                            <a:latin typeface="Cambria Math" panose="02040503050406030204" pitchFamily="18" charset="0"/>
                          </a:rPr>
                        </m:ctrlPr>
                      </m:sSubPr>
                      <m:e>
                        <m:r>
                          <a:rPr lang="en-GB" sz="1200" i="1">
                            <a:latin typeface="Cambria Math" panose="02040503050406030204" pitchFamily="18" charset="0"/>
                            <a:ea typeface="Cambria Math" panose="02040503050406030204" pitchFamily="18" charset="0"/>
                          </a:rPr>
                          <m:t>𝛽</m:t>
                        </m:r>
                      </m:e>
                      <m:sub>
                        <m:r>
                          <a:rPr lang="en-GB" sz="1200" i="1">
                            <a:latin typeface="Cambria Math" panose="02040503050406030204" pitchFamily="18" charset="0"/>
                            <a:ea typeface="Cambria Math" panose="02040503050406030204" pitchFamily="18" charset="0"/>
                          </a:rPr>
                          <m:t>𝑘</m:t>
                        </m:r>
                        <m:r>
                          <a:rPr lang="en-GB" sz="1200" i="1">
                            <a:latin typeface="Cambria Math" panose="02040503050406030204" pitchFamily="18" charset="0"/>
                            <a:ea typeface="Cambria Math" panose="02040503050406030204" pitchFamily="18" charset="0"/>
                          </a:rPr>
                          <m:t>,</m:t>
                        </m:r>
                        <m:r>
                          <a:rPr lang="en-GB" sz="1200" i="1">
                            <a:latin typeface="Cambria Math" panose="02040503050406030204" pitchFamily="18" charset="0"/>
                            <a:ea typeface="Cambria Math" panose="02040503050406030204" pitchFamily="18" charset="0"/>
                          </a:rPr>
                          <m:t>𝑗</m:t>
                        </m:r>
                      </m:sub>
                    </m:sSub>
                  </m:oMath>
                </a14:m>
                <a:r>
                  <a:rPr lang="en-GB" sz="1200" dirty="0">
                    <a:latin typeface="Helvetica Neue Light" panose="02000403000000020004" pitchFamily="2" charset="0"/>
                    <a:ea typeface="Helvetica Neue Light" panose="02000403000000020004" pitchFamily="2" charset="0"/>
                  </a:rPr>
                  <a:t> from the indexed model:</a:t>
                </a:r>
              </a:p>
              <a:p>
                <a:endParaRPr lang="en-GB" sz="1200" dirty="0">
                  <a:latin typeface="Helvetica Neue Light" panose="02000403000000020004" pitchFamily="2" charset="0"/>
                  <a:ea typeface="Helvetica Neue Light" panose="02000403000000020004" pitchFamily="2" charset="0"/>
                </a:endParaRPr>
              </a:p>
              <a:p>
                <a:pPr lvl="1"/>
                <a:endParaRPr lang="en-GB" sz="1200" dirty="0">
                  <a:latin typeface="Helvetica Neue Light" panose="02000403000000020004" pitchFamily="2" charset="0"/>
                  <a:ea typeface="Helvetica Neue Light" panose="02000403000000020004" pitchFamily="2" charset="0"/>
                </a:endParaRPr>
              </a:p>
              <a:p>
                <a:pPr lvl="1"/>
                <a:endParaRPr lang="en-GB" sz="1200" dirty="0">
                  <a:latin typeface="Helvetica Neue Light" panose="02000403000000020004" pitchFamily="2" charset="0"/>
                  <a:ea typeface="Helvetica Neue Light" panose="02000403000000020004" pitchFamily="2" charset="0"/>
                </a:endParaRPr>
              </a:p>
              <a:p>
                <a:pPr lvl="1"/>
                <a:endParaRPr lang="en-GB" sz="1200" dirty="0">
                  <a:latin typeface="Helvetica Neue Light" panose="02000403000000020004" pitchFamily="2" charset="0"/>
                  <a:ea typeface="Helvetica Neue Light" panose="02000403000000020004" pitchFamily="2" charset="0"/>
                </a:endParaRPr>
              </a:p>
              <a:p>
                <a:endParaRPr lang="en-GB" sz="1200" dirty="0">
                  <a:latin typeface="Helvetica Neue Light" panose="02000403000000020004" pitchFamily="2" charset="0"/>
                  <a:ea typeface="Helvetica Neue Light" panose="02000403000000020004" pitchFamily="2" charset="0"/>
                </a:endParaRPr>
              </a:p>
              <a:p>
                <a:endParaRPr lang="en-GB" sz="1200" dirty="0">
                  <a:latin typeface="Helvetica Neue Light" panose="02000403000000020004" pitchFamily="2" charset="0"/>
                  <a:ea typeface="Helvetica Neue Light" panose="02000403000000020004" pitchFamily="2" charset="0"/>
                </a:endParaRPr>
              </a:p>
              <a:p>
                <a:endParaRPr lang="en-GB" sz="1200" dirty="0">
                  <a:latin typeface="Helvetica Neue Light" panose="02000403000000020004" pitchFamily="2" charset="0"/>
                  <a:ea typeface="Helvetica Neue Light" panose="02000403000000020004" pitchFamily="2" charset="0"/>
                </a:endParaRPr>
              </a:p>
              <a:p>
                <a:endParaRPr lang="en-GB" sz="1200" dirty="0">
                  <a:latin typeface="Helvetica Neue Light" panose="02000403000000020004" pitchFamily="2" charset="0"/>
                  <a:ea typeface="Helvetica Neue Light" panose="02000403000000020004" pitchFamily="2" charset="0"/>
                </a:endParaRPr>
              </a:p>
              <a:p>
                <a:endParaRPr lang="en-GB" sz="1200" dirty="0">
                  <a:latin typeface="Helvetica Neue Light" panose="02000403000000020004" pitchFamily="2" charset="0"/>
                  <a:ea typeface="Helvetica Neue Light" panose="02000403000000020004" pitchFamily="2" charset="0"/>
                </a:endParaRPr>
              </a:p>
              <a:p>
                <a:endParaRPr lang="en-GB" sz="1200" dirty="0">
                  <a:latin typeface="Helvetica Neue Light" panose="02000403000000020004" pitchFamily="2" charset="0"/>
                  <a:ea typeface="Helvetica Neue Light" panose="02000403000000020004" pitchFamily="2" charset="0"/>
                </a:endParaRPr>
              </a:p>
              <a:p>
                <a:r>
                  <a:rPr lang="en-GB" sz="1200" b="1" dirty="0">
                    <a:latin typeface="Helvetica Neue Light" panose="02000403000000020004" pitchFamily="2" charset="0"/>
                    <a:ea typeface="Helvetica Neue Light" panose="02000403000000020004" pitchFamily="2" charset="0"/>
                  </a:rPr>
                  <a:t>[1] Breakdown of components for the level 1 equation (individual units)</a:t>
                </a:r>
              </a:p>
              <a:p>
                <a:pPr marL="285750" indent="-285750">
                  <a:buFont typeface="Arial" panose="020B0604020202020204" pitchFamily="34" charset="0"/>
                  <a:buChar char="•"/>
                </a:pPr>
                <a14:m>
                  <m:oMath xmlns:m="http://schemas.openxmlformats.org/officeDocument/2006/math">
                    <m:sSub>
                      <m:sSubPr>
                        <m:ctrlPr>
                          <a:rPr lang="en-US" sz="1200" i="1" smtClean="0">
                            <a:latin typeface="Cambria Math" panose="02040503050406030204" pitchFamily="18" charset="0"/>
                            <a:ea typeface="Helvetica Neue Thin" panose="020B0403020202020204" pitchFamily="34" charset="0"/>
                          </a:rPr>
                        </m:ctrlPr>
                      </m:sSubPr>
                      <m:e>
                        <m:r>
                          <a:rPr lang="en-GB" sz="1200" b="0" i="1" smtClean="0">
                            <a:latin typeface="Cambria Math" panose="02040503050406030204" pitchFamily="18" charset="0"/>
                            <a:ea typeface="Helvetica Neue Thin" panose="020B0403020202020204" pitchFamily="34" charset="0"/>
                          </a:rPr>
                          <m:t>𝑦</m:t>
                        </m:r>
                      </m:e>
                      <m:sub>
                        <m:r>
                          <a:rPr lang="en-GB" sz="1200" b="0" i="1" smtClean="0">
                            <a:latin typeface="Cambria Math" panose="02040503050406030204" pitchFamily="18" charset="0"/>
                            <a:ea typeface="Helvetica Neue Thin" panose="020B0403020202020204" pitchFamily="34" charset="0"/>
                          </a:rPr>
                          <m:t>𝑖</m:t>
                        </m:r>
                        <m:r>
                          <a:rPr lang="en-GB" sz="1200" b="0" i="1" smtClean="0">
                            <a:latin typeface="Cambria Math" panose="02040503050406030204" pitchFamily="18" charset="0"/>
                            <a:ea typeface="Helvetica Neue Thin" panose="020B0403020202020204" pitchFamily="34" charset="0"/>
                          </a:rPr>
                          <m:t>,</m:t>
                        </m:r>
                        <m:r>
                          <a:rPr lang="en-GB" sz="1200" b="0" i="1" smtClean="0">
                            <a:latin typeface="Cambria Math" panose="02040503050406030204" pitchFamily="18" charset="0"/>
                            <a:ea typeface="Helvetica Neue Thin" panose="020B0403020202020204" pitchFamily="34" charset="0"/>
                          </a:rPr>
                          <m:t>𝑗</m:t>
                        </m:r>
                      </m:sub>
                    </m:sSub>
                  </m:oMath>
                </a14:m>
                <a:r>
                  <a:rPr lang="en-US" sz="1200" dirty="0">
                    <a:latin typeface="Helvetica Neue Thin" panose="020B0403020202020204" pitchFamily="34" charset="0"/>
                    <a:ea typeface="Helvetica Neue Thin" panose="020B0403020202020204" pitchFamily="34" charset="0"/>
                  </a:rPr>
                  <a:t> is the dependent variable. Is the observed outcome </a:t>
                </a:r>
                <a14:m>
                  <m:oMath xmlns:m="http://schemas.openxmlformats.org/officeDocument/2006/math">
                    <m:r>
                      <a:rPr lang="en-GB" sz="1200" b="0" i="1" smtClean="0">
                        <a:latin typeface="Cambria Math" panose="02040503050406030204" pitchFamily="18" charset="0"/>
                        <a:ea typeface="Helvetica Neue Thin" panose="020B0403020202020204" pitchFamily="34" charset="0"/>
                      </a:rPr>
                      <m:t>𝑖</m:t>
                    </m:r>
                    <m:r>
                      <a:rPr lang="en-GB" sz="1200" b="0" i="1" smtClean="0">
                        <a:latin typeface="Cambria Math" panose="02040503050406030204" pitchFamily="18" charset="0"/>
                        <a:ea typeface="Helvetica Neue Thin" panose="020B0403020202020204" pitchFamily="34" charset="0"/>
                      </a:rPr>
                      <m:t> </m:t>
                    </m:r>
                  </m:oMath>
                </a14:m>
                <a:r>
                  <a:rPr lang="en-US" sz="1200" dirty="0">
                    <a:latin typeface="Helvetica Neue Thin" panose="020B0403020202020204" pitchFamily="34" charset="0"/>
                    <a:ea typeface="Helvetica Neue Thin" panose="020B0403020202020204" pitchFamily="34" charset="0"/>
                  </a:rPr>
                  <a:t>in group </a:t>
                </a:r>
                <a14:m>
                  <m:oMath xmlns:m="http://schemas.openxmlformats.org/officeDocument/2006/math">
                    <m:r>
                      <a:rPr lang="en-GB" sz="1200" b="0" i="1" smtClean="0">
                        <a:latin typeface="Cambria Math" panose="02040503050406030204" pitchFamily="18" charset="0"/>
                        <a:ea typeface="Helvetica Neue Thin" panose="020B0403020202020204" pitchFamily="34" charset="0"/>
                      </a:rPr>
                      <m:t>𝑗</m:t>
                    </m:r>
                  </m:oMath>
                </a14:m>
                <a:endParaRPr lang="en-GB" sz="1200" i="1" dirty="0">
                  <a:latin typeface="Cambria Math" panose="02040503050406030204" pitchFamily="18" charset="0"/>
                </a:endParaRPr>
              </a:p>
              <a:p>
                <a:pPr marL="285750" indent="-285750">
                  <a:buFont typeface="Arial" panose="020B0604020202020204" pitchFamily="34" charset="0"/>
                  <a:buChar char="•"/>
                </a:pPr>
                <a14:m>
                  <m:oMath xmlns:m="http://schemas.openxmlformats.org/officeDocument/2006/math">
                    <m:sSub>
                      <m:sSubPr>
                        <m:ctrlPr>
                          <a:rPr lang="en-GB" sz="1200" i="1" smtClean="0">
                            <a:latin typeface="Cambria Math" panose="02040503050406030204" pitchFamily="18" charset="0"/>
                          </a:rPr>
                        </m:ctrlPr>
                      </m:sSubPr>
                      <m:e>
                        <m:r>
                          <a:rPr lang="en-GB" sz="1200" i="1">
                            <a:latin typeface="Cambria Math" panose="02040503050406030204" pitchFamily="18" charset="0"/>
                            <a:ea typeface="Cambria Math" panose="02040503050406030204" pitchFamily="18" charset="0"/>
                          </a:rPr>
                          <m:t>𝛽</m:t>
                        </m:r>
                      </m:e>
                      <m:sub>
                        <m:r>
                          <a:rPr lang="en-GB" sz="1200" i="1">
                            <a:latin typeface="Cambria Math" panose="02040503050406030204" pitchFamily="18" charset="0"/>
                            <a:ea typeface="Cambria Math" panose="02040503050406030204" pitchFamily="18" charset="0"/>
                          </a:rPr>
                          <m:t>0,</m:t>
                        </m:r>
                        <m:r>
                          <a:rPr lang="en-GB" sz="1200" i="1">
                            <a:latin typeface="Cambria Math" panose="02040503050406030204" pitchFamily="18" charset="0"/>
                            <a:ea typeface="Cambria Math" panose="02040503050406030204" pitchFamily="18" charset="0"/>
                          </a:rPr>
                          <m:t>𝑗</m:t>
                        </m:r>
                      </m:sub>
                    </m:sSub>
                  </m:oMath>
                </a14:m>
                <a:r>
                  <a:rPr lang="en-GB" sz="1200" dirty="0">
                    <a:latin typeface="Helvetica Neue Light" panose="02000403000000020004" pitchFamily="2" charset="0"/>
                    <a:ea typeface="Helvetica Neue Light" panose="02000403000000020004" pitchFamily="2" charset="0"/>
                  </a:rPr>
                  <a:t> is the intercept</a:t>
                </a:r>
              </a:p>
              <a:p>
                <a:pPr marL="285750" indent="-285750">
                  <a:buFont typeface="Arial" panose="020B0604020202020204" pitchFamily="34" charset="0"/>
                  <a:buChar char="•"/>
                </a:pPr>
                <a14:m>
                  <m:oMath xmlns:m="http://schemas.openxmlformats.org/officeDocument/2006/math">
                    <m:sSub>
                      <m:sSubPr>
                        <m:ctrlPr>
                          <a:rPr lang="en-US" sz="1200" i="1">
                            <a:latin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𝛽</m:t>
                        </m:r>
                      </m:e>
                      <m:sub>
                        <m:r>
                          <a:rPr lang="en-GB" sz="1200">
                            <a:latin typeface="Cambria Math" panose="02040503050406030204" pitchFamily="18" charset="0"/>
                            <a:ea typeface="Cambria Math" panose="02040503050406030204" pitchFamily="18" charset="0"/>
                          </a:rPr>
                          <m:t>1,</m:t>
                        </m:r>
                        <m:r>
                          <a:rPr lang="en-GB" sz="1200" i="1">
                            <a:latin typeface="Cambria Math" panose="02040503050406030204" pitchFamily="18" charset="0"/>
                            <a:ea typeface="Cambria Math" panose="02040503050406030204" pitchFamily="18" charset="0"/>
                          </a:rPr>
                          <m:t>𝑗</m:t>
                        </m:r>
                      </m:sub>
                    </m:sSub>
                    <m:r>
                      <a:rPr lang="en-GB" sz="1200">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𝛽</m:t>
                        </m:r>
                      </m:e>
                      <m:sub>
                        <m:r>
                          <a:rPr lang="en-GB" sz="1200">
                            <a:latin typeface="Cambria Math" panose="02040503050406030204" pitchFamily="18" charset="0"/>
                            <a:ea typeface="Cambria Math" panose="02040503050406030204" pitchFamily="18" charset="0"/>
                          </a:rPr>
                          <m:t>2,</m:t>
                        </m:r>
                        <m:r>
                          <a:rPr lang="en-GB" sz="1200" i="1">
                            <a:latin typeface="Cambria Math" panose="02040503050406030204" pitchFamily="18" charset="0"/>
                            <a:ea typeface="Cambria Math" panose="02040503050406030204" pitchFamily="18" charset="0"/>
                          </a:rPr>
                          <m:t>𝑗</m:t>
                        </m:r>
                      </m:sub>
                    </m:sSub>
                  </m:oMath>
                </a14:m>
                <a:r>
                  <a:rPr lang="en-US" sz="1200" dirty="0">
                    <a:latin typeface="Helvetica Neue Thin" panose="020B0403020202020204" pitchFamily="34" charset="0"/>
                    <a:ea typeface="Helvetica Neue Thin" panose="020B0403020202020204" pitchFamily="34" charset="0"/>
                  </a:rPr>
                  <a:t>, </a:t>
                </a:r>
                <a14:m>
                  <m:oMath xmlns:m="http://schemas.openxmlformats.org/officeDocument/2006/math">
                    <m:sSub>
                      <m:sSubPr>
                        <m:ctrlPr>
                          <a:rPr lang="en-US" sz="1200" i="1">
                            <a:latin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𝛽</m:t>
                        </m:r>
                      </m:e>
                      <m:sub>
                        <m:r>
                          <a:rPr lang="en-GB" sz="1200">
                            <a:latin typeface="Cambria Math" panose="02040503050406030204" pitchFamily="18" charset="0"/>
                            <a:ea typeface="Cambria Math" panose="02040503050406030204" pitchFamily="18" charset="0"/>
                          </a:rPr>
                          <m:t>3,</m:t>
                        </m:r>
                        <m:r>
                          <a:rPr lang="en-GB" sz="1200" i="1">
                            <a:latin typeface="Cambria Math" panose="02040503050406030204" pitchFamily="18" charset="0"/>
                            <a:ea typeface="Cambria Math" panose="02040503050406030204" pitchFamily="18" charset="0"/>
                          </a:rPr>
                          <m:t>𝑗</m:t>
                        </m:r>
                      </m:sub>
                    </m:sSub>
                  </m:oMath>
                </a14:m>
                <a:r>
                  <a:rPr lang="en-US" sz="1200" dirty="0">
                    <a:latin typeface="Helvetica Neue Thin" panose="020B0403020202020204" pitchFamily="34" charset="0"/>
                    <a:ea typeface="Helvetica Neue Thin" panose="020B0403020202020204" pitchFamily="34" charset="0"/>
                  </a:rPr>
                  <a:t>,…, </a:t>
                </a:r>
                <a14:m>
                  <m:oMath xmlns:m="http://schemas.openxmlformats.org/officeDocument/2006/math">
                    <m:sSub>
                      <m:sSubPr>
                        <m:ctrlPr>
                          <a:rPr lang="en-US" sz="1200" i="1">
                            <a:latin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𝛽</m:t>
                        </m:r>
                      </m:e>
                      <m:sub>
                        <m:r>
                          <a:rPr lang="en-GB" sz="1200" i="1">
                            <a:latin typeface="Cambria Math" panose="02040503050406030204" pitchFamily="18" charset="0"/>
                            <a:ea typeface="Cambria Math" panose="02040503050406030204" pitchFamily="18" charset="0"/>
                          </a:rPr>
                          <m:t>𝑘</m:t>
                        </m:r>
                        <m:r>
                          <a:rPr lang="en-GB" sz="1200" i="1">
                            <a:latin typeface="Cambria Math" panose="02040503050406030204" pitchFamily="18" charset="0"/>
                            <a:ea typeface="Cambria Math" panose="02040503050406030204" pitchFamily="18" charset="0"/>
                          </a:rPr>
                          <m:t>,</m:t>
                        </m:r>
                        <m:r>
                          <a:rPr lang="en-GB" sz="1200" i="1">
                            <a:latin typeface="Cambria Math" panose="02040503050406030204" pitchFamily="18" charset="0"/>
                            <a:ea typeface="Cambria Math" panose="02040503050406030204" pitchFamily="18" charset="0"/>
                          </a:rPr>
                          <m:t>𝐽</m:t>
                        </m:r>
                      </m:sub>
                    </m:sSub>
                  </m:oMath>
                </a14:m>
                <a:r>
                  <a:rPr lang="en-US" sz="1200" i="1" dirty="0">
                    <a:latin typeface="Helvetica Neue Thin" panose="020B0403020202020204" pitchFamily="34" charset="0"/>
                    <a:ea typeface="Helvetica Neue Thin" panose="020B0403020202020204" pitchFamily="34" charset="0"/>
                  </a:rPr>
                  <a:t> </a:t>
                </a:r>
                <a:r>
                  <a:rPr lang="en-US" sz="1200" dirty="0">
                    <a:latin typeface="Helvetica Neue Thin" panose="020B0403020202020204" pitchFamily="34" charset="0"/>
                    <a:ea typeface="Helvetica Neue Thin" panose="020B0403020202020204" pitchFamily="34" charset="0"/>
                  </a:rPr>
                  <a:t>are the coefficients that correspond to </a:t>
                </a:r>
                <a14:m>
                  <m:oMath xmlns:m="http://schemas.openxmlformats.org/officeDocument/2006/math">
                    <m:sSub>
                      <m:sSubPr>
                        <m:ctrlPr>
                          <a:rPr lang="en-US" sz="1200" i="1" dirty="0">
                            <a:latin typeface="Cambria Math" panose="02040503050406030204" pitchFamily="18" charset="0"/>
                            <a:ea typeface="Helvetica Neue Thin" panose="020B0403020202020204" pitchFamily="34" charset="0"/>
                          </a:rPr>
                        </m:ctrlPr>
                      </m:sSubPr>
                      <m:e>
                        <m:r>
                          <a:rPr lang="en-GB" sz="1200" i="1" dirty="0">
                            <a:latin typeface="Cambria Math" panose="02040503050406030204" pitchFamily="18" charset="0"/>
                            <a:ea typeface="Helvetica Neue Thin" panose="020B0403020202020204" pitchFamily="34" charset="0"/>
                          </a:rPr>
                          <m:t>𝑥</m:t>
                        </m:r>
                      </m:e>
                      <m:sub>
                        <m:r>
                          <a:rPr lang="en-GB" sz="1200" i="1" dirty="0">
                            <a:latin typeface="Cambria Math" panose="02040503050406030204" pitchFamily="18" charset="0"/>
                            <a:ea typeface="Helvetica Neue Thin" panose="020B0403020202020204" pitchFamily="34" charset="0"/>
                          </a:rPr>
                          <m:t>1</m:t>
                        </m:r>
                      </m:sub>
                    </m:sSub>
                  </m:oMath>
                </a14:m>
                <a:r>
                  <a:rPr lang="en-US" sz="1200" b="1" dirty="0">
                    <a:latin typeface="Helvetica Neue Thin" panose="020B0403020202020204" pitchFamily="34" charset="0"/>
                    <a:ea typeface="Helvetica Neue Thin" panose="020B0403020202020204" pitchFamily="34" charset="0"/>
                  </a:rPr>
                  <a:t>, </a:t>
                </a:r>
                <a14:m>
                  <m:oMath xmlns:m="http://schemas.openxmlformats.org/officeDocument/2006/math">
                    <m:sSub>
                      <m:sSubPr>
                        <m:ctrlPr>
                          <a:rPr lang="en-US" sz="1200" i="1" dirty="0">
                            <a:latin typeface="Cambria Math" panose="02040503050406030204" pitchFamily="18" charset="0"/>
                            <a:ea typeface="Helvetica Neue Thin" panose="020B0403020202020204" pitchFamily="34" charset="0"/>
                          </a:rPr>
                        </m:ctrlPr>
                      </m:sSubPr>
                      <m:e>
                        <m:r>
                          <a:rPr lang="en-GB" sz="1200" i="1" dirty="0">
                            <a:latin typeface="Cambria Math" panose="02040503050406030204" pitchFamily="18" charset="0"/>
                            <a:ea typeface="Helvetica Neue Thin" panose="020B0403020202020204" pitchFamily="34" charset="0"/>
                          </a:rPr>
                          <m:t>𝑥</m:t>
                        </m:r>
                      </m:e>
                      <m:sub>
                        <m:r>
                          <a:rPr lang="en-GB" sz="1200" i="1" dirty="0">
                            <a:latin typeface="Cambria Math" panose="02040503050406030204" pitchFamily="18" charset="0"/>
                            <a:ea typeface="Helvetica Neue Thin" panose="020B0403020202020204" pitchFamily="34" charset="0"/>
                          </a:rPr>
                          <m:t>2</m:t>
                        </m:r>
                      </m:sub>
                    </m:sSub>
                  </m:oMath>
                </a14:m>
                <a:r>
                  <a:rPr lang="en-US" sz="1200" b="1" dirty="0">
                    <a:latin typeface="Helvetica Neue Thin" panose="020B0403020202020204" pitchFamily="34" charset="0"/>
                    <a:ea typeface="Helvetica Neue Thin" panose="020B0403020202020204" pitchFamily="34" charset="0"/>
                  </a:rPr>
                  <a:t>, </a:t>
                </a:r>
                <a14:m>
                  <m:oMath xmlns:m="http://schemas.openxmlformats.org/officeDocument/2006/math">
                    <m:sSub>
                      <m:sSubPr>
                        <m:ctrlPr>
                          <a:rPr lang="en-US" sz="1200" i="1" dirty="0">
                            <a:latin typeface="Cambria Math" panose="02040503050406030204" pitchFamily="18" charset="0"/>
                            <a:ea typeface="Helvetica Neue Thin" panose="020B0403020202020204" pitchFamily="34" charset="0"/>
                          </a:rPr>
                        </m:ctrlPr>
                      </m:sSubPr>
                      <m:e>
                        <m:r>
                          <a:rPr lang="en-GB" sz="1200" i="1" dirty="0">
                            <a:latin typeface="Cambria Math" panose="02040503050406030204" pitchFamily="18" charset="0"/>
                            <a:ea typeface="Helvetica Neue Thin" panose="020B0403020202020204" pitchFamily="34" charset="0"/>
                          </a:rPr>
                          <m:t>𝑥</m:t>
                        </m:r>
                      </m:e>
                      <m:sub>
                        <m:r>
                          <a:rPr lang="en-GB" sz="1200" i="1" dirty="0">
                            <a:latin typeface="Cambria Math" panose="02040503050406030204" pitchFamily="18" charset="0"/>
                            <a:ea typeface="Helvetica Neue Thin" panose="020B0403020202020204" pitchFamily="34" charset="0"/>
                          </a:rPr>
                          <m:t>3</m:t>
                        </m:r>
                      </m:sub>
                    </m:sSub>
                  </m:oMath>
                </a14:m>
                <a:r>
                  <a:rPr lang="en-US" sz="1200" b="1" dirty="0">
                    <a:latin typeface="Helvetica Neue Thin" panose="020B0403020202020204" pitchFamily="34" charset="0"/>
                    <a:ea typeface="Helvetica Neue Thin" panose="020B0403020202020204" pitchFamily="34" charset="0"/>
                  </a:rPr>
                  <a:t>, …, </a:t>
                </a:r>
                <a14:m>
                  <m:oMath xmlns:m="http://schemas.openxmlformats.org/officeDocument/2006/math">
                    <m:sSub>
                      <m:sSubPr>
                        <m:ctrlPr>
                          <a:rPr lang="en-US" sz="1200" i="1" dirty="0">
                            <a:latin typeface="Cambria Math" panose="02040503050406030204" pitchFamily="18" charset="0"/>
                            <a:ea typeface="Helvetica Neue Thin" panose="020B0403020202020204" pitchFamily="34" charset="0"/>
                          </a:rPr>
                        </m:ctrlPr>
                      </m:sSubPr>
                      <m:e>
                        <m:r>
                          <a:rPr lang="en-GB" sz="1200" i="1" dirty="0">
                            <a:latin typeface="Cambria Math" panose="02040503050406030204" pitchFamily="18" charset="0"/>
                            <a:ea typeface="Helvetica Neue Thin" panose="020B0403020202020204" pitchFamily="34" charset="0"/>
                          </a:rPr>
                          <m:t>𝑥</m:t>
                        </m:r>
                      </m:e>
                      <m:sub>
                        <m:r>
                          <a:rPr lang="en-GB" sz="1200" i="1" dirty="0">
                            <a:latin typeface="Cambria Math" panose="02040503050406030204" pitchFamily="18" charset="0"/>
                            <a:ea typeface="Helvetica Neue Thin" panose="020B0403020202020204" pitchFamily="34" charset="0"/>
                          </a:rPr>
                          <m:t>𝑘</m:t>
                        </m:r>
                      </m:sub>
                    </m:sSub>
                  </m:oMath>
                </a14:m>
                <a:endParaRPr lang="en-GB" sz="1200" dirty="0">
                  <a:latin typeface="Helvetica Neue Light" panose="02000403000000020004" pitchFamily="2" charset="0"/>
                  <a:ea typeface="Helvetica Neue Light" panose="02000403000000020004" pitchFamily="2" charset="0"/>
                </a:endParaRPr>
              </a:p>
              <a:p>
                <a:pPr marL="285750" indent="-285750">
                  <a:buFont typeface="Arial" panose="020B0604020202020204" pitchFamily="34" charset="0"/>
                  <a:buChar char="•"/>
                </a:pPr>
                <a14:m>
                  <m:oMath xmlns:m="http://schemas.openxmlformats.org/officeDocument/2006/math">
                    <m:sSub>
                      <m:sSubPr>
                        <m:ctrlPr>
                          <a:rPr lang="en-GB" sz="1200" i="1" smtClean="0">
                            <a:latin typeface="Cambria Math" panose="02040503050406030204" pitchFamily="18" charset="0"/>
                          </a:rPr>
                        </m:ctrlPr>
                      </m:sSubPr>
                      <m:e>
                        <m:r>
                          <a:rPr lang="en-GB" sz="1200" i="1">
                            <a:latin typeface="Cambria Math" panose="02040503050406030204" pitchFamily="18" charset="0"/>
                            <a:ea typeface="Cambria Math" panose="02040503050406030204" pitchFamily="18" charset="0"/>
                          </a:rPr>
                          <m:t>𝜀</m:t>
                        </m:r>
                      </m:e>
                      <m:sub>
                        <m:r>
                          <a:rPr lang="en-GB" sz="1200" i="1">
                            <a:latin typeface="Cambria Math" panose="02040503050406030204" pitchFamily="18" charset="0"/>
                          </a:rPr>
                          <m:t>𝑖</m:t>
                        </m:r>
                        <m:r>
                          <a:rPr lang="en-GB" sz="1200" i="1">
                            <a:latin typeface="Cambria Math" panose="02040503050406030204" pitchFamily="18" charset="0"/>
                          </a:rPr>
                          <m:t>,</m:t>
                        </m:r>
                        <m:r>
                          <a:rPr lang="en-GB" sz="1200" i="1">
                            <a:latin typeface="Cambria Math" panose="02040503050406030204" pitchFamily="18" charset="0"/>
                          </a:rPr>
                          <m:t>𝑗</m:t>
                        </m:r>
                      </m:sub>
                    </m:sSub>
                  </m:oMath>
                </a14:m>
                <a:r>
                  <a:rPr lang="en-GB" sz="1200" dirty="0">
                    <a:latin typeface="Helvetica Neue Light" panose="02000403000000020004" pitchFamily="2" charset="0"/>
                    <a:ea typeface="Helvetica Neue Light" panose="02000403000000020004" pitchFamily="2" charset="0"/>
                  </a:rPr>
                  <a:t> is residual term</a:t>
                </a:r>
              </a:p>
              <a:p>
                <a:endParaRPr lang="en-GB" sz="1200" dirty="0">
                  <a:latin typeface="Helvetica Neue Light" panose="02000403000000020004" pitchFamily="2" charset="0"/>
                  <a:ea typeface="Helvetica Neue Light" panose="02000403000000020004" pitchFamily="2" charset="0"/>
                </a:endParaRPr>
              </a:p>
              <a:p>
                <a:r>
                  <a:rPr lang="en-GB" sz="1200" b="1" dirty="0">
                    <a:latin typeface="Helvetica Neue Light" panose="02000403000000020004" pitchFamily="2" charset="0"/>
                    <a:ea typeface="Helvetica Neue Light" panose="02000403000000020004" pitchFamily="2" charset="0"/>
                  </a:rPr>
                  <a:t>[2] Breakdown of the components of level 2 equation (group units)</a:t>
                </a:r>
                <a:endParaRPr lang="en-GB" sz="1400" b="1" dirty="0">
                  <a:latin typeface="Helvetica Neue Light" panose="02000403000000020004" pitchFamily="2" charset="0"/>
                  <a:ea typeface="Helvetica Neue Light" panose="02000403000000020004" pitchFamily="2" charset="0"/>
                </a:endParaRPr>
              </a:p>
              <a:p>
                <a:pPr marL="171450" indent="-171450">
                  <a:buFont typeface="Arial" panose="020B0604020202020204" pitchFamily="34" charset="0"/>
                  <a:buChar char="•"/>
                </a:pPr>
                <a14:m>
                  <m:oMath xmlns:m="http://schemas.openxmlformats.org/officeDocument/2006/math">
                    <m:sSub>
                      <m:sSubPr>
                        <m:ctrlPr>
                          <a:rPr lang="en-GB" sz="1200" i="1" smtClean="0">
                            <a:latin typeface="Cambria Math" panose="02040503050406030204" pitchFamily="18" charset="0"/>
                            <a:ea typeface="Helvetica Neue Light" panose="02000403000000020004" pitchFamily="2" charset="0"/>
                          </a:rPr>
                        </m:ctrlPr>
                      </m:sSubPr>
                      <m:e>
                        <m:r>
                          <a:rPr lang="en-GB" sz="1200" b="0" i="1" smtClean="0">
                            <a:latin typeface="Cambria Math" panose="02040503050406030204" pitchFamily="18" charset="0"/>
                            <a:ea typeface="Cambria Math" panose="02040503050406030204" pitchFamily="18" charset="0"/>
                          </a:rPr>
                          <m:t>𝛾</m:t>
                        </m:r>
                      </m:e>
                      <m:sub>
                        <m:r>
                          <a:rPr lang="en-GB" sz="1200" b="0" i="1" smtClean="0">
                            <a:latin typeface="Cambria Math" panose="02040503050406030204" pitchFamily="18" charset="0"/>
                            <a:ea typeface="Helvetica Neue Light" panose="02000403000000020004" pitchFamily="2" charset="0"/>
                          </a:rPr>
                          <m:t>00</m:t>
                        </m:r>
                      </m:sub>
                    </m:sSub>
                  </m:oMath>
                </a14:m>
                <a:r>
                  <a:rPr lang="en-GB" sz="1200" dirty="0">
                    <a:latin typeface="Helvetica Neue Light" panose="02000403000000020004" pitchFamily="2" charset="0"/>
                    <a:ea typeface="Helvetica Neue Light" panose="02000403000000020004" pitchFamily="2" charset="0"/>
                  </a:rPr>
                  <a:t> is a </a:t>
                </a:r>
                <a:r>
                  <a:rPr lang="en-GB" sz="1200" b="1" dirty="0">
                    <a:latin typeface="Helvetica Neue Light" panose="02000403000000020004" pitchFamily="2" charset="0"/>
                    <a:ea typeface="Helvetica Neue Light" panose="02000403000000020004" pitchFamily="2" charset="0"/>
                  </a:rPr>
                  <a:t>fixed effect </a:t>
                </a:r>
                <a:r>
                  <a:rPr lang="en-GB" sz="1200" dirty="0">
                    <a:latin typeface="Helvetica Neue Light" panose="02000403000000020004" pitchFamily="2" charset="0"/>
                    <a:ea typeface="Helvetica Neue Light" panose="02000403000000020004" pitchFamily="2" charset="0"/>
                  </a:rPr>
                  <a:t>(i.e., a constant term) associated with the intercept </a:t>
                </a:r>
                <a14:m>
                  <m:oMath xmlns:m="http://schemas.openxmlformats.org/officeDocument/2006/math">
                    <m:sSub>
                      <m:sSubPr>
                        <m:ctrlPr>
                          <a:rPr lang="en-GB" sz="1200" i="1">
                            <a:latin typeface="Cambria Math" panose="02040503050406030204" pitchFamily="18" charset="0"/>
                          </a:rPr>
                        </m:ctrlPr>
                      </m:sSubPr>
                      <m:e>
                        <m:r>
                          <a:rPr lang="en-GB" sz="1200" i="1">
                            <a:latin typeface="Cambria Math" panose="02040503050406030204" pitchFamily="18" charset="0"/>
                            <a:ea typeface="Cambria Math" panose="02040503050406030204" pitchFamily="18" charset="0"/>
                          </a:rPr>
                          <m:t>𝛽</m:t>
                        </m:r>
                      </m:e>
                      <m:sub>
                        <m:r>
                          <a:rPr lang="en-GB" sz="1200" i="1">
                            <a:latin typeface="Cambria Math" panose="02040503050406030204" pitchFamily="18" charset="0"/>
                            <a:ea typeface="Cambria Math" panose="02040503050406030204" pitchFamily="18" charset="0"/>
                          </a:rPr>
                          <m:t>0,</m:t>
                        </m:r>
                        <m:r>
                          <a:rPr lang="en-GB" sz="1200" i="1">
                            <a:latin typeface="Cambria Math" panose="02040503050406030204" pitchFamily="18" charset="0"/>
                            <a:ea typeface="Cambria Math" panose="02040503050406030204" pitchFamily="18" charset="0"/>
                          </a:rPr>
                          <m:t>𝑗</m:t>
                        </m:r>
                      </m:sub>
                    </m:sSub>
                  </m:oMath>
                </a14:m>
                <a:r>
                  <a:rPr lang="en-GB" sz="1200" dirty="0">
                    <a:latin typeface="Helvetica Neue Light" panose="02000403000000020004" pitchFamily="2" charset="0"/>
                    <a:ea typeface="Helvetica Neue Light" panose="02000403000000020004" pitchFamily="2" charset="0"/>
                  </a:rPr>
                  <a:t> </a:t>
                </a:r>
              </a:p>
              <a:p>
                <a:pPr marL="171450" indent="-171450">
                  <a:buFont typeface="Arial" panose="020B0604020202020204" pitchFamily="34" charset="0"/>
                  <a:buChar char="•"/>
                </a:pPr>
                <a14:m>
                  <m:oMath xmlns:m="http://schemas.openxmlformats.org/officeDocument/2006/math">
                    <m:sSub>
                      <m:sSubPr>
                        <m:ctrlPr>
                          <a:rPr lang="en-GB" sz="1200" i="1" smtClean="0">
                            <a:latin typeface="Cambria Math" panose="02040503050406030204" pitchFamily="18" charset="0"/>
                            <a:ea typeface="Helvetica Neue Light" panose="02000403000000020004" pitchFamily="2" charset="0"/>
                          </a:rPr>
                        </m:ctrlPr>
                      </m:sSubPr>
                      <m:e>
                        <m:r>
                          <a:rPr lang="en-GB" sz="1200" b="0" i="1" smtClean="0">
                            <a:latin typeface="Cambria Math" panose="02040503050406030204" pitchFamily="18" charset="0"/>
                            <a:ea typeface="Cambria Math" panose="02040503050406030204" pitchFamily="18" charset="0"/>
                          </a:rPr>
                          <m:t>𝛾</m:t>
                        </m:r>
                      </m:e>
                      <m:sub>
                        <m:r>
                          <a:rPr lang="en-GB" sz="1200" b="0" i="1" smtClean="0">
                            <a:latin typeface="Cambria Math" panose="02040503050406030204" pitchFamily="18" charset="0"/>
                            <a:ea typeface="Cambria Math" panose="02040503050406030204" pitchFamily="18" charset="0"/>
                          </a:rPr>
                          <m:t>1</m:t>
                        </m:r>
                        <m:r>
                          <a:rPr lang="en-GB" sz="1200" b="0" i="1" smtClean="0">
                            <a:latin typeface="Cambria Math" panose="02040503050406030204" pitchFamily="18" charset="0"/>
                            <a:ea typeface="Helvetica Neue Light" panose="02000403000000020004" pitchFamily="2" charset="0"/>
                          </a:rPr>
                          <m:t>0</m:t>
                        </m:r>
                      </m:sub>
                    </m:sSub>
                  </m:oMath>
                </a14:m>
                <a:r>
                  <a:rPr lang="en-GB" sz="1200" dirty="0">
                    <a:latin typeface="Helvetica Neue Light" panose="02000403000000020004" pitchFamily="2" charset="0"/>
                    <a:ea typeface="Helvetica Neue Light" panose="02000403000000020004" pitchFamily="2" charset="0"/>
                  </a:rPr>
                  <a:t>, </a:t>
                </a:r>
                <a14:m>
                  <m:oMath xmlns:m="http://schemas.openxmlformats.org/officeDocument/2006/math">
                    <m:sSub>
                      <m:sSubPr>
                        <m:ctrlPr>
                          <a:rPr lang="en-GB" sz="1200" i="1">
                            <a:latin typeface="Cambria Math" panose="02040503050406030204" pitchFamily="18" charset="0"/>
                            <a:ea typeface="Helvetica Neue Light" panose="02000403000000020004" pitchFamily="2" charset="0"/>
                          </a:rPr>
                        </m:ctrlPr>
                      </m:sSubPr>
                      <m:e>
                        <m:r>
                          <a:rPr lang="en-GB" sz="1200" i="1">
                            <a:latin typeface="Cambria Math" panose="02040503050406030204" pitchFamily="18" charset="0"/>
                            <a:ea typeface="Cambria Math" panose="02040503050406030204" pitchFamily="18" charset="0"/>
                          </a:rPr>
                          <m:t>𝛾</m:t>
                        </m:r>
                      </m:e>
                      <m:sub>
                        <m:r>
                          <a:rPr lang="en-GB" sz="1200" b="0" i="1" smtClean="0">
                            <a:latin typeface="Cambria Math" panose="02040503050406030204" pitchFamily="18" charset="0"/>
                            <a:ea typeface="Cambria Math" panose="02040503050406030204" pitchFamily="18" charset="0"/>
                          </a:rPr>
                          <m:t>2</m:t>
                        </m:r>
                        <m:r>
                          <a:rPr lang="en-GB" sz="1200" i="1">
                            <a:latin typeface="Cambria Math" panose="02040503050406030204" pitchFamily="18" charset="0"/>
                            <a:ea typeface="Helvetica Neue Light" panose="02000403000000020004" pitchFamily="2" charset="0"/>
                          </a:rPr>
                          <m:t>0</m:t>
                        </m:r>
                      </m:sub>
                    </m:sSub>
                  </m:oMath>
                </a14:m>
                <a:r>
                  <a:rPr lang="en-GB" sz="1200" dirty="0">
                    <a:latin typeface="Helvetica Neue Light" panose="02000403000000020004" pitchFamily="2" charset="0"/>
                    <a:ea typeface="Helvetica Neue Light" panose="02000403000000020004" pitchFamily="2" charset="0"/>
                  </a:rPr>
                  <a:t>, </a:t>
                </a:r>
                <a14:m>
                  <m:oMath xmlns:m="http://schemas.openxmlformats.org/officeDocument/2006/math">
                    <m:r>
                      <a:rPr lang="en-GB" sz="1200" i="1" smtClean="0">
                        <a:latin typeface="Cambria Math" panose="02040503050406030204" pitchFamily="18" charset="0"/>
                        <a:ea typeface="Cambria Math" panose="02040503050406030204" pitchFamily="18" charset="0"/>
                      </a:rPr>
                      <m:t>⋯</m:t>
                    </m:r>
                  </m:oMath>
                </a14:m>
                <a:r>
                  <a:rPr lang="en-GB" sz="1200" dirty="0">
                    <a:latin typeface="Helvetica Neue Light" panose="02000403000000020004" pitchFamily="2" charset="0"/>
                    <a:ea typeface="Helvetica Neue Light" panose="02000403000000020004" pitchFamily="2" charset="0"/>
                  </a:rPr>
                  <a:t>, </a:t>
                </a:r>
                <a14:m>
                  <m:oMath xmlns:m="http://schemas.openxmlformats.org/officeDocument/2006/math">
                    <m:sSub>
                      <m:sSubPr>
                        <m:ctrlPr>
                          <a:rPr lang="en-GB" sz="1200" i="1">
                            <a:latin typeface="Cambria Math" panose="02040503050406030204" pitchFamily="18" charset="0"/>
                            <a:ea typeface="Helvetica Neue Light" panose="02000403000000020004" pitchFamily="2" charset="0"/>
                          </a:rPr>
                        </m:ctrlPr>
                      </m:sSubPr>
                      <m:e>
                        <m:r>
                          <a:rPr lang="en-GB" sz="1200" i="1">
                            <a:latin typeface="Cambria Math" panose="02040503050406030204" pitchFamily="18" charset="0"/>
                            <a:ea typeface="Cambria Math" panose="02040503050406030204" pitchFamily="18" charset="0"/>
                          </a:rPr>
                          <m:t>𝛾</m:t>
                        </m:r>
                      </m:e>
                      <m:sub>
                        <m:r>
                          <a:rPr lang="en-GB" sz="1200" b="0" i="1" smtClean="0">
                            <a:latin typeface="Cambria Math" panose="02040503050406030204" pitchFamily="18" charset="0"/>
                            <a:ea typeface="Cambria Math" panose="02040503050406030204" pitchFamily="18" charset="0"/>
                          </a:rPr>
                          <m:t>𝑘</m:t>
                        </m:r>
                        <m:r>
                          <a:rPr lang="en-GB" sz="1200" i="1">
                            <a:latin typeface="Cambria Math" panose="02040503050406030204" pitchFamily="18" charset="0"/>
                            <a:ea typeface="Helvetica Neue Light" panose="02000403000000020004" pitchFamily="2" charset="0"/>
                          </a:rPr>
                          <m:t>0</m:t>
                        </m:r>
                      </m:sub>
                    </m:sSub>
                  </m:oMath>
                </a14:m>
                <a:r>
                  <a:rPr lang="en-GB" sz="1200" dirty="0">
                    <a:latin typeface="Helvetica Neue Light" panose="02000403000000020004" pitchFamily="2" charset="0"/>
                    <a:ea typeface="Helvetica Neue Light" panose="02000403000000020004" pitchFamily="2" charset="0"/>
                  </a:rPr>
                  <a:t> are </a:t>
                </a:r>
                <a:r>
                  <a:rPr lang="en-GB" sz="1200" b="1" dirty="0">
                    <a:latin typeface="Helvetica Neue Light" panose="02000403000000020004" pitchFamily="2" charset="0"/>
                    <a:ea typeface="Helvetica Neue Light" panose="02000403000000020004" pitchFamily="2" charset="0"/>
                  </a:rPr>
                  <a:t>fixed effects </a:t>
                </a:r>
                <a:r>
                  <a:rPr lang="en-GB" sz="1200" dirty="0">
                    <a:latin typeface="Helvetica Neue Light" panose="02000403000000020004" pitchFamily="2" charset="0"/>
                    <a:ea typeface="Helvetica Neue Light" panose="02000403000000020004" pitchFamily="2" charset="0"/>
                  </a:rPr>
                  <a:t>(i.e., constant terms) for the associated coefficients </a:t>
                </a:r>
                <a14:m>
                  <m:oMath xmlns:m="http://schemas.openxmlformats.org/officeDocument/2006/math">
                    <m:sSub>
                      <m:sSubPr>
                        <m:ctrlPr>
                          <a:rPr lang="en-US" sz="1200" i="1">
                            <a:latin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𝛽</m:t>
                        </m:r>
                      </m:e>
                      <m:sub>
                        <m:r>
                          <a:rPr lang="en-GB" sz="1200">
                            <a:latin typeface="Cambria Math" panose="02040503050406030204" pitchFamily="18" charset="0"/>
                            <a:ea typeface="Cambria Math" panose="02040503050406030204" pitchFamily="18" charset="0"/>
                          </a:rPr>
                          <m:t>1,</m:t>
                        </m:r>
                        <m:r>
                          <a:rPr lang="en-GB" sz="1200" i="1">
                            <a:latin typeface="Cambria Math" panose="02040503050406030204" pitchFamily="18" charset="0"/>
                            <a:ea typeface="Cambria Math" panose="02040503050406030204" pitchFamily="18" charset="0"/>
                          </a:rPr>
                          <m:t>𝑗</m:t>
                        </m:r>
                      </m:sub>
                    </m:sSub>
                    <m:r>
                      <a:rPr lang="en-GB" sz="1200">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𝛽</m:t>
                        </m:r>
                      </m:e>
                      <m:sub>
                        <m:r>
                          <a:rPr lang="en-GB" sz="1200">
                            <a:latin typeface="Cambria Math" panose="02040503050406030204" pitchFamily="18" charset="0"/>
                            <a:ea typeface="Cambria Math" panose="02040503050406030204" pitchFamily="18" charset="0"/>
                          </a:rPr>
                          <m:t>2,</m:t>
                        </m:r>
                        <m:r>
                          <a:rPr lang="en-GB" sz="1200" i="1">
                            <a:latin typeface="Cambria Math" panose="02040503050406030204" pitchFamily="18" charset="0"/>
                            <a:ea typeface="Cambria Math" panose="02040503050406030204" pitchFamily="18" charset="0"/>
                          </a:rPr>
                          <m:t>𝑗</m:t>
                        </m:r>
                      </m:sub>
                    </m:sSub>
                  </m:oMath>
                </a14:m>
                <a:r>
                  <a:rPr lang="en-US" sz="1200" dirty="0">
                    <a:latin typeface="Helvetica Neue Thin" panose="020B0403020202020204" pitchFamily="34" charset="0"/>
                    <a:ea typeface="Helvetica Neue Thin" panose="020B0403020202020204" pitchFamily="34" charset="0"/>
                  </a:rPr>
                  <a:t>, </a:t>
                </a:r>
                <a14:m>
                  <m:oMath xmlns:m="http://schemas.openxmlformats.org/officeDocument/2006/math">
                    <m:sSub>
                      <m:sSubPr>
                        <m:ctrlPr>
                          <a:rPr lang="en-US" sz="1200" i="1">
                            <a:latin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𝛽</m:t>
                        </m:r>
                      </m:e>
                      <m:sub>
                        <m:r>
                          <a:rPr lang="en-GB" sz="1200">
                            <a:latin typeface="Cambria Math" panose="02040503050406030204" pitchFamily="18" charset="0"/>
                            <a:ea typeface="Cambria Math" panose="02040503050406030204" pitchFamily="18" charset="0"/>
                          </a:rPr>
                          <m:t>3,</m:t>
                        </m:r>
                        <m:r>
                          <a:rPr lang="en-GB" sz="1200" i="1">
                            <a:latin typeface="Cambria Math" panose="02040503050406030204" pitchFamily="18" charset="0"/>
                            <a:ea typeface="Cambria Math" panose="02040503050406030204" pitchFamily="18" charset="0"/>
                          </a:rPr>
                          <m:t>𝑗</m:t>
                        </m:r>
                      </m:sub>
                    </m:sSub>
                  </m:oMath>
                </a14:m>
                <a:r>
                  <a:rPr lang="en-US" sz="1200" dirty="0">
                    <a:latin typeface="Helvetica Neue Thin" panose="020B0403020202020204" pitchFamily="34" charset="0"/>
                    <a:ea typeface="Helvetica Neue Thin" panose="020B0403020202020204" pitchFamily="34" charset="0"/>
                  </a:rPr>
                  <a:t>,…, </a:t>
                </a:r>
                <a14:m>
                  <m:oMath xmlns:m="http://schemas.openxmlformats.org/officeDocument/2006/math">
                    <m:sSub>
                      <m:sSubPr>
                        <m:ctrlPr>
                          <a:rPr lang="en-US" sz="1200" i="1">
                            <a:latin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𝛽</m:t>
                        </m:r>
                      </m:e>
                      <m:sub>
                        <m:r>
                          <a:rPr lang="en-GB" sz="1200" i="1">
                            <a:latin typeface="Cambria Math" panose="02040503050406030204" pitchFamily="18" charset="0"/>
                            <a:ea typeface="Cambria Math" panose="02040503050406030204" pitchFamily="18" charset="0"/>
                          </a:rPr>
                          <m:t>𝑘</m:t>
                        </m:r>
                        <m:r>
                          <a:rPr lang="en-GB" sz="1200" i="1">
                            <a:latin typeface="Cambria Math" panose="02040503050406030204" pitchFamily="18" charset="0"/>
                            <a:ea typeface="Cambria Math" panose="02040503050406030204" pitchFamily="18" charset="0"/>
                          </a:rPr>
                          <m:t>,</m:t>
                        </m:r>
                        <m:r>
                          <a:rPr lang="en-GB" sz="1200" i="1">
                            <a:latin typeface="Cambria Math" panose="02040503050406030204" pitchFamily="18" charset="0"/>
                            <a:ea typeface="Cambria Math" panose="02040503050406030204" pitchFamily="18" charset="0"/>
                          </a:rPr>
                          <m:t>𝐽</m:t>
                        </m:r>
                      </m:sub>
                    </m:sSub>
                  </m:oMath>
                </a14:m>
                <a:endParaRPr lang="en-GB" sz="1200" dirty="0">
                  <a:latin typeface="Helvetica Neue Thin" panose="020B0403020202020204" pitchFamily="34" charset="0"/>
                  <a:ea typeface="Cambria Math" panose="02040503050406030204" pitchFamily="18" charset="0"/>
                </a:endParaRPr>
              </a:p>
              <a:p>
                <a:pPr marL="171450" indent="-171450">
                  <a:buFont typeface="Arial" panose="020B0604020202020204" pitchFamily="34" charset="0"/>
                  <a:buChar char="•"/>
                </a:pPr>
                <a14:m>
                  <m:oMath xmlns:m="http://schemas.openxmlformats.org/officeDocument/2006/math">
                    <m:sSub>
                      <m:sSubPr>
                        <m:ctrlPr>
                          <a:rPr lang="en-US" sz="1200" i="1" smtClean="0">
                            <a:latin typeface="Cambria Math" panose="02040503050406030204" pitchFamily="18" charset="0"/>
                          </a:rPr>
                        </m:ctrlPr>
                      </m:sSubPr>
                      <m:e>
                        <m:r>
                          <a:rPr lang="en-GB" sz="1200" b="0" i="1" smtClean="0">
                            <a:latin typeface="Cambria Math" panose="02040503050406030204" pitchFamily="18" charset="0"/>
                          </a:rPr>
                          <m:t>𝑢</m:t>
                        </m:r>
                      </m:e>
                      <m:sub>
                        <m:r>
                          <a:rPr lang="en-GB" sz="1200" b="0" i="0" smtClean="0">
                            <a:latin typeface="Cambria Math" panose="02040503050406030204" pitchFamily="18" charset="0"/>
                            <a:ea typeface="Cambria Math" panose="02040503050406030204" pitchFamily="18" charset="0"/>
                          </a:rPr>
                          <m:t>0</m:t>
                        </m:r>
                        <m:r>
                          <a:rPr lang="en-GB" sz="1200">
                            <a:latin typeface="Cambria Math" panose="02040503050406030204" pitchFamily="18" charset="0"/>
                            <a:ea typeface="Cambria Math" panose="02040503050406030204" pitchFamily="18" charset="0"/>
                          </a:rPr>
                          <m:t>,</m:t>
                        </m:r>
                        <m:r>
                          <a:rPr lang="en-GB" sz="1200" i="1">
                            <a:latin typeface="Cambria Math" panose="02040503050406030204" pitchFamily="18" charset="0"/>
                            <a:ea typeface="Cambria Math" panose="02040503050406030204" pitchFamily="18" charset="0"/>
                          </a:rPr>
                          <m:t>𝑗</m:t>
                        </m:r>
                      </m:sub>
                    </m:sSub>
                  </m:oMath>
                </a14:m>
                <a:r>
                  <a:rPr lang="en-GB" sz="1200" b="1" dirty="0">
                    <a:latin typeface="Helvetica Neue Light" panose="02000403000000020004" pitchFamily="2" charset="0"/>
                    <a:ea typeface="Helvetica Neue Light" panose="02000403000000020004" pitchFamily="2" charset="0"/>
                  </a:rPr>
                  <a:t> </a:t>
                </a:r>
                <a:r>
                  <a:rPr lang="en-GB" sz="1200" dirty="0">
                    <a:latin typeface="Helvetica Neue Light" panose="02000403000000020004" pitchFamily="2" charset="0"/>
                    <a:ea typeface="Helvetica Neue Light" panose="02000403000000020004" pitchFamily="2" charset="0"/>
                  </a:rPr>
                  <a:t>is the </a:t>
                </a:r>
                <a:r>
                  <a:rPr lang="en-GB" sz="1200" b="1" dirty="0">
                    <a:latin typeface="Helvetica Neue Light" panose="02000403000000020004" pitchFamily="2" charset="0"/>
                    <a:ea typeface="Helvetica Neue Light" panose="02000403000000020004" pitchFamily="2" charset="0"/>
                  </a:rPr>
                  <a:t>random effects </a:t>
                </a:r>
                <a:r>
                  <a:rPr lang="en-GB" sz="1200" dirty="0">
                    <a:latin typeface="Helvetica Neue Light" panose="02000403000000020004" pitchFamily="2" charset="0"/>
                    <a:ea typeface="Helvetica Neue Light" panose="02000403000000020004" pitchFamily="2" charset="0"/>
                  </a:rPr>
                  <a:t>(random variation caused by the groupings) on the intercept </a:t>
                </a:r>
                <a14:m>
                  <m:oMath xmlns:m="http://schemas.openxmlformats.org/officeDocument/2006/math">
                    <m:sSub>
                      <m:sSubPr>
                        <m:ctrlPr>
                          <a:rPr lang="en-GB" sz="1200" i="1">
                            <a:latin typeface="Cambria Math" panose="02040503050406030204" pitchFamily="18" charset="0"/>
                          </a:rPr>
                        </m:ctrlPr>
                      </m:sSubPr>
                      <m:e>
                        <m:r>
                          <a:rPr lang="en-GB" sz="1200" i="1">
                            <a:latin typeface="Cambria Math" panose="02040503050406030204" pitchFamily="18" charset="0"/>
                            <a:ea typeface="Cambria Math" panose="02040503050406030204" pitchFamily="18" charset="0"/>
                          </a:rPr>
                          <m:t>𝛽</m:t>
                        </m:r>
                      </m:e>
                      <m:sub>
                        <m:r>
                          <a:rPr lang="en-GB" sz="1200" i="1">
                            <a:latin typeface="Cambria Math" panose="02040503050406030204" pitchFamily="18" charset="0"/>
                            <a:ea typeface="Cambria Math" panose="02040503050406030204" pitchFamily="18" charset="0"/>
                          </a:rPr>
                          <m:t>0,</m:t>
                        </m:r>
                        <m:r>
                          <a:rPr lang="en-GB" sz="1200" i="1">
                            <a:latin typeface="Cambria Math" panose="02040503050406030204" pitchFamily="18" charset="0"/>
                            <a:ea typeface="Cambria Math" panose="02040503050406030204" pitchFamily="18" charset="0"/>
                          </a:rPr>
                          <m:t>𝑗</m:t>
                        </m:r>
                      </m:sub>
                    </m:sSub>
                  </m:oMath>
                </a14:m>
                <a:endParaRPr lang="en-GB" sz="1200" b="1" dirty="0">
                  <a:latin typeface="Helvetica Neue Light" panose="02000403000000020004" pitchFamily="2" charset="0"/>
                  <a:ea typeface="Helvetica Neue Light" panose="02000403000000020004" pitchFamily="2" charset="0"/>
                </a:endParaRPr>
              </a:p>
              <a:p>
                <a:pPr marL="171450" indent="-171450">
                  <a:buFont typeface="Arial" panose="020B0604020202020204" pitchFamily="34" charset="0"/>
                  <a:buChar char="•"/>
                </a:pPr>
                <a14:m>
                  <m:oMath xmlns:m="http://schemas.openxmlformats.org/officeDocument/2006/math">
                    <m:sSub>
                      <m:sSubPr>
                        <m:ctrlPr>
                          <a:rPr lang="en-GB" sz="1200" i="1" smtClean="0">
                            <a:latin typeface="Cambria Math" panose="02040503050406030204" pitchFamily="18" charset="0"/>
                            <a:ea typeface="Helvetica Neue Light" panose="02000403000000020004" pitchFamily="2" charset="0"/>
                          </a:rPr>
                        </m:ctrlPr>
                      </m:sSubPr>
                      <m:e>
                        <m:r>
                          <a:rPr lang="en-GB" sz="1200" b="0" i="1" smtClean="0">
                            <a:latin typeface="Cambria Math" panose="02040503050406030204" pitchFamily="18" charset="0"/>
                            <a:ea typeface="Helvetica Neue Light" panose="02000403000000020004" pitchFamily="2" charset="0"/>
                          </a:rPr>
                          <m:t>𝑢</m:t>
                        </m:r>
                      </m:e>
                      <m:sub>
                        <m:r>
                          <a:rPr lang="en-GB" sz="1200" b="0" i="1" smtClean="0">
                            <a:latin typeface="Cambria Math" panose="02040503050406030204" pitchFamily="18" charset="0"/>
                            <a:ea typeface="Cambria Math" panose="02040503050406030204" pitchFamily="18" charset="0"/>
                          </a:rPr>
                          <m:t>1,</m:t>
                        </m:r>
                        <m:r>
                          <a:rPr lang="en-GB" sz="1200" b="0" i="1" smtClean="0">
                            <a:latin typeface="Cambria Math" panose="02040503050406030204" pitchFamily="18" charset="0"/>
                            <a:ea typeface="Cambria Math" panose="02040503050406030204" pitchFamily="18" charset="0"/>
                          </a:rPr>
                          <m:t>𝑗</m:t>
                        </m:r>
                      </m:sub>
                    </m:sSub>
                  </m:oMath>
                </a14:m>
                <a:r>
                  <a:rPr lang="en-GB" sz="1200" dirty="0">
                    <a:latin typeface="Helvetica Neue Light" panose="02000403000000020004" pitchFamily="2" charset="0"/>
                    <a:ea typeface="Helvetica Neue Light" panose="02000403000000020004" pitchFamily="2" charset="0"/>
                  </a:rPr>
                  <a:t>, </a:t>
                </a:r>
                <a14:m>
                  <m:oMath xmlns:m="http://schemas.openxmlformats.org/officeDocument/2006/math">
                    <m:sSub>
                      <m:sSubPr>
                        <m:ctrlPr>
                          <a:rPr lang="en-GB" sz="1200" i="1">
                            <a:latin typeface="Cambria Math" panose="02040503050406030204" pitchFamily="18" charset="0"/>
                            <a:ea typeface="Helvetica Neue Light" panose="02000403000000020004" pitchFamily="2" charset="0"/>
                          </a:rPr>
                        </m:ctrlPr>
                      </m:sSubPr>
                      <m:e>
                        <m:r>
                          <a:rPr lang="en-GB" sz="1200" b="0" i="1" smtClean="0">
                            <a:latin typeface="Cambria Math" panose="02040503050406030204" pitchFamily="18" charset="0"/>
                            <a:ea typeface="Helvetica Neue Light" panose="02000403000000020004" pitchFamily="2" charset="0"/>
                          </a:rPr>
                          <m:t>𝑢</m:t>
                        </m:r>
                      </m:e>
                      <m:sub>
                        <m:r>
                          <a:rPr lang="en-GB" sz="1200" b="0" i="1" smtClean="0">
                            <a:latin typeface="Cambria Math" panose="02040503050406030204" pitchFamily="18" charset="0"/>
                            <a:ea typeface="Cambria Math" panose="02040503050406030204" pitchFamily="18" charset="0"/>
                          </a:rPr>
                          <m:t>2,</m:t>
                        </m:r>
                        <m:r>
                          <a:rPr lang="en-GB" sz="1200" b="0" i="1" smtClean="0">
                            <a:latin typeface="Cambria Math" panose="02040503050406030204" pitchFamily="18" charset="0"/>
                            <a:ea typeface="Cambria Math" panose="02040503050406030204" pitchFamily="18" charset="0"/>
                          </a:rPr>
                          <m:t>𝑗</m:t>
                        </m:r>
                      </m:sub>
                    </m:sSub>
                  </m:oMath>
                </a14:m>
                <a:r>
                  <a:rPr lang="en-GB" sz="1200" dirty="0">
                    <a:latin typeface="Helvetica Neue Light" panose="02000403000000020004" pitchFamily="2" charset="0"/>
                    <a:ea typeface="Helvetica Neue Light" panose="02000403000000020004" pitchFamily="2" charset="0"/>
                  </a:rPr>
                  <a:t>, </a:t>
                </a:r>
                <a14:m>
                  <m:oMath xmlns:m="http://schemas.openxmlformats.org/officeDocument/2006/math">
                    <m:r>
                      <a:rPr lang="en-GB" sz="1200" i="1" smtClean="0">
                        <a:latin typeface="Cambria Math" panose="02040503050406030204" pitchFamily="18" charset="0"/>
                        <a:ea typeface="Cambria Math" panose="02040503050406030204" pitchFamily="18" charset="0"/>
                      </a:rPr>
                      <m:t>⋯</m:t>
                    </m:r>
                  </m:oMath>
                </a14:m>
                <a:r>
                  <a:rPr lang="en-GB" sz="1200" dirty="0">
                    <a:latin typeface="Helvetica Neue Light" panose="02000403000000020004" pitchFamily="2" charset="0"/>
                    <a:ea typeface="Helvetica Neue Light" panose="02000403000000020004" pitchFamily="2" charset="0"/>
                  </a:rPr>
                  <a:t>, </a:t>
                </a:r>
                <a14:m>
                  <m:oMath xmlns:m="http://schemas.openxmlformats.org/officeDocument/2006/math">
                    <m:sSub>
                      <m:sSubPr>
                        <m:ctrlPr>
                          <a:rPr lang="en-GB" sz="1200" i="1">
                            <a:latin typeface="Cambria Math" panose="02040503050406030204" pitchFamily="18" charset="0"/>
                            <a:ea typeface="Helvetica Neue Light" panose="02000403000000020004" pitchFamily="2" charset="0"/>
                          </a:rPr>
                        </m:ctrlPr>
                      </m:sSubPr>
                      <m:e>
                        <m:r>
                          <a:rPr lang="en-GB" sz="1200" b="0" i="1" smtClean="0">
                            <a:latin typeface="Cambria Math" panose="02040503050406030204" pitchFamily="18" charset="0"/>
                            <a:ea typeface="Helvetica Neue Light" panose="02000403000000020004" pitchFamily="2" charset="0"/>
                          </a:rPr>
                          <m:t>𝑢</m:t>
                        </m:r>
                      </m:e>
                      <m:sub>
                        <m:r>
                          <a:rPr lang="en-GB" sz="1200" b="0" i="1" smtClean="0">
                            <a:latin typeface="Cambria Math" panose="02040503050406030204" pitchFamily="18" charset="0"/>
                            <a:ea typeface="Cambria Math" panose="02040503050406030204" pitchFamily="18" charset="0"/>
                          </a:rPr>
                          <m:t>𝑘</m:t>
                        </m:r>
                        <m:r>
                          <a:rPr lang="en-GB" sz="1200" b="0" i="1" smtClean="0">
                            <a:latin typeface="Cambria Math" panose="02040503050406030204" pitchFamily="18" charset="0"/>
                            <a:ea typeface="Cambria Math" panose="02040503050406030204" pitchFamily="18" charset="0"/>
                          </a:rPr>
                          <m:t>,</m:t>
                        </m:r>
                        <m:r>
                          <a:rPr lang="en-GB" sz="1200" b="0" i="1" smtClean="0">
                            <a:latin typeface="Cambria Math" panose="02040503050406030204" pitchFamily="18" charset="0"/>
                            <a:ea typeface="Cambria Math" panose="02040503050406030204" pitchFamily="18" charset="0"/>
                          </a:rPr>
                          <m:t>𝑗</m:t>
                        </m:r>
                      </m:sub>
                    </m:sSub>
                  </m:oMath>
                </a14:m>
                <a:r>
                  <a:rPr lang="en-GB" sz="1200" dirty="0">
                    <a:latin typeface="Helvetica Neue Light" panose="02000403000000020004" pitchFamily="2" charset="0"/>
                    <a:ea typeface="Helvetica Neue Light" panose="02000403000000020004" pitchFamily="2" charset="0"/>
                  </a:rPr>
                  <a:t> are </a:t>
                </a:r>
                <a:r>
                  <a:rPr lang="en-GB" sz="1200" b="1" dirty="0">
                    <a:latin typeface="Helvetica Neue Light" panose="02000403000000020004" pitchFamily="2" charset="0"/>
                    <a:ea typeface="Helvetica Neue Light" panose="02000403000000020004" pitchFamily="2" charset="0"/>
                  </a:rPr>
                  <a:t>random effects </a:t>
                </a:r>
                <a:r>
                  <a:rPr lang="en-GB" sz="1200" dirty="0">
                    <a:latin typeface="Helvetica Neue Light" panose="02000403000000020004" pitchFamily="2" charset="0"/>
                    <a:ea typeface="Helvetica Neue Light" panose="02000403000000020004" pitchFamily="2" charset="0"/>
                  </a:rPr>
                  <a:t>(i.e., random variation caused by the groupings) on the coefficients </a:t>
                </a:r>
                <a14:m>
                  <m:oMath xmlns:m="http://schemas.openxmlformats.org/officeDocument/2006/math">
                    <m:sSub>
                      <m:sSubPr>
                        <m:ctrlPr>
                          <a:rPr lang="en-US" sz="1200" i="1">
                            <a:latin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𝛽</m:t>
                        </m:r>
                      </m:e>
                      <m:sub>
                        <m:r>
                          <a:rPr lang="en-GB" sz="1200">
                            <a:latin typeface="Cambria Math" panose="02040503050406030204" pitchFamily="18" charset="0"/>
                            <a:ea typeface="Cambria Math" panose="02040503050406030204" pitchFamily="18" charset="0"/>
                          </a:rPr>
                          <m:t>1,</m:t>
                        </m:r>
                        <m:r>
                          <a:rPr lang="en-GB" sz="1200" i="1">
                            <a:latin typeface="Cambria Math" panose="02040503050406030204" pitchFamily="18" charset="0"/>
                            <a:ea typeface="Cambria Math" panose="02040503050406030204" pitchFamily="18" charset="0"/>
                          </a:rPr>
                          <m:t>𝑗</m:t>
                        </m:r>
                      </m:sub>
                    </m:sSub>
                    <m:r>
                      <a:rPr lang="en-GB" sz="1200">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𝛽</m:t>
                        </m:r>
                      </m:e>
                      <m:sub>
                        <m:r>
                          <a:rPr lang="en-GB" sz="1200">
                            <a:latin typeface="Cambria Math" panose="02040503050406030204" pitchFamily="18" charset="0"/>
                            <a:ea typeface="Cambria Math" panose="02040503050406030204" pitchFamily="18" charset="0"/>
                          </a:rPr>
                          <m:t>2,</m:t>
                        </m:r>
                        <m:r>
                          <a:rPr lang="en-GB" sz="1200" i="1">
                            <a:latin typeface="Cambria Math" panose="02040503050406030204" pitchFamily="18" charset="0"/>
                            <a:ea typeface="Cambria Math" panose="02040503050406030204" pitchFamily="18" charset="0"/>
                          </a:rPr>
                          <m:t>𝑗</m:t>
                        </m:r>
                      </m:sub>
                    </m:sSub>
                  </m:oMath>
                </a14:m>
                <a:r>
                  <a:rPr lang="en-US" sz="1200" dirty="0">
                    <a:latin typeface="Helvetica Neue Thin" panose="020B0403020202020204" pitchFamily="34" charset="0"/>
                    <a:ea typeface="Helvetica Neue Thin" panose="020B0403020202020204" pitchFamily="34" charset="0"/>
                  </a:rPr>
                  <a:t>, </a:t>
                </a:r>
                <a14:m>
                  <m:oMath xmlns:m="http://schemas.openxmlformats.org/officeDocument/2006/math">
                    <m:sSub>
                      <m:sSubPr>
                        <m:ctrlPr>
                          <a:rPr lang="en-US" sz="1200" i="1">
                            <a:latin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𝛽</m:t>
                        </m:r>
                      </m:e>
                      <m:sub>
                        <m:r>
                          <a:rPr lang="en-GB" sz="1200">
                            <a:latin typeface="Cambria Math" panose="02040503050406030204" pitchFamily="18" charset="0"/>
                            <a:ea typeface="Cambria Math" panose="02040503050406030204" pitchFamily="18" charset="0"/>
                          </a:rPr>
                          <m:t>3,</m:t>
                        </m:r>
                        <m:r>
                          <a:rPr lang="en-GB" sz="1200" i="1">
                            <a:latin typeface="Cambria Math" panose="02040503050406030204" pitchFamily="18" charset="0"/>
                            <a:ea typeface="Cambria Math" panose="02040503050406030204" pitchFamily="18" charset="0"/>
                          </a:rPr>
                          <m:t>𝑗</m:t>
                        </m:r>
                      </m:sub>
                    </m:sSub>
                  </m:oMath>
                </a14:m>
                <a:r>
                  <a:rPr lang="en-US" sz="1200" dirty="0">
                    <a:latin typeface="Helvetica Neue Thin" panose="020B0403020202020204" pitchFamily="34" charset="0"/>
                    <a:ea typeface="Helvetica Neue Thin" panose="020B0403020202020204" pitchFamily="34" charset="0"/>
                  </a:rPr>
                  <a:t>,…, </a:t>
                </a:r>
                <a14:m>
                  <m:oMath xmlns:m="http://schemas.openxmlformats.org/officeDocument/2006/math">
                    <m:sSub>
                      <m:sSubPr>
                        <m:ctrlPr>
                          <a:rPr lang="en-US" sz="1200" i="1">
                            <a:latin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𝛽</m:t>
                        </m:r>
                      </m:e>
                      <m:sub>
                        <m:r>
                          <a:rPr lang="en-GB" sz="1200" i="1">
                            <a:latin typeface="Cambria Math" panose="02040503050406030204" pitchFamily="18" charset="0"/>
                            <a:ea typeface="Cambria Math" panose="02040503050406030204" pitchFamily="18" charset="0"/>
                          </a:rPr>
                          <m:t>𝑘</m:t>
                        </m:r>
                        <m:r>
                          <a:rPr lang="en-GB" sz="1200" i="1">
                            <a:latin typeface="Cambria Math" panose="02040503050406030204" pitchFamily="18" charset="0"/>
                            <a:ea typeface="Cambria Math" panose="02040503050406030204" pitchFamily="18" charset="0"/>
                          </a:rPr>
                          <m:t>,</m:t>
                        </m:r>
                        <m:r>
                          <a:rPr lang="en-GB" sz="1200" i="1">
                            <a:latin typeface="Cambria Math" panose="02040503050406030204" pitchFamily="18" charset="0"/>
                            <a:ea typeface="Cambria Math" panose="02040503050406030204" pitchFamily="18" charset="0"/>
                          </a:rPr>
                          <m:t>𝐽</m:t>
                        </m:r>
                      </m:sub>
                    </m:sSub>
                  </m:oMath>
                </a14:m>
                <a:endParaRPr lang="en-GB" sz="1200" b="1" dirty="0">
                  <a:latin typeface="Helvetica Neue Light" panose="02000403000000020004" pitchFamily="2" charset="0"/>
                  <a:ea typeface="Helvetica Neue Light" panose="02000403000000020004" pitchFamily="2" charset="0"/>
                </a:endParaRPr>
              </a:p>
              <a:p>
                <a:pPr marL="171450" indent="-171450">
                  <a:buFont typeface="Arial" panose="020B0604020202020204" pitchFamily="34" charset="0"/>
                  <a:buChar char="•"/>
                </a:pPr>
                <a:endParaRPr lang="en-GB" sz="1200" b="1" dirty="0">
                  <a:latin typeface="Helvetica Neue Light" panose="02000403000000020004" pitchFamily="2" charset="0"/>
                  <a:ea typeface="Helvetica Neue Light" panose="02000403000000020004" pitchFamily="2" charset="0"/>
                </a:endParaRPr>
              </a:p>
            </p:txBody>
          </p:sp>
        </mc:Choice>
        <mc:Fallback xmlns="">
          <p:sp>
            <p:nvSpPr>
              <p:cNvPr id="6" name="TextBox 5">
                <a:extLst>
                  <a:ext uri="{FF2B5EF4-FFF2-40B4-BE49-F238E27FC236}">
                    <a16:creationId xmlns:a16="http://schemas.microsoft.com/office/drawing/2014/main" id="{E3658B2F-05B2-DA4E-675E-D0527EE9584C}"/>
                  </a:ext>
                </a:extLst>
              </p:cNvPr>
              <p:cNvSpPr txBox="1">
                <a:spLocks noRot="1" noChangeAspect="1" noMove="1" noResize="1" noEditPoints="1" noAdjustHandles="1" noChangeArrowheads="1" noChangeShapeType="1" noTextEdit="1"/>
              </p:cNvSpPr>
              <p:nvPr/>
            </p:nvSpPr>
            <p:spPr>
              <a:xfrm>
                <a:off x="180229" y="2199802"/>
                <a:ext cx="10933889" cy="4857740"/>
              </a:xfrm>
              <a:prstGeom prst="rect">
                <a:avLst/>
              </a:prstGeom>
              <a:blipFill>
                <a:blip r:embed="rId4"/>
                <a:stretch>
                  <a:fillRect l="-116" r="-232"/>
                </a:stretch>
              </a:blipFill>
            </p:spPr>
            <p:txBody>
              <a:bodyPr/>
              <a:lstStyle/>
              <a:p>
                <a:r>
                  <a:rPr lang="en-GB">
                    <a:noFill/>
                  </a:rPr>
                  <a:t> </a:t>
                </a:r>
              </a:p>
            </p:txBody>
          </p:sp>
        </mc:Fallback>
      </mc:AlternateContent>
      <p:sp>
        <p:nvSpPr>
          <p:cNvPr id="9" name="Slide Number Placeholder 3">
            <a:extLst>
              <a:ext uri="{FF2B5EF4-FFF2-40B4-BE49-F238E27FC236}">
                <a16:creationId xmlns:a16="http://schemas.microsoft.com/office/drawing/2014/main" id="{17D34A89-D1E0-3D21-7F21-B517453E26CF}"/>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17</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F785F83F-F5AB-BD36-1859-9420EBCEE33C}"/>
                  </a:ext>
                </a:extLst>
              </p:cNvPr>
              <p:cNvSpPr txBox="1"/>
              <p:nvPr/>
            </p:nvSpPr>
            <p:spPr>
              <a:xfrm flipH="1">
                <a:off x="559588" y="3030776"/>
                <a:ext cx="2343843" cy="1454244"/>
              </a:xfrm>
              <a:prstGeom prst="rect">
                <a:avLst/>
              </a:prstGeom>
              <a:solidFill>
                <a:schemeClr val="accent1">
                  <a:lumMod val="40000"/>
                  <a:lumOff val="60000"/>
                </a:schemeClr>
              </a:solidFill>
              <a:ln>
                <a:solidFill>
                  <a:schemeClr val="accent1">
                    <a:lumMod val="75000"/>
                  </a:schemeClr>
                </a:solidFill>
              </a:ln>
            </p:spPr>
            <p:txBody>
              <a:bodyPr wrap="square" rtlCol="0">
                <a:spAutoFit/>
              </a:bodyPr>
              <a:lstStyle/>
              <a:p>
                <a:pPr lvl="1"/>
                <a14:m>
                  <m:oMathPara xmlns:m="http://schemas.openxmlformats.org/officeDocument/2006/math">
                    <m:oMathParaPr>
                      <m:jc m:val="centerGroup"/>
                    </m:oMathParaPr>
                    <m:oMath xmlns:m="http://schemas.openxmlformats.org/officeDocument/2006/math">
                      <m:sSub>
                        <m:sSubPr>
                          <m:ctrlPr>
                            <a:rPr lang="en-GB" sz="1400" i="1" smtClean="0">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i="1">
                              <a:latin typeface="Cambria Math" panose="02040503050406030204" pitchFamily="18" charset="0"/>
                              <a:ea typeface="Cambria Math" panose="02040503050406030204" pitchFamily="18" charset="0"/>
                            </a:rPr>
                            <m:t>0,</m:t>
                          </m:r>
                          <m:r>
                            <a:rPr lang="en-GB" sz="1400" i="1">
                              <a:latin typeface="Cambria Math" panose="02040503050406030204" pitchFamily="18" charset="0"/>
                              <a:ea typeface="Cambria Math" panose="02040503050406030204" pitchFamily="18" charset="0"/>
                            </a:rPr>
                            <m:t>𝑗</m:t>
                          </m:r>
                        </m:sub>
                      </m:sSub>
                      <m:r>
                        <a:rPr lang="en-GB" sz="1400" b="0" i="1" smtClean="0">
                          <a:latin typeface="Cambria Math" panose="02040503050406030204" pitchFamily="18" charset="0"/>
                          <a:ea typeface="Cambria Math" panose="02040503050406030204" pitchFamily="18" charset="0"/>
                        </a:rPr>
                        <m:t>= </m:t>
                      </m:r>
                      <m:sSub>
                        <m:sSubPr>
                          <m:ctrlPr>
                            <a:rPr lang="en-GB" sz="1400" b="0" i="1" smtClean="0">
                              <a:latin typeface="Cambria Math" panose="02040503050406030204" pitchFamily="18" charset="0"/>
                              <a:ea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𝛾</m:t>
                          </m:r>
                        </m:e>
                        <m:sub>
                          <m:r>
                            <a:rPr lang="en-GB" sz="1400" b="0" i="1" smtClean="0">
                              <a:latin typeface="Cambria Math" panose="02040503050406030204" pitchFamily="18" charset="0"/>
                              <a:ea typeface="Cambria Math" panose="02040503050406030204" pitchFamily="18" charset="0"/>
                            </a:rPr>
                            <m:t>00</m:t>
                          </m:r>
                        </m:sub>
                      </m:sSub>
                      <m:r>
                        <a:rPr lang="en-GB" sz="1400" b="0" i="1" smtClean="0">
                          <a:latin typeface="Cambria Math" panose="02040503050406030204" pitchFamily="18" charset="0"/>
                          <a:ea typeface="Cambria Math" panose="02040503050406030204" pitchFamily="18" charset="0"/>
                        </a:rPr>
                        <m:t>+</m:t>
                      </m:r>
                      <m:sSub>
                        <m:sSubPr>
                          <m:ctrlPr>
                            <a:rPr lang="en-GB" sz="1400" b="0" i="1" smtClean="0">
                              <a:latin typeface="Cambria Math" panose="02040503050406030204" pitchFamily="18" charset="0"/>
                              <a:ea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𝑢</m:t>
                          </m:r>
                        </m:e>
                        <m:sub>
                          <m:r>
                            <a:rPr lang="en-GB" sz="1400" b="0" i="1" smtClean="0">
                              <a:latin typeface="Cambria Math" panose="02040503050406030204" pitchFamily="18" charset="0"/>
                              <a:ea typeface="Cambria Math" panose="02040503050406030204" pitchFamily="18" charset="0"/>
                            </a:rPr>
                            <m:t>0,</m:t>
                          </m:r>
                          <m:r>
                            <a:rPr lang="en-GB" sz="1400" b="0" i="1" smtClean="0">
                              <a:latin typeface="Cambria Math" panose="02040503050406030204" pitchFamily="18" charset="0"/>
                              <a:ea typeface="Cambria Math" panose="02040503050406030204" pitchFamily="18" charset="0"/>
                            </a:rPr>
                            <m:t>𝑗</m:t>
                          </m:r>
                        </m:sub>
                      </m:sSub>
                    </m:oMath>
                  </m:oMathPara>
                </a14:m>
                <a:endParaRPr lang="en-GB" sz="1400" dirty="0">
                  <a:latin typeface="Helvetica Neue Light" panose="02000403000000020004" pitchFamily="2" charset="0"/>
                  <a:ea typeface="Helvetica Neue Light" panose="02000403000000020004" pitchFamily="2" charset="0"/>
                </a:endParaRPr>
              </a:p>
              <a:p>
                <a:pPr lvl="1"/>
                <a14:m>
                  <m:oMathPara xmlns:m="http://schemas.openxmlformats.org/officeDocument/2006/math">
                    <m:oMathParaPr>
                      <m:jc m:val="centerGroup"/>
                    </m:oMathParaPr>
                    <m:oMath xmlns:m="http://schemas.openxmlformats.org/officeDocument/2006/math">
                      <m:sSub>
                        <m:sSubPr>
                          <m:ctrlPr>
                            <a:rPr lang="en-GB" sz="1400" i="1" smtClean="0">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b="0" i="1" smtClean="0">
                              <a:latin typeface="Cambria Math" panose="02040503050406030204" pitchFamily="18" charset="0"/>
                              <a:ea typeface="Cambria Math" panose="02040503050406030204" pitchFamily="18" charset="0"/>
                            </a:rPr>
                            <m:t>1</m:t>
                          </m:r>
                          <m:r>
                            <a:rPr lang="en-GB" sz="1400" i="1">
                              <a:latin typeface="Cambria Math" panose="02040503050406030204" pitchFamily="18" charset="0"/>
                              <a:ea typeface="Cambria Math" panose="02040503050406030204" pitchFamily="18" charset="0"/>
                            </a:rPr>
                            <m:t>,</m:t>
                          </m:r>
                          <m:r>
                            <a:rPr lang="en-GB" sz="1400" i="1">
                              <a:latin typeface="Cambria Math" panose="02040503050406030204" pitchFamily="18" charset="0"/>
                              <a:ea typeface="Cambria Math" panose="02040503050406030204" pitchFamily="18" charset="0"/>
                            </a:rPr>
                            <m:t>𝑗</m:t>
                          </m:r>
                        </m:sub>
                      </m:sSub>
                      <m:r>
                        <a:rPr lang="en-GB" sz="1400" b="0" i="1" smtClean="0">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b="0" i="1" smtClean="0">
                              <a:latin typeface="Cambria Math" panose="02040503050406030204" pitchFamily="18" charset="0"/>
                              <a:ea typeface="Cambria Math" panose="02040503050406030204" pitchFamily="18" charset="0"/>
                            </a:rPr>
                            <m:t>1</m:t>
                          </m:r>
                          <m:r>
                            <a:rPr lang="en-GB" sz="1400" i="1">
                              <a:latin typeface="Cambria Math" panose="02040503050406030204" pitchFamily="18" charset="0"/>
                              <a:ea typeface="Cambria Math" panose="02040503050406030204" pitchFamily="18" charset="0"/>
                            </a:rPr>
                            <m:t>0</m:t>
                          </m:r>
                        </m:sub>
                      </m:sSub>
                      <m:r>
                        <a:rPr lang="en-GB" sz="1400" b="0" i="1" smtClean="0">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𝑢</m:t>
                          </m:r>
                        </m:e>
                        <m:sub>
                          <m:r>
                            <a:rPr lang="en-GB" sz="1400" b="0" i="1" smtClean="0">
                              <a:latin typeface="Cambria Math" panose="02040503050406030204" pitchFamily="18" charset="0"/>
                              <a:ea typeface="Cambria Math" panose="02040503050406030204" pitchFamily="18" charset="0"/>
                            </a:rPr>
                            <m:t>1,</m:t>
                          </m:r>
                          <m:r>
                            <a:rPr lang="en-GB" sz="1400" i="1">
                              <a:latin typeface="Cambria Math" panose="02040503050406030204" pitchFamily="18" charset="0"/>
                              <a:ea typeface="Cambria Math" panose="02040503050406030204" pitchFamily="18" charset="0"/>
                            </a:rPr>
                            <m:t>𝑗</m:t>
                          </m:r>
                        </m:sub>
                      </m:sSub>
                    </m:oMath>
                  </m:oMathPara>
                </a14:m>
                <a:endParaRPr lang="en-GB" sz="1400" dirty="0">
                  <a:latin typeface="Helvetica Neue Light" panose="02000403000000020004" pitchFamily="2" charset="0"/>
                  <a:ea typeface="Helvetica Neue Light" panose="02000403000000020004" pitchFamily="2" charset="0"/>
                </a:endParaRPr>
              </a:p>
              <a:p>
                <a:pPr lvl="1"/>
                <a14:m>
                  <m:oMathPara xmlns:m="http://schemas.openxmlformats.org/officeDocument/2006/math">
                    <m:oMathParaPr>
                      <m:jc m:val="centerGroup"/>
                    </m:oMathParaPr>
                    <m:oMath xmlns:m="http://schemas.openxmlformats.org/officeDocument/2006/math">
                      <m:sSub>
                        <m:sSubPr>
                          <m:ctrlPr>
                            <a:rPr lang="en-GB" sz="1400" i="1" smtClean="0">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b="0" i="1" smtClean="0">
                              <a:latin typeface="Cambria Math" panose="02040503050406030204" pitchFamily="18" charset="0"/>
                              <a:ea typeface="Cambria Math" panose="02040503050406030204" pitchFamily="18" charset="0"/>
                            </a:rPr>
                            <m:t>2</m:t>
                          </m:r>
                          <m:r>
                            <a:rPr lang="en-GB" sz="1400" i="1">
                              <a:latin typeface="Cambria Math" panose="02040503050406030204" pitchFamily="18" charset="0"/>
                              <a:ea typeface="Cambria Math" panose="02040503050406030204" pitchFamily="18" charset="0"/>
                            </a:rPr>
                            <m:t>,</m:t>
                          </m:r>
                          <m:r>
                            <a:rPr lang="en-GB" sz="1400" i="1">
                              <a:latin typeface="Cambria Math" panose="02040503050406030204" pitchFamily="18" charset="0"/>
                              <a:ea typeface="Cambria Math" panose="02040503050406030204" pitchFamily="18" charset="0"/>
                            </a:rPr>
                            <m:t>𝑗</m:t>
                          </m:r>
                        </m:sub>
                      </m:sSub>
                      <m:r>
                        <a:rPr lang="en-GB" sz="1400" b="0" i="1" smtClean="0">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b="0" i="1" smtClean="0">
                              <a:latin typeface="Cambria Math" panose="02040503050406030204" pitchFamily="18" charset="0"/>
                              <a:ea typeface="Cambria Math" panose="02040503050406030204" pitchFamily="18" charset="0"/>
                            </a:rPr>
                            <m:t>2</m:t>
                          </m:r>
                          <m:r>
                            <a:rPr lang="en-GB" sz="1400" i="1">
                              <a:latin typeface="Cambria Math" panose="02040503050406030204" pitchFamily="18" charset="0"/>
                              <a:ea typeface="Cambria Math" panose="02040503050406030204" pitchFamily="18" charset="0"/>
                            </a:rPr>
                            <m:t>0</m:t>
                          </m:r>
                        </m:sub>
                      </m:sSub>
                      <m:r>
                        <a:rPr lang="en-GB" sz="1400" b="0" i="1" smtClean="0">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𝑢</m:t>
                          </m:r>
                        </m:e>
                        <m:sub>
                          <m:r>
                            <a:rPr lang="en-GB" sz="1400" b="0" i="1" smtClean="0">
                              <a:latin typeface="Cambria Math" panose="02040503050406030204" pitchFamily="18" charset="0"/>
                              <a:ea typeface="Cambria Math" panose="02040503050406030204" pitchFamily="18" charset="0"/>
                            </a:rPr>
                            <m:t>2,</m:t>
                          </m:r>
                          <m:r>
                            <a:rPr lang="en-GB" sz="1400" i="1">
                              <a:latin typeface="Cambria Math" panose="02040503050406030204" pitchFamily="18" charset="0"/>
                              <a:ea typeface="Cambria Math" panose="02040503050406030204" pitchFamily="18" charset="0"/>
                            </a:rPr>
                            <m:t>𝑗</m:t>
                          </m:r>
                        </m:sub>
                      </m:sSub>
                    </m:oMath>
                  </m:oMathPara>
                </a14:m>
                <a:endParaRPr lang="en-GB" sz="1400" dirty="0"/>
              </a:p>
              <a:p>
                <a:pPr lvl="1"/>
                <a:endParaRPr lang="en-GB" sz="1400" dirty="0"/>
              </a:p>
              <a:p>
                <a:pPr lvl="1"/>
                <a:endParaRPr lang="en-GB" sz="1400" dirty="0"/>
              </a:p>
              <a:p>
                <a:pPr lvl="1"/>
                <a14:m>
                  <m:oMathPara xmlns:m="http://schemas.openxmlformats.org/officeDocument/2006/math">
                    <m:oMathParaPr>
                      <m:jc m:val="centerGroup"/>
                    </m:oMathParaPr>
                    <m:oMath xmlns:m="http://schemas.openxmlformats.org/officeDocument/2006/math">
                      <m:sSub>
                        <m:sSubPr>
                          <m:ctrlPr>
                            <a:rPr lang="en-GB" sz="1400" i="1" smtClean="0">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b="0" i="1" smtClean="0">
                              <a:latin typeface="Cambria Math" panose="02040503050406030204" pitchFamily="18" charset="0"/>
                              <a:ea typeface="Cambria Math" panose="02040503050406030204" pitchFamily="18" charset="0"/>
                            </a:rPr>
                            <m:t>𝑘</m:t>
                          </m:r>
                          <m:r>
                            <a:rPr lang="en-GB" sz="1400" i="1">
                              <a:latin typeface="Cambria Math" panose="02040503050406030204" pitchFamily="18" charset="0"/>
                              <a:ea typeface="Cambria Math" panose="02040503050406030204" pitchFamily="18" charset="0"/>
                            </a:rPr>
                            <m:t>,</m:t>
                          </m:r>
                          <m:r>
                            <a:rPr lang="en-GB" sz="1400" i="1">
                              <a:latin typeface="Cambria Math" panose="02040503050406030204" pitchFamily="18" charset="0"/>
                              <a:ea typeface="Cambria Math" panose="02040503050406030204" pitchFamily="18" charset="0"/>
                            </a:rPr>
                            <m:t>𝑗</m:t>
                          </m:r>
                        </m:sub>
                      </m:sSub>
                      <m:r>
                        <a:rPr lang="en-GB" sz="1400" b="0" i="1" smtClean="0">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b="0" i="1" smtClean="0">
                              <a:latin typeface="Cambria Math" panose="02040503050406030204" pitchFamily="18" charset="0"/>
                              <a:ea typeface="Cambria Math" panose="02040503050406030204" pitchFamily="18" charset="0"/>
                            </a:rPr>
                            <m:t>𝑘</m:t>
                          </m:r>
                          <m:r>
                            <a:rPr lang="en-GB" sz="1400" i="1">
                              <a:latin typeface="Cambria Math" panose="02040503050406030204" pitchFamily="18" charset="0"/>
                              <a:ea typeface="Cambria Math" panose="02040503050406030204" pitchFamily="18" charset="0"/>
                            </a:rPr>
                            <m:t>0</m:t>
                          </m:r>
                        </m:sub>
                      </m:sSub>
                      <m:r>
                        <a:rPr lang="en-GB" sz="1400" b="0" i="1" smtClean="0">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𝑢</m:t>
                          </m:r>
                        </m:e>
                        <m:sub>
                          <m:r>
                            <a:rPr lang="en-GB" sz="1400" b="0" i="1" smtClean="0">
                              <a:latin typeface="Cambria Math" panose="02040503050406030204" pitchFamily="18" charset="0"/>
                              <a:ea typeface="Cambria Math" panose="02040503050406030204" pitchFamily="18" charset="0"/>
                            </a:rPr>
                            <m:t>𝑘</m:t>
                          </m:r>
                          <m:r>
                            <a:rPr lang="en-GB" sz="1400" b="0" i="1" smtClean="0">
                              <a:latin typeface="Cambria Math" panose="02040503050406030204" pitchFamily="18" charset="0"/>
                              <a:ea typeface="Cambria Math" panose="02040503050406030204" pitchFamily="18" charset="0"/>
                            </a:rPr>
                            <m:t>,</m:t>
                          </m:r>
                          <m:r>
                            <a:rPr lang="en-GB" sz="1400" i="1">
                              <a:latin typeface="Cambria Math" panose="02040503050406030204" pitchFamily="18" charset="0"/>
                              <a:ea typeface="Cambria Math" panose="02040503050406030204" pitchFamily="18" charset="0"/>
                            </a:rPr>
                            <m:t>𝑗</m:t>
                          </m:r>
                        </m:sub>
                      </m:sSub>
                    </m:oMath>
                  </m:oMathPara>
                </a14:m>
                <a:endParaRPr lang="en-GB" sz="1400" dirty="0"/>
              </a:p>
            </p:txBody>
          </p:sp>
        </mc:Choice>
        <mc:Fallback xmlns="">
          <p:sp>
            <p:nvSpPr>
              <p:cNvPr id="16" name="TextBox 15">
                <a:extLst>
                  <a:ext uri="{FF2B5EF4-FFF2-40B4-BE49-F238E27FC236}">
                    <a16:creationId xmlns:a16="http://schemas.microsoft.com/office/drawing/2014/main" id="{F785F83F-F5AB-BD36-1859-9420EBCEE33C}"/>
                  </a:ext>
                </a:extLst>
              </p:cNvPr>
              <p:cNvSpPr txBox="1">
                <a:spLocks noRot="1" noChangeAspect="1" noMove="1" noResize="1" noEditPoints="1" noAdjustHandles="1" noChangeArrowheads="1" noChangeShapeType="1" noTextEdit="1"/>
              </p:cNvSpPr>
              <p:nvPr/>
            </p:nvSpPr>
            <p:spPr>
              <a:xfrm flipH="1">
                <a:off x="559588" y="3030776"/>
                <a:ext cx="2343843" cy="1454244"/>
              </a:xfrm>
              <a:prstGeom prst="rect">
                <a:avLst/>
              </a:prstGeom>
              <a:blipFill>
                <a:blip r:embed="rId5"/>
                <a:stretch>
                  <a:fillRect/>
                </a:stretch>
              </a:blipFill>
              <a:ln>
                <a:solidFill>
                  <a:schemeClr val="accent1">
                    <a:lumMod val="75000"/>
                  </a:schemeClr>
                </a:solid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04B92D5B-2063-5D02-9851-802F73997E5F}"/>
                  </a:ext>
                </a:extLst>
              </p:cNvPr>
              <p:cNvSpPr txBox="1"/>
              <p:nvPr/>
            </p:nvSpPr>
            <p:spPr>
              <a:xfrm>
                <a:off x="1039741" y="3818191"/>
                <a:ext cx="44823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rPr>
                        <m:t>⋮</m:t>
                      </m:r>
                    </m:oMath>
                  </m:oMathPara>
                </a14:m>
                <a:endParaRPr lang="en-GB" dirty="0"/>
              </a:p>
            </p:txBody>
          </p:sp>
        </mc:Choice>
        <mc:Fallback xmlns="">
          <p:sp>
            <p:nvSpPr>
              <p:cNvPr id="11" name="TextBox 10">
                <a:extLst>
                  <a:ext uri="{FF2B5EF4-FFF2-40B4-BE49-F238E27FC236}">
                    <a16:creationId xmlns:a16="http://schemas.microsoft.com/office/drawing/2014/main" id="{04B92D5B-2063-5D02-9851-802F73997E5F}"/>
                  </a:ext>
                </a:extLst>
              </p:cNvPr>
              <p:cNvSpPr txBox="1">
                <a:spLocks noRot="1" noChangeAspect="1" noMove="1" noResize="1" noEditPoints="1" noAdjustHandles="1" noChangeArrowheads="1" noChangeShapeType="1" noTextEdit="1"/>
              </p:cNvSpPr>
              <p:nvPr/>
            </p:nvSpPr>
            <p:spPr>
              <a:xfrm>
                <a:off x="1039741" y="3818191"/>
                <a:ext cx="448235" cy="369332"/>
              </a:xfrm>
              <a:prstGeom prst="rect">
                <a:avLst/>
              </a:prstGeom>
              <a:blipFill>
                <a:blip r:embed="rId6"/>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64480E10-706D-8806-4776-F7672B29BD53}"/>
                  </a:ext>
                </a:extLst>
              </p:cNvPr>
              <p:cNvSpPr txBox="1"/>
              <p:nvPr/>
            </p:nvSpPr>
            <p:spPr>
              <a:xfrm>
                <a:off x="1498024" y="3818191"/>
                <a:ext cx="44823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rPr>
                        <m:t>⋮</m:t>
                      </m:r>
                    </m:oMath>
                  </m:oMathPara>
                </a14:m>
                <a:endParaRPr lang="en-GB" dirty="0"/>
              </a:p>
            </p:txBody>
          </p:sp>
        </mc:Choice>
        <mc:Fallback xmlns="">
          <p:sp>
            <p:nvSpPr>
              <p:cNvPr id="13" name="TextBox 12">
                <a:extLst>
                  <a:ext uri="{FF2B5EF4-FFF2-40B4-BE49-F238E27FC236}">
                    <a16:creationId xmlns:a16="http://schemas.microsoft.com/office/drawing/2014/main" id="{64480E10-706D-8806-4776-F7672B29BD53}"/>
                  </a:ext>
                </a:extLst>
              </p:cNvPr>
              <p:cNvSpPr txBox="1">
                <a:spLocks noRot="1" noChangeAspect="1" noMove="1" noResize="1" noEditPoints="1" noAdjustHandles="1" noChangeArrowheads="1" noChangeShapeType="1" noTextEdit="1"/>
              </p:cNvSpPr>
              <p:nvPr/>
            </p:nvSpPr>
            <p:spPr>
              <a:xfrm>
                <a:off x="1498024" y="3818191"/>
                <a:ext cx="448235" cy="369332"/>
              </a:xfrm>
              <a:prstGeom prst="rect">
                <a:avLst/>
              </a:prstGeom>
              <a:blipFill>
                <a:blip r:embed="rId6"/>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7E7060E7-D7F6-3377-1AC9-90E1AB620FAA}"/>
                  </a:ext>
                </a:extLst>
              </p:cNvPr>
              <p:cNvSpPr txBox="1"/>
              <p:nvPr/>
            </p:nvSpPr>
            <p:spPr>
              <a:xfrm>
                <a:off x="1942519" y="3818191"/>
                <a:ext cx="44823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rPr>
                        <m:t>⋮</m:t>
                      </m:r>
                    </m:oMath>
                  </m:oMathPara>
                </a14:m>
                <a:endParaRPr lang="en-GB" dirty="0"/>
              </a:p>
            </p:txBody>
          </p:sp>
        </mc:Choice>
        <mc:Fallback xmlns="">
          <p:sp>
            <p:nvSpPr>
              <p:cNvPr id="15" name="TextBox 14">
                <a:extLst>
                  <a:ext uri="{FF2B5EF4-FFF2-40B4-BE49-F238E27FC236}">
                    <a16:creationId xmlns:a16="http://schemas.microsoft.com/office/drawing/2014/main" id="{7E7060E7-D7F6-3377-1AC9-90E1AB620FAA}"/>
                  </a:ext>
                </a:extLst>
              </p:cNvPr>
              <p:cNvSpPr txBox="1">
                <a:spLocks noRot="1" noChangeAspect="1" noMove="1" noResize="1" noEditPoints="1" noAdjustHandles="1" noChangeArrowheads="1" noChangeShapeType="1" noTextEdit="1"/>
              </p:cNvSpPr>
              <p:nvPr/>
            </p:nvSpPr>
            <p:spPr>
              <a:xfrm>
                <a:off x="1942519" y="3818191"/>
                <a:ext cx="448235" cy="369332"/>
              </a:xfrm>
              <a:prstGeom prst="rect">
                <a:avLst/>
              </a:prstGeom>
              <a:blipFill>
                <a:blip r:embed="rId6"/>
                <a:stretch>
                  <a:fillRect/>
                </a:stretch>
              </a:blipFill>
            </p:spPr>
            <p:txBody>
              <a:bodyPr/>
              <a:lstStyle/>
              <a:p>
                <a:r>
                  <a:rPr lang="en-GB">
                    <a:noFill/>
                  </a:rPr>
                  <a:t> </a:t>
                </a:r>
              </a:p>
            </p:txBody>
          </p:sp>
        </mc:Fallback>
      </mc:AlternateContent>
      <p:sp>
        <p:nvSpPr>
          <p:cNvPr id="17" name="TextBox 16">
            <a:extLst>
              <a:ext uri="{FF2B5EF4-FFF2-40B4-BE49-F238E27FC236}">
                <a16:creationId xmlns:a16="http://schemas.microsoft.com/office/drawing/2014/main" id="{BA4EC278-6B46-3361-64F5-F76611CFF05D}"/>
              </a:ext>
            </a:extLst>
          </p:cNvPr>
          <p:cNvSpPr txBox="1"/>
          <p:nvPr/>
        </p:nvSpPr>
        <p:spPr>
          <a:xfrm>
            <a:off x="5360144" y="1702370"/>
            <a:ext cx="1979525" cy="369332"/>
          </a:xfrm>
          <a:prstGeom prst="rect">
            <a:avLst/>
          </a:prstGeom>
          <a:noFill/>
        </p:spPr>
        <p:txBody>
          <a:bodyPr wrap="square"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Level 1 Equation</a:t>
            </a:r>
          </a:p>
        </p:txBody>
      </p:sp>
      <p:sp>
        <p:nvSpPr>
          <p:cNvPr id="18" name="TextBox 17">
            <a:extLst>
              <a:ext uri="{FF2B5EF4-FFF2-40B4-BE49-F238E27FC236}">
                <a16:creationId xmlns:a16="http://schemas.microsoft.com/office/drawing/2014/main" id="{3CE0A041-77A3-FAD4-12BA-B2AD9AB6C5C1}"/>
              </a:ext>
            </a:extLst>
          </p:cNvPr>
          <p:cNvSpPr txBox="1"/>
          <p:nvPr/>
        </p:nvSpPr>
        <p:spPr>
          <a:xfrm>
            <a:off x="3383584" y="3573232"/>
            <a:ext cx="2263590" cy="369332"/>
          </a:xfrm>
          <a:prstGeom prst="rect">
            <a:avLst/>
          </a:prstGeom>
          <a:noFill/>
        </p:spPr>
        <p:txBody>
          <a:bodyPr wrap="square"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Level 2 Equations</a:t>
            </a:r>
          </a:p>
        </p:txBody>
      </p:sp>
      <p:sp>
        <p:nvSpPr>
          <p:cNvPr id="19" name="Right Brace 18">
            <a:extLst>
              <a:ext uri="{FF2B5EF4-FFF2-40B4-BE49-F238E27FC236}">
                <a16:creationId xmlns:a16="http://schemas.microsoft.com/office/drawing/2014/main" id="{0B37ECB2-B246-B675-C391-8B4E1FBE1039}"/>
              </a:ext>
            </a:extLst>
          </p:cNvPr>
          <p:cNvSpPr/>
          <p:nvPr/>
        </p:nvSpPr>
        <p:spPr>
          <a:xfrm>
            <a:off x="3044651" y="3030776"/>
            <a:ext cx="338933" cy="1454244"/>
          </a:xfrm>
          <a:prstGeom prst="rightBrace">
            <a:avLst/>
          </a:prstGeom>
          <a:ln w="28575">
            <a:solidFill>
              <a:schemeClr val="bg2">
                <a:lumMod val="1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sp>
        <p:nvSpPr>
          <p:cNvPr id="20" name="TextBox 19">
            <a:extLst>
              <a:ext uri="{FF2B5EF4-FFF2-40B4-BE49-F238E27FC236}">
                <a16:creationId xmlns:a16="http://schemas.microsoft.com/office/drawing/2014/main" id="{2130C515-A387-8E03-D7FD-36E1D05B1EE7}"/>
              </a:ext>
            </a:extLst>
          </p:cNvPr>
          <p:cNvSpPr txBox="1"/>
          <p:nvPr/>
        </p:nvSpPr>
        <p:spPr>
          <a:xfrm>
            <a:off x="7912145" y="2953220"/>
            <a:ext cx="4045398" cy="1015663"/>
          </a:xfrm>
          <a:prstGeom prst="rect">
            <a:avLst/>
          </a:prstGeom>
          <a:solidFill>
            <a:schemeClr val="bg2">
              <a:lumMod val="90000"/>
            </a:schemeClr>
          </a:solidFill>
        </p:spPr>
        <p:txBody>
          <a:bodyPr wrap="square" rtlCol="0">
            <a:spAutoFit/>
          </a:bodyPr>
          <a:lstStyle/>
          <a:p>
            <a:r>
              <a:rPr lang="en-GB" sz="1200" dirty="0">
                <a:latin typeface="Helvetica Neue Light" panose="02000403000000020004" pitchFamily="2" charset="0"/>
                <a:ea typeface="Helvetica Neue Light" panose="02000403000000020004" pitchFamily="2" charset="0"/>
              </a:rPr>
              <a:t>Note 1: The above level 1 equation is a normal regression that we know. We makes it a hierarchical regression model is when we incorporate these random effects by nesting these level 2 equations to the intercept and coefficients in the level 1 equation.</a:t>
            </a:r>
          </a:p>
        </p:txBody>
      </p:sp>
      <p:sp>
        <p:nvSpPr>
          <p:cNvPr id="21" name="TextBox 20">
            <a:extLst>
              <a:ext uri="{FF2B5EF4-FFF2-40B4-BE49-F238E27FC236}">
                <a16:creationId xmlns:a16="http://schemas.microsoft.com/office/drawing/2014/main" id="{455E6578-162B-E71C-763D-39D1EE9FC619}"/>
              </a:ext>
            </a:extLst>
          </p:cNvPr>
          <p:cNvSpPr txBox="1"/>
          <p:nvPr/>
        </p:nvSpPr>
        <p:spPr>
          <a:xfrm>
            <a:off x="7912145" y="4291326"/>
            <a:ext cx="4045398" cy="1015663"/>
          </a:xfrm>
          <a:prstGeom prst="rect">
            <a:avLst/>
          </a:prstGeom>
          <a:solidFill>
            <a:schemeClr val="bg2">
              <a:lumMod val="90000"/>
            </a:schemeClr>
          </a:solidFill>
        </p:spPr>
        <p:txBody>
          <a:bodyPr wrap="square" rtlCol="0">
            <a:spAutoFit/>
          </a:bodyPr>
          <a:lstStyle/>
          <a:p>
            <a:r>
              <a:rPr lang="en-GB" sz="1200" dirty="0">
                <a:latin typeface="Helvetica Neue Light" panose="02000403000000020004" pitchFamily="2" charset="0"/>
                <a:ea typeface="Helvetica Neue Light" panose="02000403000000020004" pitchFamily="2" charset="0"/>
              </a:rPr>
              <a:t>Note 2: Notice how the intercept and slopes in level 1 equation are indeed a function of the components of the level 2 counterparts? To get the hierarchical regression in its full form, we simply substitute the level 2 equation into level 1</a:t>
            </a:r>
          </a:p>
        </p:txBody>
      </p:sp>
    </p:spTree>
    <p:extLst>
      <p:ext uri="{BB962C8B-B14F-4D97-AF65-F5344CB8AC3E}">
        <p14:creationId xmlns:p14="http://schemas.microsoft.com/office/powerpoint/2010/main" val="31622321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12618-885E-EAD8-E877-10D1F953747C}"/>
              </a:ext>
            </a:extLst>
          </p:cNvPr>
          <p:cNvSpPr txBox="1">
            <a:spLocks/>
          </p:cNvSpPr>
          <p:nvPr/>
        </p:nvSpPr>
        <p:spPr>
          <a:xfrm>
            <a:off x="102344" y="81872"/>
            <a:ext cx="10515600" cy="417481"/>
          </a:xfrm>
        </p:spPr>
        <p:txBody>
          <a:bodyP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latin typeface="Helvetica Neue Light" panose="02000403000000020004" pitchFamily="2" charset="0"/>
                <a:ea typeface="Helvetica Neue Light" panose="02000403000000020004" pitchFamily="2" charset="0"/>
              </a:rPr>
              <a:t>Mathematical formulation for hierarchical regression model (full form) [2]</a:t>
            </a:r>
          </a:p>
        </p:txBody>
      </p:sp>
      <p:sp>
        <p:nvSpPr>
          <p:cNvPr id="3" name="Rectangle 2">
            <a:extLst>
              <a:ext uri="{FF2B5EF4-FFF2-40B4-BE49-F238E27FC236}">
                <a16:creationId xmlns:a16="http://schemas.microsoft.com/office/drawing/2014/main" id="{9550AE1B-2021-C9F7-206B-D519B5BF8297}"/>
              </a:ext>
            </a:extLst>
          </p:cNvPr>
          <p:cNvSpPr/>
          <p:nvPr/>
        </p:nvSpPr>
        <p:spPr>
          <a:xfrm>
            <a:off x="11452516" y="37521"/>
            <a:ext cx="636997" cy="611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28611E16-A2F2-CAA5-AA2A-046DFC414C4E}"/>
                  </a:ext>
                </a:extLst>
              </p:cNvPr>
              <p:cNvSpPr txBox="1"/>
              <p:nvPr/>
            </p:nvSpPr>
            <p:spPr>
              <a:xfrm>
                <a:off x="318410" y="752105"/>
                <a:ext cx="4727915" cy="325089"/>
              </a:xfrm>
              <a:prstGeom prst="rect">
                <a:avLst/>
              </a:prstGeom>
              <a:solidFill>
                <a:schemeClr val="accent1">
                  <a:lumMod val="40000"/>
                  <a:lumOff val="60000"/>
                </a:schemeClr>
              </a:solidFill>
              <a:ln>
                <a:solidFill>
                  <a:schemeClr val="accent1"/>
                </a:solidFill>
              </a:ln>
            </p:spPr>
            <p:txBody>
              <a:bodyPr wrap="square" rtlCol="0">
                <a:spAutoFit/>
              </a:bodyPr>
              <a:lstStyle/>
              <a:p>
                <a:pPr/>
                <a14:m>
                  <m:oMathPara xmlns:m="http://schemas.openxmlformats.org/officeDocument/2006/math">
                    <m:oMathParaPr>
                      <m:jc m:val="center"/>
                    </m:oMathParaPr>
                    <m:oMath xmlns:m="http://schemas.openxmlformats.org/officeDocument/2006/math">
                      <m:sSub>
                        <m:sSubPr>
                          <m:ctrlPr>
                            <a:rPr lang="en-GB" sz="1400" i="1">
                              <a:latin typeface="Cambria Math" panose="02040503050406030204" pitchFamily="18" charset="0"/>
                            </a:rPr>
                          </m:ctrlPr>
                        </m:sSubPr>
                        <m:e>
                          <m:r>
                            <a:rPr lang="en-GB" sz="1400" i="1">
                              <a:latin typeface="Cambria Math" panose="02040503050406030204" pitchFamily="18" charset="0"/>
                            </a:rPr>
                            <m:t>𝑦</m:t>
                          </m:r>
                        </m:e>
                        <m:sub>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a:latin typeface="Cambria Math" panose="02040503050406030204" pitchFamily="18" charset="0"/>
                        </a:rPr>
                        <m:t>= </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i="1">
                              <a:latin typeface="Cambria Math" panose="02040503050406030204" pitchFamily="18" charset="0"/>
                              <a:ea typeface="Cambria Math" panose="02040503050406030204" pitchFamily="18" charset="0"/>
                            </a:rPr>
                            <m:t>0,</m:t>
                          </m:r>
                          <m:r>
                            <a:rPr lang="en-GB" sz="1400" i="1">
                              <a:latin typeface="Cambria Math" panose="02040503050406030204" pitchFamily="18" charset="0"/>
                              <a:ea typeface="Cambria Math" panose="02040503050406030204" pitchFamily="18" charset="0"/>
                            </a:rPr>
                            <m:t>𝑗</m:t>
                          </m:r>
                        </m:sub>
                      </m:sSub>
                      <m:r>
                        <a:rPr lang="en-GB" sz="140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a:latin typeface="Cambria Math" panose="02040503050406030204" pitchFamily="18" charset="0"/>
                              <a:ea typeface="Cambria Math" panose="02040503050406030204" pitchFamily="18" charset="0"/>
                            </a:rPr>
                            <m:t>1,</m:t>
                          </m:r>
                          <m:r>
                            <a:rPr lang="en-GB" sz="1400" i="1">
                              <a:latin typeface="Cambria Math" panose="02040503050406030204" pitchFamily="18" charset="0"/>
                              <a:ea typeface="Cambria Math" panose="02040503050406030204" pitchFamily="18" charset="0"/>
                            </a:rPr>
                            <m:t>𝑗</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i="1">
                              <a:latin typeface="Cambria Math" panose="02040503050406030204" pitchFamily="18" charset="0"/>
                            </a:rPr>
                            <m:t>1,</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a:latin typeface="Cambria Math" panose="02040503050406030204" pitchFamily="18" charset="0"/>
                              <a:ea typeface="Cambria Math" panose="02040503050406030204" pitchFamily="18" charset="0"/>
                            </a:rPr>
                            <m:t>2,</m:t>
                          </m:r>
                          <m:r>
                            <a:rPr lang="en-GB" sz="1400" i="1">
                              <a:latin typeface="Cambria Math" panose="02040503050406030204" pitchFamily="18" charset="0"/>
                              <a:ea typeface="Cambria Math" panose="02040503050406030204" pitchFamily="18" charset="0"/>
                            </a:rPr>
                            <m:t>𝑗</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i="1">
                              <a:latin typeface="Cambria Math" panose="02040503050406030204" pitchFamily="18" charset="0"/>
                            </a:rPr>
                            <m:t>2,</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i="1">
                              <a:latin typeface="Cambria Math" panose="02040503050406030204" pitchFamily="18" charset="0"/>
                              <a:ea typeface="Cambria Math" panose="02040503050406030204" pitchFamily="18" charset="0"/>
                            </a:rPr>
                            <m:t>𝑘</m:t>
                          </m:r>
                          <m:r>
                            <a:rPr lang="en-GB" sz="1400" i="1">
                              <a:latin typeface="Cambria Math" panose="02040503050406030204" pitchFamily="18" charset="0"/>
                              <a:ea typeface="Cambria Math" panose="02040503050406030204" pitchFamily="18" charset="0"/>
                            </a:rPr>
                            <m:t>,</m:t>
                          </m:r>
                          <m:r>
                            <a:rPr lang="en-GB" sz="1400" i="1">
                              <a:latin typeface="Cambria Math" panose="02040503050406030204" pitchFamily="18" charset="0"/>
                              <a:ea typeface="Cambria Math" panose="02040503050406030204" pitchFamily="18" charset="0"/>
                            </a:rPr>
                            <m:t>𝑗</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i="1">
                              <a:latin typeface="Cambria Math" panose="02040503050406030204" pitchFamily="18" charset="0"/>
                            </a:rPr>
                            <m:t>𝑘</m:t>
                          </m:r>
                          <m:r>
                            <a:rPr lang="en-GB" sz="1400" i="1">
                              <a:latin typeface="Cambria Math" panose="02040503050406030204" pitchFamily="18" charset="0"/>
                            </a:rPr>
                            <m:t>,</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𝜀</m:t>
                          </m:r>
                        </m:e>
                        <m:sub>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oMath>
                  </m:oMathPara>
                </a14:m>
                <a:endParaRPr lang="en-US" sz="1400" i="1" dirty="0">
                  <a:latin typeface="Helvetica Neue Thin" panose="020B0403020202020204" pitchFamily="34" charset="0"/>
                  <a:ea typeface="Helvetica Neue Thin" panose="020B0403020202020204" pitchFamily="34" charset="0"/>
                </a:endParaRPr>
              </a:p>
            </p:txBody>
          </p:sp>
        </mc:Choice>
        <mc:Fallback xmlns="">
          <p:sp>
            <p:nvSpPr>
              <p:cNvPr id="4" name="TextBox 3">
                <a:extLst>
                  <a:ext uri="{FF2B5EF4-FFF2-40B4-BE49-F238E27FC236}">
                    <a16:creationId xmlns:a16="http://schemas.microsoft.com/office/drawing/2014/main" id="{28611E16-A2F2-CAA5-AA2A-046DFC414C4E}"/>
                  </a:ext>
                </a:extLst>
              </p:cNvPr>
              <p:cNvSpPr txBox="1">
                <a:spLocks noRot="1" noChangeAspect="1" noMove="1" noResize="1" noEditPoints="1" noAdjustHandles="1" noChangeArrowheads="1" noChangeShapeType="1" noTextEdit="1"/>
              </p:cNvSpPr>
              <p:nvPr/>
            </p:nvSpPr>
            <p:spPr>
              <a:xfrm>
                <a:off x="318410" y="752105"/>
                <a:ext cx="4727915" cy="325089"/>
              </a:xfrm>
              <a:prstGeom prst="rect">
                <a:avLst/>
              </a:prstGeom>
              <a:blipFill>
                <a:blip r:embed="rId2"/>
                <a:stretch>
                  <a:fillRect b="-3571"/>
                </a:stretch>
              </a:blipFill>
              <a:ln>
                <a:solidFill>
                  <a:schemeClr val="accent1"/>
                </a:solid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A8F9E657-EC04-1DA2-0736-FA68171CA1FB}"/>
                  </a:ext>
                </a:extLst>
              </p:cNvPr>
              <p:cNvSpPr txBox="1"/>
              <p:nvPr/>
            </p:nvSpPr>
            <p:spPr>
              <a:xfrm flipH="1">
                <a:off x="318410" y="1329946"/>
                <a:ext cx="2343843" cy="1454244"/>
              </a:xfrm>
              <a:prstGeom prst="rect">
                <a:avLst/>
              </a:prstGeom>
              <a:solidFill>
                <a:schemeClr val="accent1">
                  <a:lumMod val="40000"/>
                  <a:lumOff val="60000"/>
                </a:schemeClr>
              </a:solidFill>
              <a:ln>
                <a:solidFill>
                  <a:schemeClr val="accent1">
                    <a:lumMod val="75000"/>
                  </a:schemeClr>
                </a:solidFill>
              </a:ln>
            </p:spPr>
            <p:txBody>
              <a:bodyPr wrap="square" rtlCol="0">
                <a:spAutoFit/>
              </a:bodyPr>
              <a:lstStyle/>
              <a:p>
                <a:pPr lvl="1"/>
                <a14:m>
                  <m:oMathPara xmlns:m="http://schemas.openxmlformats.org/officeDocument/2006/math">
                    <m:oMathParaPr>
                      <m:jc m:val="centerGroup"/>
                    </m:oMathParaPr>
                    <m:oMath xmlns:m="http://schemas.openxmlformats.org/officeDocument/2006/math">
                      <m:sSub>
                        <m:sSubPr>
                          <m:ctrlPr>
                            <a:rPr lang="en-GB" sz="1400" i="1" smtClean="0">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i="1">
                              <a:latin typeface="Cambria Math" panose="02040503050406030204" pitchFamily="18" charset="0"/>
                              <a:ea typeface="Cambria Math" panose="02040503050406030204" pitchFamily="18" charset="0"/>
                            </a:rPr>
                            <m:t>0,</m:t>
                          </m:r>
                          <m:r>
                            <a:rPr lang="en-GB" sz="1400" i="1">
                              <a:latin typeface="Cambria Math" panose="02040503050406030204" pitchFamily="18" charset="0"/>
                              <a:ea typeface="Cambria Math" panose="02040503050406030204" pitchFamily="18" charset="0"/>
                            </a:rPr>
                            <m:t>𝑗</m:t>
                          </m:r>
                        </m:sub>
                      </m:sSub>
                      <m:r>
                        <a:rPr lang="en-GB" sz="1400" b="0" i="1" smtClean="0">
                          <a:latin typeface="Cambria Math" panose="02040503050406030204" pitchFamily="18" charset="0"/>
                          <a:ea typeface="Cambria Math" panose="02040503050406030204" pitchFamily="18" charset="0"/>
                        </a:rPr>
                        <m:t>= </m:t>
                      </m:r>
                      <m:sSub>
                        <m:sSubPr>
                          <m:ctrlPr>
                            <a:rPr lang="en-GB" sz="1400" b="0" i="1" smtClean="0">
                              <a:latin typeface="Cambria Math" panose="02040503050406030204" pitchFamily="18" charset="0"/>
                              <a:ea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𝛾</m:t>
                          </m:r>
                        </m:e>
                        <m:sub>
                          <m:r>
                            <a:rPr lang="en-GB" sz="1400" b="0" i="1" smtClean="0">
                              <a:latin typeface="Cambria Math" panose="02040503050406030204" pitchFamily="18" charset="0"/>
                              <a:ea typeface="Cambria Math" panose="02040503050406030204" pitchFamily="18" charset="0"/>
                            </a:rPr>
                            <m:t>00</m:t>
                          </m:r>
                        </m:sub>
                      </m:sSub>
                      <m:r>
                        <a:rPr lang="en-GB" sz="1400" b="0" i="1" smtClean="0">
                          <a:latin typeface="Cambria Math" panose="02040503050406030204" pitchFamily="18" charset="0"/>
                          <a:ea typeface="Cambria Math" panose="02040503050406030204" pitchFamily="18" charset="0"/>
                        </a:rPr>
                        <m:t>+</m:t>
                      </m:r>
                      <m:sSub>
                        <m:sSubPr>
                          <m:ctrlPr>
                            <a:rPr lang="en-GB" sz="1400" b="0" i="1" smtClean="0">
                              <a:latin typeface="Cambria Math" panose="02040503050406030204" pitchFamily="18" charset="0"/>
                              <a:ea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𝑢</m:t>
                          </m:r>
                        </m:e>
                        <m:sub>
                          <m:r>
                            <a:rPr lang="en-GB" sz="1400" b="0" i="1" smtClean="0">
                              <a:latin typeface="Cambria Math" panose="02040503050406030204" pitchFamily="18" charset="0"/>
                              <a:ea typeface="Cambria Math" panose="02040503050406030204" pitchFamily="18" charset="0"/>
                            </a:rPr>
                            <m:t>0,</m:t>
                          </m:r>
                          <m:r>
                            <a:rPr lang="en-GB" sz="1400" b="0" i="1" smtClean="0">
                              <a:latin typeface="Cambria Math" panose="02040503050406030204" pitchFamily="18" charset="0"/>
                              <a:ea typeface="Cambria Math" panose="02040503050406030204" pitchFamily="18" charset="0"/>
                            </a:rPr>
                            <m:t>𝑗</m:t>
                          </m:r>
                        </m:sub>
                      </m:sSub>
                    </m:oMath>
                  </m:oMathPara>
                </a14:m>
                <a:endParaRPr lang="en-GB" sz="1400" dirty="0">
                  <a:latin typeface="Helvetica Neue Light" panose="02000403000000020004" pitchFamily="2" charset="0"/>
                  <a:ea typeface="Helvetica Neue Light" panose="02000403000000020004" pitchFamily="2" charset="0"/>
                </a:endParaRPr>
              </a:p>
              <a:p>
                <a:pPr lvl="1"/>
                <a14:m>
                  <m:oMathPara xmlns:m="http://schemas.openxmlformats.org/officeDocument/2006/math">
                    <m:oMathParaPr>
                      <m:jc m:val="centerGroup"/>
                    </m:oMathParaPr>
                    <m:oMath xmlns:m="http://schemas.openxmlformats.org/officeDocument/2006/math">
                      <m:sSub>
                        <m:sSubPr>
                          <m:ctrlPr>
                            <a:rPr lang="en-GB" sz="1400" i="1" smtClean="0">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b="0" i="1" smtClean="0">
                              <a:latin typeface="Cambria Math" panose="02040503050406030204" pitchFamily="18" charset="0"/>
                              <a:ea typeface="Cambria Math" panose="02040503050406030204" pitchFamily="18" charset="0"/>
                            </a:rPr>
                            <m:t>1</m:t>
                          </m:r>
                          <m:r>
                            <a:rPr lang="en-GB" sz="1400" i="1">
                              <a:latin typeface="Cambria Math" panose="02040503050406030204" pitchFamily="18" charset="0"/>
                              <a:ea typeface="Cambria Math" panose="02040503050406030204" pitchFamily="18" charset="0"/>
                            </a:rPr>
                            <m:t>,</m:t>
                          </m:r>
                          <m:r>
                            <a:rPr lang="en-GB" sz="1400" i="1">
                              <a:latin typeface="Cambria Math" panose="02040503050406030204" pitchFamily="18" charset="0"/>
                              <a:ea typeface="Cambria Math" panose="02040503050406030204" pitchFamily="18" charset="0"/>
                            </a:rPr>
                            <m:t>𝑗</m:t>
                          </m:r>
                        </m:sub>
                      </m:sSub>
                      <m:r>
                        <a:rPr lang="en-GB" sz="1400" b="0" i="1" smtClean="0">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b="0" i="1" smtClean="0">
                              <a:latin typeface="Cambria Math" panose="02040503050406030204" pitchFamily="18" charset="0"/>
                              <a:ea typeface="Cambria Math" panose="02040503050406030204" pitchFamily="18" charset="0"/>
                            </a:rPr>
                            <m:t>1</m:t>
                          </m:r>
                          <m:r>
                            <a:rPr lang="en-GB" sz="1400" i="1">
                              <a:latin typeface="Cambria Math" panose="02040503050406030204" pitchFamily="18" charset="0"/>
                              <a:ea typeface="Cambria Math" panose="02040503050406030204" pitchFamily="18" charset="0"/>
                            </a:rPr>
                            <m:t>0</m:t>
                          </m:r>
                        </m:sub>
                      </m:sSub>
                      <m:r>
                        <a:rPr lang="en-GB" sz="1400" b="0" i="1" smtClean="0">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𝑢</m:t>
                          </m:r>
                        </m:e>
                        <m:sub>
                          <m:r>
                            <a:rPr lang="en-GB" sz="1400" b="0" i="1" smtClean="0">
                              <a:latin typeface="Cambria Math" panose="02040503050406030204" pitchFamily="18" charset="0"/>
                              <a:ea typeface="Cambria Math" panose="02040503050406030204" pitchFamily="18" charset="0"/>
                            </a:rPr>
                            <m:t>1,</m:t>
                          </m:r>
                          <m:r>
                            <a:rPr lang="en-GB" sz="1400" i="1">
                              <a:latin typeface="Cambria Math" panose="02040503050406030204" pitchFamily="18" charset="0"/>
                              <a:ea typeface="Cambria Math" panose="02040503050406030204" pitchFamily="18" charset="0"/>
                            </a:rPr>
                            <m:t>𝑗</m:t>
                          </m:r>
                        </m:sub>
                      </m:sSub>
                    </m:oMath>
                  </m:oMathPara>
                </a14:m>
                <a:endParaRPr lang="en-GB" sz="1400" dirty="0">
                  <a:latin typeface="Helvetica Neue Light" panose="02000403000000020004" pitchFamily="2" charset="0"/>
                  <a:ea typeface="Helvetica Neue Light" panose="02000403000000020004" pitchFamily="2" charset="0"/>
                </a:endParaRPr>
              </a:p>
              <a:p>
                <a:pPr lvl="1"/>
                <a14:m>
                  <m:oMathPara xmlns:m="http://schemas.openxmlformats.org/officeDocument/2006/math">
                    <m:oMathParaPr>
                      <m:jc m:val="centerGroup"/>
                    </m:oMathParaPr>
                    <m:oMath xmlns:m="http://schemas.openxmlformats.org/officeDocument/2006/math">
                      <m:sSub>
                        <m:sSubPr>
                          <m:ctrlPr>
                            <a:rPr lang="en-GB" sz="1400" i="1" smtClean="0">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b="0" i="1" smtClean="0">
                              <a:latin typeface="Cambria Math" panose="02040503050406030204" pitchFamily="18" charset="0"/>
                              <a:ea typeface="Cambria Math" panose="02040503050406030204" pitchFamily="18" charset="0"/>
                            </a:rPr>
                            <m:t>2</m:t>
                          </m:r>
                          <m:r>
                            <a:rPr lang="en-GB" sz="1400" i="1">
                              <a:latin typeface="Cambria Math" panose="02040503050406030204" pitchFamily="18" charset="0"/>
                              <a:ea typeface="Cambria Math" panose="02040503050406030204" pitchFamily="18" charset="0"/>
                            </a:rPr>
                            <m:t>,</m:t>
                          </m:r>
                          <m:r>
                            <a:rPr lang="en-GB" sz="1400" i="1">
                              <a:latin typeface="Cambria Math" panose="02040503050406030204" pitchFamily="18" charset="0"/>
                              <a:ea typeface="Cambria Math" panose="02040503050406030204" pitchFamily="18" charset="0"/>
                            </a:rPr>
                            <m:t>𝑗</m:t>
                          </m:r>
                        </m:sub>
                      </m:sSub>
                      <m:r>
                        <a:rPr lang="en-GB" sz="1400" b="0" i="1" smtClean="0">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b="0" i="1" smtClean="0">
                              <a:latin typeface="Cambria Math" panose="02040503050406030204" pitchFamily="18" charset="0"/>
                              <a:ea typeface="Cambria Math" panose="02040503050406030204" pitchFamily="18" charset="0"/>
                            </a:rPr>
                            <m:t>2</m:t>
                          </m:r>
                          <m:r>
                            <a:rPr lang="en-GB" sz="1400" i="1">
                              <a:latin typeface="Cambria Math" panose="02040503050406030204" pitchFamily="18" charset="0"/>
                              <a:ea typeface="Cambria Math" panose="02040503050406030204" pitchFamily="18" charset="0"/>
                            </a:rPr>
                            <m:t>0</m:t>
                          </m:r>
                        </m:sub>
                      </m:sSub>
                      <m:r>
                        <a:rPr lang="en-GB" sz="1400" b="0" i="1" smtClean="0">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𝑢</m:t>
                          </m:r>
                        </m:e>
                        <m:sub>
                          <m:r>
                            <a:rPr lang="en-GB" sz="1400" b="0" i="1" smtClean="0">
                              <a:latin typeface="Cambria Math" panose="02040503050406030204" pitchFamily="18" charset="0"/>
                              <a:ea typeface="Cambria Math" panose="02040503050406030204" pitchFamily="18" charset="0"/>
                            </a:rPr>
                            <m:t>2,</m:t>
                          </m:r>
                          <m:r>
                            <a:rPr lang="en-GB" sz="1400" i="1">
                              <a:latin typeface="Cambria Math" panose="02040503050406030204" pitchFamily="18" charset="0"/>
                              <a:ea typeface="Cambria Math" panose="02040503050406030204" pitchFamily="18" charset="0"/>
                            </a:rPr>
                            <m:t>𝑗</m:t>
                          </m:r>
                        </m:sub>
                      </m:sSub>
                    </m:oMath>
                  </m:oMathPara>
                </a14:m>
                <a:endParaRPr lang="en-GB" sz="1400" dirty="0"/>
              </a:p>
              <a:p>
                <a:pPr lvl="1"/>
                <a:endParaRPr lang="en-GB" sz="1400" dirty="0"/>
              </a:p>
              <a:p>
                <a:pPr lvl="1"/>
                <a:endParaRPr lang="en-GB" sz="1400" dirty="0"/>
              </a:p>
              <a:p>
                <a:pPr lvl="1"/>
                <a14:m>
                  <m:oMathPara xmlns:m="http://schemas.openxmlformats.org/officeDocument/2006/math">
                    <m:oMathParaPr>
                      <m:jc m:val="centerGroup"/>
                    </m:oMathParaPr>
                    <m:oMath xmlns:m="http://schemas.openxmlformats.org/officeDocument/2006/math">
                      <m:sSub>
                        <m:sSubPr>
                          <m:ctrlPr>
                            <a:rPr lang="en-GB" sz="1400" i="1" smtClean="0">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b="0" i="1" smtClean="0">
                              <a:latin typeface="Cambria Math" panose="02040503050406030204" pitchFamily="18" charset="0"/>
                              <a:ea typeface="Cambria Math" panose="02040503050406030204" pitchFamily="18" charset="0"/>
                            </a:rPr>
                            <m:t>𝑘</m:t>
                          </m:r>
                          <m:r>
                            <a:rPr lang="en-GB" sz="1400" i="1">
                              <a:latin typeface="Cambria Math" panose="02040503050406030204" pitchFamily="18" charset="0"/>
                              <a:ea typeface="Cambria Math" panose="02040503050406030204" pitchFamily="18" charset="0"/>
                            </a:rPr>
                            <m:t>,</m:t>
                          </m:r>
                          <m:r>
                            <a:rPr lang="en-GB" sz="1400" i="1">
                              <a:latin typeface="Cambria Math" panose="02040503050406030204" pitchFamily="18" charset="0"/>
                              <a:ea typeface="Cambria Math" panose="02040503050406030204" pitchFamily="18" charset="0"/>
                            </a:rPr>
                            <m:t>𝑗</m:t>
                          </m:r>
                        </m:sub>
                      </m:sSub>
                      <m:r>
                        <a:rPr lang="en-GB" sz="1400" b="0" i="1" smtClean="0">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b="0" i="1" smtClean="0">
                              <a:latin typeface="Cambria Math" panose="02040503050406030204" pitchFamily="18" charset="0"/>
                              <a:ea typeface="Cambria Math" panose="02040503050406030204" pitchFamily="18" charset="0"/>
                            </a:rPr>
                            <m:t>𝑘</m:t>
                          </m:r>
                          <m:r>
                            <a:rPr lang="en-GB" sz="1400" i="1">
                              <a:latin typeface="Cambria Math" panose="02040503050406030204" pitchFamily="18" charset="0"/>
                              <a:ea typeface="Cambria Math" panose="02040503050406030204" pitchFamily="18" charset="0"/>
                            </a:rPr>
                            <m:t>0</m:t>
                          </m:r>
                        </m:sub>
                      </m:sSub>
                      <m:r>
                        <a:rPr lang="en-GB" sz="1400" b="0" i="1" smtClean="0">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𝑢</m:t>
                          </m:r>
                        </m:e>
                        <m:sub>
                          <m:r>
                            <a:rPr lang="en-GB" sz="1400" b="0" i="1" smtClean="0">
                              <a:latin typeface="Cambria Math" panose="02040503050406030204" pitchFamily="18" charset="0"/>
                              <a:ea typeface="Cambria Math" panose="02040503050406030204" pitchFamily="18" charset="0"/>
                            </a:rPr>
                            <m:t>𝑘</m:t>
                          </m:r>
                          <m:r>
                            <a:rPr lang="en-GB" sz="1400" b="0" i="1" smtClean="0">
                              <a:latin typeface="Cambria Math" panose="02040503050406030204" pitchFamily="18" charset="0"/>
                              <a:ea typeface="Cambria Math" panose="02040503050406030204" pitchFamily="18" charset="0"/>
                            </a:rPr>
                            <m:t>,</m:t>
                          </m:r>
                          <m:r>
                            <a:rPr lang="en-GB" sz="1400" i="1">
                              <a:latin typeface="Cambria Math" panose="02040503050406030204" pitchFamily="18" charset="0"/>
                              <a:ea typeface="Cambria Math" panose="02040503050406030204" pitchFamily="18" charset="0"/>
                            </a:rPr>
                            <m:t>𝑗</m:t>
                          </m:r>
                        </m:sub>
                      </m:sSub>
                    </m:oMath>
                  </m:oMathPara>
                </a14:m>
                <a:endParaRPr lang="en-GB" sz="1400" dirty="0"/>
              </a:p>
            </p:txBody>
          </p:sp>
        </mc:Choice>
        <mc:Fallback xmlns="">
          <p:sp>
            <p:nvSpPr>
              <p:cNvPr id="5" name="TextBox 4">
                <a:extLst>
                  <a:ext uri="{FF2B5EF4-FFF2-40B4-BE49-F238E27FC236}">
                    <a16:creationId xmlns:a16="http://schemas.microsoft.com/office/drawing/2014/main" id="{A8F9E657-EC04-1DA2-0736-FA68171CA1FB}"/>
                  </a:ext>
                </a:extLst>
              </p:cNvPr>
              <p:cNvSpPr txBox="1">
                <a:spLocks noRot="1" noChangeAspect="1" noMove="1" noResize="1" noEditPoints="1" noAdjustHandles="1" noChangeArrowheads="1" noChangeShapeType="1" noTextEdit="1"/>
              </p:cNvSpPr>
              <p:nvPr/>
            </p:nvSpPr>
            <p:spPr>
              <a:xfrm flipH="1">
                <a:off x="318410" y="1329946"/>
                <a:ext cx="2343843" cy="1454244"/>
              </a:xfrm>
              <a:prstGeom prst="rect">
                <a:avLst/>
              </a:prstGeom>
              <a:blipFill>
                <a:blip r:embed="rId3"/>
                <a:stretch>
                  <a:fillRect/>
                </a:stretch>
              </a:blipFill>
              <a:ln>
                <a:solidFill>
                  <a:schemeClr val="accent1">
                    <a:lumMod val="75000"/>
                  </a:schemeClr>
                </a:solidFill>
              </a:ln>
            </p:spPr>
            <p:txBody>
              <a:bodyPr/>
              <a:lstStyle/>
              <a:p>
                <a:r>
                  <a:rPr lang="en-GB">
                    <a:noFill/>
                  </a:rPr>
                  <a:t> </a:t>
                </a:r>
              </a:p>
            </p:txBody>
          </p:sp>
        </mc:Fallback>
      </mc:AlternateContent>
      <p:sp>
        <p:nvSpPr>
          <p:cNvPr id="6" name="TextBox 5">
            <a:extLst>
              <a:ext uri="{FF2B5EF4-FFF2-40B4-BE49-F238E27FC236}">
                <a16:creationId xmlns:a16="http://schemas.microsoft.com/office/drawing/2014/main" id="{06576E82-B6D9-886F-CCEF-FA94DB356916}"/>
              </a:ext>
            </a:extLst>
          </p:cNvPr>
          <p:cNvSpPr txBox="1"/>
          <p:nvPr/>
        </p:nvSpPr>
        <p:spPr>
          <a:xfrm>
            <a:off x="5319949" y="737728"/>
            <a:ext cx="1979525" cy="369332"/>
          </a:xfrm>
          <a:prstGeom prst="rect">
            <a:avLst/>
          </a:prstGeom>
          <a:noFill/>
        </p:spPr>
        <p:txBody>
          <a:bodyPr wrap="square"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Level 1 Equation</a:t>
            </a:r>
          </a:p>
        </p:txBody>
      </p:sp>
      <p:sp>
        <p:nvSpPr>
          <p:cNvPr id="7" name="TextBox 6">
            <a:extLst>
              <a:ext uri="{FF2B5EF4-FFF2-40B4-BE49-F238E27FC236}">
                <a16:creationId xmlns:a16="http://schemas.microsoft.com/office/drawing/2014/main" id="{160E41F4-A507-634F-B2C5-8C147603F9D8}"/>
              </a:ext>
            </a:extLst>
          </p:cNvPr>
          <p:cNvSpPr txBox="1"/>
          <p:nvPr/>
        </p:nvSpPr>
        <p:spPr>
          <a:xfrm>
            <a:off x="5319947" y="1781967"/>
            <a:ext cx="2263590" cy="369332"/>
          </a:xfrm>
          <a:prstGeom prst="rect">
            <a:avLst/>
          </a:prstGeom>
          <a:noFill/>
        </p:spPr>
        <p:txBody>
          <a:bodyPr wrap="square"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Level 2 Equations</a:t>
            </a:r>
          </a:p>
        </p:txBody>
      </p:sp>
      <p:sp>
        <p:nvSpPr>
          <p:cNvPr id="8" name="Right Brace 7">
            <a:extLst>
              <a:ext uri="{FF2B5EF4-FFF2-40B4-BE49-F238E27FC236}">
                <a16:creationId xmlns:a16="http://schemas.microsoft.com/office/drawing/2014/main" id="{C4A08A16-C930-4DAC-FD34-46CA27EFB842}"/>
              </a:ext>
            </a:extLst>
          </p:cNvPr>
          <p:cNvSpPr/>
          <p:nvPr/>
        </p:nvSpPr>
        <p:spPr>
          <a:xfrm>
            <a:off x="4950870" y="1239511"/>
            <a:ext cx="338933" cy="1454244"/>
          </a:xfrm>
          <a:prstGeom prst="rightBrace">
            <a:avLst/>
          </a:prstGeom>
          <a:ln w="28575">
            <a:solidFill>
              <a:schemeClr val="bg2">
                <a:lumMod val="1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E268CDB5-15D5-3D27-EC92-6C9105F01518}"/>
                  </a:ext>
                </a:extLst>
              </p:cNvPr>
              <p:cNvSpPr txBox="1"/>
              <p:nvPr/>
            </p:nvSpPr>
            <p:spPr>
              <a:xfrm>
                <a:off x="318410" y="3539163"/>
                <a:ext cx="6924777" cy="340478"/>
              </a:xfrm>
              <a:prstGeom prst="rect">
                <a:avLst/>
              </a:prstGeom>
              <a:noFill/>
              <a:ln>
                <a:noFill/>
              </a:ln>
            </p:spPr>
            <p:txBody>
              <a:bodyPr wrap="square" rtlCol="0">
                <a:spAutoFit/>
              </a:bodyPr>
              <a:lstStyle/>
              <a:p>
                <a:pPr/>
                <a14:m>
                  <m:oMathPara xmlns:m="http://schemas.openxmlformats.org/officeDocument/2006/math">
                    <m:oMathParaPr>
                      <m:jc m:val="left"/>
                    </m:oMathParaPr>
                    <m:oMath xmlns:m="http://schemas.openxmlformats.org/officeDocument/2006/math">
                      <m:r>
                        <a:rPr lang="en-GB" sz="1400" i="1">
                          <a:latin typeface="Cambria Math" panose="02040503050406030204" pitchFamily="18" charset="0"/>
                          <a:ea typeface="Cambria Math" panose="02040503050406030204" pitchFamily="18" charset="0"/>
                        </a:rPr>
                        <m:t>⇒</m:t>
                      </m:r>
                      <m:sSub>
                        <m:sSubPr>
                          <m:ctrlPr>
                            <a:rPr lang="en-GB" sz="1400" i="1" smtClean="0">
                              <a:latin typeface="Cambria Math" panose="02040503050406030204" pitchFamily="18" charset="0"/>
                            </a:rPr>
                          </m:ctrlPr>
                        </m:sSubPr>
                        <m:e>
                          <m:r>
                            <a:rPr lang="en-GB" sz="1400" i="1">
                              <a:latin typeface="Cambria Math" panose="02040503050406030204" pitchFamily="18" charset="0"/>
                            </a:rPr>
                            <m:t>𝑦</m:t>
                          </m:r>
                        </m:e>
                        <m:sub>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a:latin typeface="Cambria Math" panose="02040503050406030204" pitchFamily="18" charset="0"/>
                        </a:rPr>
                        <m:t>=</m:t>
                      </m:r>
                      <m:d>
                        <m:dPr>
                          <m:ctrlPr>
                            <a:rPr lang="en-GB" sz="1400" b="0" i="1" smtClean="0">
                              <a:latin typeface="Cambria Math" panose="02040503050406030204" pitchFamily="18" charset="0"/>
                              <a:ea typeface="Cambria Math" panose="02040503050406030204" pitchFamily="18" charset="0"/>
                            </a:rPr>
                          </m:ctrlPr>
                        </m:dPr>
                        <m:e>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i="1">
                                  <a:latin typeface="Cambria Math" panose="02040503050406030204" pitchFamily="18" charset="0"/>
                                  <a:ea typeface="Cambria Math" panose="02040503050406030204" pitchFamily="18" charset="0"/>
                                </a:rPr>
                                <m:t>00</m:t>
                              </m:r>
                            </m:sub>
                          </m:sSub>
                          <m:r>
                            <a:rPr lang="en-GB" sz="1400" i="1">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𝑢</m:t>
                              </m:r>
                            </m:e>
                            <m:sub>
                              <m:r>
                                <a:rPr lang="en-GB" sz="1400" i="1">
                                  <a:latin typeface="Cambria Math" panose="02040503050406030204" pitchFamily="18" charset="0"/>
                                  <a:ea typeface="Cambria Math" panose="02040503050406030204" pitchFamily="18" charset="0"/>
                                </a:rPr>
                                <m:t>0,</m:t>
                              </m:r>
                              <m:r>
                                <a:rPr lang="en-GB" sz="1400" i="1">
                                  <a:latin typeface="Cambria Math" panose="02040503050406030204" pitchFamily="18" charset="0"/>
                                  <a:ea typeface="Cambria Math" panose="02040503050406030204" pitchFamily="18" charset="0"/>
                                </a:rPr>
                                <m:t>𝑗</m:t>
                              </m:r>
                            </m:sub>
                          </m:sSub>
                        </m:e>
                      </m:d>
                      <m:r>
                        <a:rPr lang="en-GB" sz="1400">
                          <a:latin typeface="Cambria Math" panose="02040503050406030204" pitchFamily="18" charset="0"/>
                        </a:rPr>
                        <m:t>+</m:t>
                      </m:r>
                      <m:r>
                        <a:rPr lang="en-GB" sz="1400" b="0" i="0" smtClean="0">
                          <a:latin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i="1">
                              <a:latin typeface="Cambria Math" panose="02040503050406030204" pitchFamily="18" charset="0"/>
                              <a:ea typeface="Cambria Math" panose="02040503050406030204" pitchFamily="18" charset="0"/>
                            </a:rPr>
                            <m:t>10</m:t>
                          </m:r>
                        </m:sub>
                      </m:sSub>
                      <m:r>
                        <a:rPr lang="en-GB" sz="1400" i="1">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𝑢</m:t>
                          </m:r>
                        </m:e>
                        <m:sub>
                          <m:r>
                            <a:rPr lang="en-GB" sz="1400" i="1">
                              <a:latin typeface="Cambria Math" panose="02040503050406030204" pitchFamily="18" charset="0"/>
                              <a:ea typeface="Cambria Math" panose="02040503050406030204" pitchFamily="18" charset="0"/>
                            </a:rPr>
                            <m:t>1,</m:t>
                          </m:r>
                          <m:r>
                            <a:rPr lang="en-GB" sz="1400" i="1">
                              <a:latin typeface="Cambria Math" panose="02040503050406030204" pitchFamily="18" charset="0"/>
                              <a:ea typeface="Cambria Math" panose="02040503050406030204" pitchFamily="18" charset="0"/>
                            </a:rPr>
                            <m:t>𝑗</m:t>
                          </m:r>
                        </m:sub>
                      </m:sSub>
                      <m:r>
                        <a:rPr lang="en-GB" sz="1400" b="0" i="0" smtClean="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i="1">
                              <a:latin typeface="Cambria Math" panose="02040503050406030204" pitchFamily="18" charset="0"/>
                            </a:rPr>
                            <m:t>1,</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a:latin typeface="Cambria Math" panose="02040503050406030204" pitchFamily="18" charset="0"/>
                        </a:rPr>
                        <m:t>+</m:t>
                      </m:r>
                      <m:r>
                        <a:rPr lang="en-GB" sz="1400" b="0" i="1" smtClean="0">
                          <a:latin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i="1">
                              <a:latin typeface="Cambria Math" panose="02040503050406030204" pitchFamily="18" charset="0"/>
                              <a:ea typeface="Cambria Math" panose="02040503050406030204" pitchFamily="18" charset="0"/>
                            </a:rPr>
                            <m:t>20</m:t>
                          </m:r>
                        </m:sub>
                      </m:sSub>
                      <m:r>
                        <a:rPr lang="en-GB" sz="1400" i="1">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𝑢</m:t>
                          </m:r>
                        </m:e>
                        <m:sub>
                          <m:r>
                            <a:rPr lang="en-GB" sz="1400" i="1">
                              <a:latin typeface="Cambria Math" panose="02040503050406030204" pitchFamily="18" charset="0"/>
                              <a:ea typeface="Cambria Math" panose="02040503050406030204" pitchFamily="18" charset="0"/>
                            </a:rPr>
                            <m:t>2,</m:t>
                          </m:r>
                          <m:r>
                            <a:rPr lang="en-GB" sz="1400" i="1">
                              <a:latin typeface="Cambria Math" panose="02040503050406030204" pitchFamily="18" charset="0"/>
                              <a:ea typeface="Cambria Math" panose="02040503050406030204" pitchFamily="18" charset="0"/>
                            </a:rPr>
                            <m:t>𝑗</m:t>
                          </m:r>
                        </m:sub>
                      </m:sSub>
                      <m:r>
                        <a:rPr lang="en-GB" sz="1400" b="0" i="1" smtClean="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i="1">
                              <a:latin typeface="Cambria Math" panose="02040503050406030204" pitchFamily="18" charset="0"/>
                            </a:rPr>
                            <m:t>2,</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a:latin typeface="Cambria Math" panose="02040503050406030204" pitchFamily="18" charset="0"/>
                        </a:rPr>
                        <m:t>+…+</m:t>
                      </m:r>
                      <m:r>
                        <a:rPr lang="en-GB" sz="1400" b="0" i="1" smtClean="0">
                          <a:latin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i="1">
                              <a:latin typeface="Cambria Math" panose="02040503050406030204" pitchFamily="18" charset="0"/>
                              <a:ea typeface="Cambria Math" panose="02040503050406030204" pitchFamily="18" charset="0"/>
                            </a:rPr>
                            <m:t>𝑘</m:t>
                          </m:r>
                          <m:r>
                            <a:rPr lang="en-GB" sz="1400" i="1">
                              <a:latin typeface="Cambria Math" panose="02040503050406030204" pitchFamily="18" charset="0"/>
                              <a:ea typeface="Cambria Math" panose="02040503050406030204" pitchFamily="18" charset="0"/>
                            </a:rPr>
                            <m:t>0</m:t>
                          </m:r>
                        </m:sub>
                      </m:sSub>
                      <m:r>
                        <a:rPr lang="en-GB" sz="1400" i="1">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𝑢</m:t>
                          </m:r>
                        </m:e>
                        <m:sub>
                          <m:r>
                            <a:rPr lang="en-GB" sz="1400" i="1">
                              <a:latin typeface="Cambria Math" panose="02040503050406030204" pitchFamily="18" charset="0"/>
                              <a:ea typeface="Cambria Math" panose="02040503050406030204" pitchFamily="18" charset="0"/>
                            </a:rPr>
                            <m:t>1,</m:t>
                          </m:r>
                          <m:r>
                            <a:rPr lang="en-GB" sz="1400" i="1">
                              <a:latin typeface="Cambria Math" panose="02040503050406030204" pitchFamily="18" charset="0"/>
                              <a:ea typeface="Cambria Math" panose="02040503050406030204" pitchFamily="18" charset="0"/>
                            </a:rPr>
                            <m:t>𝑗</m:t>
                          </m:r>
                        </m:sub>
                      </m:sSub>
                      <m:r>
                        <a:rPr lang="en-GB" sz="1400" b="0" i="1" smtClean="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i="1">
                              <a:latin typeface="Cambria Math" panose="02040503050406030204" pitchFamily="18" charset="0"/>
                            </a:rPr>
                            <m:t>𝑘</m:t>
                          </m:r>
                          <m:r>
                            <a:rPr lang="en-GB" sz="1400" i="1">
                              <a:latin typeface="Cambria Math" panose="02040503050406030204" pitchFamily="18" charset="0"/>
                            </a:rPr>
                            <m:t>,</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𝜀</m:t>
                          </m:r>
                        </m:e>
                        <m:sub>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oMath>
                  </m:oMathPara>
                </a14:m>
                <a:endParaRPr lang="en-US" sz="1400" i="1" dirty="0">
                  <a:latin typeface="Helvetica Neue Thin" panose="020B0403020202020204" pitchFamily="34" charset="0"/>
                  <a:ea typeface="Helvetica Neue Thin" panose="020B0403020202020204" pitchFamily="34" charset="0"/>
                </a:endParaRPr>
              </a:p>
            </p:txBody>
          </p:sp>
        </mc:Choice>
        <mc:Fallback xmlns="">
          <p:sp>
            <p:nvSpPr>
              <p:cNvPr id="9" name="TextBox 8">
                <a:extLst>
                  <a:ext uri="{FF2B5EF4-FFF2-40B4-BE49-F238E27FC236}">
                    <a16:creationId xmlns:a16="http://schemas.microsoft.com/office/drawing/2014/main" id="{E268CDB5-15D5-3D27-EC92-6C9105F01518}"/>
                  </a:ext>
                </a:extLst>
              </p:cNvPr>
              <p:cNvSpPr txBox="1">
                <a:spLocks noRot="1" noChangeAspect="1" noMove="1" noResize="1" noEditPoints="1" noAdjustHandles="1" noChangeArrowheads="1" noChangeShapeType="1" noTextEdit="1"/>
              </p:cNvSpPr>
              <p:nvPr/>
            </p:nvSpPr>
            <p:spPr>
              <a:xfrm>
                <a:off x="318410" y="3539163"/>
                <a:ext cx="6924777" cy="340478"/>
              </a:xfrm>
              <a:prstGeom prst="rect">
                <a:avLst/>
              </a:prstGeom>
              <a:blipFill>
                <a:blip r:embed="rId4"/>
                <a:stretch>
                  <a:fillRect b="-7143"/>
                </a:stretch>
              </a:blipFill>
              <a:ln>
                <a:noFill/>
              </a:ln>
            </p:spPr>
            <p:txBody>
              <a:bodyPr/>
              <a:lstStyle/>
              <a:p>
                <a:r>
                  <a:rPr lang="en-GB">
                    <a:noFill/>
                  </a:rPr>
                  <a:t> </a:t>
                </a:r>
              </a:p>
            </p:txBody>
          </p:sp>
        </mc:Fallback>
      </mc:AlternateContent>
      <p:sp>
        <p:nvSpPr>
          <p:cNvPr id="10" name="TextBox 9">
            <a:extLst>
              <a:ext uri="{FF2B5EF4-FFF2-40B4-BE49-F238E27FC236}">
                <a16:creationId xmlns:a16="http://schemas.microsoft.com/office/drawing/2014/main" id="{02B01189-BC17-A81A-C8AD-48C78A83D4D6}"/>
              </a:ext>
            </a:extLst>
          </p:cNvPr>
          <p:cNvSpPr txBox="1"/>
          <p:nvPr/>
        </p:nvSpPr>
        <p:spPr>
          <a:xfrm>
            <a:off x="318409" y="3036942"/>
            <a:ext cx="8102109" cy="369332"/>
          </a:xfrm>
          <a:prstGeom prst="rect">
            <a:avLst/>
          </a:prstGeom>
          <a:noFill/>
        </p:spPr>
        <p:txBody>
          <a:bodyPr wrap="square" rtlCol="0">
            <a:spAutoFit/>
          </a:bodyPr>
          <a:lstStyle/>
          <a:p>
            <a:pPr marL="285750" indent="-285750">
              <a:buFont typeface="Arial" panose="020B0604020202020204" pitchFamily="34" charset="0"/>
              <a:buChar char="•"/>
            </a:pPr>
            <a:r>
              <a:rPr lang="en-GB" dirty="0">
                <a:latin typeface="Helvetica Neue" panose="02000503000000020004" pitchFamily="2" charset="0"/>
                <a:ea typeface="Helvetica Neue" panose="02000503000000020004" pitchFamily="2" charset="0"/>
                <a:cs typeface="Helvetica Neue" panose="02000503000000020004" pitchFamily="2" charset="0"/>
              </a:rPr>
              <a:t>Substitute the level 2 model equations into the level 1 model equation: </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D0B35C5B-115E-E852-466F-B9A24024F45F}"/>
                  </a:ext>
                </a:extLst>
              </p:cNvPr>
              <p:cNvSpPr txBox="1"/>
              <p:nvPr/>
            </p:nvSpPr>
            <p:spPr>
              <a:xfrm>
                <a:off x="318409" y="4440062"/>
                <a:ext cx="8745204" cy="325089"/>
              </a:xfrm>
              <a:prstGeom prst="rect">
                <a:avLst/>
              </a:prstGeom>
              <a:noFill/>
              <a:ln>
                <a:noFill/>
              </a:ln>
            </p:spPr>
            <p:txBody>
              <a:bodyPr wrap="square" rtlCol="0">
                <a:spAutoFit/>
              </a:bodyPr>
              <a:lstStyle/>
              <a:p>
                <a14:m>
                  <m:oMath xmlns:m="http://schemas.openxmlformats.org/officeDocument/2006/math">
                    <m:sSub>
                      <m:sSubPr>
                        <m:ctrlPr>
                          <a:rPr lang="en-GB" sz="1400" i="1" smtClean="0">
                            <a:latin typeface="Cambria Math" panose="02040503050406030204" pitchFamily="18" charset="0"/>
                          </a:rPr>
                        </m:ctrlPr>
                      </m:sSubPr>
                      <m:e>
                        <m:r>
                          <a:rPr lang="en-GB" sz="1400" i="1" smtClean="0">
                            <a:latin typeface="Cambria Math" panose="02040503050406030204" pitchFamily="18" charset="0"/>
                            <a:ea typeface="Cambria Math" panose="02040503050406030204" pitchFamily="18" charset="0"/>
                          </a:rPr>
                          <m:t>⇒</m:t>
                        </m:r>
                        <m:r>
                          <a:rPr lang="en-GB" sz="1400" i="1">
                            <a:latin typeface="Cambria Math" panose="02040503050406030204" pitchFamily="18" charset="0"/>
                          </a:rPr>
                          <m:t>𝑦</m:t>
                        </m:r>
                      </m:e>
                      <m:sub>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b="0" i="1" smtClean="0">
                        <a:latin typeface="Cambria Math" panose="02040503050406030204" pitchFamily="18" charset="0"/>
                      </a:rPr>
                      <m:t> </m:t>
                    </m:r>
                    <m:r>
                      <a:rPr lang="en-GB" sz="1400">
                        <a:latin typeface="Cambria Math" panose="02040503050406030204" pitchFamily="18" charset="0"/>
                      </a:rPr>
                      <m:t>=</m:t>
                    </m:r>
                  </m:oMath>
                </a14:m>
                <a:r>
                  <a:rPr lang="en-US" sz="1400" i="1" dirty="0">
                    <a:latin typeface="Helvetica Neue Thin" panose="020B0403020202020204" pitchFamily="34" charset="0"/>
                    <a:ea typeface="Helvetica Neue Thin" panose="020B0403020202020204" pitchFamily="34" charset="0"/>
                  </a:rPr>
                  <a:t> </a:t>
                </a:r>
                <a14:m>
                  <m:oMath xmlns:m="http://schemas.openxmlformats.org/officeDocument/2006/math">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i="1">
                            <a:latin typeface="Cambria Math" panose="02040503050406030204" pitchFamily="18" charset="0"/>
                            <a:ea typeface="Cambria Math" panose="02040503050406030204" pitchFamily="18" charset="0"/>
                          </a:rPr>
                          <m:t>00</m:t>
                        </m:r>
                      </m:sub>
                    </m:sSub>
                    <m:r>
                      <a:rPr lang="en-GB" sz="1400" i="1">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i="1">
                            <a:latin typeface="Cambria Math" panose="02040503050406030204" pitchFamily="18" charset="0"/>
                            <a:ea typeface="Cambria Math" panose="02040503050406030204" pitchFamily="18" charset="0"/>
                          </a:rPr>
                          <m:t>10</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i="1">
                            <a:latin typeface="Cambria Math" panose="02040503050406030204" pitchFamily="18" charset="0"/>
                          </a:rPr>
                          <m:t>1,</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b="0" i="1" smtClean="0">
                        <a:latin typeface="Cambria Math" panose="02040503050406030204" pitchFamily="18" charset="0"/>
                      </a:rPr>
                      <m:t>+</m:t>
                    </m:r>
                    <m:sSub>
                      <m:sSubPr>
                        <m:ctrlPr>
                          <a:rPr lang="en-GB" sz="1400" i="1" smtClean="0">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b="0" i="1" smtClean="0">
                            <a:latin typeface="Cambria Math" panose="02040503050406030204" pitchFamily="18" charset="0"/>
                            <a:ea typeface="Cambria Math" panose="02040503050406030204" pitchFamily="18" charset="0"/>
                          </a:rPr>
                          <m:t>2</m:t>
                        </m:r>
                        <m:r>
                          <a:rPr lang="en-GB" sz="1400" i="1">
                            <a:latin typeface="Cambria Math" panose="02040503050406030204" pitchFamily="18" charset="0"/>
                            <a:ea typeface="Cambria Math" panose="02040503050406030204" pitchFamily="18" charset="0"/>
                          </a:rPr>
                          <m:t>0</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b="0" i="1" smtClean="0">
                            <a:latin typeface="Cambria Math" panose="02040503050406030204" pitchFamily="18" charset="0"/>
                          </a:rPr>
                          <m:t>2</m:t>
                        </m:r>
                        <m:r>
                          <a:rPr lang="en-GB" sz="1400" i="1">
                            <a:latin typeface="Cambria Math" panose="02040503050406030204" pitchFamily="18" charset="0"/>
                          </a:rPr>
                          <m:t>,</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b="0" i="1" smtClean="0">
                        <a:latin typeface="Cambria Math" panose="02040503050406030204" pitchFamily="18" charset="0"/>
                      </a:rPr>
                      <m:t>+</m:t>
                    </m:r>
                    <m:r>
                      <a:rPr lang="en-GB" sz="1400">
                        <a:latin typeface="Cambria Math" panose="02040503050406030204" pitchFamily="18" charset="0"/>
                      </a:rPr>
                      <m:t>…</m:t>
                    </m:r>
                    <m:r>
                      <a:rPr lang="en-GB" sz="1400" b="0" i="0" smtClean="0">
                        <a:latin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b="0" i="1" smtClean="0">
                            <a:latin typeface="Cambria Math" panose="02040503050406030204" pitchFamily="18" charset="0"/>
                            <a:ea typeface="Cambria Math" panose="02040503050406030204" pitchFamily="18" charset="0"/>
                          </a:rPr>
                          <m:t>𝑘</m:t>
                        </m:r>
                        <m:r>
                          <a:rPr lang="en-GB" sz="1400" i="1">
                            <a:latin typeface="Cambria Math" panose="02040503050406030204" pitchFamily="18" charset="0"/>
                            <a:ea typeface="Cambria Math" panose="02040503050406030204" pitchFamily="18" charset="0"/>
                          </a:rPr>
                          <m:t>0</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b="0" i="1" smtClean="0">
                            <a:latin typeface="Cambria Math" panose="02040503050406030204" pitchFamily="18" charset="0"/>
                          </a:rPr>
                          <m:t>𝑘</m:t>
                        </m:r>
                        <m:r>
                          <a:rPr lang="en-GB" sz="1400" i="1">
                            <a:latin typeface="Cambria Math" panose="02040503050406030204" pitchFamily="18" charset="0"/>
                          </a:rPr>
                          <m:t>,</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b="0" i="1" smtClean="0">
                        <a:latin typeface="Cambria Math" panose="02040503050406030204" pitchFamily="18" charset="0"/>
                      </a:rPr>
                      <m:t>+</m:t>
                    </m:r>
                  </m:oMath>
                </a14:m>
                <a:r>
                  <a:rPr lang="en-GB" sz="1400" dirty="0">
                    <a:ea typeface="Cambria Math" panose="02040503050406030204" pitchFamily="18" charset="0"/>
                  </a:rPr>
                  <a:t> </a:t>
                </a:r>
                <a14:m>
                  <m:oMath xmlns:m="http://schemas.openxmlformats.org/officeDocument/2006/math">
                    <m:sSub>
                      <m:sSubPr>
                        <m:ctrlPr>
                          <a:rPr lang="en-GB" sz="1400" i="1">
                            <a:latin typeface="Cambria Math" panose="02040503050406030204" pitchFamily="18" charset="0"/>
                            <a:ea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𝑢</m:t>
                        </m:r>
                      </m:e>
                      <m:sub>
                        <m:r>
                          <a:rPr lang="en-GB" sz="1400" i="1">
                            <a:latin typeface="Cambria Math" panose="02040503050406030204" pitchFamily="18" charset="0"/>
                            <a:ea typeface="Cambria Math" panose="02040503050406030204" pitchFamily="18" charset="0"/>
                          </a:rPr>
                          <m:t>0</m:t>
                        </m:r>
                        <m:r>
                          <a:rPr lang="en-GB" sz="1400" b="0" i="1" smtClean="0">
                            <a:latin typeface="Cambria Math" panose="02040503050406030204" pitchFamily="18" charset="0"/>
                            <a:ea typeface="Cambria Math" panose="02040503050406030204" pitchFamily="18" charset="0"/>
                          </a:rPr>
                          <m:t>,</m:t>
                        </m:r>
                        <m:r>
                          <a:rPr lang="en-GB" sz="1400" b="0" i="1" smtClean="0">
                            <a:latin typeface="Cambria Math" panose="02040503050406030204" pitchFamily="18" charset="0"/>
                            <a:ea typeface="Cambria Math" panose="02040503050406030204" pitchFamily="18" charset="0"/>
                          </a:rPr>
                          <m:t>𝑗</m:t>
                        </m:r>
                      </m:sub>
                    </m:sSub>
                    <m:r>
                      <a:rPr lang="en-GB" sz="1400" i="1">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𝑢</m:t>
                        </m:r>
                      </m:e>
                      <m:sub>
                        <m:r>
                          <a:rPr lang="en-GB" sz="1400" i="1">
                            <a:latin typeface="Cambria Math" panose="02040503050406030204" pitchFamily="18" charset="0"/>
                            <a:ea typeface="Cambria Math" panose="02040503050406030204" pitchFamily="18" charset="0"/>
                          </a:rPr>
                          <m:t>1</m:t>
                        </m:r>
                        <m:r>
                          <a:rPr lang="en-GB" sz="1400" b="0" i="1" smtClean="0">
                            <a:latin typeface="Cambria Math" panose="02040503050406030204" pitchFamily="18" charset="0"/>
                            <a:ea typeface="Cambria Math" panose="02040503050406030204" pitchFamily="18" charset="0"/>
                          </a:rPr>
                          <m:t>,</m:t>
                        </m:r>
                        <m:r>
                          <a:rPr lang="en-GB" sz="1400" b="0" i="1" smtClean="0">
                            <a:latin typeface="Cambria Math" panose="02040503050406030204" pitchFamily="18" charset="0"/>
                            <a:ea typeface="Cambria Math" panose="02040503050406030204" pitchFamily="18" charset="0"/>
                          </a:rPr>
                          <m:t>𝑗</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i="1">
                            <a:latin typeface="Cambria Math" panose="02040503050406030204" pitchFamily="18" charset="0"/>
                          </a:rPr>
                          <m:t>1,</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i="1">
                        <a:latin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𝑢</m:t>
                        </m:r>
                      </m:e>
                      <m:sub>
                        <m:r>
                          <a:rPr lang="en-GB" sz="1400" i="1">
                            <a:latin typeface="Cambria Math" panose="02040503050406030204" pitchFamily="18" charset="0"/>
                            <a:ea typeface="Cambria Math" panose="02040503050406030204" pitchFamily="18" charset="0"/>
                          </a:rPr>
                          <m:t>2</m:t>
                        </m:r>
                        <m:r>
                          <a:rPr lang="en-GB" sz="1400" b="0" i="1" smtClean="0">
                            <a:latin typeface="Cambria Math" panose="02040503050406030204" pitchFamily="18" charset="0"/>
                            <a:ea typeface="Cambria Math" panose="02040503050406030204" pitchFamily="18" charset="0"/>
                          </a:rPr>
                          <m:t>,</m:t>
                        </m:r>
                        <m:r>
                          <a:rPr lang="en-GB" sz="1400" b="0" i="1" smtClean="0">
                            <a:latin typeface="Cambria Math" panose="02040503050406030204" pitchFamily="18" charset="0"/>
                            <a:ea typeface="Cambria Math" panose="02040503050406030204" pitchFamily="18" charset="0"/>
                          </a:rPr>
                          <m:t>𝑗</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i="1">
                            <a:latin typeface="Cambria Math" panose="02040503050406030204" pitchFamily="18" charset="0"/>
                          </a:rPr>
                          <m:t>2,</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i="1">
                        <a:latin typeface="Cambria Math" panose="02040503050406030204" pitchFamily="18" charset="0"/>
                      </a:rPr>
                      <m:t>+</m:t>
                    </m:r>
                    <m:r>
                      <a:rPr lang="en-GB" sz="1400">
                        <a:latin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𝑢</m:t>
                        </m:r>
                      </m:e>
                      <m:sub>
                        <m:r>
                          <a:rPr lang="en-GB" sz="1400" i="1">
                            <a:latin typeface="Cambria Math" panose="02040503050406030204" pitchFamily="18" charset="0"/>
                            <a:ea typeface="Cambria Math" panose="02040503050406030204" pitchFamily="18" charset="0"/>
                          </a:rPr>
                          <m:t>𝑘</m:t>
                        </m:r>
                        <m:r>
                          <a:rPr lang="en-GB" sz="1400" b="0" i="1" smtClean="0">
                            <a:latin typeface="Cambria Math" panose="02040503050406030204" pitchFamily="18" charset="0"/>
                            <a:ea typeface="Cambria Math" panose="02040503050406030204" pitchFamily="18" charset="0"/>
                          </a:rPr>
                          <m:t>,</m:t>
                        </m:r>
                        <m:r>
                          <a:rPr lang="en-GB" sz="1400" b="0" i="1" smtClean="0">
                            <a:latin typeface="Cambria Math" panose="02040503050406030204" pitchFamily="18" charset="0"/>
                            <a:ea typeface="Cambria Math" panose="02040503050406030204" pitchFamily="18" charset="0"/>
                          </a:rPr>
                          <m:t>𝑗</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i="1">
                            <a:latin typeface="Cambria Math" panose="02040503050406030204" pitchFamily="18" charset="0"/>
                          </a:rPr>
                          <m:t>𝑘</m:t>
                        </m:r>
                        <m:r>
                          <a:rPr lang="en-GB" sz="1400" i="1">
                            <a:latin typeface="Cambria Math" panose="02040503050406030204" pitchFamily="18" charset="0"/>
                          </a:rPr>
                          <m:t>,</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𝜀</m:t>
                        </m:r>
                      </m:e>
                      <m:sub>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oMath>
                </a14:m>
                <a:endParaRPr lang="en-US" sz="1400" i="1" dirty="0">
                  <a:latin typeface="Helvetica Neue Thin" panose="020B0403020202020204" pitchFamily="34" charset="0"/>
                  <a:ea typeface="Helvetica Neue Thin" panose="020B0403020202020204" pitchFamily="34" charset="0"/>
                </a:endParaRPr>
              </a:p>
            </p:txBody>
          </p:sp>
        </mc:Choice>
        <mc:Fallback xmlns="">
          <p:sp>
            <p:nvSpPr>
              <p:cNvPr id="11" name="TextBox 10">
                <a:extLst>
                  <a:ext uri="{FF2B5EF4-FFF2-40B4-BE49-F238E27FC236}">
                    <a16:creationId xmlns:a16="http://schemas.microsoft.com/office/drawing/2014/main" id="{D0B35C5B-115E-E852-466F-B9A24024F45F}"/>
                  </a:ext>
                </a:extLst>
              </p:cNvPr>
              <p:cNvSpPr txBox="1">
                <a:spLocks noRot="1" noChangeAspect="1" noMove="1" noResize="1" noEditPoints="1" noAdjustHandles="1" noChangeArrowheads="1" noChangeShapeType="1" noTextEdit="1"/>
              </p:cNvSpPr>
              <p:nvPr/>
            </p:nvSpPr>
            <p:spPr>
              <a:xfrm>
                <a:off x="318409" y="4440062"/>
                <a:ext cx="8745204" cy="325089"/>
              </a:xfrm>
              <a:prstGeom prst="rect">
                <a:avLst/>
              </a:prstGeom>
              <a:blipFill>
                <a:blip r:embed="rId5"/>
                <a:stretch>
                  <a:fillRect b="-3704"/>
                </a:stretch>
              </a:blipFill>
              <a:ln>
                <a:noFill/>
              </a:ln>
            </p:spPr>
            <p:txBody>
              <a:bodyPr/>
              <a:lstStyle/>
              <a:p>
                <a:r>
                  <a:rPr lang="en-GB">
                    <a:noFill/>
                  </a:rPr>
                  <a:t> </a:t>
                </a:r>
              </a:p>
            </p:txBody>
          </p:sp>
        </mc:Fallback>
      </mc:AlternateContent>
      <p:sp>
        <p:nvSpPr>
          <p:cNvPr id="12" name="TextBox 11">
            <a:extLst>
              <a:ext uri="{FF2B5EF4-FFF2-40B4-BE49-F238E27FC236}">
                <a16:creationId xmlns:a16="http://schemas.microsoft.com/office/drawing/2014/main" id="{4E80383A-7D8A-7BE2-430D-E7CCF7F0F06A}"/>
              </a:ext>
            </a:extLst>
          </p:cNvPr>
          <p:cNvSpPr txBox="1"/>
          <p:nvPr/>
        </p:nvSpPr>
        <p:spPr>
          <a:xfrm>
            <a:off x="318408" y="3966695"/>
            <a:ext cx="8102109" cy="369332"/>
          </a:xfrm>
          <a:prstGeom prst="rect">
            <a:avLst/>
          </a:prstGeom>
          <a:noFill/>
        </p:spPr>
        <p:txBody>
          <a:bodyPr wrap="square" rtlCol="0">
            <a:spAutoFit/>
          </a:bodyPr>
          <a:lstStyle/>
          <a:p>
            <a:pPr marL="285750" indent="-285750">
              <a:buFont typeface="Arial" panose="020B0604020202020204" pitchFamily="34" charset="0"/>
              <a:buChar char="•"/>
            </a:pPr>
            <a:r>
              <a:rPr lang="en-GB" dirty="0">
                <a:latin typeface="Helvetica Neue" panose="02000503000000020004" pitchFamily="2" charset="0"/>
                <a:ea typeface="Helvetica Neue" panose="02000503000000020004" pitchFamily="2" charset="0"/>
                <a:cs typeface="Helvetica Neue" panose="02000503000000020004" pitchFamily="2" charset="0"/>
              </a:rPr>
              <a:t>After substitution, we expanding the expression and rearrange as follows: </a:t>
            </a:r>
          </a:p>
        </p:txBody>
      </p:sp>
      <p:sp>
        <p:nvSpPr>
          <p:cNvPr id="14" name="Right Brace 13">
            <a:extLst>
              <a:ext uri="{FF2B5EF4-FFF2-40B4-BE49-F238E27FC236}">
                <a16:creationId xmlns:a16="http://schemas.microsoft.com/office/drawing/2014/main" id="{4BE8D578-DE79-64AD-899D-8AA7286750E3}"/>
              </a:ext>
            </a:extLst>
          </p:cNvPr>
          <p:cNvSpPr/>
          <p:nvPr/>
        </p:nvSpPr>
        <p:spPr>
          <a:xfrm rot="5400000">
            <a:off x="2391324" y="3375846"/>
            <a:ext cx="325087" cy="3031427"/>
          </a:xfrm>
          <a:prstGeom prst="rightBrace">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sp>
        <p:nvSpPr>
          <p:cNvPr id="16" name="Right Brace 15">
            <a:extLst>
              <a:ext uri="{FF2B5EF4-FFF2-40B4-BE49-F238E27FC236}">
                <a16:creationId xmlns:a16="http://schemas.microsoft.com/office/drawing/2014/main" id="{97FC53E3-D472-DFA2-1FF1-E1BAF24A7E98}"/>
              </a:ext>
            </a:extLst>
          </p:cNvPr>
          <p:cNvSpPr/>
          <p:nvPr/>
        </p:nvSpPr>
        <p:spPr>
          <a:xfrm rot="5400000">
            <a:off x="5933455" y="3130855"/>
            <a:ext cx="325089" cy="3516922"/>
          </a:xfrm>
          <a:prstGeom prst="rightBrace">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sp>
        <p:nvSpPr>
          <p:cNvPr id="17" name="TextBox 16">
            <a:extLst>
              <a:ext uri="{FF2B5EF4-FFF2-40B4-BE49-F238E27FC236}">
                <a16:creationId xmlns:a16="http://schemas.microsoft.com/office/drawing/2014/main" id="{8BDCA8DD-7E12-8433-2ADF-953464A89243}"/>
              </a:ext>
            </a:extLst>
          </p:cNvPr>
          <p:cNvSpPr txBox="1"/>
          <p:nvPr/>
        </p:nvSpPr>
        <p:spPr>
          <a:xfrm>
            <a:off x="1162170" y="5181356"/>
            <a:ext cx="2783393" cy="369332"/>
          </a:xfrm>
          <a:prstGeom prst="rect">
            <a:avLst/>
          </a:prstGeom>
          <a:noFill/>
        </p:spPr>
        <p:txBody>
          <a:bodyPr wrap="square" rtlCol="0">
            <a:spAutoFit/>
          </a:bodyPr>
          <a:lstStyle/>
          <a:p>
            <a:pPr algn="ctr"/>
            <a:r>
              <a:rPr lang="en-GB" dirty="0">
                <a:latin typeface="Helvetica Neue" panose="02000503000000020004" pitchFamily="2" charset="0"/>
                <a:ea typeface="Helvetica Neue" panose="02000503000000020004" pitchFamily="2" charset="0"/>
                <a:cs typeface="Helvetica Neue" panose="02000503000000020004" pitchFamily="2" charset="0"/>
              </a:rPr>
              <a:t>Fixed part</a:t>
            </a:r>
          </a:p>
        </p:txBody>
      </p:sp>
      <p:sp>
        <p:nvSpPr>
          <p:cNvPr id="18" name="TextBox 17">
            <a:extLst>
              <a:ext uri="{FF2B5EF4-FFF2-40B4-BE49-F238E27FC236}">
                <a16:creationId xmlns:a16="http://schemas.microsoft.com/office/drawing/2014/main" id="{864F562E-4899-9453-4353-6D7291736628}"/>
              </a:ext>
            </a:extLst>
          </p:cNvPr>
          <p:cNvSpPr txBox="1"/>
          <p:nvPr/>
        </p:nvSpPr>
        <p:spPr>
          <a:xfrm>
            <a:off x="4689616" y="5181356"/>
            <a:ext cx="2783393" cy="369332"/>
          </a:xfrm>
          <a:prstGeom prst="rect">
            <a:avLst/>
          </a:prstGeom>
          <a:noFill/>
        </p:spPr>
        <p:txBody>
          <a:bodyPr wrap="square" rtlCol="0">
            <a:spAutoFit/>
          </a:bodyPr>
          <a:lstStyle/>
          <a:p>
            <a:pPr algn="ctr"/>
            <a:r>
              <a:rPr lang="en-GB" dirty="0">
                <a:latin typeface="Helvetica Neue" panose="02000503000000020004" pitchFamily="2" charset="0"/>
                <a:ea typeface="Helvetica Neue" panose="02000503000000020004" pitchFamily="2" charset="0"/>
                <a:cs typeface="Helvetica Neue" panose="02000503000000020004" pitchFamily="2" charset="0"/>
              </a:rPr>
              <a:t>Random part</a:t>
            </a:r>
          </a:p>
        </p:txBody>
      </p:sp>
      <p:sp>
        <p:nvSpPr>
          <p:cNvPr id="19" name="TextBox 18">
            <a:extLst>
              <a:ext uri="{FF2B5EF4-FFF2-40B4-BE49-F238E27FC236}">
                <a16:creationId xmlns:a16="http://schemas.microsoft.com/office/drawing/2014/main" id="{900C832C-246A-F3F5-C993-7F84C9862A02}"/>
              </a:ext>
            </a:extLst>
          </p:cNvPr>
          <p:cNvSpPr txBox="1"/>
          <p:nvPr/>
        </p:nvSpPr>
        <p:spPr>
          <a:xfrm>
            <a:off x="8420517" y="4417940"/>
            <a:ext cx="2783393" cy="369332"/>
          </a:xfrm>
          <a:prstGeom prst="rect">
            <a:avLst/>
          </a:prstGeom>
          <a:solidFill>
            <a:schemeClr val="bg2"/>
          </a:solidFill>
        </p:spPr>
        <p:txBody>
          <a:bodyPr wrap="square" rtlCol="0">
            <a:spAutoFit/>
          </a:bodyPr>
          <a:lstStyle/>
          <a:p>
            <a:pPr algn="ctr"/>
            <a:r>
              <a:rPr lang="en-GB" dirty="0">
                <a:latin typeface="Helvetica Neue" panose="02000503000000020004" pitchFamily="2" charset="0"/>
                <a:ea typeface="Helvetica Neue" panose="02000503000000020004" pitchFamily="2" charset="0"/>
                <a:cs typeface="Helvetica Neue" panose="02000503000000020004" pitchFamily="2" charset="0"/>
              </a:rPr>
              <a:t>Model’s true form</a:t>
            </a:r>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93954395-1D88-0FB0-39DC-BC4FACD3D904}"/>
                  </a:ext>
                </a:extLst>
              </p:cNvPr>
              <p:cNvSpPr txBox="1"/>
              <p:nvPr/>
            </p:nvSpPr>
            <p:spPr>
              <a:xfrm>
                <a:off x="239696" y="5937155"/>
                <a:ext cx="8745204" cy="307777"/>
              </a:xfrm>
              <a:prstGeom prst="rect">
                <a:avLst/>
              </a:prstGeom>
              <a:noFill/>
              <a:ln>
                <a:noFill/>
              </a:ln>
            </p:spPr>
            <p:txBody>
              <a:bodyPr wrap="square" rtlCol="0">
                <a:spAutoFit/>
              </a:bodyPr>
              <a:lstStyle/>
              <a:p>
                <a:pPr marL="285750" indent="-285750">
                  <a:buFont typeface="Arial" panose="020B0604020202020204" pitchFamily="34" charset="0"/>
                  <a:buChar char="•"/>
                </a:pPr>
                <a14:m>
                  <m:oMath xmlns:m="http://schemas.openxmlformats.org/officeDocument/2006/math">
                    <m:sSub>
                      <m:sSubPr>
                        <m:ctrlPr>
                          <a:rPr lang="en-GB" sz="1400" i="1" smtClean="0">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i="1">
                            <a:latin typeface="Cambria Math" panose="02040503050406030204" pitchFamily="18" charset="0"/>
                            <a:ea typeface="Cambria Math" panose="02040503050406030204" pitchFamily="18" charset="0"/>
                          </a:rPr>
                          <m:t>10</m:t>
                        </m:r>
                      </m:sub>
                    </m:sSub>
                    <m:r>
                      <a:rPr lang="en-GB" sz="1400" b="0" i="1" smtClean="0">
                        <a:latin typeface="Cambria Math" panose="02040503050406030204" pitchFamily="18" charset="0"/>
                        <a:ea typeface="Cambria Math" panose="02040503050406030204" pitchFamily="18" charset="0"/>
                      </a:rPr>
                      <m:t>, </m:t>
                    </m:r>
                    <m:sSub>
                      <m:sSubPr>
                        <m:ctrlPr>
                          <a:rPr lang="en-GB" sz="1400" i="1" smtClean="0">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b="0" i="1" smtClean="0">
                            <a:latin typeface="Cambria Math" panose="02040503050406030204" pitchFamily="18" charset="0"/>
                            <a:ea typeface="Cambria Math" panose="02040503050406030204" pitchFamily="18" charset="0"/>
                          </a:rPr>
                          <m:t>2</m:t>
                        </m:r>
                        <m:r>
                          <a:rPr lang="en-GB" sz="1400" i="1">
                            <a:latin typeface="Cambria Math" panose="02040503050406030204" pitchFamily="18" charset="0"/>
                            <a:ea typeface="Cambria Math" panose="02040503050406030204" pitchFamily="18" charset="0"/>
                          </a:rPr>
                          <m:t>0</m:t>
                        </m:r>
                      </m:sub>
                    </m:sSub>
                    <m:r>
                      <a:rPr lang="en-GB" sz="1400" b="0" i="1" smtClean="0">
                        <a:latin typeface="Cambria Math" panose="02040503050406030204" pitchFamily="18" charset="0"/>
                        <a:ea typeface="Cambria Math" panose="02040503050406030204" pitchFamily="18" charset="0"/>
                      </a:rPr>
                      <m:t>, </m:t>
                    </m:r>
                    <m:r>
                      <a:rPr lang="en-GB" sz="1400">
                        <a:latin typeface="Cambria Math" panose="02040503050406030204" pitchFamily="18" charset="0"/>
                      </a:rPr>
                      <m:t>…</m:t>
                    </m:r>
                    <m:r>
                      <m:rPr>
                        <m:sty m:val="p"/>
                      </m:rPr>
                      <a:rPr lang="en-GB" sz="1400" b="0" i="0" smtClean="0">
                        <a:latin typeface="Cambria Math" panose="02040503050406030204" pitchFamily="18" charset="0"/>
                      </a:rPr>
                      <m:t>and</m:t>
                    </m:r>
                    <m:r>
                      <a:rPr lang="en-GB" sz="1400" b="0" i="0" smtClean="0">
                        <a:latin typeface="Cambria Math" panose="02040503050406030204" pitchFamily="18" charset="0"/>
                      </a:rPr>
                      <m:t> </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b="0" i="1" smtClean="0">
                            <a:latin typeface="Cambria Math" panose="02040503050406030204" pitchFamily="18" charset="0"/>
                            <a:ea typeface="Cambria Math" panose="02040503050406030204" pitchFamily="18" charset="0"/>
                          </a:rPr>
                          <m:t>𝑘</m:t>
                        </m:r>
                        <m:r>
                          <a:rPr lang="en-GB" sz="1400" i="1">
                            <a:latin typeface="Cambria Math" panose="02040503050406030204" pitchFamily="18" charset="0"/>
                            <a:ea typeface="Cambria Math" panose="02040503050406030204" pitchFamily="18" charset="0"/>
                          </a:rPr>
                          <m:t>0</m:t>
                        </m:r>
                      </m:sub>
                    </m:sSub>
                  </m:oMath>
                </a14:m>
                <a:r>
                  <a:rPr lang="en-US" sz="1400" i="1" dirty="0">
                    <a:latin typeface="Helvetica Neue Thin" panose="020B0403020202020204" pitchFamily="34" charset="0"/>
                    <a:ea typeface="Helvetica Neue Thin" panose="020B0403020202020204" pitchFamily="34" charset="0"/>
                  </a:rPr>
                  <a:t> </a:t>
                </a:r>
                <a:r>
                  <a:rPr lang="en-US" sz="1400" dirty="0">
                    <a:latin typeface="Helvetica Neue Thin" panose="020B0403020202020204" pitchFamily="34" charset="0"/>
                    <a:ea typeface="Helvetica Neue Thin" panose="020B0403020202020204" pitchFamily="34" charset="0"/>
                  </a:rPr>
                  <a:t>are the coefficients from the fixed part of the model we want to report now</a:t>
                </a:r>
              </a:p>
            </p:txBody>
          </p:sp>
        </mc:Choice>
        <mc:Fallback xmlns="">
          <p:sp>
            <p:nvSpPr>
              <p:cNvPr id="20" name="TextBox 19">
                <a:extLst>
                  <a:ext uri="{FF2B5EF4-FFF2-40B4-BE49-F238E27FC236}">
                    <a16:creationId xmlns:a16="http://schemas.microsoft.com/office/drawing/2014/main" id="{93954395-1D88-0FB0-39DC-BC4FACD3D904}"/>
                  </a:ext>
                </a:extLst>
              </p:cNvPr>
              <p:cNvSpPr txBox="1">
                <a:spLocks noRot="1" noChangeAspect="1" noMove="1" noResize="1" noEditPoints="1" noAdjustHandles="1" noChangeArrowheads="1" noChangeShapeType="1" noTextEdit="1"/>
              </p:cNvSpPr>
              <p:nvPr/>
            </p:nvSpPr>
            <p:spPr>
              <a:xfrm>
                <a:off x="239696" y="5937155"/>
                <a:ext cx="8745204" cy="307777"/>
              </a:xfrm>
              <a:prstGeom prst="rect">
                <a:avLst/>
              </a:prstGeom>
              <a:blipFill>
                <a:blip r:embed="rId6"/>
                <a:stretch>
                  <a:fillRect l="-145" t="-4000" b="-20000"/>
                </a:stretch>
              </a:blipFill>
              <a:ln>
                <a:no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3F6C9AEA-F775-82E2-188A-FA63B5F30D79}"/>
                  </a:ext>
                </a:extLst>
              </p:cNvPr>
              <p:cNvSpPr txBox="1"/>
              <p:nvPr/>
            </p:nvSpPr>
            <p:spPr>
              <a:xfrm>
                <a:off x="239696" y="6280851"/>
                <a:ext cx="9346431" cy="325089"/>
              </a:xfrm>
              <a:prstGeom prst="rect">
                <a:avLst/>
              </a:prstGeom>
              <a:noFill/>
              <a:ln>
                <a:noFill/>
              </a:ln>
            </p:spPr>
            <p:txBody>
              <a:bodyPr wrap="square" rtlCol="0">
                <a:spAutoFit/>
              </a:bodyPr>
              <a:lstStyle/>
              <a:p>
                <a:pPr marL="285750" indent="-285750">
                  <a:buFont typeface="Arial" panose="020B0604020202020204" pitchFamily="34" charset="0"/>
                  <a:buChar char="•"/>
                </a:pPr>
                <a14:m>
                  <m:oMath xmlns:m="http://schemas.openxmlformats.org/officeDocument/2006/math">
                    <m:sSub>
                      <m:sSubPr>
                        <m:ctrlPr>
                          <a:rPr lang="en-GB" sz="1400" i="1" smtClean="0">
                            <a:latin typeface="Cambria Math" panose="02040503050406030204" pitchFamily="18" charset="0"/>
                            <a:ea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𝑢</m:t>
                        </m:r>
                      </m:e>
                      <m:sub>
                        <m:r>
                          <a:rPr lang="en-GB" sz="1400" i="1">
                            <a:latin typeface="Cambria Math" panose="02040503050406030204" pitchFamily="18" charset="0"/>
                            <a:ea typeface="Cambria Math" panose="02040503050406030204" pitchFamily="18" charset="0"/>
                          </a:rPr>
                          <m:t>0</m:t>
                        </m:r>
                        <m:r>
                          <a:rPr lang="en-GB" sz="1400" b="0" i="1" smtClean="0">
                            <a:latin typeface="Cambria Math" panose="02040503050406030204" pitchFamily="18" charset="0"/>
                            <a:ea typeface="Cambria Math" panose="02040503050406030204" pitchFamily="18" charset="0"/>
                          </a:rPr>
                          <m:t>,</m:t>
                        </m:r>
                        <m:r>
                          <a:rPr lang="en-GB" sz="1400" b="0" i="1" smtClean="0">
                            <a:latin typeface="Cambria Math" panose="02040503050406030204" pitchFamily="18" charset="0"/>
                            <a:ea typeface="Cambria Math" panose="02040503050406030204" pitchFamily="18" charset="0"/>
                          </a:rPr>
                          <m:t>𝑗</m:t>
                        </m:r>
                      </m:sub>
                    </m:sSub>
                    <m:r>
                      <a:rPr lang="en-GB" sz="1400" b="0" i="1" smtClean="0">
                        <a:latin typeface="Cambria Math" panose="02040503050406030204" pitchFamily="18" charset="0"/>
                        <a:ea typeface="Cambria Math" panose="02040503050406030204" pitchFamily="18" charset="0"/>
                      </a:rPr>
                      <m:t>, </m:t>
                    </m:r>
                    <m:sSub>
                      <m:sSubPr>
                        <m:ctrlPr>
                          <a:rPr lang="en-GB" sz="1400" i="1" smtClean="0">
                            <a:latin typeface="Cambria Math" panose="02040503050406030204" pitchFamily="18" charset="0"/>
                            <a:ea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𝑢</m:t>
                        </m:r>
                      </m:e>
                      <m:sub>
                        <m:r>
                          <a:rPr lang="en-GB" sz="1400" i="1">
                            <a:latin typeface="Cambria Math" panose="02040503050406030204" pitchFamily="18" charset="0"/>
                            <a:ea typeface="Cambria Math" panose="02040503050406030204" pitchFamily="18" charset="0"/>
                          </a:rPr>
                          <m:t>1</m:t>
                        </m:r>
                        <m:r>
                          <a:rPr lang="en-GB" sz="1400" b="0" i="1" smtClean="0">
                            <a:latin typeface="Cambria Math" panose="02040503050406030204" pitchFamily="18" charset="0"/>
                            <a:ea typeface="Cambria Math" panose="02040503050406030204" pitchFamily="18" charset="0"/>
                          </a:rPr>
                          <m:t>,</m:t>
                        </m:r>
                        <m:r>
                          <a:rPr lang="en-GB" sz="1400" b="0" i="1" smtClean="0">
                            <a:latin typeface="Cambria Math" panose="02040503050406030204" pitchFamily="18" charset="0"/>
                            <a:ea typeface="Cambria Math" panose="02040503050406030204" pitchFamily="18" charset="0"/>
                          </a:rPr>
                          <m:t>𝑗</m:t>
                        </m:r>
                      </m:sub>
                    </m:sSub>
                    <m:r>
                      <a:rPr lang="en-GB" sz="1400" b="0" i="1" smtClean="0">
                        <a:latin typeface="Cambria Math" panose="02040503050406030204" pitchFamily="18" charset="0"/>
                        <a:ea typeface="Cambria Math" panose="02040503050406030204" pitchFamily="18" charset="0"/>
                      </a:rPr>
                      <m:t>, </m:t>
                    </m:r>
                    <m:sSub>
                      <m:sSubPr>
                        <m:ctrlPr>
                          <a:rPr lang="en-GB" sz="1400" i="1" smtClean="0">
                            <a:latin typeface="Cambria Math" panose="02040503050406030204" pitchFamily="18" charset="0"/>
                            <a:ea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𝑢</m:t>
                        </m:r>
                      </m:e>
                      <m:sub>
                        <m:r>
                          <a:rPr lang="en-GB" sz="1400" b="0" i="1" smtClean="0">
                            <a:latin typeface="Cambria Math" panose="02040503050406030204" pitchFamily="18" charset="0"/>
                            <a:ea typeface="Cambria Math" panose="02040503050406030204" pitchFamily="18" charset="0"/>
                          </a:rPr>
                          <m:t>2,</m:t>
                        </m:r>
                        <m:r>
                          <a:rPr lang="en-GB" sz="1400" b="0" i="1" smtClean="0">
                            <a:latin typeface="Cambria Math" panose="02040503050406030204" pitchFamily="18" charset="0"/>
                            <a:ea typeface="Cambria Math" panose="02040503050406030204" pitchFamily="18" charset="0"/>
                          </a:rPr>
                          <m:t>𝑗</m:t>
                        </m:r>
                      </m:sub>
                    </m:sSub>
                    <m:r>
                      <a:rPr lang="en-GB" sz="1400" b="0" i="1" smtClean="0">
                        <a:latin typeface="Cambria Math" panose="02040503050406030204" pitchFamily="18" charset="0"/>
                        <a:ea typeface="Cambria Math" panose="02040503050406030204" pitchFamily="18" charset="0"/>
                      </a:rPr>
                      <m:t>, </m:t>
                    </m:r>
                    <m:r>
                      <a:rPr lang="en-GB" sz="1400">
                        <a:latin typeface="Cambria Math" panose="02040503050406030204" pitchFamily="18" charset="0"/>
                      </a:rPr>
                      <m:t>…</m:t>
                    </m:r>
                    <m:r>
                      <m:rPr>
                        <m:sty m:val="p"/>
                      </m:rPr>
                      <a:rPr lang="en-GB" sz="1400" b="0" i="0" smtClean="0">
                        <a:latin typeface="Cambria Math" panose="02040503050406030204" pitchFamily="18" charset="0"/>
                      </a:rPr>
                      <m:t>and</m:t>
                    </m:r>
                    <m:r>
                      <a:rPr lang="en-GB" sz="1400" b="0" i="0" smtClean="0">
                        <a:latin typeface="Cambria Math" panose="02040503050406030204" pitchFamily="18" charset="0"/>
                      </a:rPr>
                      <m:t> </m:t>
                    </m:r>
                    <m:sSub>
                      <m:sSubPr>
                        <m:ctrlPr>
                          <a:rPr lang="en-GB" sz="1400" i="1">
                            <a:latin typeface="Cambria Math" panose="02040503050406030204" pitchFamily="18" charset="0"/>
                            <a:ea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𝑢</m:t>
                        </m:r>
                      </m:e>
                      <m:sub>
                        <m:r>
                          <a:rPr lang="en-GB" sz="1400" b="0" i="1" smtClean="0">
                            <a:latin typeface="Cambria Math" panose="02040503050406030204" pitchFamily="18" charset="0"/>
                            <a:ea typeface="Cambria Math" panose="02040503050406030204" pitchFamily="18" charset="0"/>
                          </a:rPr>
                          <m:t>𝑘</m:t>
                        </m:r>
                        <m:r>
                          <a:rPr lang="en-GB" sz="1400" b="0" i="1" smtClean="0">
                            <a:latin typeface="Cambria Math" panose="02040503050406030204" pitchFamily="18" charset="0"/>
                            <a:ea typeface="Cambria Math" panose="02040503050406030204" pitchFamily="18" charset="0"/>
                          </a:rPr>
                          <m:t>,</m:t>
                        </m:r>
                        <m:r>
                          <a:rPr lang="en-GB" sz="1400" b="0" i="1" smtClean="0">
                            <a:latin typeface="Cambria Math" panose="02040503050406030204" pitchFamily="18" charset="0"/>
                            <a:ea typeface="Cambria Math" panose="02040503050406030204" pitchFamily="18" charset="0"/>
                          </a:rPr>
                          <m:t>𝑗</m:t>
                        </m:r>
                      </m:sub>
                    </m:sSub>
                  </m:oMath>
                </a14:m>
                <a:r>
                  <a:rPr lang="en-US" sz="1400" i="1" dirty="0">
                    <a:latin typeface="Helvetica Neue Thin" panose="020B0403020202020204" pitchFamily="34" charset="0"/>
                    <a:ea typeface="Helvetica Neue Thin" panose="020B0403020202020204" pitchFamily="34" charset="0"/>
                  </a:rPr>
                  <a:t> </a:t>
                </a:r>
                <a:r>
                  <a:rPr lang="en-US" sz="1400" dirty="0">
                    <a:latin typeface="Helvetica Neue Thin" panose="020B0403020202020204" pitchFamily="34" charset="0"/>
                    <a:ea typeface="Helvetica Neue Thin" panose="020B0403020202020204" pitchFamily="34" charset="0"/>
                  </a:rPr>
                  <a:t>as well as </a:t>
                </a:r>
                <a14:m>
                  <m:oMath xmlns:m="http://schemas.openxmlformats.org/officeDocument/2006/math">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𝜀</m:t>
                        </m:r>
                      </m:e>
                      <m:sub>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i="1">
                        <a:latin typeface="Cambria Math" panose="02040503050406030204" pitchFamily="18" charset="0"/>
                      </a:rPr>
                      <m:t> </m:t>
                    </m:r>
                  </m:oMath>
                </a14:m>
                <a:r>
                  <a:rPr lang="en-US" sz="1400" dirty="0">
                    <a:latin typeface="Helvetica Neue Thin" panose="020B0403020202020204" pitchFamily="34" charset="0"/>
                    <a:ea typeface="Helvetica Neue Thin" panose="020B0403020202020204" pitchFamily="34" charset="0"/>
                  </a:rPr>
                  <a:t>the</a:t>
                </a:r>
                <a:r>
                  <a:rPr lang="en-US" sz="1400" i="1" dirty="0">
                    <a:latin typeface="Helvetica Neue Thin" panose="020B0403020202020204" pitchFamily="34" charset="0"/>
                    <a:ea typeface="Helvetica Neue Thin" panose="020B0403020202020204" pitchFamily="34" charset="0"/>
                  </a:rPr>
                  <a:t>y</a:t>
                </a:r>
                <a:r>
                  <a:rPr lang="en-US" sz="1400" dirty="0">
                    <a:latin typeface="Helvetica Neue Thin" panose="020B0403020202020204" pitchFamily="34" charset="0"/>
                    <a:ea typeface="Helvetica Neue Thin" panose="020B0403020202020204" pitchFamily="34" charset="0"/>
                  </a:rPr>
                  <a:t> have variances for random part of the model we want to report</a:t>
                </a:r>
              </a:p>
            </p:txBody>
          </p:sp>
        </mc:Choice>
        <mc:Fallback xmlns="">
          <p:sp>
            <p:nvSpPr>
              <p:cNvPr id="21" name="TextBox 20">
                <a:extLst>
                  <a:ext uri="{FF2B5EF4-FFF2-40B4-BE49-F238E27FC236}">
                    <a16:creationId xmlns:a16="http://schemas.microsoft.com/office/drawing/2014/main" id="{3F6C9AEA-F775-82E2-188A-FA63B5F30D79}"/>
                  </a:ext>
                </a:extLst>
              </p:cNvPr>
              <p:cNvSpPr txBox="1">
                <a:spLocks noRot="1" noChangeAspect="1" noMove="1" noResize="1" noEditPoints="1" noAdjustHandles="1" noChangeArrowheads="1" noChangeShapeType="1" noTextEdit="1"/>
              </p:cNvSpPr>
              <p:nvPr/>
            </p:nvSpPr>
            <p:spPr>
              <a:xfrm>
                <a:off x="239696" y="6280851"/>
                <a:ext cx="9346431" cy="325089"/>
              </a:xfrm>
              <a:prstGeom prst="rect">
                <a:avLst/>
              </a:prstGeom>
              <a:blipFill>
                <a:blip r:embed="rId7"/>
                <a:stretch>
                  <a:fillRect l="-136" t="-7407" b="-7407"/>
                </a:stretch>
              </a:blipFill>
              <a:ln>
                <a:noFill/>
              </a:ln>
            </p:spPr>
            <p:txBody>
              <a:bodyPr/>
              <a:lstStyle/>
              <a:p>
                <a:r>
                  <a:rPr lang="en-GB">
                    <a:noFill/>
                  </a:rPr>
                  <a:t> </a:t>
                </a:r>
              </a:p>
            </p:txBody>
          </p:sp>
        </mc:Fallback>
      </mc:AlternateContent>
      <p:sp>
        <p:nvSpPr>
          <p:cNvPr id="22" name="Slide Number Placeholder 3">
            <a:extLst>
              <a:ext uri="{FF2B5EF4-FFF2-40B4-BE49-F238E27FC236}">
                <a16:creationId xmlns:a16="http://schemas.microsoft.com/office/drawing/2014/main" id="{574DEAF0-4FD6-2034-C6EF-CB512CB32037}"/>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18</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24" name="TextBox 23">
            <a:extLst>
              <a:ext uri="{FF2B5EF4-FFF2-40B4-BE49-F238E27FC236}">
                <a16:creationId xmlns:a16="http://schemas.microsoft.com/office/drawing/2014/main" id="{6DA0C455-F093-CB36-9BDD-C6C7169B78C3}"/>
              </a:ext>
            </a:extLst>
          </p:cNvPr>
          <p:cNvSpPr txBox="1"/>
          <p:nvPr/>
        </p:nvSpPr>
        <p:spPr>
          <a:xfrm>
            <a:off x="2682037" y="1358679"/>
            <a:ext cx="2527052" cy="261610"/>
          </a:xfrm>
          <a:prstGeom prst="rect">
            <a:avLst/>
          </a:prstGeom>
          <a:noFill/>
        </p:spPr>
        <p:txBody>
          <a:bodyPr wrap="square" rtlCol="0">
            <a:spAutoFit/>
          </a:bodyPr>
          <a:lstStyle/>
          <a:p>
            <a:pPr marL="171450" indent="-171450">
              <a:buFont typeface="Arial" panose="020B0604020202020204" pitchFamily="34" charset="0"/>
              <a:buChar char="•"/>
            </a:pPr>
            <a:r>
              <a:rPr lang="en-GB" sz="1100" dirty="0">
                <a:latin typeface="Helvetica Neue" panose="02000503000000020004" pitchFamily="2" charset="0"/>
                <a:ea typeface="Helvetica Neue" panose="02000503000000020004" pitchFamily="2" charset="0"/>
                <a:cs typeface="Helvetica Neue" panose="02000503000000020004" pitchFamily="2" charset="0"/>
              </a:rPr>
              <a:t>1st equation is a random-intercept</a:t>
            </a:r>
          </a:p>
        </p:txBody>
      </p:sp>
      <p:sp>
        <p:nvSpPr>
          <p:cNvPr id="25" name="TextBox 24">
            <a:extLst>
              <a:ext uri="{FF2B5EF4-FFF2-40B4-BE49-F238E27FC236}">
                <a16:creationId xmlns:a16="http://schemas.microsoft.com/office/drawing/2014/main" id="{3C6D51B2-87D0-8FC9-717F-98B345A29E8E}"/>
              </a:ext>
            </a:extLst>
          </p:cNvPr>
          <p:cNvSpPr txBox="1"/>
          <p:nvPr/>
        </p:nvSpPr>
        <p:spPr>
          <a:xfrm>
            <a:off x="2682037" y="1679246"/>
            <a:ext cx="2527052" cy="430887"/>
          </a:xfrm>
          <a:prstGeom prst="rect">
            <a:avLst/>
          </a:prstGeom>
          <a:noFill/>
        </p:spPr>
        <p:txBody>
          <a:bodyPr wrap="square" rtlCol="0">
            <a:spAutoFit/>
          </a:bodyPr>
          <a:lstStyle/>
          <a:p>
            <a:pPr marL="171450" indent="-171450">
              <a:buFont typeface="Arial" panose="020B0604020202020204" pitchFamily="34" charset="0"/>
              <a:buChar char="•"/>
            </a:pPr>
            <a:r>
              <a:rPr lang="en-GB" sz="1100" dirty="0">
                <a:latin typeface="Helvetica Neue" panose="02000503000000020004" pitchFamily="2" charset="0"/>
                <a:ea typeface="Helvetica Neue" panose="02000503000000020004" pitchFamily="2" charset="0"/>
                <a:cs typeface="Helvetica Neue" panose="02000503000000020004" pitchFamily="2" charset="0"/>
              </a:rPr>
              <a:t>2</a:t>
            </a:r>
            <a:r>
              <a:rPr lang="en-GB" sz="1100" baseline="30000" dirty="0">
                <a:latin typeface="Helvetica Neue" panose="02000503000000020004" pitchFamily="2" charset="0"/>
                <a:ea typeface="Helvetica Neue" panose="02000503000000020004" pitchFamily="2" charset="0"/>
                <a:cs typeface="Helvetica Neue" panose="02000503000000020004" pitchFamily="2" charset="0"/>
              </a:rPr>
              <a:t>nd</a:t>
            </a:r>
            <a:r>
              <a:rPr lang="en-GB" sz="1100" dirty="0">
                <a:latin typeface="Helvetica Neue" panose="02000503000000020004" pitchFamily="2" charset="0"/>
                <a:ea typeface="Helvetica Neue" panose="02000503000000020004" pitchFamily="2" charset="0"/>
                <a:cs typeface="Helvetica Neue" panose="02000503000000020004" pitchFamily="2" charset="0"/>
              </a:rPr>
              <a:t>, 3</a:t>
            </a:r>
            <a:r>
              <a:rPr lang="en-GB" sz="1100" baseline="30000" dirty="0">
                <a:latin typeface="Helvetica Neue" panose="02000503000000020004" pitchFamily="2" charset="0"/>
                <a:ea typeface="Helvetica Neue" panose="02000503000000020004" pitchFamily="2" charset="0"/>
                <a:cs typeface="Helvetica Neue" panose="02000503000000020004" pitchFamily="2" charset="0"/>
              </a:rPr>
              <a:t>rd</a:t>
            </a:r>
            <a:r>
              <a:rPr lang="en-GB" sz="1100" dirty="0">
                <a:latin typeface="Helvetica Neue" panose="02000503000000020004" pitchFamily="2" charset="0"/>
                <a:ea typeface="Helvetica Neue" panose="02000503000000020004" pitchFamily="2" charset="0"/>
                <a:cs typeface="Helvetica Neue" panose="02000503000000020004" pitchFamily="2" charset="0"/>
              </a:rPr>
              <a:t> and 4</a:t>
            </a:r>
            <a:r>
              <a:rPr lang="en-GB" sz="1100" baseline="30000" dirty="0">
                <a:latin typeface="Helvetica Neue" panose="02000503000000020004" pitchFamily="2" charset="0"/>
                <a:ea typeface="Helvetica Neue" panose="02000503000000020004" pitchFamily="2" charset="0"/>
                <a:cs typeface="Helvetica Neue" panose="02000503000000020004" pitchFamily="2" charset="0"/>
              </a:rPr>
              <a:t>th</a:t>
            </a:r>
            <a:r>
              <a:rPr lang="en-GB" sz="1100" dirty="0">
                <a:latin typeface="Helvetica Neue" panose="02000503000000020004" pitchFamily="2" charset="0"/>
                <a:ea typeface="Helvetica Neue" panose="02000503000000020004" pitchFamily="2" charset="0"/>
                <a:cs typeface="Helvetica Neue" panose="02000503000000020004" pitchFamily="2" charset="0"/>
              </a:rPr>
              <a:t> and so on equations are random-slopes</a:t>
            </a:r>
          </a:p>
        </p:txBody>
      </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C5E699D5-922F-334F-400A-5C68EF7FE248}"/>
                  </a:ext>
                </a:extLst>
              </p:cNvPr>
              <p:cNvSpPr txBox="1"/>
              <p:nvPr/>
            </p:nvSpPr>
            <p:spPr>
              <a:xfrm>
                <a:off x="239696" y="5617677"/>
                <a:ext cx="8745204" cy="307777"/>
              </a:xfrm>
              <a:prstGeom prst="rect">
                <a:avLst/>
              </a:prstGeom>
              <a:noFill/>
              <a:ln>
                <a:noFill/>
              </a:ln>
            </p:spPr>
            <p:txBody>
              <a:bodyPr wrap="square" rtlCol="0">
                <a:spAutoFit/>
              </a:bodyPr>
              <a:lstStyle/>
              <a:p>
                <a:pPr marL="285750" indent="-285750">
                  <a:buFont typeface="Arial" panose="020B0604020202020204" pitchFamily="34" charset="0"/>
                  <a:buChar char="•"/>
                </a:pPr>
                <a14:m>
                  <m:oMath xmlns:m="http://schemas.openxmlformats.org/officeDocument/2006/math">
                    <m:sSub>
                      <m:sSubPr>
                        <m:ctrlPr>
                          <a:rPr lang="en-GB" sz="1400" i="1" smtClean="0">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b="0" i="1" smtClean="0">
                            <a:latin typeface="Cambria Math" panose="02040503050406030204" pitchFamily="18" charset="0"/>
                            <a:ea typeface="Cambria Math" panose="02040503050406030204" pitchFamily="18" charset="0"/>
                          </a:rPr>
                          <m:t>0</m:t>
                        </m:r>
                        <m:r>
                          <a:rPr lang="en-GB" sz="1400" i="1">
                            <a:latin typeface="Cambria Math" panose="02040503050406030204" pitchFamily="18" charset="0"/>
                            <a:ea typeface="Cambria Math" panose="02040503050406030204" pitchFamily="18" charset="0"/>
                          </a:rPr>
                          <m:t>0</m:t>
                        </m:r>
                      </m:sub>
                    </m:sSub>
                  </m:oMath>
                </a14:m>
                <a:r>
                  <a:rPr lang="en-US" sz="1400" dirty="0">
                    <a:latin typeface="Helvetica Neue Thin" panose="020B0403020202020204" pitchFamily="34" charset="0"/>
                    <a:ea typeface="Helvetica Neue Thin" panose="020B0403020202020204" pitchFamily="34" charset="0"/>
                  </a:rPr>
                  <a:t> is the global intercept from the fixed part of the model we want to report</a:t>
                </a:r>
              </a:p>
            </p:txBody>
          </p:sp>
        </mc:Choice>
        <mc:Fallback xmlns="">
          <p:sp>
            <p:nvSpPr>
              <p:cNvPr id="26" name="TextBox 25">
                <a:extLst>
                  <a:ext uri="{FF2B5EF4-FFF2-40B4-BE49-F238E27FC236}">
                    <a16:creationId xmlns:a16="http://schemas.microsoft.com/office/drawing/2014/main" id="{C5E699D5-922F-334F-400A-5C68EF7FE248}"/>
                  </a:ext>
                </a:extLst>
              </p:cNvPr>
              <p:cNvSpPr txBox="1">
                <a:spLocks noRot="1" noChangeAspect="1" noMove="1" noResize="1" noEditPoints="1" noAdjustHandles="1" noChangeArrowheads="1" noChangeShapeType="1" noTextEdit="1"/>
              </p:cNvSpPr>
              <p:nvPr/>
            </p:nvSpPr>
            <p:spPr>
              <a:xfrm>
                <a:off x="239696" y="5617677"/>
                <a:ext cx="8745204" cy="307777"/>
              </a:xfrm>
              <a:prstGeom prst="rect">
                <a:avLst/>
              </a:prstGeom>
              <a:blipFill>
                <a:blip r:embed="rId8"/>
                <a:stretch>
                  <a:fillRect l="-145" t="-4000" b="-20000"/>
                </a:stretch>
              </a:blipFill>
              <a:ln>
                <a:noFill/>
              </a:ln>
            </p:spPr>
            <p:txBody>
              <a:bodyPr/>
              <a:lstStyle/>
              <a:p>
                <a:r>
                  <a:rPr lang="en-GB">
                    <a:noFill/>
                  </a:rPr>
                  <a:t> </a:t>
                </a:r>
              </a:p>
            </p:txBody>
          </p:sp>
        </mc:Fallback>
      </mc:AlternateContent>
      <p:sp>
        <p:nvSpPr>
          <p:cNvPr id="27" name="TextBox 26">
            <a:extLst>
              <a:ext uri="{FF2B5EF4-FFF2-40B4-BE49-F238E27FC236}">
                <a16:creationId xmlns:a16="http://schemas.microsoft.com/office/drawing/2014/main" id="{B41D7783-3709-9D15-3467-74DAF07584B8}"/>
              </a:ext>
            </a:extLst>
          </p:cNvPr>
          <p:cNvSpPr txBox="1"/>
          <p:nvPr/>
        </p:nvSpPr>
        <p:spPr>
          <a:xfrm>
            <a:off x="8455886" y="5234089"/>
            <a:ext cx="3321916" cy="369332"/>
          </a:xfrm>
          <a:prstGeom prst="rect">
            <a:avLst/>
          </a:prstGeom>
          <a:noFill/>
        </p:spPr>
        <p:txBody>
          <a:bodyPr wrap="square" rtlCol="0">
            <a:spAutoFit/>
          </a:bodyPr>
          <a:lstStyle/>
          <a:p>
            <a:r>
              <a:rPr lang="en-GB" dirty="0"/>
              <a:t>Note: There are model scenarios</a:t>
            </a:r>
          </a:p>
        </p:txBody>
      </p:sp>
      <p:sp>
        <p:nvSpPr>
          <p:cNvPr id="28" name="TextBox 27">
            <a:extLst>
              <a:ext uri="{FF2B5EF4-FFF2-40B4-BE49-F238E27FC236}">
                <a16:creationId xmlns:a16="http://schemas.microsoft.com/office/drawing/2014/main" id="{88E5147A-484B-16EE-94B1-912EA2746414}"/>
              </a:ext>
            </a:extLst>
          </p:cNvPr>
          <p:cNvSpPr txBox="1"/>
          <p:nvPr/>
        </p:nvSpPr>
        <p:spPr>
          <a:xfrm>
            <a:off x="2682037" y="2091057"/>
            <a:ext cx="2527052" cy="600164"/>
          </a:xfrm>
          <a:prstGeom prst="rect">
            <a:avLst/>
          </a:prstGeom>
          <a:noFill/>
        </p:spPr>
        <p:txBody>
          <a:bodyPr wrap="square" rtlCol="0">
            <a:spAutoFit/>
          </a:bodyPr>
          <a:lstStyle/>
          <a:p>
            <a:pPr marL="171450" indent="-171450">
              <a:buFont typeface="Arial" panose="020B0604020202020204" pitchFamily="34" charset="0"/>
              <a:buChar char="•"/>
            </a:pPr>
            <a:r>
              <a:rPr lang="en-GB" sz="1100" dirty="0">
                <a:latin typeface="Helvetica Neue" panose="02000503000000020004" pitchFamily="2" charset="0"/>
                <a:ea typeface="Helvetica Neue" panose="02000503000000020004" pitchFamily="2" charset="0"/>
                <a:cs typeface="Helvetica Neue" panose="02000503000000020004" pitchFamily="2" charset="0"/>
              </a:rPr>
              <a:t>Note that these equation does not have a two-level independent variable that impacts the outcome</a:t>
            </a:r>
          </a:p>
        </p:txBody>
      </p: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C057DA07-360E-3088-FD9F-15983BF4B355}"/>
                  </a:ext>
                </a:extLst>
              </p:cNvPr>
              <p:cNvSpPr txBox="1"/>
              <p:nvPr/>
            </p:nvSpPr>
            <p:spPr>
              <a:xfrm>
                <a:off x="778484" y="2129009"/>
                <a:ext cx="44823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rPr>
                        <m:t>⋮</m:t>
                      </m:r>
                    </m:oMath>
                  </m:oMathPara>
                </a14:m>
                <a:endParaRPr lang="en-GB" dirty="0"/>
              </a:p>
            </p:txBody>
          </p:sp>
        </mc:Choice>
        <mc:Fallback xmlns="">
          <p:sp>
            <p:nvSpPr>
              <p:cNvPr id="29" name="TextBox 28">
                <a:extLst>
                  <a:ext uri="{FF2B5EF4-FFF2-40B4-BE49-F238E27FC236}">
                    <a16:creationId xmlns:a16="http://schemas.microsoft.com/office/drawing/2014/main" id="{C057DA07-360E-3088-FD9F-15983BF4B355}"/>
                  </a:ext>
                </a:extLst>
              </p:cNvPr>
              <p:cNvSpPr txBox="1">
                <a:spLocks noRot="1" noChangeAspect="1" noMove="1" noResize="1" noEditPoints="1" noAdjustHandles="1" noChangeArrowheads="1" noChangeShapeType="1" noTextEdit="1"/>
              </p:cNvSpPr>
              <p:nvPr/>
            </p:nvSpPr>
            <p:spPr>
              <a:xfrm>
                <a:off x="778484" y="2129009"/>
                <a:ext cx="448235" cy="369332"/>
              </a:xfrm>
              <a:prstGeom prst="rect">
                <a:avLst/>
              </a:prstGeom>
              <a:blipFill>
                <a:blip r:embed="rId9"/>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76FBF037-1412-522A-56DD-78911AD6302E}"/>
                  </a:ext>
                </a:extLst>
              </p:cNvPr>
              <p:cNvSpPr txBox="1"/>
              <p:nvPr/>
            </p:nvSpPr>
            <p:spPr>
              <a:xfrm>
                <a:off x="1236767" y="2129009"/>
                <a:ext cx="44823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rPr>
                        <m:t>⋮</m:t>
                      </m:r>
                    </m:oMath>
                  </m:oMathPara>
                </a14:m>
                <a:endParaRPr lang="en-GB" dirty="0"/>
              </a:p>
            </p:txBody>
          </p:sp>
        </mc:Choice>
        <mc:Fallback xmlns="">
          <p:sp>
            <p:nvSpPr>
              <p:cNvPr id="30" name="TextBox 29">
                <a:extLst>
                  <a:ext uri="{FF2B5EF4-FFF2-40B4-BE49-F238E27FC236}">
                    <a16:creationId xmlns:a16="http://schemas.microsoft.com/office/drawing/2014/main" id="{76FBF037-1412-522A-56DD-78911AD6302E}"/>
                  </a:ext>
                </a:extLst>
              </p:cNvPr>
              <p:cNvSpPr txBox="1">
                <a:spLocks noRot="1" noChangeAspect="1" noMove="1" noResize="1" noEditPoints="1" noAdjustHandles="1" noChangeArrowheads="1" noChangeShapeType="1" noTextEdit="1"/>
              </p:cNvSpPr>
              <p:nvPr/>
            </p:nvSpPr>
            <p:spPr>
              <a:xfrm>
                <a:off x="1236767" y="2129009"/>
                <a:ext cx="448235" cy="369332"/>
              </a:xfrm>
              <a:prstGeom prst="rect">
                <a:avLst/>
              </a:prstGeom>
              <a:blipFill>
                <a:blip r:embed="rId9"/>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54127C20-67AE-FDBA-D31F-F50E85D277B6}"/>
                  </a:ext>
                </a:extLst>
              </p:cNvPr>
              <p:cNvSpPr txBox="1"/>
              <p:nvPr/>
            </p:nvSpPr>
            <p:spPr>
              <a:xfrm>
                <a:off x="1681262" y="2129009"/>
                <a:ext cx="44823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rPr>
                        <m:t>⋮</m:t>
                      </m:r>
                    </m:oMath>
                  </m:oMathPara>
                </a14:m>
                <a:endParaRPr lang="en-GB" dirty="0"/>
              </a:p>
            </p:txBody>
          </p:sp>
        </mc:Choice>
        <mc:Fallback xmlns="">
          <p:sp>
            <p:nvSpPr>
              <p:cNvPr id="31" name="TextBox 30">
                <a:extLst>
                  <a:ext uri="{FF2B5EF4-FFF2-40B4-BE49-F238E27FC236}">
                    <a16:creationId xmlns:a16="http://schemas.microsoft.com/office/drawing/2014/main" id="{54127C20-67AE-FDBA-D31F-F50E85D277B6}"/>
                  </a:ext>
                </a:extLst>
              </p:cNvPr>
              <p:cNvSpPr txBox="1">
                <a:spLocks noRot="1" noChangeAspect="1" noMove="1" noResize="1" noEditPoints="1" noAdjustHandles="1" noChangeArrowheads="1" noChangeShapeType="1" noTextEdit="1"/>
              </p:cNvSpPr>
              <p:nvPr/>
            </p:nvSpPr>
            <p:spPr>
              <a:xfrm>
                <a:off x="1681262" y="2129009"/>
                <a:ext cx="448235" cy="369332"/>
              </a:xfrm>
              <a:prstGeom prst="rect">
                <a:avLst/>
              </a:prstGeom>
              <a:blipFill>
                <a:blip r:embed="rId9"/>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24113582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E9225-9CDC-C95C-E976-3A5FF093C4A6}"/>
              </a:ext>
            </a:extLst>
          </p:cNvPr>
          <p:cNvSpPr txBox="1">
            <a:spLocks/>
          </p:cNvSpPr>
          <p:nvPr/>
        </p:nvSpPr>
        <p:spPr>
          <a:xfrm>
            <a:off x="102344" y="81872"/>
            <a:ext cx="10515600" cy="417481"/>
          </a:xfrm>
        </p:spPr>
        <p:txBody>
          <a:bodyP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latin typeface="Helvetica Neue Light" panose="02000403000000020004" pitchFamily="2" charset="0"/>
                <a:ea typeface="Helvetica Neue Light" panose="02000403000000020004" pitchFamily="2" charset="0"/>
              </a:rPr>
              <a:t>Random-intercept-only, </a:t>
            </a:r>
            <a:r>
              <a:rPr lang="en-US" sz="2800" dirty="0">
                <a:highlight>
                  <a:srgbClr val="D6D6D6"/>
                </a:highlight>
                <a:latin typeface="Helvetica Neue Light" panose="02000403000000020004" pitchFamily="2" charset="0"/>
                <a:ea typeface="Helvetica Neue Light" panose="02000403000000020004" pitchFamily="2" charset="0"/>
              </a:rPr>
              <a:t>Random-slopes</a:t>
            </a:r>
            <a:r>
              <a:rPr lang="en-US" sz="2800" dirty="0">
                <a:latin typeface="Helvetica Neue Light" panose="02000403000000020004" pitchFamily="2" charset="0"/>
                <a:ea typeface="Helvetica Neue Light" panose="02000403000000020004" pitchFamily="2" charset="0"/>
              </a:rPr>
              <a:t> &amp; Random coefficient scenarios [1]</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C0BC7FDE-52F4-7E63-3CE2-C1ADFEA87104}"/>
                  </a:ext>
                </a:extLst>
              </p:cNvPr>
              <p:cNvSpPr txBox="1"/>
              <p:nvPr/>
            </p:nvSpPr>
            <p:spPr>
              <a:xfrm>
                <a:off x="102345" y="711912"/>
                <a:ext cx="4727915" cy="325089"/>
              </a:xfrm>
              <a:prstGeom prst="rect">
                <a:avLst/>
              </a:prstGeom>
              <a:solidFill>
                <a:schemeClr val="bg1"/>
              </a:solidFill>
              <a:ln>
                <a:noFill/>
              </a:ln>
            </p:spPr>
            <p:txBody>
              <a:bodyPr wrap="square" rtlCol="0">
                <a:spAutoFit/>
              </a:bodyPr>
              <a:lstStyle/>
              <a:p>
                <a:pPr/>
                <a14:m>
                  <m:oMathPara xmlns:m="http://schemas.openxmlformats.org/officeDocument/2006/math">
                    <m:oMathParaPr>
                      <m:jc m:val="center"/>
                    </m:oMathParaPr>
                    <m:oMath xmlns:m="http://schemas.openxmlformats.org/officeDocument/2006/math">
                      <m:sSub>
                        <m:sSubPr>
                          <m:ctrlPr>
                            <a:rPr lang="en-GB" sz="1400" i="1">
                              <a:latin typeface="Cambria Math" panose="02040503050406030204" pitchFamily="18" charset="0"/>
                            </a:rPr>
                          </m:ctrlPr>
                        </m:sSubPr>
                        <m:e>
                          <m:r>
                            <a:rPr lang="en-GB" sz="1400" i="1">
                              <a:latin typeface="Cambria Math" panose="02040503050406030204" pitchFamily="18" charset="0"/>
                            </a:rPr>
                            <m:t>𝑦</m:t>
                          </m:r>
                        </m:e>
                        <m:sub>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a:latin typeface="Cambria Math" panose="02040503050406030204" pitchFamily="18" charset="0"/>
                        </a:rPr>
                        <m:t>= </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i="1">
                              <a:latin typeface="Cambria Math" panose="02040503050406030204" pitchFamily="18" charset="0"/>
                              <a:ea typeface="Cambria Math" panose="02040503050406030204" pitchFamily="18" charset="0"/>
                            </a:rPr>
                            <m:t>0,</m:t>
                          </m:r>
                          <m:r>
                            <a:rPr lang="en-GB" sz="1400" i="1">
                              <a:latin typeface="Cambria Math" panose="02040503050406030204" pitchFamily="18" charset="0"/>
                              <a:ea typeface="Cambria Math" panose="02040503050406030204" pitchFamily="18" charset="0"/>
                            </a:rPr>
                            <m:t>𝑗</m:t>
                          </m:r>
                        </m:sub>
                      </m:sSub>
                      <m:r>
                        <a:rPr lang="en-GB" sz="140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a:latin typeface="Cambria Math" panose="02040503050406030204" pitchFamily="18" charset="0"/>
                              <a:ea typeface="Cambria Math" panose="02040503050406030204" pitchFamily="18" charset="0"/>
                            </a:rPr>
                            <m:t>1,</m:t>
                          </m:r>
                          <m:r>
                            <a:rPr lang="en-GB" sz="1400" i="1">
                              <a:latin typeface="Cambria Math" panose="02040503050406030204" pitchFamily="18" charset="0"/>
                              <a:ea typeface="Cambria Math" panose="02040503050406030204" pitchFamily="18" charset="0"/>
                            </a:rPr>
                            <m:t>𝑗</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i="1">
                              <a:latin typeface="Cambria Math" panose="02040503050406030204" pitchFamily="18" charset="0"/>
                            </a:rPr>
                            <m:t>1,</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a:latin typeface="Cambria Math" panose="02040503050406030204" pitchFamily="18" charset="0"/>
                              <a:ea typeface="Cambria Math" panose="02040503050406030204" pitchFamily="18" charset="0"/>
                            </a:rPr>
                            <m:t>2,</m:t>
                          </m:r>
                          <m:r>
                            <a:rPr lang="en-GB" sz="1400" i="1">
                              <a:latin typeface="Cambria Math" panose="02040503050406030204" pitchFamily="18" charset="0"/>
                              <a:ea typeface="Cambria Math" panose="02040503050406030204" pitchFamily="18" charset="0"/>
                            </a:rPr>
                            <m:t>𝑗</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i="1">
                              <a:latin typeface="Cambria Math" panose="02040503050406030204" pitchFamily="18" charset="0"/>
                            </a:rPr>
                            <m:t>2,</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i="1">
                              <a:latin typeface="Cambria Math" panose="02040503050406030204" pitchFamily="18" charset="0"/>
                              <a:ea typeface="Cambria Math" panose="02040503050406030204" pitchFamily="18" charset="0"/>
                            </a:rPr>
                            <m:t>𝑘</m:t>
                          </m:r>
                          <m:r>
                            <a:rPr lang="en-GB" sz="1400" i="1">
                              <a:latin typeface="Cambria Math" panose="02040503050406030204" pitchFamily="18" charset="0"/>
                              <a:ea typeface="Cambria Math" panose="02040503050406030204" pitchFamily="18" charset="0"/>
                            </a:rPr>
                            <m:t>,</m:t>
                          </m:r>
                          <m:r>
                            <a:rPr lang="en-GB" sz="1400" i="1">
                              <a:latin typeface="Cambria Math" panose="02040503050406030204" pitchFamily="18" charset="0"/>
                              <a:ea typeface="Cambria Math" panose="02040503050406030204" pitchFamily="18" charset="0"/>
                            </a:rPr>
                            <m:t>𝑗</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i="1">
                              <a:latin typeface="Cambria Math" panose="02040503050406030204" pitchFamily="18" charset="0"/>
                            </a:rPr>
                            <m:t>𝑘</m:t>
                          </m:r>
                          <m:r>
                            <a:rPr lang="en-GB" sz="1400" i="1">
                              <a:latin typeface="Cambria Math" panose="02040503050406030204" pitchFamily="18" charset="0"/>
                            </a:rPr>
                            <m:t>,</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𝜀</m:t>
                          </m:r>
                        </m:e>
                        <m:sub>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oMath>
                  </m:oMathPara>
                </a14:m>
                <a:endParaRPr lang="en-US" sz="1400" i="1" dirty="0">
                  <a:latin typeface="Helvetica Neue Thin" panose="020B0403020202020204" pitchFamily="34" charset="0"/>
                  <a:ea typeface="Helvetica Neue Thin" panose="020B0403020202020204" pitchFamily="34" charset="0"/>
                </a:endParaRPr>
              </a:p>
            </p:txBody>
          </p:sp>
        </mc:Choice>
        <mc:Fallback xmlns="">
          <p:sp>
            <p:nvSpPr>
              <p:cNvPr id="3" name="TextBox 2">
                <a:extLst>
                  <a:ext uri="{FF2B5EF4-FFF2-40B4-BE49-F238E27FC236}">
                    <a16:creationId xmlns:a16="http://schemas.microsoft.com/office/drawing/2014/main" id="{C0BC7FDE-52F4-7E63-3CE2-C1ADFEA87104}"/>
                  </a:ext>
                </a:extLst>
              </p:cNvPr>
              <p:cNvSpPr txBox="1">
                <a:spLocks noRot="1" noChangeAspect="1" noMove="1" noResize="1" noEditPoints="1" noAdjustHandles="1" noChangeArrowheads="1" noChangeShapeType="1" noTextEdit="1"/>
              </p:cNvSpPr>
              <p:nvPr/>
            </p:nvSpPr>
            <p:spPr>
              <a:xfrm>
                <a:off x="102345" y="711912"/>
                <a:ext cx="4727915" cy="325089"/>
              </a:xfrm>
              <a:prstGeom prst="rect">
                <a:avLst/>
              </a:prstGeom>
              <a:blipFill>
                <a:blip r:embed="rId2"/>
                <a:stretch>
                  <a:fillRect b="-7692"/>
                </a:stretch>
              </a:blipFill>
              <a:ln>
                <a:no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C647AA4A-407C-33F4-75F4-15A97609A894}"/>
                  </a:ext>
                </a:extLst>
              </p:cNvPr>
              <p:cNvSpPr txBox="1"/>
              <p:nvPr/>
            </p:nvSpPr>
            <p:spPr>
              <a:xfrm flipH="1">
                <a:off x="102345" y="1289753"/>
                <a:ext cx="2343843" cy="1454244"/>
              </a:xfrm>
              <a:prstGeom prst="rect">
                <a:avLst/>
              </a:prstGeom>
              <a:solidFill>
                <a:schemeClr val="bg1"/>
              </a:solidFill>
              <a:ln>
                <a:noFill/>
              </a:ln>
            </p:spPr>
            <p:txBody>
              <a:bodyPr wrap="square" rtlCol="0">
                <a:spAutoFit/>
              </a:bodyPr>
              <a:lstStyle/>
              <a:p>
                <a:pPr lvl="1"/>
                <a14:m>
                  <m:oMathPara xmlns:m="http://schemas.openxmlformats.org/officeDocument/2006/math">
                    <m:oMathParaPr>
                      <m:jc m:val="centerGroup"/>
                    </m:oMathParaPr>
                    <m:oMath xmlns:m="http://schemas.openxmlformats.org/officeDocument/2006/math">
                      <m:sSub>
                        <m:sSubPr>
                          <m:ctrlPr>
                            <a:rPr lang="en-GB" sz="1400" i="1" smtClean="0">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i="1">
                              <a:latin typeface="Cambria Math" panose="02040503050406030204" pitchFamily="18" charset="0"/>
                              <a:ea typeface="Cambria Math" panose="02040503050406030204" pitchFamily="18" charset="0"/>
                            </a:rPr>
                            <m:t>0,</m:t>
                          </m:r>
                          <m:r>
                            <a:rPr lang="en-GB" sz="1400" i="1">
                              <a:latin typeface="Cambria Math" panose="02040503050406030204" pitchFamily="18" charset="0"/>
                              <a:ea typeface="Cambria Math" panose="02040503050406030204" pitchFamily="18" charset="0"/>
                            </a:rPr>
                            <m:t>𝑗</m:t>
                          </m:r>
                        </m:sub>
                      </m:sSub>
                      <m:r>
                        <a:rPr lang="en-GB" sz="1400" b="0" i="1" smtClean="0">
                          <a:latin typeface="Cambria Math" panose="02040503050406030204" pitchFamily="18" charset="0"/>
                          <a:ea typeface="Cambria Math" panose="02040503050406030204" pitchFamily="18" charset="0"/>
                        </a:rPr>
                        <m:t>= </m:t>
                      </m:r>
                      <m:sSub>
                        <m:sSubPr>
                          <m:ctrlPr>
                            <a:rPr lang="en-GB" sz="1400" b="0" i="1" smtClean="0">
                              <a:latin typeface="Cambria Math" panose="02040503050406030204" pitchFamily="18" charset="0"/>
                              <a:ea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𝛾</m:t>
                          </m:r>
                        </m:e>
                        <m:sub>
                          <m:r>
                            <a:rPr lang="en-GB" sz="1400" b="0" i="1" smtClean="0">
                              <a:latin typeface="Cambria Math" panose="02040503050406030204" pitchFamily="18" charset="0"/>
                              <a:ea typeface="Cambria Math" panose="02040503050406030204" pitchFamily="18" charset="0"/>
                            </a:rPr>
                            <m:t>00</m:t>
                          </m:r>
                        </m:sub>
                      </m:sSub>
                      <m:r>
                        <a:rPr lang="en-GB" sz="1400" b="0" i="1" smtClean="0">
                          <a:latin typeface="Cambria Math" panose="02040503050406030204" pitchFamily="18" charset="0"/>
                          <a:ea typeface="Cambria Math" panose="02040503050406030204" pitchFamily="18" charset="0"/>
                        </a:rPr>
                        <m:t>+</m:t>
                      </m:r>
                      <m:sSub>
                        <m:sSubPr>
                          <m:ctrlPr>
                            <a:rPr lang="en-GB" sz="1400" b="0" i="1" smtClean="0">
                              <a:latin typeface="Cambria Math" panose="02040503050406030204" pitchFamily="18" charset="0"/>
                              <a:ea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𝑢</m:t>
                          </m:r>
                        </m:e>
                        <m:sub>
                          <m:r>
                            <a:rPr lang="en-GB" sz="1400" b="0" i="1" smtClean="0">
                              <a:latin typeface="Cambria Math" panose="02040503050406030204" pitchFamily="18" charset="0"/>
                              <a:ea typeface="Cambria Math" panose="02040503050406030204" pitchFamily="18" charset="0"/>
                            </a:rPr>
                            <m:t>0,</m:t>
                          </m:r>
                          <m:r>
                            <a:rPr lang="en-GB" sz="1400" b="0" i="1" smtClean="0">
                              <a:latin typeface="Cambria Math" panose="02040503050406030204" pitchFamily="18" charset="0"/>
                              <a:ea typeface="Cambria Math" panose="02040503050406030204" pitchFamily="18" charset="0"/>
                            </a:rPr>
                            <m:t>𝑗</m:t>
                          </m:r>
                        </m:sub>
                      </m:sSub>
                    </m:oMath>
                  </m:oMathPara>
                </a14:m>
                <a:endParaRPr lang="en-GB" sz="1400" dirty="0">
                  <a:latin typeface="Helvetica Neue Light" panose="02000403000000020004" pitchFamily="2" charset="0"/>
                  <a:ea typeface="Helvetica Neue Light" panose="02000403000000020004" pitchFamily="2" charset="0"/>
                </a:endParaRPr>
              </a:p>
              <a:p>
                <a:pPr lvl="1"/>
                <a14:m>
                  <m:oMathPara xmlns:m="http://schemas.openxmlformats.org/officeDocument/2006/math">
                    <m:oMathParaPr>
                      <m:jc m:val="centerGroup"/>
                    </m:oMathParaPr>
                    <m:oMath xmlns:m="http://schemas.openxmlformats.org/officeDocument/2006/math">
                      <m:sSub>
                        <m:sSubPr>
                          <m:ctrlPr>
                            <a:rPr lang="en-GB" sz="1400" i="1" smtClean="0">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b="0" i="1" smtClean="0">
                              <a:latin typeface="Cambria Math" panose="02040503050406030204" pitchFamily="18" charset="0"/>
                              <a:ea typeface="Cambria Math" panose="02040503050406030204" pitchFamily="18" charset="0"/>
                            </a:rPr>
                            <m:t>1</m:t>
                          </m:r>
                          <m:r>
                            <a:rPr lang="en-GB" sz="1400" i="1">
                              <a:latin typeface="Cambria Math" panose="02040503050406030204" pitchFamily="18" charset="0"/>
                              <a:ea typeface="Cambria Math" panose="02040503050406030204" pitchFamily="18" charset="0"/>
                            </a:rPr>
                            <m:t>,</m:t>
                          </m:r>
                          <m:r>
                            <a:rPr lang="en-GB" sz="1400" i="1">
                              <a:latin typeface="Cambria Math" panose="02040503050406030204" pitchFamily="18" charset="0"/>
                              <a:ea typeface="Cambria Math" panose="02040503050406030204" pitchFamily="18" charset="0"/>
                            </a:rPr>
                            <m:t>𝑗</m:t>
                          </m:r>
                        </m:sub>
                      </m:sSub>
                      <m:r>
                        <a:rPr lang="en-GB" sz="1400" b="0" i="1" smtClean="0">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b="0" i="1" smtClean="0">
                              <a:latin typeface="Cambria Math" panose="02040503050406030204" pitchFamily="18" charset="0"/>
                              <a:ea typeface="Cambria Math" panose="02040503050406030204" pitchFamily="18" charset="0"/>
                            </a:rPr>
                            <m:t>1</m:t>
                          </m:r>
                          <m:r>
                            <a:rPr lang="en-GB" sz="1400" i="1">
                              <a:latin typeface="Cambria Math" panose="02040503050406030204" pitchFamily="18" charset="0"/>
                              <a:ea typeface="Cambria Math" panose="02040503050406030204" pitchFamily="18" charset="0"/>
                            </a:rPr>
                            <m:t>0</m:t>
                          </m:r>
                        </m:sub>
                      </m:sSub>
                      <m:r>
                        <a:rPr lang="en-GB" sz="1400" b="0" i="1" smtClean="0">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𝑢</m:t>
                          </m:r>
                        </m:e>
                        <m:sub>
                          <m:r>
                            <a:rPr lang="en-GB" sz="1400" b="0" i="1" smtClean="0">
                              <a:latin typeface="Cambria Math" panose="02040503050406030204" pitchFamily="18" charset="0"/>
                              <a:ea typeface="Cambria Math" panose="02040503050406030204" pitchFamily="18" charset="0"/>
                            </a:rPr>
                            <m:t>1,</m:t>
                          </m:r>
                          <m:r>
                            <a:rPr lang="en-GB" sz="1400" i="1">
                              <a:latin typeface="Cambria Math" panose="02040503050406030204" pitchFamily="18" charset="0"/>
                              <a:ea typeface="Cambria Math" panose="02040503050406030204" pitchFamily="18" charset="0"/>
                            </a:rPr>
                            <m:t>𝑗</m:t>
                          </m:r>
                        </m:sub>
                      </m:sSub>
                    </m:oMath>
                  </m:oMathPara>
                </a14:m>
                <a:endParaRPr lang="en-GB" sz="1400" dirty="0">
                  <a:latin typeface="Helvetica Neue Light" panose="02000403000000020004" pitchFamily="2" charset="0"/>
                  <a:ea typeface="Helvetica Neue Light" panose="02000403000000020004" pitchFamily="2" charset="0"/>
                </a:endParaRPr>
              </a:p>
              <a:p>
                <a:pPr lvl="1"/>
                <a14:m>
                  <m:oMathPara xmlns:m="http://schemas.openxmlformats.org/officeDocument/2006/math">
                    <m:oMathParaPr>
                      <m:jc m:val="centerGroup"/>
                    </m:oMathParaPr>
                    <m:oMath xmlns:m="http://schemas.openxmlformats.org/officeDocument/2006/math">
                      <m:sSub>
                        <m:sSubPr>
                          <m:ctrlPr>
                            <a:rPr lang="en-GB" sz="1400" i="1" smtClean="0">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b="0" i="1" smtClean="0">
                              <a:latin typeface="Cambria Math" panose="02040503050406030204" pitchFamily="18" charset="0"/>
                              <a:ea typeface="Cambria Math" panose="02040503050406030204" pitchFamily="18" charset="0"/>
                            </a:rPr>
                            <m:t>2</m:t>
                          </m:r>
                          <m:r>
                            <a:rPr lang="en-GB" sz="1400" i="1">
                              <a:latin typeface="Cambria Math" panose="02040503050406030204" pitchFamily="18" charset="0"/>
                              <a:ea typeface="Cambria Math" panose="02040503050406030204" pitchFamily="18" charset="0"/>
                            </a:rPr>
                            <m:t>,</m:t>
                          </m:r>
                          <m:r>
                            <a:rPr lang="en-GB" sz="1400" i="1">
                              <a:latin typeface="Cambria Math" panose="02040503050406030204" pitchFamily="18" charset="0"/>
                              <a:ea typeface="Cambria Math" panose="02040503050406030204" pitchFamily="18" charset="0"/>
                            </a:rPr>
                            <m:t>𝑗</m:t>
                          </m:r>
                        </m:sub>
                      </m:sSub>
                      <m:r>
                        <a:rPr lang="en-GB" sz="1400" b="0" i="1" smtClean="0">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b="0" i="1" smtClean="0">
                              <a:latin typeface="Cambria Math" panose="02040503050406030204" pitchFamily="18" charset="0"/>
                              <a:ea typeface="Cambria Math" panose="02040503050406030204" pitchFamily="18" charset="0"/>
                            </a:rPr>
                            <m:t>2</m:t>
                          </m:r>
                          <m:r>
                            <a:rPr lang="en-GB" sz="1400" i="1">
                              <a:latin typeface="Cambria Math" panose="02040503050406030204" pitchFamily="18" charset="0"/>
                              <a:ea typeface="Cambria Math" panose="02040503050406030204" pitchFamily="18" charset="0"/>
                            </a:rPr>
                            <m:t>0</m:t>
                          </m:r>
                        </m:sub>
                      </m:sSub>
                      <m:r>
                        <a:rPr lang="en-GB" sz="1400" b="0" i="1" smtClean="0">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𝑢</m:t>
                          </m:r>
                        </m:e>
                        <m:sub>
                          <m:r>
                            <a:rPr lang="en-GB" sz="1400" b="0" i="1" smtClean="0">
                              <a:latin typeface="Cambria Math" panose="02040503050406030204" pitchFamily="18" charset="0"/>
                              <a:ea typeface="Cambria Math" panose="02040503050406030204" pitchFamily="18" charset="0"/>
                            </a:rPr>
                            <m:t>2,</m:t>
                          </m:r>
                          <m:r>
                            <a:rPr lang="en-GB" sz="1400" i="1">
                              <a:latin typeface="Cambria Math" panose="02040503050406030204" pitchFamily="18" charset="0"/>
                              <a:ea typeface="Cambria Math" panose="02040503050406030204" pitchFamily="18" charset="0"/>
                            </a:rPr>
                            <m:t>𝑗</m:t>
                          </m:r>
                        </m:sub>
                      </m:sSub>
                    </m:oMath>
                  </m:oMathPara>
                </a14:m>
                <a:endParaRPr lang="en-GB" sz="1400" dirty="0"/>
              </a:p>
              <a:p>
                <a:pPr lvl="1"/>
                <a:endParaRPr lang="en-GB" sz="1400" dirty="0"/>
              </a:p>
              <a:p>
                <a:pPr lvl="1"/>
                <a:endParaRPr lang="en-GB" sz="1400" dirty="0"/>
              </a:p>
              <a:p>
                <a:pPr lvl="1"/>
                <a14:m>
                  <m:oMathPara xmlns:m="http://schemas.openxmlformats.org/officeDocument/2006/math">
                    <m:oMathParaPr>
                      <m:jc m:val="centerGroup"/>
                    </m:oMathParaPr>
                    <m:oMath xmlns:m="http://schemas.openxmlformats.org/officeDocument/2006/math">
                      <m:sSub>
                        <m:sSubPr>
                          <m:ctrlPr>
                            <a:rPr lang="en-GB" sz="1400" i="1" smtClean="0">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b="0" i="1" smtClean="0">
                              <a:latin typeface="Cambria Math" panose="02040503050406030204" pitchFamily="18" charset="0"/>
                              <a:ea typeface="Cambria Math" panose="02040503050406030204" pitchFamily="18" charset="0"/>
                            </a:rPr>
                            <m:t>𝑘</m:t>
                          </m:r>
                          <m:r>
                            <a:rPr lang="en-GB" sz="1400" i="1">
                              <a:latin typeface="Cambria Math" panose="02040503050406030204" pitchFamily="18" charset="0"/>
                              <a:ea typeface="Cambria Math" panose="02040503050406030204" pitchFamily="18" charset="0"/>
                            </a:rPr>
                            <m:t>,</m:t>
                          </m:r>
                          <m:r>
                            <a:rPr lang="en-GB" sz="1400" i="1">
                              <a:latin typeface="Cambria Math" panose="02040503050406030204" pitchFamily="18" charset="0"/>
                              <a:ea typeface="Cambria Math" panose="02040503050406030204" pitchFamily="18" charset="0"/>
                            </a:rPr>
                            <m:t>𝑗</m:t>
                          </m:r>
                        </m:sub>
                      </m:sSub>
                      <m:r>
                        <a:rPr lang="en-GB" sz="1400" b="0" i="1" smtClean="0">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b="0" i="1" smtClean="0">
                              <a:latin typeface="Cambria Math" panose="02040503050406030204" pitchFamily="18" charset="0"/>
                              <a:ea typeface="Cambria Math" panose="02040503050406030204" pitchFamily="18" charset="0"/>
                            </a:rPr>
                            <m:t>𝑘</m:t>
                          </m:r>
                          <m:r>
                            <a:rPr lang="en-GB" sz="1400" i="1">
                              <a:latin typeface="Cambria Math" panose="02040503050406030204" pitchFamily="18" charset="0"/>
                              <a:ea typeface="Cambria Math" panose="02040503050406030204" pitchFamily="18" charset="0"/>
                            </a:rPr>
                            <m:t>0</m:t>
                          </m:r>
                        </m:sub>
                      </m:sSub>
                      <m:r>
                        <a:rPr lang="en-GB" sz="1400" b="0" i="1" smtClean="0">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𝑢</m:t>
                          </m:r>
                        </m:e>
                        <m:sub>
                          <m:r>
                            <a:rPr lang="en-GB" sz="1400" b="0" i="1" smtClean="0">
                              <a:latin typeface="Cambria Math" panose="02040503050406030204" pitchFamily="18" charset="0"/>
                              <a:ea typeface="Cambria Math" panose="02040503050406030204" pitchFamily="18" charset="0"/>
                            </a:rPr>
                            <m:t>𝑘</m:t>
                          </m:r>
                          <m:r>
                            <a:rPr lang="en-GB" sz="1400" b="0" i="1" smtClean="0">
                              <a:latin typeface="Cambria Math" panose="02040503050406030204" pitchFamily="18" charset="0"/>
                              <a:ea typeface="Cambria Math" panose="02040503050406030204" pitchFamily="18" charset="0"/>
                            </a:rPr>
                            <m:t>,</m:t>
                          </m:r>
                          <m:r>
                            <a:rPr lang="en-GB" sz="1400" i="1">
                              <a:latin typeface="Cambria Math" panose="02040503050406030204" pitchFamily="18" charset="0"/>
                              <a:ea typeface="Cambria Math" panose="02040503050406030204" pitchFamily="18" charset="0"/>
                            </a:rPr>
                            <m:t>𝑗</m:t>
                          </m:r>
                        </m:sub>
                      </m:sSub>
                    </m:oMath>
                  </m:oMathPara>
                </a14:m>
                <a:endParaRPr lang="en-GB" sz="1400" dirty="0"/>
              </a:p>
            </p:txBody>
          </p:sp>
        </mc:Choice>
        <mc:Fallback xmlns="">
          <p:sp>
            <p:nvSpPr>
              <p:cNvPr id="4" name="TextBox 3">
                <a:extLst>
                  <a:ext uri="{FF2B5EF4-FFF2-40B4-BE49-F238E27FC236}">
                    <a16:creationId xmlns:a16="http://schemas.microsoft.com/office/drawing/2014/main" id="{C647AA4A-407C-33F4-75F4-15A97609A894}"/>
                  </a:ext>
                </a:extLst>
              </p:cNvPr>
              <p:cNvSpPr txBox="1">
                <a:spLocks noRot="1" noChangeAspect="1" noMove="1" noResize="1" noEditPoints="1" noAdjustHandles="1" noChangeArrowheads="1" noChangeShapeType="1" noTextEdit="1"/>
              </p:cNvSpPr>
              <p:nvPr/>
            </p:nvSpPr>
            <p:spPr>
              <a:xfrm flipH="1">
                <a:off x="102345" y="1289753"/>
                <a:ext cx="2343843" cy="1454244"/>
              </a:xfrm>
              <a:prstGeom prst="rect">
                <a:avLst/>
              </a:prstGeom>
              <a:blipFill>
                <a:blip r:embed="rId3"/>
                <a:stretch>
                  <a:fillRect/>
                </a:stretch>
              </a:blipFill>
              <a:ln>
                <a:noFill/>
              </a:ln>
            </p:spPr>
            <p:txBody>
              <a:bodyPr/>
              <a:lstStyle/>
              <a:p>
                <a:r>
                  <a:rPr lang="en-GB">
                    <a:noFill/>
                  </a:rPr>
                  <a:t> </a:t>
                </a:r>
              </a:p>
            </p:txBody>
          </p:sp>
        </mc:Fallback>
      </mc:AlternateContent>
      <p:sp>
        <p:nvSpPr>
          <p:cNvPr id="5" name="TextBox 4">
            <a:extLst>
              <a:ext uri="{FF2B5EF4-FFF2-40B4-BE49-F238E27FC236}">
                <a16:creationId xmlns:a16="http://schemas.microsoft.com/office/drawing/2014/main" id="{01E24B30-EBBC-AD52-9F1F-0E575A8C6FAD}"/>
              </a:ext>
            </a:extLst>
          </p:cNvPr>
          <p:cNvSpPr txBox="1"/>
          <p:nvPr/>
        </p:nvSpPr>
        <p:spPr>
          <a:xfrm>
            <a:off x="4581367" y="717770"/>
            <a:ext cx="1979525" cy="369332"/>
          </a:xfrm>
          <a:prstGeom prst="rect">
            <a:avLst/>
          </a:prstGeom>
          <a:solidFill>
            <a:schemeClr val="bg2"/>
          </a:solidFill>
          <a:ln>
            <a:noFill/>
          </a:ln>
        </p:spPr>
        <p:txBody>
          <a:bodyPr wrap="square"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Level 1 Equation</a:t>
            </a:r>
          </a:p>
        </p:txBody>
      </p:sp>
      <p:sp>
        <p:nvSpPr>
          <p:cNvPr id="6" name="TextBox 5">
            <a:extLst>
              <a:ext uri="{FF2B5EF4-FFF2-40B4-BE49-F238E27FC236}">
                <a16:creationId xmlns:a16="http://schemas.microsoft.com/office/drawing/2014/main" id="{F7A5B569-7DA6-B5AA-E38A-74BA7E564C10}"/>
              </a:ext>
            </a:extLst>
          </p:cNvPr>
          <p:cNvSpPr txBox="1"/>
          <p:nvPr/>
        </p:nvSpPr>
        <p:spPr>
          <a:xfrm>
            <a:off x="2446187" y="1872402"/>
            <a:ext cx="2263590" cy="369332"/>
          </a:xfrm>
          <a:prstGeom prst="rect">
            <a:avLst/>
          </a:prstGeom>
          <a:solidFill>
            <a:schemeClr val="bg2"/>
          </a:solidFill>
          <a:ln>
            <a:noFill/>
          </a:ln>
        </p:spPr>
        <p:txBody>
          <a:bodyPr wrap="square"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Level 2 Equations</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6A3E196-E27D-FD04-9630-FA8E81A1CF4E}"/>
                  </a:ext>
                </a:extLst>
              </p:cNvPr>
              <p:cNvSpPr txBox="1"/>
              <p:nvPr/>
            </p:nvSpPr>
            <p:spPr>
              <a:xfrm>
                <a:off x="337175" y="3102485"/>
                <a:ext cx="8745204" cy="325089"/>
              </a:xfrm>
              <a:prstGeom prst="rect">
                <a:avLst/>
              </a:prstGeom>
              <a:solidFill>
                <a:schemeClr val="bg1"/>
              </a:solidFill>
              <a:ln>
                <a:noFill/>
              </a:ln>
            </p:spPr>
            <p:txBody>
              <a:bodyPr wrap="square" rtlCol="0">
                <a:spAutoFit/>
              </a:bodyPr>
              <a:lstStyle/>
              <a:p>
                <a14:m>
                  <m:oMath xmlns:m="http://schemas.openxmlformats.org/officeDocument/2006/math">
                    <m:sSub>
                      <m:sSubPr>
                        <m:ctrlPr>
                          <a:rPr lang="en-GB" sz="1400" i="1" smtClean="0">
                            <a:latin typeface="Cambria Math" panose="02040503050406030204" pitchFamily="18" charset="0"/>
                          </a:rPr>
                        </m:ctrlPr>
                      </m:sSubPr>
                      <m:e>
                        <m:r>
                          <a:rPr lang="en-GB" sz="1400" i="1">
                            <a:latin typeface="Cambria Math" panose="02040503050406030204" pitchFamily="18" charset="0"/>
                          </a:rPr>
                          <m:t>𝑦</m:t>
                        </m:r>
                      </m:e>
                      <m:sub>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b="0" i="1" smtClean="0">
                        <a:latin typeface="Cambria Math" panose="02040503050406030204" pitchFamily="18" charset="0"/>
                      </a:rPr>
                      <m:t> </m:t>
                    </m:r>
                    <m:r>
                      <a:rPr lang="en-GB" sz="1400">
                        <a:latin typeface="Cambria Math" panose="02040503050406030204" pitchFamily="18" charset="0"/>
                      </a:rPr>
                      <m:t>=</m:t>
                    </m:r>
                  </m:oMath>
                </a14:m>
                <a:r>
                  <a:rPr lang="en-US" sz="1400" i="1" dirty="0">
                    <a:latin typeface="Helvetica Neue Thin" panose="020B0403020202020204" pitchFamily="34" charset="0"/>
                    <a:ea typeface="Helvetica Neue Thin" panose="020B0403020202020204" pitchFamily="34" charset="0"/>
                  </a:rPr>
                  <a:t> </a:t>
                </a:r>
                <a14:m>
                  <m:oMath xmlns:m="http://schemas.openxmlformats.org/officeDocument/2006/math">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i="1">
                            <a:latin typeface="Cambria Math" panose="02040503050406030204" pitchFamily="18" charset="0"/>
                            <a:ea typeface="Cambria Math" panose="02040503050406030204" pitchFamily="18" charset="0"/>
                          </a:rPr>
                          <m:t>00</m:t>
                        </m:r>
                      </m:sub>
                    </m:sSub>
                    <m:r>
                      <a:rPr lang="en-GB" sz="1400" i="1">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i="1">
                            <a:latin typeface="Cambria Math" panose="02040503050406030204" pitchFamily="18" charset="0"/>
                            <a:ea typeface="Cambria Math" panose="02040503050406030204" pitchFamily="18" charset="0"/>
                          </a:rPr>
                          <m:t>10</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i="1">
                            <a:latin typeface="Cambria Math" panose="02040503050406030204" pitchFamily="18" charset="0"/>
                          </a:rPr>
                          <m:t>1,</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b="0" i="1" smtClean="0">
                        <a:latin typeface="Cambria Math" panose="02040503050406030204" pitchFamily="18" charset="0"/>
                      </a:rPr>
                      <m:t>+</m:t>
                    </m:r>
                    <m:sSub>
                      <m:sSubPr>
                        <m:ctrlPr>
                          <a:rPr lang="en-GB" sz="1400" i="1" smtClean="0">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b="0" i="1" smtClean="0">
                            <a:latin typeface="Cambria Math" panose="02040503050406030204" pitchFamily="18" charset="0"/>
                            <a:ea typeface="Cambria Math" panose="02040503050406030204" pitchFamily="18" charset="0"/>
                          </a:rPr>
                          <m:t>2</m:t>
                        </m:r>
                        <m:r>
                          <a:rPr lang="en-GB" sz="1400" i="1">
                            <a:latin typeface="Cambria Math" panose="02040503050406030204" pitchFamily="18" charset="0"/>
                            <a:ea typeface="Cambria Math" panose="02040503050406030204" pitchFamily="18" charset="0"/>
                          </a:rPr>
                          <m:t>0</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b="0" i="1" smtClean="0">
                            <a:latin typeface="Cambria Math" panose="02040503050406030204" pitchFamily="18" charset="0"/>
                          </a:rPr>
                          <m:t>2</m:t>
                        </m:r>
                        <m:r>
                          <a:rPr lang="en-GB" sz="1400" i="1">
                            <a:latin typeface="Cambria Math" panose="02040503050406030204" pitchFamily="18" charset="0"/>
                          </a:rPr>
                          <m:t>,</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b="0" i="1" smtClean="0">
                        <a:latin typeface="Cambria Math" panose="02040503050406030204" pitchFamily="18" charset="0"/>
                      </a:rPr>
                      <m:t>+</m:t>
                    </m:r>
                    <m:r>
                      <a:rPr lang="en-GB" sz="1400">
                        <a:latin typeface="Cambria Math" panose="02040503050406030204" pitchFamily="18" charset="0"/>
                      </a:rPr>
                      <m:t>…</m:t>
                    </m:r>
                    <m:r>
                      <a:rPr lang="en-GB" sz="1400" b="0" i="0" smtClean="0">
                        <a:latin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b="0" i="1" smtClean="0">
                            <a:latin typeface="Cambria Math" panose="02040503050406030204" pitchFamily="18" charset="0"/>
                            <a:ea typeface="Cambria Math" panose="02040503050406030204" pitchFamily="18" charset="0"/>
                          </a:rPr>
                          <m:t>𝑘</m:t>
                        </m:r>
                        <m:r>
                          <a:rPr lang="en-GB" sz="1400" i="1">
                            <a:latin typeface="Cambria Math" panose="02040503050406030204" pitchFamily="18" charset="0"/>
                            <a:ea typeface="Cambria Math" panose="02040503050406030204" pitchFamily="18" charset="0"/>
                          </a:rPr>
                          <m:t>0</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b="0" i="1" smtClean="0">
                            <a:latin typeface="Cambria Math" panose="02040503050406030204" pitchFamily="18" charset="0"/>
                          </a:rPr>
                          <m:t>𝑘</m:t>
                        </m:r>
                        <m:r>
                          <a:rPr lang="en-GB" sz="1400" i="1">
                            <a:latin typeface="Cambria Math" panose="02040503050406030204" pitchFamily="18" charset="0"/>
                          </a:rPr>
                          <m:t>,</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b="0" i="1" smtClean="0">
                        <a:latin typeface="Cambria Math" panose="02040503050406030204" pitchFamily="18" charset="0"/>
                      </a:rPr>
                      <m:t>+</m:t>
                    </m:r>
                  </m:oMath>
                </a14:m>
                <a:r>
                  <a:rPr lang="en-GB" sz="1400" dirty="0">
                    <a:ea typeface="Cambria Math" panose="02040503050406030204" pitchFamily="18" charset="0"/>
                  </a:rPr>
                  <a:t> </a:t>
                </a:r>
                <a14:m>
                  <m:oMath xmlns:m="http://schemas.openxmlformats.org/officeDocument/2006/math">
                    <m:sSub>
                      <m:sSubPr>
                        <m:ctrlPr>
                          <a:rPr lang="en-GB" sz="1400" i="1">
                            <a:latin typeface="Cambria Math" panose="02040503050406030204" pitchFamily="18" charset="0"/>
                            <a:ea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𝑢</m:t>
                        </m:r>
                      </m:e>
                      <m:sub>
                        <m:r>
                          <a:rPr lang="en-GB" sz="1400" i="1">
                            <a:latin typeface="Cambria Math" panose="02040503050406030204" pitchFamily="18" charset="0"/>
                            <a:ea typeface="Cambria Math" panose="02040503050406030204" pitchFamily="18" charset="0"/>
                          </a:rPr>
                          <m:t>0</m:t>
                        </m:r>
                        <m:r>
                          <a:rPr lang="en-GB" sz="1400" b="0" i="1" smtClean="0">
                            <a:latin typeface="Cambria Math" panose="02040503050406030204" pitchFamily="18" charset="0"/>
                            <a:ea typeface="Cambria Math" panose="02040503050406030204" pitchFamily="18" charset="0"/>
                          </a:rPr>
                          <m:t>,</m:t>
                        </m:r>
                        <m:r>
                          <a:rPr lang="en-GB" sz="1400" b="0" i="1" smtClean="0">
                            <a:latin typeface="Cambria Math" panose="02040503050406030204" pitchFamily="18" charset="0"/>
                            <a:ea typeface="Cambria Math" panose="02040503050406030204" pitchFamily="18" charset="0"/>
                          </a:rPr>
                          <m:t>𝑗</m:t>
                        </m:r>
                      </m:sub>
                    </m:sSub>
                    <m:r>
                      <a:rPr lang="en-GB" sz="1400" i="1">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𝑢</m:t>
                        </m:r>
                      </m:e>
                      <m:sub>
                        <m:r>
                          <a:rPr lang="en-GB" sz="1400" i="1">
                            <a:latin typeface="Cambria Math" panose="02040503050406030204" pitchFamily="18" charset="0"/>
                            <a:ea typeface="Cambria Math" panose="02040503050406030204" pitchFamily="18" charset="0"/>
                          </a:rPr>
                          <m:t>1</m:t>
                        </m:r>
                        <m:r>
                          <a:rPr lang="en-GB" sz="1400" b="0" i="1" smtClean="0">
                            <a:latin typeface="Cambria Math" panose="02040503050406030204" pitchFamily="18" charset="0"/>
                            <a:ea typeface="Cambria Math" panose="02040503050406030204" pitchFamily="18" charset="0"/>
                          </a:rPr>
                          <m:t>,</m:t>
                        </m:r>
                        <m:r>
                          <a:rPr lang="en-GB" sz="1400" b="0" i="1" smtClean="0">
                            <a:latin typeface="Cambria Math" panose="02040503050406030204" pitchFamily="18" charset="0"/>
                            <a:ea typeface="Cambria Math" panose="02040503050406030204" pitchFamily="18" charset="0"/>
                          </a:rPr>
                          <m:t>𝑗</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i="1">
                            <a:latin typeface="Cambria Math" panose="02040503050406030204" pitchFamily="18" charset="0"/>
                          </a:rPr>
                          <m:t>1,</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i="1">
                        <a:latin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𝑢</m:t>
                        </m:r>
                      </m:e>
                      <m:sub>
                        <m:r>
                          <a:rPr lang="en-GB" sz="1400" i="1">
                            <a:latin typeface="Cambria Math" panose="02040503050406030204" pitchFamily="18" charset="0"/>
                            <a:ea typeface="Cambria Math" panose="02040503050406030204" pitchFamily="18" charset="0"/>
                          </a:rPr>
                          <m:t>2</m:t>
                        </m:r>
                        <m:r>
                          <a:rPr lang="en-GB" sz="1400" b="0" i="1" smtClean="0">
                            <a:latin typeface="Cambria Math" panose="02040503050406030204" pitchFamily="18" charset="0"/>
                            <a:ea typeface="Cambria Math" panose="02040503050406030204" pitchFamily="18" charset="0"/>
                          </a:rPr>
                          <m:t>,</m:t>
                        </m:r>
                        <m:r>
                          <a:rPr lang="en-GB" sz="1400" b="0" i="1" smtClean="0">
                            <a:latin typeface="Cambria Math" panose="02040503050406030204" pitchFamily="18" charset="0"/>
                            <a:ea typeface="Cambria Math" panose="02040503050406030204" pitchFamily="18" charset="0"/>
                          </a:rPr>
                          <m:t>𝑗</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i="1">
                            <a:latin typeface="Cambria Math" panose="02040503050406030204" pitchFamily="18" charset="0"/>
                          </a:rPr>
                          <m:t>2,</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i="1">
                        <a:latin typeface="Cambria Math" panose="02040503050406030204" pitchFamily="18" charset="0"/>
                      </a:rPr>
                      <m:t>+</m:t>
                    </m:r>
                    <m:r>
                      <a:rPr lang="en-GB" sz="1400">
                        <a:latin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𝑢</m:t>
                        </m:r>
                      </m:e>
                      <m:sub>
                        <m:r>
                          <a:rPr lang="en-GB" sz="1400" i="1">
                            <a:latin typeface="Cambria Math" panose="02040503050406030204" pitchFamily="18" charset="0"/>
                            <a:ea typeface="Cambria Math" panose="02040503050406030204" pitchFamily="18" charset="0"/>
                          </a:rPr>
                          <m:t>𝑘</m:t>
                        </m:r>
                        <m:r>
                          <a:rPr lang="en-GB" sz="1400" b="0" i="1" smtClean="0">
                            <a:latin typeface="Cambria Math" panose="02040503050406030204" pitchFamily="18" charset="0"/>
                            <a:ea typeface="Cambria Math" panose="02040503050406030204" pitchFamily="18" charset="0"/>
                          </a:rPr>
                          <m:t>,</m:t>
                        </m:r>
                        <m:r>
                          <a:rPr lang="en-GB" sz="1400" b="0" i="1" smtClean="0">
                            <a:latin typeface="Cambria Math" panose="02040503050406030204" pitchFamily="18" charset="0"/>
                            <a:ea typeface="Cambria Math" panose="02040503050406030204" pitchFamily="18" charset="0"/>
                          </a:rPr>
                          <m:t>𝑗</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i="1">
                            <a:latin typeface="Cambria Math" panose="02040503050406030204" pitchFamily="18" charset="0"/>
                          </a:rPr>
                          <m:t>𝑘</m:t>
                        </m:r>
                        <m:r>
                          <a:rPr lang="en-GB" sz="1400" i="1">
                            <a:latin typeface="Cambria Math" panose="02040503050406030204" pitchFamily="18" charset="0"/>
                          </a:rPr>
                          <m:t>,</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𝜀</m:t>
                        </m:r>
                      </m:e>
                      <m:sub>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oMath>
                </a14:m>
                <a:endParaRPr lang="en-US" sz="1400" i="1" dirty="0">
                  <a:latin typeface="Helvetica Neue Thin" panose="020B0403020202020204" pitchFamily="34" charset="0"/>
                  <a:ea typeface="Helvetica Neue Thin" panose="020B0403020202020204" pitchFamily="34" charset="0"/>
                </a:endParaRPr>
              </a:p>
            </p:txBody>
          </p:sp>
        </mc:Choice>
        <mc:Fallback xmlns="">
          <p:sp>
            <p:nvSpPr>
              <p:cNvPr id="7" name="TextBox 6">
                <a:extLst>
                  <a:ext uri="{FF2B5EF4-FFF2-40B4-BE49-F238E27FC236}">
                    <a16:creationId xmlns:a16="http://schemas.microsoft.com/office/drawing/2014/main" id="{E6A3E196-E27D-FD04-9630-FA8E81A1CF4E}"/>
                  </a:ext>
                </a:extLst>
              </p:cNvPr>
              <p:cNvSpPr txBox="1">
                <a:spLocks noRot="1" noChangeAspect="1" noMove="1" noResize="1" noEditPoints="1" noAdjustHandles="1" noChangeArrowheads="1" noChangeShapeType="1" noTextEdit="1"/>
              </p:cNvSpPr>
              <p:nvPr/>
            </p:nvSpPr>
            <p:spPr>
              <a:xfrm>
                <a:off x="337175" y="3102485"/>
                <a:ext cx="8745204" cy="325089"/>
              </a:xfrm>
              <a:prstGeom prst="rect">
                <a:avLst/>
              </a:prstGeom>
              <a:blipFill>
                <a:blip r:embed="rId4"/>
                <a:stretch>
                  <a:fillRect b="-7692"/>
                </a:stretch>
              </a:blipFill>
              <a:ln>
                <a:noFill/>
              </a:ln>
            </p:spPr>
            <p:txBody>
              <a:bodyPr/>
              <a:lstStyle/>
              <a:p>
                <a:r>
                  <a:rPr lang="en-GB">
                    <a:noFill/>
                  </a:rPr>
                  <a:t> </a:t>
                </a:r>
              </a:p>
            </p:txBody>
          </p:sp>
        </mc:Fallback>
      </mc:AlternateContent>
      <p:sp>
        <p:nvSpPr>
          <p:cNvPr id="8" name="Right Brace 7">
            <a:extLst>
              <a:ext uri="{FF2B5EF4-FFF2-40B4-BE49-F238E27FC236}">
                <a16:creationId xmlns:a16="http://schemas.microsoft.com/office/drawing/2014/main" id="{B55B73B8-1EBF-AE15-67CF-FB970A3EE172}"/>
              </a:ext>
            </a:extLst>
          </p:cNvPr>
          <p:cNvSpPr/>
          <p:nvPr/>
        </p:nvSpPr>
        <p:spPr>
          <a:xfrm rot="5400000">
            <a:off x="2175259" y="3335653"/>
            <a:ext cx="325087" cy="3031427"/>
          </a:xfrm>
          <a:prstGeom prst="rightBrace">
            <a:avLst/>
          </a:prstGeom>
          <a:solidFill>
            <a:schemeClr val="bg1"/>
          </a:solidFill>
          <a:ln w="28575">
            <a:noFill/>
          </a:ln>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sp>
        <p:nvSpPr>
          <p:cNvPr id="9" name="Right Brace 8">
            <a:extLst>
              <a:ext uri="{FF2B5EF4-FFF2-40B4-BE49-F238E27FC236}">
                <a16:creationId xmlns:a16="http://schemas.microsoft.com/office/drawing/2014/main" id="{811127DE-CF04-EBBF-380F-D9DAEF44B299}"/>
              </a:ext>
            </a:extLst>
          </p:cNvPr>
          <p:cNvSpPr/>
          <p:nvPr/>
        </p:nvSpPr>
        <p:spPr>
          <a:xfrm rot="5400000">
            <a:off x="5717390" y="3090662"/>
            <a:ext cx="325089" cy="3516922"/>
          </a:xfrm>
          <a:prstGeom prst="rightBrace">
            <a:avLst/>
          </a:prstGeom>
          <a:solidFill>
            <a:schemeClr val="bg1"/>
          </a:solidFill>
          <a:ln w="28575">
            <a:noFill/>
          </a:ln>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sp>
        <p:nvSpPr>
          <p:cNvPr id="10" name="TextBox 9">
            <a:extLst>
              <a:ext uri="{FF2B5EF4-FFF2-40B4-BE49-F238E27FC236}">
                <a16:creationId xmlns:a16="http://schemas.microsoft.com/office/drawing/2014/main" id="{B43F2B85-2953-7879-96B6-46B12F30C06B}"/>
              </a:ext>
            </a:extLst>
          </p:cNvPr>
          <p:cNvSpPr txBox="1"/>
          <p:nvPr/>
        </p:nvSpPr>
        <p:spPr>
          <a:xfrm>
            <a:off x="946105" y="3786669"/>
            <a:ext cx="2783393" cy="369332"/>
          </a:xfrm>
          <a:prstGeom prst="rect">
            <a:avLst/>
          </a:prstGeom>
          <a:solidFill>
            <a:schemeClr val="bg2"/>
          </a:solidFill>
          <a:ln>
            <a:noFill/>
          </a:ln>
        </p:spPr>
        <p:txBody>
          <a:bodyPr wrap="square" rtlCol="0">
            <a:spAutoFit/>
          </a:bodyPr>
          <a:lstStyle/>
          <a:p>
            <a:pPr algn="ctr"/>
            <a:r>
              <a:rPr lang="en-GB" dirty="0">
                <a:latin typeface="Helvetica Neue" panose="02000503000000020004" pitchFamily="2" charset="0"/>
                <a:ea typeface="Helvetica Neue" panose="02000503000000020004" pitchFamily="2" charset="0"/>
                <a:cs typeface="Helvetica Neue" panose="02000503000000020004" pitchFamily="2" charset="0"/>
              </a:rPr>
              <a:t>Fixed part</a:t>
            </a:r>
          </a:p>
        </p:txBody>
      </p:sp>
      <p:sp>
        <p:nvSpPr>
          <p:cNvPr id="11" name="TextBox 10">
            <a:extLst>
              <a:ext uri="{FF2B5EF4-FFF2-40B4-BE49-F238E27FC236}">
                <a16:creationId xmlns:a16="http://schemas.microsoft.com/office/drawing/2014/main" id="{3F29ECBF-E253-82FB-FD5E-B7F63F03F16F}"/>
              </a:ext>
            </a:extLst>
          </p:cNvPr>
          <p:cNvSpPr txBox="1"/>
          <p:nvPr/>
        </p:nvSpPr>
        <p:spPr>
          <a:xfrm>
            <a:off x="4488236" y="3826862"/>
            <a:ext cx="2783393" cy="369332"/>
          </a:xfrm>
          <a:prstGeom prst="rect">
            <a:avLst/>
          </a:prstGeom>
          <a:solidFill>
            <a:schemeClr val="bg2"/>
          </a:solidFill>
          <a:ln>
            <a:noFill/>
          </a:ln>
        </p:spPr>
        <p:txBody>
          <a:bodyPr wrap="square" rtlCol="0">
            <a:spAutoFit/>
          </a:bodyPr>
          <a:lstStyle/>
          <a:p>
            <a:pPr algn="ctr"/>
            <a:r>
              <a:rPr lang="en-GB" dirty="0">
                <a:latin typeface="Helvetica Neue" panose="02000503000000020004" pitchFamily="2" charset="0"/>
                <a:ea typeface="Helvetica Neue" panose="02000503000000020004" pitchFamily="2" charset="0"/>
                <a:cs typeface="Helvetica Neue" panose="02000503000000020004" pitchFamily="2" charset="0"/>
              </a:rPr>
              <a:t>Random part</a:t>
            </a:r>
          </a:p>
        </p:txBody>
      </p:sp>
      <p:sp>
        <p:nvSpPr>
          <p:cNvPr id="12" name="Rectangle 11">
            <a:extLst>
              <a:ext uri="{FF2B5EF4-FFF2-40B4-BE49-F238E27FC236}">
                <a16:creationId xmlns:a16="http://schemas.microsoft.com/office/drawing/2014/main" id="{4090BB62-CF75-EE52-5863-240400EC53BF}"/>
              </a:ext>
            </a:extLst>
          </p:cNvPr>
          <p:cNvSpPr/>
          <p:nvPr/>
        </p:nvSpPr>
        <p:spPr>
          <a:xfrm>
            <a:off x="11452516" y="37521"/>
            <a:ext cx="636997" cy="611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ight Brace 12">
            <a:extLst>
              <a:ext uri="{FF2B5EF4-FFF2-40B4-BE49-F238E27FC236}">
                <a16:creationId xmlns:a16="http://schemas.microsoft.com/office/drawing/2014/main" id="{6D460DCA-9EAE-5193-974C-5F707BFCE00A}"/>
              </a:ext>
            </a:extLst>
          </p:cNvPr>
          <p:cNvSpPr/>
          <p:nvPr/>
        </p:nvSpPr>
        <p:spPr>
          <a:xfrm>
            <a:off x="1998869" y="1329946"/>
            <a:ext cx="338933" cy="1454244"/>
          </a:xfrm>
          <a:prstGeom prst="rightBrace">
            <a:avLst/>
          </a:prstGeom>
          <a:ln w="28575">
            <a:solidFill>
              <a:schemeClr val="bg2">
                <a:lumMod val="1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sp>
        <p:nvSpPr>
          <p:cNvPr id="14" name="Right Brace 13">
            <a:extLst>
              <a:ext uri="{FF2B5EF4-FFF2-40B4-BE49-F238E27FC236}">
                <a16:creationId xmlns:a16="http://schemas.microsoft.com/office/drawing/2014/main" id="{B009DC3A-A288-0E1E-A561-F879AD1FA284}"/>
              </a:ext>
            </a:extLst>
          </p:cNvPr>
          <p:cNvSpPr/>
          <p:nvPr/>
        </p:nvSpPr>
        <p:spPr>
          <a:xfrm rot="5400000">
            <a:off x="2175259" y="2049731"/>
            <a:ext cx="325087" cy="3031427"/>
          </a:xfrm>
          <a:prstGeom prst="rightBrace">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sp>
        <p:nvSpPr>
          <p:cNvPr id="15" name="Right Brace 14">
            <a:extLst>
              <a:ext uri="{FF2B5EF4-FFF2-40B4-BE49-F238E27FC236}">
                <a16:creationId xmlns:a16="http://schemas.microsoft.com/office/drawing/2014/main" id="{AB19E46F-5FC0-6C67-78E5-935901295915}"/>
              </a:ext>
            </a:extLst>
          </p:cNvPr>
          <p:cNvSpPr/>
          <p:nvPr/>
        </p:nvSpPr>
        <p:spPr>
          <a:xfrm rot="5400000">
            <a:off x="5717389" y="1814499"/>
            <a:ext cx="325089" cy="3516922"/>
          </a:xfrm>
          <a:prstGeom prst="rightBrace">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sp>
        <p:nvSpPr>
          <p:cNvPr id="16" name="TextBox 15">
            <a:extLst>
              <a:ext uri="{FF2B5EF4-FFF2-40B4-BE49-F238E27FC236}">
                <a16:creationId xmlns:a16="http://schemas.microsoft.com/office/drawing/2014/main" id="{0BA2B41F-F498-759B-2E6A-3DECE1D79178}"/>
              </a:ext>
            </a:extLst>
          </p:cNvPr>
          <p:cNvSpPr txBox="1"/>
          <p:nvPr/>
        </p:nvSpPr>
        <p:spPr>
          <a:xfrm>
            <a:off x="7906351" y="3225749"/>
            <a:ext cx="2783393" cy="369332"/>
          </a:xfrm>
          <a:prstGeom prst="rect">
            <a:avLst/>
          </a:prstGeom>
          <a:solidFill>
            <a:schemeClr val="bg2"/>
          </a:solidFill>
        </p:spPr>
        <p:txBody>
          <a:bodyPr wrap="square" rtlCol="0">
            <a:spAutoFit/>
          </a:bodyPr>
          <a:lstStyle/>
          <a:p>
            <a:pPr algn="ctr"/>
            <a:r>
              <a:rPr lang="en-GB" dirty="0">
                <a:latin typeface="Helvetica Neue" panose="02000503000000020004" pitchFamily="2" charset="0"/>
                <a:ea typeface="Helvetica Neue" panose="02000503000000020004" pitchFamily="2" charset="0"/>
                <a:cs typeface="Helvetica Neue" panose="02000503000000020004" pitchFamily="2" charset="0"/>
              </a:rPr>
              <a:t>Model’s true form</a:t>
            </a:r>
          </a:p>
        </p:txBody>
      </p:sp>
      <p:sp>
        <p:nvSpPr>
          <p:cNvPr id="17" name="TextBox 16">
            <a:extLst>
              <a:ext uri="{FF2B5EF4-FFF2-40B4-BE49-F238E27FC236}">
                <a16:creationId xmlns:a16="http://schemas.microsoft.com/office/drawing/2014/main" id="{4989534C-806F-7EE1-F4C0-56CD8747B7AA}"/>
              </a:ext>
            </a:extLst>
          </p:cNvPr>
          <p:cNvSpPr txBox="1"/>
          <p:nvPr/>
        </p:nvSpPr>
        <p:spPr>
          <a:xfrm>
            <a:off x="7638395" y="1149621"/>
            <a:ext cx="4218660" cy="1754326"/>
          </a:xfrm>
          <a:prstGeom prst="rect">
            <a:avLst/>
          </a:prstGeom>
          <a:noFill/>
        </p:spPr>
        <p:txBody>
          <a:bodyPr wrap="square"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This is an example of a </a:t>
            </a:r>
            <a:r>
              <a:rPr lang="en-GB" b="1" dirty="0">
                <a:latin typeface="Helvetica Neue" panose="02000503000000020004" pitchFamily="2" charset="0"/>
                <a:ea typeface="Helvetica Neue" panose="02000503000000020004" pitchFamily="2" charset="0"/>
                <a:cs typeface="Helvetica Neue" panose="02000503000000020004" pitchFamily="2" charset="0"/>
              </a:rPr>
              <a:t>random-slope model </a:t>
            </a:r>
            <a:r>
              <a:rPr lang="en-GB" dirty="0">
                <a:latin typeface="Helvetica Neue" panose="02000503000000020004" pitchFamily="2" charset="0"/>
                <a:ea typeface="Helvetica Neue" panose="02000503000000020004" pitchFamily="2" charset="0"/>
                <a:cs typeface="Helvetica Neue" panose="02000503000000020004" pitchFamily="2" charset="0"/>
              </a:rPr>
              <a:t>which includes both </a:t>
            </a:r>
            <a:r>
              <a:rPr lang="en-GB" dirty="0">
                <a:highlight>
                  <a:srgbClr val="FFFF00"/>
                </a:highlight>
                <a:latin typeface="Helvetica Neue" panose="02000503000000020004" pitchFamily="2" charset="0"/>
                <a:ea typeface="Helvetica Neue" panose="02000503000000020004" pitchFamily="2" charset="0"/>
                <a:cs typeface="Helvetica Neue" panose="02000503000000020004" pitchFamily="2" charset="0"/>
              </a:rPr>
              <a:t>a random-intercept</a:t>
            </a:r>
            <a:r>
              <a:rPr lang="en-GB" dirty="0">
                <a:latin typeface="Helvetica Neue" panose="02000503000000020004" pitchFamily="2" charset="0"/>
                <a:ea typeface="Helvetica Neue" panose="02000503000000020004" pitchFamily="2" charset="0"/>
                <a:cs typeface="Helvetica Neue" panose="02000503000000020004" pitchFamily="2" charset="0"/>
              </a:rPr>
              <a:t> and </a:t>
            </a:r>
            <a:r>
              <a:rPr lang="en-GB" dirty="0">
                <a:highlight>
                  <a:srgbClr val="00FF00"/>
                </a:highlight>
                <a:latin typeface="Helvetica Neue" panose="02000503000000020004" pitchFamily="2" charset="0"/>
                <a:ea typeface="Helvetica Neue" panose="02000503000000020004" pitchFamily="2" charset="0"/>
                <a:cs typeface="Helvetica Neue" panose="02000503000000020004" pitchFamily="2" charset="0"/>
              </a:rPr>
              <a:t>random-slopes</a:t>
            </a:r>
            <a:r>
              <a:rPr lang="en-GB" dirty="0">
                <a:latin typeface="Helvetica Neue" panose="02000503000000020004" pitchFamily="2" charset="0"/>
                <a:ea typeface="Helvetica Neue" panose="02000503000000020004" pitchFamily="2" charset="0"/>
                <a:cs typeface="Helvetica Neue" panose="02000503000000020004" pitchFamily="2" charset="0"/>
              </a:rPr>
              <a:t>. This means there group structures causes variation in the means across groups (i.e., intercepts) and slopes </a:t>
            </a:r>
          </a:p>
        </p:txBody>
      </p:sp>
      <p:sp>
        <p:nvSpPr>
          <p:cNvPr id="18" name="Rectangle 17">
            <a:extLst>
              <a:ext uri="{FF2B5EF4-FFF2-40B4-BE49-F238E27FC236}">
                <a16:creationId xmlns:a16="http://schemas.microsoft.com/office/drawing/2014/main" id="{AF4EFB84-AE7B-2B0D-2D6A-939A34B8C2A8}"/>
              </a:ext>
            </a:extLst>
          </p:cNvPr>
          <p:cNvSpPr/>
          <p:nvPr/>
        </p:nvSpPr>
        <p:spPr>
          <a:xfrm>
            <a:off x="411982" y="1337416"/>
            <a:ext cx="1586887" cy="232407"/>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a:extLst>
              <a:ext uri="{FF2B5EF4-FFF2-40B4-BE49-F238E27FC236}">
                <a16:creationId xmlns:a16="http://schemas.microsoft.com/office/drawing/2014/main" id="{F06E7890-E1DD-B36B-60F2-1BD99E197979}"/>
              </a:ext>
            </a:extLst>
          </p:cNvPr>
          <p:cNvSpPr/>
          <p:nvPr/>
        </p:nvSpPr>
        <p:spPr>
          <a:xfrm>
            <a:off x="411982" y="1608829"/>
            <a:ext cx="1586887" cy="1135168"/>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1" name="Straight Connector 20">
            <a:extLst>
              <a:ext uri="{FF2B5EF4-FFF2-40B4-BE49-F238E27FC236}">
                <a16:creationId xmlns:a16="http://schemas.microsoft.com/office/drawing/2014/main" id="{51BDEFA3-A3B8-1AE2-5623-F504B740F592}"/>
              </a:ext>
            </a:extLst>
          </p:cNvPr>
          <p:cNvCxnSpPr>
            <a:cxnSpLocks/>
          </p:cNvCxnSpPr>
          <p:nvPr/>
        </p:nvCxnSpPr>
        <p:spPr>
          <a:xfrm flipV="1">
            <a:off x="1998869" y="2008671"/>
            <a:ext cx="7245615" cy="735326"/>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91B5165-AEE2-FEE2-F7D2-2B30BDFA6F96}"/>
              </a:ext>
            </a:extLst>
          </p:cNvPr>
          <p:cNvCxnSpPr>
            <a:cxnSpLocks/>
          </p:cNvCxnSpPr>
          <p:nvPr/>
        </p:nvCxnSpPr>
        <p:spPr>
          <a:xfrm>
            <a:off x="1998869" y="1337416"/>
            <a:ext cx="5778555" cy="420941"/>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228AF55-9AC2-F2AD-C775-D4D01AB3E0CA}"/>
              </a:ext>
            </a:extLst>
          </p:cNvPr>
          <p:cNvCxnSpPr>
            <a:cxnSpLocks/>
          </p:cNvCxnSpPr>
          <p:nvPr/>
        </p:nvCxnSpPr>
        <p:spPr>
          <a:xfrm>
            <a:off x="7906351" y="3971335"/>
            <a:ext cx="0" cy="2539997"/>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C794F404-BAA4-8F59-B5D1-360182977292}"/>
              </a:ext>
            </a:extLst>
          </p:cNvPr>
          <p:cNvCxnSpPr/>
          <p:nvPr/>
        </p:nvCxnSpPr>
        <p:spPr>
          <a:xfrm>
            <a:off x="7906351" y="6521380"/>
            <a:ext cx="3864663" cy="0"/>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25B34053-B72B-9D6B-2BE1-7043EBDA3FBD}"/>
              </a:ext>
            </a:extLst>
          </p:cNvPr>
          <p:cNvCxnSpPr/>
          <p:nvPr/>
        </p:nvCxnSpPr>
        <p:spPr>
          <a:xfrm flipV="1">
            <a:off x="8038681" y="5011668"/>
            <a:ext cx="3205424" cy="1087681"/>
          </a:xfrm>
          <a:prstGeom prst="line">
            <a:avLst/>
          </a:prstGeom>
        </p:spPr>
        <p:style>
          <a:lnRef idx="1">
            <a:schemeClr val="accent2"/>
          </a:lnRef>
          <a:fillRef idx="0">
            <a:schemeClr val="accent2"/>
          </a:fillRef>
          <a:effectRef idx="0">
            <a:schemeClr val="accent2"/>
          </a:effectRef>
          <a:fontRef idx="minor">
            <a:schemeClr val="tx1"/>
          </a:fontRef>
        </p:style>
      </p:cxnSp>
      <p:cxnSp>
        <p:nvCxnSpPr>
          <p:cNvPr id="38" name="Straight Connector 37">
            <a:extLst>
              <a:ext uri="{FF2B5EF4-FFF2-40B4-BE49-F238E27FC236}">
                <a16:creationId xmlns:a16="http://schemas.microsoft.com/office/drawing/2014/main" id="{8B641372-B051-9E52-ACEA-5DA786708954}"/>
              </a:ext>
            </a:extLst>
          </p:cNvPr>
          <p:cNvCxnSpPr/>
          <p:nvPr/>
        </p:nvCxnSpPr>
        <p:spPr>
          <a:xfrm flipV="1">
            <a:off x="8048730" y="4011528"/>
            <a:ext cx="1436914" cy="1658768"/>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FF17F397-EBE9-E9F6-6AA4-F8E03F1D8A2C}"/>
              </a:ext>
            </a:extLst>
          </p:cNvPr>
          <p:cNvCxnSpPr/>
          <p:nvPr/>
        </p:nvCxnSpPr>
        <p:spPr>
          <a:xfrm flipV="1">
            <a:off x="8030367" y="5553248"/>
            <a:ext cx="3575479" cy="259045"/>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D0C80558-4C64-9AC2-A4DA-3DE0B3F4E8DB}"/>
              </a:ext>
            </a:extLst>
          </p:cNvPr>
          <p:cNvCxnSpPr/>
          <p:nvPr/>
        </p:nvCxnSpPr>
        <p:spPr>
          <a:xfrm flipV="1">
            <a:off x="8661679" y="3927553"/>
            <a:ext cx="1497205" cy="2352667"/>
          </a:xfrm>
          <a:prstGeom prst="line">
            <a:avLst/>
          </a:prstGeom>
        </p:spPr>
        <p:style>
          <a:lnRef idx="2">
            <a:schemeClr val="accent4"/>
          </a:lnRef>
          <a:fillRef idx="0">
            <a:schemeClr val="accent4"/>
          </a:fillRef>
          <a:effectRef idx="1">
            <a:schemeClr val="accent4"/>
          </a:effectRef>
          <a:fontRef idx="minor">
            <a:schemeClr val="tx1"/>
          </a:fontRef>
        </p:style>
      </p:cxnSp>
      <p:sp>
        <p:nvSpPr>
          <p:cNvPr id="43" name="TextBox 42">
            <a:extLst>
              <a:ext uri="{FF2B5EF4-FFF2-40B4-BE49-F238E27FC236}">
                <a16:creationId xmlns:a16="http://schemas.microsoft.com/office/drawing/2014/main" id="{2B5BA917-6426-C406-D22F-C2D76DD5E62D}"/>
              </a:ext>
            </a:extLst>
          </p:cNvPr>
          <p:cNvSpPr txBox="1"/>
          <p:nvPr/>
        </p:nvSpPr>
        <p:spPr>
          <a:xfrm>
            <a:off x="8352654" y="3905432"/>
            <a:ext cx="943748" cy="369332"/>
          </a:xfrm>
          <a:prstGeom prst="rect">
            <a:avLst/>
          </a:prstGeom>
          <a:noFill/>
        </p:spPr>
        <p:txBody>
          <a:bodyPr wrap="square" rtlCol="0">
            <a:spAutoFit/>
          </a:bodyPr>
          <a:lstStyle/>
          <a:p>
            <a:r>
              <a:rPr lang="en-GB" dirty="0"/>
              <a:t>Group 1</a:t>
            </a:r>
          </a:p>
        </p:txBody>
      </p:sp>
      <p:sp>
        <p:nvSpPr>
          <p:cNvPr id="44" name="TextBox 43">
            <a:extLst>
              <a:ext uri="{FF2B5EF4-FFF2-40B4-BE49-F238E27FC236}">
                <a16:creationId xmlns:a16="http://schemas.microsoft.com/office/drawing/2014/main" id="{35881AC1-5510-D359-BFDB-D39CF51E8032}"/>
              </a:ext>
            </a:extLst>
          </p:cNvPr>
          <p:cNvSpPr txBox="1"/>
          <p:nvPr/>
        </p:nvSpPr>
        <p:spPr>
          <a:xfrm>
            <a:off x="9789568" y="3634642"/>
            <a:ext cx="943748" cy="369332"/>
          </a:xfrm>
          <a:prstGeom prst="rect">
            <a:avLst/>
          </a:prstGeom>
          <a:noFill/>
        </p:spPr>
        <p:txBody>
          <a:bodyPr wrap="square" rtlCol="0">
            <a:spAutoFit/>
          </a:bodyPr>
          <a:lstStyle/>
          <a:p>
            <a:r>
              <a:rPr lang="en-GB" dirty="0"/>
              <a:t>Group 2</a:t>
            </a:r>
          </a:p>
        </p:txBody>
      </p:sp>
      <p:sp>
        <p:nvSpPr>
          <p:cNvPr id="45" name="TextBox 44">
            <a:extLst>
              <a:ext uri="{FF2B5EF4-FFF2-40B4-BE49-F238E27FC236}">
                <a16:creationId xmlns:a16="http://schemas.microsoft.com/office/drawing/2014/main" id="{B8797897-0188-765B-07DC-F5DB9D69A59F}"/>
              </a:ext>
            </a:extLst>
          </p:cNvPr>
          <p:cNvSpPr txBox="1"/>
          <p:nvPr/>
        </p:nvSpPr>
        <p:spPr>
          <a:xfrm>
            <a:off x="10698090" y="4675936"/>
            <a:ext cx="943748" cy="369332"/>
          </a:xfrm>
          <a:prstGeom prst="rect">
            <a:avLst/>
          </a:prstGeom>
          <a:noFill/>
        </p:spPr>
        <p:txBody>
          <a:bodyPr wrap="square" rtlCol="0">
            <a:spAutoFit/>
          </a:bodyPr>
          <a:lstStyle/>
          <a:p>
            <a:r>
              <a:rPr lang="en-GB" dirty="0"/>
              <a:t>Group 3</a:t>
            </a:r>
          </a:p>
        </p:txBody>
      </p:sp>
      <p:sp>
        <p:nvSpPr>
          <p:cNvPr id="46" name="TextBox 45">
            <a:extLst>
              <a:ext uri="{FF2B5EF4-FFF2-40B4-BE49-F238E27FC236}">
                <a16:creationId xmlns:a16="http://schemas.microsoft.com/office/drawing/2014/main" id="{2F88A7A7-1A24-8AAF-54CB-7853131130DE}"/>
              </a:ext>
            </a:extLst>
          </p:cNvPr>
          <p:cNvSpPr txBox="1"/>
          <p:nvPr/>
        </p:nvSpPr>
        <p:spPr>
          <a:xfrm>
            <a:off x="10939890" y="5569689"/>
            <a:ext cx="943748" cy="369332"/>
          </a:xfrm>
          <a:prstGeom prst="rect">
            <a:avLst/>
          </a:prstGeom>
          <a:noFill/>
        </p:spPr>
        <p:txBody>
          <a:bodyPr wrap="square" rtlCol="0">
            <a:spAutoFit/>
          </a:bodyPr>
          <a:lstStyle/>
          <a:p>
            <a:r>
              <a:rPr lang="en-GB" dirty="0"/>
              <a:t>Group 4</a:t>
            </a:r>
          </a:p>
        </p:txBody>
      </p:sp>
      <p:sp>
        <p:nvSpPr>
          <p:cNvPr id="47" name="Slide Number Placeholder 3">
            <a:extLst>
              <a:ext uri="{FF2B5EF4-FFF2-40B4-BE49-F238E27FC236}">
                <a16:creationId xmlns:a16="http://schemas.microsoft.com/office/drawing/2014/main" id="{B42B76AB-4639-E26A-2F56-90F1A1B27403}"/>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19</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A56BC7D3-F96D-11BE-1018-62CB730B06F1}"/>
                  </a:ext>
                </a:extLst>
              </p:cNvPr>
              <p:cNvSpPr txBox="1"/>
              <p:nvPr/>
            </p:nvSpPr>
            <p:spPr>
              <a:xfrm>
                <a:off x="539470" y="2086607"/>
                <a:ext cx="44823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rPr>
                        <m:t>⋮</m:t>
                      </m:r>
                    </m:oMath>
                  </m:oMathPara>
                </a14:m>
                <a:endParaRPr lang="en-GB" dirty="0"/>
              </a:p>
            </p:txBody>
          </p:sp>
        </mc:Choice>
        <mc:Fallback xmlns="">
          <p:sp>
            <p:nvSpPr>
              <p:cNvPr id="48" name="TextBox 47">
                <a:extLst>
                  <a:ext uri="{FF2B5EF4-FFF2-40B4-BE49-F238E27FC236}">
                    <a16:creationId xmlns:a16="http://schemas.microsoft.com/office/drawing/2014/main" id="{A56BC7D3-F96D-11BE-1018-62CB730B06F1}"/>
                  </a:ext>
                </a:extLst>
              </p:cNvPr>
              <p:cNvSpPr txBox="1">
                <a:spLocks noRot="1" noChangeAspect="1" noMove="1" noResize="1" noEditPoints="1" noAdjustHandles="1" noChangeArrowheads="1" noChangeShapeType="1" noTextEdit="1"/>
              </p:cNvSpPr>
              <p:nvPr/>
            </p:nvSpPr>
            <p:spPr>
              <a:xfrm>
                <a:off x="539470" y="2086607"/>
                <a:ext cx="448235" cy="369332"/>
              </a:xfrm>
              <a:prstGeom prst="rect">
                <a:avLst/>
              </a:prstGeom>
              <a:blipFill>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0718B88B-08D2-BBFE-5552-EA05385F01EB}"/>
                  </a:ext>
                </a:extLst>
              </p:cNvPr>
              <p:cNvSpPr txBox="1"/>
              <p:nvPr/>
            </p:nvSpPr>
            <p:spPr>
              <a:xfrm>
                <a:off x="997753" y="2086607"/>
                <a:ext cx="44823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rPr>
                        <m:t>⋮</m:t>
                      </m:r>
                    </m:oMath>
                  </m:oMathPara>
                </a14:m>
                <a:endParaRPr lang="en-GB" dirty="0"/>
              </a:p>
            </p:txBody>
          </p:sp>
        </mc:Choice>
        <mc:Fallback xmlns="">
          <p:sp>
            <p:nvSpPr>
              <p:cNvPr id="49" name="TextBox 48">
                <a:extLst>
                  <a:ext uri="{FF2B5EF4-FFF2-40B4-BE49-F238E27FC236}">
                    <a16:creationId xmlns:a16="http://schemas.microsoft.com/office/drawing/2014/main" id="{0718B88B-08D2-BBFE-5552-EA05385F01EB}"/>
                  </a:ext>
                </a:extLst>
              </p:cNvPr>
              <p:cNvSpPr txBox="1">
                <a:spLocks noRot="1" noChangeAspect="1" noMove="1" noResize="1" noEditPoints="1" noAdjustHandles="1" noChangeArrowheads="1" noChangeShapeType="1" noTextEdit="1"/>
              </p:cNvSpPr>
              <p:nvPr/>
            </p:nvSpPr>
            <p:spPr>
              <a:xfrm>
                <a:off x="997753" y="2086607"/>
                <a:ext cx="448235" cy="369332"/>
              </a:xfrm>
              <a:prstGeom prst="rect">
                <a:avLst/>
              </a:prstGeom>
              <a:blipFill>
                <a:blip r:embed="rId6"/>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B10E25FC-7D77-C62F-F65C-7AD41600485A}"/>
                  </a:ext>
                </a:extLst>
              </p:cNvPr>
              <p:cNvSpPr txBox="1"/>
              <p:nvPr/>
            </p:nvSpPr>
            <p:spPr>
              <a:xfrm>
                <a:off x="1442248" y="2086607"/>
                <a:ext cx="44823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rPr>
                        <m:t>⋮</m:t>
                      </m:r>
                    </m:oMath>
                  </m:oMathPara>
                </a14:m>
                <a:endParaRPr lang="en-GB" dirty="0"/>
              </a:p>
            </p:txBody>
          </p:sp>
        </mc:Choice>
        <mc:Fallback xmlns="">
          <p:sp>
            <p:nvSpPr>
              <p:cNvPr id="50" name="TextBox 49">
                <a:extLst>
                  <a:ext uri="{FF2B5EF4-FFF2-40B4-BE49-F238E27FC236}">
                    <a16:creationId xmlns:a16="http://schemas.microsoft.com/office/drawing/2014/main" id="{B10E25FC-7D77-C62F-F65C-7AD41600485A}"/>
                  </a:ext>
                </a:extLst>
              </p:cNvPr>
              <p:cNvSpPr txBox="1">
                <a:spLocks noRot="1" noChangeAspect="1" noMove="1" noResize="1" noEditPoints="1" noAdjustHandles="1" noChangeArrowheads="1" noChangeShapeType="1" noTextEdit="1"/>
              </p:cNvSpPr>
              <p:nvPr/>
            </p:nvSpPr>
            <p:spPr>
              <a:xfrm>
                <a:off x="1442248" y="2086607"/>
                <a:ext cx="448235" cy="369332"/>
              </a:xfrm>
              <a:prstGeom prst="rect">
                <a:avLst/>
              </a:prstGeom>
              <a:blipFill>
                <a:blip r:embed="rId6"/>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5022950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C1A3B6-E599-F94D-A75D-ED4E838BC977}"/>
              </a:ext>
            </a:extLst>
          </p:cNvPr>
          <p:cNvSpPr txBox="1">
            <a:spLocks/>
          </p:cNvSpPr>
          <p:nvPr/>
        </p:nvSpPr>
        <p:spPr>
          <a:xfrm>
            <a:off x="175186" y="1943233"/>
            <a:ext cx="7474976" cy="4785559"/>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342900" indent="-342900" eaLnBrk="0" fontAlgn="base" hangingPunct="0">
              <a:lnSpc>
                <a:spcPct val="100000"/>
              </a:lnSpc>
              <a:spcBef>
                <a:spcPct val="20000"/>
              </a:spcBef>
              <a:spcAft>
                <a:spcPct val="0"/>
              </a:spcAft>
              <a:buFontTx/>
              <a:buChar char="•"/>
            </a:pPr>
            <a:r>
              <a:rPr lang="en-US" sz="2000" b="1" kern="0" dirty="0">
                <a:solidFill>
                  <a:srgbClr val="000000"/>
                </a:solidFill>
                <a:latin typeface="Helvetica Neue Light" panose="02000403000000020004" pitchFamily="2" charset="0"/>
                <a:ea typeface="Helvetica Neue Light" panose="02000403000000020004" pitchFamily="2" charset="0"/>
                <a:cs typeface="Helvetica Neue" panose="02000503000000020004" pitchFamily="2" charset="0"/>
              </a:rPr>
              <a:t>What are Hierarchical Regression Models?</a:t>
            </a:r>
          </a:p>
          <a:p>
            <a:pPr lvl="1" eaLnBrk="0" fontAlgn="base" hangingPunct="0">
              <a:lnSpc>
                <a:spcPct val="100000"/>
              </a:lnSpc>
              <a:spcBef>
                <a:spcPct val="20000"/>
              </a:spcBef>
              <a:spcAft>
                <a:spcPct val="0"/>
              </a:spcAft>
              <a:buFont typeface="Wingdings" pitchFamily="2" charset="2"/>
              <a:buChar char="§"/>
            </a:pPr>
            <a:r>
              <a:rPr lang="en-US" sz="1600" kern="0" dirty="0">
                <a:solidFill>
                  <a:srgbClr val="000000"/>
                </a:solidFill>
                <a:latin typeface="Helvetica Neue Light" panose="02000403000000020004" pitchFamily="2" charset="0"/>
                <a:ea typeface="Helvetica Neue Light" panose="02000403000000020004" pitchFamily="2" charset="0"/>
                <a:cs typeface="Helvetica Neue" panose="02000503000000020004" pitchFamily="2" charset="0"/>
              </a:rPr>
              <a:t>Usage for exploring relationships with complex data structures (hierarchies, nesting, repeated measures, temporality etc.,)</a:t>
            </a:r>
          </a:p>
          <a:p>
            <a:pPr lvl="1" eaLnBrk="0" fontAlgn="base" hangingPunct="0">
              <a:lnSpc>
                <a:spcPct val="100000"/>
              </a:lnSpc>
              <a:spcBef>
                <a:spcPct val="20000"/>
              </a:spcBef>
              <a:spcAft>
                <a:spcPct val="0"/>
              </a:spcAft>
              <a:buFont typeface="Wingdings" pitchFamily="2" charset="2"/>
              <a:buChar char="§"/>
            </a:pPr>
            <a:r>
              <a:rPr lang="en-US" sz="1600" kern="0" dirty="0">
                <a:solidFill>
                  <a:srgbClr val="000000"/>
                </a:solidFill>
                <a:latin typeface="Helvetica Neue Light" panose="02000403000000020004" pitchFamily="2" charset="0"/>
                <a:ea typeface="Helvetica Neue Light" panose="02000403000000020004" pitchFamily="2" charset="0"/>
                <a:cs typeface="Helvetica Neue" panose="02000503000000020004" pitchFamily="2" charset="0"/>
              </a:rPr>
              <a:t>Importance and why we use them to account for a specific data artefact</a:t>
            </a:r>
          </a:p>
          <a:p>
            <a:pPr lvl="1" eaLnBrk="0" fontAlgn="base" hangingPunct="0">
              <a:lnSpc>
                <a:spcPct val="100000"/>
              </a:lnSpc>
              <a:spcBef>
                <a:spcPct val="20000"/>
              </a:spcBef>
              <a:spcAft>
                <a:spcPct val="0"/>
              </a:spcAft>
              <a:buFont typeface="Wingdings" pitchFamily="2" charset="2"/>
              <a:buChar char="§"/>
            </a:pPr>
            <a:r>
              <a:rPr lang="en-US" sz="1600" kern="0" dirty="0">
                <a:solidFill>
                  <a:srgbClr val="000000"/>
                </a:solidFill>
                <a:latin typeface="Helvetica Neue Light" panose="02000403000000020004" pitchFamily="2" charset="0"/>
                <a:ea typeface="Helvetica Neue Light" panose="02000403000000020004" pitchFamily="2" charset="0"/>
                <a:cs typeface="Helvetica Neue" panose="02000503000000020004" pitchFamily="2" charset="0"/>
              </a:rPr>
              <a:t>Wide applications of this specialized technique to other scientific domains</a:t>
            </a:r>
          </a:p>
          <a:p>
            <a:pPr lvl="1" eaLnBrk="0" fontAlgn="base" hangingPunct="0">
              <a:lnSpc>
                <a:spcPct val="100000"/>
              </a:lnSpc>
              <a:spcBef>
                <a:spcPct val="20000"/>
              </a:spcBef>
              <a:spcAft>
                <a:spcPct val="0"/>
              </a:spcAft>
              <a:buFont typeface="Wingdings" pitchFamily="2" charset="2"/>
              <a:buChar char="§"/>
            </a:pPr>
            <a:endParaRPr lang="en-US" sz="1600" kern="0" dirty="0">
              <a:solidFill>
                <a:srgbClr val="000000"/>
              </a:solidFill>
              <a:latin typeface="Helvetica Neue Light" panose="02000403000000020004" pitchFamily="2" charset="0"/>
              <a:ea typeface="Helvetica Neue Light" panose="02000403000000020004" pitchFamily="2" charset="0"/>
              <a:cs typeface="Helvetica Neue" panose="02000503000000020004" pitchFamily="2" charset="0"/>
            </a:endParaRPr>
          </a:p>
          <a:p>
            <a:pPr eaLnBrk="0" fontAlgn="base" hangingPunct="0">
              <a:lnSpc>
                <a:spcPct val="100000"/>
              </a:lnSpc>
              <a:spcBef>
                <a:spcPct val="20000"/>
              </a:spcBef>
              <a:spcAft>
                <a:spcPct val="0"/>
              </a:spcAft>
              <a:buFont typeface="Arial" panose="020B0604020202020204" pitchFamily="34" charset="0"/>
              <a:buChar char="•"/>
            </a:pPr>
            <a:r>
              <a:rPr lang="en-US" sz="2000" b="1" kern="0" dirty="0">
                <a:solidFill>
                  <a:srgbClr val="000000"/>
                </a:solidFill>
                <a:latin typeface="Helvetica Neue Light" panose="02000403000000020004" pitchFamily="2" charset="0"/>
                <a:ea typeface="Helvetica Neue Light" panose="02000403000000020004" pitchFamily="2" charset="0"/>
                <a:cs typeface="Helvetica Neue" panose="02000503000000020004" pitchFamily="2" charset="0"/>
              </a:rPr>
              <a:t>Components of a hierarchical model</a:t>
            </a:r>
          </a:p>
          <a:p>
            <a:pPr lvl="1" eaLnBrk="0" fontAlgn="base" hangingPunct="0">
              <a:lnSpc>
                <a:spcPct val="100000"/>
              </a:lnSpc>
              <a:spcBef>
                <a:spcPct val="20000"/>
              </a:spcBef>
              <a:spcAft>
                <a:spcPct val="0"/>
              </a:spcAft>
              <a:buFont typeface="Wingdings" pitchFamily="2" charset="2"/>
              <a:buChar char="§"/>
            </a:pPr>
            <a:r>
              <a:rPr lang="en-US" sz="1600" kern="0" dirty="0">
                <a:solidFill>
                  <a:srgbClr val="000000"/>
                </a:solidFill>
                <a:latin typeface="Helvetica Neue Light" panose="02000403000000020004" pitchFamily="2" charset="0"/>
                <a:ea typeface="Helvetica Neue Light" panose="02000403000000020004" pitchFamily="2" charset="0"/>
                <a:cs typeface="Helvetica Neue" panose="02000503000000020004" pitchFamily="2" charset="0"/>
              </a:rPr>
              <a:t>Statistical formulation</a:t>
            </a:r>
          </a:p>
          <a:p>
            <a:pPr lvl="1" eaLnBrk="0" fontAlgn="base" hangingPunct="0">
              <a:lnSpc>
                <a:spcPct val="100000"/>
              </a:lnSpc>
              <a:spcBef>
                <a:spcPct val="20000"/>
              </a:spcBef>
              <a:spcAft>
                <a:spcPct val="0"/>
              </a:spcAft>
              <a:buFont typeface="Wingdings" pitchFamily="2" charset="2"/>
              <a:buChar char="§"/>
            </a:pPr>
            <a:r>
              <a:rPr lang="en-US" sz="1600" kern="0" dirty="0">
                <a:solidFill>
                  <a:srgbClr val="000000"/>
                </a:solidFill>
                <a:latin typeface="Helvetica Neue Light" panose="02000403000000020004" pitchFamily="2" charset="0"/>
                <a:ea typeface="Helvetica Neue Light" panose="02000403000000020004" pitchFamily="2" charset="0"/>
                <a:cs typeface="Helvetica Neue" panose="02000503000000020004" pitchFamily="2" charset="0"/>
              </a:rPr>
              <a:t>Random intercepts and Random slopes</a:t>
            </a:r>
          </a:p>
          <a:p>
            <a:pPr lvl="1" eaLnBrk="0" fontAlgn="base" hangingPunct="0">
              <a:lnSpc>
                <a:spcPct val="100000"/>
              </a:lnSpc>
              <a:spcBef>
                <a:spcPct val="20000"/>
              </a:spcBef>
              <a:spcAft>
                <a:spcPct val="0"/>
              </a:spcAft>
              <a:buFont typeface="Wingdings" pitchFamily="2" charset="2"/>
              <a:buChar char="§"/>
            </a:pPr>
            <a:r>
              <a:rPr lang="en-US" sz="1600" kern="0" dirty="0">
                <a:solidFill>
                  <a:srgbClr val="000000"/>
                </a:solidFill>
                <a:latin typeface="Helvetica Neue Light" panose="02000403000000020004" pitchFamily="2" charset="0"/>
                <a:ea typeface="Helvetica Neue Light" panose="02000403000000020004" pitchFamily="2" charset="0"/>
                <a:cs typeface="Helvetica Neue" panose="02000503000000020004" pitchFamily="2" charset="0"/>
              </a:rPr>
              <a:t>Model types: Intercept-only, Random slope-only or both</a:t>
            </a:r>
          </a:p>
          <a:p>
            <a:pPr marL="457200" lvl="1" indent="0" eaLnBrk="0" fontAlgn="base" hangingPunct="0">
              <a:lnSpc>
                <a:spcPct val="100000"/>
              </a:lnSpc>
              <a:spcBef>
                <a:spcPct val="20000"/>
              </a:spcBef>
              <a:spcAft>
                <a:spcPct val="0"/>
              </a:spcAft>
              <a:buNone/>
            </a:pPr>
            <a:r>
              <a:rPr lang="en-US" sz="1600" kern="0" dirty="0">
                <a:solidFill>
                  <a:srgbClr val="000000"/>
                </a:solidFill>
                <a:latin typeface="Helvetica Neue Light" panose="02000403000000020004" pitchFamily="2" charset="0"/>
                <a:ea typeface="Helvetica Neue Light" panose="02000403000000020004" pitchFamily="2" charset="0"/>
                <a:cs typeface="Helvetica Neue" panose="02000503000000020004" pitchFamily="2" charset="0"/>
              </a:rPr>
              <a:t> </a:t>
            </a:r>
            <a:endParaRPr lang="en-US" sz="2000" b="1" kern="0" dirty="0">
              <a:solidFill>
                <a:srgbClr val="000000"/>
              </a:solidFill>
              <a:latin typeface="Helvetica Neue Light" panose="02000403000000020004" pitchFamily="2" charset="0"/>
              <a:ea typeface="Helvetica Neue Light" panose="02000403000000020004" pitchFamily="2" charset="0"/>
              <a:cs typeface="Helvetica Neue" panose="02000503000000020004" pitchFamily="2" charset="0"/>
            </a:endParaRPr>
          </a:p>
          <a:p>
            <a:pPr marL="342900" lvl="0" indent="-342900" eaLnBrk="0" fontAlgn="base" hangingPunct="0">
              <a:lnSpc>
                <a:spcPct val="100000"/>
              </a:lnSpc>
              <a:spcBef>
                <a:spcPct val="20000"/>
              </a:spcBef>
              <a:spcAft>
                <a:spcPct val="0"/>
              </a:spcAft>
              <a:buFontTx/>
              <a:buChar char="•"/>
            </a:pPr>
            <a:r>
              <a:rPr lang="en-US" sz="2000" b="1" kern="0" dirty="0">
                <a:solidFill>
                  <a:srgbClr val="000000"/>
                </a:solidFill>
                <a:latin typeface="Helvetica Neue Light" panose="02000403000000020004" pitchFamily="2" charset="0"/>
                <a:ea typeface="Helvetica Neue Light" panose="02000403000000020004" pitchFamily="2" charset="0"/>
                <a:cs typeface="Helvetica Neue" panose="02000503000000020004" pitchFamily="2" charset="0"/>
              </a:rPr>
              <a:t>Model Specification from a Bayesian Framework</a:t>
            </a:r>
          </a:p>
          <a:p>
            <a:pPr marL="342900" lvl="0" indent="-342900" eaLnBrk="0" fontAlgn="base" hangingPunct="0">
              <a:lnSpc>
                <a:spcPct val="100000"/>
              </a:lnSpc>
              <a:spcBef>
                <a:spcPct val="20000"/>
              </a:spcBef>
              <a:spcAft>
                <a:spcPct val="0"/>
              </a:spcAft>
              <a:buFontTx/>
              <a:buChar char="•"/>
            </a:pPr>
            <a:endParaRPr lang="en-US" sz="2000" b="1" kern="0" dirty="0">
              <a:solidFill>
                <a:srgbClr val="000000"/>
              </a:solidFill>
              <a:latin typeface="Helvetica Neue Light" panose="02000403000000020004" pitchFamily="2" charset="0"/>
              <a:ea typeface="Helvetica Neue Light" panose="02000403000000020004" pitchFamily="2" charset="0"/>
              <a:cs typeface="Helvetica Neue" panose="02000503000000020004" pitchFamily="2" charset="0"/>
            </a:endParaRPr>
          </a:p>
          <a:p>
            <a:pPr marL="342900" indent="-342900" eaLnBrk="0" fontAlgn="base" hangingPunct="0">
              <a:lnSpc>
                <a:spcPct val="100000"/>
              </a:lnSpc>
              <a:spcBef>
                <a:spcPct val="20000"/>
              </a:spcBef>
              <a:spcAft>
                <a:spcPct val="0"/>
              </a:spcAft>
              <a:buFontTx/>
              <a:buChar char="•"/>
            </a:pPr>
            <a:r>
              <a:rPr lang="en-US" sz="2000" b="1" kern="0" dirty="0">
                <a:solidFill>
                  <a:srgbClr val="000000"/>
                </a:solidFill>
                <a:latin typeface="Helvetica Neue Light" panose="02000403000000020004" pitchFamily="2" charset="0"/>
                <a:ea typeface="Helvetica Neue Light" panose="02000403000000020004" pitchFamily="2" charset="0"/>
                <a:cs typeface="Helvetica Neue" panose="02000503000000020004" pitchFamily="2" charset="0"/>
              </a:rPr>
              <a:t>Examples and interpretation</a:t>
            </a:r>
          </a:p>
          <a:p>
            <a:pPr marL="342900" lvl="0" indent="-342900" eaLnBrk="0" fontAlgn="base" hangingPunct="0">
              <a:lnSpc>
                <a:spcPct val="100000"/>
              </a:lnSpc>
              <a:spcBef>
                <a:spcPct val="20000"/>
              </a:spcBef>
              <a:spcAft>
                <a:spcPct val="0"/>
              </a:spcAft>
              <a:buFontTx/>
              <a:buChar char="•"/>
            </a:pPr>
            <a:endParaRPr lang="en-US" sz="2000" b="1" kern="0" dirty="0">
              <a:solidFill>
                <a:srgbClr val="000000"/>
              </a:solidFill>
              <a:latin typeface="Helvetica Neue Light" panose="02000403000000020004" pitchFamily="2" charset="0"/>
              <a:ea typeface="Helvetica Neue Light" panose="02000403000000020004" pitchFamily="2" charset="0"/>
              <a:cs typeface="Helvetica Neue" panose="02000503000000020004" pitchFamily="2" charset="0"/>
            </a:endParaRPr>
          </a:p>
        </p:txBody>
      </p:sp>
      <p:sp>
        <p:nvSpPr>
          <p:cNvPr id="4" name="Title 1">
            <a:extLst>
              <a:ext uri="{FF2B5EF4-FFF2-40B4-BE49-F238E27FC236}">
                <a16:creationId xmlns:a16="http://schemas.microsoft.com/office/drawing/2014/main" id="{28562B3B-2342-6E4C-B72B-B6CFB334502D}"/>
              </a:ext>
            </a:extLst>
          </p:cNvPr>
          <p:cNvSpPr txBox="1">
            <a:spLocks/>
          </p:cNvSpPr>
          <p:nvPr/>
        </p:nvSpPr>
        <p:spPr>
          <a:xfrm>
            <a:off x="168011" y="1131094"/>
            <a:ext cx="9382728" cy="65111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r>
              <a:rPr lang="en-US" altLang="en-US" sz="3600" b="1" dirty="0">
                <a:latin typeface="Helvetica Neue Light" panose="02000403000000020004" pitchFamily="2" charset="0"/>
                <a:ea typeface="Helvetica Neue Light" panose="02000403000000020004" pitchFamily="2" charset="0"/>
              </a:rPr>
              <a:t>Contents</a:t>
            </a:r>
            <a:endParaRPr lang="en-GB" sz="3600" b="1" cap="all" dirty="0">
              <a:solidFill>
                <a:prstClr val="black"/>
              </a:solidFill>
              <a:latin typeface="Helvetica Neue Light" panose="02000403000000020004" pitchFamily="2" charset="0"/>
              <a:ea typeface="Helvetica Neue Light" panose="02000403000000020004" pitchFamily="2" charset="0"/>
              <a:cs typeface="Calibri Light" charset="0"/>
            </a:endParaRPr>
          </a:p>
        </p:txBody>
      </p:sp>
      <p:grpSp>
        <p:nvGrpSpPr>
          <p:cNvPr id="5" name="Group 4">
            <a:extLst>
              <a:ext uri="{FF2B5EF4-FFF2-40B4-BE49-F238E27FC236}">
                <a16:creationId xmlns:a16="http://schemas.microsoft.com/office/drawing/2014/main" id="{3A978299-CDCD-6E4D-90D2-752042F6A068}"/>
              </a:ext>
            </a:extLst>
          </p:cNvPr>
          <p:cNvGrpSpPr/>
          <p:nvPr/>
        </p:nvGrpSpPr>
        <p:grpSpPr>
          <a:xfrm>
            <a:off x="8008369" y="1456651"/>
            <a:ext cx="4015620" cy="4470013"/>
            <a:chOff x="3468870" y="1665965"/>
            <a:chExt cx="4332019" cy="4822214"/>
          </a:xfrm>
        </p:grpSpPr>
        <p:cxnSp>
          <p:nvCxnSpPr>
            <p:cNvPr id="6" name="Straight Arrow Connector 5">
              <a:extLst>
                <a:ext uri="{FF2B5EF4-FFF2-40B4-BE49-F238E27FC236}">
                  <a16:creationId xmlns:a16="http://schemas.microsoft.com/office/drawing/2014/main" id="{03EE94A2-35EC-904A-BA93-2D2ECA5B5729}"/>
                </a:ext>
              </a:extLst>
            </p:cNvPr>
            <p:cNvCxnSpPr>
              <a:cxnSpLocks/>
            </p:cNvCxnSpPr>
            <p:nvPr/>
          </p:nvCxnSpPr>
          <p:spPr>
            <a:xfrm>
              <a:off x="4583833" y="3429000"/>
              <a:ext cx="2088232" cy="1224136"/>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7" name="Straight Arrow Connector 6">
              <a:extLst>
                <a:ext uri="{FF2B5EF4-FFF2-40B4-BE49-F238E27FC236}">
                  <a16:creationId xmlns:a16="http://schemas.microsoft.com/office/drawing/2014/main" id="{F0776B22-DAB2-7747-8C49-0D85E11E12A7}"/>
                </a:ext>
              </a:extLst>
            </p:cNvPr>
            <p:cNvCxnSpPr>
              <a:cxnSpLocks/>
            </p:cNvCxnSpPr>
            <p:nvPr/>
          </p:nvCxnSpPr>
          <p:spPr>
            <a:xfrm flipV="1">
              <a:off x="4583833" y="3429000"/>
              <a:ext cx="2088232" cy="1224136"/>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8" name="Straight Arrow Connector 7">
              <a:extLst>
                <a:ext uri="{FF2B5EF4-FFF2-40B4-BE49-F238E27FC236}">
                  <a16:creationId xmlns:a16="http://schemas.microsoft.com/office/drawing/2014/main" id="{58814C74-D096-C94A-8CBF-B082912F4686}"/>
                </a:ext>
              </a:extLst>
            </p:cNvPr>
            <p:cNvCxnSpPr>
              <a:cxnSpLocks/>
              <a:stCxn id="31" idx="0"/>
            </p:cNvCxnSpPr>
            <p:nvPr/>
          </p:nvCxnSpPr>
          <p:spPr>
            <a:xfrm flipV="1">
              <a:off x="5663953" y="3429000"/>
              <a:ext cx="1008112" cy="1872208"/>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9" name="Straight Arrow Connector 8">
              <a:extLst>
                <a:ext uri="{FF2B5EF4-FFF2-40B4-BE49-F238E27FC236}">
                  <a16:creationId xmlns:a16="http://schemas.microsoft.com/office/drawing/2014/main" id="{2FEEDC9E-9F73-DC41-9862-18F6DC3DFD46}"/>
                </a:ext>
              </a:extLst>
            </p:cNvPr>
            <p:cNvCxnSpPr>
              <a:cxnSpLocks/>
              <a:stCxn id="31" idx="0"/>
            </p:cNvCxnSpPr>
            <p:nvPr/>
          </p:nvCxnSpPr>
          <p:spPr>
            <a:xfrm flipH="1" flipV="1">
              <a:off x="4583833" y="3429000"/>
              <a:ext cx="1080120" cy="1872208"/>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10" name="Straight Arrow Connector 9">
              <a:extLst>
                <a:ext uri="{FF2B5EF4-FFF2-40B4-BE49-F238E27FC236}">
                  <a16:creationId xmlns:a16="http://schemas.microsoft.com/office/drawing/2014/main" id="{5B86D8B4-4D17-C54E-B8B9-21A2B3721CFF}"/>
                </a:ext>
              </a:extLst>
            </p:cNvPr>
            <p:cNvCxnSpPr>
              <a:cxnSpLocks/>
              <a:endCxn id="37" idx="4"/>
            </p:cNvCxnSpPr>
            <p:nvPr/>
          </p:nvCxnSpPr>
          <p:spPr>
            <a:xfrm flipV="1">
              <a:off x="4583833" y="2852936"/>
              <a:ext cx="1080120" cy="1800200"/>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11" name="Straight Arrow Connector 10">
              <a:extLst>
                <a:ext uri="{FF2B5EF4-FFF2-40B4-BE49-F238E27FC236}">
                  <a16:creationId xmlns:a16="http://schemas.microsoft.com/office/drawing/2014/main" id="{5274BE8F-D1FC-D441-8C80-32AC36E8248C}"/>
                </a:ext>
              </a:extLst>
            </p:cNvPr>
            <p:cNvCxnSpPr>
              <a:cxnSpLocks/>
              <a:endCxn id="31" idx="0"/>
            </p:cNvCxnSpPr>
            <p:nvPr/>
          </p:nvCxnSpPr>
          <p:spPr>
            <a:xfrm>
              <a:off x="4583833" y="4653136"/>
              <a:ext cx="1080120" cy="648072"/>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12" name="Straight Arrow Connector 11">
              <a:extLst>
                <a:ext uri="{FF2B5EF4-FFF2-40B4-BE49-F238E27FC236}">
                  <a16:creationId xmlns:a16="http://schemas.microsoft.com/office/drawing/2014/main" id="{F437C2C6-68DC-0746-98BC-083F92073987}"/>
                </a:ext>
              </a:extLst>
            </p:cNvPr>
            <p:cNvCxnSpPr>
              <a:cxnSpLocks/>
            </p:cNvCxnSpPr>
            <p:nvPr/>
          </p:nvCxnSpPr>
          <p:spPr>
            <a:xfrm>
              <a:off x="6672065" y="3429000"/>
              <a:ext cx="0" cy="1224136"/>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13" name="Straight Arrow Connector 12">
              <a:extLst>
                <a:ext uri="{FF2B5EF4-FFF2-40B4-BE49-F238E27FC236}">
                  <a16:creationId xmlns:a16="http://schemas.microsoft.com/office/drawing/2014/main" id="{322763FE-87EE-6C45-AA2E-E3F67849D854}"/>
                </a:ext>
              </a:extLst>
            </p:cNvPr>
            <p:cNvCxnSpPr>
              <a:cxnSpLocks/>
            </p:cNvCxnSpPr>
            <p:nvPr/>
          </p:nvCxnSpPr>
          <p:spPr>
            <a:xfrm flipH="1" flipV="1">
              <a:off x="5663953" y="2852936"/>
              <a:ext cx="1008112" cy="1800200"/>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14" name="Straight Arrow Connector 13">
              <a:extLst>
                <a:ext uri="{FF2B5EF4-FFF2-40B4-BE49-F238E27FC236}">
                  <a16:creationId xmlns:a16="http://schemas.microsoft.com/office/drawing/2014/main" id="{FD9CCC58-7D73-2D4E-918F-8A46F80C63AC}"/>
                </a:ext>
              </a:extLst>
            </p:cNvPr>
            <p:cNvCxnSpPr>
              <a:cxnSpLocks/>
              <a:endCxn id="37" idx="4"/>
            </p:cNvCxnSpPr>
            <p:nvPr/>
          </p:nvCxnSpPr>
          <p:spPr>
            <a:xfrm flipH="1" flipV="1">
              <a:off x="5663953" y="2852936"/>
              <a:ext cx="1008112" cy="576064"/>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15" name="Straight Arrow Connector 14">
              <a:extLst>
                <a:ext uri="{FF2B5EF4-FFF2-40B4-BE49-F238E27FC236}">
                  <a16:creationId xmlns:a16="http://schemas.microsoft.com/office/drawing/2014/main" id="{4FEAADDF-BFD2-BE40-AA18-943B66FC9A87}"/>
                </a:ext>
              </a:extLst>
            </p:cNvPr>
            <p:cNvCxnSpPr>
              <a:cxnSpLocks/>
            </p:cNvCxnSpPr>
            <p:nvPr/>
          </p:nvCxnSpPr>
          <p:spPr>
            <a:xfrm flipH="1">
              <a:off x="4583833" y="3429000"/>
              <a:ext cx="2088232" cy="0"/>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16" name="Straight Arrow Connector 15">
              <a:extLst>
                <a:ext uri="{FF2B5EF4-FFF2-40B4-BE49-F238E27FC236}">
                  <a16:creationId xmlns:a16="http://schemas.microsoft.com/office/drawing/2014/main" id="{231DAEAE-D7B2-CF43-BAE6-43063F9EC6AC}"/>
                </a:ext>
              </a:extLst>
            </p:cNvPr>
            <p:cNvCxnSpPr>
              <a:cxnSpLocks/>
              <a:stCxn id="37" idx="4"/>
            </p:cNvCxnSpPr>
            <p:nvPr/>
          </p:nvCxnSpPr>
          <p:spPr>
            <a:xfrm flipH="1">
              <a:off x="4583833" y="2852936"/>
              <a:ext cx="1080120" cy="576064"/>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17" name="Straight Arrow Connector 16">
              <a:extLst>
                <a:ext uri="{FF2B5EF4-FFF2-40B4-BE49-F238E27FC236}">
                  <a16:creationId xmlns:a16="http://schemas.microsoft.com/office/drawing/2014/main" id="{E7CFF5FE-99E1-9846-8933-962793FABCB9}"/>
                </a:ext>
              </a:extLst>
            </p:cNvPr>
            <p:cNvCxnSpPr>
              <a:cxnSpLocks/>
              <a:endCxn id="31" idx="0"/>
            </p:cNvCxnSpPr>
            <p:nvPr/>
          </p:nvCxnSpPr>
          <p:spPr>
            <a:xfrm flipH="1">
              <a:off x="5663953" y="4653136"/>
              <a:ext cx="1008112" cy="648072"/>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18" name="Straight Arrow Connector 17">
              <a:extLst>
                <a:ext uri="{FF2B5EF4-FFF2-40B4-BE49-F238E27FC236}">
                  <a16:creationId xmlns:a16="http://schemas.microsoft.com/office/drawing/2014/main" id="{35345C01-A762-E94D-807C-FB4C4212B33A}"/>
                </a:ext>
              </a:extLst>
            </p:cNvPr>
            <p:cNvCxnSpPr>
              <a:cxnSpLocks/>
            </p:cNvCxnSpPr>
            <p:nvPr/>
          </p:nvCxnSpPr>
          <p:spPr>
            <a:xfrm flipH="1">
              <a:off x="4583833" y="4653136"/>
              <a:ext cx="2088232" cy="0"/>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19" name="Straight Arrow Connector 18">
              <a:extLst>
                <a:ext uri="{FF2B5EF4-FFF2-40B4-BE49-F238E27FC236}">
                  <a16:creationId xmlns:a16="http://schemas.microsoft.com/office/drawing/2014/main" id="{6A9533AB-B655-C147-A955-19BE6C288D7D}"/>
                </a:ext>
              </a:extLst>
            </p:cNvPr>
            <p:cNvCxnSpPr>
              <a:cxnSpLocks/>
            </p:cNvCxnSpPr>
            <p:nvPr/>
          </p:nvCxnSpPr>
          <p:spPr>
            <a:xfrm flipV="1">
              <a:off x="4583833" y="3429000"/>
              <a:ext cx="0" cy="1224136"/>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grpSp>
          <p:nvGrpSpPr>
            <p:cNvPr id="20" name="Group 19">
              <a:extLst>
                <a:ext uri="{FF2B5EF4-FFF2-40B4-BE49-F238E27FC236}">
                  <a16:creationId xmlns:a16="http://schemas.microsoft.com/office/drawing/2014/main" id="{966AAC75-67A8-F749-9781-782087798CC2}"/>
                </a:ext>
              </a:extLst>
            </p:cNvPr>
            <p:cNvGrpSpPr/>
            <p:nvPr/>
          </p:nvGrpSpPr>
          <p:grpSpPr>
            <a:xfrm>
              <a:off x="5070467" y="1665965"/>
              <a:ext cx="1186971" cy="1186971"/>
              <a:chOff x="2970910" y="554"/>
              <a:chExt cx="1186971" cy="1186971"/>
            </a:xfrm>
          </p:grpSpPr>
          <p:sp>
            <p:nvSpPr>
              <p:cNvPr id="37" name="Oval 36">
                <a:extLst>
                  <a:ext uri="{FF2B5EF4-FFF2-40B4-BE49-F238E27FC236}">
                    <a16:creationId xmlns:a16="http://schemas.microsoft.com/office/drawing/2014/main" id="{9BF23A70-BC1B-3C4E-99FA-465B1673DCD8}"/>
                  </a:ext>
                </a:extLst>
              </p:cNvPr>
              <p:cNvSpPr/>
              <p:nvPr/>
            </p:nvSpPr>
            <p:spPr>
              <a:xfrm>
                <a:off x="2970910" y="554"/>
                <a:ext cx="1186971" cy="1186971"/>
              </a:xfrm>
              <a:prstGeom prst="ellipse">
                <a:avLst/>
              </a:prstGeom>
              <a:solidFill>
                <a:srgbClr val="FF3B3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8" name="Oval 4">
                <a:extLst>
                  <a:ext uri="{FF2B5EF4-FFF2-40B4-BE49-F238E27FC236}">
                    <a16:creationId xmlns:a16="http://schemas.microsoft.com/office/drawing/2014/main" id="{ED43245A-9B4A-D041-882A-566ED1AE1F80}"/>
                  </a:ext>
                </a:extLst>
              </p:cNvPr>
              <p:cNvSpPr txBox="1"/>
              <p:nvPr/>
            </p:nvSpPr>
            <p:spPr>
              <a:xfrm>
                <a:off x="3144738" y="174382"/>
                <a:ext cx="839315" cy="8393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algn="ctr" defTabSz="622300">
                  <a:lnSpc>
                    <a:spcPct val="90000"/>
                  </a:lnSpc>
                  <a:spcBef>
                    <a:spcPct val="0"/>
                  </a:spcBef>
                  <a:spcAft>
                    <a:spcPct val="35000"/>
                  </a:spcAft>
                </a:pPr>
                <a:r>
                  <a:rPr lang="en-GB" sz="1200" dirty="0">
                    <a:latin typeface="Helvetica Neue Light" panose="02000403000000020004" pitchFamily="2" charset="0"/>
                    <a:ea typeface="Helvetica Neue Light" panose="02000403000000020004" pitchFamily="2" charset="0"/>
                  </a:rPr>
                  <a:t>Problem</a:t>
                </a:r>
              </a:p>
            </p:txBody>
          </p:sp>
        </p:grpSp>
        <p:grpSp>
          <p:nvGrpSpPr>
            <p:cNvPr id="21" name="Group 20">
              <a:extLst>
                <a:ext uri="{FF2B5EF4-FFF2-40B4-BE49-F238E27FC236}">
                  <a16:creationId xmlns:a16="http://schemas.microsoft.com/office/drawing/2014/main" id="{D9697EF8-8464-CD41-993C-14B625CAA561}"/>
                </a:ext>
              </a:extLst>
            </p:cNvPr>
            <p:cNvGrpSpPr/>
            <p:nvPr/>
          </p:nvGrpSpPr>
          <p:grpSpPr>
            <a:xfrm>
              <a:off x="6613918" y="2557077"/>
              <a:ext cx="1186971" cy="1186971"/>
              <a:chOff x="4514361" y="891666"/>
              <a:chExt cx="1186971" cy="1186971"/>
            </a:xfrm>
          </p:grpSpPr>
          <p:sp>
            <p:nvSpPr>
              <p:cNvPr id="35" name="Oval 34">
                <a:extLst>
                  <a:ext uri="{FF2B5EF4-FFF2-40B4-BE49-F238E27FC236}">
                    <a16:creationId xmlns:a16="http://schemas.microsoft.com/office/drawing/2014/main" id="{94A0830D-5288-F648-8751-8D63F40CE5B2}"/>
                  </a:ext>
                </a:extLst>
              </p:cNvPr>
              <p:cNvSpPr/>
              <p:nvPr/>
            </p:nvSpPr>
            <p:spPr>
              <a:xfrm>
                <a:off x="4514361" y="891666"/>
                <a:ext cx="1186971" cy="1186971"/>
              </a:xfrm>
              <a:prstGeom prst="ellipse">
                <a:avLst/>
              </a:prstGeom>
              <a:solidFill>
                <a:srgbClr val="FF950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6" name="Oval 6">
                <a:extLst>
                  <a:ext uri="{FF2B5EF4-FFF2-40B4-BE49-F238E27FC236}">
                    <a16:creationId xmlns:a16="http://schemas.microsoft.com/office/drawing/2014/main" id="{A5620743-8A2D-A249-8922-9B7A4A023A4A}"/>
                  </a:ext>
                </a:extLst>
              </p:cNvPr>
              <p:cNvSpPr txBox="1"/>
              <p:nvPr/>
            </p:nvSpPr>
            <p:spPr>
              <a:xfrm>
                <a:off x="4688189" y="1065494"/>
                <a:ext cx="839315" cy="8393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algn="ctr" defTabSz="622300">
                  <a:lnSpc>
                    <a:spcPct val="90000"/>
                  </a:lnSpc>
                  <a:spcBef>
                    <a:spcPct val="0"/>
                  </a:spcBef>
                  <a:spcAft>
                    <a:spcPct val="35000"/>
                  </a:spcAft>
                </a:pPr>
                <a:r>
                  <a:rPr lang="en-GB" sz="1200" dirty="0">
                    <a:latin typeface="Helvetica Neue Light" panose="02000403000000020004" pitchFamily="2" charset="0"/>
                    <a:ea typeface="Helvetica Neue Light" panose="02000403000000020004" pitchFamily="2" charset="0"/>
                  </a:rPr>
                  <a:t>Collect</a:t>
                </a:r>
              </a:p>
            </p:txBody>
          </p:sp>
        </p:grpSp>
        <p:grpSp>
          <p:nvGrpSpPr>
            <p:cNvPr id="22" name="Group 21">
              <a:extLst>
                <a:ext uri="{FF2B5EF4-FFF2-40B4-BE49-F238E27FC236}">
                  <a16:creationId xmlns:a16="http://schemas.microsoft.com/office/drawing/2014/main" id="{A2B0BB50-998F-7B4F-B1BA-7648D5C5E0D4}"/>
                </a:ext>
              </a:extLst>
            </p:cNvPr>
            <p:cNvGrpSpPr/>
            <p:nvPr/>
          </p:nvGrpSpPr>
          <p:grpSpPr>
            <a:xfrm>
              <a:off x="6600057" y="4293096"/>
              <a:ext cx="1186971" cy="1186971"/>
              <a:chOff x="4500500" y="2627685"/>
              <a:chExt cx="1186971" cy="1186971"/>
            </a:xfrm>
          </p:grpSpPr>
          <p:sp>
            <p:nvSpPr>
              <p:cNvPr id="33" name="Oval 32">
                <a:extLst>
                  <a:ext uri="{FF2B5EF4-FFF2-40B4-BE49-F238E27FC236}">
                    <a16:creationId xmlns:a16="http://schemas.microsoft.com/office/drawing/2014/main" id="{1A49F04A-8670-584C-B074-87B2EDE4BFA5}"/>
                  </a:ext>
                </a:extLst>
              </p:cNvPr>
              <p:cNvSpPr/>
              <p:nvPr/>
            </p:nvSpPr>
            <p:spPr>
              <a:xfrm>
                <a:off x="4500500" y="2627685"/>
                <a:ext cx="1186971" cy="1186971"/>
              </a:xfrm>
              <a:prstGeom prst="ellipse">
                <a:avLst/>
              </a:prstGeom>
              <a:solidFill>
                <a:srgbClr val="F6E316"/>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4" name="Oval 8">
                <a:extLst>
                  <a:ext uri="{FF2B5EF4-FFF2-40B4-BE49-F238E27FC236}">
                    <a16:creationId xmlns:a16="http://schemas.microsoft.com/office/drawing/2014/main" id="{16EE4CDB-175B-1243-82E6-22CB9F22958F}"/>
                  </a:ext>
                </a:extLst>
              </p:cNvPr>
              <p:cNvSpPr txBox="1"/>
              <p:nvPr/>
            </p:nvSpPr>
            <p:spPr>
              <a:xfrm>
                <a:off x="4674328" y="2801513"/>
                <a:ext cx="839315" cy="8393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algn="ctr" defTabSz="622300">
                  <a:lnSpc>
                    <a:spcPct val="90000"/>
                  </a:lnSpc>
                  <a:spcBef>
                    <a:spcPct val="0"/>
                  </a:spcBef>
                  <a:spcAft>
                    <a:spcPct val="35000"/>
                  </a:spcAft>
                </a:pPr>
                <a:r>
                  <a:rPr lang="en-GB" sz="1200" dirty="0">
                    <a:latin typeface="Helvetica Neue Light" panose="02000403000000020004" pitchFamily="2" charset="0"/>
                    <a:ea typeface="Helvetica Neue Light" panose="02000403000000020004" pitchFamily="2" charset="0"/>
                  </a:rPr>
                  <a:t>Wrangle</a:t>
                </a:r>
              </a:p>
            </p:txBody>
          </p:sp>
        </p:grpSp>
        <p:grpSp>
          <p:nvGrpSpPr>
            <p:cNvPr id="23" name="Group 22">
              <a:extLst>
                <a:ext uri="{FF2B5EF4-FFF2-40B4-BE49-F238E27FC236}">
                  <a16:creationId xmlns:a16="http://schemas.microsoft.com/office/drawing/2014/main" id="{371498F1-E3CB-0E4E-B401-E35EAD7C9D3C}"/>
                </a:ext>
              </a:extLst>
            </p:cNvPr>
            <p:cNvGrpSpPr/>
            <p:nvPr/>
          </p:nvGrpSpPr>
          <p:grpSpPr>
            <a:xfrm>
              <a:off x="5070467" y="5301208"/>
              <a:ext cx="1186971" cy="1186971"/>
              <a:chOff x="2970910" y="3635797"/>
              <a:chExt cx="1186971" cy="1186971"/>
            </a:xfrm>
          </p:grpSpPr>
          <p:sp>
            <p:nvSpPr>
              <p:cNvPr id="31" name="Oval 30">
                <a:extLst>
                  <a:ext uri="{FF2B5EF4-FFF2-40B4-BE49-F238E27FC236}">
                    <a16:creationId xmlns:a16="http://schemas.microsoft.com/office/drawing/2014/main" id="{89BB7312-FFD7-E64F-99AF-7C3BB763B36E}"/>
                  </a:ext>
                </a:extLst>
              </p:cNvPr>
              <p:cNvSpPr/>
              <p:nvPr/>
            </p:nvSpPr>
            <p:spPr>
              <a:xfrm>
                <a:off x="2970910" y="3635797"/>
                <a:ext cx="1186971" cy="1186971"/>
              </a:xfrm>
              <a:prstGeom prst="ellipse">
                <a:avLst/>
              </a:prstGeom>
              <a:solidFill>
                <a:srgbClr val="92D05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2" name="Oval 10">
                <a:extLst>
                  <a:ext uri="{FF2B5EF4-FFF2-40B4-BE49-F238E27FC236}">
                    <a16:creationId xmlns:a16="http://schemas.microsoft.com/office/drawing/2014/main" id="{B5AF5100-F3C0-7643-9A0B-ECF14C0AF578}"/>
                  </a:ext>
                </a:extLst>
              </p:cNvPr>
              <p:cNvSpPr txBox="1"/>
              <p:nvPr/>
            </p:nvSpPr>
            <p:spPr>
              <a:xfrm>
                <a:off x="3144738" y="3809625"/>
                <a:ext cx="839315" cy="8393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algn="ctr" defTabSz="622300">
                  <a:lnSpc>
                    <a:spcPct val="90000"/>
                  </a:lnSpc>
                  <a:spcBef>
                    <a:spcPct val="0"/>
                  </a:spcBef>
                  <a:spcAft>
                    <a:spcPct val="35000"/>
                  </a:spcAft>
                </a:pPr>
                <a:r>
                  <a:rPr lang="en-GB" sz="1200" dirty="0">
                    <a:latin typeface="Helvetica Neue Light" panose="02000403000000020004" pitchFamily="2" charset="0"/>
                    <a:ea typeface="Helvetica Neue Light" panose="02000403000000020004" pitchFamily="2" charset="0"/>
                  </a:rPr>
                  <a:t>Explore</a:t>
                </a:r>
              </a:p>
            </p:txBody>
          </p:sp>
        </p:grpSp>
        <p:grpSp>
          <p:nvGrpSpPr>
            <p:cNvPr id="24" name="Group 23">
              <a:extLst>
                <a:ext uri="{FF2B5EF4-FFF2-40B4-BE49-F238E27FC236}">
                  <a16:creationId xmlns:a16="http://schemas.microsoft.com/office/drawing/2014/main" id="{F714268D-D5AF-CB40-B142-C65D2F7885F5}"/>
                </a:ext>
              </a:extLst>
            </p:cNvPr>
            <p:cNvGrpSpPr/>
            <p:nvPr/>
          </p:nvGrpSpPr>
          <p:grpSpPr>
            <a:xfrm>
              <a:off x="3468870" y="4293096"/>
              <a:ext cx="1186971" cy="1186971"/>
              <a:chOff x="1369313" y="2627685"/>
              <a:chExt cx="1186971" cy="1186971"/>
            </a:xfrm>
          </p:grpSpPr>
          <p:sp>
            <p:nvSpPr>
              <p:cNvPr id="29" name="Oval 28">
                <a:extLst>
                  <a:ext uri="{FF2B5EF4-FFF2-40B4-BE49-F238E27FC236}">
                    <a16:creationId xmlns:a16="http://schemas.microsoft.com/office/drawing/2014/main" id="{82E30FA4-6BA4-4C4D-845D-77D70A60B045}"/>
                  </a:ext>
                </a:extLst>
              </p:cNvPr>
              <p:cNvSpPr/>
              <p:nvPr/>
            </p:nvSpPr>
            <p:spPr>
              <a:xfrm>
                <a:off x="1369313" y="2627685"/>
                <a:ext cx="1186971" cy="1186971"/>
              </a:xfrm>
              <a:prstGeom prst="ellipse">
                <a:avLst/>
              </a:prstGeom>
              <a:solidFill>
                <a:srgbClr val="00B0F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0" name="Oval 12">
                <a:extLst>
                  <a:ext uri="{FF2B5EF4-FFF2-40B4-BE49-F238E27FC236}">
                    <a16:creationId xmlns:a16="http://schemas.microsoft.com/office/drawing/2014/main" id="{B7A49FCC-5967-0244-8674-C870A6083028}"/>
                  </a:ext>
                </a:extLst>
              </p:cNvPr>
              <p:cNvSpPr txBox="1"/>
              <p:nvPr/>
            </p:nvSpPr>
            <p:spPr>
              <a:xfrm>
                <a:off x="1543141" y="2801513"/>
                <a:ext cx="839315" cy="8393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algn="ctr" defTabSz="622300">
                  <a:lnSpc>
                    <a:spcPct val="90000"/>
                  </a:lnSpc>
                  <a:spcBef>
                    <a:spcPct val="0"/>
                  </a:spcBef>
                  <a:spcAft>
                    <a:spcPct val="35000"/>
                  </a:spcAft>
                </a:pPr>
                <a:r>
                  <a:rPr lang="en-GB" sz="1200" dirty="0">
                    <a:latin typeface="Helvetica Neue Light" panose="02000403000000020004" pitchFamily="2" charset="0"/>
                    <a:ea typeface="Helvetica Neue Light" panose="02000403000000020004" pitchFamily="2" charset="0"/>
                  </a:rPr>
                  <a:t>Model</a:t>
                </a:r>
              </a:p>
            </p:txBody>
          </p:sp>
        </p:grpSp>
        <p:grpSp>
          <p:nvGrpSpPr>
            <p:cNvPr id="25" name="Group 24">
              <a:extLst>
                <a:ext uri="{FF2B5EF4-FFF2-40B4-BE49-F238E27FC236}">
                  <a16:creationId xmlns:a16="http://schemas.microsoft.com/office/drawing/2014/main" id="{BFC002DD-807B-B141-86A3-DC94EDE1FDF7}"/>
                </a:ext>
              </a:extLst>
            </p:cNvPr>
            <p:cNvGrpSpPr/>
            <p:nvPr/>
          </p:nvGrpSpPr>
          <p:grpSpPr>
            <a:xfrm>
              <a:off x="3503713" y="2530061"/>
              <a:ext cx="1186971" cy="1186971"/>
              <a:chOff x="1404156" y="864650"/>
              <a:chExt cx="1186971" cy="1186971"/>
            </a:xfrm>
          </p:grpSpPr>
          <p:sp>
            <p:nvSpPr>
              <p:cNvPr id="27" name="Oval 26">
                <a:extLst>
                  <a:ext uri="{FF2B5EF4-FFF2-40B4-BE49-F238E27FC236}">
                    <a16:creationId xmlns:a16="http://schemas.microsoft.com/office/drawing/2014/main" id="{B5EE260E-123B-AD46-85E5-1609657DEF74}"/>
                  </a:ext>
                </a:extLst>
              </p:cNvPr>
              <p:cNvSpPr/>
              <p:nvPr/>
            </p:nvSpPr>
            <p:spPr>
              <a:xfrm>
                <a:off x="1404156" y="864650"/>
                <a:ext cx="1186971" cy="1186971"/>
              </a:xfrm>
              <a:prstGeom prst="ellipse">
                <a:avLst/>
              </a:prstGeom>
              <a:solidFill>
                <a:srgbClr val="7030A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8" name="Oval 14">
                <a:extLst>
                  <a:ext uri="{FF2B5EF4-FFF2-40B4-BE49-F238E27FC236}">
                    <a16:creationId xmlns:a16="http://schemas.microsoft.com/office/drawing/2014/main" id="{90226715-9062-5540-95CC-8017D9536E45}"/>
                  </a:ext>
                </a:extLst>
              </p:cNvPr>
              <p:cNvSpPr txBox="1"/>
              <p:nvPr/>
            </p:nvSpPr>
            <p:spPr>
              <a:xfrm>
                <a:off x="1476164" y="1038478"/>
                <a:ext cx="941135" cy="8393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algn="ctr" defTabSz="622300">
                  <a:lnSpc>
                    <a:spcPct val="90000"/>
                  </a:lnSpc>
                  <a:spcBef>
                    <a:spcPct val="0"/>
                  </a:spcBef>
                  <a:spcAft>
                    <a:spcPct val="35000"/>
                  </a:spcAft>
                </a:pPr>
                <a:r>
                  <a:rPr lang="en-GB" sz="1200" dirty="0">
                    <a:latin typeface="Helvetica Neue Light" panose="02000403000000020004" pitchFamily="2" charset="0"/>
                    <a:ea typeface="Helvetica Neue Light" panose="02000403000000020004" pitchFamily="2" charset="0"/>
                  </a:rPr>
                  <a:t>Knowledge</a:t>
                </a:r>
              </a:p>
            </p:txBody>
          </p:sp>
        </p:grpSp>
        <p:cxnSp>
          <p:nvCxnSpPr>
            <p:cNvPr id="26" name="Straight Connector 25">
              <a:extLst>
                <a:ext uri="{FF2B5EF4-FFF2-40B4-BE49-F238E27FC236}">
                  <a16:creationId xmlns:a16="http://schemas.microsoft.com/office/drawing/2014/main" id="{005E143C-7989-2D4D-9FF7-BE5D5A4F51AF}"/>
                </a:ext>
              </a:extLst>
            </p:cNvPr>
            <p:cNvCxnSpPr>
              <a:cxnSpLocks/>
              <a:endCxn id="31" idx="0"/>
            </p:cNvCxnSpPr>
            <p:nvPr/>
          </p:nvCxnSpPr>
          <p:spPr>
            <a:xfrm>
              <a:off x="5663952" y="2852936"/>
              <a:ext cx="0" cy="2448272"/>
            </a:xfrm>
            <a:prstGeom prst="line">
              <a:avLst/>
            </a:prstGeom>
            <a:ln>
              <a:headEnd type="none" w="med" len="med"/>
              <a:tailEnd type="none" w="med" len="med"/>
            </a:ln>
          </p:spPr>
          <p:style>
            <a:lnRef idx="1">
              <a:schemeClr val="accent6"/>
            </a:lnRef>
            <a:fillRef idx="0">
              <a:schemeClr val="accent6"/>
            </a:fillRef>
            <a:effectRef idx="0">
              <a:schemeClr val="accent6"/>
            </a:effectRef>
            <a:fontRef idx="minor">
              <a:schemeClr val="tx1"/>
            </a:fontRef>
          </p:style>
        </p:cxnSp>
      </p:grpSp>
      <p:sp>
        <p:nvSpPr>
          <p:cNvPr id="2" name="Slide Number Placeholder 3">
            <a:extLst>
              <a:ext uri="{FF2B5EF4-FFF2-40B4-BE49-F238E27FC236}">
                <a16:creationId xmlns:a16="http://schemas.microsoft.com/office/drawing/2014/main" id="{C877DFDA-D0E8-133E-6FBF-B3A8136E4D6C}"/>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2</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pic>
        <p:nvPicPr>
          <p:cNvPr id="39" name="Picture 38">
            <a:extLst>
              <a:ext uri="{FF2B5EF4-FFF2-40B4-BE49-F238E27FC236}">
                <a16:creationId xmlns:a16="http://schemas.microsoft.com/office/drawing/2014/main" id="{9F7159B8-1E84-5A9F-66FD-79A90027355C}"/>
              </a:ext>
            </a:extLst>
          </p:cNvPr>
          <p:cNvPicPr>
            <a:picLocks noChangeAspect="1"/>
          </p:cNvPicPr>
          <p:nvPr/>
        </p:nvPicPr>
        <p:blipFill rotWithShape="1">
          <a:blip r:embed="rId3"/>
          <a:srcRect l="931"/>
          <a:stretch/>
        </p:blipFill>
        <p:spPr>
          <a:xfrm>
            <a:off x="0" y="21574"/>
            <a:ext cx="12192000" cy="828375"/>
          </a:xfrm>
          <a:prstGeom prst="rect">
            <a:avLst/>
          </a:prstGeom>
        </p:spPr>
      </p:pic>
      <p:sp>
        <p:nvSpPr>
          <p:cNvPr id="41" name="Text Placeholder 6">
            <a:extLst>
              <a:ext uri="{FF2B5EF4-FFF2-40B4-BE49-F238E27FC236}">
                <a16:creationId xmlns:a16="http://schemas.microsoft.com/office/drawing/2014/main" id="{225D2A10-617A-804E-D6AB-2A199BFFAE01}"/>
              </a:ext>
            </a:extLst>
          </p:cNvPr>
          <p:cNvSpPr txBox="1">
            <a:spLocks/>
          </p:cNvSpPr>
          <p:nvPr/>
        </p:nvSpPr>
        <p:spPr bwMode="auto">
          <a:xfrm>
            <a:off x="190991" y="211490"/>
            <a:ext cx="5822950" cy="52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22250" marR="0" indent="-211138" algn="l" defTabSz="914400" rtl="0" eaLnBrk="1" fontAlgn="base" latinLnBrk="0" hangingPunct="1">
              <a:lnSpc>
                <a:spcPct val="100000"/>
              </a:lnSpc>
              <a:spcBef>
                <a:spcPts val="1000"/>
              </a:spcBef>
              <a:spcAft>
                <a:spcPct val="0"/>
              </a:spcAft>
              <a:buClrTx/>
              <a:buSzPct val="80000"/>
              <a:buFont typeface="Arial" panose="020B0604020202020204" pitchFamily="34" charset="0"/>
              <a:buNone/>
              <a:tabLst/>
              <a:defRPr sz="1500" b="1" kern="1200" baseline="0">
                <a:solidFill>
                  <a:srgbClr val="AC145A"/>
                </a:solidFill>
                <a:latin typeface="+mn-lt"/>
                <a:ea typeface="+mn-ea"/>
                <a:cs typeface="+mn-cs"/>
              </a:defRPr>
            </a:lvl1pPr>
            <a:lvl2pPr marL="222250" indent="-211138" algn="l" rtl="0" eaLnBrk="1" fontAlgn="base" hangingPunct="1">
              <a:lnSpc>
                <a:spcPct val="100000"/>
              </a:lnSpc>
              <a:spcBef>
                <a:spcPts val="0"/>
              </a:spcBef>
              <a:spcAft>
                <a:spcPct val="0"/>
              </a:spcAft>
              <a:buSzPct val="80000"/>
              <a:buFont typeface="Arial" panose="020B0604020202020204" pitchFamily="34" charset="0"/>
              <a:buNone/>
              <a:tabLst/>
              <a:defRPr sz="1500" kern="1200">
                <a:solidFill>
                  <a:schemeClr val="tx1"/>
                </a:solidFill>
                <a:latin typeface="+mn-lt"/>
                <a:ea typeface="+mn-ea"/>
                <a:cs typeface="+mn-cs"/>
              </a:defRPr>
            </a:lvl2pPr>
            <a:lvl3pPr marL="222250" indent="-211138" algn="l" rtl="0" eaLnBrk="1" fontAlgn="base" hangingPunct="1">
              <a:lnSpc>
                <a:spcPct val="100000"/>
              </a:lnSpc>
              <a:spcBef>
                <a:spcPts val="500"/>
              </a:spcBef>
              <a:spcAft>
                <a:spcPct val="0"/>
              </a:spcAft>
              <a:buSzPct val="80000"/>
              <a:buFont typeface="Arial" panose="020B0604020202020204" pitchFamily="34" charset="0"/>
              <a:buNone/>
              <a:tabLst/>
              <a:defRPr sz="1500" kern="1200" baseline="0">
                <a:solidFill>
                  <a:schemeClr val="tx1"/>
                </a:solidFill>
                <a:latin typeface="+mn-lt"/>
                <a:ea typeface="+mn-ea"/>
                <a:cs typeface="+mn-cs"/>
              </a:defRPr>
            </a:lvl3pPr>
            <a:lvl4pPr marL="11112" marR="0" indent="0" algn="l" defTabSz="914400" rtl="0" eaLnBrk="1" fontAlgn="base" latinLnBrk="0" hangingPunct="1">
              <a:lnSpc>
                <a:spcPct val="100000"/>
              </a:lnSpc>
              <a:spcBef>
                <a:spcPts val="500"/>
              </a:spcBef>
              <a:spcAft>
                <a:spcPct val="0"/>
              </a:spcAft>
              <a:buClrTx/>
              <a:buSzPct val="80000"/>
              <a:buFont typeface="Arial" panose="020B0604020202020204" pitchFamily="34" charset="0"/>
              <a:buNone/>
              <a:tabLst/>
              <a:defRPr sz="1500" kern="1200">
                <a:solidFill>
                  <a:schemeClr val="tx1"/>
                </a:solidFill>
                <a:latin typeface="+mn-lt"/>
                <a:ea typeface="+mn-ea"/>
                <a:cs typeface="+mn-cs"/>
              </a:defRPr>
            </a:lvl4pPr>
            <a:lvl5pPr marL="0" marR="0" indent="0" algn="l" defTabSz="914400" rtl="0" eaLnBrk="1" fontAlgn="base" latinLnBrk="0" hangingPunct="1">
              <a:lnSpc>
                <a:spcPts val="1300"/>
              </a:lnSpc>
              <a:spcBef>
                <a:spcPts val="500"/>
              </a:spcBef>
              <a:spcAft>
                <a:spcPct val="0"/>
              </a:spcAft>
              <a:buClrTx/>
              <a:buSzPct val="80000"/>
              <a:buFont typeface="Arial" panose="020B0604020202020204" pitchFamily="34" charset="0"/>
              <a:buNone/>
              <a:tabLst/>
              <a:defRPr sz="15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2250" marR="0" lvl="0" indent="-211138" algn="l" defTabSz="914400" rtl="0" eaLnBrk="1" fontAlgn="base" latinLnBrk="0" hangingPunct="1">
              <a:lnSpc>
                <a:spcPct val="100000"/>
              </a:lnSpc>
              <a:spcBef>
                <a:spcPts val="1000"/>
              </a:spcBef>
              <a:spcAft>
                <a:spcPct val="0"/>
              </a:spcAft>
              <a:buClrTx/>
              <a:buSzPct val="80000"/>
              <a:buFont typeface="Arial" panose="020B0604020202020204" pitchFamily="34" charset="0"/>
              <a:buNone/>
              <a:tabLst/>
              <a:defRPr/>
            </a:pPr>
            <a:r>
              <a:rPr kumimoji="0" lang="en-GB" sz="2400" b="1" i="0" u="none" strike="noStrike" kern="1200" cap="none" spc="0" normalizeH="0" baseline="0" noProof="0" dirty="0">
                <a:ln>
                  <a:noFill/>
                </a:ln>
                <a:solidFill>
                  <a:srgbClr val="AC145A"/>
                </a:solidFill>
                <a:effectLst/>
                <a:uLnTx/>
                <a:uFillTx/>
                <a:latin typeface="Helvetica Neue" panose="02000503000000020004" pitchFamily="2" charset="0"/>
                <a:ea typeface="Helvetica Neue" panose="02000503000000020004" pitchFamily="2" charset="0"/>
                <a:cs typeface="Helvetica Neue" panose="02000503000000020004" pitchFamily="2" charset="0"/>
              </a:rPr>
              <a:t>Social Data Institute</a:t>
            </a:r>
          </a:p>
        </p:txBody>
      </p:sp>
    </p:spTree>
    <p:extLst>
      <p:ext uri="{BB962C8B-B14F-4D97-AF65-F5344CB8AC3E}">
        <p14:creationId xmlns:p14="http://schemas.microsoft.com/office/powerpoint/2010/main" val="4587575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E9225-9CDC-C95C-E976-3A5FF093C4A6}"/>
              </a:ext>
            </a:extLst>
          </p:cNvPr>
          <p:cNvSpPr txBox="1">
            <a:spLocks/>
          </p:cNvSpPr>
          <p:nvPr/>
        </p:nvSpPr>
        <p:spPr>
          <a:xfrm>
            <a:off x="102344" y="81872"/>
            <a:ext cx="10515600" cy="417481"/>
          </a:xfrm>
        </p:spPr>
        <p:txBody>
          <a:bodyP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highlight>
                  <a:srgbClr val="D6D6D6"/>
                </a:highlight>
                <a:latin typeface="Helvetica Neue Light" panose="02000403000000020004" pitchFamily="2" charset="0"/>
                <a:ea typeface="Helvetica Neue Light" panose="02000403000000020004" pitchFamily="2" charset="0"/>
              </a:rPr>
              <a:t>Random-intercept-only</a:t>
            </a:r>
            <a:r>
              <a:rPr lang="en-US" sz="2800" dirty="0">
                <a:latin typeface="Helvetica Neue Light" panose="02000403000000020004" pitchFamily="2" charset="0"/>
                <a:ea typeface="Helvetica Neue Light" panose="02000403000000020004" pitchFamily="2" charset="0"/>
              </a:rPr>
              <a:t>, Random-slopes &amp; Random coefficient scenarios [2]</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C0BC7FDE-52F4-7E63-3CE2-C1ADFEA87104}"/>
                  </a:ext>
                </a:extLst>
              </p:cNvPr>
              <p:cNvSpPr txBox="1"/>
              <p:nvPr/>
            </p:nvSpPr>
            <p:spPr>
              <a:xfrm>
                <a:off x="102345" y="711912"/>
                <a:ext cx="4727915" cy="325089"/>
              </a:xfrm>
              <a:prstGeom prst="rect">
                <a:avLst/>
              </a:prstGeom>
              <a:solidFill>
                <a:schemeClr val="bg1"/>
              </a:solidFill>
              <a:ln>
                <a:noFill/>
              </a:ln>
            </p:spPr>
            <p:txBody>
              <a:bodyPr wrap="square" rtlCol="0">
                <a:spAutoFit/>
              </a:bodyPr>
              <a:lstStyle/>
              <a:p>
                <a:pPr/>
                <a14:m>
                  <m:oMathPara xmlns:m="http://schemas.openxmlformats.org/officeDocument/2006/math">
                    <m:oMathParaPr>
                      <m:jc m:val="center"/>
                    </m:oMathParaPr>
                    <m:oMath xmlns:m="http://schemas.openxmlformats.org/officeDocument/2006/math">
                      <m:sSub>
                        <m:sSubPr>
                          <m:ctrlPr>
                            <a:rPr lang="en-GB" sz="1400" i="1">
                              <a:latin typeface="Cambria Math" panose="02040503050406030204" pitchFamily="18" charset="0"/>
                            </a:rPr>
                          </m:ctrlPr>
                        </m:sSubPr>
                        <m:e>
                          <m:r>
                            <a:rPr lang="en-GB" sz="1400" i="1">
                              <a:latin typeface="Cambria Math" panose="02040503050406030204" pitchFamily="18" charset="0"/>
                            </a:rPr>
                            <m:t>𝑦</m:t>
                          </m:r>
                        </m:e>
                        <m:sub>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a:latin typeface="Cambria Math" panose="02040503050406030204" pitchFamily="18" charset="0"/>
                        </a:rPr>
                        <m:t>= </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i="1">
                              <a:latin typeface="Cambria Math" panose="02040503050406030204" pitchFamily="18" charset="0"/>
                              <a:ea typeface="Cambria Math" panose="02040503050406030204" pitchFamily="18" charset="0"/>
                            </a:rPr>
                            <m:t>0,</m:t>
                          </m:r>
                          <m:r>
                            <a:rPr lang="en-GB" sz="1400" i="1">
                              <a:latin typeface="Cambria Math" panose="02040503050406030204" pitchFamily="18" charset="0"/>
                              <a:ea typeface="Cambria Math" panose="02040503050406030204" pitchFamily="18" charset="0"/>
                            </a:rPr>
                            <m:t>𝑗</m:t>
                          </m:r>
                        </m:sub>
                      </m:sSub>
                      <m:r>
                        <a:rPr lang="en-GB" sz="140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a:latin typeface="Cambria Math" panose="02040503050406030204" pitchFamily="18" charset="0"/>
                              <a:ea typeface="Cambria Math" panose="02040503050406030204" pitchFamily="18" charset="0"/>
                            </a:rPr>
                            <m:t>1,</m:t>
                          </m:r>
                          <m:r>
                            <a:rPr lang="en-GB" sz="1400" i="1">
                              <a:latin typeface="Cambria Math" panose="02040503050406030204" pitchFamily="18" charset="0"/>
                              <a:ea typeface="Cambria Math" panose="02040503050406030204" pitchFamily="18" charset="0"/>
                            </a:rPr>
                            <m:t>𝑗</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i="1">
                              <a:latin typeface="Cambria Math" panose="02040503050406030204" pitchFamily="18" charset="0"/>
                            </a:rPr>
                            <m:t>1,</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a:latin typeface="Cambria Math" panose="02040503050406030204" pitchFamily="18" charset="0"/>
                              <a:ea typeface="Cambria Math" panose="02040503050406030204" pitchFamily="18" charset="0"/>
                            </a:rPr>
                            <m:t>2,</m:t>
                          </m:r>
                          <m:r>
                            <a:rPr lang="en-GB" sz="1400" i="1">
                              <a:latin typeface="Cambria Math" panose="02040503050406030204" pitchFamily="18" charset="0"/>
                              <a:ea typeface="Cambria Math" panose="02040503050406030204" pitchFamily="18" charset="0"/>
                            </a:rPr>
                            <m:t>𝑗</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i="1">
                              <a:latin typeface="Cambria Math" panose="02040503050406030204" pitchFamily="18" charset="0"/>
                            </a:rPr>
                            <m:t>2,</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i="1">
                              <a:latin typeface="Cambria Math" panose="02040503050406030204" pitchFamily="18" charset="0"/>
                              <a:ea typeface="Cambria Math" panose="02040503050406030204" pitchFamily="18" charset="0"/>
                            </a:rPr>
                            <m:t>𝑘</m:t>
                          </m:r>
                          <m:r>
                            <a:rPr lang="en-GB" sz="1400" i="1">
                              <a:latin typeface="Cambria Math" panose="02040503050406030204" pitchFamily="18" charset="0"/>
                              <a:ea typeface="Cambria Math" panose="02040503050406030204" pitchFamily="18" charset="0"/>
                            </a:rPr>
                            <m:t>,</m:t>
                          </m:r>
                          <m:r>
                            <a:rPr lang="en-GB" sz="1400" i="1">
                              <a:latin typeface="Cambria Math" panose="02040503050406030204" pitchFamily="18" charset="0"/>
                              <a:ea typeface="Cambria Math" panose="02040503050406030204" pitchFamily="18" charset="0"/>
                            </a:rPr>
                            <m:t>𝑗</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i="1">
                              <a:latin typeface="Cambria Math" panose="02040503050406030204" pitchFamily="18" charset="0"/>
                            </a:rPr>
                            <m:t>𝑘</m:t>
                          </m:r>
                          <m:r>
                            <a:rPr lang="en-GB" sz="1400" i="1">
                              <a:latin typeface="Cambria Math" panose="02040503050406030204" pitchFamily="18" charset="0"/>
                            </a:rPr>
                            <m:t>,</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𝜀</m:t>
                          </m:r>
                        </m:e>
                        <m:sub>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oMath>
                  </m:oMathPara>
                </a14:m>
                <a:endParaRPr lang="en-US" sz="1400" i="1" dirty="0">
                  <a:latin typeface="Helvetica Neue Thin" panose="020B0403020202020204" pitchFamily="34" charset="0"/>
                  <a:ea typeface="Helvetica Neue Thin" panose="020B0403020202020204" pitchFamily="34" charset="0"/>
                </a:endParaRPr>
              </a:p>
            </p:txBody>
          </p:sp>
        </mc:Choice>
        <mc:Fallback xmlns="">
          <p:sp>
            <p:nvSpPr>
              <p:cNvPr id="3" name="TextBox 2">
                <a:extLst>
                  <a:ext uri="{FF2B5EF4-FFF2-40B4-BE49-F238E27FC236}">
                    <a16:creationId xmlns:a16="http://schemas.microsoft.com/office/drawing/2014/main" id="{C0BC7FDE-52F4-7E63-3CE2-C1ADFEA87104}"/>
                  </a:ext>
                </a:extLst>
              </p:cNvPr>
              <p:cNvSpPr txBox="1">
                <a:spLocks noRot="1" noChangeAspect="1" noMove="1" noResize="1" noEditPoints="1" noAdjustHandles="1" noChangeArrowheads="1" noChangeShapeType="1" noTextEdit="1"/>
              </p:cNvSpPr>
              <p:nvPr/>
            </p:nvSpPr>
            <p:spPr>
              <a:xfrm>
                <a:off x="102345" y="711912"/>
                <a:ext cx="4727915" cy="325089"/>
              </a:xfrm>
              <a:prstGeom prst="rect">
                <a:avLst/>
              </a:prstGeom>
              <a:blipFill>
                <a:blip r:embed="rId2"/>
                <a:stretch>
                  <a:fillRect b="-7692"/>
                </a:stretch>
              </a:blipFill>
              <a:ln>
                <a:no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C647AA4A-407C-33F4-75F4-15A97609A894}"/>
                  </a:ext>
                </a:extLst>
              </p:cNvPr>
              <p:cNvSpPr txBox="1"/>
              <p:nvPr/>
            </p:nvSpPr>
            <p:spPr>
              <a:xfrm flipH="1">
                <a:off x="334945" y="1232487"/>
                <a:ext cx="1979525" cy="325089"/>
              </a:xfrm>
              <a:prstGeom prst="rect">
                <a:avLst/>
              </a:prstGeom>
              <a:solidFill>
                <a:schemeClr val="bg1"/>
              </a:solidFill>
              <a:ln>
                <a:noFill/>
              </a:ln>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GB" sz="1400" i="1" smtClean="0">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i="1">
                              <a:latin typeface="Cambria Math" panose="02040503050406030204" pitchFamily="18" charset="0"/>
                              <a:ea typeface="Cambria Math" panose="02040503050406030204" pitchFamily="18" charset="0"/>
                            </a:rPr>
                            <m:t>0,</m:t>
                          </m:r>
                          <m:r>
                            <a:rPr lang="en-GB" sz="1400" i="1">
                              <a:latin typeface="Cambria Math" panose="02040503050406030204" pitchFamily="18" charset="0"/>
                              <a:ea typeface="Cambria Math" panose="02040503050406030204" pitchFamily="18" charset="0"/>
                            </a:rPr>
                            <m:t>𝑗</m:t>
                          </m:r>
                        </m:sub>
                      </m:sSub>
                      <m:r>
                        <a:rPr lang="en-GB" sz="1400" b="0" i="1" smtClean="0">
                          <a:latin typeface="Cambria Math" panose="02040503050406030204" pitchFamily="18" charset="0"/>
                          <a:ea typeface="Cambria Math" panose="02040503050406030204" pitchFamily="18" charset="0"/>
                        </a:rPr>
                        <m:t>= </m:t>
                      </m:r>
                      <m:sSub>
                        <m:sSubPr>
                          <m:ctrlPr>
                            <a:rPr lang="en-GB" sz="1400" b="0" i="1" smtClean="0">
                              <a:latin typeface="Cambria Math" panose="02040503050406030204" pitchFamily="18" charset="0"/>
                              <a:ea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𝛾</m:t>
                          </m:r>
                        </m:e>
                        <m:sub>
                          <m:r>
                            <a:rPr lang="en-GB" sz="1400" b="0" i="1" smtClean="0">
                              <a:latin typeface="Cambria Math" panose="02040503050406030204" pitchFamily="18" charset="0"/>
                              <a:ea typeface="Cambria Math" panose="02040503050406030204" pitchFamily="18" charset="0"/>
                            </a:rPr>
                            <m:t>00</m:t>
                          </m:r>
                        </m:sub>
                      </m:sSub>
                      <m:r>
                        <a:rPr lang="en-GB" sz="1400" b="0" i="1" smtClean="0">
                          <a:latin typeface="Cambria Math" panose="02040503050406030204" pitchFamily="18" charset="0"/>
                          <a:ea typeface="Cambria Math" panose="02040503050406030204" pitchFamily="18" charset="0"/>
                        </a:rPr>
                        <m:t>+</m:t>
                      </m:r>
                      <m:sSub>
                        <m:sSubPr>
                          <m:ctrlPr>
                            <a:rPr lang="en-GB" sz="1400" b="0" i="1" smtClean="0">
                              <a:latin typeface="Cambria Math" panose="02040503050406030204" pitchFamily="18" charset="0"/>
                              <a:ea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𝑢</m:t>
                          </m:r>
                        </m:e>
                        <m:sub>
                          <m:r>
                            <a:rPr lang="en-GB" sz="1400" b="0" i="1" smtClean="0">
                              <a:latin typeface="Cambria Math" panose="02040503050406030204" pitchFamily="18" charset="0"/>
                              <a:ea typeface="Cambria Math" panose="02040503050406030204" pitchFamily="18" charset="0"/>
                            </a:rPr>
                            <m:t>0,</m:t>
                          </m:r>
                          <m:r>
                            <a:rPr lang="en-GB" sz="1400" b="0" i="1" smtClean="0">
                              <a:latin typeface="Cambria Math" panose="02040503050406030204" pitchFamily="18" charset="0"/>
                              <a:ea typeface="Cambria Math" panose="02040503050406030204" pitchFamily="18" charset="0"/>
                            </a:rPr>
                            <m:t>𝑗</m:t>
                          </m:r>
                        </m:sub>
                      </m:sSub>
                    </m:oMath>
                  </m:oMathPara>
                </a14:m>
                <a:endParaRPr lang="en-GB" sz="1400" dirty="0">
                  <a:latin typeface="Helvetica Neue Light" panose="02000403000000020004" pitchFamily="2" charset="0"/>
                  <a:ea typeface="Helvetica Neue Light" panose="02000403000000020004" pitchFamily="2" charset="0"/>
                </a:endParaRPr>
              </a:p>
            </p:txBody>
          </p:sp>
        </mc:Choice>
        <mc:Fallback xmlns="">
          <p:sp>
            <p:nvSpPr>
              <p:cNvPr id="4" name="TextBox 3">
                <a:extLst>
                  <a:ext uri="{FF2B5EF4-FFF2-40B4-BE49-F238E27FC236}">
                    <a16:creationId xmlns:a16="http://schemas.microsoft.com/office/drawing/2014/main" id="{C647AA4A-407C-33F4-75F4-15A97609A894}"/>
                  </a:ext>
                </a:extLst>
              </p:cNvPr>
              <p:cNvSpPr txBox="1">
                <a:spLocks noRot="1" noChangeAspect="1" noMove="1" noResize="1" noEditPoints="1" noAdjustHandles="1" noChangeArrowheads="1" noChangeShapeType="1" noTextEdit="1"/>
              </p:cNvSpPr>
              <p:nvPr/>
            </p:nvSpPr>
            <p:spPr>
              <a:xfrm flipH="1">
                <a:off x="334945" y="1232487"/>
                <a:ext cx="1979525" cy="325089"/>
              </a:xfrm>
              <a:prstGeom prst="rect">
                <a:avLst/>
              </a:prstGeom>
              <a:blipFill>
                <a:blip r:embed="rId3"/>
                <a:stretch>
                  <a:fillRect b="-3704"/>
                </a:stretch>
              </a:blipFill>
              <a:ln>
                <a:noFill/>
              </a:ln>
            </p:spPr>
            <p:txBody>
              <a:bodyPr/>
              <a:lstStyle/>
              <a:p>
                <a:r>
                  <a:rPr lang="en-GB">
                    <a:noFill/>
                  </a:rPr>
                  <a:t> </a:t>
                </a:r>
              </a:p>
            </p:txBody>
          </p:sp>
        </mc:Fallback>
      </mc:AlternateContent>
      <p:sp>
        <p:nvSpPr>
          <p:cNvPr id="5" name="TextBox 4">
            <a:extLst>
              <a:ext uri="{FF2B5EF4-FFF2-40B4-BE49-F238E27FC236}">
                <a16:creationId xmlns:a16="http://schemas.microsoft.com/office/drawing/2014/main" id="{01E24B30-EBBC-AD52-9F1F-0E575A8C6FAD}"/>
              </a:ext>
            </a:extLst>
          </p:cNvPr>
          <p:cNvSpPr txBox="1"/>
          <p:nvPr/>
        </p:nvSpPr>
        <p:spPr>
          <a:xfrm>
            <a:off x="4581367" y="717770"/>
            <a:ext cx="1979525" cy="369332"/>
          </a:xfrm>
          <a:prstGeom prst="rect">
            <a:avLst/>
          </a:prstGeom>
          <a:solidFill>
            <a:schemeClr val="bg2"/>
          </a:solidFill>
          <a:ln>
            <a:noFill/>
          </a:ln>
        </p:spPr>
        <p:txBody>
          <a:bodyPr wrap="square"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Level 1 Equation</a:t>
            </a:r>
          </a:p>
        </p:txBody>
      </p:sp>
      <p:sp>
        <p:nvSpPr>
          <p:cNvPr id="6" name="TextBox 5">
            <a:extLst>
              <a:ext uri="{FF2B5EF4-FFF2-40B4-BE49-F238E27FC236}">
                <a16:creationId xmlns:a16="http://schemas.microsoft.com/office/drawing/2014/main" id="{F7A5B569-7DA6-B5AA-E38A-74BA7E564C10}"/>
              </a:ext>
            </a:extLst>
          </p:cNvPr>
          <p:cNvSpPr txBox="1"/>
          <p:nvPr/>
        </p:nvSpPr>
        <p:spPr>
          <a:xfrm>
            <a:off x="4581367" y="1210366"/>
            <a:ext cx="1979525" cy="369332"/>
          </a:xfrm>
          <a:prstGeom prst="rect">
            <a:avLst/>
          </a:prstGeom>
          <a:solidFill>
            <a:schemeClr val="bg2"/>
          </a:solidFill>
          <a:ln>
            <a:noFill/>
          </a:ln>
        </p:spPr>
        <p:txBody>
          <a:bodyPr wrap="square"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Level 2 Equation</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6A3E196-E27D-FD04-9630-FA8E81A1CF4E}"/>
                  </a:ext>
                </a:extLst>
              </p:cNvPr>
              <p:cNvSpPr txBox="1"/>
              <p:nvPr/>
            </p:nvSpPr>
            <p:spPr>
              <a:xfrm>
                <a:off x="334945" y="2439366"/>
                <a:ext cx="8745204" cy="325089"/>
              </a:xfrm>
              <a:prstGeom prst="rect">
                <a:avLst/>
              </a:prstGeom>
              <a:solidFill>
                <a:schemeClr val="bg1"/>
              </a:solidFill>
              <a:ln>
                <a:noFill/>
              </a:ln>
            </p:spPr>
            <p:txBody>
              <a:bodyPr wrap="square" rtlCol="0">
                <a:spAutoFit/>
              </a:bodyPr>
              <a:lstStyle/>
              <a:p>
                <a14:m>
                  <m:oMath xmlns:m="http://schemas.openxmlformats.org/officeDocument/2006/math">
                    <m:sSub>
                      <m:sSubPr>
                        <m:ctrlPr>
                          <a:rPr lang="en-GB" sz="1400" i="1" smtClean="0">
                            <a:latin typeface="Cambria Math" panose="02040503050406030204" pitchFamily="18" charset="0"/>
                          </a:rPr>
                        </m:ctrlPr>
                      </m:sSubPr>
                      <m:e>
                        <m:r>
                          <a:rPr lang="en-GB" sz="1400" i="1">
                            <a:latin typeface="Cambria Math" panose="02040503050406030204" pitchFamily="18" charset="0"/>
                          </a:rPr>
                          <m:t>𝑦</m:t>
                        </m:r>
                      </m:e>
                      <m:sub>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b="0" i="1" smtClean="0">
                        <a:latin typeface="Cambria Math" panose="02040503050406030204" pitchFamily="18" charset="0"/>
                      </a:rPr>
                      <m:t> </m:t>
                    </m:r>
                    <m:r>
                      <a:rPr lang="en-GB" sz="1400">
                        <a:latin typeface="Cambria Math" panose="02040503050406030204" pitchFamily="18" charset="0"/>
                      </a:rPr>
                      <m:t>=</m:t>
                    </m:r>
                  </m:oMath>
                </a14:m>
                <a:r>
                  <a:rPr lang="en-US" sz="1400" i="1" dirty="0">
                    <a:latin typeface="Helvetica Neue Thin" panose="020B0403020202020204" pitchFamily="34" charset="0"/>
                    <a:ea typeface="Helvetica Neue Thin" panose="020B0403020202020204" pitchFamily="34" charset="0"/>
                  </a:rPr>
                  <a:t> </a:t>
                </a:r>
                <a14:m>
                  <m:oMath xmlns:m="http://schemas.openxmlformats.org/officeDocument/2006/math">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i="1">
                            <a:latin typeface="Cambria Math" panose="02040503050406030204" pitchFamily="18" charset="0"/>
                            <a:ea typeface="Cambria Math" panose="02040503050406030204" pitchFamily="18" charset="0"/>
                          </a:rPr>
                          <m:t>00</m:t>
                        </m:r>
                      </m:sub>
                    </m:sSub>
                    <m:r>
                      <a:rPr lang="en-GB" sz="140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a:latin typeface="Cambria Math" panose="02040503050406030204" pitchFamily="18" charset="0"/>
                            <a:ea typeface="Cambria Math" panose="02040503050406030204" pitchFamily="18" charset="0"/>
                          </a:rPr>
                          <m:t>1,</m:t>
                        </m:r>
                        <m:r>
                          <a:rPr lang="en-GB" sz="1400" i="1">
                            <a:latin typeface="Cambria Math" panose="02040503050406030204" pitchFamily="18" charset="0"/>
                            <a:ea typeface="Cambria Math" panose="02040503050406030204" pitchFamily="18" charset="0"/>
                          </a:rPr>
                          <m:t>𝑗</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i="1">
                            <a:latin typeface="Cambria Math" panose="02040503050406030204" pitchFamily="18" charset="0"/>
                          </a:rPr>
                          <m:t>1,</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a:latin typeface="Cambria Math" panose="02040503050406030204" pitchFamily="18" charset="0"/>
                            <a:ea typeface="Cambria Math" panose="02040503050406030204" pitchFamily="18" charset="0"/>
                          </a:rPr>
                          <m:t>2,</m:t>
                        </m:r>
                        <m:r>
                          <a:rPr lang="en-GB" sz="1400" i="1">
                            <a:latin typeface="Cambria Math" panose="02040503050406030204" pitchFamily="18" charset="0"/>
                            <a:ea typeface="Cambria Math" panose="02040503050406030204" pitchFamily="18" charset="0"/>
                          </a:rPr>
                          <m:t>𝑗</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i="1">
                            <a:latin typeface="Cambria Math" panose="02040503050406030204" pitchFamily="18" charset="0"/>
                          </a:rPr>
                          <m:t>2,</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i="1">
                            <a:latin typeface="Cambria Math" panose="02040503050406030204" pitchFamily="18" charset="0"/>
                            <a:ea typeface="Cambria Math" panose="02040503050406030204" pitchFamily="18" charset="0"/>
                          </a:rPr>
                          <m:t>𝑘</m:t>
                        </m:r>
                        <m:r>
                          <a:rPr lang="en-GB" sz="1400" i="1">
                            <a:latin typeface="Cambria Math" panose="02040503050406030204" pitchFamily="18" charset="0"/>
                            <a:ea typeface="Cambria Math" panose="02040503050406030204" pitchFamily="18" charset="0"/>
                          </a:rPr>
                          <m:t>,</m:t>
                        </m:r>
                        <m:r>
                          <a:rPr lang="en-GB" sz="1400" i="1">
                            <a:latin typeface="Cambria Math" panose="02040503050406030204" pitchFamily="18" charset="0"/>
                            <a:ea typeface="Cambria Math" panose="02040503050406030204" pitchFamily="18" charset="0"/>
                          </a:rPr>
                          <m:t>𝑗</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i="1">
                            <a:latin typeface="Cambria Math" panose="02040503050406030204" pitchFamily="18" charset="0"/>
                          </a:rPr>
                          <m:t>𝑘</m:t>
                        </m:r>
                        <m:r>
                          <a:rPr lang="en-GB" sz="1400" i="1">
                            <a:latin typeface="Cambria Math" panose="02040503050406030204" pitchFamily="18" charset="0"/>
                          </a:rPr>
                          <m:t>,</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sSub>
                      <m:sSubPr>
                        <m:ctrlPr>
                          <a:rPr lang="en-GB" sz="1400" i="1">
                            <a:latin typeface="Cambria Math" panose="02040503050406030204" pitchFamily="18" charset="0"/>
                            <a:ea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 </m:t>
                        </m:r>
                        <m:r>
                          <a:rPr lang="en-GB" sz="1400" b="0" i="1" smtClean="0">
                            <a:latin typeface="Cambria Math" panose="02040503050406030204" pitchFamily="18" charset="0"/>
                            <a:ea typeface="Cambria Math" panose="02040503050406030204" pitchFamily="18" charset="0"/>
                          </a:rPr>
                          <m:t>𝑢</m:t>
                        </m:r>
                      </m:e>
                      <m:sub>
                        <m:r>
                          <a:rPr lang="en-GB" sz="1400" i="1">
                            <a:latin typeface="Cambria Math" panose="02040503050406030204" pitchFamily="18" charset="0"/>
                            <a:ea typeface="Cambria Math" panose="02040503050406030204" pitchFamily="18" charset="0"/>
                          </a:rPr>
                          <m:t>0</m:t>
                        </m:r>
                        <m:r>
                          <a:rPr lang="en-GB" sz="1400" b="0" i="1" smtClean="0">
                            <a:latin typeface="Cambria Math" panose="02040503050406030204" pitchFamily="18" charset="0"/>
                            <a:ea typeface="Cambria Math" panose="02040503050406030204" pitchFamily="18" charset="0"/>
                          </a:rPr>
                          <m:t>,</m:t>
                        </m:r>
                        <m:r>
                          <a:rPr lang="en-GB" sz="1400" b="0" i="1" smtClean="0">
                            <a:latin typeface="Cambria Math" panose="02040503050406030204" pitchFamily="18" charset="0"/>
                            <a:ea typeface="Cambria Math" panose="02040503050406030204" pitchFamily="18" charset="0"/>
                          </a:rPr>
                          <m:t>𝑗</m:t>
                        </m:r>
                      </m:sub>
                    </m:sSub>
                    <m:r>
                      <a:rPr lang="en-GB" sz="1400" i="1">
                        <a:latin typeface="Cambria Math" panose="02040503050406030204" pitchFamily="18" charset="0"/>
                        <a:ea typeface="Cambria Math" panose="02040503050406030204" pitchFamily="18" charset="0"/>
                      </a:rPr>
                      <m:t>+</m:t>
                    </m:r>
                    <m:r>
                      <a:rPr lang="en-GB" sz="1400" b="0" i="1" smtClean="0">
                        <a:latin typeface="Cambria Math" panose="02040503050406030204" pitchFamily="18" charset="0"/>
                        <a:ea typeface="Cambria Math" panose="02040503050406030204" pitchFamily="18" charset="0"/>
                      </a:rPr>
                      <m:t> </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𝜀</m:t>
                        </m:r>
                      </m:e>
                      <m:sub>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oMath>
                </a14:m>
                <a:endParaRPr lang="en-US" sz="1400" i="1" dirty="0">
                  <a:latin typeface="Helvetica Neue Thin" panose="020B0403020202020204" pitchFamily="34" charset="0"/>
                  <a:ea typeface="Helvetica Neue Thin" panose="020B0403020202020204" pitchFamily="34" charset="0"/>
                </a:endParaRPr>
              </a:p>
            </p:txBody>
          </p:sp>
        </mc:Choice>
        <mc:Fallback xmlns="">
          <p:sp>
            <p:nvSpPr>
              <p:cNvPr id="7" name="TextBox 6">
                <a:extLst>
                  <a:ext uri="{FF2B5EF4-FFF2-40B4-BE49-F238E27FC236}">
                    <a16:creationId xmlns:a16="http://schemas.microsoft.com/office/drawing/2014/main" id="{E6A3E196-E27D-FD04-9630-FA8E81A1CF4E}"/>
                  </a:ext>
                </a:extLst>
              </p:cNvPr>
              <p:cNvSpPr txBox="1">
                <a:spLocks noRot="1" noChangeAspect="1" noMove="1" noResize="1" noEditPoints="1" noAdjustHandles="1" noChangeArrowheads="1" noChangeShapeType="1" noTextEdit="1"/>
              </p:cNvSpPr>
              <p:nvPr/>
            </p:nvSpPr>
            <p:spPr>
              <a:xfrm>
                <a:off x="334945" y="2439366"/>
                <a:ext cx="8745204" cy="325089"/>
              </a:xfrm>
              <a:prstGeom prst="rect">
                <a:avLst/>
              </a:prstGeom>
              <a:blipFill>
                <a:blip r:embed="rId4"/>
                <a:stretch>
                  <a:fillRect b="-3846"/>
                </a:stretch>
              </a:blipFill>
              <a:ln>
                <a:noFill/>
              </a:ln>
            </p:spPr>
            <p:txBody>
              <a:bodyPr/>
              <a:lstStyle/>
              <a:p>
                <a:r>
                  <a:rPr lang="en-GB">
                    <a:noFill/>
                  </a:rPr>
                  <a:t> </a:t>
                </a:r>
              </a:p>
            </p:txBody>
          </p:sp>
        </mc:Fallback>
      </mc:AlternateContent>
      <p:sp>
        <p:nvSpPr>
          <p:cNvPr id="8" name="Right Brace 7">
            <a:extLst>
              <a:ext uri="{FF2B5EF4-FFF2-40B4-BE49-F238E27FC236}">
                <a16:creationId xmlns:a16="http://schemas.microsoft.com/office/drawing/2014/main" id="{B55B73B8-1EBF-AE15-67CF-FB970A3EE172}"/>
              </a:ext>
            </a:extLst>
          </p:cNvPr>
          <p:cNvSpPr/>
          <p:nvPr/>
        </p:nvSpPr>
        <p:spPr>
          <a:xfrm rot="5400000">
            <a:off x="2175259" y="3335653"/>
            <a:ext cx="325087" cy="3031427"/>
          </a:xfrm>
          <a:prstGeom prst="rightBrace">
            <a:avLst/>
          </a:prstGeom>
          <a:solidFill>
            <a:schemeClr val="bg1"/>
          </a:solidFill>
          <a:ln w="28575">
            <a:noFill/>
          </a:ln>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sp>
        <p:nvSpPr>
          <p:cNvPr id="9" name="Right Brace 8">
            <a:extLst>
              <a:ext uri="{FF2B5EF4-FFF2-40B4-BE49-F238E27FC236}">
                <a16:creationId xmlns:a16="http://schemas.microsoft.com/office/drawing/2014/main" id="{811127DE-CF04-EBBF-380F-D9DAEF44B299}"/>
              </a:ext>
            </a:extLst>
          </p:cNvPr>
          <p:cNvSpPr/>
          <p:nvPr/>
        </p:nvSpPr>
        <p:spPr>
          <a:xfrm rot="5400000">
            <a:off x="5717390" y="3090662"/>
            <a:ext cx="325089" cy="3516922"/>
          </a:xfrm>
          <a:prstGeom prst="rightBrace">
            <a:avLst/>
          </a:prstGeom>
          <a:solidFill>
            <a:schemeClr val="bg1"/>
          </a:solidFill>
          <a:ln w="28575">
            <a:noFill/>
          </a:ln>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sp>
        <p:nvSpPr>
          <p:cNvPr id="10" name="TextBox 9">
            <a:extLst>
              <a:ext uri="{FF2B5EF4-FFF2-40B4-BE49-F238E27FC236}">
                <a16:creationId xmlns:a16="http://schemas.microsoft.com/office/drawing/2014/main" id="{B43F2B85-2953-7879-96B6-46B12F30C06B}"/>
              </a:ext>
            </a:extLst>
          </p:cNvPr>
          <p:cNvSpPr txBox="1"/>
          <p:nvPr/>
        </p:nvSpPr>
        <p:spPr>
          <a:xfrm>
            <a:off x="959762" y="3143914"/>
            <a:ext cx="2783393" cy="369332"/>
          </a:xfrm>
          <a:prstGeom prst="rect">
            <a:avLst/>
          </a:prstGeom>
          <a:solidFill>
            <a:schemeClr val="bg2"/>
          </a:solidFill>
          <a:ln>
            <a:noFill/>
          </a:ln>
        </p:spPr>
        <p:txBody>
          <a:bodyPr wrap="square" rtlCol="0">
            <a:spAutoFit/>
          </a:bodyPr>
          <a:lstStyle/>
          <a:p>
            <a:pPr algn="ctr"/>
            <a:r>
              <a:rPr lang="en-GB" dirty="0">
                <a:latin typeface="Helvetica Neue" panose="02000503000000020004" pitchFamily="2" charset="0"/>
                <a:ea typeface="Helvetica Neue" panose="02000503000000020004" pitchFamily="2" charset="0"/>
                <a:cs typeface="Helvetica Neue" panose="02000503000000020004" pitchFamily="2" charset="0"/>
              </a:rPr>
              <a:t>Fixed part</a:t>
            </a:r>
          </a:p>
        </p:txBody>
      </p:sp>
      <p:sp>
        <p:nvSpPr>
          <p:cNvPr id="11" name="TextBox 10">
            <a:extLst>
              <a:ext uri="{FF2B5EF4-FFF2-40B4-BE49-F238E27FC236}">
                <a16:creationId xmlns:a16="http://schemas.microsoft.com/office/drawing/2014/main" id="{3F29ECBF-E253-82FB-FD5E-B7F63F03F16F}"/>
              </a:ext>
            </a:extLst>
          </p:cNvPr>
          <p:cNvSpPr txBox="1"/>
          <p:nvPr/>
        </p:nvSpPr>
        <p:spPr>
          <a:xfrm>
            <a:off x="4064247" y="3132196"/>
            <a:ext cx="1082354" cy="276999"/>
          </a:xfrm>
          <a:prstGeom prst="rect">
            <a:avLst/>
          </a:prstGeom>
          <a:solidFill>
            <a:schemeClr val="bg2"/>
          </a:solidFill>
          <a:ln>
            <a:noFill/>
          </a:ln>
        </p:spPr>
        <p:txBody>
          <a:bodyPr wrap="square" rtlCol="0">
            <a:spAutoFit/>
          </a:bodyPr>
          <a:lstStyle/>
          <a:p>
            <a:r>
              <a:rPr lang="en-GB" sz="1200" dirty="0">
                <a:latin typeface="Helvetica Neue" panose="02000503000000020004" pitchFamily="2" charset="0"/>
                <a:ea typeface="Helvetica Neue" panose="02000503000000020004" pitchFamily="2" charset="0"/>
                <a:cs typeface="Helvetica Neue" panose="02000503000000020004" pitchFamily="2" charset="0"/>
              </a:rPr>
              <a:t>Random part</a:t>
            </a:r>
          </a:p>
        </p:txBody>
      </p:sp>
      <p:sp>
        <p:nvSpPr>
          <p:cNvPr id="12" name="Rectangle 11">
            <a:extLst>
              <a:ext uri="{FF2B5EF4-FFF2-40B4-BE49-F238E27FC236}">
                <a16:creationId xmlns:a16="http://schemas.microsoft.com/office/drawing/2014/main" id="{4090BB62-CF75-EE52-5863-240400EC53BF}"/>
              </a:ext>
            </a:extLst>
          </p:cNvPr>
          <p:cNvSpPr/>
          <p:nvPr/>
        </p:nvSpPr>
        <p:spPr>
          <a:xfrm>
            <a:off x="11452516" y="37521"/>
            <a:ext cx="636997" cy="611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ight Brace 13">
            <a:extLst>
              <a:ext uri="{FF2B5EF4-FFF2-40B4-BE49-F238E27FC236}">
                <a16:creationId xmlns:a16="http://schemas.microsoft.com/office/drawing/2014/main" id="{B009DC3A-A288-0E1E-A561-F879AD1FA284}"/>
              </a:ext>
            </a:extLst>
          </p:cNvPr>
          <p:cNvSpPr/>
          <p:nvPr/>
        </p:nvSpPr>
        <p:spPr>
          <a:xfrm rot="5400000">
            <a:off x="2303758" y="1392743"/>
            <a:ext cx="325087" cy="3031427"/>
          </a:xfrm>
          <a:prstGeom prst="rightBrace">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sp>
        <p:nvSpPr>
          <p:cNvPr id="15" name="Right Brace 14">
            <a:extLst>
              <a:ext uri="{FF2B5EF4-FFF2-40B4-BE49-F238E27FC236}">
                <a16:creationId xmlns:a16="http://schemas.microsoft.com/office/drawing/2014/main" id="{AB19E46F-5FC0-6C67-78E5-935901295915}"/>
              </a:ext>
            </a:extLst>
          </p:cNvPr>
          <p:cNvSpPr/>
          <p:nvPr/>
        </p:nvSpPr>
        <p:spPr>
          <a:xfrm rot="5400000">
            <a:off x="4404915" y="2496170"/>
            <a:ext cx="325089" cy="812949"/>
          </a:xfrm>
          <a:prstGeom prst="rightBrace">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sp>
        <p:nvSpPr>
          <p:cNvPr id="16" name="TextBox 15">
            <a:extLst>
              <a:ext uri="{FF2B5EF4-FFF2-40B4-BE49-F238E27FC236}">
                <a16:creationId xmlns:a16="http://schemas.microsoft.com/office/drawing/2014/main" id="{0BA2B41F-F498-759B-2E6A-3DECE1D79178}"/>
              </a:ext>
            </a:extLst>
          </p:cNvPr>
          <p:cNvSpPr txBox="1"/>
          <p:nvPr/>
        </p:nvSpPr>
        <p:spPr>
          <a:xfrm>
            <a:off x="5146602" y="2456276"/>
            <a:ext cx="1847052" cy="307777"/>
          </a:xfrm>
          <a:prstGeom prst="rect">
            <a:avLst/>
          </a:prstGeom>
          <a:solidFill>
            <a:schemeClr val="bg2"/>
          </a:solidFill>
        </p:spPr>
        <p:txBody>
          <a:bodyPr wrap="square" rtlCol="0">
            <a:spAutoFit/>
          </a:bodyPr>
          <a:lstStyle/>
          <a:p>
            <a:pPr algn="ctr"/>
            <a:r>
              <a:rPr lang="en-GB" sz="1400" dirty="0">
                <a:latin typeface="Helvetica Neue" panose="02000503000000020004" pitchFamily="2" charset="0"/>
                <a:ea typeface="Helvetica Neue" panose="02000503000000020004" pitchFamily="2" charset="0"/>
                <a:cs typeface="Helvetica Neue" panose="02000503000000020004" pitchFamily="2" charset="0"/>
              </a:rPr>
              <a:t>Model’s true form</a:t>
            </a:r>
          </a:p>
        </p:txBody>
      </p:sp>
      <p:sp>
        <p:nvSpPr>
          <p:cNvPr id="17" name="TextBox 16">
            <a:extLst>
              <a:ext uri="{FF2B5EF4-FFF2-40B4-BE49-F238E27FC236}">
                <a16:creationId xmlns:a16="http://schemas.microsoft.com/office/drawing/2014/main" id="{4989534C-806F-7EE1-F4C0-56CD8747B7AA}"/>
              </a:ext>
            </a:extLst>
          </p:cNvPr>
          <p:cNvSpPr txBox="1"/>
          <p:nvPr/>
        </p:nvSpPr>
        <p:spPr>
          <a:xfrm>
            <a:off x="7638395" y="1149621"/>
            <a:ext cx="4218660" cy="2031325"/>
          </a:xfrm>
          <a:prstGeom prst="rect">
            <a:avLst/>
          </a:prstGeom>
          <a:noFill/>
        </p:spPr>
        <p:txBody>
          <a:bodyPr wrap="square"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This is an example of a </a:t>
            </a:r>
            <a:r>
              <a:rPr lang="en-GB" b="1" dirty="0">
                <a:latin typeface="Helvetica Neue" panose="02000503000000020004" pitchFamily="2" charset="0"/>
                <a:ea typeface="Helvetica Neue" panose="02000503000000020004" pitchFamily="2" charset="0"/>
                <a:cs typeface="Helvetica Neue" panose="02000503000000020004" pitchFamily="2" charset="0"/>
              </a:rPr>
              <a:t>random-intercept-only model </a:t>
            </a:r>
            <a:r>
              <a:rPr lang="en-GB" dirty="0">
                <a:latin typeface="Helvetica Neue" panose="02000503000000020004" pitchFamily="2" charset="0"/>
                <a:ea typeface="Helvetica Neue" panose="02000503000000020004" pitchFamily="2" charset="0"/>
                <a:cs typeface="Helvetica Neue" panose="02000503000000020004" pitchFamily="2" charset="0"/>
              </a:rPr>
              <a:t>which only includes a </a:t>
            </a:r>
            <a:r>
              <a:rPr lang="en-GB" dirty="0">
                <a:highlight>
                  <a:srgbClr val="FFFF00"/>
                </a:highlight>
                <a:latin typeface="Helvetica Neue" panose="02000503000000020004" pitchFamily="2" charset="0"/>
                <a:ea typeface="Helvetica Neue" panose="02000503000000020004" pitchFamily="2" charset="0"/>
                <a:cs typeface="Helvetica Neue" panose="02000503000000020004" pitchFamily="2" charset="0"/>
              </a:rPr>
              <a:t>random-intercept</a:t>
            </a:r>
            <a:r>
              <a:rPr lang="en-GB" dirty="0">
                <a:latin typeface="Helvetica Neue" panose="02000503000000020004" pitchFamily="2" charset="0"/>
                <a:ea typeface="Helvetica Neue" panose="02000503000000020004" pitchFamily="2" charset="0"/>
                <a:cs typeface="Helvetica Neue" panose="02000503000000020004" pitchFamily="2" charset="0"/>
              </a:rPr>
              <a:t> and excludes the random-slopes. This means that the group structure causes variation on the means (i.e., group-specific intercepts) but not on slopes </a:t>
            </a:r>
          </a:p>
        </p:txBody>
      </p:sp>
      <p:cxnSp>
        <p:nvCxnSpPr>
          <p:cNvPr id="31" name="Straight Connector 30">
            <a:extLst>
              <a:ext uri="{FF2B5EF4-FFF2-40B4-BE49-F238E27FC236}">
                <a16:creationId xmlns:a16="http://schemas.microsoft.com/office/drawing/2014/main" id="{9228AF55-9AC2-F2AD-C775-D4D01AB3E0CA}"/>
              </a:ext>
            </a:extLst>
          </p:cNvPr>
          <p:cNvCxnSpPr>
            <a:cxnSpLocks/>
          </p:cNvCxnSpPr>
          <p:nvPr/>
        </p:nvCxnSpPr>
        <p:spPr>
          <a:xfrm>
            <a:off x="7906351" y="3971335"/>
            <a:ext cx="0" cy="2539997"/>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C794F404-BAA4-8F59-B5D1-360182977292}"/>
              </a:ext>
            </a:extLst>
          </p:cNvPr>
          <p:cNvCxnSpPr/>
          <p:nvPr/>
        </p:nvCxnSpPr>
        <p:spPr>
          <a:xfrm>
            <a:off x="7906351" y="6521380"/>
            <a:ext cx="3864663" cy="0"/>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25B34053-B72B-9D6B-2BE1-7043EBDA3FBD}"/>
              </a:ext>
            </a:extLst>
          </p:cNvPr>
          <p:cNvCxnSpPr/>
          <p:nvPr/>
        </p:nvCxnSpPr>
        <p:spPr>
          <a:xfrm flipV="1">
            <a:off x="8089340" y="4938917"/>
            <a:ext cx="3205424" cy="1087681"/>
          </a:xfrm>
          <a:prstGeom prst="line">
            <a:avLst/>
          </a:prstGeom>
        </p:spPr>
        <p:style>
          <a:lnRef idx="1">
            <a:schemeClr val="accent2"/>
          </a:lnRef>
          <a:fillRef idx="0">
            <a:schemeClr val="accent2"/>
          </a:fillRef>
          <a:effectRef idx="0">
            <a:schemeClr val="accent2"/>
          </a:effectRef>
          <a:fontRef idx="minor">
            <a:schemeClr val="tx1"/>
          </a:fontRef>
        </p:style>
      </p:cxnSp>
      <p:cxnSp>
        <p:nvCxnSpPr>
          <p:cNvPr id="38" name="Straight Connector 37">
            <a:extLst>
              <a:ext uri="{FF2B5EF4-FFF2-40B4-BE49-F238E27FC236}">
                <a16:creationId xmlns:a16="http://schemas.microsoft.com/office/drawing/2014/main" id="{8B641372-B051-9E52-ACEA-5DA786708954}"/>
              </a:ext>
            </a:extLst>
          </p:cNvPr>
          <p:cNvCxnSpPr>
            <a:cxnSpLocks/>
          </p:cNvCxnSpPr>
          <p:nvPr/>
        </p:nvCxnSpPr>
        <p:spPr>
          <a:xfrm flipV="1">
            <a:off x="8036329" y="4037386"/>
            <a:ext cx="3133635" cy="1132438"/>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FF17F397-EBE9-E9F6-6AA4-F8E03F1D8A2C}"/>
              </a:ext>
            </a:extLst>
          </p:cNvPr>
          <p:cNvCxnSpPr>
            <a:cxnSpLocks/>
          </p:cNvCxnSpPr>
          <p:nvPr/>
        </p:nvCxnSpPr>
        <p:spPr>
          <a:xfrm flipV="1">
            <a:off x="7894840" y="5430696"/>
            <a:ext cx="3125037" cy="958084"/>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D0C80558-4C64-9AC2-A4DA-3DE0B3F4E8DB}"/>
              </a:ext>
            </a:extLst>
          </p:cNvPr>
          <p:cNvCxnSpPr>
            <a:cxnSpLocks/>
          </p:cNvCxnSpPr>
          <p:nvPr/>
        </p:nvCxnSpPr>
        <p:spPr>
          <a:xfrm flipV="1">
            <a:off x="8194224" y="4476533"/>
            <a:ext cx="2995657" cy="1078419"/>
          </a:xfrm>
          <a:prstGeom prst="line">
            <a:avLst/>
          </a:prstGeom>
        </p:spPr>
        <p:style>
          <a:lnRef idx="2">
            <a:schemeClr val="accent4"/>
          </a:lnRef>
          <a:fillRef idx="0">
            <a:schemeClr val="accent4"/>
          </a:fillRef>
          <a:effectRef idx="1">
            <a:schemeClr val="accent4"/>
          </a:effectRef>
          <a:fontRef idx="minor">
            <a:schemeClr val="tx1"/>
          </a:fontRef>
        </p:style>
      </p:cxnSp>
      <p:sp>
        <p:nvSpPr>
          <p:cNvPr id="43" name="TextBox 42">
            <a:extLst>
              <a:ext uri="{FF2B5EF4-FFF2-40B4-BE49-F238E27FC236}">
                <a16:creationId xmlns:a16="http://schemas.microsoft.com/office/drawing/2014/main" id="{2B5BA917-6426-C406-D22F-C2D76DD5E62D}"/>
              </a:ext>
            </a:extLst>
          </p:cNvPr>
          <p:cNvSpPr txBox="1"/>
          <p:nvPr/>
        </p:nvSpPr>
        <p:spPr>
          <a:xfrm>
            <a:off x="11041632" y="3744566"/>
            <a:ext cx="943748" cy="369332"/>
          </a:xfrm>
          <a:prstGeom prst="rect">
            <a:avLst/>
          </a:prstGeom>
          <a:noFill/>
        </p:spPr>
        <p:txBody>
          <a:bodyPr wrap="square" rtlCol="0">
            <a:spAutoFit/>
          </a:bodyPr>
          <a:lstStyle/>
          <a:p>
            <a:r>
              <a:rPr lang="en-GB" dirty="0"/>
              <a:t>Group 1</a:t>
            </a:r>
          </a:p>
        </p:txBody>
      </p:sp>
      <p:sp>
        <p:nvSpPr>
          <p:cNvPr id="44" name="TextBox 43">
            <a:extLst>
              <a:ext uri="{FF2B5EF4-FFF2-40B4-BE49-F238E27FC236}">
                <a16:creationId xmlns:a16="http://schemas.microsoft.com/office/drawing/2014/main" id="{35881AC1-5510-D359-BFDB-D39CF51E8032}"/>
              </a:ext>
            </a:extLst>
          </p:cNvPr>
          <p:cNvSpPr txBox="1"/>
          <p:nvPr/>
        </p:nvSpPr>
        <p:spPr>
          <a:xfrm>
            <a:off x="11026740" y="4170690"/>
            <a:ext cx="943748" cy="369332"/>
          </a:xfrm>
          <a:prstGeom prst="rect">
            <a:avLst/>
          </a:prstGeom>
          <a:noFill/>
        </p:spPr>
        <p:txBody>
          <a:bodyPr wrap="square" rtlCol="0">
            <a:spAutoFit/>
          </a:bodyPr>
          <a:lstStyle/>
          <a:p>
            <a:r>
              <a:rPr lang="en-GB" dirty="0"/>
              <a:t>Group 2</a:t>
            </a:r>
          </a:p>
        </p:txBody>
      </p:sp>
      <p:sp>
        <p:nvSpPr>
          <p:cNvPr id="45" name="TextBox 44">
            <a:extLst>
              <a:ext uri="{FF2B5EF4-FFF2-40B4-BE49-F238E27FC236}">
                <a16:creationId xmlns:a16="http://schemas.microsoft.com/office/drawing/2014/main" id="{B8797897-0188-765B-07DC-F5DB9D69A59F}"/>
              </a:ext>
            </a:extLst>
          </p:cNvPr>
          <p:cNvSpPr txBox="1"/>
          <p:nvPr/>
        </p:nvSpPr>
        <p:spPr>
          <a:xfrm>
            <a:off x="11150990" y="4642336"/>
            <a:ext cx="943748" cy="369332"/>
          </a:xfrm>
          <a:prstGeom prst="rect">
            <a:avLst/>
          </a:prstGeom>
          <a:noFill/>
        </p:spPr>
        <p:txBody>
          <a:bodyPr wrap="square" rtlCol="0">
            <a:spAutoFit/>
          </a:bodyPr>
          <a:lstStyle/>
          <a:p>
            <a:r>
              <a:rPr lang="en-GB" dirty="0"/>
              <a:t>Group 3</a:t>
            </a:r>
          </a:p>
        </p:txBody>
      </p:sp>
      <p:sp>
        <p:nvSpPr>
          <p:cNvPr id="46" name="TextBox 45">
            <a:extLst>
              <a:ext uri="{FF2B5EF4-FFF2-40B4-BE49-F238E27FC236}">
                <a16:creationId xmlns:a16="http://schemas.microsoft.com/office/drawing/2014/main" id="{2F88A7A7-1A24-8AAF-54CB-7853131130DE}"/>
              </a:ext>
            </a:extLst>
          </p:cNvPr>
          <p:cNvSpPr txBox="1"/>
          <p:nvPr/>
        </p:nvSpPr>
        <p:spPr>
          <a:xfrm>
            <a:off x="10980642" y="5256800"/>
            <a:ext cx="943748" cy="369332"/>
          </a:xfrm>
          <a:prstGeom prst="rect">
            <a:avLst/>
          </a:prstGeom>
          <a:noFill/>
        </p:spPr>
        <p:txBody>
          <a:bodyPr wrap="square" rtlCol="0">
            <a:spAutoFit/>
          </a:bodyPr>
          <a:lstStyle/>
          <a:p>
            <a:r>
              <a:rPr lang="en-GB" dirty="0"/>
              <a:t>Group 4</a:t>
            </a:r>
          </a:p>
        </p:txBody>
      </p:sp>
      <p:sp>
        <p:nvSpPr>
          <p:cNvPr id="20" name="TextBox 19">
            <a:extLst>
              <a:ext uri="{FF2B5EF4-FFF2-40B4-BE49-F238E27FC236}">
                <a16:creationId xmlns:a16="http://schemas.microsoft.com/office/drawing/2014/main" id="{47B44E28-0B7D-31EF-2446-24F1E59D4014}"/>
              </a:ext>
            </a:extLst>
          </p:cNvPr>
          <p:cNvSpPr txBox="1"/>
          <p:nvPr/>
        </p:nvSpPr>
        <p:spPr>
          <a:xfrm>
            <a:off x="334945" y="1905732"/>
            <a:ext cx="3684396" cy="369332"/>
          </a:xfrm>
          <a:prstGeom prst="rect">
            <a:avLst/>
          </a:prstGeom>
          <a:noFill/>
        </p:spPr>
        <p:txBody>
          <a:bodyPr wrap="square"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Here, the model is much simpler:</a:t>
            </a:r>
          </a:p>
        </p:txBody>
      </p:sp>
      <p:sp>
        <p:nvSpPr>
          <p:cNvPr id="27" name="Slide Number Placeholder 3">
            <a:extLst>
              <a:ext uri="{FF2B5EF4-FFF2-40B4-BE49-F238E27FC236}">
                <a16:creationId xmlns:a16="http://schemas.microsoft.com/office/drawing/2014/main" id="{6CCC5990-0640-10D5-AC87-132CFDD0C59E}"/>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20</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2452339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E9225-9CDC-C95C-E976-3A5FF093C4A6}"/>
              </a:ext>
            </a:extLst>
          </p:cNvPr>
          <p:cNvSpPr txBox="1">
            <a:spLocks/>
          </p:cNvSpPr>
          <p:nvPr/>
        </p:nvSpPr>
        <p:spPr>
          <a:xfrm>
            <a:off x="102344" y="81872"/>
            <a:ext cx="10515600" cy="417481"/>
          </a:xfrm>
        </p:spPr>
        <p:txBody>
          <a:bodyP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latin typeface="Helvetica Neue Light" panose="02000403000000020004" pitchFamily="2" charset="0"/>
                <a:ea typeface="Helvetica Neue Light" panose="02000403000000020004" pitchFamily="2" charset="0"/>
              </a:rPr>
              <a:t>Random-intercept-only, Random-slopes &amp; </a:t>
            </a:r>
            <a:r>
              <a:rPr lang="en-US" sz="2800" dirty="0">
                <a:highlight>
                  <a:srgbClr val="D6D6D6"/>
                </a:highlight>
                <a:latin typeface="Helvetica Neue Light" panose="02000403000000020004" pitchFamily="2" charset="0"/>
                <a:ea typeface="Helvetica Neue Light" panose="02000403000000020004" pitchFamily="2" charset="0"/>
              </a:rPr>
              <a:t>Random coefficient </a:t>
            </a:r>
            <a:r>
              <a:rPr lang="en-US" sz="2800" dirty="0">
                <a:latin typeface="Helvetica Neue Light" panose="02000403000000020004" pitchFamily="2" charset="0"/>
                <a:ea typeface="Helvetica Neue Light" panose="02000403000000020004" pitchFamily="2" charset="0"/>
              </a:rPr>
              <a:t>scenarios [1]</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C0BC7FDE-52F4-7E63-3CE2-C1ADFEA87104}"/>
                  </a:ext>
                </a:extLst>
              </p:cNvPr>
              <p:cNvSpPr txBox="1"/>
              <p:nvPr/>
            </p:nvSpPr>
            <p:spPr>
              <a:xfrm>
                <a:off x="257396" y="738446"/>
                <a:ext cx="4727915" cy="325089"/>
              </a:xfrm>
              <a:prstGeom prst="rect">
                <a:avLst/>
              </a:prstGeom>
              <a:solidFill>
                <a:schemeClr val="bg1"/>
              </a:solidFill>
              <a:ln>
                <a:noFill/>
              </a:ln>
            </p:spPr>
            <p:txBody>
              <a:bodyPr wrap="square" rtlCol="0">
                <a:spAutoFit/>
              </a:bodyPr>
              <a:lstStyle/>
              <a:p>
                <a:pPr/>
                <a14:m>
                  <m:oMathPara xmlns:m="http://schemas.openxmlformats.org/officeDocument/2006/math">
                    <m:oMathParaPr>
                      <m:jc m:val="center"/>
                    </m:oMathParaPr>
                    <m:oMath xmlns:m="http://schemas.openxmlformats.org/officeDocument/2006/math">
                      <m:sSub>
                        <m:sSubPr>
                          <m:ctrlPr>
                            <a:rPr lang="en-GB" sz="1400" i="1">
                              <a:latin typeface="Cambria Math" panose="02040503050406030204" pitchFamily="18" charset="0"/>
                            </a:rPr>
                          </m:ctrlPr>
                        </m:sSubPr>
                        <m:e>
                          <m:r>
                            <a:rPr lang="en-GB" sz="1400" i="1">
                              <a:latin typeface="Cambria Math" panose="02040503050406030204" pitchFamily="18" charset="0"/>
                            </a:rPr>
                            <m:t>𝑦</m:t>
                          </m:r>
                        </m:e>
                        <m:sub>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a:latin typeface="Cambria Math" panose="02040503050406030204" pitchFamily="18" charset="0"/>
                        </a:rPr>
                        <m:t>= </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i="1">
                              <a:latin typeface="Cambria Math" panose="02040503050406030204" pitchFamily="18" charset="0"/>
                              <a:ea typeface="Cambria Math" panose="02040503050406030204" pitchFamily="18" charset="0"/>
                            </a:rPr>
                            <m:t>0,</m:t>
                          </m:r>
                          <m:r>
                            <a:rPr lang="en-GB" sz="1400" i="1">
                              <a:latin typeface="Cambria Math" panose="02040503050406030204" pitchFamily="18" charset="0"/>
                              <a:ea typeface="Cambria Math" panose="02040503050406030204" pitchFamily="18" charset="0"/>
                            </a:rPr>
                            <m:t>𝑗</m:t>
                          </m:r>
                        </m:sub>
                      </m:sSub>
                      <m:r>
                        <a:rPr lang="en-GB" sz="140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a:latin typeface="Cambria Math" panose="02040503050406030204" pitchFamily="18" charset="0"/>
                              <a:ea typeface="Cambria Math" panose="02040503050406030204" pitchFamily="18" charset="0"/>
                            </a:rPr>
                            <m:t>1,</m:t>
                          </m:r>
                          <m:r>
                            <a:rPr lang="en-GB" sz="1400" i="1">
                              <a:latin typeface="Cambria Math" panose="02040503050406030204" pitchFamily="18" charset="0"/>
                              <a:ea typeface="Cambria Math" panose="02040503050406030204" pitchFamily="18" charset="0"/>
                            </a:rPr>
                            <m:t>𝑗</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i="1">
                              <a:latin typeface="Cambria Math" panose="02040503050406030204" pitchFamily="18" charset="0"/>
                            </a:rPr>
                            <m:t>1,</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a:latin typeface="Cambria Math" panose="02040503050406030204" pitchFamily="18" charset="0"/>
                              <a:ea typeface="Cambria Math" panose="02040503050406030204" pitchFamily="18" charset="0"/>
                            </a:rPr>
                            <m:t>2,</m:t>
                          </m:r>
                          <m:r>
                            <a:rPr lang="en-GB" sz="1400" i="1">
                              <a:latin typeface="Cambria Math" panose="02040503050406030204" pitchFamily="18" charset="0"/>
                              <a:ea typeface="Cambria Math" panose="02040503050406030204" pitchFamily="18" charset="0"/>
                            </a:rPr>
                            <m:t>𝑗</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i="1">
                              <a:latin typeface="Cambria Math" panose="02040503050406030204" pitchFamily="18" charset="0"/>
                            </a:rPr>
                            <m:t>2,</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i="1">
                              <a:latin typeface="Cambria Math" panose="02040503050406030204" pitchFamily="18" charset="0"/>
                              <a:ea typeface="Cambria Math" panose="02040503050406030204" pitchFamily="18" charset="0"/>
                            </a:rPr>
                            <m:t>𝑘</m:t>
                          </m:r>
                          <m:r>
                            <a:rPr lang="en-GB" sz="1400" i="1">
                              <a:latin typeface="Cambria Math" panose="02040503050406030204" pitchFamily="18" charset="0"/>
                              <a:ea typeface="Cambria Math" panose="02040503050406030204" pitchFamily="18" charset="0"/>
                            </a:rPr>
                            <m:t>,</m:t>
                          </m:r>
                          <m:r>
                            <a:rPr lang="en-GB" sz="1400" i="1">
                              <a:latin typeface="Cambria Math" panose="02040503050406030204" pitchFamily="18" charset="0"/>
                              <a:ea typeface="Cambria Math" panose="02040503050406030204" pitchFamily="18" charset="0"/>
                            </a:rPr>
                            <m:t>𝑗</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i="1">
                              <a:latin typeface="Cambria Math" panose="02040503050406030204" pitchFamily="18" charset="0"/>
                            </a:rPr>
                            <m:t>𝑘</m:t>
                          </m:r>
                          <m:r>
                            <a:rPr lang="en-GB" sz="1400" i="1">
                              <a:latin typeface="Cambria Math" panose="02040503050406030204" pitchFamily="18" charset="0"/>
                            </a:rPr>
                            <m:t>,</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𝜀</m:t>
                          </m:r>
                        </m:e>
                        <m:sub>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oMath>
                  </m:oMathPara>
                </a14:m>
                <a:endParaRPr lang="en-US" sz="1400" i="1" dirty="0">
                  <a:latin typeface="Helvetica Neue Thin" panose="020B0403020202020204" pitchFamily="34" charset="0"/>
                  <a:ea typeface="Helvetica Neue Thin" panose="020B0403020202020204" pitchFamily="34" charset="0"/>
                </a:endParaRPr>
              </a:p>
            </p:txBody>
          </p:sp>
        </mc:Choice>
        <mc:Fallback xmlns="">
          <p:sp>
            <p:nvSpPr>
              <p:cNvPr id="3" name="TextBox 2">
                <a:extLst>
                  <a:ext uri="{FF2B5EF4-FFF2-40B4-BE49-F238E27FC236}">
                    <a16:creationId xmlns:a16="http://schemas.microsoft.com/office/drawing/2014/main" id="{C0BC7FDE-52F4-7E63-3CE2-C1ADFEA87104}"/>
                  </a:ext>
                </a:extLst>
              </p:cNvPr>
              <p:cNvSpPr txBox="1">
                <a:spLocks noRot="1" noChangeAspect="1" noMove="1" noResize="1" noEditPoints="1" noAdjustHandles="1" noChangeArrowheads="1" noChangeShapeType="1" noTextEdit="1"/>
              </p:cNvSpPr>
              <p:nvPr/>
            </p:nvSpPr>
            <p:spPr>
              <a:xfrm>
                <a:off x="257396" y="738446"/>
                <a:ext cx="4727915" cy="325089"/>
              </a:xfrm>
              <a:prstGeom prst="rect">
                <a:avLst/>
              </a:prstGeom>
              <a:blipFill>
                <a:blip r:embed="rId2"/>
                <a:stretch>
                  <a:fillRect b="-3846"/>
                </a:stretch>
              </a:blipFill>
              <a:ln>
                <a:no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C647AA4A-407C-33F4-75F4-15A97609A894}"/>
                  </a:ext>
                </a:extLst>
              </p:cNvPr>
              <p:cNvSpPr txBox="1"/>
              <p:nvPr/>
            </p:nvSpPr>
            <p:spPr>
              <a:xfrm flipH="1">
                <a:off x="446976" y="1156194"/>
                <a:ext cx="2343843" cy="1454244"/>
              </a:xfrm>
              <a:prstGeom prst="rect">
                <a:avLst/>
              </a:prstGeom>
              <a:solidFill>
                <a:schemeClr val="bg1"/>
              </a:solid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1400" i="1" smtClean="0">
                              <a:latin typeface="Cambria Math" panose="02040503050406030204" pitchFamily="18" charset="0"/>
                            </a:rPr>
                          </m:ctrlPr>
                        </m:sSubPr>
                        <m:e>
                          <m:r>
                            <a:rPr lang="en-GB" sz="1400" b="0" i="1" smtClean="0">
                              <a:latin typeface="Cambria Math" panose="02040503050406030204" pitchFamily="18" charset="0"/>
                            </a:rPr>
                            <m:t> </m:t>
                          </m:r>
                          <m:r>
                            <a:rPr lang="en-GB" sz="1400" i="1">
                              <a:latin typeface="Cambria Math" panose="02040503050406030204" pitchFamily="18" charset="0"/>
                              <a:ea typeface="Cambria Math" panose="02040503050406030204" pitchFamily="18" charset="0"/>
                            </a:rPr>
                            <m:t>𝛽</m:t>
                          </m:r>
                        </m:e>
                        <m:sub>
                          <m:r>
                            <a:rPr lang="en-GB" sz="1400" i="1">
                              <a:latin typeface="Cambria Math" panose="02040503050406030204" pitchFamily="18" charset="0"/>
                              <a:ea typeface="Cambria Math" panose="02040503050406030204" pitchFamily="18" charset="0"/>
                            </a:rPr>
                            <m:t>0,</m:t>
                          </m:r>
                          <m:r>
                            <a:rPr lang="en-GB" sz="1400" i="1">
                              <a:latin typeface="Cambria Math" panose="02040503050406030204" pitchFamily="18" charset="0"/>
                              <a:ea typeface="Cambria Math" panose="02040503050406030204" pitchFamily="18" charset="0"/>
                            </a:rPr>
                            <m:t>𝑗</m:t>
                          </m:r>
                        </m:sub>
                      </m:sSub>
                      <m:r>
                        <a:rPr lang="en-GB" sz="1400" b="0" i="1" smtClean="0">
                          <a:latin typeface="Cambria Math" panose="02040503050406030204" pitchFamily="18" charset="0"/>
                          <a:ea typeface="Cambria Math" panose="02040503050406030204" pitchFamily="18" charset="0"/>
                        </a:rPr>
                        <m:t> = </m:t>
                      </m:r>
                      <m:sSub>
                        <m:sSubPr>
                          <m:ctrlPr>
                            <a:rPr lang="en-GB" sz="1400" b="0" i="1" smtClean="0">
                              <a:latin typeface="Cambria Math" panose="02040503050406030204" pitchFamily="18" charset="0"/>
                              <a:ea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𝛾</m:t>
                          </m:r>
                        </m:e>
                        <m:sub>
                          <m:r>
                            <a:rPr lang="en-GB" sz="1400" b="0" i="1" smtClean="0">
                              <a:latin typeface="Cambria Math" panose="02040503050406030204" pitchFamily="18" charset="0"/>
                              <a:ea typeface="Cambria Math" panose="02040503050406030204" pitchFamily="18" charset="0"/>
                            </a:rPr>
                            <m:t>00</m:t>
                          </m:r>
                        </m:sub>
                      </m:sSub>
                      <m:r>
                        <a:rPr lang="en-GB" sz="1400" b="0" i="1" smtClean="0">
                          <a:latin typeface="Cambria Math" panose="02040503050406030204" pitchFamily="18" charset="0"/>
                          <a:ea typeface="Cambria Math" panose="02040503050406030204" pitchFamily="18" charset="0"/>
                        </a:rPr>
                        <m:t>+</m:t>
                      </m:r>
                      <m:sSub>
                        <m:sSubPr>
                          <m:ctrlPr>
                            <a:rPr lang="en-GB" sz="1400" b="0" i="1" smtClean="0">
                              <a:latin typeface="Cambria Math" panose="02040503050406030204" pitchFamily="18" charset="0"/>
                              <a:ea typeface="Cambria Math" panose="02040503050406030204" pitchFamily="18" charset="0"/>
                            </a:rPr>
                          </m:ctrlPr>
                        </m:sSubPr>
                        <m:e>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i="1">
                                  <a:latin typeface="Cambria Math" panose="02040503050406030204" pitchFamily="18" charset="0"/>
                                  <a:ea typeface="Cambria Math" panose="02040503050406030204" pitchFamily="18" charset="0"/>
                                </a:rPr>
                                <m:t>0</m:t>
                              </m:r>
                              <m:r>
                                <a:rPr lang="en-GB" sz="1400" b="0" i="1" smtClean="0">
                                  <a:latin typeface="Cambria Math" panose="02040503050406030204" pitchFamily="18" charset="0"/>
                                  <a:ea typeface="Cambria Math" panose="02040503050406030204" pitchFamily="18" charset="0"/>
                                </a:rPr>
                                <m:t>1</m:t>
                              </m:r>
                            </m:sub>
                          </m:sSub>
                          <m:sSub>
                            <m:sSubPr>
                              <m:ctrlPr>
                                <a:rPr lang="en-GB" sz="1400" i="1" smtClean="0">
                                  <a:latin typeface="Cambria Math" panose="02040503050406030204" pitchFamily="18" charset="0"/>
                                  <a:ea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𝑍</m:t>
                              </m:r>
                            </m:e>
                            <m:sub>
                              <m:r>
                                <a:rPr lang="en-GB" sz="1400" b="0" i="1" smtClean="0">
                                  <a:latin typeface="Cambria Math" panose="02040503050406030204" pitchFamily="18" charset="0"/>
                                  <a:ea typeface="Cambria Math" panose="02040503050406030204" pitchFamily="18" charset="0"/>
                                </a:rPr>
                                <m:t>1</m:t>
                              </m:r>
                            </m:sub>
                          </m:sSub>
                          <m:r>
                            <a:rPr lang="en-GB" sz="1400" b="0" i="1" smtClean="0">
                              <a:latin typeface="Cambria Math" panose="02040503050406030204" pitchFamily="18" charset="0"/>
                              <a:ea typeface="Cambria Math" panose="02040503050406030204" pitchFamily="18" charset="0"/>
                            </a:rPr>
                            <m:t>+</m:t>
                          </m:r>
                          <m:r>
                            <a:rPr lang="en-GB" sz="1400" b="0" i="1" smtClean="0">
                              <a:latin typeface="Cambria Math" panose="02040503050406030204" pitchFamily="18" charset="0"/>
                              <a:ea typeface="Cambria Math" panose="02040503050406030204" pitchFamily="18" charset="0"/>
                            </a:rPr>
                            <m:t>𝑢</m:t>
                          </m:r>
                        </m:e>
                        <m:sub>
                          <m:r>
                            <a:rPr lang="en-GB" sz="1400" b="0" i="1" smtClean="0">
                              <a:latin typeface="Cambria Math" panose="02040503050406030204" pitchFamily="18" charset="0"/>
                              <a:ea typeface="Cambria Math" panose="02040503050406030204" pitchFamily="18" charset="0"/>
                            </a:rPr>
                            <m:t>0,</m:t>
                          </m:r>
                          <m:r>
                            <a:rPr lang="en-GB" sz="1400" b="0" i="1" smtClean="0">
                              <a:latin typeface="Cambria Math" panose="02040503050406030204" pitchFamily="18" charset="0"/>
                              <a:ea typeface="Cambria Math" panose="02040503050406030204" pitchFamily="18" charset="0"/>
                            </a:rPr>
                            <m:t>𝑗</m:t>
                          </m:r>
                        </m:sub>
                      </m:sSub>
                    </m:oMath>
                  </m:oMathPara>
                </a14:m>
                <a:endParaRPr lang="en-GB" sz="1400" dirty="0">
                  <a:latin typeface="Helvetica Neue Light" panose="02000403000000020004" pitchFamily="2" charset="0"/>
                  <a:ea typeface="Helvetica Neue Light" panose="02000403000000020004" pitchFamily="2" charset="0"/>
                </a:endParaRPr>
              </a:p>
              <a:p>
                <a:pPr/>
                <a14:m>
                  <m:oMathPara xmlns:m="http://schemas.openxmlformats.org/officeDocument/2006/math">
                    <m:oMathParaPr>
                      <m:jc m:val="centerGroup"/>
                    </m:oMathParaPr>
                    <m:oMath xmlns:m="http://schemas.openxmlformats.org/officeDocument/2006/math">
                      <m:sSub>
                        <m:sSubPr>
                          <m:ctrlPr>
                            <a:rPr lang="en-GB" sz="1400" i="1" smtClean="0">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b="0" i="1" smtClean="0">
                              <a:latin typeface="Cambria Math" panose="02040503050406030204" pitchFamily="18" charset="0"/>
                              <a:ea typeface="Cambria Math" panose="02040503050406030204" pitchFamily="18" charset="0"/>
                            </a:rPr>
                            <m:t>1</m:t>
                          </m:r>
                          <m:r>
                            <a:rPr lang="en-GB" sz="1400" i="1">
                              <a:latin typeface="Cambria Math" panose="02040503050406030204" pitchFamily="18" charset="0"/>
                              <a:ea typeface="Cambria Math" panose="02040503050406030204" pitchFamily="18" charset="0"/>
                            </a:rPr>
                            <m:t>,</m:t>
                          </m:r>
                          <m:r>
                            <a:rPr lang="en-GB" sz="1400" i="1">
                              <a:latin typeface="Cambria Math" panose="02040503050406030204" pitchFamily="18" charset="0"/>
                              <a:ea typeface="Cambria Math" panose="02040503050406030204" pitchFamily="18" charset="0"/>
                            </a:rPr>
                            <m:t>𝑗</m:t>
                          </m:r>
                        </m:sub>
                      </m:sSub>
                      <m:r>
                        <a:rPr lang="en-GB" sz="1400" b="0" i="1" smtClean="0">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b="0" i="1" smtClean="0">
                              <a:latin typeface="Cambria Math" panose="02040503050406030204" pitchFamily="18" charset="0"/>
                              <a:ea typeface="Cambria Math" panose="02040503050406030204" pitchFamily="18" charset="0"/>
                            </a:rPr>
                            <m:t>1</m:t>
                          </m:r>
                          <m:r>
                            <a:rPr lang="en-GB" sz="1400" i="1">
                              <a:latin typeface="Cambria Math" panose="02040503050406030204" pitchFamily="18" charset="0"/>
                              <a:ea typeface="Cambria Math" panose="02040503050406030204" pitchFamily="18" charset="0"/>
                            </a:rPr>
                            <m:t>0</m:t>
                          </m:r>
                        </m:sub>
                      </m:sSub>
                      <m:r>
                        <a:rPr lang="en-GB" sz="1400" b="0" i="1" smtClean="0">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b="0" i="1" smtClean="0">
                              <a:latin typeface="Cambria Math" panose="02040503050406030204" pitchFamily="18" charset="0"/>
                              <a:ea typeface="Cambria Math" panose="02040503050406030204" pitchFamily="18" charset="0"/>
                            </a:rPr>
                            <m:t>11</m:t>
                          </m:r>
                        </m:sub>
                      </m:sSub>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𝑍</m:t>
                          </m:r>
                        </m:e>
                        <m:sub>
                          <m:r>
                            <a:rPr lang="en-GB" sz="1400" i="1">
                              <a:latin typeface="Cambria Math" panose="02040503050406030204" pitchFamily="18" charset="0"/>
                              <a:ea typeface="Cambria Math" panose="02040503050406030204" pitchFamily="18" charset="0"/>
                            </a:rPr>
                            <m:t>1</m:t>
                          </m:r>
                        </m:sub>
                      </m:sSub>
                      <m:r>
                        <a:rPr lang="en-GB" sz="1400" i="1">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𝑢</m:t>
                          </m:r>
                        </m:e>
                        <m:sub>
                          <m:r>
                            <a:rPr lang="en-GB" sz="1400" b="0" i="1" smtClean="0">
                              <a:latin typeface="Cambria Math" panose="02040503050406030204" pitchFamily="18" charset="0"/>
                              <a:ea typeface="Cambria Math" panose="02040503050406030204" pitchFamily="18" charset="0"/>
                            </a:rPr>
                            <m:t>1,</m:t>
                          </m:r>
                          <m:r>
                            <a:rPr lang="en-GB" sz="1400" i="1">
                              <a:latin typeface="Cambria Math" panose="02040503050406030204" pitchFamily="18" charset="0"/>
                              <a:ea typeface="Cambria Math" panose="02040503050406030204" pitchFamily="18" charset="0"/>
                            </a:rPr>
                            <m:t>𝑗</m:t>
                          </m:r>
                        </m:sub>
                      </m:sSub>
                    </m:oMath>
                  </m:oMathPara>
                </a14:m>
                <a:endParaRPr lang="en-GB" sz="1400" dirty="0">
                  <a:latin typeface="Helvetica Neue Light" panose="02000403000000020004" pitchFamily="2" charset="0"/>
                  <a:ea typeface="Helvetica Neue Light" panose="02000403000000020004" pitchFamily="2" charset="0"/>
                </a:endParaRPr>
              </a:p>
              <a:p>
                <a:pPr/>
                <a14:m>
                  <m:oMathPara xmlns:m="http://schemas.openxmlformats.org/officeDocument/2006/math">
                    <m:oMathParaPr>
                      <m:jc m:val="centerGroup"/>
                    </m:oMathParaPr>
                    <m:oMath xmlns:m="http://schemas.openxmlformats.org/officeDocument/2006/math">
                      <m:sSub>
                        <m:sSubPr>
                          <m:ctrlPr>
                            <a:rPr lang="en-GB" sz="1400" i="1" smtClean="0">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b="0" i="1" smtClean="0">
                              <a:latin typeface="Cambria Math" panose="02040503050406030204" pitchFamily="18" charset="0"/>
                              <a:ea typeface="Cambria Math" panose="02040503050406030204" pitchFamily="18" charset="0"/>
                            </a:rPr>
                            <m:t>2</m:t>
                          </m:r>
                          <m:r>
                            <a:rPr lang="en-GB" sz="1400" i="1">
                              <a:latin typeface="Cambria Math" panose="02040503050406030204" pitchFamily="18" charset="0"/>
                              <a:ea typeface="Cambria Math" panose="02040503050406030204" pitchFamily="18" charset="0"/>
                            </a:rPr>
                            <m:t>,</m:t>
                          </m:r>
                          <m:r>
                            <a:rPr lang="en-GB" sz="1400" i="1">
                              <a:latin typeface="Cambria Math" panose="02040503050406030204" pitchFamily="18" charset="0"/>
                              <a:ea typeface="Cambria Math" panose="02040503050406030204" pitchFamily="18" charset="0"/>
                            </a:rPr>
                            <m:t>𝑗</m:t>
                          </m:r>
                        </m:sub>
                      </m:sSub>
                      <m:r>
                        <a:rPr lang="en-GB" sz="1400" b="0" i="1" smtClean="0">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b="0" i="1" smtClean="0">
                              <a:latin typeface="Cambria Math" panose="02040503050406030204" pitchFamily="18" charset="0"/>
                              <a:ea typeface="Cambria Math" panose="02040503050406030204" pitchFamily="18" charset="0"/>
                            </a:rPr>
                            <m:t>2</m:t>
                          </m:r>
                          <m:r>
                            <a:rPr lang="en-GB" sz="1400" i="1">
                              <a:latin typeface="Cambria Math" panose="02040503050406030204" pitchFamily="18" charset="0"/>
                              <a:ea typeface="Cambria Math" panose="02040503050406030204" pitchFamily="18" charset="0"/>
                            </a:rPr>
                            <m:t>0</m:t>
                          </m:r>
                        </m:sub>
                      </m:sSub>
                      <m:r>
                        <a:rPr lang="en-GB" sz="1400" b="0" i="1" smtClean="0">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b="0" i="1" smtClean="0">
                              <a:latin typeface="Cambria Math" panose="02040503050406030204" pitchFamily="18" charset="0"/>
                              <a:ea typeface="Cambria Math" panose="02040503050406030204" pitchFamily="18" charset="0"/>
                            </a:rPr>
                            <m:t>21</m:t>
                          </m:r>
                        </m:sub>
                      </m:sSub>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𝑍</m:t>
                          </m:r>
                        </m:e>
                        <m:sub>
                          <m:r>
                            <a:rPr lang="en-GB" sz="1400" i="1">
                              <a:latin typeface="Cambria Math" panose="02040503050406030204" pitchFamily="18" charset="0"/>
                              <a:ea typeface="Cambria Math" panose="02040503050406030204" pitchFamily="18" charset="0"/>
                            </a:rPr>
                            <m:t>1</m:t>
                          </m:r>
                        </m:sub>
                      </m:sSub>
                      <m:r>
                        <a:rPr lang="en-GB" sz="1400" i="1">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𝑢</m:t>
                          </m:r>
                        </m:e>
                        <m:sub>
                          <m:r>
                            <a:rPr lang="en-GB" sz="1400" b="0" i="1" smtClean="0">
                              <a:latin typeface="Cambria Math" panose="02040503050406030204" pitchFamily="18" charset="0"/>
                              <a:ea typeface="Cambria Math" panose="02040503050406030204" pitchFamily="18" charset="0"/>
                            </a:rPr>
                            <m:t>2,</m:t>
                          </m:r>
                          <m:r>
                            <a:rPr lang="en-GB" sz="1400" i="1">
                              <a:latin typeface="Cambria Math" panose="02040503050406030204" pitchFamily="18" charset="0"/>
                              <a:ea typeface="Cambria Math" panose="02040503050406030204" pitchFamily="18" charset="0"/>
                            </a:rPr>
                            <m:t>𝑗</m:t>
                          </m:r>
                        </m:sub>
                      </m:sSub>
                    </m:oMath>
                  </m:oMathPara>
                </a14:m>
                <a:endParaRPr lang="en-GB" sz="1400" dirty="0"/>
              </a:p>
              <a:p>
                <a:endParaRPr lang="en-GB" sz="1400" dirty="0"/>
              </a:p>
              <a:p>
                <a:endParaRPr lang="en-GB" sz="1400" dirty="0"/>
              </a:p>
              <a:p>
                <a:pPr/>
                <a14:m>
                  <m:oMathPara xmlns:m="http://schemas.openxmlformats.org/officeDocument/2006/math">
                    <m:oMathParaPr>
                      <m:jc m:val="centerGroup"/>
                    </m:oMathParaPr>
                    <m:oMath xmlns:m="http://schemas.openxmlformats.org/officeDocument/2006/math">
                      <m:sSub>
                        <m:sSubPr>
                          <m:ctrlPr>
                            <a:rPr lang="en-GB" sz="1400" i="1" smtClean="0">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b="0" i="1" smtClean="0">
                              <a:latin typeface="Cambria Math" panose="02040503050406030204" pitchFamily="18" charset="0"/>
                              <a:ea typeface="Cambria Math" panose="02040503050406030204" pitchFamily="18" charset="0"/>
                            </a:rPr>
                            <m:t>𝑘</m:t>
                          </m:r>
                          <m:r>
                            <a:rPr lang="en-GB" sz="1400" i="1">
                              <a:latin typeface="Cambria Math" panose="02040503050406030204" pitchFamily="18" charset="0"/>
                              <a:ea typeface="Cambria Math" panose="02040503050406030204" pitchFamily="18" charset="0"/>
                            </a:rPr>
                            <m:t>,</m:t>
                          </m:r>
                          <m:r>
                            <a:rPr lang="en-GB" sz="1400" i="1">
                              <a:latin typeface="Cambria Math" panose="02040503050406030204" pitchFamily="18" charset="0"/>
                              <a:ea typeface="Cambria Math" panose="02040503050406030204" pitchFamily="18" charset="0"/>
                            </a:rPr>
                            <m:t>𝑗</m:t>
                          </m:r>
                        </m:sub>
                      </m:sSub>
                      <m:r>
                        <a:rPr lang="en-GB" sz="1400" b="0" i="1" smtClean="0">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b="0" i="1" smtClean="0">
                              <a:latin typeface="Cambria Math" panose="02040503050406030204" pitchFamily="18" charset="0"/>
                              <a:ea typeface="Cambria Math" panose="02040503050406030204" pitchFamily="18" charset="0"/>
                            </a:rPr>
                            <m:t>𝑘</m:t>
                          </m:r>
                          <m:r>
                            <a:rPr lang="en-GB" sz="1400" i="1">
                              <a:latin typeface="Cambria Math" panose="02040503050406030204" pitchFamily="18" charset="0"/>
                              <a:ea typeface="Cambria Math" panose="02040503050406030204" pitchFamily="18" charset="0"/>
                            </a:rPr>
                            <m:t>0</m:t>
                          </m:r>
                        </m:sub>
                      </m:sSub>
                      <m:r>
                        <a:rPr lang="en-GB" sz="1400" b="0" i="1" smtClean="0">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b="0" i="1" smtClean="0">
                              <a:latin typeface="Cambria Math" panose="02040503050406030204" pitchFamily="18" charset="0"/>
                              <a:ea typeface="Cambria Math" panose="02040503050406030204" pitchFamily="18" charset="0"/>
                            </a:rPr>
                            <m:t>𝑘</m:t>
                          </m:r>
                          <m:r>
                            <a:rPr lang="en-GB" sz="1400" b="0" i="1" smtClean="0">
                              <a:latin typeface="Cambria Math" panose="02040503050406030204" pitchFamily="18" charset="0"/>
                              <a:ea typeface="Cambria Math" panose="02040503050406030204" pitchFamily="18" charset="0"/>
                            </a:rPr>
                            <m:t>1</m:t>
                          </m:r>
                        </m:sub>
                      </m:sSub>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𝑍</m:t>
                          </m:r>
                        </m:e>
                        <m:sub>
                          <m:r>
                            <a:rPr lang="en-GB" sz="1400" i="1">
                              <a:latin typeface="Cambria Math" panose="02040503050406030204" pitchFamily="18" charset="0"/>
                              <a:ea typeface="Cambria Math" panose="02040503050406030204" pitchFamily="18" charset="0"/>
                            </a:rPr>
                            <m:t>1</m:t>
                          </m:r>
                        </m:sub>
                      </m:sSub>
                      <m:r>
                        <a:rPr lang="en-GB" sz="1400" i="1">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𝑢</m:t>
                          </m:r>
                        </m:e>
                        <m:sub>
                          <m:r>
                            <a:rPr lang="en-GB" sz="1400" b="0" i="1" smtClean="0">
                              <a:latin typeface="Cambria Math" panose="02040503050406030204" pitchFamily="18" charset="0"/>
                              <a:ea typeface="Cambria Math" panose="02040503050406030204" pitchFamily="18" charset="0"/>
                            </a:rPr>
                            <m:t>𝑘</m:t>
                          </m:r>
                          <m:r>
                            <a:rPr lang="en-GB" sz="1400" b="0" i="1" smtClean="0">
                              <a:latin typeface="Cambria Math" panose="02040503050406030204" pitchFamily="18" charset="0"/>
                              <a:ea typeface="Cambria Math" panose="02040503050406030204" pitchFamily="18" charset="0"/>
                            </a:rPr>
                            <m:t>,</m:t>
                          </m:r>
                          <m:r>
                            <a:rPr lang="en-GB" sz="1400" i="1">
                              <a:latin typeface="Cambria Math" panose="02040503050406030204" pitchFamily="18" charset="0"/>
                              <a:ea typeface="Cambria Math" panose="02040503050406030204" pitchFamily="18" charset="0"/>
                            </a:rPr>
                            <m:t>𝑗</m:t>
                          </m:r>
                        </m:sub>
                      </m:sSub>
                    </m:oMath>
                  </m:oMathPara>
                </a14:m>
                <a:endParaRPr lang="en-GB" sz="1400" dirty="0"/>
              </a:p>
            </p:txBody>
          </p:sp>
        </mc:Choice>
        <mc:Fallback xmlns="">
          <p:sp>
            <p:nvSpPr>
              <p:cNvPr id="4" name="TextBox 3">
                <a:extLst>
                  <a:ext uri="{FF2B5EF4-FFF2-40B4-BE49-F238E27FC236}">
                    <a16:creationId xmlns:a16="http://schemas.microsoft.com/office/drawing/2014/main" id="{C647AA4A-407C-33F4-75F4-15A97609A894}"/>
                  </a:ext>
                </a:extLst>
              </p:cNvPr>
              <p:cNvSpPr txBox="1">
                <a:spLocks noRot="1" noChangeAspect="1" noMove="1" noResize="1" noEditPoints="1" noAdjustHandles="1" noChangeArrowheads="1" noChangeShapeType="1" noTextEdit="1"/>
              </p:cNvSpPr>
              <p:nvPr/>
            </p:nvSpPr>
            <p:spPr>
              <a:xfrm flipH="1">
                <a:off x="446976" y="1156194"/>
                <a:ext cx="2343843" cy="1454244"/>
              </a:xfrm>
              <a:prstGeom prst="rect">
                <a:avLst/>
              </a:prstGeom>
              <a:blipFill>
                <a:blip r:embed="rId3"/>
                <a:stretch>
                  <a:fillRect/>
                </a:stretch>
              </a:blipFill>
              <a:ln>
                <a:noFill/>
              </a:ln>
            </p:spPr>
            <p:txBody>
              <a:bodyPr/>
              <a:lstStyle/>
              <a:p>
                <a:r>
                  <a:rPr lang="en-GB">
                    <a:noFill/>
                  </a:rPr>
                  <a:t> </a:t>
                </a:r>
              </a:p>
            </p:txBody>
          </p:sp>
        </mc:Fallback>
      </mc:AlternateContent>
      <p:sp>
        <p:nvSpPr>
          <p:cNvPr id="5" name="TextBox 4">
            <a:extLst>
              <a:ext uri="{FF2B5EF4-FFF2-40B4-BE49-F238E27FC236}">
                <a16:creationId xmlns:a16="http://schemas.microsoft.com/office/drawing/2014/main" id="{01E24B30-EBBC-AD52-9F1F-0E575A8C6FAD}"/>
              </a:ext>
            </a:extLst>
          </p:cNvPr>
          <p:cNvSpPr txBox="1"/>
          <p:nvPr/>
        </p:nvSpPr>
        <p:spPr>
          <a:xfrm>
            <a:off x="4890169" y="728134"/>
            <a:ext cx="1979525" cy="369332"/>
          </a:xfrm>
          <a:prstGeom prst="rect">
            <a:avLst/>
          </a:prstGeom>
          <a:solidFill>
            <a:schemeClr val="bg2"/>
          </a:solidFill>
          <a:ln>
            <a:noFill/>
          </a:ln>
        </p:spPr>
        <p:txBody>
          <a:bodyPr wrap="square"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Level 1 Equation</a:t>
            </a:r>
          </a:p>
        </p:txBody>
      </p:sp>
      <p:sp>
        <p:nvSpPr>
          <p:cNvPr id="6" name="TextBox 5">
            <a:extLst>
              <a:ext uri="{FF2B5EF4-FFF2-40B4-BE49-F238E27FC236}">
                <a16:creationId xmlns:a16="http://schemas.microsoft.com/office/drawing/2014/main" id="{F7A5B569-7DA6-B5AA-E38A-74BA7E564C10}"/>
              </a:ext>
            </a:extLst>
          </p:cNvPr>
          <p:cNvSpPr txBox="1"/>
          <p:nvPr/>
        </p:nvSpPr>
        <p:spPr>
          <a:xfrm>
            <a:off x="4890169" y="1597662"/>
            <a:ext cx="2123580" cy="369332"/>
          </a:xfrm>
          <a:prstGeom prst="rect">
            <a:avLst/>
          </a:prstGeom>
          <a:solidFill>
            <a:schemeClr val="bg2"/>
          </a:solidFill>
          <a:ln>
            <a:noFill/>
          </a:ln>
        </p:spPr>
        <p:txBody>
          <a:bodyPr wrap="square"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Level 2 Equations</a:t>
            </a:r>
          </a:p>
        </p:txBody>
      </p:sp>
      <p:sp>
        <p:nvSpPr>
          <p:cNvPr id="8" name="Right Brace 7">
            <a:extLst>
              <a:ext uri="{FF2B5EF4-FFF2-40B4-BE49-F238E27FC236}">
                <a16:creationId xmlns:a16="http://schemas.microsoft.com/office/drawing/2014/main" id="{B55B73B8-1EBF-AE15-67CF-FB970A3EE172}"/>
              </a:ext>
            </a:extLst>
          </p:cNvPr>
          <p:cNvSpPr/>
          <p:nvPr/>
        </p:nvSpPr>
        <p:spPr>
          <a:xfrm rot="5400000">
            <a:off x="2175259" y="3335653"/>
            <a:ext cx="325087" cy="3031427"/>
          </a:xfrm>
          <a:prstGeom prst="rightBrace">
            <a:avLst/>
          </a:prstGeom>
          <a:solidFill>
            <a:schemeClr val="bg1"/>
          </a:solidFill>
          <a:ln w="28575">
            <a:noFill/>
          </a:ln>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sp>
        <p:nvSpPr>
          <p:cNvPr id="9" name="Right Brace 8">
            <a:extLst>
              <a:ext uri="{FF2B5EF4-FFF2-40B4-BE49-F238E27FC236}">
                <a16:creationId xmlns:a16="http://schemas.microsoft.com/office/drawing/2014/main" id="{811127DE-CF04-EBBF-380F-D9DAEF44B299}"/>
              </a:ext>
            </a:extLst>
          </p:cNvPr>
          <p:cNvSpPr/>
          <p:nvPr/>
        </p:nvSpPr>
        <p:spPr>
          <a:xfrm rot="5400000">
            <a:off x="5717390" y="3090662"/>
            <a:ext cx="325089" cy="3516922"/>
          </a:xfrm>
          <a:prstGeom prst="rightBrace">
            <a:avLst/>
          </a:prstGeom>
          <a:solidFill>
            <a:schemeClr val="bg1"/>
          </a:solidFill>
          <a:ln w="28575">
            <a:noFill/>
          </a:ln>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sp>
        <p:nvSpPr>
          <p:cNvPr id="12" name="Rectangle 11">
            <a:extLst>
              <a:ext uri="{FF2B5EF4-FFF2-40B4-BE49-F238E27FC236}">
                <a16:creationId xmlns:a16="http://schemas.microsoft.com/office/drawing/2014/main" id="{4090BB62-CF75-EE52-5863-240400EC53BF}"/>
              </a:ext>
            </a:extLst>
          </p:cNvPr>
          <p:cNvSpPr/>
          <p:nvPr/>
        </p:nvSpPr>
        <p:spPr>
          <a:xfrm>
            <a:off x="11452516" y="37521"/>
            <a:ext cx="636997" cy="611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ight Brace 12">
            <a:extLst>
              <a:ext uri="{FF2B5EF4-FFF2-40B4-BE49-F238E27FC236}">
                <a16:creationId xmlns:a16="http://schemas.microsoft.com/office/drawing/2014/main" id="{6D460DCA-9EAE-5193-974C-5F707BFCE00A}"/>
              </a:ext>
            </a:extLst>
          </p:cNvPr>
          <p:cNvSpPr/>
          <p:nvPr/>
        </p:nvSpPr>
        <p:spPr>
          <a:xfrm>
            <a:off x="2621353" y="1114114"/>
            <a:ext cx="338933" cy="1454244"/>
          </a:xfrm>
          <a:prstGeom prst="rightBrace">
            <a:avLst/>
          </a:prstGeom>
          <a:ln w="28575">
            <a:solidFill>
              <a:schemeClr val="bg2">
                <a:lumMod val="1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sp>
        <p:nvSpPr>
          <p:cNvPr id="17" name="TextBox 16">
            <a:extLst>
              <a:ext uri="{FF2B5EF4-FFF2-40B4-BE49-F238E27FC236}">
                <a16:creationId xmlns:a16="http://schemas.microsoft.com/office/drawing/2014/main" id="{4989534C-806F-7EE1-F4C0-56CD8747B7AA}"/>
              </a:ext>
            </a:extLst>
          </p:cNvPr>
          <p:cNvSpPr txBox="1"/>
          <p:nvPr/>
        </p:nvSpPr>
        <p:spPr>
          <a:xfrm>
            <a:off x="7638395" y="1149621"/>
            <a:ext cx="4218660" cy="1200329"/>
          </a:xfrm>
          <a:prstGeom prst="rect">
            <a:avLst/>
          </a:prstGeom>
          <a:noFill/>
        </p:spPr>
        <p:txBody>
          <a:bodyPr wrap="square"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Suppose we have an independent variable measure on the group-level impacting our outcome on the individual-level. </a:t>
            </a:r>
          </a:p>
        </p:txBody>
      </p:sp>
      <p:sp>
        <p:nvSpPr>
          <p:cNvPr id="47" name="Slide Number Placeholder 3">
            <a:extLst>
              <a:ext uri="{FF2B5EF4-FFF2-40B4-BE49-F238E27FC236}">
                <a16:creationId xmlns:a16="http://schemas.microsoft.com/office/drawing/2014/main" id="{B42B76AB-4639-E26A-2F56-90F1A1B27403}"/>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21</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9714D7A8-CC23-2966-0D10-D6AE46B66AD8}"/>
                  </a:ext>
                </a:extLst>
              </p:cNvPr>
              <p:cNvSpPr txBox="1"/>
              <p:nvPr/>
            </p:nvSpPr>
            <p:spPr>
              <a:xfrm>
                <a:off x="612809" y="1929200"/>
                <a:ext cx="44823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rPr>
                        <m:t>⋮</m:t>
                      </m:r>
                    </m:oMath>
                  </m:oMathPara>
                </a14:m>
                <a:endParaRPr lang="en-GB" dirty="0"/>
              </a:p>
            </p:txBody>
          </p:sp>
        </mc:Choice>
        <mc:Fallback xmlns="">
          <p:sp>
            <p:nvSpPr>
              <p:cNvPr id="20" name="TextBox 19">
                <a:extLst>
                  <a:ext uri="{FF2B5EF4-FFF2-40B4-BE49-F238E27FC236}">
                    <a16:creationId xmlns:a16="http://schemas.microsoft.com/office/drawing/2014/main" id="{9714D7A8-CC23-2966-0D10-D6AE46B66AD8}"/>
                  </a:ext>
                </a:extLst>
              </p:cNvPr>
              <p:cNvSpPr txBox="1">
                <a:spLocks noRot="1" noChangeAspect="1" noMove="1" noResize="1" noEditPoints="1" noAdjustHandles="1" noChangeArrowheads="1" noChangeShapeType="1" noTextEdit="1"/>
              </p:cNvSpPr>
              <p:nvPr/>
            </p:nvSpPr>
            <p:spPr>
              <a:xfrm>
                <a:off x="612809" y="1929200"/>
                <a:ext cx="448235" cy="369332"/>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22B68B6C-2BEA-FC2C-3B3A-041E3BC716AA}"/>
                  </a:ext>
                </a:extLst>
              </p:cNvPr>
              <p:cNvSpPr txBox="1"/>
              <p:nvPr/>
            </p:nvSpPr>
            <p:spPr>
              <a:xfrm>
                <a:off x="1071092" y="1929200"/>
                <a:ext cx="44823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rPr>
                        <m:t>⋮</m:t>
                      </m:r>
                    </m:oMath>
                  </m:oMathPara>
                </a14:m>
                <a:endParaRPr lang="en-GB" dirty="0"/>
              </a:p>
            </p:txBody>
          </p:sp>
        </mc:Choice>
        <mc:Fallback xmlns="">
          <p:sp>
            <p:nvSpPr>
              <p:cNvPr id="22" name="TextBox 21">
                <a:extLst>
                  <a:ext uri="{FF2B5EF4-FFF2-40B4-BE49-F238E27FC236}">
                    <a16:creationId xmlns:a16="http://schemas.microsoft.com/office/drawing/2014/main" id="{22B68B6C-2BEA-FC2C-3B3A-041E3BC716AA}"/>
                  </a:ext>
                </a:extLst>
              </p:cNvPr>
              <p:cNvSpPr txBox="1">
                <a:spLocks noRot="1" noChangeAspect="1" noMove="1" noResize="1" noEditPoints="1" noAdjustHandles="1" noChangeArrowheads="1" noChangeShapeType="1" noTextEdit="1"/>
              </p:cNvSpPr>
              <p:nvPr/>
            </p:nvSpPr>
            <p:spPr>
              <a:xfrm>
                <a:off x="1071092" y="1929200"/>
                <a:ext cx="448235" cy="369332"/>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4E5BC1AD-5B45-F7A3-60CF-75E522251A6C}"/>
                  </a:ext>
                </a:extLst>
              </p:cNvPr>
              <p:cNvSpPr txBox="1"/>
              <p:nvPr/>
            </p:nvSpPr>
            <p:spPr>
              <a:xfrm>
                <a:off x="1515587" y="1929200"/>
                <a:ext cx="44823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rPr>
                        <m:t>⋮</m:t>
                      </m:r>
                    </m:oMath>
                  </m:oMathPara>
                </a14:m>
                <a:endParaRPr lang="en-GB" dirty="0"/>
              </a:p>
            </p:txBody>
          </p:sp>
        </mc:Choice>
        <mc:Fallback xmlns="">
          <p:sp>
            <p:nvSpPr>
              <p:cNvPr id="24" name="TextBox 23">
                <a:extLst>
                  <a:ext uri="{FF2B5EF4-FFF2-40B4-BE49-F238E27FC236}">
                    <a16:creationId xmlns:a16="http://schemas.microsoft.com/office/drawing/2014/main" id="{4E5BC1AD-5B45-F7A3-60CF-75E522251A6C}"/>
                  </a:ext>
                </a:extLst>
              </p:cNvPr>
              <p:cNvSpPr txBox="1">
                <a:spLocks noRot="1" noChangeAspect="1" noMove="1" noResize="1" noEditPoints="1" noAdjustHandles="1" noChangeArrowheads="1" noChangeShapeType="1" noTextEdit="1"/>
              </p:cNvSpPr>
              <p:nvPr/>
            </p:nvSpPr>
            <p:spPr>
              <a:xfrm>
                <a:off x="1515587" y="1929200"/>
                <a:ext cx="448235" cy="369332"/>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2CC9DEC7-1A90-DDA7-A912-658379E09ECD}"/>
                  </a:ext>
                </a:extLst>
              </p:cNvPr>
              <p:cNvSpPr txBox="1"/>
              <p:nvPr/>
            </p:nvSpPr>
            <p:spPr>
              <a:xfrm>
                <a:off x="2113683" y="1929200"/>
                <a:ext cx="44823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rPr>
                        <m:t>⋮</m:t>
                      </m:r>
                    </m:oMath>
                  </m:oMathPara>
                </a14:m>
                <a:endParaRPr lang="en-GB" dirty="0"/>
              </a:p>
            </p:txBody>
          </p:sp>
        </mc:Choice>
        <mc:Fallback xmlns="">
          <p:sp>
            <p:nvSpPr>
              <p:cNvPr id="25" name="TextBox 24">
                <a:extLst>
                  <a:ext uri="{FF2B5EF4-FFF2-40B4-BE49-F238E27FC236}">
                    <a16:creationId xmlns:a16="http://schemas.microsoft.com/office/drawing/2014/main" id="{2CC9DEC7-1A90-DDA7-A912-658379E09ECD}"/>
                  </a:ext>
                </a:extLst>
              </p:cNvPr>
              <p:cNvSpPr txBox="1">
                <a:spLocks noRot="1" noChangeAspect="1" noMove="1" noResize="1" noEditPoints="1" noAdjustHandles="1" noChangeArrowheads="1" noChangeShapeType="1" noTextEdit="1"/>
              </p:cNvSpPr>
              <p:nvPr/>
            </p:nvSpPr>
            <p:spPr>
              <a:xfrm>
                <a:off x="2113683" y="1929200"/>
                <a:ext cx="448235" cy="369332"/>
              </a:xfrm>
              <a:prstGeom prst="rect">
                <a:avLst/>
              </a:prstGeom>
              <a:blipFill>
                <a:blip r:embed="rId4"/>
                <a:stretch>
                  <a:fillRect/>
                </a:stretch>
              </a:blipFill>
            </p:spPr>
            <p:txBody>
              <a:bodyPr/>
              <a:lstStyle/>
              <a:p>
                <a:r>
                  <a:rPr lang="en-GB">
                    <a:noFill/>
                  </a:rPr>
                  <a:t> </a:t>
                </a:r>
              </a:p>
            </p:txBody>
          </p:sp>
        </mc:Fallback>
      </mc:AlternateContent>
      <p:sp>
        <p:nvSpPr>
          <p:cNvPr id="26" name="Rectangle 25">
            <a:extLst>
              <a:ext uri="{FF2B5EF4-FFF2-40B4-BE49-F238E27FC236}">
                <a16:creationId xmlns:a16="http://schemas.microsoft.com/office/drawing/2014/main" id="{8319E0FF-A5A6-49E0-3621-58F9B7C5897B}"/>
              </a:ext>
            </a:extLst>
          </p:cNvPr>
          <p:cNvSpPr/>
          <p:nvPr/>
        </p:nvSpPr>
        <p:spPr>
          <a:xfrm>
            <a:off x="1598858" y="1149621"/>
            <a:ext cx="534921" cy="1460817"/>
          </a:xfrm>
          <a:prstGeom prst="rect">
            <a:avLst/>
          </a:prstGeom>
          <a:solidFill>
            <a:srgbClr val="FF655B">
              <a:alpha val="34902"/>
            </a:srgb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9F3F9EAC-4B0C-D5F1-137D-DF2027543375}"/>
                  </a:ext>
                </a:extLst>
              </p:cNvPr>
              <p:cNvSpPr txBox="1"/>
              <p:nvPr/>
            </p:nvSpPr>
            <p:spPr>
              <a:xfrm>
                <a:off x="257398" y="3389093"/>
                <a:ext cx="9449310" cy="340478"/>
              </a:xfrm>
              <a:prstGeom prst="rect">
                <a:avLst/>
              </a:prstGeom>
              <a:noFill/>
              <a:ln>
                <a:noFill/>
              </a:ln>
            </p:spPr>
            <p:txBody>
              <a:bodyPr wrap="square" rtlCol="0">
                <a:spAutoFit/>
              </a:bodyPr>
              <a:lstStyle/>
              <a:p>
                <a:pPr/>
                <a14:m>
                  <m:oMathPara xmlns:m="http://schemas.openxmlformats.org/officeDocument/2006/math">
                    <m:oMathParaPr>
                      <m:jc m:val="left"/>
                    </m:oMathParaPr>
                    <m:oMath xmlns:m="http://schemas.openxmlformats.org/officeDocument/2006/math">
                      <m:r>
                        <a:rPr lang="en-GB" sz="1400" i="1" smtClean="0">
                          <a:latin typeface="Cambria Math" panose="02040503050406030204" pitchFamily="18" charset="0"/>
                          <a:ea typeface="Cambria Math" panose="02040503050406030204" pitchFamily="18" charset="0"/>
                        </a:rPr>
                        <m:t>⇒</m:t>
                      </m:r>
                      <m:sSub>
                        <m:sSubPr>
                          <m:ctrlPr>
                            <a:rPr lang="en-GB" sz="1400" i="1" smtClean="0">
                              <a:latin typeface="Cambria Math" panose="02040503050406030204" pitchFamily="18" charset="0"/>
                            </a:rPr>
                          </m:ctrlPr>
                        </m:sSubPr>
                        <m:e>
                          <m:r>
                            <a:rPr lang="en-GB" sz="1400" i="1">
                              <a:latin typeface="Cambria Math" panose="02040503050406030204" pitchFamily="18" charset="0"/>
                            </a:rPr>
                            <m:t>𝑦</m:t>
                          </m:r>
                        </m:e>
                        <m:sub>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a:latin typeface="Cambria Math" panose="02040503050406030204" pitchFamily="18" charset="0"/>
                        </a:rPr>
                        <m:t>=</m:t>
                      </m:r>
                      <m:d>
                        <m:dPr>
                          <m:ctrlPr>
                            <a:rPr lang="en-GB" sz="1400" b="0" i="1" smtClean="0">
                              <a:latin typeface="Cambria Math" panose="02040503050406030204" pitchFamily="18" charset="0"/>
                              <a:ea typeface="Cambria Math" panose="02040503050406030204" pitchFamily="18" charset="0"/>
                            </a:rPr>
                          </m:ctrlPr>
                        </m:dPr>
                        <m:e>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i="1">
                                  <a:latin typeface="Cambria Math" panose="02040503050406030204" pitchFamily="18" charset="0"/>
                                  <a:ea typeface="Cambria Math" panose="02040503050406030204" pitchFamily="18" charset="0"/>
                                </a:rPr>
                                <m:t>00</m:t>
                              </m:r>
                            </m:sub>
                          </m:sSub>
                          <m:r>
                            <a:rPr lang="en-GB" sz="1400" i="1">
                              <a:latin typeface="Cambria Math" panose="02040503050406030204" pitchFamily="18" charset="0"/>
                              <a:ea typeface="Cambria Math" panose="02040503050406030204" pitchFamily="18" charset="0"/>
                            </a:rPr>
                            <m:t>+</m:t>
                          </m:r>
                          <m:sSub>
                            <m:sSubPr>
                              <m:ctrlPr>
                                <a:rPr lang="en-GB" sz="1400" i="1" smtClean="0">
                                  <a:latin typeface="Cambria Math" panose="02040503050406030204" pitchFamily="18" charset="0"/>
                                  <a:ea typeface="Cambria Math" panose="02040503050406030204" pitchFamily="18" charset="0"/>
                                </a:rPr>
                              </m:ctrlPr>
                            </m:sSubPr>
                            <m:e>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i="1">
                                      <a:latin typeface="Cambria Math" panose="02040503050406030204" pitchFamily="18" charset="0"/>
                                      <a:ea typeface="Cambria Math" panose="02040503050406030204" pitchFamily="18" charset="0"/>
                                    </a:rPr>
                                    <m:t>0</m:t>
                                  </m:r>
                                  <m:r>
                                    <a:rPr lang="en-GB" sz="1400" b="0" i="1" smtClean="0">
                                      <a:latin typeface="Cambria Math" panose="02040503050406030204" pitchFamily="18" charset="0"/>
                                      <a:ea typeface="Cambria Math" panose="02040503050406030204" pitchFamily="18" charset="0"/>
                                    </a:rPr>
                                    <m:t>1</m:t>
                                  </m:r>
                                </m:sub>
                              </m:sSub>
                              <m:r>
                                <a:rPr lang="en-GB" sz="1400" b="0" i="1" smtClean="0">
                                  <a:latin typeface="Cambria Math" panose="02040503050406030204" pitchFamily="18" charset="0"/>
                                  <a:ea typeface="Cambria Math" panose="02040503050406030204" pitchFamily="18" charset="0"/>
                                </a:rPr>
                                <m:t>𝑍</m:t>
                              </m:r>
                            </m:e>
                            <m:sub>
                              <m:r>
                                <a:rPr lang="en-GB" sz="1400" b="0" i="1" smtClean="0">
                                  <a:latin typeface="Cambria Math" panose="02040503050406030204" pitchFamily="18" charset="0"/>
                                  <a:ea typeface="Cambria Math" panose="02040503050406030204" pitchFamily="18" charset="0"/>
                                </a:rPr>
                                <m:t>𝐼</m:t>
                              </m:r>
                            </m:sub>
                          </m:sSub>
                          <m:r>
                            <a:rPr lang="en-GB" sz="1400" b="0" i="1" smtClean="0">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 </m:t>
                              </m:r>
                              <m:r>
                                <a:rPr lang="en-GB" sz="1400" i="1">
                                  <a:latin typeface="Cambria Math" panose="02040503050406030204" pitchFamily="18" charset="0"/>
                                  <a:ea typeface="Cambria Math" panose="02040503050406030204" pitchFamily="18" charset="0"/>
                                </a:rPr>
                                <m:t>𝑢</m:t>
                              </m:r>
                            </m:e>
                            <m:sub>
                              <m:r>
                                <a:rPr lang="en-GB" sz="1400" i="1">
                                  <a:latin typeface="Cambria Math" panose="02040503050406030204" pitchFamily="18" charset="0"/>
                                  <a:ea typeface="Cambria Math" panose="02040503050406030204" pitchFamily="18" charset="0"/>
                                </a:rPr>
                                <m:t>0,</m:t>
                              </m:r>
                              <m:r>
                                <a:rPr lang="en-GB" sz="1400" i="1">
                                  <a:latin typeface="Cambria Math" panose="02040503050406030204" pitchFamily="18" charset="0"/>
                                  <a:ea typeface="Cambria Math" panose="02040503050406030204" pitchFamily="18" charset="0"/>
                                </a:rPr>
                                <m:t>𝑗</m:t>
                              </m:r>
                            </m:sub>
                          </m:sSub>
                        </m:e>
                      </m:d>
                      <m:r>
                        <a:rPr lang="en-GB" sz="1400">
                          <a:latin typeface="Cambria Math" panose="02040503050406030204" pitchFamily="18" charset="0"/>
                        </a:rPr>
                        <m:t>+</m:t>
                      </m:r>
                      <m:r>
                        <a:rPr lang="en-GB" sz="1400" b="0" i="0" smtClean="0">
                          <a:latin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i="1">
                              <a:latin typeface="Cambria Math" panose="02040503050406030204" pitchFamily="18" charset="0"/>
                              <a:ea typeface="Cambria Math" panose="02040503050406030204" pitchFamily="18" charset="0"/>
                            </a:rPr>
                            <m:t>10</m:t>
                          </m:r>
                        </m:sub>
                      </m:sSub>
                      <m:r>
                        <a:rPr lang="en-GB" sz="1400" i="1">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b="0" i="1" smtClean="0">
                                  <a:latin typeface="Cambria Math" panose="02040503050406030204" pitchFamily="18" charset="0"/>
                                  <a:ea typeface="Cambria Math" panose="02040503050406030204" pitchFamily="18" charset="0"/>
                                </a:rPr>
                                <m:t>1</m:t>
                              </m:r>
                              <m:r>
                                <a:rPr lang="en-GB" sz="1400" i="1">
                                  <a:latin typeface="Cambria Math" panose="02040503050406030204" pitchFamily="18" charset="0"/>
                                  <a:ea typeface="Cambria Math" panose="02040503050406030204" pitchFamily="18" charset="0"/>
                                </a:rPr>
                                <m:t>1</m:t>
                              </m:r>
                            </m:sub>
                          </m:sSub>
                          <m:r>
                            <a:rPr lang="en-GB" sz="1400" i="1" smtClean="0">
                              <a:latin typeface="Cambria Math" panose="02040503050406030204" pitchFamily="18" charset="0"/>
                              <a:ea typeface="Cambria Math" panose="02040503050406030204" pitchFamily="18" charset="0"/>
                            </a:rPr>
                            <m:t>𝑍</m:t>
                          </m:r>
                        </m:e>
                        <m:sub>
                          <m:r>
                            <a:rPr lang="en-GB" sz="1400" i="1">
                              <a:latin typeface="Cambria Math" panose="02040503050406030204" pitchFamily="18" charset="0"/>
                              <a:ea typeface="Cambria Math" panose="02040503050406030204" pitchFamily="18" charset="0"/>
                            </a:rPr>
                            <m:t>𝐼</m:t>
                          </m:r>
                        </m:sub>
                      </m:sSub>
                      <m:r>
                        <a:rPr lang="en-GB" sz="1400" i="1">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𝑢</m:t>
                          </m:r>
                        </m:e>
                        <m:sub>
                          <m:r>
                            <a:rPr lang="en-GB" sz="1400" i="1">
                              <a:latin typeface="Cambria Math" panose="02040503050406030204" pitchFamily="18" charset="0"/>
                              <a:ea typeface="Cambria Math" panose="02040503050406030204" pitchFamily="18" charset="0"/>
                            </a:rPr>
                            <m:t>1,</m:t>
                          </m:r>
                          <m:r>
                            <a:rPr lang="en-GB" sz="1400" i="1">
                              <a:latin typeface="Cambria Math" panose="02040503050406030204" pitchFamily="18" charset="0"/>
                              <a:ea typeface="Cambria Math" panose="02040503050406030204" pitchFamily="18" charset="0"/>
                            </a:rPr>
                            <m:t>𝑗</m:t>
                          </m:r>
                        </m:sub>
                      </m:sSub>
                      <m:r>
                        <a:rPr lang="en-GB" sz="1400" b="0" i="0" smtClean="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i="1">
                              <a:latin typeface="Cambria Math" panose="02040503050406030204" pitchFamily="18" charset="0"/>
                            </a:rPr>
                            <m:t>1,</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a:latin typeface="Cambria Math" panose="02040503050406030204" pitchFamily="18" charset="0"/>
                        </a:rPr>
                        <m:t>+</m:t>
                      </m:r>
                      <m:r>
                        <a:rPr lang="en-GB" sz="1400" b="0" i="1" smtClean="0">
                          <a:latin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i="1">
                              <a:latin typeface="Cambria Math" panose="02040503050406030204" pitchFamily="18" charset="0"/>
                              <a:ea typeface="Cambria Math" panose="02040503050406030204" pitchFamily="18" charset="0"/>
                            </a:rPr>
                            <m:t>20</m:t>
                          </m:r>
                        </m:sub>
                      </m:sSub>
                      <m:r>
                        <a:rPr lang="en-GB" sz="1400" i="1">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b="0" i="1" smtClean="0">
                                  <a:latin typeface="Cambria Math" panose="02040503050406030204" pitchFamily="18" charset="0"/>
                                  <a:ea typeface="Cambria Math" panose="02040503050406030204" pitchFamily="18" charset="0"/>
                                </a:rPr>
                                <m:t>2</m:t>
                              </m:r>
                              <m:r>
                                <a:rPr lang="en-GB" sz="1400" i="1">
                                  <a:latin typeface="Cambria Math" panose="02040503050406030204" pitchFamily="18" charset="0"/>
                                  <a:ea typeface="Cambria Math" panose="02040503050406030204" pitchFamily="18" charset="0"/>
                                </a:rPr>
                                <m:t>1</m:t>
                              </m:r>
                            </m:sub>
                          </m:sSub>
                          <m:r>
                            <a:rPr lang="en-GB" sz="1400" i="1">
                              <a:latin typeface="Cambria Math" panose="02040503050406030204" pitchFamily="18" charset="0"/>
                              <a:ea typeface="Cambria Math" panose="02040503050406030204" pitchFamily="18" charset="0"/>
                            </a:rPr>
                            <m:t>𝑍</m:t>
                          </m:r>
                        </m:e>
                        <m:sub>
                          <m:r>
                            <a:rPr lang="en-GB" sz="1400" i="1">
                              <a:latin typeface="Cambria Math" panose="02040503050406030204" pitchFamily="18" charset="0"/>
                              <a:ea typeface="Cambria Math" panose="02040503050406030204" pitchFamily="18" charset="0"/>
                            </a:rPr>
                            <m:t>𝐼</m:t>
                          </m:r>
                        </m:sub>
                      </m:sSub>
                      <m:r>
                        <a:rPr lang="en-GB" sz="1400" i="1">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𝑢</m:t>
                          </m:r>
                        </m:e>
                        <m:sub>
                          <m:r>
                            <a:rPr lang="en-GB" sz="1400" i="1">
                              <a:latin typeface="Cambria Math" panose="02040503050406030204" pitchFamily="18" charset="0"/>
                              <a:ea typeface="Cambria Math" panose="02040503050406030204" pitchFamily="18" charset="0"/>
                            </a:rPr>
                            <m:t>2,</m:t>
                          </m:r>
                          <m:r>
                            <a:rPr lang="en-GB" sz="1400" i="1">
                              <a:latin typeface="Cambria Math" panose="02040503050406030204" pitchFamily="18" charset="0"/>
                              <a:ea typeface="Cambria Math" panose="02040503050406030204" pitchFamily="18" charset="0"/>
                            </a:rPr>
                            <m:t>𝑗</m:t>
                          </m:r>
                        </m:sub>
                      </m:sSub>
                      <m:r>
                        <a:rPr lang="en-GB" sz="1400" b="0" i="1" smtClean="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i="1">
                              <a:latin typeface="Cambria Math" panose="02040503050406030204" pitchFamily="18" charset="0"/>
                            </a:rPr>
                            <m:t>2,</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a:latin typeface="Cambria Math" panose="02040503050406030204" pitchFamily="18" charset="0"/>
                        </a:rPr>
                        <m:t>+…+</m:t>
                      </m:r>
                      <m:r>
                        <a:rPr lang="en-GB" sz="1400" b="0" i="1" smtClean="0">
                          <a:latin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i="1">
                              <a:latin typeface="Cambria Math" panose="02040503050406030204" pitchFamily="18" charset="0"/>
                              <a:ea typeface="Cambria Math" panose="02040503050406030204" pitchFamily="18" charset="0"/>
                            </a:rPr>
                            <m:t>𝑘</m:t>
                          </m:r>
                          <m:r>
                            <a:rPr lang="en-GB" sz="1400" i="1">
                              <a:latin typeface="Cambria Math" panose="02040503050406030204" pitchFamily="18" charset="0"/>
                              <a:ea typeface="Cambria Math" panose="02040503050406030204" pitchFamily="18" charset="0"/>
                            </a:rPr>
                            <m:t>0</m:t>
                          </m:r>
                        </m:sub>
                      </m:sSub>
                      <m:r>
                        <a:rPr lang="en-GB" sz="1400" b="0" i="1" smtClean="0">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b="0" i="1" smtClean="0">
                                  <a:latin typeface="Cambria Math" panose="02040503050406030204" pitchFamily="18" charset="0"/>
                                  <a:ea typeface="Cambria Math" panose="02040503050406030204" pitchFamily="18" charset="0"/>
                                </a:rPr>
                                <m:t>𝑘</m:t>
                              </m:r>
                              <m:r>
                                <a:rPr lang="en-GB" sz="1400" i="1">
                                  <a:latin typeface="Cambria Math" panose="02040503050406030204" pitchFamily="18" charset="0"/>
                                  <a:ea typeface="Cambria Math" panose="02040503050406030204" pitchFamily="18" charset="0"/>
                                </a:rPr>
                                <m:t>1</m:t>
                              </m:r>
                            </m:sub>
                          </m:sSub>
                          <m:r>
                            <a:rPr lang="en-GB" sz="1400" i="1">
                              <a:latin typeface="Cambria Math" panose="02040503050406030204" pitchFamily="18" charset="0"/>
                              <a:ea typeface="Cambria Math" panose="02040503050406030204" pitchFamily="18" charset="0"/>
                            </a:rPr>
                            <m:t>𝑍</m:t>
                          </m:r>
                        </m:e>
                        <m:sub>
                          <m:r>
                            <a:rPr lang="en-GB" sz="1400" i="1">
                              <a:latin typeface="Cambria Math" panose="02040503050406030204" pitchFamily="18" charset="0"/>
                              <a:ea typeface="Cambria Math" panose="02040503050406030204" pitchFamily="18" charset="0"/>
                            </a:rPr>
                            <m:t>𝐼</m:t>
                          </m:r>
                        </m:sub>
                      </m:sSub>
                      <m:r>
                        <a:rPr lang="en-GB" sz="1400" i="1">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𝑢</m:t>
                          </m:r>
                        </m:e>
                        <m:sub>
                          <m:r>
                            <a:rPr lang="en-GB" sz="1400" i="1">
                              <a:latin typeface="Cambria Math" panose="02040503050406030204" pitchFamily="18" charset="0"/>
                              <a:ea typeface="Cambria Math" panose="02040503050406030204" pitchFamily="18" charset="0"/>
                            </a:rPr>
                            <m:t>1,</m:t>
                          </m:r>
                          <m:r>
                            <a:rPr lang="en-GB" sz="1400" i="1">
                              <a:latin typeface="Cambria Math" panose="02040503050406030204" pitchFamily="18" charset="0"/>
                              <a:ea typeface="Cambria Math" panose="02040503050406030204" pitchFamily="18" charset="0"/>
                            </a:rPr>
                            <m:t>𝑗</m:t>
                          </m:r>
                        </m:sub>
                      </m:sSub>
                      <m:r>
                        <a:rPr lang="en-GB" sz="1400" b="0" i="1" smtClean="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i="1">
                              <a:latin typeface="Cambria Math" panose="02040503050406030204" pitchFamily="18" charset="0"/>
                            </a:rPr>
                            <m:t>𝑘</m:t>
                          </m:r>
                          <m:r>
                            <a:rPr lang="en-GB" sz="1400" i="1">
                              <a:latin typeface="Cambria Math" panose="02040503050406030204" pitchFamily="18" charset="0"/>
                            </a:rPr>
                            <m:t>,</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𝜀</m:t>
                          </m:r>
                        </m:e>
                        <m:sub>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oMath>
                  </m:oMathPara>
                </a14:m>
                <a:endParaRPr lang="en-US" sz="1400" i="1" dirty="0">
                  <a:latin typeface="Helvetica Neue Thin" panose="020B0403020202020204" pitchFamily="34" charset="0"/>
                  <a:ea typeface="Helvetica Neue Thin" panose="020B0403020202020204" pitchFamily="34" charset="0"/>
                </a:endParaRPr>
              </a:p>
            </p:txBody>
          </p:sp>
        </mc:Choice>
        <mc:Fallback xmlns="">
          <p:sp>
            <p:nvSpPr>
              <p:cNvPr id="27" name="TextBox 26">
                <a:extLst>
                  <a:ext uri="{FF2B5EF4-FFF2-40B4-BE49-F238E27FC236}">
                    <a16:creationId xmlns:a16="http://schemas.microsoft.com/office/drawing/2014/main" id="{9F3F9EAC-4B0C-D5F1-137D-DF2027543375}"/>
                  </a:ext>
                </a:extLst>
              </p:cNvPr>
              <p:cNvSpPr txBox="1">
                <a:spLocks noRot="1" noChangeAspect="1" noMove="1" noResize="1" noEditPoints="1" noAdjustHandles="1" noChangeArrowheads="1" noChangeShapeType="1" noTextEdit="1"/>
              </p:cNvSpPr>
              <p:nvPr/>
            </p:nvSpPr>
            <p:spPr>
              <a:xfrm>
                <a:off x="257398" y="3389093"/>
                <a:ext cx="9449310" cy="340478"/>
              </a:xfrm>
              <a:prstGeom prst="rect">
                <a:avLst/>
              </a:prstGeom>
              <a:blipFill>
                <a:blip r:embed="rId5"/>
                <a:stretch>
                  <a:fillRect b="-7143"/>
                </a:stretch>
              </a:blipFill>
              <a:ln>
                <a:noFill/>
              </a:ln>
            </p:spPr>
            <p:txBody>
              <a:bodyPr/>
              <a:lstStyle/>
              <a:p>
                <a:r>
                  <a:rPr lang="en-GB">
                    <a:noFill/>
                  </a:rPr>
                  <a:t> </a:t>
                </a:r>
              </a:p>
            </p:txBody>
          </p:sp>
        </mc:Fallback>
      </mc:AlternateContent>
      <p:sp>
        <p:nvSpPr>
          <p:cNvPr id="28" name="TextBox 27">
            <a:extLst>
              <a:ext uri="{FF2B5EF4-FFF2-40B4-BE49-F238E27FC236}">
                <a16:creationId xmlns:a16="http://schemas.microsoft.com/office/drawing/2014/main" id="{E9A343F4-3164-32D6-49FC-8F49A3CD82F5}"/>
              </a:ext>
            </a:extLst>
          </p:cNvPr>
          <p:cNvSpPr txBox="1"/>
          <p:nvPr/>
        </p:nvSpPr>
        <p:spPr>
          <a:xfrm>
            <a:off x="257397" y="2886872"/>
            <a:ext cx="9961777" cy="369332"/>
          </a:xfrm>
          <a:prstGeom prst="rect">
            <a:avLst/>
          </a:prstGeom>
          <a:noFill/>
        </p:spPr>
        <p:txBody>
          <a:bodyPr wrap="square" rtlCol="0">
            <a:spAutoFit/>
          </a:bodyPr>
          <a:lstStyle/>
          <a:p>
            <a:pPr marL="285750" indent="-285750">
              <a:buFont typeface="Arial" panose="020B0604020202020204" pitchFamily="34" charset="0"/>
              <a:buChar char="•"/>
            </a:pPr>
            <a:r>
              <a:rPr lang="en-GB" dirty="0">
                <a:latin typeface="Helvetica Neue" panose="02000503000000020004" pitchFamily="2" charset="0"/>
                <a:ea typeface="Helvetica Neue" panose="02000503000000020004" pitchFamily="2" charset="0"/>
                <a:cs typeface="Helvetica Neue" panose="02000503000000020004" pitchFamily="2" charset="0"/>
              </a:rPr>
              <a:t>Substitute the level 2 model equations with the variables into the level 1 model equation: </a:t>
            </a:r>
          </a:p>
        </p:txBody>
      </p: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2EE0AD24-3433-AA12-A79F-3F9C286A95DE}"/>
                  </a:ext>
                </a:extLst>
              </p:cNvPr>
              <p:cNvSpPr txBox="1"/>
              <p:nvPr/>
            </p:nvSpPr>
            <p:spPr>
              <a:xfrm>
                <a:off x="257396" y="4289992"/>
                <a:ext cx="7309013" cy="1023357"/>
              </a:xfrm>
              <a:prstGeom prst="rect">
                <a:avLst/>
              </a:prstGeom>
              <a:noFill/>
              <a:ln>
                <a:noFill/>
              </a:ln>
            </p:spPr>
            <p:txBody>
              <a:bodyPr wrap="square" rtlCol="0">
                <a:spAutoFit/>
              </a:bodyPr>
              <a:lstStyle/>
              <a:p>
                <a14:m>
                  <m:oMath xmlns:m="http://schemas.openxmlformats.org/officeDocument/2006/math">
                    <m:sSub>
                      <m:sSubPr>
                        <m:ctrlPr>
                          <a:rPr lang="en-GB" sz="1400" i="1" smtClean="0">
                            <a:latin typeface="Cambria Math" panose="02040503050406030204" pitchFamily="18" charset="0"/>
                          </a:rPr>
                        </m:ctrlPr>
                      </m:sSubPr>
                      <m:e>
                        <m:r>
                          <a:rPr lang="en-GB" sz="1400" i="1" smtClean="0">
                            <a:latin typeface="Cambria Math" panose="02040503050406030204" pitchFamily="18" charset="0"/>
                            <a:ea typeface="Cambria Math" panose="02040503050406030204" pitchFamily="18" charset="0"/>
                          </a:rPr>
                          <m:t>⇒</m:t>
                        </m:r>
                        <m:r>
                          <a:rPr lang="en-GB" sz="1400" i="1">
                            <a:latin typeface="Cambria Math" panose="02040503050406030204" pitchFamily="18" charset="0"/>
                          </a:rPr>
                          <m:t>𝑦</m:t>
                        </m:r>
                      </m:e>
                      <m:sub>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b="0" i="1" smtClean="0">
                        <a:latin typeface="Cambria Math" panose="02040503050406030204" pitchFamily="18" charset="0"/>
                      </a:rPr>
                      <m:t> </m:t>
                    </m:r>
                    <m:r>
                      <a:rPr lang="en-GB" sz="1400">
                        <a:latin typeface="Cambria Math" panose="02040503050406030204" pitchFamily="18" charset="0"/>
                      </a:rPr>
                      <m:t>=</m:t>
                    </m:r>
                  </m:oMath>
                </a14:m>
                <a:r>
                  <a:rPr lang="en-US" sz="1400" i="1" dirty="0">
                    <a:latin typeface="Helvetica Neue Thin" panose="020B0403020202020204" pitchFamily="34" charset="0"/>
                    <a:ea typeface="Helvetica Neue Thin" panose="020B0403020202020204" pitchFamily="34" charset="0"/>
                  </a:rPr>
                  <a:t> </a:t>
                </a:r>
                <a14:m>
                  <m:oMath xmlns:m="http://schemas.openxmlformats.org/officeDocument/2006/math">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i="1">
                            <a:latin typeface="Cambria Math" panose="02040503050406030204" pitchFamily="18" charset="0"/>
                            <a:ea typeface="Cambria Math" panose="02040503050406030204" pitchFamily="18" charset="0"/>
                          </a:rPr>
                          <m:t>00</m:t>
                        </m:r>
                      </m:sub>
                    </m:sSub>
                    <m:r>
                      <a:rPr lang="en-GB" sz="1400" i="1">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i="1">
                                <a:latin typeface="Cambria Math" panose="02040503050406030204" pitchFamily="18" charset="0"/>
                                <a:ea typeface="Cambria Math" panose="02040503050406030204" pitchFamily="18" charset="0"/>
                              </a:rPr>
                              <m:t>01</m:t>
                            </m:r>
                          </m:sub>
                        </m:sSub>
                        <m:r>
                          <a:rPr lang="en-GB" sz="1400" i="1">
                            <a:latin typeface="Cambria Math" panose="02040503050406030204" pitchFamily="18" charset="0"/>
                            <a:ea typeface="Cambria Math" panose="02040503050406030204" pitchFamily="18" charset="0"/>
                          </a:rPr>
                          <m:t>𝑍</m:t>
                        </m:r>
                      </m:e>
                      <m:sub>
                        <m:r>
                          <a:rPr lang="en-GB" sz="1400" b="0" i="1" smtClean="0">
                            <a:latin typeface="Cambria Math" panose="02040503050406030204" pitchFamily="18" charset="0"/>
                            <a:ea typeface="Cambria Math" panose="02040503050406030204" pitchFamily="18" charset="0"/>
                          </a:rPr>
                          <m:t>1</m:t>
                        </m:r>
                      </m:sub>
                    </m:sSub>
                    <m:r>
                      <a:rPr lang="en-GB" sz="1400" b="0" i="1" smtClean="0">
                        <a:latin typeface="Cambria Math" panose="02040503050406030204" pitchFamily="18" charset="0"/>
                        <a:ea typeface="Cambria Math" panose="02040503050406030204" pitchFamily="18" charset="0"/>
                      </a:rPr>
                      <m:t>+</m:t>
                    </m:r>
                  </m:oMath>
                </a14:m>
                <a:r>
                  <a:rPr lang="en-GB" sz="1400" i="1" dirty="0">
                    <a:latin typeface="Cambria Math" panose="02040503050406030204" pitchFamily="18" charset="0"/>
                    <a:ea typeface="Cambria Math" panose="02040503050406030204" pitchFamily="18" charset="0"/>
                  </a:rPr>
                  <a:t> </a:t>
                </a:r>
              </a:p>
              <a:p>
                <a:r>
                  <a:rPr lang="en-GB" sz="1400" dirty="0">
                    <a:ea typeface="Cambria Math" panose="02040503050406030204" pitchFamily="18" charset="0"/>
                  </a:rPr>
                  <a:t>	</a:t>
                </a:r>
                <a14:m>
                  <m:oMath xmlns:m="http://schemas.openxmlformats.org/officeDocument/2006/math">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i="1">
                            <a:latin typeface="Cambria Math" panose="02040503050406030204" pitchFamily="18" charset="0"/>
                            <a:ea typeface="Cambria Math" panose="02040503050406030204" pitchFamily="18" charset="0"/>
                          </a:rPr>
                          <m:t>10</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i="1">
                            <a:latin typeface="Cambria Math" panose="02040503050406030204" pitchFamily="18" charset="0"/>
                          </a:rPr>
                          <m:t>1,</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b="0" i="1" smtClean="0">
                        <a:latin typeface="Cambria Math" panose="02040503050406030204" pitchFamily="18" charset="0"/>
                      </a:rPr>
                      <m:t>+</m:t>
                    </m:r>
                    <m:sSub>
                      <m:sSubPr>
                        <m:ctrlPr>
                          <a:rPr lang="en-GB" sz="1400" i="1" smtClean="0">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b="0" i="1" smtClean="0">
                            <a:latin typeface="Cambria Math" panose="02040503050406030204" pitchFamily="18" charset="0"/>
                            <a:ea typeface="Cambria Math" panose="02040503050406030204" pitchFamily="18" charset="0"/>
                          </a:rPr>
                          <m:t>2</m:t>
                        </m:r>
                        <m:r>
                          <a:rPr lang="en-GB" sz="1400" i="1">
                            <a:latin typeface="Cambria Math" panose="02040503050406030204" pitchFamily="18" charset="0"/>
                            <a:ea typeface="Cambria Math" panose="02040503050406030204" pitchFamily="18" charset="0"/>
                          </a:rPr>
                          <m:t>0</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b="0" i="1" smtClean="0">
                            <a:latin typeface="Cambria Math" panose="02040503050406030204" pitchFamily="18" charset="0"/>
                          </a:rPr>
                          <m:t>2</m:t>
                        </m:r>
                        <m:r>
                          <a:rPr lang="en-GB" sz="1400" i="1">
                            <a:latin typeface="Cambria Math" panose="02040503050406030204" pitchFamily="18" charset="0"/>
                          </a:rPr>
                          <m:t>,</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b="0" i="1" smtClean="0">
                        <a:latin typeface="Cambria Math" panose="02040503050406030204" pitchFamily="18" charset="0"/>
                      </a:rPr>
                      <m:t>+</m:t>
                    </m:r>
                    <m:r>
                      <a:rPr lang="en-GB" sz="1400">
                        <a:latin typeface="Cambria Math" panose="02040503050406030204" pitchFamily="18" charset="0"/>
                      </a:rPr>
                      <m:t>…</m:t>
                    </m:r>
                    <m:r>
                      <a:rPr lang="en-GB" sz="1400" b="0" i="0" smtClean="0">
                        <a:latin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b="0" i="1" smtClean="0">
                            <a:latin typeface="Cambria Math" panose="02040503050406030204" pitchFamily="18" charset="0"/>
                            <a:ea typeface="Cambria Math" panose="02040503050406030204" pitchFamily="18" charset="0"/>
                          </a:rPr>
                          <m:t>𝑘</m:t>
                        </m:r>
                        <m:r>
                          <a:rPr lang="en-GB" sz="1400" i="1">
                            <a:latin typeface="Cambria Math" panose="02040503050406030204" pitchFamily="18" charset="0"/>
                            <a:ea typeface="Cambria Math" panose="02040503050406030204" pitchFamily="18" charset="0"/>
                          </a:rPr>
                          <m:t>0</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b="0" i="1" smtClean="0">
                            <a:latin typeface="Cambria Math" panose="02040503050406030204" pitchFamily="18" charset="0"/>
                          </a:rPr>
                          <m:t>𝑘</m:t>
                        </m:r>
                        <m:r>
                          <a:rPr lang="en-GB" sz="1400" i="1">
                            <a:latin typeface="Cambria Math" panose="02040503050406030204" pitchFamily="18" charset="0"/>
                          </a:rPr>
                          <m:t>,</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b="0" i="1" smtClean="0">
                        <a:latin typeface="Cambria Math" panose="02040503050406030204" pitchFamily="18" charset="0"/>
                      </a:rPr>
                      <m:t>+</m:t>
                    </m:r>
                  </m:oMath>
                </a14:m>
                <a:endParaRPr lang="en-GB" sz="1400" dirty="0">
                  <a:ea typeface="Cambria Math" panose="02040503050406030204" pitchFamily="18" charset="0"/>
                </a:endParaRPr>
              </a:p>
              <a:p>
                <a:r>
                  <a:rPr lang="en-GB" sz="1400" dirty="0">
                    <a:ea typeface="Cambria Math" panose="02040503050406030204" pitchFamily="18" charset="0"/>
                  </a:rPr>
                  <a:t>		 </a:t>
                </a:r>
                <a14:m>
                  <m:oMath xmlns:m="http://schemas.openxmlformats.org/officeDocument/2006/math">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i="1">
                            <a:latin typeface="Cambria Math" panose="02040503050406030204" pitchFamily="18" charset="0"/>
                            <a:ea typeface="Cambria Math" panose="02040503050406030204" pitchFamily="18" charset="0"/>
                          </a:rPr>
                          <m:t>1</m:t>
                        </m:r>
                        <m:r>
                          <a:rPr lang="en-GB" sz="1400" b="0" i="1" smtClean="0">
                            <a:latin typeface="Cambria Math" panose="02040503050406030204" pitchFamily="18" charset="0"/>
                            <a:ea typeface="Cambria Math" panose="02040503050406030204" pitchFamily="18" charset="0"/>
                          </a:rPr>
                          <m:t>1</m:t>
                        </m:r>
                      </m:sub>
                    </m:sSub>
                    <m:sSub>
                      <m:sSubPr>
                        <m:ctrlPr>
                          <a:rPr lang="en-GB" sz="1400" i="1">
                            <a:latin typeface="Cambria Math" panose="02040503050406030204" pitchFamily="18" charset="0"/>
                          </a:rPr>
                        </m:ctrlPr>
                      </m:sSubPr>
                      <m:e>
                        <m:sSub>
                          <m:sSubPr>
                            <m:ctrlPr>
                              <a:rPr lang="en-GB" sz="1400" i="1" smtClean="0">
                                <a:latin typeface="Cambria Math" panose="02040503050406030204" pitchFamily="18" charset="0"/>
                              </a:rPr>
                            </m:ctrlPr>
                          </m:sSubPr>
                          <m:e>
                            <m:r>
                              <a:rPr lang="en-GB" sz="1400" b="0" i="1" smtClean="0">
                                <a:latin typeface="Cambria Math" panose="02040503050406030204" pitchFamily="18" charset="0"/>
                              </a:rPr>
                              <m:t>𝑍</m:t>
                            </m:r>
                          </m:e>
                          <m:sub>
                            <m:r>
                              <a:rPr lang="en-GB" sz="1400" b="0" i="1" smtClean="0">
                                <a:latin typeface="Cambria Math" panose="02040503050406030204" pitchFamily="18" charset="0"/>
                              </a:rPr>
                              <m:t>1</m:t>
                            </m:r>
                          </m:sub>
                        </m:sSub>
                        <m:r>
                          <a:rPr lang="en-GB" sz="1400" i="1">
                            <a:latin typeface="Cambria Math" panose="02040503050406030204" pitchFamily="18" charset="0"/>
                          </a:rPr>
                          <m:t>𝑥</m:t>
                        </m:r>
                      </m:e>
                      <m:sub>
                        <m:r>
                          <a:rPr lang="en-GB" sz="1400" i="1">
                            <a:latin typeface="Cambria Math" panose="02040503050406030204" pitchFamily="18" charset="0"/>
                          </a:rPr>
                          <m:t>1,</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b="0" i="1" smtClean="0">
                        <a:latin typeface="Cambria Math" panose="02040503050406030204" pitchFamily="18" charset="0"/>
                      </a:rPr>
                      <m:t>+</m:t>
                    </m:r>
                    <m:sSub>
                      <m:sSubPr>
                        <m:ctrlPr>
                          <a:rPr lang="en-GB" sz="1400" i="1" smtClean="0">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b="0" i="1" smtClean="0">
                            <a:latin typeface="Cambria Math" panose="02040503050406030204" pitchFamily="18" charset="0"/>
                            <a:ea typeface="Cambria Math" panose="02040503050406030204" pitchFamily="18" charset="0"/>
                          </a:rPr>
                          <m:t>2</m:t>
                        </m:r>
                        <m:r>
                          <a:rPr lang="en-GB" sz="1400" i="1">
                            <a:latin typeface="Cambria Math" panose="02040503050406030204" pitchFamily="18" charset="0"/>
                            <a:ea typeface="Cambria Math" panose="02040503050406030204" pitchFamily="18" charset="0"/>
                          </a:rPr>
                          <m:t>0</m:t>
                        </m:r>
                      </m:sub>
                    </m:sSub>
                    <m:sSub>
                      <m:sSubPr>
                        <m:ctrlPr>
                          <a:rPr lang="en-GB" sz="1400" i="1">
                            <a:latin typeface="Cambria Math" panose="02040503050406030204" pitchFamily="18" charset="0"/>
                          </a:rPr>
                        </m:ctrlPr>
                      </m:sSubPr>
                      <m:e>
                        <m:sSub>
                          <m:sSubPr>
                            <m:ctrlPr>
                              <a:rPr lang="en-GB" sz="1400" i="1">
                                <a:latin typeface="Cambria Math" panose="02040503050406030204" pitchFamily="18" charset="0"/>
                              </a:rPr>
                            </m:ctrlPr>
                          </m:sSubPr>
                          <m:e>
                            <m:r>
                              <a:rPr lang="en-GB" sz="1400" i="1">
                                <a:latin typeface="Cambria Math" panose="02040503050406030204" pitchFamily="18" charset="0"/>
                              </a:rPr>
                              <m:t>𝑍</m:t>
                            </m:r>
                          </m:e>
                          <m:sub>
                            <m:r>
                              <a:rPr lang="en-GB" sz="1400" i="1">
                                <a:latin typeface="Cambria Math" panose="02040503050406030204" pitchFamily="18" charset="0"/>
                              </a:rPr>
                              <m:t>1</m:t>
                            </m:r>
                          </m:sub>
                        </m:sSub>
                        <m:r>
                          <a:rPr lang="en-GB" sz="1400" i="1">
                            <a:latin typeface="Cambria Math" panose="02040503050406030204" pitchFamily="18" charset="0"/>
                          </a:rPr>
                          <m:t>𝑥</m:t>
                        </m:r>
                      </m:e>
                      <m:sub>
                        <m:r>
                          <a:rPr lang="en-GB" sz="1400" b="0" i="1" smtClean="0">
                            <a:latin typeface="Cambria Math" panose="02040503050406030204" pitchFamily="18" charset="0"/>
                          </a:rPr>
                          <m:t>2</m:t>
                        </m:r>
                        <m:r>
                          <a:rPr lang="en-GB" sz="1400" i="1">
                            <a:latin typeface="Cambria Math" panose="02040503050406030204" pitchFamily="18" charset="0"/>
                          </a:rPr>
                          <m:t>,</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b="0" i="1" smtClean="0">
                        <a:latin typeface="Cambria Math" panose="02040503050406030204" pitchFamily="18" charset="0"/>
                      </a:rPr>
                      <m:t>+</m:t>
                    </m:r>
                    <m:r>
                      <a:rPr lang="en-GB" sz="1400">
                        <a:latin typeface="Cambria Math" panose="02040503050406030204" pitchFamily="18" charset="0"/>
                      </a:rPr>
                      <m:t>…</m:t>
                    </m:r>
                    <m:r>
                      <a:rPr lang="en-GB" sz="1400" b="0" i="0" smtClean="0">
                        <a:latin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b="0" i="1" smtClean="0">
                            <a:latin typeface="Cambria Math" panose="02040503050406030204" pitchFamily="18" charset="0"/>
                            <a:ea typeface="Cambria Math" panose="02040503050406030204" pitchFamily="18" charset="0"/>
                          </a:rPr>
                          <m:t>𝑘</m:t>
                        </m:r>
                        <m:r>
                          <a:rPr lang="en-GB" sz="1400" i="1">
                            <a:latin typeface="Cambria Math" panose="02040503050406030204" pitchFamily="18" charset="0"/>
                            <a:ea typeface="Cambria Math" panose="02040503050406030204" pitchFamily="18" charset="0"/>
                          </a:rPr>
                          <m:t>0</m:t>
                        </m:r>
                      </m:sub>
                    </m:sSub>
                    <m:sSub>
                      <m:sSubPr>
                        <m:ctrlPr>
                          <a:rPr lang="en-GB" sz="1400" i="1">
                            <a:latin typeface="Cambria Math" panose="02040503050406030204" pitchFamily="18" charset="0"/>
                          </a:rPr>
                        </m:ctrlPr>
                      </m:sSubPr>
                      <m:e>
                        <m:sSub>
                          <m:sSubPr>
                            <m:ctrlPr>
                              <a:rPr lang="en-GB" sz="1400" i="1">
                                <a:latin typeface="Cambria Math" panose="02040503050406030204" pitchFamily="18" charset="0"/>
                              </a:rPr>
                            </m:ctrlPr>
                          </m:sSubPr>
                          <m:e>
                            <m:r>
                              <a:rPr lang="en-GB" sz="1400" i="1">
                                <a:latin typeface="Cambria Math" panose="02040503050406030204" pitchFamily="18" charset="0"/>
                              </a:rPr>
                              <m:t>𝑍</m:t>
                            </m:r>
                          </m:e>
                          <m:sub>
                            <m:r>
                              <a:rPr lang="en-GB" sz="1400" i="1">
                                <a:latin typeface="Cambria Math" panose="02040503050406030204" pitchFamily="18" charset="0"/>
                              </a:rPr>
                              <m:t>1</m:t>
                            </m:r>
                          </m:sub>
                        </m:sSub>
                        <m:r>
                          <a:rPr lang="en-GB" sz="1400" i="1">
                            <a:latin typeface="Cambria Math" panose="02040503050406030204" pitchFamily="18" charset="0"/>
                          </a:rPr>
                          <m:t>𝑥</m:t>
                        </m:r>
                      </m:e>
                      <m:sub>
                        <m:r>
                          <a:rPr lang="en-GB" sz="1400" b="0" i="1" smtClean="0">
                            <a:latin typeface="Cambria Math" panose="02040503050406030204" pitchFamily="18" charset="0"/>
                          </a:rPr>
                          <m:t>𝑘</m:t>
                        </m:r>
                        <m:r>
                          <a:rPr lang="en-GB" sz="1400" i="1">
                            <a:latin typeface="Cambria Math" panose="02040503050406030204" pitchFamily="18" charset="0"/>
                          </a:rPr>
                          <m:t>,</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b="0" i="1" smtClean="0">
                        <a:latin typeface="Cambria Math" panose="02040503050406030204" pitchFamily="18" charset="0"/>
                      </a:rPr>
                      <m:t>+</m:t>
                    </m:r>
                  </m:oMath>
                </a14:m>
                <a:r>
                  <a:rPr lang="en-GB" sz="1400" dirty="0">
                    <a:ea typeface="Cambria Math" panose="02040503050406030204" pitchFamily="18" charset="0"/>
                  </a:rPr>
                  <a:t> </a:t>
                </a:r>
              </a:p>
              <a:p>
                <a:r>
                  <a:rPr lang="en-GB" sz="1400" dirty="0">
                    <a:ea typeface="Cambria Math" panose="02040503050406030204" pitchFamily="18" charset="0"/>
                  </a:rPr>
                  <a:t>			</a:t>
                </a:r>
                <a14:m>
                  <m:oMath xmlns:m="http://schemas.openxmlformats.org/officeDocument/2006/math">
                    <m:sSub>
                      <m:sSubPr>
                        <m:ctrlPr>
                          <a:rPr lang="en-GB" sz="1400" i="1">
                            <a:latin typeface="Cambria Math" panose="02040503050406030204" pitchFamily="18" charset="0"/>
                            <a:ea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𝑢</m:t>
                        </m:r>
                      </m:e>
                      <m:sub>
                        <m:r>
                          <a:rPr lang="en-GB" sz="1400" i="1">
                            <a:latin typeface="Cambria Math" panose="02040503050406030204" pitchFamily="18" charset="0"/>
                            <a:ea typeface="Cambria Math" panose="02040503050406030204" pitchFamily="18" charset="0"/>
                          </a:rPr>
                          <m:t>0</m:t>
                        </m:r>
                        <m:r>
                          <a:rPr lang="en-GB" sz="1400" b="0" i="1" smtClean="0">
                            <a:latin typeface="Cambria Math" panose="02040503050406030204" pitchFamily="18" charset="0"/>
                            <a:ea typeface="Cambria Math" panose="02040503050406030204" pitchFamily="18" charset="0"/>
                          </a:rPr>
                          <m:t>,</m:t>
                        </m:r>
                        <m:r>
                          <a:rPr lang="en-GB" sz="1400" b="0" i="1" smtClean="0">
                            <a:latin typeface="Cambria Math" panose="02040503050406030204" pitchFamily="18" charset="0"/>
                            <a:ea typeface="Cambria Math" panose="02040503050406030204" pitchFamily="18" charset="0"/>
                          </a:rPr>
                          <m:t>𝑗</m:t>
                        </m:r>
                      </m:sub>
                    </m:sSub>
                    <m:r>
                      <a:rPr lang="en-GB" sz="1400" i="1">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𝑢</m:t>
                        </m:r>
                      </m:e>
                      <m:sub>
                        <m:r>
                          <a:rPr lang="en-GB" sz="1400" i="1">
                            <a:latin typeface="Cambria Math" panose="02040503050406030204" pitchFamily="18" charset="0"/>
                            <a:ea typeface="Cambria Math" panose="02040503050406030204" pitchFamily="18" charset="0"/>
                          </a:rPr>
                          <m:t>1</m:t>
                        </m:r>
                        <m:r>
                          <a:rPr lang="en-GB" sz="1400" b="0" i="1" smtClean="0">
                            <a:latin typeface="Cambria Math" panose="02040503050406030204" pitchFamily="18" charset="0"/>
                            <a:ea typeface="Cambria Math" panose="02040503050406030204" pitchFamily="18" charset="0"/>
                          </a:rPr>
                          <m:t>,</m:t>
                        </m:r>
                        <m:r>
                          <a:rPr lang="en-GB" sz="1400" b="0" i="1" smtClean="0">
                            <a:latin typeface="Cambria Math" panose="02040503050406030204" pitchFamily="18" charset="0"/>
                            <a:ea typeface="Cambria Math" panose="02040503050406030204" pitchFamily="18" charset="0"/>
                          </a:rPr>
                          <m:t>𝑗</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i="1">
                            <a:latin typeface="Cambria Math" panose="02040503050406030204" pitchFamily="18" charset="0"/>
                          </a:rPr>
                          <m:t>1,</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i="1">
                        <a:latin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𝑢</m:t>
                        </m:r>
                      </m:e>
                      <m:sub>
                        <m:r>
                          <a:rPr lang="en-GB" sz="1400" i="1">
                            <a:latin typeface="Cambria Math" panose="02040503050406030204" pitchFamily="18" charset="0"/>
                            <a:ea typeface="Cambria Math" panose="02040503050406030204" pitchFamily="18" charset="0"/>
                          </a:rPr>
                          <m:t>2</m:t>
                        </m:r>
                        <m:r>
                          <a:rPr lang="en-GB" sz="1400" b="0" i="1" smtClean="0">
                            <a:latin typeface="Cambria Math" panose="02040503050406030204" pitchFamily="18" charset="0"/>
                            <a:ea typeface="Cambria Math" panose="02040503050406030204" pitchFamily="18" charset="0"/>
                          </a:rPr>
                          <m:t>,</m:t>
                        </m:r>
                        <m:r>
                          <a:rPr lang="en-GB" sz="1400" b="0" i="1" smtClean="0">
                            <a:latin typeface="Cambria Math" panose="02040503050406030204" pitchFamily="18" charset="0"/>
                            <a:ea typeface="Cambria Math" panose="02040503050406030204" pitchFamily="18" charset="0"/>
                          </a:rPr>
                          <m:t>𝑗</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i="1">
                            <a:latin typeface="Cambria Math" panose="02040503050406030204" pitchFamily="18" charset="0"/>
                          </a:rPr>
                          <m:t>2,</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i="1">
                        <a:latin typeface="Cambria Math" panose="02040503050406030204" pitchFamily="18" charset="0"/>
                      </a:rPr>
                      <m:t>+</m:t>
                    </m:r>
                    <m:r>
                      <a:rPr lang="en-GB" sz="1400">
                        <a:latin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𝑢</m:t>
                        </m:r>
                      </m:e>
                      <m:sub>
                        <m:r>
                          <a:rPr lang="en-GB" sz="1400" i="1">
                            <a:latin typeface="Cambria Math" panose="02040503050406030204" pitchFamily="18" charset="0"/>
                            <a:ea typeface="Cambria Math" panose="02040503050406030204" pitchFamily="18" charset="0"/>
                          </a:rPr>
                          <m:t>𝑘</m:t>
                        </m:r>
                        <m:r>
                          <a:rPr lang="en-GB" sz="1400" b="0" i="1" smtClean="0">
                            <a:latin typeface="Cambria Math" panose="02040503050406030204" pitchFamily="18" charset="0"/>
                            <a:ea typeface="Cambria Math" panose="02040503050406030204" pitchFamily="18" charset="0"/>
                          </a:rPr>
                          <m:t>,</m:t>
                        </m:r>
                        <m:r>
                          <a:rPr lang="en-GB" sz="1400" b="0" i="1" smtClean="0">
                            <a:latin typeface="Cambria Math" panose="02040503050406030204" pitchFamily="18" charset="0"/>
                            <a:ea typeface="Cambria Math" panose="02040503050406030204" pitchFamily="18" charset="0"/>
                          </a:rPr>
                          <m:t>𝑗</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i="1">
                            <a:latin typeface="Cambria Math" panose="02040503050406030204" pitchFamily="18" charset="0"/>
                          </a:rPr>
                          <m:t>𝑘</m:t>
                        </m:r>
                        <m:r>
                          <a:rPr lang="en-GB" sz="1400" i="1">
                            <a:latin typeface="Cambria Math" panose="02040503050406030204" pitchFamily="18" charset="0"/>
                          </a:rPr>
                          <m:t>,</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𝜀</m:t>
                        </m:r>
                      </m:e>
                      <m:sub>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oMath>
                </a14:m>
                <a:endParaRPr lang="en-US" sz="1400" i="1" dirty="0">
                  <a:latin typeface="Helvetica Neue Thin" panose="020B0403020202020204" pitchFamily="34" charset="0"/>
                  <a:ea typeface="Helvetica Neue Thin" panose="020B0403020202020204" pitchFamily="34" charset="0"/>
                </a:endParaRPr>
              </a:p>
            </p:txBody>
          </p:sp>
        </mc:Choice>
        <mc:Fallback xmlns="">
          <p:sp>
            <p:nvSpPr>
              <p:cNvPr id="29" name="TextBox 28">
                <a:extLst>
                  <a:ext uri="{FF2B5EF4-FFF2-40B4-BE49-F238E27FC236}">
                    <a16:creationId xmlns:a16="http://schemas.microsoft.com/office/drawing/2014/main" id="{2EE0AD24-3433-AA12-A79F-3F9C286A95DE}"/>
                  </a:ext>
                </a:extLst>
              </p:cNvPr>
              <p:cNvSpPr txBox="1">
                <a:spLocks noRot="1" noChangeAspect="1" noMove="1" noResize="1" noEditPoints="1" noAdjustHandles="1" noChangeArrowheads="1" noChangeShapeType="1" noTextEdit="1"/>
              </p:cNvSpPr>
              <p:nvPr/>
            </p:nvSpPr>
            <p:spPr>
              <a:xfrm>
                <a:off x="257396" y="4289992"/>
                <a:ext cx="7309013" cy="1023357"/>
              </a:xfrm>
              <a:prstGeom prst="rect">
                <a:avLst/>
              </a:prstGeom>
              <a:blipFill>
                <a:blip r:embed="rId6"/>
                <a:stretch>
                  <a:fillRect b="-1220"/>
                </a:stretch>
              </a:blipFill>
              <a:ln>
                <a:noFill/>
              </a:ln>
            </p:spPr>
            <p:txBody>
              <a:bodyPr/>
              <a:lstStyle/>
              <a:p>
                <a:r>
                  <a:rPr lang="en-GB">
                    <a:noFill/>
                  </a:rPr>
                  <a:t> </a:t>
                </a:r>
              </a:p>
            </p:txBody>
          </p:sp>
        </mc:Fallback>
      </mc:AlternateContent>
      <p:sp>
        <p:nvSpPr>
          <p:cNvPr id="30" name="TextBox 29">
            <a:extLst>
              <a:ext uri="{FF2B5EF4-FFF2-40B4-BE49-F238E27FC236}">
                <a16:creationId xmlns:a16="http://schemas.microsoft.com/office/drawing/2014/main" id="{FB28FCC6-4ACF-7F95-028C-01724334FFDB}"/>
              </a:ext>
            </a:extLst>
          </p:cNvPr>
          <p:cNvSpPr txBox="1"/>
          <p:nvPr/>
        </p:nvSpPr>
        <p:spPr>
          <a:xfrm>
            <a:off x="257396" y="3816625"/>
            <a:ext cx="8102109" cy="369332"/>
          </a:xfrm>
          <a:prstGeom prst="rect">
            <a:avLst/>
          </a:prstGeom>
          <a:noFill/>
        </p:spPr>
        <p:txBody>
          <a:bodyPr wrap="square" rtlCol="0">
            <a:spAutoFit/>
          </a:bodyPr>
          <a:lstStyle/>
          <a:p>
            <a:pPr marL="285750" indent="-285750">
              <a:buFont typeface="Arial" panose="020B0604020202020204" pitchFamily="34" charset="0"/>
              <a:buChar char="•"/>
            </a:pPr>
            <a:r>
              <a:rPr lang="en-GB" dirty="0">
                <a:latin typeface="Helvetica Neue" panose="02000503000000020004" pitchFamily="2" charset="0"/>
                <a:ea typeface="Helvetica Neue" panose="02000503000000020004" pitchFamily="2" charset="0"/>
                <a:cs typeface="Helvetica Neue" panose="02000503000000020004" pitchFamily="2" charset="0"/>
              </a:rPr>
              <a:t>After substitution, we expanding the expression and rearrange as follows: </a:t>
            </a:r>
          </a:p>
        </p:txBody>
      </p:sp>
      <p:sp>
        <p:nvSpPr>
          <p:cNvPr id="32" name="Rectangle 31">
            <a:extLst>
              <a:ext uri="{FF2B5EF4-FFF2-40B4-BE49-F238E27FC236}">
                <a16:creationId xmlns:a16="http://schemas.microsoft.com/office/drawing/2014/main" id="{6937262B-750F-CD9E-85B4-717A1E781B1E}"/>
              </a:ext>
            </a:extLst>
          </p:cNvPr>
          <p:cNvSpPr/>
          <p:nvPr/>
        </p:nvSpPr>
        <p:spPr>
          <a:xfrm>
            <a:off x="1408805" y="4349192"/>
            <a:ext cx="534921" cy="213140"/>
          </a:xfrm>
          <a:prstGeom prst="rect">
            <a:avLst/>
          </a:prstGeom>
          <a:solidFill>
            <a:srgbClr val="FF655B">
              <a:alpha val="34902"/>
            </a:srgb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404F1F56-A0D6-3862-594B-153F73CF0713}"/>
                  </a:ext>
                </a:extLst>
              </p:cNvPr>
              <p:cNvSpPr txBox="1"/>
              <p:nvPr/>
            </p:nvSpPr>
            <p:spPr>
              <a:xfrm>
                <a:off x="8424614" y="4467643"/>
                <a:ext cx="3509989" cy="307777"/>
              </a:xfrm>
              <a:prstGeom prst="rect">
                <a:avLst/>
              </a:prstGeom>
              <a:solidFill>
                <a:srgbClr val="FF655B">
                  <a:alpha val="34902"/>
                </a:srgbClr>
              </a:solidFill>
            </p:spPr>
            <p:txBody>
              <a:bodyPr wrap="square" rtlCol="0">
                <a:spAutoFit/>
              </a:bodyPr>
              <a:lstStyle/>
              <a:p>
                <a14:m>
                  <m:oMath xmlns:m="http://schemas.openxmlformats.org/officeDocument/2006/math">
                    <m:sSub>
                      <m:sSubPr>
                        <m:ctrlPr>
                          <a:rPr lang="en-GB" sz="1400" i="1" smtClean="0">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i="1">
                            <a:latin typeface="Cambria Math" panose="02040503050406030204" pitchFamily="18" charset="0"/>
                            <a:ea typeface="Cambria Math" panose="02040503050406030204" pitchFamily="18" charset="0"/>
                          </a:rPr>
                          <m:t>01</m:t>
                        </m:r>
                      </m:sub>
                    </m:sSub>
                  </m:oMath>
                </a14:m>
                <a:r>
                  <a:rPr lang="en-GB" sz="1400" dirty="0"/>
                  <a:t> </a:t>
                </a:r>
                <a:r>
                  <a:rPr lang="en-GB" sz="1400" dirty="0">
                    <a:latin typeface="Helvetica Neue" panose="02000503000000020004" pitchFamily="2" charset="0"/>
                    <a:ea typeface="Helvetica Neue" panose="02000503000000020004" pitchFamily="2" charset="0"/>
                    <a:cs typeface="Helvetica Neue" panose="02000503000000020004" pitchFamily="2" charset="0"/>
                  </a:rPr>
                  <a:t>is the random coefficient for </a:t>
                </a:r>
                <a14:m>
                  <m:oMath xmlns:m="http://schemas.openxmlformats.org/officeDocument/2006/math">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𝑍</m:t>
                        </m:r>
                      </m:e>
                      <m:sub>
                        <m:r>
                          <a:rPr lang="en-GB" sz="1400" b="0" i="1" smtClean="0">
                            <a:latin typeface="Cambria Math" panose="02040503050406030204" pitchFamily="18" charset="0"/>
                            <a:ea typeface="Cambria Math" panose="02040503050406030204" pitchFamily="18" charset="0"/>
                          </a:rPr>
                          <m:t>1</m:t>
                        </m:r>
                      </m:sub>
                    </m:sSub>
                  </m:oMath>
                </a14:m>
                <a:r>
                  <a:rPr lang="en-GB" sz="1400" dirty="0"/>
                  <a:t> </a:t>
                </a:r>
              </a:p>
            </p:txBody>
          </p:sp>
        </mc:Choice>
        <mc:Fallback xmlns="">
          <p:sp>
            <p:nvSpPr>
              <p:cNvPr id="33" name="TextBox 32">
                <a:extLst>
                  <a:ext uri="{FF2B5EF4-FFF2-40B4-BE49-F238E27FC236}">
                    <a16:creationId xmlns:a16="http://schemas.microsoft.com/office/drawing/2014/main" id="{404F1F56-A0D6-3862-594B-153F73CF0713}"/>
                  </a:ext>
                </a:extLst>
              </p:cNvPr>
              <p:cNvSpPr txBox="1">
                <a:spLocks noRot="1" noChangeAspect="1" noMove="1" noResize="1" noEditPoints="1" noAdjustHandles="1" noChangeArrowheads="1" noChangeShapeType="1" noTextEdit="1"/>
              </p:cNvSpPr>
              <p:nvPr/>
            </p:nvSpPr>
            <p:spPr>
              <a:xfrm>
                <a:off x="8424614" y="4467643"/>
                <a:ext cx="3509989" cy="307777"/>
              </a:xfrm>
              <a:prstGeom prst="rect">
                <a:avLst/>
              </a:prstGeom>
              <a:blipFill>
                <a:blip r:embed="rId7"/>
                <a:stretch>
                  <a:fillRect t="-8000" b="-20000"/>
                </a:stretch>
              </a:blipFill>
            </p:spPr>
            <p:txBody>
              <a:bodyPr/>
              <a:lstStyle/>
              <a:p>
                <a:r>
                  <a:rPr lang="en-GB">
                    <a:noFill/>
                  </a:rPr>
                  <a:t> </a:t>
                </a:r>
              </a:p>
            </p:txBody>
          </p:sp>
        </mc:Fallback>
      </mc:AlternateContent>
      <p:sp>
        <p:nvSpPr>
          <p:cNvPr id="50" name="Rectangle 49">
            <a:extLst>
              <a:ext uri="{FF2B5EF4-FFF2-40B4-BE49-F238E27FC236}">
                <a16:creationId xmlns:a16="http://schemas.microsoft.com/office/drawing/2014/main" id="{9E2A31B8-4CFE-DF19-85BD-5F5915780529}"/>
              </a:ext>
            </a:extLst>
          </p:cNvPr>
          <p:cNvSpPr/>
          <p:nvPr/>
        </p:nvSpPr>
        <p:spPr>
          <a:xfrm>
            <a:off x="1204783" y="4621532"/>
            <a:ext cx="2648733" cy="213140"/>
          </a:xfrm>
          <a:prstGeom prst="rect">
            <a:avLst/>
          </a:prstGeom>
          <a:solidFill>
            <a:srgbClr val="FFC000">
              <a:alpha val="34902"/>
            </a:srgb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TextBox 50">
            <a:extLst>
              <a:ext uri="{FF2B5EF4-FFF2-40B4-BE49-F238E27FC236}">
                <a16:creationId xmlns:a16="http://schemas.microsoft.com/office/drawing/2014/main" id="{B40300E0-3042-F7D1-6ADB-A4290DE18C6C}"/>
              </a:ext>
            </a:extLst>
          </p:cNvPr>
          <p:cNvSpPr txBox="1"/>
          <p:nvPr/>
        </p:nvSpPr>
        <p:spPr>
          <a:xfrm>
            <a:off x="8424614" y="4834672"/>
            <a:ext cx="3509990" cy="523220"/>
          </a:xfrm>
          <a:prstGeom prst="rect">
            <a:avLst/>
          </a:prstGeom>
          <a:solidFill>
            <a:srgbClr val="FFC000">
              <a:alpha val="34902"/>
            </a:srgbClr>
          </a:solidFill>
        </p:spPr>
        <p:txBody>
          <a:bodyPr wrap="square" rtlCol="0">
            <a:spAutoFit/>
          </a:bodyPr>
          <a:lstStyle/>
          <a:p>
            <a:r>
              <a:rPr lang="en-GB" sz="1400" dirty="0">
                <a:latin typeface="Helvetica Neue" panose="02000503000000020004" pitchFamily="2" charset="0"/>
                <a:ea typeface="Helvetica Neue" panose="02000503000000020004" pitchFamily="2" charset="0"/>
                <a:cs typeface="Helvetica Neue" panose="02000503000000020004" pitchFamily="2" charset="0"/>
              </a:rPr>
              <a:t>These are fixed effects coefficients for the variables in the level 1 equation </a:t>
            </a:r>
          </a:p>
        </p:txBody>
      </p:sp>
      <p:sp>
        <p:nvSpPr>
          <p:cNvPr id="52" name="Rectangle 51">
            <a:extLst>
              <a:ext uri="{FF2B5EF4-FFF2-40B4-BE49-F238E27FC236}">
                <a16:creationId xmlns:a16="http://schemas.microsoft.com/office/drawing/2014/main" id="{A5429C95-E78B-D42C-4FD1-346F15E5DBA3}"/>
              </a:ext>
            </a:extLst>
          </p:cNvPr>
          <p:cNvSpPr/>
          <p:nvPr/>
        </p:nvSpPr>
        <p:spPr>
          <a:xfrm>
            <a:off x="2133779" y="4857810"/>
            <a:ext cx="3181799" cy="187800"/>
          </a:xfrm>
          <a:prstGeom prst="rect">
            <a:avLst/>
          </a:prstGeom>
          <a:solidFill>
            <a:schemeClr val="accent6">
              <a:alpha val="34902"/>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TextBox 52">
            <a:extLst>
              <a:ext uri="{FF2B5EF4-FFF2-40B4-BE49-F238E27FC236}">
                <a16:creationId xmlns:a16="http://schemas.microsoft.com/office/drawing/2014/main" id="{685DBEB6-A209-7E19-9588-CDFE79741AAC}"/>
              </a:ext>
            </a:extLst>
          </p:cNvPr>
          <p:cNvSpPr txBox="1"/>
          <p:nvPr/>
        </p:nvSpPr>
        <p:spPr>
          <a:xfrm>
            <a:off x="8412010" y="5446769"/>
            <a:ext cx="3509990" cy="738664"/>
          </a:xfrm>
          <a:prstGeom prst="rect">
            <a:avLst/>
          </a:prstGeom>
          <a:solidFill>
            <a:schemeClr val="accent6">
              <a:alpha val="34902"/>
            </a:schemeClr>
          </a:solidFill>
        </p:spPr>
        <p:txBody>
          <a:bodyPr wrap="square" rtlCol="0">
            <a:spAutoFit/>
          </a:bodyPr>
          <a:lstStyle/>
          <a:p>
            <a:r>
              <a:rPr lang="en-GB" sz="1400" dirty="0">
                <a:latin typeface="Helvetica Neue" panose="02000503000000020004" pitchFamily="2" charset="0"/>
                <a:ea typeface="Helvetica Neue" panose="02000503000000020004" pitchFamily="2" charset="0"/>
                <a:cs typeface="Helvetica Neue" panose="02000503000000020004" pitchFamily="2" charset="0"/>
              </a:rPr>
              <a:t>These are random coefficients for the interacting variables from the level 1 &amp; 2 equation </a:t>
            </a:r>
          </a:p>
        </p:txBody>
      </p:sp>
      <p:sp>
        <p:nvSpPr>
          <p:cNvPr id="54" name="Rectangle 53">
            <a:extLst>
              <a:ext uri="{FF2B5EF4-FFF2-40B4-BE49-F238E27FC236}">
                <a16:creationId xmlns:a16="http://schemas.microsoft.com/office/drawing/2014/main" id="{5A6A189F-5C2D-754F-2CCC-BEF54D89AB4A}"/>
              </a:ext>
            </a:extLst>
          </p:cNvPr>
          <p:cNvSpPr/>
          <p:nvPr/>
        </p:nvSpPr>
        <p:spPr>
          <a:xfrm>
            <a:off x="3059902" y="5078959"/>
            <a:ext cx="3612203" cy="152299"/>
          </a:xfrm>
          <a:prstGeom prst="rect">
            <a:avLst/>
          </a:prstGeom>
          <a:solidFill>
            <a:schemeClr val="accent1">
              <a:alpha val="34902"/>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5" name="TextBox 54">
            <a:extLst>
              <a:ext uri="{FF2B5EF4-FFF2-40B4-BE49-F238E27FC236}">
                <a16:creationId xmlns:a16="http://schemas.microsoft.com/office/drawing/2014/main" id="{BBB3E7BC-D9C9-B8E0-9869-06B515996EDA}"/>
              </a:ext>
            </a:extLst>
          </p:cNvPr>
          <p:cNvSpPr txBox="1"/>
          <p:nvPr/>
        </p:nvSpPr>
        <p:spPr>
          <a:xfrm>
            <a:off x="8412010" y="6227724"/>
            <a:ext cx="3509990" cy="307777"/>
          </a:xfrm>
          <a:prstGeom prst="rect">
            <a:avLst/>
          </a:prstGeom>
          <a:solidFill>
            <a:schemeClr val="accent1">
              <a:alpha val="34902"/>
            </a:schemeClr>
          </a:solidFill>
        </p:spPr>
        <p:txBody>
          <a:bodyPr wrap="square" rtlCol="0">
            <a:spAutoFit/>
          </a:bodyPr>
          <a:lstStyle/>
          <a:p>
            <a:r>
              <a:rPr lang="en-GB" sz="1400" dirty="0">
                <a:latin typeface="Helvetica Neue" panose="02000503000000020004" pitchFamily="2" charset="0"/>
                <a:ea typeface="Helvetica Neue" panose="02000503000000020004" pitchFamily="2" charset="0"/>
                <a:cs typeface="Helvetica Neue" panose="02000503000000020004" pitchFamily="2" charset="0"/>
              </a:rPr>
              <a:t>These are the random effects</a:t>
            </a:r>
          </a:p>
        </p:txBody>
      </p:sp>
      <p:sp>
        <p:nvSpPr>
          <p:cNvPr id="56" name="Rectangle 55">
            <a:extLst>
              <a:ext uri="{FF2B5EF4-FFF2-40B4-BE49-F238E27FC236}">
                <a16:creationId xmlns:a16="http://schemas.microsoft.com/office/drawing/2014/main" id="{8B2C14B2-D410-04BB-0A34-56DC202B6AD6}"/>
              </a:ext>
            </a:extLst>
          </p:cNvPr>
          <p:cNvSpPr/>
          <p:nvPr/>
        </p:nvSpPr>
        <p:spPr>
          <a:xfrm>
            <a:off x="980667" y="4349192"/>
            <a:ext cx="356152" cy="213140"/>
          </a:xfrm>
          <a:prstGeom prst="rect">
            <a:avLst/>
          </a:prstGeom>
          <a:solidFill>
            <a:schemeClr val="accent3">
              <a:alpha val="34902"/>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D01E6AA8-FEC9-7E03-BFD8-34012B4BD397}"/>
                  </a:ext>
                </a:extLst>
              </p:cNvPr>
              <p:cNvSpPr txBox="1"/>
              <p:nvPr/>
            </p:nvSpPr>
            <p:spPr>
              <a:xfrm>
                <a:off x="8412010" y="4128233"/>
                <a:ext cx="3509989" cy="307777"/>
              </a:xfrm>
              <a:prstGeom prst="rect">
                <a:avLst/>
              </a:prstGeom>
              <a:solidFill>
                <a:schemeClr val="accent3">
                  <a:alpha val="34902"/>
                </a:schemeClr>
              </a:solidFill>
            </p:spPr>
            <p:txBody>
              <a:bodyPr wrap="square" rtlCol="0">
                <a:spAutoFit/>
              </a:bodyPr>
              <a:lstStyle/>
              <a:p>
                <a14:m>
                  <m:oMath xmlns:m="http://schemas.openxmlformats.org/officeDocument/2006/math">
                    <m:sSub>
                      <m:sSubPr>
                        <m:ctrlPr>
                          <a:rPr lang="en-GB" sz="1400" i="1" smtClean="0">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i="1">
                            <a:latin typeface="Cambria Math" panose="02040503050406030204" pitchFamily="18" charset="0"/>
                            <a:ea typeface="Cambria Math" panose="02040503050406030204" pitchFamily="18" charset="0"/>
                          </a:rPr>
                          <m:t>0</m:t>
                        </m:r>
                        <m:r>
                          <a:rPr lang="en-GB" sz="1400" b="0" i="1" smtClean="0">
                            <a:latin typeface="Cambria Math" panose="02040503050406030204" pitchFamily="18" charset="0"/>
                            <a:ea typeface="Cambria Math" panose="02040503050406030204" pitchFamily="18" charset="0"/>
                          </a:rPr>
                          <m:t>0</m:t>
                        </m:r>
                      </m:sub>
                    </m:sSub>
                  </m:oMath>
                </a14:m>
                <a:r>
                  <a:rPr lang="en-GB" sz="1400" dirty="0"/>
                  <a:t> </a:t>
                </a:r>
                <a:r>
                  <a:rPr lang="en-GB" sz="1400" dirty="0">
                    <a:latin typeface="Helvetica Neue" panose="02000503000000020004" pitchFamily="2" charset="0"/>
                    <a:ea typeface="Helvetica Neue" panose="02000503000000020004" pitchFamily="2" charset="0"/>
                    <a:cs typeface="Helvetica Neue" panose="02000503000000020004" pitchFamily="2" charset="0"/>
                  </a:rPr>
                  <a:t>is the global or population mean</a:t>
                </a:r>
                <a:endParaRPr lang="en-GB" sz="1400" dirty="0"/>
              </a:p>
            </p:txBody>
          </p:sp>
        </mc:Choice>
        <mc:Fallback xmlns="">
          <p:sp>
            <p:nvSpPr>
              <p:cNvPr id="57" name="TextBox 56">
                <a:extLst>
                  <a:ext uri="{FF2B5EF4-FFF2-40B4-BE49-F238E27FC236}">
                    <a16:creationId xmlns:a16="http://schemas.microsoft.com/office/drawing/2014/main" id="{D01E6AA8-FEC9-7E03-BFD8-34012B4BD397}"/>
                  </a:ext>
                </a:extLst>
              </p:cNvPr>
              <p:cNvSpPr txBox="1">
                <a:spLocks noRot="1" noChangeAspect="1" noMove="1" noResize="1" noEditPoints="1" noAdjustHandles="1" noChangeArrowheads="1" noChangeShapeType="1" noTextEdit="1"/>
              </p:cNvSpPr>
              <p:nvPr/>
            </p:nvSpPr>
            <p:spPr>
              <a:xfrm>
                <a:off x="8412010" y="4128233"/>
                <a:ext cx="3509989" cy="307777"/>
              </a:xfrm>
              <a:prstGeom prst="rect">
                <a:avLst/>
              </a:prstGeom>
              <a:blipFill>
                <a:blip r:embed="rId8"/>
                <a:stretch>
                  <a:fillRect t="-3846" b="-15385"/>
                </a:stretch>
              </a:blipFill>
            </p:spPr>
            <p:txBody>
              <a:bodyPr/>
              <a:lstStyle/>
              <a:p>
                <a:r>
                  <a:rPr lang="en-GB">
                    <a:noFill/>
                  </a:rPr>
                  <a:t> </a:t>
                </a:r>
              </a:p>
            </p:txBody>
          </p:sp>
        </mc:Fallback>
      </mc:AlternateContent>
      <p:sp>
        <p:nvSpPr>
          <p:cNvPr id="58" name="TextBox 57">
            <a:extLst>
              <a:ext uri="{FF2B5EF4-FFF2-40B4-BE49-F238E27FC236}">
                <a16:creationId xmlns:a16="http://schemas.microsoft.com/office/drawing/2014/main" id="{CDD1C04E-79AB-FEE1-495A-5095CDEC02C1}"/>
              </a:ext>
            </a:extLst>
          </p:cNvPr>
          <p:cNvSpPr txBox="1"/>
          <p:nvPr/>
        </p:nvSpPr>
        <p:spPr>
          <a:xfrm>
            <a:off x="96689" y="6191353"/>
            <a:ext cx="7765515" cy="584775"/>
          </a:xfrm>
          <a:prstGeom prst="rect">
            <a:avLst/>
          </a:prstGeom>
          <a:solidFill>
            <a:srgbClr val="FF0000"/>
          </a:solidFill>
        </p:spPr>
        <p:txBody>
          <a:bodyPr wrap="square" rtlCol="0">
            <a:spAutoFit/>
          </a:bodyPr>
          <a:lstStyle/>
          <a:p>
            <a:r>
              <a:rPr lang="en-GB" sz="1600" b="1" dirty="0">
                <a:latin typeface="Helvetica Neue" panose="02000503000000020004" pitchFamily="2" charset="0"/>
                <a:ea typeface="Helvetica Neue" panose="02000503000000020004" pitchFamily="2" charset="0"/>
                <a:cs typeface="Helvetica Neue" panose="02000503000000020004" pitchFamily="2" charset="0"/>
              </a:rPr>
              <a:t>Advice – make life easy for yourself and use the random-intercept-only model. If you have a level-2 variable as you won’t have to deal with any interactions!</a:t>
            </a:r>
          </a:p>
        </p:txBody>
      </p:sp>
      <p:sp>
        <p:nvSpPr>
          <p:cNvPr id="59" name="TextBox 58">
            <a:extLst>
              <a:ext uri="{FF2B5EF4-FFF2-40B4-BE49-F238E27FC236}">
                <a16:creationId xmlns:a16="http://schemas.microsoft.com/office/drawing/2014/main" id="{2F134209-9F5D-64AB-D81F-7F3413C4F197}"/>
              </a:ext>
            </a:extLst>
          </p:cNvPr>
          <p:cNvSpPr txBox="1"/>
          <p:nvPr/>
        </p:nvSpPr>
        <p:spPr>
          <a:xfrm>
            <a:off x="2621353" y="5709935"/>
            <a:ext cx="2783393" cy="369332"/>
          </a:xfrm>
          <a:prstGeom prst="rect">
            <a:avLst/>
          </a:prstGeom>
          <a:solidFill>
            <a:schemeClr val="bg2"/>
          </a:solidFill>
        </p:spPr>
        <p:txBody>
          <a:bodyPr wrap="square" rtlCol="0">
            <a:spAutoFit/>
          </a:bodyPr>
          <a:lstStyle/>
          <a:p>
            <a:pPr algn="ctr"/>
            <a:r>
              <a:rPr lang="en-GB" dirty="0">
                <a:latin typeface="Helvetica Neue" panose="02000503000000020004" pitchFamily="2" charset="0"/>
                <a:ea typeface="Helvetica Neue" panose="02000503000000020004" pitchFamily="2" charset="0"/>
                <a:cs typeface="Helvetica Neue" panose="02000503000000020004" pitchFamily="2" charset="0"/>
              </a:rPr>
              <a:t>Model’s true form</a:t>
            </a:r>
          </a:p>
        </p:txBody>
      </p:sp>
      <p:sp>
        <p:nvSpPr>
          <p:cNvPr id="60" name="Right Brace 59">
            <a:extLst>
              <a:ext uri="{FF2B5EF4-FFF2-40B4-BE49-F238E27FC236}">
                <a16:creationId xmlns:a16="http://schemas.microsoft.com/office/drawing/2014/main" id="{720C5CC9-7275-54C8-DC6B-9391208F496B}"/>
              </a:ext>
            </a:extLst>
          </p:cNvPr>
          <p:cNvSpPr/>
          <p:nvPr/>
        </p:nvSpPr>
        <p:spPr>
          <a:xfrm rot="5400000">
            <a:off x="3885128" y="2344284"/>
            <a:ext cx="396948" cy="6205871"/>
          </a:xfrm>
          <a:prstGeom prst="rightBrace">
            <a:avLst/>
          </a:prstGeom>
          <a:ln w="28575">
            <a:solidFill>
              <a:schemeClr val="bg2">
                <a:lumMod val="1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41150335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27FBF2E-FDB0-344A-857F-52432789EFD7}"/>
              </a:ext>
            </a:extLst>
          </p:cNvPr>
          <p:cNvSpPr/>
          <p:nvPr/>
        </p:nvSpPr>
        <p:spPr>
          <a:xfrm>
            <a:off x="0" y="0"/>
            <a:ext cx="12192000" cy="6858000"/>
          </a:xfrm>
          <a:prstGeom prst="rect">
            <a:avLst/>
          </a:prstGeom>
          <a:solidFill>
            <a:srgbClr val="FF2D6C"/>
          </a:solidFill>
          <a:ln>
            <a:solidFill>
              <a:srgbClr val="0091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C76F1414-123F-A64D-A741-24140E769A2A}"/>
              </a:ext>
            </a:extLst>
          </p:cNvPr>
          <p:cNvSpPr>
            <a:spLocks noGrp="1"/>
          </p:cNvSpPr>
          <p:nvPr>
            <p:ph type="title"/>
          </p:nvPr>
        </p:nvSpPr>
        <p:spPr>
          <a:xfrm>
            <a:off x="587375" y="3233296"/>
            <a:ext cx="11233150" cy="1296988"/>
          </a:xfrm>
        </p:spPr>
        <p:txBody>
          <a:bodyPr/>
          <a:lstStyle/>
          <a:p>
            <a:pPr>
              <a:defRPr/>
            </a:pPr>
            <a:r>
              <a:rPr lang="en-US" sz="3600" b="1" dirty="0">
                <a:solidFill>
                  <a:schemeClr val="bg1"/>
                </a:solidFill>
                <a:latin typeface="Helvetica Neue Light" panose="02000403000000020004" pitchFamily="2" charset="0"/>
                <a:ea typeface="Helvetica Neue Light" panose="02000403000000020004" pitchFamily="2" charset="0"/>
              </a:rPr>
              <a:t>An example and Interpretation</a:t>
            </a:r>
          </a:p>
        </p:txBody>
      </p:sp>
      <p:sp>
        <p:nvSpPr>
          <p:cNvPr id="3" name="Slide Number Placeholder 3">
            <a:extLst>
              <a:ext uri="{FF2B5EF4-FFF2-40B4-BE49-F238E27FC236}">
                <a16:creationId xmlns:a16="http://schemas.microsoft.com/office/drawing/2014/main" id="{517ADABE-4A1B-7050-EC6E-EA9F773F7024}"/>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solidFill>
                  <a:schemeClr val="bg1"/>
                </a:solidFill>
                <a:latin typeface="Helvetica Neue" panose="02000503000000020004" pitchFamily="2" charset="0"/>
                <a:ea typeface="Helvetica Neue" panose="02000503000000020004" pitchFamily="2" charset="0"/>
                <a:cs typeface="Helvetica Neue" panose="02000503000000020004" pitchFamily="2" charset="0"/>
              </a:rPr>
              <a:pPr/>
              <a:t>22</a:t>
            </a:fld>
            <a:endParaRPr lang="en-US" altLang="x-none"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39962158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DA87148-1442-2127-8C2E-8010D42C2C06}"/>
              </a:ext>
            </a:extLst>
          </p:cNvPr>
          <p:cNvSpPr txBox="1"/>
          <p:nvPr/>
        </p:nvSpPr>
        <p:spPr>
          <a:xfrm>
            <a:off x="218661" y="107059"/>
            <a:ext cx="10999242" cy="523220"/>
          </a:xfrm>
          <a:prstGeom prst="rect">
            <a:avLst/>
          </a:prstGeom>
          <a:noFill/>
        </p:spPr>
        <p:txBody>
          <a:bodyPr wrap="square" rtlCol="0">
            <a:spAutoFit/>
          </a:bodyPr>
          <a:lstStyle/>
          <a:p>
            <a:pPr algn="l"/>
            <a:r>
              <a:rPr lang="en-GB" sz="2800" b="1" dirty="0">
                <a:latin typeface="Helvetica Neue Light" panose="02000403000000020004" pitchFamily="2" charset="0"/>
                <a:ea typeface="Helvetica Neue Light" panose="02000403000000020004" pitchFamily="2" charset="0"/>
              </a:rPr>
              <a:t>Example: Maths scores and active learning study [1]</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AF633E94-D224-458B-BB45-A7E56214F81E}"/>
                  </a:ext>
                </a:extLst>
              </p:cNvPr>
              <p:cNvSpPr txBox="1"/>
              <p:nvPr/>
            </p:nvSpPr>
            <p:spPr>
              <a:xfrm>
                <a:off x="163995" y="2693859"/>
                <a:ext cx="5362597" cy="1614288"/>
              </a:xfrm>
              <a:prstGeom prst="rect">
                <a:avLst/>
              </a:prstGeom>
              <a:noFill/>
            </p:spPr>
            <p:txBody>
              <a:bodyPr wrap="square" rtlCol="0">
                <a:spAutoFit/>
              </a:bodyPr>
              <a:lstStyle/>
              <a:p>
                <a14:m>
                  <m:oMath xmlns:m="http://schemas.openxmlformats.org/officeDocument/2006/math">
                    <m:sSub>
                      <m:sSubPr>
                        <m:ctrlPr>
                          <a:rPr lang="en-GB" sz="1200" i="1" smtClean="0">
                            <a:latin typeface="Cambria Math" panose="02040503050406030204" pitchFamily="18" charset="0"/>
                          </a:rPr>
                        </m:ctrlPr>
                      </m:sSubPr>
                      <m:e>
                        <m:r>
                          <a:rPr lang="en-GB" sz="1200" b="0" i="1" smtClean="0">
                            <a:latin typeface="Cambria Math" panose="02040503050406030204" pitchFamily="18" charset="0"/>
                          </a:rPr>
                          <m:t>𝑦</m:t>
                        </m:r>
                      </m:e>
                      <m:sub>
                        <m:r>
                          <a:rPr lang="en-GB" sz="1200" b="0" i="1" smtClean="0">
                            <a:latin typeface="Cambria Math" panose="02040503050406030204" pitchFamily="18" charset="0"/>
                          </a:rPr>
                          <m:t>𝑖</m:t>
                        </m:r>
                        <m:r>
                          <a:rPr lang="en-GB" sz="1200" b="0" i="1" smtClean="0">
                            <a:latin typeface="Cambria Math" panose="02040503050406030204" pitchFamily="18" charset="0"/>
                          </a:rPr>
                          <m:t>,</m:t>
                        </m:r>
                        <m:r>
                          <a:rPr lang="en-GB" sz="1200" b="0" i="1" smtClean="0">
                            <a:latin typeface="Cambria Math" panose="02040503050406030204" pitchFamily="18" charset="0"/>
                          </a:rPr>
                          <m:t>𝑗</m:t>
                        </m:r>
                      </m:sub>
                    </m:sSub>
                    <m:r>
                      <a:rPr lang="en-GB" sz="1200" b="0" i="1" smtClean="0">
                        <a:latin typeface="Cambria Math" panose="02040503050406030204" pitchFamily="18" charset="0"/>
                      </a:rPr>
                      <m:t>  =</m:t>
                    </m:r>
                  </m:oMath>
                </a14:m>
                <a:r>
                  <a:rPr lang="en-GB" sz="1200" dirty="0"/>
                  <a:t> </a:t>
                </a:r>
                <a:r>
                  <a:rPr lang="en-GB" sz="1200" dirty="0">
                    <a:latin typeface="Helvetica Neue" panose="02000503000000020004" pitchFamily="2" charset="0"/>
                    <a:ea typeface="Helvetica Neue" panose="02000503000000020004" pitchFamily="2" charset="0"/>
                    <a:cs typeface="Helvetica Neue" panose="02000503000000020004" pitchFamily="2" charset="0"/>
                  </a:rPr>
                  <a:t>Maths scores attained by the student </a:t>
                </a:r>
                <a14:m>
                  <m:oMath xmlns:m="http://schemas.openxmlformats.org/officeDocument/2006/math">
                    <m:r>
                      <a:rPr lang="en-GB" sz="1200" b="0" i="1" smtClean="0">
                        <a:latin typeface="Cambria Math" panose="02040503050406030204" pitchFamily="18" charset="0"/>
                        <a:ea typeface="Helvetica Neue" panose="02000503000000020004" pitchFamily="2" charset="0"/>
                        <a:cs typeface="Helvetica Neue" panose="02000503000000020004" pitchFamily="2" charset="0"/>
                      </a:rPr>
                      <m:t>𝑖</m:t>
                    </m:r>
                  </m:oMath>
                </a14:m>
                <a:r>
                  <a:rPr lang="en-GB" sz="1200" dirty="0">
                    <a:latin typeface="Helvetica Neue" panose="02000503000000020004" pitchFamily="2" charset="0"/>
                    <a:ea typeface="Helvetica Neue" panose="02000503000000020004" pitchFamily="2" charset="0"/>
                    <a:cs typeface="Helvetica Neue" panose="02000503000000020004" pitchFamily="2" charset="0"/>
                  </a:rPr>
                  <a:t> in class </a:t>
                </a:r>
                <a14:m>
                  <m:oMath xmlns:m="http://schemas.openxmlformats.org/officeDocument/2006/math">
                    <m:r>
                      <a:rPr lang="en-GB" sz="1200" b="0" i="1" smtClean="0">
                        <a:latin typeface="Cambria Math" panose="02040503050406030204" pitchFamily="18" charset="0"/>
                        <a:ea typeface="Helvetica Neue" panose="02000503000000020004" pitchFamily="2" charset="0"/>
                        <a:cs typeface="Helvetica Neue" panose="02000503000000020004" pitchFamily="2" charset="0"/>
                      </a:rPr>
                      <m:t>𝑗</m:t>
                    </m:r>
                  </m:oMath>
                </a14:m>
                <a:r>
                  <a:rPr lang="en-GB" sz="1200" dirty="0">
                    <a:latin typeface="Helvetica Neue" panose="02000503000000020004" pitchFamily="2" charset="0"/>
                    <a:ea typeface="Helvetica Neue" panose="02000503000000020004" pitchFamily="2" charset="0"/>
                    <a:cs typeface="Helvetica Neue" panose="02000503000000020004" pitchFamily="2" charset="0"/>
                  </a:rPr>
                  <a:t>  </a:t>
                </a:r>
              </a:p>
              <a:p>
                <a14:m>
                  <m:oMath xmlns:m="http://schemas.openxmlformats.org/officeDocument/2006/math">
                    <m:sSub>
                      <m:sSubPr>
                        <m:ctrlPr>
                          <a:rPr lang="en-GB" sz="1200" i="1" smtClean="0">
                            <a:latin typeface="Cambria Math" panose="02040503050406030204" pitchFamily="18" charset="0"/>
                            <a:ea typeface="Helvetica Neue" panose="02000503000000020004" pitchFamily="2" charset="0"/>
                            <a:cs typeface="Helvetica Neue" panose="02000503000000020004" pitchFamily="2" charset="0"/>
                          </a:rPr>
                        </m:ctrlPr>
                      </m:sSubPr>
                      <m:e>
                        <m:r>
                          <a:rPr lang="en-GB" sz="1200" b="0" i="1" smtClean="0">
                            <a:latin typeface="Cambria Math" panose="02040503050406030204" pitchFamily="18" charset="0"/>
                            <a:ea typeface="Helvetica Neue" panose="02000503000000020004" pitchFamily="2" charset="0"/>
                            <a:cs typeface="Helvetica Neue" panose="02000503000000020004" pitchFamily="2" charset="0"/>
                          </a:rPr>
                          <m:t>𝑥</m:t>
                        </m:r>
                      </m:e>
                      <m:sub>
                        <m:r>
                          <a:rPr lang="en-GB" sz="1200" b="0" i="1" smtClean="0">
                            <a:latin typeface="Cambria Math" panose="02040503050406030204" pitchFamily="18" charset="0"/>
                            <a:ea typeface="Helvetica Neue" panose="02000503000000020004" pitchFamily="2" charset="0"/>
                            <a:cs typeface="Helvetica Neue" panose="02000503000000020004" pitchFamily="2" charset="0"/>
                          </a:rPr>
                          <m:t>1,</m:t>
                        </m:r>
                        <m:r>
                          <a:rPr lang="en-GB" sz="1200" b="0" i="1" smtClean="0">
                            <a:latin typeface="Cambria Math" panose="02040503050406030204" pitchFamily="18" charset="0"/>
                            <a:ea typeface="Helvetica Neue" panose="02000503000000020004" pitchFamily="2" charset="0"/>
                            <a:cs typeface="Helvetica Neue" panose="02000503000000020004" pitchFamily="2" charset="0"/>
                          </a:rPr>
                          <m:t>𝑖</m:t>
                        </m:r>
                        <m:r>
                          <a:rPr lang="en-GB" sz="1200" b="0" i="1" smtClean="0">
                            <a:latin typeface="Cambria Math" panose="02040503050406030204" pitchFamily="18" charset="0"/>
                            <a:ea typeface="Helvetica Neue" panose="02000503000000020004" pitchFamily="2" charset="0"/>
                            <a:cs typeface="Helvetica Neue" panose="02000503000000020004" pitchFamily="2" charset="0"/>
                          </a:rPr>
                          <m:t>,</m:t>
                        </m:r>
                        <m:r>
                          <a:rPr lang="en-GB" sz="1200" b="0" i="1" smtClean="0">
                            <a:latin typeface="Cambria Math" panose="02040503050406030204" pitchFamily="18" charset="0"/>
                            <a:ea typeface="Helvetica Neue" panose="02000503000000020004" pitchFamily="2" charset="0"/>
                            <a:cs typeface="Helvetica Neue" panose="02000503000000020004" pitchFamily="2" charset="0"/>
                          </a:rPr>
                          <m:t>𝑗</m:t>
                        </m:r>
                      </m:sub>
                    </m:sSub>
                    <m:r>
                      <a:rPr lang="en-GB" sz="1200" b="0" i="1" smtClean="0">
                        <a:latin typeface="Cambria Math" panose="02040503050406030204" pitchFamily="18" charset="0"/>
                        <a:ea typeface="Helvetica Neue" panose="02000503000000020004" pitchFamily="2" charset="0"/>
                        <a:cs typeface="Helvetica Neue" panose="02000503000000020004" pitchFamily="2" charset="0"/>
                      </a:rPr>
                      <m:t>=</m:t>
                    </m:r>
                  </m:oMath>
                </a14:m>
                <a:r>
                  <a:rPr lang="en-GB" sz="1200" dirty="0">
                    <a:latin typeface="Helvetica Neue" panose="02000503000000020004" pitchFamily="2" charset="0"/>
                    <a:ea typeface="Helvetica Neue" panose="02000503000000020004" pitchFamily="2" charset="0"/>
                    <a:cs typeface="Helvetica Neue" panose="02000503000000020004" pitchFamily="2" charset="0"/>
                  </a:rPr>
                  <a:t> The proportion of active time spend studying by student </a:t>
                </a:r>
                <a14:m>
                  <m:oMath xmlns:m="http://schemas.openxmlformats.org/officeDocument/2006/math">
                    <m:r>
                      <a:rPr lang="en-GB" sz="1200" i="1">
                        <a:latin typeface="Cambria Math" panose="02040503050406030204" pitchFamily="18" charset="0"/>
                        <a:ea typeface="Helvetica Neue" panose="02000503000000020004" pitchFamily="2" charset="0"/>
                        <a:cs typeface="Helvetica Neue" panose="02000503000000020004" pitchFamily="2" charset="0"/>
                      </a:rPr>
                      <m:t>𝑖</m:t>
                    </m:r>
                  </m:oMath>
                </a14:m>
                <a:r>
                  <a:rPr lang="en-GB" sz="1200" dirty="0">
                    <a:latin typeface="Helvetica Neue" panose="02000503000000020004" pitchFamily="2" charset="0"/>
                    <a:ea typeface="Helvetica Neue" panose="02000503000000020004" pitchFamily="2" charset="0"/>
                    <a:cs typeface="Helvetica Neue" panose="02000503000000020004" pitchFamily="2" charset="0"/>
                  </a:rPr>
                  <a:t> in class </a:t>
                </a:r>
                <a14:m>
                  <m:oMath xmlns:m="http://schemas.openxmlformats.org/officeDocument/2006/math">
                    <m:r>
                      <a:rPr lang="en-GB" sz="1200" i="1">
                        <a:latin typeface="Cambria Math" panose="02040503050406030204" pitchFamily="18" charset="0"/>
                        <a:ea typeface="Helvetica Neue" panose="02000503000000020004" pitchFamily="2" charset="0"/>
                        <a:cs typeface="Helvetica Neue" panose="02000503000000020004" pitchFamily="2" charset="0"/>
                      </a:rPr>
                      <m:t>𝑗</m:t>
                    </m:r>
                  </m:oMath>
                </a14:m>
                <a:r>
                  <a:rPr lang="en-GB" sz="1200" dirty="0">
                    <a:latin typeface="Helvetica Neue" panose="02000503000000020004" pitchFamily="2" charset="0"/>
                    <a:ea typeface="Helvetica Neue" panose="02000503000000020004" pitchFamily="2" charset="0"/>
                    <a:cs typeface="Helvetica Neue" panose="02000503000000020004" pitchFamily="2" charset="0"/>
                  </a:rPr>
                  <a:t> </a:t>
                </a:r>
              </a:p>
              <a:p>
                <a14:m>
                  <m:oMath xmlns:m="http://schemas.openxmlformats.org/officeDocument/2006/math">
                    <m:sSub>
                      <m:sSubPr>
                        <m:ctrlPr>
                          <a:rPr lang="en-GB" sz="1200" i="1" smtClean="0">
                            <a:latin typeface="Cambria Math" panose="02040503050406030204" pitchFamily="18" charset="0"/>
                            <a:ea typeface="Helvetica Neue" panose="02000503000000020004" pitchFamily="2" charset="0"/>
                            <a:cs typeface="Helvetica Neue" panose="02000503000000020004" pitchFamily="2" charset="0"/>
                          </a:rPr>
                        </m:ctrlPr>
                      </m:sSubPr>
                      <m:e>
                        <m:r>
                          <a:rPr lang="en-GB" sz="1200" b="0" i="1" smtClean="0">
                            <a:latin typeface="Cambria Math" panose="02040503050406030204" pitchFamily="18" charset="0"/>
                            <a:ea typeface="Helvetica Neue" panose="02000503000000020004" pitchFamily="2" charset="0"/>
                            <a:cs typeface="Helvetica Neue" panose="02000503000000020004" pitchFamily="2" charset="0"/>
                          </a:rPr>
                          <m:t>𝑥</m:t>
                        </m:r>
                      </m:e>
                      <m:sub>
                        <m:r>
                          <a:rPr lang="en-GB" sz="1200" b="0" i="1" smtClean="0">
                            <a:latin typeface="Cambria Math" panose="02040503050406030204" pitchFamily="18" charset="0"/>
                            <a:ea typeface="Helvetica Neue" panose="02000503000000020004" pitchFamily="2" charset="0"/>
                            <a:cs typeface="Helvetica Neue" panose="02000503000000020004" pitchFamily="2" charset="0"/>
                          </a:rPr>
                          <m:t>2,</m:t>
                        </m:r>
                        <m:r>
                          <a:rPr lang="en-GB" sz="1200" b="0" i="1" smtClean="0">
                            <a:latin typeface="Cambria Math" panose="02040503050406030204" pitchFamily="18" charset="0"/>
                            <a:ea typeface="Helvetica Neue" panose="02000503000000020004" pitchFamily="2" charset="0"/>
                            <a:cs typeface="Helvetica Neue" panose="02000503000000020004" pitchFamily="2" charset="0"/>
                          </a:rPr>
                          <m:t>𝑖</m:t>
                        </m:r>
                        <m:r>
                          <a:rPr lang="en-GB" sz="1200" b="0" i="1" smtClean="0">
                            <a:latin typeface="Cambria Math" panose="02040503050406030204" pitchFamily="18" charset="0"/>
                            <a:ea typeface="Helvetica Neue" panose="02000503000000020004" pitchFamily="2" charset="0"/>
                            <a:cs typeface="Helvetica Neue" panose="02000503000000020004" pitchFamily="2" charset="0"/>
                          </a:rPr>
                          <m:t>,</m:t>
                        </m:r>
                        <m:r>
                          <a:rPr lang="en-GB" sz="1200" b="0" i="1" smtClean="0">
                            <a:latin typeface="Cambria Math" panose="02040503050406030204" pitchFamily="18" charset="0"/>
                            <a:ea typeface="Helvetica Neue" panose="02000503000000020004" pitchFamily="2" charset="0"/>
                            <a:cs typeface="Helvetica Neue" panose="02000503000000020004" pitchFamily="2" charset="0"/>
                          </a:rPr>
                          <m:t>𝑗</m:t>
                        </m:r>
                      </m:sub>
                    </m:sSub>
                    <m:r>
                      <a:rPr lang="en-GB" sz="1200" b="0" i="1" smtClean="0">
                        <a:latin typeface="Cambria Math" panose="02040503050406030204" pitchFamily="18" charset="0"/>
                        <a:ea typeface="Helvetica Neue" panose="02000503000000020004" pitchFamily="2" charset="0"/>
                        <a:cs typeface="Helvetica Neue" panose="02000503000000020004" pitchFamily="2" charset="0"/>
                      </a:rPr>
                      <m:t>=</m:t>
                    </m:r>
                  </m:oMath>
                </a14:m>
                <a:r>
                  <a:rPr lang="en-GB" sz="1200" dirty="0">
                    <a:latin typeface="Helvetica Neue" panose="02000503000000020004" pitchFamily="2" charset="0"/>
                    <a:ea typeface="Helvetica Neue" panose="02000503000000020004" pitchFamily="2" charset="0"/>
                    <a:cs typeface="Helvetica Neue" panose="02000503000000020004" pitchFamily="2" charset="0"/>
                  </a:rPr>
                  <a:t> Measure of feeling of support the student feels s/he receives</a:t>
                </a:r>
              </a:p>
              <a:p>
                <a:endParaRPr lang="en-GB" sz="1200" dirty="0">
                  <a:latin typeface="Helvetica Neue" panose="02000503000000020004" pitchFamily="2" charset="0"/>
                  <a:ea typeface="Helvetica Neue" panose="02000503000000020004" pitchFamily="2" charset="0"/>
                  <a:cs typeface="Helvetica Neue" panose="02000503000000020004" pitchFamily="2" charset="0"/>
                </a:endParaRPr>
              </a:p>
              <a:p>
                <a:r>
                  <a:rPr lang="en-GB" sz="1200" dirty="0">
                    <a:latin typeface="Helvetica Neue" panose="02000503000000020004" pitchFamily="2" charset="0"/>
                    <a:ea typeface="Helvetica Neue" panose="02000503000000020004" pitchFamily="2" charset="0"/>
                    <a:cs typeface="Helvetica Neue" panose="02000503000000020004" pitchFamily="2" charset="0"/>
                  </a:rPr>
                  <a:t>The students are clustered into 4 different classroom settings. For simplicity, here assume that the differences in classroom settings will cause the scores to vary from each other. Hence, we will use a </a:t>
                </a:r>
                <a:r>
                  <a:rPr lang="en-GB" sz="1200" b="1" dirty="0">
                    <a:latin typeface="Helvetica Neue" panose="02000503000000020004" pitchFamily="2" charset="0"/>
                    <a:ea typeface="Helvetica Neue" panose="02000503000000020004" pitchFamily="2" charset="0"/>
                    <a:cs typeface="Helvetica Neue" panose="02000503000000020004" pitchFamily="2" charset="0"/>
                  </a:rPr>
                  <a:t>random-intercept-only model </a:t>
                </a:r>
                <a:r>
                  <a:rPr lang="en-GB" sz="1200" dirty="0">
                    <a:latin typeface="Helvetica Neue" panose="02000503000000020004" pitchFamily="2" charset="0"/>
                    <a:ea typeface="Helvetica Neue" panose="02000503000000020004" pitchFamily="2" charset="0"/>
                    <a:cs typeface="Helvetica Neue" panose="02000503000000020004" pitchFamily="2" charset="0"/>
                  </a:rPr>
                  <a:t>to account for this</a:t>
                </a:r>
              </a:p>
            </p:txBody>
          </p:sp>
        </mc:Choice>
        <mc:Fallback xmlns="">
          <p:sp>
            <p:nvSpPr>
              <p:cNvPr id="3" name="TextBox 2">
                <a:extLst>
                  <a:ext uri="{FF2B5EF4-FFF2-40B4-BE49-F238E27FC236}">
                    <a16:creationId xmlns:a16="http://schemas.microsoft.com/office/drawing/2014/main" id="{AF633E94-D224-458B-BB45-A7E56214F81E}"/>
                  </a:ext>
                </a:extLst>
              </p:cNvPr>
              <p:cNvSpPr txBox="1">
                <a:spLocks noRot="1" noChangeAspect="1" noMove="1" noResize="1" noEditPoints="1" noAdjustHandles="1" noChangeArrowheads="1" noChangeShapeType="1" noTextEdit="1"/>
              </p:cNvSpPr>
              <p:nvPr/>
            </p:nvSpPr>
            <p:spPr>
              <a:xfrm>
                <a:off x="163995" y="2693859"/>
                <a:ext cx="5362597" cy="1614288"/>
              </a:xfrm>
              <a:prstGeom prst="rect">
                <a:avLst/>
              </a:prstGeom>
              <a:blipFill>
                <a:blip r:embed="rId2"/>
                <a:stretch>
                  <a:fillRect b="-1563"/>
                </a:stretch>
              </a:blipFill>
            </p:spPr>
            <p:txBody>
              <a:bodyPr/>
              <a:lstStyle/>
              <a:p>
                <a:r>
                  <a:rPr lang="en-GB">
                    <a:noFill/>
                  </a:rPr>
                  <a:t> </a:t>
                </a:r>
              </a:p>
            </p:txBody>
          </p:sp>
        </mc:Fallback>
      </mc:AlternateContent>
      <p:sp>
        <p:nvSpPr>
          <p:cNvPr id="23" name="Slide Number Placeholder 3">
            <a:extLst>
              <a:ext uri="{FF2B5EF4-FFF2-40B4-BE49-F238E27FC236}">
                <a16:creationId xmlns:a16="http://schemas.microsoft.com/office/drawing/2014/main" id="{53CB6F84-5FA1-DCAF-4F63-81914EC99403}"/>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23</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7D6389BC-432E-8F04-E2C0-3303A8775C90}"/>
                  </a:ext>
                </a:extLst>
              </p:cNvPr>
              <p:cNvSpPr txBox="1"/>
              <p:nvPr/>
            </p:nvSpPr>
            <p:spPr>
              <a:xfrm>
                <a:off x="5785137" y="1715448"/>
                <a:ext cx="6242867" cy="624402"/>
              </a:xfrm>
              <a:prstGeom prst="rect">
                <a:avLst/>
              </a:prstGeom>
              <a:solidFill>
                <a:schemeClr val="accent1">
                  <a:lumMod val="40000"/>
                  <a:lumOff val="60000"/>
                </a:schemeClr>
              </a:solidFill>
              <a:ln>
                <a:solidFill>
                  <a:schemeClr val="accent1">
                    <a:lumMod val="60000"/>
                    <a:lumOff val="40000"/>
                  </a:schemeClr>
                </a:solidFill>
              </a:ln>
            </p:spPr>
            <p:txBody>
              <a:bodyPr wrap="square" rtlCol="0">
                <a:spAutoFit/>
              </a:bodyPr>
              <a:lstStyle/>
              <a:p>
                <a14:m>
                  <m:oMath xmlns:m="http://schemas.openxmlformats.org/officeDocument/2006/math">
                    <m:sSub>
                      <m:sSubPr>
                        <m:ctrlPr>
                          <a:rPr lang="en-GB" sz="1600" i="1">
                            <a:latin typeface="Cambria Math" panose="02040503050406030204" pitchFamily="18" charset="0"/>
                          </a:rPr>
                        </m:ctrlPr>
                      </m:sSubPr>
                      <m:e>
                        <m:r>
                          <a:rPr lang="en-GB" sz="1600" i="1">
                            <a:latin typeface="Cambria Math" panose="02040503050406030204" pitchFamily="18" charset="0"/>
                          </a:rPr>
                          <m:t>𝑦</m:t>
                        </m:r>
                      </m:e>
                      <m:sub>
                        <m:r>
                          <a:rPr lang="en-GB" sz="1600" i="1">
                            <a:latin typeface="Cambria Math" panose="02040503050406030204" pitchFamily="18" charset="0"/>
                          </a:rPr>
                          <m:t>𝑖</m:t>
                        </m:r>
                        <m:r>
                          <a:rPr lang="en-GB" sz="1600" i="1">
                            <a:latin typeface="Cambria Math" panose="02040503050406030204" pitchFamily="18" charset="0"/>
                          </a:rPr>
                          <m:t>,</m:t>
                        </m:r>
                        <m:r>
                          <a:rPr lang="en-GB" sz="1600" i="1">
                            <a:latin typeface="Cambria Math" panose="02040503050406030204" pitchFamily="18" charset="0"/>
                          </a:rPr>
                          <m:t>𝑗</m:t>
                        </m:r>
                      </m:sub>
                    </m:sSub>
                    <m:r>
                      <a:rPr lang="en-GB" sz="1600">
                        <a:latin typeface="Cambria Math" panose="02040503050406030204" pitchFamily="18" charset="0"/>
                      </a:rPr>
                      <m:t>= </m:t>
                    </m:r>
                    <m:sSub>
                      <m:sSubPr>
                        <m:ctrlPr>
                          <a:rPr lang="en-GB" sz="1600" i="1">
                            <a:latin typeface="Cambria Math" panose="02040503050406030204" pitchFamily="18" charset="0"/>
                          </a:rPr>
                        </m:ctrlPr>
                      </m:sSubPr>
                      <m:e>
                        <m:r>
                          <a:rPr lang="en-GB" sz="1600" i="1">
                            <a:latin typeface="Cambria Math" panose="02040503050406030204" pitchFamily="18" charset="0"/>
                            <a:ea typeface="Cambria Math" panose="02040503050406030204" pitchFamily="18" charset="0"/>
                          </a:rPr>
                          <m:t>𝛽</m:t>
                        </m:r>
                      </m:e>
                      <m:sub>
                        <m:r>
                          <a:rPr lang="en-GB" sz="1600" i="1">
                            <a:latin typeface="Cambria Math" panose="02040503050406030204" pitchFamily="18" charset="0"/>
                            <a:ea typeface="Cambria Math" panose="02040503050406030204" pitchFamily="18" charset="0"/>
                          </a:rPr>
                          <m:t>0,</m:t>
                        </m:r>
                        <m:r>
                          <a:rPr lang="en-GB" sz="1600" i="1">
                            <a:latin typeface="Cambria Math" panose="02040503050406030204" pitchFamily="18" charset="0"/>
                            <a:ea typeface="Cambria Math" panose="02040503050406030204" pitchFamily="18" charset="0"/>
                          </a:rPr>
                          <m:t>𝑗</m:t>
                        </m:r>
                      </m:sub>
                    </m:sSub>
                    <m:r>
                      <a:rPr lang="en-GB" sz="1600">
                        <a:latin typeface="Cambria Math" panose="02040503050406030204" pitchFamily="18" charset="0"/>
                      </a:rPr>
                      <m:t>+</m:t>
                    </m:r>
                    <m:sSub>
                      <m:sSubPr>
                        <m:ctrlPr>
                          <a:rPr lang="en-GB" sz="1600" i="1">
                            <a:latin typeface="Cambria Math" panose="02040503050406030204" pitchFamily="18" charset="0"/>
                          </a:rPr>
                        </m:ctrlPr>
                      </m:sSubPr>
                      <m:e>
                        <m:r>
                          <a:rPr lang="en-GB" sz="1600" i="1">
                            <a:latin typeface="Cambria Math" panose="02040503050406030204" pitchFamily="18" charset="0"/>
                            <a:ea typeface="Cambria Math" panose="02040503050406030204" pitchFamily="18" charset="0"/>
                          </a:rPr>
                          <m:t>𝛽</m:t>
                        </m:r>
                      </m:e>
                      <m:sub>
                        <m:r>
                          <a:rPr lang="en-GB" sz="1600">
                            <a:latin typeface="Cambria Math" panose="02040503050406030204" pitchFamily="18" charset="0"/>
                            <a:ea typeface="Cambria Math" panose="02040503050406030204" pitchFamily="18" charset="0"/>
                          </a:rPr>
                          <m:t>1,</m:t>
                        </m:r>
                        <m:r>
                          <a:rPr lang="en-GB" sz="1600" i="1">
                            <a:latin typeface="Cambria Math" panose="02040503050406030204" pitchFamily="18" charset="0"/>
                            <a:ea typeface="Cambria Math" panose="02040503050406030204" pitchFamily="18" charset="0"/>
                          </a:rPr>
                          <m:t>𝑗</m:t>
                        </m:r>
                      </m:sub>
                    </m:sSub>
                    <m:sSub>
                      <m:sSubPr>
                        <m:ctrlPr>
                          <a:rPr lang="en-GB" sz="1600" i="1">
                            <a:latin typeface="Cambria Math" panose="02040503050406030204" pitchFamily="18" charset="0"/>
                          </a:rPr>
                        </m:ctrlPr>
                      </m:sSubPr>
                      <m:e>
                        <m:r>
                          <a:rPr lang="en-GB" sz="1600" i="1">
                            <a:latin typeface="Cambria Math" panose="02040503050406030204" pitchFamily="18" charset="0"/>
                          </a:rPr>
                          <m:t>𝑥</m:t>
                        </m:r>
                      </m:e>
                      <m:sub>
                        <m:r>
                          <a:rPr lang="en-GB" sz="1600" i="1">
                            <a:latin typeface="Cambria Math" panose="02040503050406030204" pitchFamily="18" charset="0"/>
                          </a:rPr>
                          <m:t>1,</m:t>
                        </m:r>
                        <m:r>
                          <a:rPr lang="en-GB" sz="1600" i="1">
                            <a:latin typeface="Cambria Math" panose="02040503050406030204" pitchFamily="18" charset="0"/>
                          </a:rPr>
                          <m:t>𝑖</m:t>
                        </m:r>
                        <m:r>
                          <a:rPr lang="en-GB" sz="1600" i="1">
                            <a:latin typeface="Cambria Math" panose="02040503050406030204" pitchFamily="18" charset="0"/>
                          </a:rPr>
                          <m:t>,</m:t>
                        </m:r>
                        <m:r>
                          <a:rPr lang="en-GB" sz="1600" i="1">
                            <a:latin typeface="Cambria Math" panose="02040503050406030204" pitchFamily="18" charset="0"/>
                          </a:rPr>
                          <m:t>𝑗</m:t>
                        </m:r>
                      </m:sub>
                    </m:sSub>
                    <m:r>
                      <a:rPr lang="en-GB" sz="1600">
                        <a:latin typeface="Cambria Math" panose="02040503050406030204" pitchFamily="18" charset="0"/>
                      </a:rPr>
                      <m:t>+</m:t>
                    </m:r>
                    <m:sSub>
                      <m:sSubPr>
                        <m:ctrlPr>
                          <a:rPr lang="en-GB" sz="1600" i="1">
                            <a:latin typeface="Cambria Math" panose="02040503050406030204" pitchFamily="18" charset="0"/>
                          </a:rPr>
                        </m:ctrlPr>
                      </m:sSubPr>
                      <m:e>
                        <m:r>
                          <a:rPr lang="en-GB" sz="1600" i="1">
                            <a:latin typeface="Cambria Math" panose="02040503050406030204" pitchFamily="18" charset="0"/>
                            <a:ea typeface="Cambria Math" panose="02040503050406030204" pitchFamily="18" charset="0"/>
                          </a:rPr>
                          <m:t>𝛽</m:t>
                        </m:r>
                      </m:e>
                      <m:sub>
                        <m:r>
                          <a:rPr lang="en-GB" sz="1600">
                            <a:latin typeface="Cambria Math" panose="02040503050406030204" pitchFamily="18" charset="0"/>
                            <a:ea typeface="Cambria Math" panose="02040503050406030204" pitchFamily="18" charset="0"/>
                          </a:rPr>
                          <m:t>2,</m:t>
                        </m:r>
                        <m:r>
                          <a:rPr lang="en-GB" sz="1600" i="1">
                            <a:latin typeface="Cambria Math" panose="02040503050406030204" pitchFamily="18" charset="0"/>
                            <a:ea typeface="Cambria Math" panose="02040503050406030204" pitchFamily="18" charset="0"/>
                          </a:rPr>
                          <m:t>𝑗</m:t>
                        </m:r>
                      </m:sub>
                    </m:sSub>
                    <m:sSub>
                      <m:sSubPr>
                        <m:ctrlPr>
                          <a:rPr lang="en-GB" sz="1600" i="1">
                            <a:latin typeface="Cambria Math" panose="02040503050406030204" pitchFamily="18" charset="0"/>
                          </a:rPr>
                        </m:ctrlPr>
                      </m:sSubPr>
                      <m:e>
                        <m:r>
                          <a:rPr lang="en-GB" sz="1600" i="1">
                            <a:latin typeface="Cambria Math" panose="02040503050406030204" pitchFamily="18" charset="0"/>
                          </a:rPr>
                          <m:t>𝑥</m:t>
                        </m:r>
                      </m:e>
                      <m:sub>
                        <m:r>
                          <a:rPr lang="en-GB" sz="1600" i="1">
                            <a:latin typeface="Cambria Math" panose="02040503050406030204" pitchFamily="18" charset="0"/>
                          </a:rPr>
                          <m:t>2,</m:t>
                        </m:r>
                        <m:r>
                          <a:rPr lang="en-GB" sz="1600" i="1">
                            <a:latin typeface="Cambria Math" panose="02040503050406030204" pitchFamily="18" charset="0"/>
                          </a:rPr>
                          <m:t>𝑖</m:t>
                        </m:r>
                        <m:r>
                          <a:rPr lang="en-GB" sz="1600" i="1">
                            <a:latin typeface="Cambria Math" panose="02040503050406030204" pitchFamily="18" charset="0"/>
                          </a:rPr>
                          <m:t>,</m:t>
                        </m:r>
                        <m:r>
                          <a:rPr lang="en-GB" sz="1600" i="1">
                            <a:latin typeface="Cambria Math" panose="02040503050406030204" pitchFamily="18" charset="0"/>
                          </a:rPr>
                          <m:t>𝑗</m:t>
                        </m:r>
                      </m:sub>
                    </m:sSub>
                    <m:r>
                      <a:rPr lang="en-GB" sz="1600">
                        <a:latin typeface="Cambria Math" panose="02040503050406030204" pitchFamily="18" charset="0"/>
                      </a:rPr>
                      <m:t>+</m:t>
                    </m:r>
                    <m:sSub>
                      <m:sSubPr>
                        <m:ctrlPr>
                          <a:rPr lang="en-GB" sz="1600" i="1">
                            <a:latin typeface="Cambria Math" panose="02040503050406030204" pitchFamily="18" charset="0"/>
                          </a:rPr>
                        </m:ctrlPr>
                      </m:sSubPr>
                      <m:e>
                        <m:r>
                          <a:rPr lang="en-GB" sz="1600" i="1">
                            <a:latin typeface="Cambria Math" panose="02040503050406030204" pitchFamily="18" charset="0"/>
                            <a:ea typeface="Cambria Math" panose="02040503050406030204" pitchFamily="18" charset="0"/>
                          </a:rPr>
                          <m:t>𝜀</m:t>
                        </m:r>
                      </m:e>
                      <m:sub>
                        <m:r>
                          <a:rPr lang="en-GB" sz="1600" i="1">
                            <a:latin typeface="Cambria Math" panose="02040503050406030204" pitchFamily="18" charset="0"/>
                          </a:rPr>
                          <m:t>𝑖</m:t>
                        </m:r>
                        <m:r>
                          <a:rPr lang="en-GB" sz="1600" i="1">
                            <a:latin typeface="Cambria Math" panose="02040503050406030204" pitchFamily="18" charset="0"/>
                          </a:rPr>
                          <m:t>,</m:t>
                        </m:r>
                        <m:r>
                          <a:rPr lang="en-GB" sz="1600" i="1">
                            <a:latin typeface="Cambria Math" panose="02040503050406030204" pitchFamily="18" charset="0"/>
                          </a:rPr>
                          <m:t>𝑗</m:t>
                        </m:r>
                      </m:sub>
                    </m:sSub>
                  </m:oMath>
                </a14:m>
                <a:r>
                  <a:rPr lang="en-US" sz="1600" dirty="0">
                    <a:latin typeface="Helvetica Neue Thin" panose="020B0403020202020204" pitchFamily="34" charset="0"/>
                    <a:ea typeface="Helvetica Neue Thin" panose="020B0403020202020204" pitchFamily="34" charset="0"/>
                  </a:rPr>
                  <a:t> 	(level-1 [students])</a:t>
                </a:r>
              </a:p>
              <a:p>
                <a14:m>
                  <m:oMath xmlns:m="http://schemas.openxmlformats.org/officeDocument/2006/math">
                    <m:sSub>
                      <m:sSubPr>
                        <m:ctrlPr>
                          <a:rPr lang="en-GB" sz="1600" i="1" smtClean="0">
                            <a:latin typeface="Cambria Math" panose="02040503050406030204" pitchFamily="18" charset="0"/>
                          </a:rPr>
                        </m:ctrlPr>
                      </m:sSubPr>
                      <m:e>
                        <m:r>
                          <a:rPr lang="en-GB" sz="1600" i="1">
                            <a:latin typeface="Cambria Math" panose="02040503050406030204" pitchFamily="18" charset="0"/>
                            <a:ea typeface="Cambria Math" panose="02040503050406030204" pitchFamily="18" charset="0"/>
                          </a:rPr>
                          <m:t>𝛽</m:t>
                        </m:r>
                      </m:e>
                      <m:sub>
                        <m:r>
                          <a:rPr lang="en-GB" sz="1600" i="1">
                            <a:latin typeface="Cambria Math" panose="02040503050406030204" pitchFamily="18" charset="0"/>
                            <a:ea typeface="Cambria Math" panose="02040503050406030204" pitchFamily="18" charset="0"/>
                          </a:rPr>
                          <m:t>0,</m:t>
                        </m:r>
                        <m:r>
                          <a:rPr lang="en-GB" sz="1600" i="1">
                            <a:latin typeface="Cambria Math" panose="02040503050406030204" pitchFamily="18" charset="0"/>
                            <a:ea typeface="Cambria Math" panose="02040503050406030204" pitchFamily="18" charset="0"/>
                          </a:rPr>
                          <m:t>𝑗</m:t>
                        </m:r>
                      </m:sub>
                    </m:sSub>
                    <m:r>
                      <a:rPr lang="en-GB" sz="1600" b="0" i="1" smtClean="0">
                        <a:latin typeface="Cambria Math" panose="02040503050406030204" pitchFamily="18" charset="0"/>
                        <a:ea typeface="Cambria Math" panose="02040503050406030204" pitchFamily="18" charset="0"/>
                      </a:rPr>
                      <m:t>= </m:t>
                    </m:r>
                    <m:sSub>
                      <m:sSubPr>
                        <m:ctrlPr>
                          <a:rPr lang="en-GB" sz="1600" b="0" i="1" smtClean="0">
                            <a:latin typeface="Cambria Math" panose="02040503050406030204" pitchFamily="18" charset="0"/>
                            <a:ea typeface="Cambria Math" panose="02040503050406030204" pitchFamily="18" charset="0"/>
                          </a:rPr>
                        </m:ctrlPr>
                      </m:sSubPr>
                      <m:e>
                        <m:r>
                          <a:rPr lang="en-GB" sz="1600" b="0" i="1" smtClean="0">
                            <a:latin typeface="Cambria Math" panose="02040503050406030204" pitchFamily="18" charset="0"/>
                            <a:ea typeface="Cambria Math" panose="02040503050406030204" pitchFamily="18" charset="0"/>
                          </a:rPr>
                          <m:t>𝛾</m:t>
                        </m:r>
                      </m:e>
                      <m:sub>
                        <m:r>
                          <a:rPr lang="en-GB" sz="1600" b="0" i="1" smtClean="0">
                            <a:latin typeface="Cambria Math" panose="02040503050406030204" pitchFamily="18" charset="0"/>
                            <a:ea typeface="Cambria Math" panose="02040503050406030204" pitchFamily="18" charset="0"/>
                          </a:rPr>
                          <m:t>00</m:t>
                        </m:r>
                      </m:sub>
                    </m:sSub>
                    <m:r>
                      <a:rPr lang="en-GB" sz="1600" b="0" i="1" smtClean="0">
                        <a:latin typeface="Cambria Math" panose="02040503050406030204" pitchFamily="18" charset="0"/>
                        <a:ea typeface="Cambria Math" panose="02040503050406030204" pitchFamily="18" charset="0"/>
                      </a:rPr>
                      <m:t>+</m:t>
                    </m:r>
                    <m:sSub>
                      <m:sSubPr>
                        <m:ctrlPr>
                          <a:rPr lang="en-GB" sz="1600" b="0" i="1" smtClean="0">
                            <a:latin typeface="Cambria Math" panose="02040503050406030204" pitchFamily="18" charset="0"/>
                            <a:ea typeface="Cambria Math" panose="02040503050406030204" pitchFamily="18" charset="0"/>
                          </a:rPr>
                        </m:ctrlPr>
                      </m:sSubPr>
                      <m:e>
                        <m:r>
                          <a:rPr lang="en-GB" sz="1600" b="0" i="1" smtClean="0">
                            <a:latin typeface="Cambria Math" panose="02040503050406030204" pitchFamily="18" charset="0"/>
                            <a:ea typeface="Cambria Math" panose="02040503050406030204" pitchFamily="18" charset="0"/>
                          </a:rPr>
                          <m:t>𝑢</m:t>
                        </m:r>
                      </m:e>
                      <m:sub>
                        <m:r>
                          <a:rPr lang="en-GB" sz="1600" b="0" i="1" smtClean="0">
                            <a:latin typeface="Cambria Math" panose="02040503050406030204" pitchFamily="18" charset="0"/>
                            <a:ea typeface="Cambria Math" panose="02040503050406030204" pitchFamily="18" charset="0"/>
                          </a:rPr>
                          <m:t>0,</m:t>
                        </m:r>
                        <m:r>
                          <a:rPr lang="en-GB" sz="1600" b="0" i="1" smtClean="0">
                            <a:latin typeface="Cambria Math" panose="02040503050406030204" pitchFamily="18" charset="0"/>
                            <a:ea typeface="Cambria Math" panose="02040503050406030204" pitchFamily="18" charset="0"/>
                          </a:rPr>
                          <m:t>𝑗</m:t>
                        </m:r>
                      </m:sub>
                    </m:sSub>
                  </m:oMath>
                </a14:m>
                <a:r>
                  <a:rPr lang="en-US" sz="1600" dirty="0">
                    <a:latin typeface="Helvetica Neue Thin" panose="020B0403020202020204" pitchFamily="34" charset="0"/>
                    <a:ea typeface="Helvetica Neue Thin" panose="020B0403020202020204" pitchFamily="34" charset="0"/>
                  </a:rPr>
                  <a:t> 			(level-2 [classroom])</a:t>
                </a:r>
              </a:p>
            </p:txBody>
          </p:sp>
        </mc:Choice>
        <mc:Fallback xmlns="">
          <p:sp>
            <p:nvSpPr>
              <p:cNvPr id="24" name="TextBox 23">
                <a:extLst>
                  <a:ext uri="{FF2B5EF4-FFF2-40B4-BE49-F238E27FC236}">
                    <a16:creationId xmlns:a16="http://schemas.microsoft.com/office/drawing/2014/main" id="{7D6389BC-432E-8F04-E2C0-3303A8775C90}"/>
                  </a:ext>
                </a:extLst>
              </p:cNvPr>
              <p:cNvSpPr txBox="1">
                <a:spLocks noRot="1" noChangeAspect="1" noMove="1" noResize="1" noEditPoints="1" noAdjustHandles="1" noChangeArrowheads="1" noChangeShapeType="1" noTextEdit="1"/>
              </p:cNvSpPr>
              <p:nvPr/>
            </p:nvSpPr>
            <p:spPr>
              <a:xfrm>
                <a:off x="5785137" y="1715448"/>
                <a:ext cx="6242867" cy="624402"/>
              </a:xfrm>
              <a:prstGeom prst="rect">
                <a:avLst/>
              </a:prstGeom>
              <a:blipFill>
                <a:blip r:embed="rId3"/>
                <a:stretch>
                  <a:fillRect t="-3922" b="-5882"/>
                </a:stretch>
              </a:blipFill>
              <a:ln>
                <a:solidFill>
                  <a:schemeClr val="accent1">
                    <a:lumMod val="60000"/>
                    <a:lumOff val="40000"/>
                  </a:schemeClr>
                </a:solidFill>
              </a:ln>
            </p:spPr>
            <p:txBody>
              <a:bodyPr/>
              <a:lstStyle/>
              <a:p>
                <a:r>
                  <a:rPr lang="en-GB">
                    <a:noFill/>
                  </a:rPr>
                  <a:t> </a:t>
                </a:r>
              </a:p>
            </p:txBody>
          </p:sp>
        </mc:Fallback>
      </mc:AlternateContent>
      <p:sp>
        <p:nvSpPr>
          <p:cNvPr id="25" name="TextBox 24">
            <a:extLst>
              <a:ext uri="{FF2B5EF4-FFF2-40B4-BE49-F238E27FC236}">
                <a16:creationId xmlns:a16="http://schemas.microsoft.com/office/drawing/2014/main" id="{F1C15E17-3E48-0759-1B96-CC68D0C20CCD}"/>
              </a:ext>
            </a:extLst>
          </p:cNvPr>
          <p:cNvSpPr txBox="1"/>
          <p:nvPr/>
        </p:nvSpPr>
        <p:spPr>
          <a:xfrm>
            <a:off x="5447204" y="1300495"/>
            <a:ext cx="6580800" cy="338554"/>
          </a:xfrm>
          <a:prstGeom prst="rect">
            <a:avLst/>
          </a:prstGeom>
          <a:noFill/>
        </p:spPr>
        <p:txBody>
          <a:bodyPr wrap="square" rtlCol="0">
            <a:spAutoFit/>
          </a:bodyPr>
          <a:lstStyle/>
          <a:p>
            <a:pPr marL="285750" indent="-285750">
              <a:buFont typeface="Wingdings" pitchFamily="2" charset="2"/>
              <a:buChar char="§"/>
            </a:pPr>
            <a:r>
              <a:rPr lang="en-GB" sz="1600" dirty="0">
                <a:latin typeface="Helvetica Neue" panose="02000503000000020004" pitchFamily="2" charset="0"/>
                <a:ea typeface="Helvetica Neue" panose="02000503000000020004" pitchFamily="2" charset="0"/>
                <a:cs typeface="Helvetica Neue" panose="02000503000000020004" pitchFamily="2" charset="0"/>
              </a:rPr>
              <a:t>Using a 2-level hierarchical model (random-intercept-only</a:t>
            </a:r>
          </a:p>
        </p:txBody>
      </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DBBB4E99-D2B2-865A-1423-64374CB566C8}"/>
                  </a:ext>
                </a:extLst>
              </p:cNvPr>
              <p:cNvSpPr txBox="1"/>
              <p:nvPr/>
            </p:nvSpPr>
            <p:spPr>
              <a:xfrm>
                <a:off x="5785137" y="3110699"/>
                <a:ext cx="5953539" cy="713657"/>
              </a:xfrm>
              <a:prstGeom prst="rect">
                <a:avLst/>
              </a:prstGeom>
              <a:solidFill>
                <a:schemeClr val="accent1">
                  <a:lumMod val="40000"/>
                  <a:lumOff val="60000"/>
                </a:schemeClr>
              </a:solidFill>
              <a:ln>
                <a:solidFill>
                  <a:schemeClr val="accent1">
                    <a:lumMod val="60000"/>
                    <a:lumOff val="40000"/>
                  </a:schemeClr>
                </a:solidFill>
              </a:ln>
            </p:spPr>
            <p:txBody>
              <a:bodyPr wrap="square" lIns="0" tIns="0" rIns="0" bIns="0" rtlCol="0">
                <a:spAutoFit/>
              </a:bodyPr>
              <a:lstStyle/>
              <a:p>
                <a:r>
                  <a:rPr lang="en-GB" sz="1400" dirty="0"/>
                  <a:t>  </a:t>
                </a:r>
                <a14:m>
                  <m:oMath xmlns:m="http://schemas.openxmlformats.org/officeDocument/2006/math">
                    <m:sSub>
                      <m:sSubPr>
                        <m:ctrlPr>
                          <a:rPr lang="en-GB" sz="1400" i="1" smtClean="0">
                            <a:latin typeface="Cambria Math" panose="02040503050406030204" pitchFamily="18" charset="0"/>
                          </a:rPr>
                        </m:ctrlPr>
                      </m:sSubPr>
                      <m:e>
                        <m:r>
                          <a:rPr lang="en-GB" sz="1400" b="0" i="1" smtClean="0">
                            <a:latin typeface="Cambria Math" panose="02040503050406030204" pitchFamily="18" charset="0"/>
                          </a:rPr>
                          <m:t>𝑦</m:t>
                        </m:r>
                      </m:e>
                      <m:sub>
                        <m:r>
                          <a:rPr lang="en-GB" sz="1400" b="0" i="1" smtClean="0">
                            <a:latin typeface="Cambria Math" panose="02040503050406030204" pitchFamily="18" charset="0"/>
                          </a:rPr>
                          <m:t>𝑖</m:t>
                        </m:r>
                        <m:r>
                          <a:rPr lang="en-GB" sz="1400" b="0" i="1" smtClean="0">
                            <a:latin typeface="Cambria Math" panose="02040503050406030204" pitchFamily="18" charset="0"/>
                          </a:rPr>
                          <m:t>,</m:t>
                        </m:r>
                        <m:r>
                          <a:rPr lang="en-GB" sz="1400" b="0" i="1" smtClean="0">
                            <a:latin typeface="Cambria Math" panose="02040503050406030204" pitchFamily="18" charset="0"/>
                          </a:rPr>
                          <m:t>𝑗</m:t>
                        </m:r>
                        <m:r>
                          <a:rPr lang="en-GB" sz="1400" b="0" i="1" smtClean="0">
                            <a:latin typeface="Cambria Math" panose="02040503050406030204" pitchFamily="18" charset="0"/>
                          </a:rPr>
                          <m:t> </m:t>
                        </m:r>
                      </m:sub>
                    </m:sSub>
                    <m:r>
                      <a:rPr lang="en-GB" sz="1400" b="0" i="1" smtClean="0">
                        <a:latin typeface="Cambria Math" panose="02040503050406030204" pitchFamily="18" charset="0"/>
                      </a:rPr>
                      <m:t>~ </m:t>
                    </m:r>
                    <m:r>
                      <m:rPr>
                        <m:sty m:val="p"/>
                      </m:rPr>
                      <a:rPr lang="en-GB" sz="1400" b="0" i="0" smtClean="0">
                        <a:latin typeface="Cambria Math" panose="02040503050406030204" pitchFamily="18" charset="0"/>
                      </a:rPr>
                      <m:t>Norm</m:t>
                    </m:r>
                    <m:d>
                      <m:dPr>
                        <m:ctrlPr>
                          <a:rPr lang="en-GB" sz="1400" i="1" smtClean="0">
                            <a:latin typeface="Cambria Math" panose="02040503050406030204" pitchFamily="18" charset="0"/>
                          </a:rPr>
                        </m:ctrlPr>
                      </m:dPr>
                      <m:e>
                        <m:sSub>
                          <m:sSubPr>
                            <m:ctrlPr>
                              <a:rPr lang="en-GB" sz="1400" i="1" smtClean="0">
                                <a:latin typeface="Cambria Math" panose="02040503050406030204" pitchFamily="18" charset="0"/>
                              </a:rPr>
                            </m:ctrlPr>
                          </m:sSubPr>
                          <m:e>
                            <m:r>
                              <a:rPr lang="en-GB" sz="1400" i="1" smtClean="0">
                                <a:latin typeface="Cambria Math" panose="02040503050406030204" pitchFamily="18" charset="0"/>
                                <a:ea typeface="Cambria Math" panose="02040503050406030204" pitchFamily="18" charset="0"/>
                              </a:rPr>
                              <m:t>𝜇</m:t>
                            </m:r>
                          </m:e>
                          <m:sub>
                            <m:r>
                              <a:rPr lang="en-GB" sz="1400" b="0" i="1" smtClean="0">
                                <a:latin typeface="Cambria Math" panose="02040503050406030204" pitchFamily="18" charset="0"/>
                              </a:rPr>
                              <m:t>𝑖</m:t>
                            </m:r>
                            <m:r>
                              <a:rPr lang="en-GB" sz="1400" b="0" i="1" smtClean="0">
                                <a:latin typeface="Cambria Math" panose="02040503050406030204" pitchFamily="18" charset="0"/>
                              </a:rPr>
                              <m:t>,</m:t>
                            </m:r>
                            <m:r>
                              <a:rPr lang="en-GB" sz="1400" b="0" i="1" smtClean="0">
                                <a:latin typeface="Cambria Math" panose="02040503050406030204" pitchFamily="18" charset="0"/>
                              </a:rPr>
                              <m:t>𝑗</m:t>
                            </m:r>
                          </m:sub>
                        </m:sSub>
                        <m:r>
                          <a:rPr lang="en-GB" sz="1400" b="0" i="1" smtClean="0">
                            <a:latin typeface="Cambria Math" panose="02040503050406030204" pitchFamily="18" charset="0"/>
                          </a:rPr>
                          <m:t>, </m:t>
                        </m:r>
                        <m:sSub>
                          <m:sSubPr>
                            <m:ctrlPr>
                              <a:rPr lang="en-GB" sz="1400" b="0" i="1" smtClean="0">
                                <a:latin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𝜎</m:t>
                            </m:r>
                          </m:e>
                          <m:sub>
                            <m:r>
                              <a:rPr lang="en-GB" sz="1400" b="0" i="1" smtClean="0">
                                <a:latin typeface="Cambria Math" panose="02040503050406030204" pitchFamily="18" charset="0"/>
                                <a:ea typeface="Cambria Math" panose="02040503050406030204" pitchFamily="18" charset="0"/>
                              </a:rPr>
                              <m:t>𝜀</m:t>
                            </m:r>
                          </m:sub>
                        </m:sSub>
                      </m:e>
                    </m:d>
                  </m:oMath>
                </a14:m>
                <a:endParaRPr lang="en-GB" sz="1400" i="1" dirty="0">
                  <a:latin typeface="Cambria Math" panose="02040503050406030204" pitchFamily="18" charset="0"/>
                  <a:ea typeface="Helvetica Neue Thin" panose="020B0403020202020204" pitchFamily="34" charset="0"/>
                </a:endParaRPr>
              </a:p>
              <a:p>
                <a:r>
                  <a:rPr lang="en-US" sz="1400" dirty="0">
                    <a:ea typeface="Helvetica Neue Thin" panose="020B0403020202020204" pitchFamily="34" charset="0"/>
                  </a:rPr>
                  <a:t>  </a:t>
                </a:r>
                <a14:m>
                  <m:oMath xmlns:m="http://schemas.openxmlformats.org/officeDocument/2006/math">
                    <m:sSub>
                      <m:sSubPr>
                        <m:ctrlPr>
                          <a:rPr lang="en-US" sz="1400" i="1" dirty="0">
                            <a:latin typeface="Cambria Math" panose="02040503050406030204" pitchFamily="18" charset="0"/>
                            <a:ea typeface="Helvetica Neue Thin" panose="020B0403020202020204" pitchFamily="34" charset="0"/>
                          </a:rPr>
                        </m:ctrlPr>
                      </m:sSubPr>
                      <m:e>
                        <m:r>
                          <a:rPr lang="en-US" sz="1400" i="1" dirty="0" smtClean="0">
                            <a:latin typeface="Cambria Math" panose="02040503050406030204" pitchFamily="18" charset="0"/>
                            <a:ea typeface="Cambria Math" panose="02040503050406030204" pitchFamily="18" charset="0"/>
                          </a:rPr>
                          <m:t>𝜇</m:t>
                        </m:r>
                      </m:e>
                      <m:sub>
                        <m:r>
                          <a:rPr lang="en-GB" sz="1400" b="0" i="1" dirty="0" smtClean="0">
                            <a:latin typeface="Cambria Math" panose="02040503050406030204" pitchFamily="18" charset="0"/>
                            <a:ea typeface="Cambria Math" panose="02040503050406030204" pitchFamily="18" charset="0"/>
                          </a:rPr>
                          <m:t>𝑖</m:t>
                        </m:r>
                        <m:r>
                          <a:rPr lang="en-GB" sz="1400" b="0" i="1" dirty="0" smtClean="0">
                            <a:latin typeface="Cambria Math" panose="02040503050406030204" pitchFamily="18" charset="0"/>
                            <a:ea typeface="Cambria Math" panose="02040503050406030204" pitchFamily="18" charset="0"/>
                          </a:rPr>
                          <m:t>,</m:t>
                        </m:r>
                        <m:r>
                          <a:rPr lang="en-GB" sz="1400" b="0" i="1" dirty="0" smtClean="0">
                            <a:latin typeface="Cambria Math" panose="02040503050406030204" pitchFamily="18" charset="0"/>
                            <a:ea typeface="Cambria Math" panose="02040503050406030204" pitchFamily="18" charset="0"/>
                          </a:rPr>
                          <m:t>𝑗</m:t>
                        </m:r>
                      </m:sub>
                    </m:sSub>
                    <m:r>
                      <a:rPr lang="en-GB" sz="1400" b="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i="1">
                            <a:latin typeface="Cambria Math" panose="02040503050406030204" pitchFamily="18" charset="0"/>
                            <a:ea typeface="Cambria Math" panose="02040503050406030204" pitchFamily="18" charset="0"/>
                          </a:rPr>
                          <m:t>0,</m:t>
                        </m:r>
                        <m:r>
                          <a:rPr lang="en-GB" sz="1400" i="1">
                            <a:latin typeface="Cambria Math" panose="02040503050406030204" pitchFamily="18" charset="0"/>
                            <a:ea typeface="Cambria Math" panose="02040503050406030204" pitchFamily="18" charset="0"/>
                          </a:rPr>
                          <m:t>𝑗</m:t>
                        </m:r>
                      </m:sub>
                    </m:sSub>
                    <m:r>
                      <a:rPr lang="en-GB" sz="140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a:latin typeface="Cambria Math" panose="02040503050406030204" pitchFamily="18" charset="0"/>
                            <a:ea typeface="Cambria Math" panose="02040503050406030204" pitchFamily="18" charset="0"/>
                          </a:rPr>
                          <m:t>1,</m:t>
                        </m:r>
                        <m:r>
                          <a:rPr lang="en-GB" sz="1400" i="1">
                            <a:latin typeface="Cambria Math" panose="02040503050406030204" pitchFamily="18" charset="0"/>
                            <a:ea typeface="Cambria Math" panose="02040503050406030204" pitchFamily="18" charset="0"/>
                          </a:rPr>
                          <m:t>𝑗</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i="1">
                            <a:latin typeface="Cambria Math" panose="02040503050406030204" pitchFamily="18" charset="0"/>
                          </a:rPr>
                          <m:t>1,</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a:latin typeface="Cambria Math" panose="02040503050406030204" pitchFamily="18" charset="0"/>
                            <a:ea typeface="Cambria Math" panose="02040503050406030204" pitchFamily="18" charset="0"/>
                          </a:rPr>
                          <m:t>2,</m:t>
                        </m:r>
                        <m:r>
                          <a:rPr lang="en-GB" sz="1400" i="1">
                            <a:latin typeface="Cambria Math" panose="02040503050406030204" pitchFamily="18" charset="0"/>
                            <a:ea typeface="Cambria Math" panose="02040503050406030204" pitchFamily="18" charset="0"/>
                          </a:rPr>
                          <m:t>𝑗</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i="1">
                            <a:latin typeface="Cambria Math" panose="02040503050406030204" pitchFamily="18" charset="0"/>
                          </a:rPr>
                          <m:t>2,</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oMath>
                </a14:m>
                <a:endParaRPr lang="en-GB" sz="1400" dirty="0"/>
              </a:p>
              <a:p>
                <a:r>
                  <a:rPr lang="en-GB" sz="1400" dirty="0"/>
                  <a:t> </a:t>
                </a:r>
                <a14:m>
                  <m:oMath xmlns:m="http://schemas.openxmlformats.org/officeDocument/2006/math">
                    <m:sSub>
                      <m:sSubPr>
                        <m:ctrlPr>
                          <a:rPr lang="en-GB" sz="1400" i="1" smtClean="0">
                            <a:latin typeface="Cambria Math" panose="02040503050406030204" pitchFamily="18" charset="0"/>
                          </a:rPr>
                        </m:ctrlPr>
                      </m:sSubPr>
                      <m:e>
                        <m:r>
                          <a:rPr lang="en-GB" sz="1400" b="0" i="1" smtClean="0">
                            <a:latin typeface="Cambria Math" panose="02040503050406030204" pitchFamily="18" charset="0"/>
                          </a:rPr>
                          <m:t> </m:t>
                        </m:r>
                        <m:r>
                          <a:rPr lang="en-GB" sz="1400" i="1">
                            <a:latin typeface="Cambria Math" panose="02040503050406030204" pitchFamily="18" charset="0"/>
                            <a:ea typeface="Cambria Math" panose="02040503050406030204" pitchFamily="18" charset="0"/>
                          </a:rPr>
                          <m:t>𝛽</m:t>
                        </m:r>
                      </m:e>
                      <m:sub>
                        <m:r>
                          <a:rPr lang="en-GB" sz="1400" i="1">
                            <a:latin typeface="Cambria Math" panose="02040503050406030204" pitchFamily="18" charset="0"/>
                            <a:ea typeface="Cambria Math" panose="02040503050406030204" pitchFamily="18" charset="0"/>
                          </a:rPr>
                          <m:t>0,</m:t>
                        </m:r>
                        <m:r>
                          <a:rPr lang="en-GB" sz="1400" i="1">
                            <a:latin typeface="Cambria Math" panose="02040503050406030204" pitchFamily="18" charset="0"/>
                            <a:ea typeface="Cambria Math" panose="02040503050406030204" pitchFamily="18" charset="0"/>
                          </a:rPr>
                          <m:t>𝑗</m:t>
                        </m:r>
                      </m:sub>
                    </m:sSub>
                    <m:r>
                      <a:rPr lang="en-GB" sz="1400" b="0" i="1" smtClean="0">
                        <a:latin typeface="Cambria Math" panose="02040503050406030204" pitchFamily="18" charset="0"/>
                        <a:ea typeface="Cambria Math" panose="02040503050406030204" pitchFamily="18" charset="0"/>
                      </a:rPr>
                      <m:t> = </m:t>
                    </m:r>
                    <m:sSub>
                      <m:sSubPr>
                        <m:ctrlPr>
                          <a:rPr lang="en-GB" sz="1400" b="0" i="1" smtClean="0">
                            <a:latin typeface="Cambria Math" panose="02040503050406030204" pitchFamily="18" charset="0"/>
                            <a:ea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𝛾</m:t>
                        </m:r>
                      </m:e>
                      <m:sub>
                        <m:r>
                          <a:rPr lang="en-GB" sz="1400" b="0" i="1" smtClean="0">
                            <a:latin typeface="Cambria Math" panose="02040503050406030204" pitchFamily="18" charset="0"/>
                            <a:ea typeface="Cambria Math" panose="02040503050406030204" pitchFamily="18" charset="0"/>
                          </a:rPr>
                          <m:t>00</m:t>
                        </m:r>
                      </m:sub>
                    </m:sSub>
                    <m:r>
                      <a:rPr lang="en-GB" sz="1400" b="0" i="1" smtClean="0">
                        <a:latin typeface="Cambria Math" panose="02040503050406030204" pitchFamily="18" charset="0"/>
                        <a:ea typeface="Cambria Math" panose="02040503050406030204" pitchFamily="18" charset="0"/>
                      </a:rPr>
                      <m:t>+</m:t>
                    </m:r>
                    <m:sSub>
                      <m:sSubPr>
                        <m:ctrlPr>
                          <a:rPr lang="en-GB" sz="1400" b="0" i="1" smtClean="0">
                            <a:latin typeface="Cambria Math" panose="02040503050406030204" pitchFamily="18" charset="0"/>
                            <a:ea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𝑢</m:t>
                        </m:r>
                      </m:e>
                      <m:sub>
                        <m:r>
                          <a:rPr lang="en-GB" sz="1400" b="0" i="1" smtClean="0">
                            <a:latin typeface="Cambria Math" panose="02040503050406030204" pitchFamily="18" charset="0"/>
                            <a:ea typeface="Cambria Math" panose="02040503050406030204" pitchFamily="18" charset="0"/>
                          </a:rPr>
                          <m:t>0,</m:t>
                        </m:r>
                        <m:r>
                          <a:rPr lang="en-GB" sz="1400" b="0" i="1" smtClean="0">
                            <a:latin typeface="Cambria Math" panose="02040503050406030204" pitchFamily="18" charset="0"/>
                            <a:ea typeface="Cambria Math" panose="02040503050406030204" pitchFamily="18" charset="0"/>
                          </a:rPr>
                          <m:t>𝑗</m:t>
                        </m:r>
                      </m:sub>
                    </m:sSub>
                  </m:oMath>
                </a14:m>
                <a:endParaRPr lang="en-GB" sz="1400" dirty="0"/>
              </a:p>
            </p:txBody>
          </p:sp>
        </mc:Choice>
        <mc:Fallback xmlns="">
          <p:sp>
            <p:nvSpPr>
              <p:cNvPr id="26" name="TextBox 25">
                <a:extLst>
                  <a:ext uri="{FF2B5EF4-FFF2-40B4-BE49-F238E27FC236}">
                    <a16:creationId xmlns:a16="http://schemas.microsoft.com/office/drawing/2014/main" id="{DBBB4E99-D2B2-865A-1423-64374CB566C8}"/>
                  </a:ext>
                </a:extLst>
              </p:cNvPr>
              <p:cNvSpPr txBox="1">
                <a:spLocks noRot="1" noChangeAspect="1" noMove="1" noResize="1" noEditPoints="1" noAdjustHandles="1" noChangeArrowheads="1" noChangeShapeType="1" noTextEdit="1"/>
              </p:cNvSpPr>
              <p:nvPr/>
            </p:nvSpPr>
            <p:spPr>
              <a:xfrm>
                <a:off x="5785137" y="3110699"/>
                <a:ext cx="5953539" cy="713657"/>
              </a:xfrm>
              <a:prstGeom prst="rect">
                <a:avLst/>
              </a:prstGeom>
              <a:blipFill>
                <a:blip r:embed="rId4"/>
                <a:stretch>
                  <a:fillRect l="-851" b="-8621"/>
                </a:stretch>
              </a:blipFill>
              <a:ln>
                <a:solidFill>
                  <a:schemeClr val="accent1">
                    <a:lumMod val="60000"/>
                    <a:lumOff val="40000"/>
                  </a:schemeClr>
                </a:solidFill>
              </a:ln>
            </p:spPr>
            <p:txBody>
              <a:bodyPr/>
              <a:lstStyle/>
              <a:p>
                <a:r>
                  <a:rPr lang="en-GB">
                    <a:noFill/>
                  </a:rPr>
                  <a:t> </a:t>
                </a:r>
              </a:p>
            </p:txBody>
          </p:sp>
        </mc:Fallback>
      </mc:AlternateContent>
      <p:sp>
        <p:nvSpPr>
          <p:cNvPr id="27" name="TextBox 26">
            <a:extLst>
              <a:ext uri="{FF2B5EF4-FFF2-40B4-BE49-F238E27FC236}">
                <a16:creationId xmlns:a16="http://schemas.microsoft.com/office/drawing/2014/main" id="{5A687F91-700E-9558-7FE4-862833A207A4}"/>
              </a:ext>
            </a:extLst>
          </p:cNvPr>
          <p:cNvSpPr txBox="1"/>
          <p:nvPr/>
        </p:nvSpPr>
        <p:spPr>
          <a:xfrm>
            <a:off x="5417388" y="854764"/>
            <a:ext cx="2365513" cy="369332"/>
          </a:xfrm>
          <a:prstGeom prst="rect">
            <a:avLst/>
          </a:prstGeom>
          <a:noFill/>
        </p:spPr>
        <p:txBody>
          <a:bodyPr wrap="square" rtlCol="0">
            <a:spAutoFit/>
          </a:bodyPr>
          <a:lstStyle/>
          <a:p>
            <a:r>
              <a:rPr lang="en-GB" b="1" dirty="0">
                <a:latin typeface="Helvetica Neue" panose="02000503000000020004" pitchFamily="2" charset="0"/>
                <a:ea typeface="Helvetica Neue" panose="02000503000000020004" pitchFamily="2" charset="0"/>
                <a:cs typeface="Helvetica Neue" panose="02000503000000020004" pitchFamily="2" charset="0"/>
              </a:rPr>
              <a:t>Model formulation</a:t>
            </a:r>
          </a:p>
        </p:txBody>
      </p:sp>
      <p:sp>
        <p:nvSpPr>
          <p:cNvPr id="28" name="TextBox 27">
            <a:extLst>
              <a:ext uri="{FF2B5EF4-FFF2-40B4-BE49-F238E27FC236}">
                <a16:creationId xmlns:a16="http://schemas.microsoft.com/office/drawing/2014/main" id="{DCFAE329-D72B-6F45-EA01-304333CD44B7}"/>
              </a:ext>
            </a:extLst>
          </p:cNvPr>
          <p:cNvSpPr txBox="1"/>
          <p:nvPr/>
        </p:nvSpPr>
        <p:spPr>
          <a:xfrm>
            <a:off x="5417388" y="2476550"/>
            <a:ext cx="6580800" cy="584775"/>
          </a:xfrm>
          <a:prstGeom prst="rect">
            <a:avLst/>
          </a:prstGeom>
          <a:noFill/>
        </p:spPr>
        <p:txBody>
          <a:bodyPr wrap="square" rtlCol="0">
            <a:spAutoFit/>
          </a:bodyPr>
          <a:lstStyle/>
          <a:p>
            <a:pPr marL="285750" indent="-285750">
              <a:buFont typeface="Wingdings" pitchFamily="2" charset="2"/>
              <a:buChar char="§"/>
            </a:pPr>
            <a:r>
              <a:rPr lang="en-GB" sz="1600" dirty="0">
                <a:latin typeface="Helvetica Neue" panose="02000503000000020004" pitchFamily="2" charset="0"/>
                <a:ea typeface="Helvetica Neue" panose="02000503000000020004" pitchFamily="2" charset="0"/>
                <a:cs typeface="Helvetica Neue" panose="02000503000000020004" pitchFamily="2" charset="0"/>
              </a:rPr>
              <a:t>Specify likelihood function. The outcome is continuous – thus it normal (so no link function is need here).   </a:t>
            </a:r>
          </a:p>
        </p:txBody>
      </p:sp>
      <p:sp>
        <p:nvSpPr>
          <p:cNvPr id="29" name="TextBox 28">
            <a:extLst>
              <a:ext uri="{FF2B5EF4-FFF2-40B4-BE49-F238E27FC236}">
                <a16:creationId xmlns:a16="http://schemas.microsoft.com/office/drawing/2014/main" id="{2AAE7657-EEEB-B934-2803-C6FD56583B1F}"/>
              </a:ext>
            </a:extLst>
          </p:cNvPr>
          <p:cNvSpPr txBox="1"/>
          <p:nvPr/>
        </p:nvSpPr>
        <p:spPr>
          <a:xfrm>
            <a:off x="5363489" y="5686463"/>
            <a:ext cx="6688597" cy="338554"/>
          </a:xfrm>
          <a:prstGeom prst="rect">
            <a:avLst/>
          </a:prstGeom>
          <a:noFill/>
        </p:spPr>
        <p:txBody>
          <a:bodyPr wrap="square" rtlCol="0">
            <a:spAutoFit/>
          </a:bodyPr>
          <a:lstStyle/>
          <a:p>
            <a:pPr marL="285750" indent="-285750">
              <a:buFont typeface="Wingdings" pitchFamily="2" charset="2"/>
              <a:buChar char="§"/>
            </a:pPr>
            <a:r>
              <a:rPr lang="en-GB" sz="1600" dirty="0">
                <a:latin typeface="Helvetica Neue" panose="02000503000000020004" pitchFamily="2" charset="0"/>
                <a:ea typeface="Helvetica Neue" panose="02000503000000020004" pitchFamily="2" charset="0"/>
                <a:cs typeface="Helvetica Neue" panose="02000503000000020004" pitchFamily="2" charset="0"/>
              </a:rPr>
              <a:t>Build Bayesian model</a:t>
            </a:r>
          </a:p>
        </p:txBody>
      </p: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189A9A3F-8F28-A6C9-EA38-2DD7AF412512}"/>
                  </a:ext>
                </a:extLst>
              </p:cNvPr>
              <p:cNvSpPr txBox="1"/>
              <p:nvPr/>
            </p:nvSpPr>
            <p:spPr>
              <a:xfrm>
                <a:off x="5648606" y="6058946"/>
                <a:ext cx="5335661" cy="338554"/>
              </a:xfrm>
              <a:prstGeom prst="rect">
                <a:avLst/>
              </a:prstGeom>
              <a:noFill/>
            </p:spPr>
            <p:txBody>
              <a:bodyPr wrap="square" rtlCol="0">
                <a:spAutoFit/>
              </a:bodyPr>
              <a:lstStyle/>
              <a:p>
                <a:r>
                  <a:rPr lang="en-GB" sz="1600" b="0" dirty="0">
                    <a:latin typeface="Helvetica Neue" panose="02000503000000020004" pitchFamily="2" charset="0"/>
                    <a:ea typeface="Helvetica Neue" panose="02000503000000020004" pitchFamily="2" charset="0"/>
                    <a:cs typeface="Helvetica Neue" panose="02000503000000020004" pitchFamily="2" charset="0"/>
                  </a:rPr>
                  <a:t>Recall the Bayes’ Rule:</a:t>
                </a:r>
                <a:r>
                  <a:rPr lang="en-GB" sz="1600" b="0" dirty="0"/>
                  <a:t> </a:t>
                </a:r>
                <a14:m>
                  <m:oMath xmlns:m="http://schemas.openxmlformats.org/officeDocument/2006/math">
                    <m:r>
                      <a:rPr lang="en-GB" sz="1600" b="0" i="1" smtClean="0">
                        <a:latin typeface="Cambria Math" panose="02040503050406030204" pitchFamily="18" charset="0"/>
                      </a:rPr>
                      <m:t>𝑃</m:t>
                    </m:r>
                    <m:d>
                      <m:dPr>
                        <m:ctrlPr>
                          <a:rPr lang="en-GB" sz="1600" b="0" i="1" smtClean="0">
                            <a:latin typeface="Cambria Math" panose="02040503050406030204" pitchFamily="18" charset="0"/>
                          </a:rPr>
                        </m:ctrlPr>
                      </m:dPr>
                      <m:e>
                        <m:r>
                          <a:rPr lang="en-GB" sz="1600" b="0" i="1" smtClean="0">
                            <a:latin typeface="Cambria Math" panose="02040503050406030204" pitchFamily="18" charset="0"/>
                            <a:ea typeface="Cambria Math" panose="02040503050406030204" pitchFamily="18" charset="0"/>
                          </a:rPr>
                          <m:t>𝜃</m:t>
                        </m:r>
                      </m:e>
                      <m:e>
                        <m:r>
                          <a:rPr lang="en-GB" sz="1600" b="0" i="1" smtClean="0">
                            <a:latin typeface="Cambria Math" panose="02040503050406030204" pitchFamily="18" charset="0"/>
                            <a:ea typeface="Cambria Math" panose="02040503050406030204" pitchFamily="18" charset="0"/>
                          </a:rPr>
                          <m:t>𝑌</m:t>
                        </m:r>
                      </m:e>
                    </m:d>
                    <m:r>
                      <a:rPr lang="en-GB" sz="1600" b="0" i="1" smtClean="0">
                        <a:latin typeface="Cambria Math" panose="02040503050406030204" pitchFamily="18" charset="0"/>
                        <a:ea typeface="Cambria Math" panose="02040503050406030204" pitchFamily="18" charset="0"/>
                      </a:rPr>
                      <m:t>∝</m:t>
                    </m:r>
                    <m:r>
                      <a:rPr lang="en-GB" sz="1600" b="0" i="1" smtClean="0">
                        <a:latin typeface="Cambria Math" panose="02040503050406030204" pitchFamily="18" charset="0"/>
                        <a:ea typeface="Cambria Math" panose="02040503050406030204" pitchFamily="18" charset="0"/>
                      </a:rPr>
                      <m:t>𝑃</m:t>
                    </m:r>
                    <m:d>
                      <m:dPr>
                        <m:ctrlPr>
                          <a:rPr lang="en-GB" sz="1600" b="0" i="1" smtClean="0">
                            <a:latin typeface="Cambria Math" panose="02040503050406030204" pitchFamily="18" charset="0"/>
                            <a:ea typeface="Cambria Math" panose="02040503050406030204" pitchFamily="18" charset="0"/>
                          </a:rPr>
                        </m:ctrlPr>
                      </m:dPr>
                      <m:e>
                        <m:r>
                          <a:rPr lang="en-GB" sz="1600" b="0" i="1" smtClean="0">
                            <a:latin typeface="Cambria Math" panose="02040503050406030204" pitchFamily="18" charset="0"/>
                            <a:ea typeface="Cambria Math" panose="02040503050406030204" pitchFamily="18" charset="0"/>
                          </a:rPr>
                          <m:t>𝑌</m:t>
                        </m:r>
                      </m:e>
                      <m:e>
                        <m:r>
                          <a:rPr lang="en-GB" sz="1600" b="0" i="1" smtClean="0">
                            <a:latin typeface="Cambria Math" panose="02040503050406030204" pitchFamily="18" charset="0"/>
                            <a:ea typeface="Cambria Math" panose="02040503050406030204" pitchFamily="18" charset="0"/>
                          </a:rPr>
                          <m:t>𝜃</m:t>
                        </m:r>
                      </m:e>
                    </m:d>
                    <m:r>
                      <a:rPr lang="en-GB" sz="1600" b="0" i="1" smtClean="0">
                        <a:latin typeface="Cambria Math" panose="02040503050406030204" pitchFamily="18" charset="0"/>
                        <a:ea typeface="Cambria Math" panose="02040503050406030204" pitchFamily="18" charset="0"/>
                      </a:rPr>
                      <m:t>𝑃</m:t>
                    </m:r>
                    <m:r>
                      <a:rPr lang="en-GB" sz="1600" b="0" i="1" smtClean="0">
                        <a:latin typeface="Cambria Math" panose="02040503050406030204" pitchFamily="18" charset="0"/>
                        <a:ea typeface="Cambria Math" panose="02040503050406030204" pitchFamily="18" charset="0"/>
                      </a:rPr>
                      <m:t>(</m:t>
                    </m:r>
                    <m:r>
                      <a:rPr lang="en-GB" sz="1600" b="0" i="1" smtClean="0">
                        <a:latin typeface="Cambria Math" panose="02040503050406030204" pitchFamily="18" charset="0"/>
                        <a:ea typeface="Cambria Math" panose="02040503050406030204" pitchFamily="18" charset="0"/>
                      </a:rPr>
                      <m:t>𝜃</m:t>
                    </m:r>
                    <m:r>
                      <a:rPr lang="en-GB" sz="1600" b="0" i="1" smtClean="0">
                        <a:latin typeface="Cambria Math" panose="02040503050406030204" pitchFamily="18" charset="0"/>
                        <a:ea typeface="Cambria Math" panose="02040503050406030204" pitchFamily="18" charset="0"/>
                      </a:rPr>
                      <m:t>)</m:t>
                    </m:r>
                  </m:oMath>
                </a14:m>
                <a:endParaRPr lang="en-GB" sz="1600" dirty="0"/>
              </a:p>
            </p:txBody>
          </p:sp>
        </mc:Choice>
        <mc:Fallback xmlns="">
          <p:sp>
            <p:nvSpPr>
              <p:cNvPr id="30" name="TextBox 29">
                <a:extLst>
                  <a:ext uri="{FF2B5EF4-FFF2-40B4-BE49-F238E27FC236}">
                    <a16:creationId xmlns:a16="http://schemas.microsoft.com/office/drawing/2014/main" id="{189A9A3F-8F28-A6C9-EA38-2DD7AF412512}"/>
                  </a:ext>
                </a:extLst>
              </p:cNvPr>
              <p:cNvSpPr txBox="1">
                <a:spLocks noRot="1" noChangeAspect="1" noMove="1" noResize="1" noEditPoints="1" noAdjustHandles="1" noChangeArrowheads="1" noChangeShapeType="1" noTextEdit="1"/>
              </p:cNvSpPr>
              <p:nvPr/>
            </p:nvSpPr>
            <p:spPr>
              <a:xfrm>
                <a:off x="5648606" y="6058946"/>
                <a:ext cx="5335661" cy="338554"/>
              </a:xfrm>
              <a:prstGeom prst="rect">
                <a:avLst/>
              </a:prstGeom>
              <a:blipFill>
                <a:blip r:embed="rId5"/>
                <a:stretch>
                  <a:fillRect l="-475" t="-11111" b="-2222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8763B631-E121-C1D8-6F19-A5F3020167D2}"/>
                  </a:ext>
                </a:extLst>
              </p:cNvPr>
              <p:cNvSpPr txBox="1"/>
              <p:nvPr/>
            </p:nvSpPr>
            <p:spPr>
              <a:xfrm>
                <a:off x="5648606" y="6431429"/>
                <a:ext cx="5858189" cy="305084"/>
              </a:xfrm>
              <a:prstGeom prst="rect">
                <a:avLst/>
              </a:prstGeom>
              <a:solidFill>
                <a:schemeClr val="accent1">
                  <a:lumMod val="20000"/>
                  <a:lumOff val="80000"/>
                </a:schemeClr>
              </a:solidFill>
              <a:ln>
                <a:solidFill>
                  <a:schemeClr val="accent1"/>
                </a:solidFill>
              </a:ln>
            </p:spPr>
            <p:txBody>
              <a:bodyPr wrap="square" rtlCol="0">
                <a:spAutoFit/>
              </a:bodyPr>
              <a:lstStyle/>
              <a:p>
                <a:pPr/>
                <a14:m>
                  <m:oMathPara xmlns:m="http://schemas.openxmlformats.org/officeDocument/2006/math">
                    <m:oMathParaPr>
                      <m:jc m:val="left"/>
                    </m:oMathParaPr>
                    <m:oMath xmlns:m="http://schemas.openxmlformats.org/officeDocument/2006/math">
                      <m:r>
                        <a:rPr lang="en-GB" sz="1200" b="0" i="1" smtClean="0">
                          <a:latin typeface="Cambria Math" panose="02040503050406030204" pitchFamily="18" charset="0"/>
                        </a:rPr>
                        <m:t>𝑃</m:t>
                      </m:r>
                      <m:d>
                        <m:dPr>
                          <m:ctrlPr>
                            <a:rPr lang="en-GB" sz="1200" b="0" i="1" smtClean="0">
                              <a:latin typeface="Cambria Math" panose="02040503050406030204" pitchFamily="18" charset="0"/>
                            </a:rPr>
                          </m:ctrlPr>
                        </m:dPr>
                        <m:e>
                          <m:sSub>
                            <m:sSubPr>
                              <m:ctrlPr>
                                <a:rPr lang="en-GB" sz="1200" i="1">
                                  <a:latin typeface="Cambria Math" panose="02040503050406030204" pitchFamily="18" charset="0"/>
                                </a:rPr>
                              </m:ctrlPr>
                            </m:sSubPr>
                            <m:e>
                              <m:sSub>
                                <m:sSubPr>
                                  <m:ctrlPr>
                                    <a:rPr lang="en-GB" sz="1200" i="1">
                                      <a:latin typeface="Cambria Math" panose="02040503050406030204" pitchFamily="18" charset="0"/>
                                    </a:rPr>
                                  </m:ctrlPr>
                                </m:sSubPr>
                                <m:e>
                                  <m:r>
                                    <a:rPr lang="en-GB" sz="1200" b="1" i="1">
                                      <a:latin typeface="Cambria Math" panose="02040503050406030204" pitchFamily="18" charset="0"/>
                                      <a:ea typeface="Cambria Math" panose="02040503050406030204" pitchFamily="18" charset="0"/>
                                    </a:rPr>
                                    <m:t>𝜷</m:t>
                                  </m:r>
                                </m:e>
                                <m:sub>
                                  <m:r>
                                    <a:rPr lang="en-GB" sz="1200" i="1">
                                      <a:latin typeface="Cambria Math" panose="02040503050406030204" pitchFamily="18" charset="0"/>
                                      <a:ea typeface="Cambria Math" panose="02040503050406030204" pitchFamily="18" charset="0"/>
                                    </a:rPr>
                                    <m:t>0</m:t>
                                  </m:r>
                                  <m:r>
                                    <a:rPr lang="en-GB" sz="1200" i="1">
                                      <a:latin typeface="Cambria Math" panose="02040503050406030204" pitchFamily="18" charset="0"/>
                                    </a:rPr>
                                    <m:t>,</m:t>
                                  </m:r>
                                  <m:r>
                                    <a:rPr lang="en-GB" sz="1200" i="1">
                                      <a:latin typeface="Cambria Math" panose="02040503050406030204" pitchFamily="18" charset="0"/>
                                    </a:rPr>
                                    <m:t>𝑗</m:t>
                                  </m:r>
                                </m:sub>
                              </m:sSub>
                              <m:r>
                                <a:rPr lang="en-GB" sz="1200" i="1">
                                  <a:latin typeface="Cambria Math" panose="02040503050406030204" pitchFamily="18" charset="0"/>
                                </a:rPr>
                                <m:t>,</m:t>
                              </m:r>
                              <m:sSub>
                                <m:sSubPr>
                                  <m:ctrlPr>
                                    <a:rPr lang="en-GB" sz="1200" i="1">
                                      <a:latin typeface="Cambria Math" panose="02040503050406030204" pitchFamily="18" charset="0"/>
                                    </a:rPr>
                                  </m:ctrlPr>
                                </m:sSubPr>
                                <m:e>
                                  <m:r>
                                    <a:rPr lang="en-GB" sz="1200" b="1" i="1">
                                      <a:latin typeface="Cambria Math" panose="02040503050406030204" pitchFamily="18" charset="0"/>
                                      <a:ea typeface="Cambria Math" panose="02040503050406030204" pitchFamily="18" charset="0"/>
                                    </a:rPr>
                                    <m:t>𝜷</m:t>
                                  </m:r>
                                </m:e>
                                <m:sub>
                                  <m:r>
                                    <a:rPr lang="en-GB" sz="1200" b="0" i="1" smtClean="0">
                                      <a:latin typeface="Cambria Math" panose="02040503050406030204" pitchFamily="18" charset="0"/>
                                      <a:ea typeface="Cambria Math" panose="02040503050406030204" pitchFamily="18" charset="0"/>
                                    </a:rPr>
                                    <m:t>1</m:t>
                                  </m:r>
                                  <m:r>
                                    <a:rPr lang="en-GB" sz="1200" i="1">
                                      <a:latin typeface="Cambria Math" panose="02040503050406030204" pitchFamily="18" charset="0"/>
                                    </a:rPr>
                                    <m:t>,</m:t>
                                  </m:r>
                                  <m:r>
                                    <a:rPr lang="en-GB" sz="1200" i="1">
                                      <a:latin typeface="Cambria Math" panose="02040503050406030204" pitchFamily="18" charset="0"/>
                                    </a:rPr>
                                    <m:t>𝑗</m:t>
                                  </m:r>
                                </m:sub>
                              </m:sSub>
                              <m:r>
                                <a:rPr lang="en-GB" sz="1200" i="1">
                                  <a:latin typeface="Cambria Math" panose="02040503050406030204" pitchFamily="18" charset="0"/>
                                </a:rPr>
                                <m:t>,</m:t>
                              </m:r>
                              <m:sSub>
                                <m:sSubPr>
                                  <m:ctrlPr>
                                    <a:rPr lang="en-GB" sz="1200" i="1">
                                      <a:latin typeface="Cambria Math" panose="02040503050406030204" pitchFamily="18" charset="0"/>
                                    </a:rPr>
                                  </m:ctrlPr>
                                </m:sSubPr>
                                <m:e>
                                  <m:r>
                                    <a:rPr lang="en-GB" sz="1200" b="1" i="1">
                                      <a:latin typeface="Cambria Math" panose="02040503050406030204" pitchFamily="18" charset="0"/>
                                      <a:ea typeface="Cambria Math" panose="02040503050406030204" pitchFamily="18" charset="0"/>
                                    </a:rPr>
                                    <m:t>𝜷</m:t>
                                  </m:r>
                                </m:e>
                                <m:sub>
                                  <m:r>
                                    <a:rPr lang="en-GB" sz="1200" b="0" i="1" smtClean="0">
                                      <a:latin typeface="Cambria Math" panose="02040503050406030204" pitchFamily="18" charset="0"/>
                                      <a:ea typeface="Cambria Math" panose="02040503050406030204" pitchFamily="18" charset="0"/>
                                    </a:rPr>
                                    <m:t>2</m:t>
                                  </m:r>
                                  <m:r>
                                    <a:rPr lang="en-GB" sz="1200" i="1">
                                      <a:latin typeface="Cambria Math" panose="02040503050406030204" pitchFamily="18" charset="0"/>
                                    </a:rPr>
                                    <m:t>,</m:t>
                                  </m:r>
                                  <m:r>
                                    <a:rPr lang="en-GB" sz="1200" i="1">
                                      <a:latin typeface="Cambria Math" panose="02040503050406030204" pitchFamily="18" charset="0"/>
                                    </a:rPr>
                                    <m:t>𝑗</m:t>
                                  </m:r>
                                </m:sub>
                              </m:sSub>
                              <m:r>
                                <a:rPr lang="en-GB" sz="1200" i="1">
                                  <a:latin typeface="Cambria Math" panose="02040503050406030204" pitchFamily="18" charset="0"/>
                                </a:rPr>
                                <m:t>,</m:t>
                              </m:r>
                              <m:r>
                                <a:rPr lang="en-GB" sz="1200" i="1">
                                  <a:latin typeface="Cambria Math" panose="02040503050406030204" pitchFamily="18" charset="0"/>
                                </a:rPr>
                                <m:t>𝑢</m:t>
                              </m:r>
                            </m:e>
                            <m:sub>
                              <m:r>
                                <a:rPr lang="en-GB" sz="1200">
                                  <a:latin typeface="Cambria Math" panose="02040503050406030204" pitchFamily="18" charset="0"/>
                                  <a:ea typeface="Cambria Math" panose="02040503050406030204" pitchFamily="18" charset="0"/>
                                </a:rPr>
                                <m:t>0,</m:t>
                              </m:r>
                              <m:r>
                                <a:rPr lang="en-GB" sz="1200" i="1">
                                  <a:latin typeface="Cambria Math" panose="02040503050406030204" pitchFamily="18" charset="0"/>
                                  <a:ea typeface="Cambria Math" panose="02040503050406030204" pitchFamily="18" charset="0"/>
                                </a:rPr>
                                <m:t>𝑗</m:t>
                              </m:r>
                            </m:sub>
                          </m:sSub>
                          <m:r>
                            <a:rPr lang="en-GB" sz="1200" i="1" smtClean="0">
                              <a:latin typeface="Cambria Math" panose="02040503050406030204" pitchFamily="18" charset="0"/>
                            </a:rPr>
                            <m:t> </m:t>
                          </m:r>
                        </m:e>
                        <m:e>
                          <m:sSub>
                            <m:sSubPr>
                              <m:ctrlPr>
                                <a:rPr lang="en-GB" sz="1200" b="0" i="1" smtClean="0">
                                  <a:latin typeface="Cambria Math" panose="02040503050406030204" pitchFamily="18" charset="0"/>
                                  <a:ea typeface="Cambria Math" panose="02040503050406030204" pitchFamily="18" charset="0"/>
                                </a:rPr>
                              </m:ctrlPr>
                            </m:sSubPr>
                            <m:e>
                              <m:r>
                                <a:rPr lang="en-GB" sz="1200" b="0" i="1" smtClean="0">
                                  <a:latin typeface="Cambria Math" panose="02040503050406030204" pitchFamily="18" charset="0"/>
                                  <a:ea typeface="Cambria Math" panose="02040503050406030204" pitchFamily="18" charset="0"/>
                                </a:rPr>
                                <m:t> </m:t>
                              </m:r>
                              <m:r>
                                <a:rPr lang="en-GB" sz="1200" b="0" i="1" smtClean="0">
                                  <a:latin typeface="Cambria Math" panose="02040503050406030204" pitchFamily="18" charset="0"/>
                                  <a:ea typeface="Cambria Math" panose="02040503050406030204" pitchFamily="18" charset="0"/>
                                </a:rPr>
                                <m:t>𝜇</m:t>
                              </m:r>
                            </m:e>
                            <m:sub>
                              <m:r>
                                <a:rPr lang="en-GB" sz="1200" b="0" i="1" smtClean="0">
                                  <a:latin typeface="Cambria Math" panose="02040503050406030204" pitchFamily="18" charset="0"/>
                                  <a:ea typeface="Cambria Math" panose="02040503050406030204" pitchFamily="18" charset="0"/>
                                </a:rPr>
                                <m:t>𝑖</m:t>
                              </m:r>
                              <m:r>
                                <a:rPr lang="en-GB" sz="1200" b="0" i="1" smtClean="0">
                                  <a:latin typeface="Cambria Math" panose="02040503050406030204" pitchFamily="18" charset="0"/>
                                  <a:ea typeface="Cambria Math" panose="02040503050406030204" pitchFamily="18" charset="0"/>
                                </a:rPr>
                                <m:t>,</m:t>
                              </m:r>
                              <m:r>
                                <a:rPr lang="en-GB" sz="1200" b="0" i="1" smtClean="0">
                                  <a:latin typeface="Cambria Math" panose="02040503050406030204" pitchFamily="18" charset="0"/>
                                  <a:ea typeface="Cambria Math" panose="02040503050406030204" pitchFamily="18" charset="0"/>
                                </a:rPr>
                                <m:t>𝑗</m:t>
                              </m:r>
                            </m:sub>
                          </m:sSub>
                        </m:e>
                      </m:d>
                      <m:r>
                        <a:rPr lang="en-GB" sz="1200" b="0" i="1" smtClean="0">
                          <a:latin typeface="Cambria Math" panose="02040503050406030204" pitchFamily="18" charset="0"/>
                          <a:ea typeface="Cambria Math" panose="02040503050406030204" pitchFamily="18" charset="0"/>
                        </a:rPr>
                        <m:t>∝</m:t>
                      </m:r>
                      <m:r>
                        <a:rPr lang="en-GB" sz="1200" b="0" i="1" smtClean="0">
                          <a:latin typeface="Cambria Math" panose="02040503050406030204" pitchFamily="18" charset="0"/>
                          <a:ea typeface="Cambria Math" panose="02040503050406030204" pitchFamily="18" charset="0"/>
                        </a:rPr>
                        <m:t>𝑃</m:t>
                      </m:r>
                      <m:d>
                        <m:dPr>
                          <m:ctrlPr>
                            <a:rPr lang="en-GB" sz="1200" b="0" i="1" smtClean="0">
                              <a:latin typeface="Cambria Math" panose="02040503050406030204" pitchFamily="18" charset="0"/>
                              <a:ea typeface="Cambria Math" panose="02040503050406030204" pitchFamily="18" charset="0"/>
                            </a:rPr>
                          </m:ctrlPr>
                        </m:dPr>
                        <m:e>
                          <m:sSub>
                            <m:sSubPr>
                              <m:ctrlPr>
                                <a:rPr lang="en-GB" sz="1200" i="1">
                                  <a:latin typeface="Cambria Math" panose="02040503050406030204" pitchFamily="18" charset="0"/>
                                  <a:ea typeface="Cambria Math" panose="02040503050406030204" pitchFamily="18" charset="0"/>
                                </a:rPr>
                              </m:ctrlPr>
                            </m:sSubPr>
                            <m:e>
                              <m:r>
                                <a:rPr lang="en-GB" sz="1200" i="1">
                                  <a:latin typeface="Cambria Math" panose="02040503050406030204" pitchFamily="18" charset="0"/>
                                  <a:ea typeface="Cambria Math" panose="02040503050406030204" pitchFamily="18" charset="0"/>
                                </a:rPr>
                                <m:t> </m:t>
                              </m:r>
                              <m:r>
                                <a:rPr lang="en-GB" sz="1200" i="1">
                                  <a:latin typeface="Cambria Math" panose="02040503050406030204" pitchFamily="18" charset="0"/>
                                  <a:ea typeface="Cambria Math" panose="02040503050406030204" pitchFamily="18" charset="0"/>
                                </a:rPr>
                                <m:t>𝜇</m:t>
                              </m:r>
                            </m:e>
                            <m:sub>
                              <m:r>
                                <a:rPr lang="en-GB" sz="1200" b="0" i="1" smtClean="0">
                                  <a:latin typeface="Cambria Math" panose="02040503050406030204" pitchFamily="18" charset="0"/>
                                  <a:ea typeface="Cambria Math" panose="02040503050406030204" pitchFamily="18" charset="0"/>
                                </a:rPr>
                                <m:t>𝑖</m:t>
                              </m:r>
                              <m:r>
                                <a:rPr lang="en-GB" sz="1200" b="0" i="1" smtClean="0">
                                  <a:latin typeface="Cambria Math" panose="02040503050406030204" pitchFamily="18" charset="0"/>
                                  <a:ea typeface="Cambria Math" panose="02040503050406030204" pitchFamily="18" charset="0"/>
                                </a:rPr>
                                <m:t>,</m:t>
                              </m:r>
                              <m:r>
                                <a:rPr lang="en-GB" sz="1200" b="0" i="1" smtClean="0">
                                  <a:latin typeface="Cambria Math" panose="02040503050406030204" pitchFamily="18" charset="0"/>
                                  <a:ea typeface="Cambria Math" panose="02040503050406030204" pitchFamily="18" charset="0"/>
                                </a:rPr>
                                <m:t>𝑗</m:t>
                              </m:r>
                            </m:sub>
                          </m:sSub>
                          <m:r>
                            <a:rPr lang="en-GB" sz="1200" b="0" i="1" smtClean="0">
                              <a:latin typeface="Cambria Math" panose="02040503050406030204" pitchFamily="18" charset="0"/>
                              <a:ea typeface="Cambria Math" panose="02040503050406030204" pitchFamily="18" charset="0"/>
                            </a:rPr>
                            <m:t> </m:t>
                          </m:r>
                        </m:e>
                        <m:e>
                          <m:sSub>
                            <m:sSubPr>
                              <m:ctrlPr>
                                <a:rPr lang="en-GB" sz="1200" i="1">
                                  <a:latin typeface="Cambria Math" panose="02040503050406030204" pitchFamily="18" charset="0"/>
                                </a:rPr>
                              </m:ctrlPr>
                            </m:sSubPr>
                            <m:e>
                              <m:sSub>
                                <m:sSubPr>
                                  <m:ctrlPr>
                                    <a:rPr lang="en-GB" sz="1200" i="1">
                                      <a:latin typeface="Cambria Math" panose="02040503050406030204" pitchFamily="18" charset="0"/>
                                    </a:rPr>
                                  </m:ctrlPr>
                                </m:sSubPr>
                                <m:e>
                                  <m:r>
                                    <a:rPr lang="en-GB" sz="1200" b="1" i="1">
                                      <a:latin typeface="Cambria Math" panose="02040503050406030204" pitchFamily="18" charset="0"/>
                                      <a:ea typeface="Cambria Math" panose="02040503050406030204" pitchFamily="18" charset="0"/>
                                    </a:rPr>
                                    <m:t>𝜷</m:t>
                                  </m:r>
                                </m:e>
                                <m:sub>
                                  <m:r>
                                    <a:rPr lang="en-GB" sz="1200" i="1">
                                      <a:latin typeface="Cambria Math" panose="02040503050406030204" pitchFamily="18" charset="0"/>
                                      <a:ea typeface="Cambria Math" panose="02040503050406030204" pitchFamily="18" charset="0"/>
                                    </a:rPr>
                                    <m:t>0</m:t>
                                  </m:r>
                                  <m:r>
                                    <a:rPr lang="en-GB" sz="1200" i="1">
                                      <a:latin typeface="Cambria Math" panose="02040503050406030204" pitchFamily="18" charset="0"/>
                                    </a:rPr>
                                    <m:t>,</m:t>
                                  </m:r>
                                  <m:r>
                                    <a:rPr lang="en-GB" sz="1200" i="1">
                                      <a:latin typeface="Cambria Math" panose="02040503050406030204" pitchFamily="18" charset="0"/>
                                    </a:rPr>
                                    <m:t>𝑗</m:t>
                                  </m:r>
                                </m:sub>
                              </m:sSub>
                              <m:r>
                                <a:rPr lang="en-GB" sz="1200" i="1">
                                  <a:latin typeface="Cambria Math" panose="02040503050406030204" pitchFamily="18" charset="0"/>
                                </a:rPr>
                                <m:t>,</m:t>
                              </m:r>
                              <m:sSub>
                                <m:sSubPr>
                                  <m:ctrlPr>
                                    <a:rPr lang="en-GB" sz="1200" i="1">
                                      <a:latin typeface="Cambria Math" panose="02040503050406030204" pitchFamily="18" charset="0"/>
                                    </a:rPr>
                                  </m:ctrlPr>
                                </m:sSubPr>
                                <m:e>
                                  <m:r>
                                    <a:rPr lang="en-GB" sz="1200" b="1" i="1">
                                      <a:latin typeface="Cambria Math" panose="02040503050406030204" pitchFamily="18" charset="0"/>
                                      <a:ea typeface="Cambria Math" panose="02040503050406030204" pitchFamily="18" charset="0"/>
                                    </a:rPr>
                                    <m:t>𝜷</m:t>
                                  </m:r>
                                </m:e>
                                <m:sub>
                                  <m:r>
                                    <a:rPr lang="en-GB" sz="1200" i="1">
                                      <a:latin typeface="Cambria Math" panose="02040503050406030204" pitchFamily="18" charset="0"/>
                                      <a:ea typeface="Cambria Math" panose="02040503050406030204" pitchFamily="18" charset="0"/>
                                    </a:rPr>
                                    <m:t>1</m:t>
                                  </m:r>
                                  <m:r>
                                    <a:rPr lang="en-GB" sz="1200" i="1">
                                      <a:latin typeface="Cambria Math" panose="02040503050406030204" pitchFamily="18" charset="0"/>
                                    </a:rPr>
                                    <m:t>,</m:t>
                                  </m:r>
                                  <m:r>
                                    <a:rPr lang="en-GB" sz="1200" i="1">
                                      <a:latin typeface="Cambria Math" panose="02040503050406030204" pitchFamily="18" charset="0"/>
                                    </a:rPr>
                                    <m:t>𝑗</m:t>
                                  </m:r>
                                </m:sub>
                              </m:sSub>
                              <m:r>
                                <a:rPr lang="en-GB" sz="1200" i="1">
                                  <a:latin typeface="Cambria Math" panose="02040503050406030204" pitchFamily="18" charset="0"/>
                                </a:rPr>
                                <m:t>,</m:t>
                              </m:r>
                              <m:sSub>
                                <m:sSubPr>
                                  <m:ctrlPr>
                                    <a:rPr lang="en-GB" sz="1200" i="1">
                                      <a:latin typeface="Cambria Math" panose="02040503050406030204" pitchFamily="18" charset="0"/>
                                    </a:rPr>
                                  </m:ctrlPr>
                                </m:sSubPr>
                                <m:e>
                                  <m:r>
                                    <a:rPr lang="en-GB" sz="1200" b="1" i="1">
                                      <a:latin typeface="Cambria Math" panose="02040503050406030204" pitchFamily="18" charset="0"/>
                                      <a:ea typeface="Cambria Math" panose="02040503050406030204" pitchFamily="18" charset="0"/>
                                    </a:rPr>
                                    <m:t>𝜷</m:t>
                                  </m:r>
                                </m:e>
                                <m:sub>
                                  <m:r>
                                    <a:rPr lang="en-GB" sz="1200" i="1">
                                      <a:latin typeface="Cambria Math" panose="02040503050406030204" pitchFamily="18" charset="0"/>
                                      <a:ea typeface="Cambria Math" panose="02040503050406030204" pitchFamily="18" charset="0"/>
                                    </a:rPr>
                                    <m:t>2</m:t>
                                  </m:r>
                                  <m:r>
                                    <a:rPr lang="en-GB" sz="1200" i="1">
                                      <a:latin typeface="Cambria Math" panose="02040503050406030204" pitchFamily="18" charset="0"/>
                                    </a:rPr>
                                    <m:t>,</m:t>
                                  </m:r>
                                  <m:r>
                                    <a:rPr lang="en-GB" sz="1200" i="1">
                                      <a:latin typeface="Cambria Math" panose="02040503050406030204" pitchFamily="18" charset="0"/>
                                    </a:rPr>
                                    <m:t>𝑗</m:t>
                                  </m:r>
                                </m:sub>
                              </m:sSub>
                              <m:r>
                                <a:rPr lang="en-GB" sz="1200" i="1">
                                  <a:latin typeface="Cambria Math" panose="02040503050406030204" pitchFamily="18" charset="0"/>
                                </a:rPr>
                                <m:t>,</m:t>
                              </m:r>
                              <m:r>
                                <a:rPr lang="en-GB" sz="1200" i="1">
                                  <a:latin typeface="Cambria Math" panose="02040503050406030204" pitchFamily="18" charset="0"/>
                                </a:rPr>
                                <m:t>𝑢</m:t>
                              </m:r>
                            </m:e>
                            <m:sub>
                              <m:r>
                                <a:rPr lang="en-GB" sz="1200">
                                  <a:latin typeface="Cambria Math" panose="02040503050406030204" pitchFamily="18" charset="0"/>
                                  <a:ea typeface="Cambria Math" panose="02040503050406030204" pitchFamily="18" charset="0"/>
                                </a:rPr>
                                <m:t>0,</m:t>
                              </m:r>
                              <m:r>
                                <a:rPr lang="en-GB" sz="1200" i="1">
                                  <a:latin typeface="Cambria Math" panose="02040503050406030204" pitchFamily="18" charset="0"/>
                                  <a:ea typeface="Cambria Math" panose="02040503050406030204" pitchFamily="18" charset="0"/>
                                </a:rPr>
                                <m:t>𝑗</m:t>
                              </m:r>
                            </m:sub>
                          </m:sSub>
                        </m:e>
                      </m:d>
                      <m:r>
                        <a:rPr lang="en-GB" sz="1200" b="0" i="1" smtClean="0">
                          <a:latin typeface="Cambria Math" panose="02040503050406030204" pitchFamily="18" charset="0"/>
                          <a:ea typeface="Cambria Math" panose="02040503050406030204" pitchFamily="18" charset="0"/>
                        </a:rPr>
                        <m:t> </m:t>
                      </m:r>
                      <m:r>
                        <a:rPr lang="en-GB" sz="1200" b="0" i="1" smtClean="0">
                          <a:latin typeface="Cambria Math" panose="02040503050406030204" pitchFamily="18" charset="0"/>
                          <a:ea typeface="Cambria Math" panose="02040503050406030204" pitchFamily="18" charset="0"/>
                        </a:rPr>
                        <m:t>𝑃</m:t>
                      </m:r>
                      <m:d>
                        <m:dPr>
                          <m:ctrlPr>
                            <a:rPr lang="en-GB" sz="1200" b="0" i="1" smtClean="0">
                              <a:latin typeface="Cambria Math" panose="02040503050406030204" pitchFamily="18" charset="0"/>
                              <a:ea typeface="Cambria Math" panose="02040503050406030204" pitchFamily="18" charset="0"/>
                            </a:rPr>
                          </m:ctrlPr>
                        </m:dPr>
                        <m:e>
                          <m:sSub>
                            <m:sSubPr>
                              <m:ctrlPr>
                                <a:rPr lang="en-GB" sz="1200" i="1">
                                  <a:latin typeface="Cambria Math" panose="02040503050406030204" pitchFamily="18" charset="0"/>
                                </a:rPr>
                              </m:ctrlPr>
                            </m:sSubPr>
                            <m:e>
                              <m:r>
                                <a:rPr lang="en-GB" sz="1200" b="1" i="1">
                                  <a:latin typeface="Cambria Math" panose="02040503050406030204" pitchFamily="18" charset="0"/>
                                  <a:ea typeface="Cambria Math" panose="02040503050406030204" pitchFamily="18" charset="0"/>
                                </a:rPr>
                                <m:t>𝜷</m:t>
                              </m:r>
                            </m:e>
                            <m:sub>
                              <m:r>
                                <a:rPr lang="en-GB" sz="1200" b="0" i="1" smtClean="0">
                                  <a:latin typeface="Cambria Math" panose="02040503050406030204" pitchFamily="18" charset="0"/>
                                  <a:ea typeface="Cambria Math" panose="02040503050406030204" pitchFamily="18" charset="0"/>
                                </a:rPr>
                                <m:t>0,</m:t>
                              </m:r>
                              <m:r>
                                <a:rPr lang="en-GB" sz="1200" b="0" i="1" smtClean="0">
                                  <a:latin typeface="Cambria Math" panose="02040503050406030204" pitchFamily="18" charset="0"/>
                                  <a:ea typeface="Cambria Math" panose="02040503050406030204" pitchFamily="18" charset="0"/>
                                </a:rPr>
                                <m:t>𝑗</m:t>
                              </m:r>
                            </m:sub>
                          </m:sSub>
                        </m:e>
                      </m:d>
                      <m:r>
                        <a:rPr lang="en-GB" sz="1200" i="1">
                          <a:latin typeface="Cambria Math" panose="02040503050406030204" pitchFamily="18" charset="0"/>
                          <a:ea typeface="Cambria Math" panose="02040503050406030204" pitchFamily="18" charset="0"/>
                        </a:rPr>
                        <m:t>𝑃</m:t>
                      </m:r>
                      <m:d>
                        <m:dPr>
                          <m:ctrlPr>
                            <a:rPr lang="en-GB" sz="1200" i="1">
                              <a:latin typeface="Cambria Math" panose="02040503050406030204" pitchFamily="18" charset="0"/>
                              <a:ea typeface="Cambria Math" panose="02040503050406030204" pitchFamily="18" charset="0"/>
                            </a:rPr>
                          </m:ctrlPr>
                        </m:dPr>
                        <m:e>
                          <m:sSub>
                            <m:sSubPr>
                              <m:ctrlPr>
                                <a:rPr lang="en-GB" sz="1200" i="1">
                                  <a:latin typeface="Cambria Math" panose="02040503050406030204" pitchFamily="18" charset="0"/>
                                </a:rPr>
                              </m:ctrlPr>
                            </m:sSubPr>
                            <m:e>
                              <m:r>
                                <a:rPr lang="en-GB" sz="1200" b="1" i="1">
                                  <a:latin typeface="Cambria Math" panose="02040503050406030204" pitchFamily="18" charset="0"/>
                                  <a:ea typeface="Cambria Math" panose="02040503050406030204" pitchFamily="18" charset="0"/>
                                </a:rPr>
                                <m:t>𝜷</m:t>
                              </m:r>
                            </m:e>
                            <m:sub>
                              <m:r>
                                <a:rPr lang="en-GB" sz="1200" b="0" i="1" smtClean="0">
                                  <a:latin typeface="Cambria Math" panose="02040503050406030204" pitchFamily="18" charset="0"/>
                                  <a:ea typeface="Cambria Math" panose="02040503050406030204" pitchFamily="18" charset="0"/>
                                </a:rPr>
                                <m:t>1</m:t>
                              </m:r>
                              <m:r>
                                <a:rPr lang="en-GB" sz="1200" i="1">
                                  <a:latin typeface="Cambria Math" panose="02040503050406030204" pitchFamily="18" charset="0"/>
                                  <a:ea typeface="Cambria Math" panose="02040503050406030204" pitchFamily="18" charset="0"/>
                                </a:rPr>
                                <m:t>,</m:t>
                              </m:r>
                              <m:r>
                                <a:rPr lang="en-GB" sz="1200" i="1">
                                  <a:latin typeface="Cambria Math" panose="02040503050406030204" pitchFamily="18" charset="0"/>
                                  <a:ea typeface="Cambria Math" panose="02040503050406030204" pitchFamily="18" charset="0"/>
                                </a:rPr>
                                <m:t>𝑗</m:t>
                              </m:r>
                            </m:sub>
                          </m:sSub>
                        </m:e>
                      </m:d>
                      <m:r>
                        <a:rPr lang="en-GB" sz="1200" i="1">
                          <a:latin typeface="Cambria Math" panose="02040503050406030204" pitchFamily="18" charset="0"/>
                          <a:ea typeface="Cambria Math" panose="02040503050406030204" pitchFamily="18" charset="0"/>
                        </a:rPr>
                        <m:t>𝑃</m:t>
                      </m:r>
                      <m:d>
                        <m:dPr>
                          <m:ctrlPr>
                            <a:rPr lang="en-GB" sz="1200" i="1">
                              <a:latin typeface="Cambria Math" panose="02040503050406030204" pitchFamily="18" charset="0"/>
                              <a:ea typeface="Cambria Math" panose="02040503050406030204" pitchFamily="18" charset="0"/>
                            </a:rPr>
                          </m:ctrlPr>
                        </m:dPr>
                        <m:e>
                          <m:sSub>
                            <m:sSubPr>
                              <m:ctrlPr>
                                <a:rPr lang="en-GB" sz="1200" i="1">
                                  <a:latin typeface="Cambria Math" panose="02040503050406030204" pitchFamily="18" charset="0"/>
                                </a:rPr>
                              </m:ctrlPr>
                            </m:sSubPr>
                            <m:e>
                              <m:r>
                                <a:rPr lang="en-GB" sz="1200" b="1" i="1">
                                  <a:latin typeface="Cambria Math" panose="02040503050406030204" pitchFamily="18" charset="0"/>
                                  <a:ea typeface="Cambria Math" panose="02040503050406030204" pitchFamily="18" charset="0"/>
                                </a:rPr>
                                <m:t>𝜷</m:t>
                              </m:r>
                            </m:e>
                            <m:sub>
                              <m:r>
                                <a:rPr lang="en-GB" sz="1200" b="0" i="1" smtClean="0">
                                  <a:latin typeface="Cambria Math" panose="02040503050406030204" pitchFamily="18" charset="0"/>
                                  <a:ea typeface="Cambria Math" panose="02040503050406030204" pitchFamily="18" charset="0"/>
                                </a:rPr>
                                <m:t>2</m:t>
                              </m:r>
                              <m:r>
                                <a:rPr lang="en-GB" sz="1200" i="1">
                                  <a:latin typeface="Cambria Math" panose="02040503050406030204" pitchFamily="18" charset="0"/>
                                  <a:ea typeface="Cambria Math" panose="02040503050406030204" pitchFamily="18" charset="0"/>
                                </a:rPr>
                                <m:t>,</m:t>
                              </m:r>
                              <m:r>
                                <a:rPr lang="en-GB" sz="1200" i="1">
                                  <a:latin typeface="Cambria Math" panose="02040503050406030204" pitchFamily="18" charset="0"/>
                                  <a:ea typeface="Cambria Math" panose="02040503050406030204" pitchFamily="18" charset="0"/>
                                </a:rPr>
                                <m:t>𝑗</m:t>
                              </m:r>
                            </m:sub>
                          </m:sSub>
                        </m:e>
                      </m:d>
                      <m:r>
                        <a:rPr lang="en-GB" sz="1200" i="1">
                          <a:latin typeface="Cambria Math" panose="02040503050406030204" pitchFamily="18" charset="0"/>
                          <a:ea typeface="Cambria Math" panose="02040503050406030204" pitchFamily="18" charset="0"/>
                        </a:rPr>
                        <m:t>𝑃</m:t>
                      </m:r>
                      <m:r>
                        <a:rPr lang="en-GB" sz="1200" b="0" i="1" smtClean="0">
                          <a:latin typeface="Cambria Math" panose="02040503050406030204" pitchFamily="18" charset="0"/>
                          <a:ea typeface="Cambria Math" panose="02040503050406030204" pitchFamily="18" charset="0"/>
                        </a:rPr>
                        <m:t>(</m:t>
                      </m:r>
                      <m:sSub>
                        <m:sSubPr>
                          <m:ctrlPr>
                            <a:rPr lang="en-GB" sz="1200" b="0" i="1" smtClean="0">
                              <a:latin typeface="Cambria Math" panose="02040503050406030204" pitchFamily="18" charset="0"/>
                              <a:ea typeface="Cambria Math" panose="02040503050406030204" pitchFamily="18" charset="0"/>
                            </a:rPr>
                          </m:ctrlPr>
                        </m:sSubPr>
                        <m:e>
                          <m:r>
                            <a:rPr lang="en-GB" sz="1200" b="0" i="1" smtClean="0">
                              <a:latin typeface="Cambria Math" panose="02040503050406030204" pitchFamily="18" charset="0"/>
                              <a:ea typeface="Cambria Math" panose="02040503050406030204" pitchFamily="18" charset="0"/>
                            </a:rPr>
                            <m:t>𝑢</m:t>
                          </m:r>
                        </m:e>
                        <m:sub>
                          <m:r>
                            <a:rPr lang="en-GB" sz="1200" b="0" i="1" smtClean="0">
                              <a:latin typeface="Cambria Math" panose="02040503050406030204" pitchFamily="18" charset="0"/>
                              <a:ea typeface="Cambria Math" panose="02040503050406030204" pitchFamily="18" charset="0"/>
                            </a:rPr>
                            <m:t>0,</m:t>
                          </m:r>
                          <m:r>
                            <a:rPr lang="en-GB" sz="1200" b="0" i="1" smtClean="0">
                              <a:latin typeface="Cambria Math" panose="02040503050406030204" pitchFamily="18" charset="0"/>
                              <a:ea typeface="Cambria Math" panose="02040503050406030204" pitchFamily="18" charset="0"/>
                            </a:rPr>
                            <m:t>𝑗</m:t>
                          </m:r>
                        </m:sub>
                      </m:sSub>
                      <m:r>
                        <a:rPr lang="en-GB" sz="1200" b="0" i="1" smtClean="0">
                          <a:latin typeface="Cambria Math" panose="02040503050406030204" pitchFamily="18" charset="0"/>
                          <a:ea typeface="Cambria Math" panose="02040503050406030204" pitchFamily="18" charset="0"/>
                        </a:rPr>
                        <m:t>)</m:t>
                      </m:r>
                    </m:oMath>
                  </m:oMathPara>
                </a14:m>
                <a:endParaRPr lang="en-GB" sz="1200" dirty="0"/>
              </a:p>
            </p:txBody>
          </p:sp>
        </mc:Choice>
        <mc:Fallback xmlns="">
          <p:sp>
            <p:nvSpPr>
              <p:cNvPr id="31" name="TextBox 30">
                <a:extLst>
                  <a:ext uri="{FF2B5EF4-FFF2-40B4-BE49-F238E27FC236}">
                    <a16:creationId xmlns:a16="http://schemas.microsoft.com/office/drawing/2014/main" id="{8763B631-E121-C1D8-6F19-A5F3020167D2}"/>
                  </a:ext>
                </a:extLst>
              </p:cNvPr>
              <p:cNvSpPr txBox="1">
                <a:spLocks noRot="1" noChangeAspect="1" noMove="1" noResize="1" noEditPoints="1" noAdjustHandles="1" noChangeArrowheads="1" noChangeShapeType="1" noTextEdit="1"/>
              </p:cNvSpPr>
              <p:nvPr/>
            </p:nvSpPr>
            <p:spPr>
              <a:xfrm>
                <a:off x="5648606" y="6431429"/>
                <a:ext cx="5858189" cy="305084"/>
              </a:xfrm>
              <a:prstGeom prst="rect">
                <a:avLst/>
              </a:prstGeom>
              <a:blipFill>
                <a:blip r:embed="rId6"/>
                <a:stretch>
                  <a:fillRect/>
                </a:stretch>
              </a:blipFill>
              <a:ln>
                <a:solidFill>
                  <a:schemeClr val="accent1"/>
                </a:solidFill>
              </a:ln>
            </p:spPr>
            <p:txBody>
              <a:bodyPr/>
              <a:lstStyle/>
              <a:p>
                <a:r>
                  <a:rPr lang="en-GB">
                    <a:noFill/>
                  </a:rPr>
                  <a:t> </a:t>
                </a:r>
              </a:p>
            </p:txBody>
          </p:sp>
        </mc:Fallback>
      </mc:AlternateContent>
      <p:sp>
        <p:nvSpPr>
          <p:cNvPr id="33" name="TextBox 32">
            <a:extLst>
              <a:ext uri="{FF2B5EF4-FFF2-40B4-BE49-F238E27FC236}">
                <a16:creationId xmlns:a16="http://schemas.microsoft.com/office/drawing/2014/main" id="{17B93852-EDCE-0D1A-53C1-BBC74044B698}"/>
              </a:ext>
            </a:extLst>
          </p:cNvPr>
          <p:cNvSpPr txBox="1"/>
          <p:nvPr/>
        </p:nvSpPr>
        <p:spPr>
          <a:xfrm>
            <a:off x="163996" y="923405"/>
            <a:ext cx="4227443" cy="1477328"/>
          </a:xfrm>
          <a:prstGeom prst="rect">
            <a:avLst/>
          </a:prstGeom>
          <a:noFill/>
        </p:spPr>
        <p:txBody>
          <a:bodyPr wrap="square" rtlCol="0">
            <a:spAutoFit/>
          </a:bodyPr>
          <a:lstStyle/>
          <a:p>
            <a:r>
              <a:rPr lang="en-GB" b="1" dirty="0">
                <a:latin typeface="Helvetica Neue" panose="02000503000000020004" pitchFamily="2" charset="0"/>
                <a:ea typeface="Helvetica Neue" panose="02000503000000020004" pitchFamily="2" charset="0"/>
                <a:cs typeface="Helvetica Neue" panose="02000503000000020004" pitchFamily="2" charset="0"/>
              </a:rPr>
              <a:t>GOAL: Assessing the impact of active learning on examine scores on mathematics among 200 school children total in 4 different class settings</a:t>
            </a:r>
          </a:p>
        </p:txBody>
      </p:sp>
      <p:sp>
        <p:nvSpPr>
          <p:cNvPr id="4" name="TextBox 3">
            <a:extLst>
              <a:ext uri="{FF2B5EF4-FFF2-40B4-BE49-F238E27FC236}">
                <a16:creationId xmlns:a16="http://schemas.microsoft.com/office/drawing/2014/main" id="{ADBC9418-89AC-B3F8-1E28-EB25A7A8CD13}"/>
              </a:ext>
            </a:extLst>
          </p:cNvPr>
          <p:cNvSpPr txBox="1"/>
          <p:nvPr/>
        </p:nvSpPr>
        <p:spPr>
          <a:xfrm>
            <a:off x="5447204" y="3966960"/>
            <a:ext cx="6580800" cy="338554"/>
          </a:xfrm>
          <a:prstGeom prst="rect">
            <a:avLst/>
          </a:prstGeom>
          <a:noFill/>
        </p:spPr>
        <p:txBody>
          <a:bodyPr wrap="square" rtlCol="0">
            <a:spAutoFit/>
          </a:bodyPr>
          <a:lstStyle/>
          <a:p>
            <a:pPr marL="285750" indent="-285750">
              <a:buFont typeface="Wingdings" pitchFamily="2" charset="2"/>
              <a:buChar char="§"/>
            </a:pPr>
            <a:r>
              <a:rPr lang="en-GB" sz="1600" dirty="0">
                <a:latin typeface="Helvetica Neue" panose="02000503000000020004" pitchFamily="2" charset="0"/>
                <a:ea typeface="Helvetica Neue" panose="02000503000000020004" pitchFamily="2" charset="0"/>
                <a:cs typeface="Helvetica Neue" panose="02000503000000020004" pitchFamily="2" charset="0"/>
              </a:rPr>
              <a:t>Define the priors for the intercept, coefficients and random effects</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3CE23D2-C674-4D7F-A9E2-5A0C69E56751}"/>
                  </a:ext>
                </a:extLst>
              </p:cNvPr>
              <p:cNvSpPr txBox="1"/>
              <p:nvPr/>
            </p:nvSpPr>
            <p:spPr>
              <a:xfrm>
                <a:off x="5785137" y="4366537"/>
                <a:ext cx="5953539" cy="1179169"/>
              </a:xfrm>
              <a:prstGeom prst="rect">
                <a:avLst/>
              </a:prstGeom>
              <a:solidFill>
                <a:schemeClr val="accent1">
                  <a:lumMod val="40000"/>
                  <a:lumOff val="60000"/>
                </a:schemeClr>
              </a:solidFill>
              <a:ln>
                <a:solidFill>
                  <a:schemeClr val="accent1">
                    <a:lumMod val="60000"/>
                    <a:lumOff val="40000"/>
                  </a:schemeClr>
                </a:solidFill>
              </a:ln>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sSub>
                        <m:sSubPr>
                          <m:ctrlPr>
                            <a:rPr lang="en-GB" sz="1400" i="1" smtClean="0">
                              <a:latin typeface="Cambria Math" panose="02040503050406030204" pitchFamily="18" charset="0"/>
                            </a:rPr>
                          </m:ctrlPr>
                        </m:sSubPr>
                        <m:e>
                          <m:r>
                            <a:rPr lang="en-GB" sz="1400" b="0" i="1" smtClean="0">
                              <a:latin typeface="Cambria Math" panose="02040503050406030204" pitchFamily="18" charset="0"/>
                            </a:rPr>
                            <m:t>   </m:t>
                          </m:r>
                          <m:r>
                            <a:rPr lang="en-GB" sz="1400" i="1">
                              <a:latin typeface="Cambria Math" panose="02040503050406030204" pitchFamily="18" charset="0"/>
                              <a:ea typeface="Cambria Math" panose="02040503050406030204" pitchFamily="18" charset="0"/>
                            </a:rPr>
                            <m:t>𝛽</m:t>
                          </m:r>
                        </m:e>
                        <m:sub>
                          <m:r>
                            <a:rPr lang="en-GB" sz="1400" b="0" i="0" smtClean="0">
                              <a:latin typeface="Cambria Math" panose="02040503050406030204" pitchFamily="18" charset="0"/>
                              <a:ea typeface="Cambria Math" panose="02040503050406030204" pitchFamily="18" charset="0"/>
                            </a:rPr>
                            <m:t>0</m:t>
                          </m:r>
                          <m:r>
                            <a:rPr lang="en-GB" sz="1400">
                              <a:latin typeface="Cambria Math" panose="02040503050406030204" pitchFamily="18" charset="0"/>
                              <a:ea typeface="Cambria Math" panose="02040503050406030204" pitchFamily="18" charset="0"/>
                            </a:rPr>
                            <m:t>,</m:t>
                          </m:r>
                          <m:r>
                            <a:rPr lang="en-GB" sz="1400" i="1">
                              <a:latin typeface="Cambria Math" panose="02040503050406030204" pitchFamily="18" charset="0"/>
                              <a:ea typeface="Cambria Math" panose="02040503050406030204" pitchFamily="18" charset="0"/>
                            </a:rPr>
                            <m:t>𝑗</m:t>
                          </m:r>
                        </m:sub>
                      </m:sSub>
                      <m:r>
                        <a:rPr lang="en-GB" sz="1400" b="0" i="1" smtClean="0">
                          <a:latin typeface="Cambria Math" panose="02040503050406030204" pitchFamily="18" charset="0"/>
                          <a:ea typeface="Cambria Math" panose="02040503050406030204" pitchFamily="18" charset="0"/>
                        </a:rPr>
                        <m:t> </m:t>
                      </m:r>
                      <m:r>
                        <a:rPr lang="en-GB" sz="1400" b="0" i="1" smtClean="0">
                          <a:latin typeface="Cambria Math" panose="02040503050406030204" pitchFamily="18" charset="0"/>
                        </a:rPr>
                        <m:t>~ </m:t>
                      </m:r>
                      <m:r>
                        <m:rPr>
                          <m:sty m:val="p"/>
                        </m:rPr>
                        <a:rPr lang="en-GB" sz="1400" b="0" i="0" smtClean="0">
                          <a:latin typeface="Cambria Math" panose="02040503050406030204" pitchFamily="18" charset="0"/>
                        </a:rPr>
                        <m:t>Norm</m:t>
                      </m:r>
                      <m:d>
                        <m:dPr>
                          <m:ctrlPr>
                            <a:rPr lang="en-GB" sz="1400" i="1" smtClean="0">
                              <a:latin typeface="Cambria Math" panose="02040503050406030204" pitchFamily="18" charset="0"/>
                            </a:rPr>
                          </m:ctrlPr>
                        </m:dPr>
                        <m:e>
                          <m:r>
                            <a:rPr lang="en-GB" sz="1400" b="0" i="1" smtClean="0">
                              <a:latin typeface="Cambria Math" panose="02040503050406030204" pitchFamily="18" charset="0"/>
                            </a:rPr>
                            <m:t>0, 20</m:t>
                          </m:r>
                        </m:e>
                      </m:d>
                    </m:oMath>
                  </m:oMathPara>
                </a14:m>
                <a:endParaRPr lang="en-GB" sz="1400"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GB" sz="1400" i="1" smtClean="0">
                              <a:latin typeface="Cambria Math" panose="02040503050406030204" pitchFamily="18" charset="0"/>
                            </a:rPr>
                          </m:ctrlPr>
                        </m:sSubPr>
                        <m:e>
                          <m:r>
                            <a:rPr lang="en-GB" sz="1400" b="0" i="1" smtClean="0">
                              <a:latin typeface="Cambria Math" panose="02040503050406030204" pitchFamily="18" charset="0"/>
                            </a:rPr>
                            <m:t>   </m:t>
                          </m:r>
                          <m:r>
                            <a:rPr lang="en-GB" sz="1400" i="1">
                              <a:latin typeface="Cambria Math" panose="02040503050406030204" pitchFamily="18" charset="0"/>
                              <a:ea typeface="Cambria Math" panose="02040503050406030204" pitchFamily="18" charset="0"/>
                            </a:rPr>
                            <m:t>𝛽</m:t>
                          </m:r>
                        </m:e>
                        <m:sub>
                          <m:r>
                            <a:rPr lang="en-GB" sz="1400">
                              <a:latin typeface="Cambria Math" panose="02040503050406030204" pitchFamily="18" charset="0"/>
                              <a:ea typeface="Cambria Math" panose="02040503050406030204" pitchFamily="18" charset="0"/>
                            </a:rPr>
                            <m:t>1,</m:t>
                          </m:r>
                          <m:r>
                            <a:rPr lang="en-GB" sz="1400" i="1">
                              <a:latin typeface="Cambria Math" panose="02040503050406030204" pitchFamily="18" charset="0"/>
                              <a:ea typeface="Cambria Math" panose="02040503050406030204" pitchFamily="18" charset="0"/>
                            </a:rPr>
                            <m:t>𝑗</m:t>
                          </m:r>
                        </m:sub>
                      </m:sSub>
                      <m:r>
                        <a:rPr lang="en-GB" sz="1400" b="0" i="1" smtClean="0">
                          <a:latin typeface="Cambria Math" panose="02040503050406030204" pitchFamily="18" charset="0"/>
                          <a:ea typeface="Cambria Math" panose="02040503050406030204" pitchFamily="18" charset="0"/>
                        </a:rPr>
                        <m:t> </m:t>
                      </m:r>
                      <m:r>
                        <a:rPr lang="en-GB" sz="1400" b="0" i="1" smtClean="0">
                          <a:latin typeface="Cambria Math" panose="02040503050406030204" pitchFamily="18" charset="0"/>
                        </a:rPr>
                        <m:t>~ </m:t>
                      </m:r>
                      <m:r>
                        <m:rPr>
                          <m:sty m:val="p"/>
                        </m:rPr>
                        <a:rPr lang="en-GB" sz="1400" b="0" i="0" smtClean="0">
                          <a:latin typeface="Cambria Math" panose="02040503050406030204" pitchFamily="18" charset="0"/>
                        </a:rPr>
                        <m:t>Norm</m:t>
                      </m:r>
                      <m:d>
                        <m:dPr>
                          <m:ctrlPr>
                            <a:rPr lang="en-GB" sz="1400" i="1" smtClean="0">
                              <a:latin typeface="Cambria Math" panose="02040503050406030204" pitchFamily="18" charset="0"/>
                            </a:rPr>
                          </m:ctrlPr>
                        </m:dPr>
                        <m:e>
                          <m:r>
                            <a:rPr lang="en-GB" sz="1400" b="0" i="1" smtClean="0">
                              <a:latin typeface="Cambria Math" panose="02040503050406030204" pitchFamily="18" charset="0"/>
                            </a:rPr>
                            <m:t>0, 20</m:t>
                          </m:r>
                        </m:e>
                      </m:d>
                    </m:oMath>
                  </m:oMathPara>
                </a14:m>
                <a:endParaRPr lang="en-GB" sz="1400" i="1" dirty="0">
                  <a:latin typeface="Cambria Math" panose="02040503050406030204" pitchFamily="18" charset="0"/>
                  <a:ea typeface="Helvetica Neue Thin" panose="020B0403020202020204" pitchFamily="34" charset="0"/>
                </a:endParaRPr>
              </a:p>
              <a:p>
                <a:pPr/>
                <a14:m>
                  <m:oMathPara xmlns:m="http://schemas.openxmlformats.org/officeDocument/2006/math">
                    <m:oMathParaPr>
                      <m:jc m:val="left"/>
                    </m:oMathParaPr>
                    <m:oMath xmlns:m="http://schemas.openxmlformats.org/officeDocument/2006/math">
                      <m:sSub>
                        <m:sSubPr>
                          <m:ctrlPr>
                            <a:rPr lang="en-GB" sz="1400" i="1" smtClean="0">
                              <a:latin typeface="Cambria Math" panose="02040503050406030204" pitchFamily="18" charset="0"/>
                            </a:rPr>
                          </m:ctrlPr>
                        </m:sSubPr>
                        <m:e>
                          <m:r>
                            <a:rPr lang="en-GB" sz="1400" b="0" i="1" smtClean="0">
                              <a:latin typeface="Cambria Math" panose="02040503050406030204" pitchFamily="18" charset="0"/>
                            </a:rPr>
                            <m:t>   </m:t>
                          </m:r>
                          <m:r>
                            <a:rPr lang="en-GB" sz="1400" i="1">
                              <a:latin typeface="Cambria Math" panose="02040503050406030204" pitchFamily="18" charset="0"/>
                              <a:ea typeface="Cambria Math" panose="02040503050406030204" pitchFamily="18" charset="0"/>
                            </a:rPr>
                            <m:t>𝛽</m:t>
                          </m:r>
                        </m:e>
                        <m:sub>
                          <m:r>
                            <a:rPr lang="en-GB" sz="1400" b="0" i="0" smtClean="0">
                              <a:latin typeface="Cambria Math" panose="02040503050406030204" pitchFamily="18" charset="0"/>
                              <a:ea typeface="Cambria Math" panose="02040503050406030204" pitchFamily="18" charset="0"/>
                            </a:rPr>
                            <m:t>2</m:t>
                          </m:r>
                          <m:r>
                            <a:rPr lang="en-GB" sz="1400">
                              <a:latin typeface="Cambria Math" panose="02040503050406030204" pitchFamily="18" charset="0"/>
                              <a:ea typeface="Cambria Math" panose="02040503050406030204" pitchFamily="18" charset="0"/>
                            </a:rPr>
                            <m:t>,</m:t>
                          </m:r>
                          <m:r>
                            <a:rPr lang="en-GB" sz="1400" i="1">
                              <a:latin typeface="Cambria Math" panose="02040503050406030204" pitchFamily="18" charset="0"/>
                              <a:ea typeface="Cambria Math" panose="02040503050406030204" pitchFamily="18" charset="0"/>
                            </a:rPr>
                            <m:t>𝑗</m:t>
                          </m:r>
                        </m:sub>
                      </m:sSub>
                      <m:r>
                        <a:rPr lang="en-GB" sz="1400" b="0" i="1" smtClean="0">
                          <a:latin typeface="Cambria Math" panose="02040503050406030204" pitchFamily="18" charset="0"/>
                          <a:ea typeface="Cambria Math" panose="02040503050406030204" pitchFamily="18" charset="0"/>
                        </a:rPr>
                        <m:t> </m:t>
                      </m:r>
                      <m:r>
                        <a:rPr lang="en-GB" sz="1400" b="0" i="1" smtClean="0">
                          <a:latin typeface="Cambria Math" panose="02040503050406030204" pitchFamily="18" charset="0"/>
                        </a:rPr>
                        <m:t>~ </m:t>
                      </m:r>
                      <m:r>
                        <m:rPr>
                          <m:sty m:val="p"/>
                        </m:rPr>
                        <a:rPr lang="en-GB" sz="1400" b="0" i="0" smtClean="0">
                          <a:latin typeface="Cambria Math" panose="02040503050406030204" pitchFamily="18" charset="0"/>
                        </a:rPr>
                        <m:t>Norm</m:t>
                      </m:r>
                      <m:d>
                        <m:dPr>
                          <m:ctrlPr>
                            <a:rPr lang="en-GB" sz="1400" i="1" smtClean="0">
                              <a:latin typeface="Cambria Math" panose="02040503050406030204" pitchFamily="18" charset="0"/>
                            </a:rPr>
                          </m:ctrlPr>
                        </m:dPr>
                        <m:e>
                          <m:r>
                            <a:rPr lang="en-GB" sz="1400" b="0" i="1" smtClean="0">
                              <a:latin typeface="Cambria Math" panose="02040503050406030204" pitchFamily="18" charset="0"/>
                            </a:rPr>
                            <m:t>0, 20</m:t>
                          </m:r>
                        </m:e>
                      </m:d>
                    </m:oMath>
                  </m:oMathPara>
                </a14:m>
                <a:endParaRPr lang="en-GB" sz="1400" i="1" dirty="0">
                  <a:latin typeface="Cambria Math" panose="02040503050406030204" pitchFamily="18" charset="0"/>
                  <a:ea typeface="Helvetica Neue Thin" panose="020B0403020202020204" pitchFamily="34" charset="0"/>
                </a:endParaRPr>
              </a:p>
              <a:p>
                <a:r>
                  <a:rPr lang="en-US" sz="1400" dirty="0">
                    <a:ea typeface="Helvetica Neue Thin" panose="020B0403020202020204" pitchFamily="34" charset="0"/>
                  </a:rPr>
                  <a:t> </a:t>
                </a:r>
                <a14:m>
                  <m:oMath xmlns:m="http://schemas.openxmlformats.org/officeDocument/2006/math">
                    <m:sSub>
                      <m:sSubPr>
                        <m:ctrlPr>
                          <a:rPr lang="en-GB" sz="1400" i="1" smtClean="0">
                            <a:latin typeface="Cambria Math" panose="02040503050406030204" pitchFamily="18" charset="0"/>
                          </a:rPr>
                        </m:ctrlPr>
                      </m:sSubPr>
                      <m:e>
                        <m:r>
                          <a:rPr lang="en-GB" sz="1400" b="0" i="1" smtClean="0">
                            <a:latin typeface="Cambria Math" panose="02040503050406030204" pitchFamily="18" charset="0"/>
                          </a:rPr>
                          <m:t>  </m:t>
                        </m:r>
                        <m:r>
                          <a:rPr lang="en-GB" sz="1400" b="0" i="1" smtClean="0">
                            <a:latin typeface="Cambria Math" panose="02040503050406030204" pitchFamily="18" charset="0"/>
                          </a:rPr>
                          <m:t>𝑢</m:t>
                        </m:r>
                      </m:e>
                      <m:sub>
                        <m:r>
                          <a:rPr lang="en-GB" sz="1400" b="0" i="0" smtClean="0">
                            <a:latin typeface="Cambria Math" panose="02040503050406030204" pitchFamily="18" charset="0"/>
                            <a:ea typeface="Cambria Math" panose="02040503050406030204" pitchFamily="18" charset="0"/>
                          </a:rPr>
                          <m:t>0</m:t>
                        </m:r>
                        <m:r>
                          <a:rPr lang="en-GB" sz="1400">
                            <a:latin typeface="Cambria Math" panose="02040503050406030204" pitchFamily="18" charset="0"/>
                            <a:ea typeface="Cambria Math" panose="02040503050406030204" pitchFamily="18" charset="0"/>
                          </a:rPr>
                          <m:t>,</m:t>
                        </m:r>
                        <m:r>
                          <a:rPr lang="en-GB" sz="1400" i="1">
                            <a:latin typeface="Cambria Math" panose="02040503050406030204" pitchFamily="18" charset="0"/>
                            <a:ea typeface="Cambria Math" panose="02040503050406030204" pitchFamily="18" charset="0"/>
                          </a:rPr>
                          <m:t>𝑗</m:t>
                        </m:r>
                      </m:sub>
                    </m:sSub>
                    <m:r>
                      <a:rPr lang="en-GB" sz="1400" b="0" i="1" smtClean="0">
                        <a:latin typeface="Cambria Math" panose="02040503050406030204" pitchFamily="18" charset="0"/>
                        <a:ea typeface="Cambria Math" panose="02040503050406030204" pitchFamily="18" charset="0"/>
                      </a:rPr>
                      <m:t> </m:t>
                    </m:r>
                    <m:r>
                      <a:rPr lang="en-GB" sz="1400" b="0" i="1" smtClean="0">
                        <a:latin typeface="Cambria Math" panose="02040503050406030204" pitchFamily="18" charset="0"/>
                      </a:rPr>
                      <m:t>~ </m:t>
                    </m:r>
                    <m:r>
                      <m:rPr>
                        <m:sty m:val="p"/>
                      </m:rPr>
                      <a:rPr lang="en-GB" sz="1400" b="0" i="0" smtClean="0">
                        <a:latin typeface="Cambria Math" panose="02040503050406030204" pitchFamily="18" charset="0"/>
                      </a:rPr>
                      <m:t>Norm</m:t>
                    </m:r>
                    <m:d>
                      <m:dPr>
                        <m:ctrlPr>
                          <a:rPr lang="en-GB" sz="1400" i="1" smtClean="0">
                            <a:latin typeface="Cambria Math" panose="02040503050406030204" pitchFamily="18" charset="0"/>
                          </a:rPr>
                        </m:ctrlPr>
                      </m:dPr>
                      <m:e>
                        <m:r>
                          <a:rPr lang="en-GB" sz="1400" b="0" i="1" smtClean="0">
                            <a:latin typeface="Cambria Math" panose="02040503050406030204" pitchFamily="18" charset="0"/>
                          </a:rPr>
                          <m:t>0,</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𝜎</m:t>
                            </m:r>
                          </m:e>
                          <m:sub>
                            <m:r>
                              <a:rPr lang="en-GB" sz="1400" b="0" i="1" smtClean="0">
                                <a:latin typeface="Cambria Math" panose="02040503050406030204" pitchFamily="18" charset="0"/>
                                <a:ea typeface="Cambria Math" panose="02040503050406030204" pitchFamily="18" charset="0"/>
                              </a:rPr>
                              <m:t>𝑗</m:t>
                            </m:r>
                          </m:sub>
                        </m:sSub>
                      </m:e>
                    </m:d>
                  </m:oMath>
                </a14:m>
                <a:endParaRPr lang="en-GB" sz="1400" dirty="0"/>
              </a:p>
              <a:p>
                <a:pPr/>
                <a14:m>
                  <m:oMathPara xmlns:m="http://schemas.openxmlformats.org/officeDocument/2006/math">
                    <m:oMathParaPr>
                      <m:jc m:val="left"/>
                    </m:oMathParaPr>
                    <m:oMath xmlns:m="http://schemas.openxmlformats.org/officeDocument/2006/math">
                      <m:sSub>
                        <m:sSubPr>
                          <m:ctrlPr>
                            <a:rPr lang="en-GB" sz="1400" i="1" smtClean="0">
                              <a:latin typeface="Cambria Math" panose="02040503050406030204" pitchFamily="18" charset="0"/>
                            </a:rPr>
                          </m:ctrlPr>
                        </m:sSubPr>
                        <m:e>
                          <m:r>
                            <a:rPr lang="en-GB" sz="1400" b="0" i="1" smtClean="0">
                              <a:latin typeface="Cambria Math" panose="02040503050406030204" pitchFamily="18" charset="0"/>
                            </a:rPr>
                            <m:t>   </m:t>
                          </m:r>
                          <m:r>
                            <a:rPr lang="en-GB" sz="1400" i="1">
                              <a:latin typeface="Cambria Math" panose="02040503050406030204" pitchFamily="18" charset="0"/>
                              <a:ea typeface="Cambria Math" panose="02040503050406030204" pitchFamily="18" charset="0"/>
                            </a:rPr>
                            <m:t>𝜎</m:t>
                          </m:r>
                        </m:e>
                        <m:sub>
                          <m:r>
                            <a:rPr lang="en-GB" sz="1400" b="0" i="1" smtClean="0">
                              <a:latin typeface="Cambria Math" panose="02040503050406030204" pitchFamily="18" charset="0"/>
                              <a:ea typeface="Cambria Math" panose="02040503050406030204" pitchFamily="18" charset="0"/>
                            </a:rPr>
                            <m:t>𝑗</m:t>
                          </m:r>
                        </m:sub>
                      </m:sSub>
                      <m:r>
                        <a:rPr lang="en-GB" sz="1400" b="0" i="1" smtClean="0">
                          <a:latin typeface="Cambria Math" panose="02040503050406030204" pitchFamily="18" charset="0"/>
                          <a:ea typeface="Cambria Math" panose="02040503050406030204" pitchFamily="18" charset="0"/>
                        </a:rPr>
                        <m:t> ~ </m:t>
                      </m:r>
                      <m:r>
                        <m:rPr>
                          <m:sty m:val="p"/>
                        </m:rPr>
                        <a:rPr lang="en-GB" sz="1400" b="0" i="0" smtClean="0">
                          <a:latin typeface="Cambria Math" panose="02040503050406030204" pitchFamily="18" charset="0"/>
                          <a:ea typeface="Cambria Math" panose="02040503050406030204" pitchFamily="18" charset="0"/>
                        </a:rPr>
                        <m:t>Uniform</m:t>
                      </m:r>
                      <m:r>
                        <a:rPr lang="en-GB" sz="1400" b="0" i="0" smtClean="0">
                          <a:latin typeface="Cambria Math" panose="02040503050406030204" pitchFamily="18" charset="0"/>
                          <a:ea typeface="Cambria Math" panose="02040503050406030204" pitchFamily="18" charset="0"/>
                        </a:rPr>
                        <m:t>()</m:t>
                      </m:r>
                    </m:oMath>
                  </m:oMathPara>
                </a14:m>
                <a:endParaRPr lang="en-GB" sz="1400" dirty="0"/>
              </a:p>
            </p:txBody>
          </p:sp>
        </mc:Choice>
        <mc:Fallback xmlns="">
          <p:sp>
            <p:nvSpPr>
              <p:cNvPr id="5" name="TextBox 4">
                <a:extLst>
                  <a:ext uri="{FF2B5EF4-FFF2-40B4-BE49-F238E27FC236}">
                    <a16:creationId xmlns:a16="http://schemas.microsoft.com/office/drawing/2014/main" id="{03CE23D2-C674-4D7F-A9E2-5A0C69E56751}"/>
                  </a:ext>
                </a:extLst>
              </p:cNvPr>
              <p:cNvSpPr txBox="1">
                <a:spLocks noRot="1" noChangeAspect="1" noMove="1" noResize="1" noEditPoints="1" noAdjustHandles="1" noChangeArrowheads="1" noChangeShapeType="1" noTextEdit="1"/>
              </p:cNvSpPr>
              <p:nvPr/>
            </p:nvSpPr>
            <p:spPr>
              <a:xfrm>
                <a:off x="5785137" y="4366537"/>
                <a:ext cx="5953539" cy="1179169"/>
              </a:xfrm>
              <a:prstGeom prst="rect">
                <a:avLst/>
              </a:prstGeom>
              <a:blipFill>
                <a:blip r:embed="rId7"/>
                <a:stretch>
                  <a:fillRect l="-1489" t="-1053" b="-4211"/>
                </a:stretch>
              </a:blipFill>
              <a:ln>
                <a:solidFill>
                  <a:schemeClr val="accent1">
                    <a:lumMod val="60000"/>
                    <a:lumOff val="40000"/>
                  </a:schemeClr>
                </a:solidFill>
              </a:ln>
            </p:spPr>
            <p:txBody>
              <a:bodyPr/>
              <a:lstStyle/>
              <a:p>
                <a:r>
                  <a:rPr lang="en-GB">
                    <a:noFill/>
                  </a:rPr>
                  <a:t> </a:t>
                </a:r>
              </a:p>
            </p:txBody>
          </p:sp>
        </mc:Fallback>
      </mc:AlternateContent>
    </p:spTree>
    <p:extLst>
      <p:ext uri="{BB962C8B-B14F-4D97-AF65-F5344CB8AC3E}">
        <p14:creationId xmlns:p14="http://schemas.microsoft.com/office/powerpoint/2010/main" val="15953435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DA87148-1442-2127-8C2E-8010D42C2C06}"/>
              </a:ext>
            </a:extLst>
          </p:cNvPr>
          <p:cNvSpPr txBox="1"/>
          <p:nvPr/>
        </p:nvSpPr>
        <p:spPr>
          <a:xfrm>
            <a:off x="218661" y="107059"/>
            <a:ext cx="10999242" cy="523220"/>
          </a:xfrm>
          <a:prstGeom prst="rect">
            <a:avLst/>
          </a:prstGeom>
          <a:noFill/>
        </p:spPr>
        <p:txBody>
          <a:bodyPr wrap="square" rtlCol="0">
            <a:spAutoFit/>
          </a:bodyPr>
          <a:lstStyle/>
          <a:p>
            <a:pPr algn="l"/>
            <a:r>
              <a:rPr lang="en-GB" sz="2800" b="1" dirty="0">
                <a:latin typeface="Helvetica Neue Light" panose="02000403000000020004" pitchFamily="2" charset="0"/>
                <a:ea typeface="Helvetica Neue Light" panose="02000403000000020004" pitchFamily="2" charset="0"/>
              </a:rPr>
              <a:t>Example: Maths scores and active learning study [2]</a:t>
            </a:r>
          </a:p>
        </p:txBody>
      </p:sp>
      <p:sp>
        <p:nvSpPr>
          <p:cNvPr id="23" name="Slide Number Placeholder 3">
            <a:extLst>
              <a:ext uri="{FF2B5EF4-FFF2-40B4-BE49-F238E27FC236}">
                <a16:creationId xmlns:a16="http://schemas.microsoft.com/office/drawing/2014/main" id="{53CB6F84-5FA1-DCAF-4F63-81914EC99403}"/>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24</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6" name="TextBox 5">
            <a:extLst>
              <a:ext uri="{FF2B5EF4-FFF2-40B4-BE49-F238E27FC236}">
                <a16:creationId xmlns:a16="http://schemas.microsoft.com/office/drawing/2014/main" id="{CA6F4D42-8C37-A0C6-7601-23DC107BEC60}"/>
              </a:ext>
            </a:extLst>
          </p:cNvPr>
          <p:cNvSpPr txBox="1"/>
          <p:nvPr/>
        </p:nvSpPr>
        <p:spPr>
          <a:xfrm>
            <a:off x="218662" y="1244401"/>
            <a:ext cx="5629480" cy="5078313"/>
          </a:xfrm>
          <a:prstGeom prst="rect">
            <a:avLst/>
          </a:prstGeom>
          <a:noFill/>
        </p:spPr>
        <p:txBody>
          <a:bodyPr wrap="square" rtlCol="0">
            <a:spAutoFit/>
          </a:bodyPr>
          <a:lstStyle/>
          <a:p>
            <a:pPr algn="l"/>
            <a:r>
              <a:rPr lang="en-GB" sz="1200" dirty="0">
                <a:latin typeface="Helvetica Neue Light" panose="02000403000000020004" pitchFamily="2" charset="0"/>
                <a:ea typeface="Helvetica Neue Light" panose="02000403000000020004" pitchFamily="2" charset="0"/>
              </a:rPr>
              <a:t>data {</a:t>
            </a:r>
          </a:p>
          <a:p>
            <a:pPr algn="l"/>
            <a:r>
              <a:rPr lang="en-GB" sz="1200" dirty="0">
                <a:latin typeface="Helvetica Neue Light" panose="02000403000000020004" pitchFamily="2" charset="0"/>
                <a:ea typeface="Helvetica Neue Light" panose="02000403000000020004" pitchFamily="2" charset="0"/>
              </a:rPr>
              <a:t>int&lt;lower = 0&gt; N;</a:t>
            </a:r>
          </a:p>
          <a:p>
            <a:pPr algn="l"/>
            <a:r>
              <a:rPr lang="en-GB" sz="1200" dirty="0">
                <a:latin typeface="Helvetica Neue Light" panose="02000403000000020004" pitchFamily="2" charset="0"/>
                <a:ea typeface="Helvetica Neue Light" panose="02000403000000020004" pitchFamily="2" charset="0"/>
              </a:rPr>
              <a:t>int&lt;lower = 0&gt; CL;</a:t>
            </a:r>
          </a:p>
          <a:p>
            <a:pPr algn="l"/>
            <a:r>
              <a:rPr lang="en-GB" sz="1200" dirty="0">
                <a:latin typeface="Helvetica Neue Light" panose="02000403000000020004" pitchFamily="2" charset="0"/>
                <a:ea typeface="Helvetica Neue Light" panose="02000403000000020004" pitchFamily="2" charset="0"/>
              </a:rPr>
              <a:t>int&lt;lower = 0, upper = CL&gt; </a:t>
            </a:r>
            <a:r>
              <a:rPr lang="en-GB" sz="1200" dirty="0" err="1">
                <a:latin typeface="Helvetica Neue Light" panose="02000403000000020004" pitchFamily="2" charset="0"/>
                <a:ea typeface="Helvetica Neue Light" panose="02000403000000020004" pitchFamily="2" charset="0"/>
              </a:rPr>
              <a:t>ClassroomID</a:t>
            </a:r>
            <a:r>
              <a:rPr lang="en-GB" sz="1200" dirty="0">
                <a:latin typeface="Helvetica Neue Light" panose="02000403000000020004" pitchFamily="2" charset="0"/>
                <a:ea typeface="Helvetica Neue Light" panose="02000403000000020004" pitchFamily="2" charset="0"/>
              </a:rPr>
              <a:t>[N];</a:t>
            </a:r>
          </a:p>
          <a:p>
            <a:pPr algn="l"/>
            <a:r>
              <a:rPr lang="en-GB" sz="1200" dirty="0">
                <a:latin typeface="Helvetica Neue Light" panose="02000403000000020004" pitchFamily="2" charset="0"/>
                <a:ea typeface="Helvetica Neue Light" panose="02000403000000020004" pitchFamily="2" charset="0"/>
              </a:rPr>
              <a:t>int&lt;lower = 0&gt; k;</a:t>
            </a:r>
          </a:p>
          <a:p>
            <a:pPr algn="l"/>
            <a:r>
              <a:rPr lang="en-GB" sz="1200" dirty="0">
                <a:latin typeface="Helvetica Neue Light" panose="02000403000000020004" pitchFamily="2" charset="0"/>
                <a:ea typeface="Helvetica Neue Light" panose="02000403000000020004" pitchFamily="2" charset="0"/>
              </a:rPr>
              <a:t>real&lt;lower = 0&gt; </a:t>
            </a:r>
            <a:r>
              <a:rPr lang="en-GB" sz="1200" dirty="0" err="1">
                <a:latin typeface="Helvetica Neue Light" panose="02000403000000020004" pitchFamily="2" charset="0"/>
                <a:ea typeface="Helvetica Neue Light" panose="02000403000000020004" pitchFamily="2" charset="0"/>
              </a:rPr>
              <a:t>ActiveTime</a:t>
            </a:r>
            <a:r>
              <a:rPr lang="en-GB" sz="1200" dirty="0">
                <a:latin typeface="Helvetica Neue Light" panose="02000403000000020004" pitchFamily="2" charset="0"/>
                <a:ea typeface="Helvetica Neue Light" panose="02000403000000020004" pitchFamily="2" charset="0"/>
              </a:rPr>
              <a:t>[N];</a:t>
            </a:r>
          </a:p>
          <a:p>
            <a:pPr algn="l"/>
            <a:r>
              <a:rPr lang="en-GB" sz="1200" dirty="0">
                <a:latin typeface="Helvetica Neue Light" panose="02000403000000020004" pitchFamily="2" charset="0"/>
                <a:ea typeface="Helvetica Neue Light" panose="02000403000000020004" pitchFamily="2" charset="0"/>
              </a:rPr>
              <a:t>real&lt;lower = 0&gt; Supportive[N];</a:t>
            </a:r>
          </a:p>
          <a:p>
            <a:pPr algn="l"/>
            <a:r>
              <a:rPr lang="en-GB" sz="1200" dirty="0">
                <a:latin typeface="Helvetica Neue Light" panose="02000403000000020004" pitchFamily="2" charset="0"/>
                <a:ea typeface="Helvetica Neue Light" panose="02000403000000020004" pitchFamily="2" charset="0"/>
              </a:rPr>
              <a:t>real&lt;lower = 0&gt; </a:t>
            </a:r>
            <a:r>
              <a:rPr lang="en-GB" sz="1200" dirty="0" err="1">
                <a:latin typeface="Helvetica Neue Light" panose="02000403000000020004" pitchFamily="2" charset="0"/>
                <a:ea typeface="Helvetica Neue Light" panose="02000403000000020004" pitchFamily="2" charset="0"/>
              </a:rPr>
              <a:t>MathScore</a:t>
            </a:r>
            <a:r>
              <a:rPr lang="en-GB" sz="1200" dirty="0">
                <a:latin typeface="Helvetica Neue Light" panose="02000403000000020004" pitchFamily="2" charset="0"/>
                <a:ea typeface="Helvetica Neue Light" panose="02000403000000020004" pitchFamily="2" charset="0"/>
              </a:rPr>
              <a:t>[N];</a:t>
            </a:r>
          </a:p>
          <a:p>
            <a:pPr algn="l"/>
            <a:r>
              <a:rPr lang="en-GB" sz="1200" dirty="0">
                <a:latin typeface="Helvetica Neue Light" panose="02000403000000020004" pitchFamily="2" charset="0"/>
                <a:ea typeface="Helvetica Neue Light" panose="02000403000000020004" pitchFamily="2" charset="0"/>
              </a:rPr>
              <a:t>}</a:t>
            </a:r>
          </a:p>
          <a:p>
            <a:pPr algn="l"/>
            <a:r>
              <a:rPr lang="en-GB" sz="1200" dirty="0">
                <a:latin typeface="Helvetica Neue Light" panose="02000403000000020004" pitchFamily="2" charset="0"/>
                <a:ea typeface="Helvetica Neue Light" panose="02000403000000020004" pitchFamily="2" charset="0"/>
              </a:rPr>
              <a:t>parameters {</a:t>
            </a:r>
          </a:p>
          <a:p>
            <a:pPr algn="l"/>
            <a:r>
              <a:rPr lang="en-GB" sz="1200" dirty="0">
                <a:latin typeface="Helvetica Neue Light" panose="02000403000000020004" pitchFamily="2" charset="0"/>
                <a:ea typeface="Helvetica Neue Light" panose="02000403000000020004" pitchFamily="2" charset="0"/>
              </a:rPr>
              <a:t>real gamma00;</a:t>
            </a:r>
          </a:p>
          <a:p>
            <a:pPr algn="l"/>
            <a:r>
              <a:rPr lang="en-GB" sz="1200" dirty="0">
                <a:latin typeface="Helvetica Neue Light" panose="02000403000000020004" pitchFamily="2" charset="0"/>
                <a:ea typeface="Helvetica Neue Light" panose="02000403000000020004" pitchFamily="2" charset="0"/>
              </a:rPr>
              <a:t>vector[k] beta;</a:t>
            </a:r>
          </a:p>
          <a:p>
            <a:pPr algn="l"/>
            <a:r>
              <a:rPr lang="en-GB" sz="1200" dirty="0">
                <a:latin typeface="Helvetica Neue Light" panose="02000403000000020004" pitchFamily="2" charset="0"/>
                <a:ea typeface="Helvetica Neue Light" panose="02000403000000020004" pitchFamily="2" charset="0"/>
              </a:rPr>
              <a:t>vector[CL] u;</a:t>
            </a:r>
          </a:p>
          <a:p>
            <a:pPr algn="l"/>
            <a:r>
              <a:rPr lang="en-GB" sz="1200" dirty="0">
                <a:latin typeface="Helvetica Neue Light" panose="02000403000000020004" pitchFamily="2" charset="0"/>
                <a:ea typeface="Helvetica Neue Light" panose="02000403000000020004" pitchFamily="2" charset="0"/>
              </a:rPr>
              <a:t>real&lt;lower = 0&gt; </a:t>
            </a:r>
            <a:r>
              <a:rPr lang="en-GB" sz="1200" dirty="0" err="1">
                <a:latin typeface="Helvetica Neue Light" panose="02000403000000020004" pitchFamily="2" charset="0"/>
                <a:ea typeface="Helvetica Neue Light" panose="02000403000000020004" pitchFamily="2" charset="0"/>
              </a:rPr>
              <a:t>sigma_error</a:t>
            </a:r>
            <a:r>
              <a:rPr lang="en-GB" sz="1200" dirty="0">
                <a:latin typeface="Helvetica Neue Light" panose="02000403000000020004" pitchFamily="2" charset="0"/>
                <a:ea typeface="Helvetica Neue Light" panose="02000403000000020004" pitchFamily="2" charset="0"/>
              </a:rPr>
              <a:t>;</a:t>
            </a:r>
          </a:p>
          <a:p>
            <a:pPr algn="l"/>
            <a:r>
              <a:rPr lang="en-GB" sz="1200" dirty="0">
                <a:latin typeface="Helvetica Neue Light" panose="02000403000000020004" pitchFamily="2" charset="0"/>
                <a:ea typeface="Helvetica Neue Light" panose="02000403000000020004" pitchFamily="2" charset="0"/>
              </a:rPr>
              <a:t>real&lt;lower = 0&gt; </a:t>
            </a:r>
            <a:r>
              <a:rPr lang="en-GB" sz="1200" dirty="0" err="1">
                <a:latin typeface="Helvetica Neue Light" panose="02000403000000020004" pitchFamily="2" charset="0"/>
                <a:ea typeface="Helvetica Neue Light" panose="02000403000000020004" pitchFamily="2" charset="0"/>
              </a:rPr>
              <a:t>group_error</a:t>
            </a:r>
            <a:r>
              <a:rPr lang="en-GB" sz="1200" dirty="0">
                <a:latin typeface="Helvetica Neue Light" panose="02000403000000020004" pitchFamily="2" charset="0"/>
                <a:ea typeface="Helvetica Neue Light" panose="02000403000000020004" pitchFamily="2" charset="0"/>
              </a:rPr>
              <a:t>;</a:t>
            </a:r>
          </a:p>
          <a:p>
            <a:pPr algn="l"/>
            <a:r>
              <a:rPr lang="en-GB" sz="1200" dirty="0">
                <a:latin typeface="Helvetica Neue Light" panose="02000403000000020004" pitchFamily="2" charset="0"/>
                <a:ea typeface="Helvetica Neue Light" panose="02000403000000020004" pitchFamily="2" charset="0"/>
              </a:rPr>
              <a:t>}</a:t>
            </a:r>
          </a:p>
          <a:p>
            <a:pPr algn="l"/>
            <a:r>
              <a:rPr lang="en-GB" sz="1200" dirty="0">
                <a:latin typeface="Helvetica Neue Light" panose="02000403000000020004" pitchFamily="2" charset="0"/>
                <a:ea typeface="Helvetica Neue Light" panose="02000403000000020004" pitchFamily="2" charset="0"/>
              </a:rPr>
              <a:t>model {</a:t>
            </a:r>
          </a:p>
          <a:p>
            <a:pPr algn="l"/>
            <a:r>
              <a:rPr lang="en-GB" sz="1200" dirty="0">
                <a:latin typeface="Helvetica Neue Light" panose="02000403000000020004" pitchFamily="2" charset="0"/>
                <a:ea typeface="Helvetica Neue Light" panose="02000403000000020004" pitchFamily="2" charset="0"/>
              </a:rPr>
              <a:t>real mu;</a:t>
            </a:r>
          </a:p>
          <a:p>
            <a:pPr algn="l"/>
            <a:r>
              <a:rPr lang="en-GB" sz="1200" dirty="0">
                <a:latin typeface="Helvetica Neue Light" panose="02000403000000020004" pitchFamily="2" charset="0"/>
                <a:ea typeface="Helvetica Neue Light" panose="02000403000000020004" pitchFamily="2" charset="0"/>
              </a:rPr>
              <a:t>u ~ normal(0, </a:t>
            </a:r>
            <a:r>
              <a:rPr lang="en-GB" sz="1200" dirty="0" err="1">
                <a:latin typeface="Helvetica Neue Light" panose="02000403000000020004" pitchFamily="2" charset="0"/>
                <a:ea typeface="Helvetica Neue Light" panose="02000403000000020004" pitchFamily="2" charset="0"/>
              </a:rPr>
              <a:t>group_error</a:t>
            </a:r>
            <a:r>
              <a:rPr lang="en-GB" sz="1200" dirty="0">
                <a:latin typeface="Helvetica Neue Light" panose="02000403000000020004" pitchFamily="2" charset="0"/>
                <a:ea typeface="Helvetica Neue Light" panose="02000403000000020004" pitchFamily="2" charset="0"/>
              </a:rPr>
              <a:t>);</a:t>
            </a:r>
          </a:p>
          <a:p>
            <a:pPr algn="l"/>
            <a:r>
              <a:rPr lang="en-GB" sz="1200" dirty="0">
                <a:latin typeface="Helvetica Neue Light" panose="02000403000000020004" pitchFamily="2" charset="0"/>
                <a:ea typeface="Helvetica Neue Light" panose="02000403000000020004" pitchFamily="2" charset="0"/>
              </a:rPr>
              <a:t>gamma00 ~ normal(0, 20);</a:t>
            </a:r>
          </a:p>
          <a:p>
            <a:pPr algn="l"/>
            <a:r>
              <a:rPr lang="en-GB" sz="1200" dirty="0">
                <a:latin typeface="Helvetica Neue Light" panose="02000403000000020004" pitchFamily="2" charset="0"/>
                <a:ea typeface="Helvetica Neue Light" panose="02000403000000020004" pitchFamily="2" charset="0"/>
              </a:rPr>
              <a:t>beta ~ normal(0, 20);</a:t>
            </a:r>
          </a:p>
          <a:p>
            <a:pPr algn="l"/>
            <a:r>
              <a:rPr lang="en-GB" sz="1200" dirty="0">
                <a:latin typeface="Helvetica Neue Light" panose="02000403000000020004" pitchFamily="2" charset="0"/>
                <a:ea typeface="Helvetica Neue Light" panose="02000403000000020004" pitchFamily="2" charset="0"/>
              </a:rPr>
              <a:t>	</a:t>
            </a:r>
          </a:p>
          <a:p>
            <a:pPr algn="l"/>
            <a:r>
              <a:rPr lang="en-GB" sz="1200" dirty="0">
                <a:latin typeface="Helvetica Neue Light" panose="02000403000000020004" pitchFamily="2" charset="0"/>
                <a:ea typeface="Helvetica Neue Light" panose="02000403000000020004" pitchFamily="2" charset="0"/>
              </a:rPr>
              <a:t>for (</a:t>
            </a:r>
            <a:r>
              <a:rPr lang="en-GB" sz="1200" dirty="0" err="1">
                <a:latin typeface="Helvetica Neue Light" panose="02000403000000020004" pitchFamily="2" charset="0"/>
                <a:ea typeface="Helvetica Neue Light" panose="02000403000000020004" pitchFamily="2" charset="0"/>
              </a:rPr>
              <a:t>i</a:t>
            </a:r>
            <a:r>
              <a:rPr lang="en-GB" sz="1200" dirty="0">
                <a:latin typeface="Helvetica Neue Light" panose="02000403000000020004" pitchFamily="2" charset="0"/>
                <a:ea typeface="Helvetica Neue Light" panose="02000403000000020004" pitchFamily="2" charset="0"/>
              </a:rPr>
              <a:t> in 1:N) {</a:t>
            </a:r>
          </a:p>
          <a:p>
            <a:pPr algn="l"/>
            <a:r>
              <a:rPr lang="en-GB" sz="1200" dirty="0">
                <a:latin typeface="Helvetica Neue Light" panose="02000403000000020004" pitchFamily="2" charset="0"/>
                <a:ea typeface="Helvetica Neue Light" panose="02000403000000020004" pitchFamily="2" charset="0"/>
              </a:rPr>
              <a:t>mu = gamma00 + u[</a:t>
            </a:r>
            <a:r>
              <a:rPr lang="en-GB" sz="1200" dirty="0" err="1">
                <a:latin typeface="Helvetica Neue Light" panose="02000403000000020004" pitchFamily="2" charset="0"/>
                <a:ea typeface="Helvetica Neue Light" panose="02000403000000020004" pitchFamily="2" charset="0"/>
              </a:rPr>
              <a:t>ClassroomID</a:t>
            </a:r>
            <a:r>
              <a:rPr lang="en-GB" sz="1200" dirty="0">
                <a:latin typeface="Helvetica Neue Light" panose="02000403000000020004" pitchFamily="2" charset="0"/>
                <a:ea typeface="Helvetica Neue Light" panose="02000403000000020004" pitchFamily="2" charset="0"/>
              </a:rPr>
              <a:t>[</a:t>
            </a:r>
            <a:r>
              <a:rPr lang="en-GB" sz="1200" dirty="0" err="1">
                <a:latin typeface="Helvetica Neue Light" panose="02000403000000020004" pitchFamily="2" charset="0"/>
                <a:ea typeface="Helvetica Neue Light" panose="02000403000000020004" pitchFamily="2" charset="0"/>
              </a:rPr>
              <a:t>i</a:t>
            </a:r>
            <a:r>
              <a:rPr lang="en-GB" sz="1200" dirty="0">
                <a:latin typeface="Helvetica Neue Light" panose="02000403000000020004" pitchFamily="2" charset="0"/>
                <a:ea typeface="Helvetica Neue Light" panose="02000403000000020004" pitchFamily="2" charset="0"/>
              </a:rPr>
              <a:t>]] + beta[1]*</a:t>
            </a:r>
            <a:r>
              <a:rPr lang="en-GB" sz="1200" dirty="0" err="1">
                <a:latin typeface="Helvetica Neue Light" panose="02000403000000020004" pitchFamily="2" charset="0"/>
                <a:ea typeface="Helvetica Neue Light" panose="02000403000000020004" pitchFamily="2" charset="0"/>
              </a:rPr>
              <a:t>ActiveTime</a:t>
            </a:r>
            <a:r>
              <a:rPr lang="en-GB" sz="1200" dirty="0">
                <a:latin typeface="Helvetica Neue Light" panose="02000403000000020004" pitchFamily="2" charset="0"/>
                <a:ea typeface="Helvetica Neue Light" panose="02000403000000020004" pitchFamily="2" charset="0"/>
              </a:rPr>
              <a:t>[</a:t>
            </a:r>
            <a:r>
              <a:rPr lang="en-GB" sz="1200" dirty="0" err="1">
                <a:latin typeface="Helvetica Neue Light" panose="02000403000000020004" pitchFamily="2" charset="0"/>
                <a:ea typeface="Helvetica Neue Light" panose="02000403000000020004" pitchFamily="2" charset="0"/>
              </a:rPr>
              <a:t>i</a:t>
            </a:r>
            <a:r>
              <a:rPr lang="en-GB" sz="1200" dirty="0">
                <a:latin typeface="Helvetica Neue Light" panose="02000403000000020004" pitchFamily="2" charset="0"/>
                <a:ea typeface="Helvetica Neue Light" panose="02000403000000020004" pitchFamily="2" charset="0"/>
              </a:rPr>
              <a:t>] + beta[2]*Supportive[</a:t>
            </a:r>
            <a:r>
              <a:rPr lang="en-GB" sz="1200" dirty="0" err="1">
                <a:latin typeface="Helvetica Neue Light" panose="02000403000000020004" pitchFamily="2" charset="0"/>
                <a:ea typeface="Helvetica Neue Light" panose="02000403000000020004" pitchFamily="2" charset="0"/>
              </a:rPr>
              <a:t>i</a:t>
            </a:r>
            <a:r>
              <a:rPr lang="en-GB" sz="1200" dirty="0">
                <a:latin typeface="Helvetica Neue Light" panose="02000403000000020004" pitchFamily="2" charset="0"/>
                <a:ea typeface="Helvetica Neue Light" panose="02000403000000020004" pitchFamily="2" charset="0"/>
              </a:rPr>
              <a:t>];</a:t>
            </a:r>
          </a:p>
          <a:p>
            <a:pPr algn="l"/>
            <a:r>
              <a:rPr lang="en-GB" sz="1200" dirty="0" err="1">
                <a:latin typeface="Helvetica Neue Light" panose="02000403000000020004" pitchFamily="2" charset="0"/>
                <a:ea typeface="Helvetica Neue Light" panose="02000403000000020004" pitchFamily="2" charset="0"/>
              </a:rPr>
              <a:t>MathScore</a:t>
            </a:r>
            <a:r>
              <a:rPr lang="en-GB" sz="1200" dirty="0">
                <a:latin typeface="Helvetica Neue Light" panose="02000403000000020004" pitchFamily="2" charset="0"/>
                <a:ea typeface="Helvetica Neue Light" panose="02000403000000020004" pitchFamily="2" charset="0"/>
              </a:rPr>
              <a:t>[</a:t>
            </a:r>
            <a:r>
              <a:rPr lang="en-GB" sz="1200" dirty="0" err="1">
                <a:latin typeface="Helvetica Neue Light" panose="02000403000000020004" pitchFamily="2" charset="0"/>
                <a:ea typeface="Helvetica Neue Light" panose="02000403000000020004" pitchFamily="2" charset="0"/>
              </a:rPr>
              <a:t>i</a:t>
            </a:r>
            <a:r>
              <a:rPr lang="en-GB" sz="1200" dirty="0">
                <a:latin typeface="Helvetica Neue Light" panose="02000403000000020004" pitchFamily="2" charset="0"/>
                <a:ea typeface="Helvetica Neue Light" panose="02000403000000020004" pitchFamily="2" charset="0"/>
              </a:rPr>
              <a:t>] ~ normal(mu, </a:t>
            </a:r>
            <a:r>
              <a:rPr lang="en-GB" sz="1200" dirty="0" err="1">
                <a:latin typeface="Helvetica Neue Light" panose="02000403000000020004" pitchFamily="2" charset="0"/>
                <a:ea typeface="Helvetica Neue Light" panose="02000403000000020004" pitchFamily="2" charset="0"/>
              </a:rPr>
              <a:t>sigma_error</a:t>
            </a:r>
            <a:r>
              <a:rPr lang="en-GB" sz="1200" dirty="0">
                <a:latin typeface="Helvetica Neue Light" panose="02000403000000020004" pitchFamily="2" charset="0"/>
                <a:ea typeface="Helvetica Neue Light" panose="02000403000000020004" pitchFamily="2" charset="0"/>
              </a:rPr>
              <a:t>);</a:t>
            </a:r>
          </a:p>
          <a:p>
            <a:pPr algn="l"/>
            <a:r>
              <a:rPr lang="en-GB" sz="1200" dirty="0">
                <a:latin typeface="Helvetica Neue Light" panose="02000403000000020004" pitchFamily="2" charset="0"/>
                <a:ea typeface="Helvetica Neue Light" panose="02000403000000020004" pitchFamily="2" charset="0"/>
              </a:rPr>
              <a:t>	}</a:t>
            </a:r>
          </a:p>
          <a:p>
            <a:pPr algn="l"/>
            <a:r>
              <a:rPr lang="en-GB" sz="1200" dirty="0">
                <a:latin typeface="Helvetica Neue Light" panose="02000403000000020004" pitchFamily="2" charset="0"/>
                <a:ea typeface="Helvetica Neue Light" panose="02000403000000020004" pitchFamily="2" charset="0"/>
              </a:rPr>
              <a:t>}</a:t>
            </a:r>
          </a:p>
        </p:txBody>
      </p:sp>
      <p:sp>
        <p:nvSpPr>
          <p:cNvPr id="7" name="TextBox 6">
            <a:extLst>
              <a:ext uri="{FF2B5EF4-FFF2-40B4-BE49-F238E27FC236}">
                <a16:creationId xmlns:a16="http://schemas.microsoft.com/office/drawing/2014/main" id="{ACD5C5A9-537A-A4A1-0960-2397C56D57B5}"/>
              </a:ext>
            </a:extLst>
          </p:cNvPr>
          <p:cNvSpPr txBox="1"/>
          <p:nvPr/>
        </p:nvSpPr>
        <p:spPr>
          <a:xfrm>
            <a:off x="218661" y="733530"/>
            <a:ext cx="4313146" cy="369332"/>
          </a:xfrm>
          <a:prstGeom prst="rect">
            <a:avLst/>
          </a:prstGeom>
          <a:noFill/>
        </p:spPr>
        <p:txBody>
          <a:bodyPr wrap="square" rtlCol="0">
            <a:spAutoFit/>
          </a:bodyPr>
          <a:lstStyle/>
          <a:p>
            <a:pPr algn="l"/>
            <a:r>
              <a:rPr lang="en-GB" b="1" dirty="0">
                <a:latin typeface="Helvetica Neue Light" panose="02000403000000020004" pitchFamily="2" charset="0"/>
                <a:ea typeface="Helvetica Neue Light" panose="02000403000000020004" pitchFamily="2" charset="0"/>
              </a:rPr>
              <a:t>Stan code</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618E754C-8EB1-C44C-96AB-5249006AE263}"/>
                  </a:ext>
                </a:extLst>
              </p:cNvPr>
              <p:cNvSpPr txBox="1"/>
              <p:nvPr/>
            </p:nvSpPr>
            <p:spPr>
              <a:xfrm>
                <a:off x="6095999" y="722700"/>
                <a:ext cx="5877339" cy="4027641"/>
              </a:xfrm>
              <a:prstGeom prst="rect">
                <a:avLst/>
              </a:prstGeom>
              <a:noFill/>
            </p:spPr>
            <p:txBody>
              <a:bodyPr wrap="square" rtlCol="0">
                <a:spAutoFit/>
              </a:bodyPr>
              <a:lstStyle/>
              <a:p>
                <a:pPr algn="l"/>
                <a:r>
                  <a:rPr lang="en-GB" b="1" dirty="0">
                    <a:latin typeface="Helvetica Neue Light" panose="02000403000000020004" pitchFamily="2" charset="0"/>
                    <a:ea typeface="Helvetica Neue Light" panose="02000403000000020004" pitchFamily="2" charset="0"/>
                  </a:rPr>
                  <a:t>Results (Random-intercept-only model)</a:t>
                </a:r>
              </a:p>
              <a:p>
                <a:pPr algn="l"/>
                <a:endParaRPr lang="en-GB" b="1" dirty="0">
                  <a:latin typeface="Helvetica Neue Light" panose="02000403000000020004" pitchFamily="2" charset="0"/>
                  <a:ea typeface="Helvetica Neue Light" panose="02000403000000020004" pitchFamily="2" charset="0"/>
                </a:endParaRPr>
              </a:p>
              <a:p>
                <a:pPr algn="l"/>
                <a:r>
                  <a:rPr lang="en-GB" b="1" dirty="0">
                    <a:latin typeface="Helvetica Neue Light" panose="02000403000000020004" pitchFamily="2" charset="0"/>
                    <a:ea typeface="Helvetica Neue Light" panose="02000403000000020004" pitchFamily="2" charset="0"/>
                  </a:rPr>
                  <a:t>Fixed effects</a:t>
                </a:r>
              </a:p>
              <a:p>
                <a:pPr algn="l"/>
                <a:r>
                  <a:rPr lang="en-GB" sz="1600" dirty="0">
                    <a:latin typeface="Helvetica Neue Light" panose="02000403000000020004" pitchFamily="2" charset="0"/>
                    <a:ea typeface="Helvetica Neue Light" panose="02000403000000020004" pitchFamily="2" charset="0"/>
                  </a:rPr>
                  <a:t>Intercept    (</a:t>
                </a:r>
                <a14:m>
                  <m:oMath xmlns:m="http://schemas.openxmlformats.org/officeDocument/2006/math">
                    <m:sSub>
                      <m:sSubPr>
                        <m:ctrlPr>
                          <a:rPr lang="en-GB" sz="1600" i="1" smtClean="0">
                            <a:latin typeface="Cambria Math" panose="02040503050406030204" pitchFamily="18" charset="0"/>
                            <a:ea typeface="Helvetica Neue Light" panose="02000403000000020004" pitchFamily="2" charset="0"/>
                          </a:rPr>
                        </m:ctrlPr>
                      </m:sSubPr>
                      <m:e>
                        <m:r>
                          <a:rPr lang="en-GB" sz="1600" b="0" i="1" smtClean="0">
                            <a:latin typeface="Cambria Math" panose="02040503050406030204" pitchFamily="18" charset="0"/>
                            <a:ea typeface="Cambria Math" panose="02040503050406030204" pitchFamily="18" charset="0"/>
                          </a:rPr>
                          <m:t>𝛾</m:t>
                        </m:r>
                      </m:e>
                      <m:sub>
                        <m:r>
                          <a:rPr lang="en-GB" sz="1600" b="0" i="1" smtClean="0">
                            <a:latin typeface="Cambria Math" panose="02040503050406030204" pitchFamily="18" charset="0"/>
                            <a:ea typeface="Helvetica Neue Light" panose="02000403000000020004" pitchFamily="2" charset="0"/>
                          </a:rPr>
                          <m:t>00</m:t>
                        </m:r>
                      </m:sub>
                    </m:sSub>
                    <m:r>
                      <a:rPr lang="en-GB" sz="1600" b="0" i="1" smtClean="0">
                        <a:latin typeface="Cambria Math" panose="02040503050406030204" pitchFamily="18" charset="0"/>
                        <a:ea typeface="Helvetica Neue Light" panose="02000403000000020004" pitchFamily="2" charset="0"/>
                      </a:rPr>
                      <m:t>)</m:t>
                    </m:r>
                  </m:oMath>
                </a14:m>
                <a:r>
                  <a:rPr lang="en-GB" sz="1600" dirty="0">
                    <a:latin typeface="Helvetica Neue Light" panose="02000403000000020004" pitchFamily="2" charset="0"/>
                    <a:ea typeface="Helvetica Neue Light" panose="02000403000000020004" pitchFamily="2" charset="0"/>
                  </a:rPr>
                  <a:t> 	33.24 (95% </a:t>
                </a:r>
                <a:r>
                  <a:rPr lang="en-GB" sz="1600" dirty="0" err="1">
                    <a:latin typeface="Helvetica Neue Light" panose="02000403000000020004" pitchFamily="2" charset="0"/>
                    <a:ea typeface="Helvetica Neue Light" panose="02000403000000020004" pitchFamily="2" charset="0"/>
                  </a:rPr>
                  <a:t>CrI</a:t>
                </a:r>
                <a:r>
                  <a:rPr lang="en-GB" sz="1600" dirty="0">
                    <a:latin typeface="Helvetica Neue Light" panose="02000403000000020004" pitchFamily="2" charset="0"/>
                    <a:ea typeface="Helvetica Neue Light" panose="02000403000000020004" pitchFamily="2" charset="0"/>
                  </a:rPr>
                  <a:t>: -18.18 to 68.28)</a:t>
                </a:r>
              </a:p>
              <a:p>
                <a:r>
                  <a:rPr lang="en-GB" sz="1600" dirty="0">
                    <a:latin typeface="Helvetica Neue Light" panose="02000403000000020004" pitchFamily="2" charset="0"/>
                    <a:ea typeface="Helvetica Neue Light" panose="02000403000000020004" pitchFamily="2" charset="0"/>
                  </a:rPr>
                  <a:t>Active time (</a:t>
                </a:r>
                <a14:m>
                  <m:oMath xmlns:m="http://schemas.openxmlformats.org/officeDocument/2006/math">
                    <m:sSub>
                      <m:sSubPr>
                        <m:ctrlPr>
                          <a:rPr lang="en-GB" sz="1600" i="1" smtClean="0">
                            <a:latin typeface="Cambria Math" panose="02040503050406030204" pitchFamily="18" charset="0"/>
                            <a:ea typeface="Helvetica Neue Light" panose="02000403000000020004" pitchFamily="2" charset="0"/>
                          </a:rPr>
                        </m:ctrlPr>
                      </m:sSubPr>
                      <m:e>
                        <m:r>
                          <a:rPr lang="en-GB" sz="1600" i="1" smtClean="0">
                            <a:latin typeface="Cambria Math" panose="02040503050406030204" pitchFamily="18" charset="0"/>
                            <a:ea typeface="Cambria Math" panose="02040503050406030204" pitchFamily="18" charset="0"/>
                          </a:rPr>
                          <m:t>𝛽</m:t>
                        </m:r>
                      </m:e>
                      <m:sub>
                        <m:r>
                          <a:rPr lang="en-GB" sz="1600" b="0" i="1" smtClean="0">
                            <a:latin typeface="Cambria Math" panose="02040503050406030204" pitchFamily="18" charset="0"/>
                            <a:ea typeface="Cambria Math" panose="02040503050406030204" pitchFamily="18" charset="0"/>
                          </a:rPr>
                          <m:t>1,</m:t>
                        </m:r>
                        <m:r>
                          <a:rPr lang="en-GB" sz="1600" b="0" i="1" smtClean="0">
                            <a:latin typeface="Cambria Math" panose="02040503050406030204" pitchFamily="18" charset="0"/>
                            <a:ea typeface="Cambria Math" panose="02040503050406030204" pitchFamily="18" charset="0"/>
                          </a:rPr>
                          <m:t>𝑗</m:t>
                        </m:r>
                      </m:sub>
                    </m:sSub>
                    <m:r>
                      <a:rPr lang="en-GB" sz="1600" b="0" i="1" smtClean="0">
                        <a:latin typeface="Cambria Math" panose="02040503050406030204" pitchFamily="18" charset="0"/>
                        <a:ea typeface="Helvetica Neue Light" panose="02000403000000020004" pitchFamily="2" charset="0"/>
                      </a:rPr>
                      <m:t>)</m:t>
                    </m:r>
                  </m:oMath>
                </a14:m>
                <a:r>
                  <a:rPr lang="en-GB" sz="1600" dirty="0">
                    <a:latin typeface="Helvetica Neue Light" panose="02000403000000020004" pitchFamily="2" charset="0"/>
                    <a:ea typeface="Helvetica Neue Light" panose="02000403000000020004" pitchFamily="2" charset="0"/>
                  </a:rPr>
                  <a:t> 	11.44 (95% </a:t>
                </a:r>
                <a:r>
                  <a:rPr lang="en-GB" sz="1600" dirty="0" err="1">
                    <a:latin typeface="Helvetica Neue Light" panose="02000403000000020004" pitchFamily="2" charset="0"/>
                    <a:ea typeface="Helvetica Neue Light" panose="02000403000000020004" pitchFamily="2" charset="0"/>
                  </a:rPr>
                  <a:t>CrI</a:t>
                </a:r>
                <a:r>
                  <a:rPr lang="en-GB" sz="1600" dirty="0">
                    <a:latin typeface="Helvetica Neue Light" panose="02000403000000020004" pitchFamily="2" charset="0"/>
                    <a:ea typeface="Helvetica Neue Light" panose="02000403000000020004" pitchFamily="2" charset="0"/>
                  </a:rPr>
                  <a:t>: 9.90 to 12.98)</a:t>
                </a:r>
              </a:p>
              <a:p>
                <a:r>
                  <a:rPr lang="en-GB" sz="1600" dirty="0">
                    <a:latin typeface="Helvetica Neue Light" panose="02000403000000020004" pitchFamily="2" charset="0"/>
                    <a:ea typeface="Helvetica Neue Light" panose="02000403000000020004" pitchFamily="2" charset="0"/>
                  </a:rPr>
                  <a:t>Supportive (</a:t>
                </a:r>
                <a14:m>
                  <m:oMath xmlns:m="http://schemas.openxmlformats.org/officeDocument/2006/math">
                    <m:sSub>
                      <m:sSubPr>
                        <m:ctrlPr>
                          <a:rPr lang="en-GB" sz="1600" i="1" smtClean="0">
                            <a:latin typeface="Cambria Math" panose="02040503050406030204" pitchFamily="18" charset="0"/>
                            <a:ea typeface="Helvetica Neue Light" panose="02000403000000020004" pitchFamily="2" charset="0"/>
                          </a:rPr>
                        </m:ctrlPr>
                      </m:sSubPr>
                      <m:e>
                        <m:r>
                          <a:rPr lang="en-GB" sz="1600" i="1" smtClean="0">
                            <a:latin typeface="Cambria Math" panose="02040503050406030204" pitchFamily="18" charset="0"/>
                            <a:ea typeface="Cambria Math" panose="02040503050406030204" pitchFamily="18" charset="0"/>
                          </a:rPr>
                          <m:t>𝛽</m:t>
                        </m:r>
                      </m:e>
                      <m:sub>
                        <m:r>
                          <a:rPr lang="en-GB" sz="1600" b="0" i="1" smtClean="0">
                            <a:latin typeface="Cambria Math" panose="02040503050406030204" pitchFamily="18" charset="0"/>
                            <a:ea typeface="Cambria Math" panose="02040503050406030204" pitchFamily="18" charset="0"/>
                          </a:rPr>
                          <m:t>2,</m:t>
                        </m:r>
                        <m:r>
                          <a:rPr lang="en-GB" sz="1600" b="0" i="1" smtClean="0">
                            <a:latin typeface="Cambria Math" panose="02040503050406030204" pitchFamily="18" charset="0"/>
                            <a:ea typeface="Cambria Math" panose="02040503050406030204" pitchFamily="18" charset="0"/>
                          </a:rPr>
                          <m:t>𝑗</m:t>
                        </m:r>
                      </m:sub>
                    </m:sSub>
                    <m:r>
                      <a:rPr lang="en-GB" sz="1600" b="0" i="1" smtClean="0">
                        <a:latin typeface="Cambria Math" panose="02040503050406030204" pitchFamily="18" charset="0"/>
                        <a:ea typeface="Helvetica Neue Light" panose="02000403000000020004" pitchFamily="2" charset="0"/>
                      </a:rPr>
                      <m:t>)</m:t>
                    </m:r>
                  </m:oMath>
                </a14:m>
                <a:r>
                  <a:rPr lang="en-GB" sz="1600" dirty="0">
                    <a:latin typeface="Helvetica Neue Light" panose="02000403000000020004" pitchFamily="2" charset="0"/>
                    <a:ea typeface="Helvetica Neue Light" panose="02000403000000020004" pitchFamily="2" charset="0"/>
                  </a:rPr>
                  <a:t> 	3.18   (95% </a:t>
                </a:r>
                <a:r>
                  <a:rPr lang="en-GB" sz="1600" dirty="0" err="1">
                    <a:latin typeface="Helvetica Neue Light" panose="02000403000000020004" pitchFamily="2" charset="0"/>
                    <a:ea typeface="Helvetica Neue Light" panose="02000403000000020004" pitchFamily="2" charset="0"/>
                  </a:rPr>
                  <a:t>CrI</a:t>
                </a:r>
                <a:r>
                  <a:rPr lang="en-GB" sz="1600" dirty="0">
                    <a:latin typeface="Helvetica Neue Light" panose="02000403000000020004" pitchFamily="2" charset="0"/>
                    <a:ea typeface="Helvetica Neue Light" panose="02000403000000020004" pitchFamily="2" charset="0"/>
                  </a:rPr>
                  <a:t>: 1.57 to 4.82)</a:t>
                </a:r>
              </a:p>
              <a:p>
                <a:endParaRPr lang="en-GB" sz="1600" dirty="0">
                  <a:latin typeface="Helvetica Neue Light" panose="02000403000000020004" pitchFamily="2" charset="0"/>
                  <a:ea typeface="Helvetica Neue Light" panose="02000403000000020004" pitchFamily="2" charset="0"/>
                </a:endParaRPr>
              </a:p>
              <a:p>
                <a:pPr algn="l"/>
                <a:r>
                  <a:rPr lang="en-GB" b="1" dirty="0">
                    <a:latin typeface="Helvetica Neue Light" panose="02000403000000020004" pitchFamily="2" charset="0"/>
                    <a:ea typeface="Helvetica Neue Light" panose="02000403000000020004" pitchFamily="2" charset="0"/>
                  </a:rPr>
                  <a:t>Random effects</a:t>
                </a:r>
              </a:p>
              <a:p>
                <a:pPr algn="l"/>
                <a14:m>
                  <m:oMath xmlns:m="http://schemas.openxmlformats.org/officeDocument/2006/math">
                    <m:sSubSup>
                      <m:sSubSupPr>
                        <m:ctrlPr>
                          <a:rPr lang="en-GB" sz="1600" i="1" smtClean="0">
                            <a:latin typeface="Cambria Math" panose="02040503050406030204" pitchFamily="18" charset="0"/>
                            <a:ea typeface="Helvetica Neue Light" panose="02000403000000020004" pitchFamily="2" charset="0"/>
                          </a:rPr>
                        </m:ctrlPr>
                      </m:sSubSupPr>
                      <m:e>
                        <m:r>
                          <a:rPr lang="en-GB" sz="1600" i="1" smtClean="0">
                            <a:latin typeface="Cambria Math" panose="02040503050406030204" pitchFamily="18" charset="0"/>
                            <a:ea typeface="Cambria Math" panose="02040503050406030204" pitchFamily="18" charset="0"/>
                          </a:rPr>
                          <m:t>𝜎</m:t>
                        </m:r>
                      </m:e>
                      <m:sub>
                        <m:r>
                          <a:rPr lang="en-GB" sz="1600" b="0" i="1" smtClean="0">
                            <a:latin typeface="Cambria Math" panose="02040503050406030204" pitchFamily="18" charset="0"/>
                            <a:ea typeface="Helvetica Neue Light" panose="02000403000000020004" pitchFamily="2" charset="0"/>
                          </a:rPr>
                          <m:t>𝑒</m:t>
                        </m:r>
                      </m:sub>
                      <m:sup>
                        <m:r>
                          <a:rPr lang="en-GB" sz="1600" b="0" i="1" smtClean="0">
                            <a:latin typeface="Cambria Math" panose="02040503050406030204" pitchFamily="18" charset="0"/>
                            <a:ea typeface="Helvetica Neue Light" panose="02000403000000020004" pitchFamily="2" charset="0"/>
                          </a:rPr>
                          <m:t>2</m:t>
                        </m:r>
                      </m:sup>
                    </m:sSubSup>
                  </m:oMath>
                </a14:m>
                <a:r>
                  <a:rPr lang="en-GB" sz="1600" dirty="0">
                    <a:latin typeface="Helvetica Neue Light" panose="02000403000000020004" pitchFamily="2" charset="0"/>
                    <a:ea typeface="Helvetica Neue Light" panose="02000403000000020004" pitchFamily="2" charset="0"/>
                  </a:rPr>
                  <a:t>    (sigma error</a:t>
                </a:r>
                <a14:m>
                  <m:oMath xmlns:m="http://schemas.openxmlformats.org/officeDocument/2006/math">
                    <m:r>
                      <a:rPr lang="en-GB" sz="1600" b="0" i="1" smtClean="0">
                        <a:latin typeface="Cambria Math" panose="02040503050406030204" pitchFamily="18" charset="0"/>
                        <a:ea typeface="Helvetica Neue Light" panose="02000403000000020004" pitchFamily="2" charset="0"/>
                      </a:rPr>
                      <m:t>)</m:t>
                    </m:r>
                  </m:oMath>
                </a14:m>
                <a:r>
                  <a:rPr lang="en-GB" sz="1600" dirty="0">
                    <a:latin typeface="Helvetica Neue Light" panose="02000403000000020004" pitchFamily="2" charset="0"/>
                    <a:ea typeface="Helvetica Neue Light" panose="02000403000000020004" pitchFamily="2" charset="0"/>
                  </a:rPr>
                  <a:t> 	3.34</a:t>
                </a:r>
              </a:p>
              <a:p>
                <a14:m>
                  <m:oMath xmlns:m="http://schemas.openxmlformats.org/officeDocument/2006/math">
                    <m:sSubSup>
                      <m:sSubSupPr>
                        <m:ctrlPr>
                          <a:rPr lang="en-GB" sz="1600" i="1">
                            <a:latin typeface="Cambria Math" panose="02040503050406030204" pitchFamily="18" charset="0"/>
                            <a:ea typeface="Helvetica Neue Light" panose="02000403000000020004" pitchFamily="2" charset="0"/>
                          </a:rPr>
                        </m:ctrlPr>
                      </m:sSubSupPr>
                      <m:e>
                        <m:r>
                          <a:rPr lang="en-GB" sz="1600" i="1">
                            <a:latin typeface="Cambria Math" panose="02040503050406030204" pitchFamily="18" charset="0"/>
                            <a:ea typeface="Cambria Math" panose="02040503050406030204" pitchFamily="18" charset="0"/>
                          </a:rPr>
                          <m:t>𝜎</m:t>
                        </m:r>
                      </m:e>
                      <m:sub>
                        <m:r>
                          <a:rPr lang="en-GB" sz="1600" b="0" i="1" smtClean="0">
                            <a:latin typeface="Cambria Math" panose="02040503050406030204" pitchFamily="18" charset="0"/>
                            <a:ea typeface="Helvetica Neue Light" panose="02000403000000020004" pitchFamily="2" charset="0"/>
                          </a:rPr>
                          <m:t>𝑢</m:t>
                        </m:r>
                      </m:sub>
                      <m:sup>
                        <m:r>
                          <a:rPr lang="en-GB" sz="1600" b="0" i="1" smtClean="0">
                            <a:latin typeface="Cambria Math" panose="02040503050406030204" pitchFamily="18" charset="0"/>
                            <a:ea typeface="Helvetica Neue Light" panose="02000403000000020004" pitchFamily="2" charset="0"/>
                          </a:rPr>
                          <m:t>2</m:t>
                        </m:r>
                      </m:sup>
                    </m:sSubSup>
                  </m:oMath>
                </a14:m>
                <a:r>
                  <a:rPr lang="en-GB" sz="1600" dirty="0">
                    <a:latin typeface="Helvetica Neue Light" panose="02000403000000020004" pitchFamily="2" charset="0"/>
                    <a:ea typeface="Helvetica Neue Light" panose="02000403000000020004" pitchFamily="2" charset="0"/>
                  </a:rPr>
                  <a:t>    (group error</a:t>
                </a:r>
                <a14:m>
                  <m:oMath xmlns:m="http://schemas.openxmlformats.org/officeDocument/2006/math">
                    <m:r>
                      <a:rPr lang="en-GB" sz="1600" b="0" i="1" smtClean="0">
                        <a:latin typeface="Cambria Math" panose="02040503050406030204" pitchFamily="18" charset="0"/>
                        <a:ea typeface="Helvetica Neue Light" panose="02000403000000020004" pitchFamily="2" charset="0"/>
                      </a:rPr>
                      <m:t>)</m:t>
                    </m:r>
                  </m:oMath>
                </a14:m>
                <a:r>
                  <a:rPr lang="en-GB" sz="1600" dirty="0">
                    <a:latin typeface="Helvetica Neue Light" panose="02000403000000020004" pitchFamily="2" charset="0"/>
                    <a:ea typeface="Helvetica Neue Light" panose="02000403000000020004" pitchFamily="2" charset="0"/>
                  </a:rPr>
                  <a:t>     56.16 </a:t>
                </a:r>
              </a:p>
              <a:p>
                <a14:m>
                  <m:oMath xmlns:m="http://schemas.openxmlformats.org/officeDocument/2006/math">
                    <m:sSub>
                      <m:sSubPr>
                        <m:ctrlPr>
                          <a:rPr lang="en-GB" sz="1600" i="1" smtClean="0">
                            <a:latin typeface="Cambria Math" panose="02040503050406030204" pitchFamily="18" charset="0"/>
                            <a:ea typeface="Helvetica Neue Light" panose="02000403000000020004" pitchFamily="2" charset="0"/>
                          </a:rPr>
                        </m:ctrlPr>
                      </m:sSubPr>
                      <m:e>
                        <m:r>
                          <a:rPr lang="en-GB" sz="1600" b="0" i="1" smtClean="0">
                            <a:latin typeface="Cambria Math" panose="02040503050406030204" pitchFamily="18" charset="0"/>
                            <a:ea typeface="Helvetica Neue Light" panose="02000403000000020004" pitchFamily="2" charset="0"/>
                          </a:rPr>
                          <m:t>𝑢</m:t>
                        </m:r>
                      </m:e>
                      <m:sub>
                        <m:r>
                          <a:rPr lang="en-GB" sz="1600" b="0" i="1" smtClean="0">
                            <a:latin typeface="Cambria Math" panose="02040503050406030204" pitchFamily="18" charset="0"/>
                            <a:ea typeface="Helvetica Neue Light" panose="02000403000000020004" pitchFamily="2" charset="0"/>
                          </a:rPr>
                          <m:t>1,</m:t>
                        </m:r>
                        <m:r>
                          <a:rPr lang="en-GB" sz="1600" b="0" i="1" smtClean="0">
                            <a:latin typeface="Cambria Math" panose="02040503050406030204" pitchFamily="18" charset="0"/>
                            <a:ea typeface="Helvetica Neue Light" panose="02000403000000020004" pitchFamily="2" charset="0"/>
                          </a:rPr>
                          <m:t>𝑗</m:t>
                        </m:r>
                      </m:sub>
                    </m:sSub>
                  </m:oMath>
                </a14:m>
                <a:r>
                  <a:rPr lang="en-GB" sz="1600" dirty="0">
                    <a:latin typeface="Helvetica Neue Light" panose="02000403000000020004" pitchFamily="2" charset="0"/>
                    <a:ea typeface="Helvetica Neue Light" panose="02000403000000020004" pitchFamily="2" charset="0"/>
                  </a:rPr>
                  <a:t>   (random intercept Classroom 1) 44.92</a:t>
                </a:r>
              </a:p>
              <a:p>
                <a14:m>
                  <m:oMath xmlns:m="http://schemas.openxmlformats.org/officeDocument/2006/math">
                    <m:sSub>
                      <m:sSubPr>
                        <m:ctrlPr>
                          <a:rPr lang="en-GB" sz="1600" i="1" smtClean="0">
                            <a:latin typeface="Cambria Math" panose="02040503050406030204" pitchFamily="18" charset="0"/>
                            <a:ea typeface="Helvetica Neue Light" panose="02000403000000020004" pitchFamily="2" charset="0"/>
                          </a:rPr>
                        </m:ctrlPr>
                      </m:sSubPr>
                      <m:e>
                        <m:r>
                          <a:rPr lang="en-GB" sz="1600" b="0" i="1" smtClean="0">
                            <a:latin typeface="Cambria Math" panose="02040503050406030204" pitchFamily="18" charset="0"/>
                            <a:ea typeface="Helvetica Neue Light" panose="02000403000000020004" pitchFamily="2" charset="0"/>
                          </a:rPr>
                          <m:t>𝑢</m:t>
                        </m:r>
                      </m:e>
                      <m:sub>
                        <m:r>
                          <a:rPr lang="en-GB" sz="1600" b="0" i="1" smtClean="0">
                            <a:latin typeface="Cambria Math" panose="02040503050406030204" pitchFamily="18" charset="0"/>
                            <a:ea typeface="Helvetica Neue Light" panose="02000403000000020004" pitchFamily="2" charset="0"/>
                          </a:rPr>
                          <m:t>2,</m:t>
                        </m:r>
                        <m:r>
                          <a:rPr lang="en-GB" sz="1600" b="0" i="1" smtClean="0">
                            <a:latin typeface="Cambria Math" panose="02040503050406030204" pitchFamily="18" charset="0"/>
                            <a:ea typeface="Helvetica Neue Light" panose="02000403000000020004" pitchFamily="2" charset="0"/>
                          </a:rPr>
                          <m:t>𝑗</m:t>
                        </m:r>
                      </m:sub>
                    </m:sSub>
                  </m:oMath>
                </a14:m>
                <a:r>
                  <a:rPr lang="en-GB" sz="1600" dirty="0">
                    <a:latin typeface="Helvetica Neue Light" panose="02000403000000020004" pitchFamily="2" charset="0"/>
                    <a:ea typeface="Helvetica Neue Light" panose="02000403000000020004" pitchFamily="2" charset="0"/>
                  </a:rPr>
                  <a:t>   (random intercept Classroom 2) 37.23</a:t>
                </a:r>
              </a:p>
              <a:p>
                <a14:m>
                  <m:oMath xmlns:m="http://schemas.openxmlformats.org/officeDocument/2006/math">
                    <m:sSub>
                      <m:sSubPr>
                        <m:ctrlPr>
                          <a:rPr lang="en-GB" sz="1600" i="1" smtClean="0">
                            <a:latin typeface="Cambria Math" panose="02040503050406030204" pitchFamily="18" charset="0"/>
                            <a:ea typeface="Helvetica Neue Light" panose="02000403000000020004" pitchFamily="2" charset="0"/>
                          </a:rPr>
                        </m:ctrlPr>
                      </m:sSubPr>
                      <m:e>
                        <m:r>
                          <a:rPr lang="en-GB" sz="1600" b="0" i="1" smtClean="0">
                            <a:latin typeface="Cambria Math" panose="02040503050406030204" pitchFamily="18" charset="0"/>
                            <a:ea typeface="Helvetica Neue Light" panose="02000403000000020004" pitchFamily="2" charset="0"/>
                          </a:rPr>
                          <m:t>𝑢</m:t>
                        </m:r>
                      </m:e>
                      <m:sub>
                        <m:r>
                          <a:rPr lang="en-GB" sz="1600" b="0" i="1" smtClean="0">
                            <a:latin typeface="Cambria Math" panose="02040503050406030204" pitchFamily="18" charset="0"/>
                            <a:ea typeface="Helvetica Neue Light" panose="02000403000000020004" pitchFamily="2" charset="0"/>
                          </a:rPr>
                          <m:t>3,</m:t>
                        </m:r>
                        <m:r>
                          <a:rPr lang="en-GB" sz="1600" b="0" i="1" smtClean="0">
                            <a:latin typeface="Cambria Math" panose="02040503050406030204" pitchFamily="18" charset="0"/>
                            <a:ea typeface="Helvetica Neue Light" panose="02000403000000020004" pitchFamily="2" charset="0"/>
                          </a:rPr>
                          <m:t>𝑗</m:t>
                        </m:r>
                      </m:sub>
                    </m:sSub>
                  </m:oMath>
                </a14:m>
                <a:r>
                  <a:rPr lang="en-GB" sz="1600" dirty="0">
                    <a:latin typeface="Helvetica Neue Light" panose="02000403000000020004" pitchFamily="2" charset="0"/>
                    <a:ea typeface="Helvetica Neue Light" panose="02000403000000020004" pitchFamily="2" charset="0"/>
                  </a:rPr>
                  <a:t>   (random intercept Classroom 3) 21.59</a:t>
                </a:r>
              </a:p>
              <a:p>
                <a14:m>
                  <m:oMath xmlns:m="http://schemas.openxmlformats.org/officeDocument/2006/math">
                    <m:sSub>
                      <m:sSubPr>
                        <m:ctrlPr>
                          <a:rPr lang="en-GB" sz="1600" i="1" smtClean="0">
                            <a:latin typeface="Cambria Math" panose="02040503050406030204" pitchFamily="18" charset="0"/>
                            <a:ea typeface="Helvetica Neue Light" panose="02000403000000020004" pitchFamily="2" charset="0"/>
                          </a:rPr>
                        </m:ctrlPr>
                      </m:sSubPr>
                      <m:e>
                        <m:r>
                          <a:rPr lang="en-GB" sz="1600" b="0" i="1" smtClean="0">
                            <a:latin typeface="Cambria Math" panose="02040503050406030204" pitchFamily="18" charset="0"/>
                            <a:ea typeface="Helvetica Neue Light" panose="02000403000000020004" pitchFamily="2" charset="0"/>
                          </a:rPr>
                          <m:t>𝑢</m:t>
                        </m:r>
                      </m:e>
                      <m:sub>
                        <m:r>
                          <a:rPr lang="en-GB" sz="1600" b="0" i="1" smtClean="0">
                            <a:latin typeface="Cambria Math" panose="02040503050406030204" pitchFamily="18" charset="0"/>
                            <a:ea typeface="Helvetica Neue Light" panose="02000403000000020004" pitchFamily="2" charset="0"/>
                          </a:rPr>
                          <m:t>4,</m:t>
                        </m:r>
                        <m:r>
                          <a:rPr lang="en-GB" sz="1600" b="0" i="1" smtClean="0">
                            <a:latin typeface="Cambria Math" panose="02040503050406030204" pitchFamily="18" charset="0"/>
                            <a:ea typeface="Helvetica Neue Light" panose="02000403000000020004" pitchFamily="2" charset="0"/>
                          </a:rPr>
                          <m:t>𝑗</m:t>
                        </m:r>
                      </m:sub>
                    </m:sSub>
                  </m:oMath>
                </a14:m>
                <a:r>
                  <a:rPr lang="en-GB" sz="1600" dirty="0">
                    <a:latin typeface="Helvetica Neue Light" panose="02000403000000020004" pitchFamily="2" charset="0"/>
                    <a:ea typeface="Helvetica Neue Light" panose="02000403000000020004" pitchFamily="2" charset="0"/>
                  </a:rPr>
                  <a:t>   (random intercept Classroom 4) 28.08</a:t>
                </a:r>
              </a:p>
              <a:p>
                <a:endParaRPr lang="en-GB" sz="1600" dirty="0">
                  <a:latin typeface="Helvetica Neue Light" panose="02000403000000020004" pitchFamily="2" charset="0"/>
                  <a:ea typeface="Helvetica Neue Light" panose="02000403000000020004" pitchFamily="2" charset="0"/>
                </a:endParaRPr>
              </a:p>
            </p:txBody>
          </p:sp>
        </mc:Choice>
        <mc:Fallback xmlns="">
          <p:sp>
            <p:nvSpPr>
              <p:cNvPr id="8" name="TextBox 7">
                <a:extLst>
                  <a:ext uri="{FF2B5EF4-FFF2-40B4-BE49-F238E27FC236}">
                    <a16:creationId xmlns:a16="http://schemas.microsoft.com/office/drawing/2014/main" id="{618E754C-8EB1-C44C-96AB-5249006AE263}"/>
                  </a:ext>
                </a:extLst>
              </p:cNvPr>
              <p:cNvSpPr txBox="1">
                <a:spLocks noRot="1" noChangeAspect="1" noMove="1" noResize="1" noEditPoints="1" noAdjustHandles="1" noChangeArrowheads="1" noChangeShapeType="1" noTextEdit="1"/>
              </p:cNvSpPr>
              <p:nvPr/>
            </p:nvSpPr>
            <p:spPr>
              <a:xfrm>
                <a:off x="6095999" y="722700"/>
                <a:ext cx="5877339" cy="4027641"/>
              </a:xfrm>
              <a:prstGeom prst="rect">
                <a:avLst/>
              </a:prstGeom>
              <a:blipFill>
                <a:blip r:embed="rId2"/>
                <a:stretch>
                  <a:fillRect l="-864" t="-946"/>
                </a:stretch>
              </a:blipFill>
            </p:spPr>
            <p:txBody>
              <a:bodyPr/>
              <a:lstStyle/>
              <a:p>
                <a:r>
                  <a:rPr lang="en-GB">
                    <a:noFill/>
                  </a:rPr>
                  <a:t> </a:t>
                </a:r>
              </a:p>
            </p:txBody>
          </p:sp>
        </mc:Fallback>
      </mc:AlternateContent>
    </p:spTree>
    <p:extLst>
      <p:ext uri="{BB962C8B-B14F-4D97-AF65-F5344CB8AC3E}">
        <p14:creationId xmlns:p14="http://schemas.microsoft.com/office/powerpoint/2010/main" val="26181842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259D3EFE-E59E-F740-9B3B-B0E5CE9FB6E3}"/>
              </a:ext>
            </a:extLst>
          </p:cNvPr>
          <p:cNvSpPr txBox="1">
            <a:spLocks/>
          </p:cNvSpPr>
          <p:nvPr/>
        </p:nvSpPr>
        <p:spPr>
          <a:xfrm>
            <a:off x="11275948" y="6373870"/>
            <a:ext cx="540000" cy="144000"/>
          </a:xfrm>
          <a:prstGeom prst="rect">
            <a:avLst/>
          </a:prstGeom>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Arial" charset="0"/>
              </a:defRPr>
            </a:lvl1pPr>
            <a:lvl2pPr marL="778225" indent="-299317" algn="l" defTabSz="914400" rtl="0" eaLnBrk="0" latinLnBrk="0" hangingPunct="0">
              <a:defRPr sz="1800" kern="1200">
                <a:solidFill>
                  <a:schemeClr val="tx1"/>
                </a:solidFill>
                <a:latin typeface="Arial" charset="0"/>
                <a:ea typeface="Arial" charset="0"/>
                <a:cs typeface="Arial" charset="0"/>
              </a:defRPr>
            </a:lvl2pPr>
            <a:lvl3pPr marL="1197270" indent="-239454" algn="l" defTabSz="914400" rtl="0" eaLnBrk="0" latinLnBrk="0" hangingPunct="0">
              <a:defRPr sz="1800" kern="1200">
                <a:solidFill>
                  <a:schemeClr val="tx1"/>
                </a:solidFill>
                <a:latin typeface="Arial" charset="0"/>
                <a:ea typeface="Arial" charset="0"/>
                <a:cs typeface="Arial" charset="0"/>
              </a:defRPr>
            </a:lvl3pPr>
            <a:lvl4pPr marL="1676177" indent="-239454" algn="l" defTabSz="914400" rtl="0" eaLnBrk="0" latinLnBrk="0" hangingPunct="0">
              <a:defRPr sz="1800" kern="1200">
                <a:solidFill>
                  <a:schemeClr val="tx1"/>
                </a:solidFill>
                <a:latin typeface="Arial" charset="0"/>
                <a:ea typeface="Arial" charset="0"/>
                <a:cs typeface="Arial" charset="0"/>
              </a:defRPr>
            </a:lvl4pPr>
            <a:lvl5pPr marL="2155085" indent="-239454" algn="l" defTabSz="914400" rtl="0" eaLnBrk="0" latinLnBrk="0" hangingPunct="0">
              <a:defRPr sz="1800" kern="1200">
                <a:solidFill>
                  <a:schemeClr val="tx1"/>
                </a:solidFill>
                <a:latin typeface="Arial" charset="0"/>
                <a:ea typeface="Arial" charset="0"/>
                <a:cs typeface="Arial" charset="0"/>
              </a:defRPr>
            </a:lvl5pPr>
            <a:lvl6pPr marL="2633993"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3112901"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591809"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4070717"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fld id="{0447D3D2-708A-E34B-88EA-90194C1A2EE9}" type="slidenum">
              <a:rPr lang="en-US" smtClean="0">
                <a:solidFill>
                  <a:srgbClr val="000000"/>
                </a:solidFill>
                <a:cs typeface="ＭＳ Ｐゴシック" charset="0"/>
              </a:rPr>
              <a:pPr eaLnBrk="1" hangingPunct="1"/>
              <a:t>25</a:t>
            </a:fld>
            <a:endParaRPr lang="en-US" dirty="0">
              <a:solidFill>
                <a:srgbClr val="000000"/>
              </a:solidFill>
              <a:cs typeface="ＭＳ Ｐゴシック" charset="0"/>
            </a:endParaRPr>
          </a:p>
        </p:txBody>
      </p:sp>
      <p:sp>
        <p:nvSpPr>
          <p:cNvPr id="4" name="TextBox 3">
            <a:extLst>
              <a:ext uri="{FF2B5EF4-FFF2-40B4-BE49-F238E27FC236}">
                <a16:creationId xmlns:a16="http://schemas.microsoft.com/office/drawing/2014/main" id="{6012FF62-244C-7A46-8D15-2D1E6ED7A701}"/>
              </a:ext>
            </a:extLst>
          </p:cNvPr>
          <p:cNvSpPr txBox="1"/>
          <p:nvPr/>
        </p:nvSpPr>
        <p:spPr>
          <a:xfrm>
            <a:off x="3503363" y="2782669"/>
            <a:ext cx="4770304" cy="646331"/>
          </a:xfrm>
          <a:prstGeom prst="rect">
            <a:avLst/>
          </a:prstGeom>
          <a:noFill/>
        </p:spPr>
        <p:txBody>
          <a:bodyPr wrap="square" rtlCol="0" anchor="ctr">
            <a:spAutoFit/>
          </a:bodyPr>
          <a:lstStyle/>
          <a:p>
            <a:pPr algn="ctr"/>
            <a:r>
              <a:rPr lang="en-GB" sz="3600" b="1" dirty="0">
                <a:latin typeface="HELVETICA NEUE THIN" panose="020B0403020202020204" pitchFamily="34" charset="0"/>
                <a:ea typeface="HELVETICA NEUE THIN" panose="020B0403020202020204" pitchFamily="34" charset="0"/>
              </a:rPr>
              <a:t>Any questions?</a:t>
            </a:r>
          </a:p>
        </p:txBody>
      </p:sp>
      <p:pic>
        <p:nvPicPr>
          <p:cNvPr id="5" name="Picture 4" descr="A purple and white logo&#10;&#10;Description automatically generated">
            <a:extLst>
              <a:ext uri="{FF2B5EF4-FFF2-40B4-BE49-F238E27FC236}">
                <a16:creationId xmlns:a16="http://schemas.microsoft.com/office/drawing/2014/main" id="{3C24D446-8256-AD36-E393-99E12AD3FB89}"/>
              </a:ext>
            </a:extLst>
          </p:cNvPr>
          <p:cNvPicPr>
            <a:picLocks noChangeAspect="1"/>
          </p:cNvPicPr>
          <p:nvPr/>
        </p:nvPicPr>
        <p:blipFill rotWithShape="1">
          <a:blip r:embed="rId2"/>
          <a:srcRect l="22623" t="25414"/>
          <a:stretch/>
        </p:blipFill>
        <p:spPr>
          <a:xfrm>
            <a:off x="4408572" y="3863039"/>
            <a:ext cx="2959883" cy="962000"/>
          </a:xfrm>
          <a:prstGeom prst="rect">
            <a:avLst/>
          </a:prstGeom>
        </p:spPr>
      </p:pic>
    </p:spTree>
    <p:extLst>
      <p:ext uri="{BB962C8B-B14F-4D97-AF65-F5344CB8AC3E}">
        <p14:creationId xmlns:p14="http://schemas.microsoft.com/office/powerpoint/2010/main" val="39304784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718E65E-4DCD-0718-A5C0-63F89D48803D}"/>
              </a:ext>
            </a:extLst>
          </p:cNvPr>
          <p:cNvSpPr/>
          <p:nvPr/>
        </p:nvSpPr>
        <p:spPr>
          <a:xfrm>
            <a:off x="0" y="0"/>
            <a:ext cx="12192000" cy="6858000"/>
          </a:xfrm>
          <a:prstGeom prst="rect">
            <a:avLst/>
          </a:prstGeom>
          <a:solidFill>
            <a:srgbClr val="FF2D6C"/>
          </a:solidFill>
          <a:ln>
            <a:solidFill>
              <a:srgbClr val="0091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C76F1414-123F-A64D-A741-24140E769A2A}"/>
              </a:ext>
            </a:extLst>
          </p:cNvPr>
          <p:cNvSpPr>
            <a:spLocks noGrp="1"/>
          </p:cNvSpPr>
          <p:nvPr>
            <p:ph type="title"/>
          </p:nvPr>
        </p:nvSpPr>
        <p:spPr>
          <a:xfrm>
            <a:off x="587375" y="3233296"/>
            <a:ext cx="11233150" cy="1296988"/>
          </a:xfrm>
        </p:spPr>
        <p:txBody>
          <a:bodyPr/>
          <a:lstStyle/>
          <a:p>
            <a:pPr>
              <a:defRPr/>
            </a:pPr>
            <a:r>
              <a:rPr lang="en-US" sz="3600" b="1" dirty="0">
                <a:solidFill>
                  <a:schemeClr val="bg1"/>
                </a:solidFill>
                <a:latin typeface="Helvetica Neue Light" panose="02000403000000020004" pitchFamily="2" charset="0"/>
                <a:ea typeface="Helvetica Neue Light" panose="02000403000000020004" pitchFamily="2" charset="0"/>
              </a:rPr>
              <a:t>What are Hierarchical Regression Models?</a:t>
            </a:r>
          </a:p>
        </p:txBody>
      </p:sp>
      <p:sp>
        <p:nvSpPr>
          <p:cNvPr id="3" name="Slide Number Placeholder 3">
            <a:extLst>
              <a:ext uri="{FF2B5EF4-FFF2-40B4-BE49-F238E27FC236}">
                <a16:creationId xmlns:a16="http://schemas.microsoft.com/office/drawing/2014/main" id="{517ADABE-4A1B-7050-EC6E-EA9F773F7024}"/>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solidFill>
                  <a:schemeClr val="bg1"/>
                </a:solidFill>
                <a:latin typeface="Helvetica Neue" panose="02000503000000020004" pitchFamily="2" charset="0"/>
                <a:ea typeface="Helvetica Neue" panose="02000503000000020004" pitchFamily="2" charset="0"/>
                <a:cs typeface="Helvetica Neue" panose="02000503000000020004" pitchFamily="2" charset="0"/>
              </a:rPr>
              <a:pPr/>
              <a:t>3</a:t>
            </a:fld>
            <a:endParaRPr lang="en-US" altLang="x-none"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16049628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F50C5E-3599-9046-9467-3A7B4105FB83}"/>
              </a:ext>
            </a:extLst>
          </p:cNvPr>
          <p:cNvSpPr>
            <a:spLocks noGrp="1"/>
          </p:cNvSpPr>
          <p:nvPr>
            <p:ph idx="1"/>
          </p:nvPr>
        </p:nvSpPr>
        <p:spPr>
          <a:xfrm>
            <a:off x="1" y="1"/>
            <a:ext cx="12191999" cy="6857999"/>
          </a:xfrm>
          <a:ln>
            <a:solidFill>
              <a:schemeClr val="tx1"/>
            </a:solidFill>
          </a:ln>
        </p:spPr>
        <p:txBody>
          <a:bodyPr>
            <a:noAutofit/>
          </a:bodyPr>
          <a:lstStyle/>
          <a:p>
            <a:pPr marL="0" indent="0">
              <a:lnSpc>
                <a:spcPct val="100000"/>
              </a:lnSpc>
              <a:buNone/>
            </a:pPr>
            <a:r>
              <a:rPr lang="en-US" sz="2400" b="1" dirty="0">
                <a:latin typeface="Helvetica" pitchFamily="2" charset="0"/>
              </a:rPr>
              <a:t> </a:t>
            </a:r>
            <a:endParaRPr lang="en-US" sz="2400" b="1" dirty="0">
              <a:latin typeface="Helvetica" pitchFamily="2" charset="0"/>
              <a:ea typeface="Helvetica Neue Condensed" panose="02000503000000020004" pitchFamily="2" charset="0"/>
              <a:cs typeface="Helvetica Neue Condensed" panose="02000503000000020004" pitchFamily="2" charset="0"/>
            </a:endParaRPr>
          </a:p>
        </p:txBody>
      </p:sp>
      <p:graphicFrame>
        <p:nvGraphicFramePr>
          <p:cNvPr id="2" name="Table 3">
            <a:extLst>
              <a:ext uri="{FF2B5EF4-FFF2-40B4-BE49-F238E27FC236}">
                <a16:creationId xmlns:a16="http://schemas.microsoft.com/office/drawing/2014/main" id="{27C6D743-D534-484A-A59D-D4AE732BB4E0}"/>
              </a:ext>
            </a:extLst>
          </p:cNvPr>
          <p:cNvGraphicFramePr>
            <a:graphicFrameLocks noGrp="1"/>
          </p:cNvGraphicFramePr>
          <p:nvPr>
            <p:extLst>
              <p:ext uri="{D42A27DB-BD31-4B8C-83A1-F6EECF244321}">
                <p14:modId xmlns:p14="http://schemas.microsoft.com/office/powerpoint/2010/main" val="1487213128"/>
              </p:ext>
            </p:extLst>
          </p:nvPr>
        </p:nvGraphicFramePr>
        <p:xfrm>
          <a:off x="165463" y="769925"/>
          <a:ext cx="8743406" cy="4016621"/>
        </p:xfrm>
        <a:graphic>
          <a:graphicData uri="http://schemas.openxmlformats.org/drawingml/2006/table">
            <a:tbl>
              <a:tblPr firstRow="1" bandRow="1">
                <a:tableStyleId>{2D5ABB26-0587-4C30-8999-92F81FD0307C}</a:tableStyleId>
              </a:tblPr>
              <a:tblGrid>
                <a:gridCol w="4338454">
                  <a:extLst>
                    <a:ext uri="{9D8B030D-6E8A-4147-A177-3AD203B41FA5}">
                      <a16:colId xmlns:a16="http://schemas.microsoft.com/office/drawing/2014/main" val="2740342776"/>
                    </a:ext>
                  </a:extLst>
                </a:gridCol>
                <a:gridCol w="4404952">
                  <a:extLst>
                    <a:ext uri="{9D8B030D-6E8A-4147-A177-3AD203B41FA5}">
                      <a16:colId xmlns:a16="http://schemas.microsoft.com/office/drawing/2014/main" val="4096845816"/>
                    </a:ext>
                  </a:extLst>
                </a:gridCol>
              </a:tblGrid>
              <a:tr h="450461">
                <a:tc>
                  <a:txBody>
                    <a:bodyPr/>
                    <a:lstStyle/>
                    <a:p>
                      <a:pPr algn="l"/>
                      <a:r>
                        <a:rPr lang="en-GB" sz="1400" b="1" i="0" dirty="0">
                          <a:latin typeface="Helvetica Neue" panose="02000503000000020004" pitchFamily="2" charset="0"/>
                          <a:ea typeface="Helvetica Neue" panose="02000503000000020004" pitchFamily="2" charset="0"/>
                          <a:cs typeface="Helvetica Neue" panose="02000503000000020004" pitchFamily="2" charset="0"/>
                        </a:rPr>
                        <a:t>Distribution of dependent variable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GB" sz="1400" b="1" i="0" dirty="0">
                          <a:latin typeface="Helvetica Neue" panose="02000503000000020004" pitchFamily="2" charset="0"/>
                          <a:ea typeface="Helvetica Neue" panose="02000503000000020004" pitchFamily="2" charset="0"/>
                          <a:cs typeface="Helvetica Neue" panose="02000503000000020004" pitchFamily="2" charset="0"/>
                        </a:rPr>
                        <a:t>Suitable Model (GLM or GAM)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61218665"/>
                  </a:ext>
                </a:extLst>
              </a:tr>
              <a:tr h="734873">
                <a:tc>
                  <a:txBody>
                    <a:bodyPr/>
                    <a:lstStyle/>
                    <a:p>
                      <a:r>
                        <a:rPr lang="en-GB" sz="1400" b="0" i="0" dirty="0">
                          <a:latin typeface="Helvetica Neue" panose="02000503000000020004" pitchFamily="2" charset="0"/>
                          <a:ea typeface="Helvetica Neue" panose="02000503000000020004" pitchFamily="2" charset="0"/>
                          <a:cs typeface="Helvetica Neue" panose="02000503000000020004" pitchFamily="2" charset="0"/>
                        </a:rPr>
                        <a:t>Continuous measures: e.g., average income in postcode (£); concentrations of ambient particular matter (PM2.5); Normalised Vegetative Difference Index (NDVI) etc.,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b="0" i="0" dirty="0">
                          <a:latin typeface="Helvetica Neue" panose="02000503000000020004" pitchFamily="2" charset="0"/>
                          <a:ea typeface="Helvetica Neue" panose="02000503000000020004" pitchFamily="2" charset="0"/>
                          <a:cs typeface="Helvetica Neue" panose="02000503000000020004" pitchFamily="2" charset="0"/>
                        </a:rPr>
                        <a:t>Linear regression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73120573"/>
                  </a:ext>
                </a:extLst>
              </a:tr>
              <a:tr h="694651">
                <a:tc>
                  <a:txBody>
                    <a:bodyPr/>
                    <a:lstStyle/>
                    <a:p>
                      <a:r>
                        <a:rPr lang="en-GB" sz="1400" b="0" i="0" dirty="0">
                          <a:latin typeface="Helvetica Neue" panose="02000503000000020004" pitchFamily="2" charset="0"/>
                          <a:ea typeface="Helvetica Neue" panose="02000503000000020004" pitchFamily="2" charset="0"/>
                          <a:cs typeface="Helvetica Neue" panose="02000503000000020004" pitchFamily="2" charset="0"/>
                        </a:rPr>
                        <a:t>Binary measures (1 = “present” or 0 = “absent”): e.g., Person’s voting for a candidate, Lung cancer risk, house infested with rodents etc.,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b="0" i="0" dirty="0">
                          <a:latin typeface="Helvetica Neue" panose="02000503000000020004" pitchFamily="2" charset="0"/>
                          <a:ea typeface="Helvetica Neue" panose="02000503000000020004" pitchFamily="2" charset="0"/>
                          <a:cs typeface="Helvetica Neue" panose="02000503000000020004" pitchFamily="2" charset="0"/>
                        </a:rPr>
                        <a:t>Logistic Regression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70506903"/>
                  </a:ext>
                </a:extLst>
              </a:tr>
              <a:tr h="972781">
                <a:tc>
                  <a:txBody>
                    <a:bodyPr/>
                    <a:lstStyle/>
                    <a:p>
                      <a:r>
                        <a:rPr lang="en-GB" sz="1400" b="0" i="0" dirty="0">
                          <a:latin typeface="Helvetica Neue" panose="02000503000000020004" pitchFamily="2" charset="0"/>
                          <a:ea typeface="Helvetica Neue" panose="02000503000000020004" pitchFamily="2" charset="0"/>
                          <a:cs typeface="Helvetica Neue" panose="02000503000000020004" pitchFamily="2" charset="0"/>
                        </a:rPr>
                        <a:t>Binomial measure (or proportion): e.g., prevalence of houses in a postcode infested with rodents, percentage of people in a village infected with intestinal parasitic worms, prevalence of household on a street segment victimised by crime etc.,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b="0" i="0" dirty="0">
                          <a:latin typeface="Helvetica Neue" panose="02000503000000020004" pitchFamily="2" charset="0"/>
                          <a:ea typeface="Helvetica Neue" panose="02000503000000020004" pitchFamily="2" charset="0"/>
                          <a:cs typeface="Helvetica Neue" panose="02000503000000020004" pitchFamily="2" charset="0"/>
                        </a:rPr>
                        <a:t>Logistic Regression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93317090"/>
                  </a:ext>
                </a:extLst>
              </a:tr>
              <a:tr h="658366">
                <a:tc>
                  <a:txBody>
                    <a:bodyPr/>
                    <a:lstStyle/>
                    <a:p>
                      <a:r>
                        <a:rPr lang="en-GB" sz="1400" b="0" i="0" dirty="0">
                          <a:latin typeface="Helvetica Neue" panose="02000503000000020004" pitchFamily="2" charset="0"/>
                          <a:ea typeface="Helvetica Neue" panose="02000503000000020004" pitchFamily="2" charset="0"/>
                          <a:cs typeface="Helvetica Neue" panose="02000503000000020004" pitchFamily="2" charset="0"/>
                        </a:rPr>
                        <a:t>Counts or discrete measures: e.g., number of reported burglaries on a street segment, number of riots in a county etc.,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b="0" i="0" dirty="0">
                          <a:latin typeface="Helvetica Neue" panose="02000503000000020004" pitchFamily="2" charset="0"/>
                          <a:ea typeface="Helvetica Neue" panose="02000503000000020004" pitchFamily="2" charset="0"/>
                          <a:cs typeface="Helvetica Neue" panose="02000503000000020004" pitchFamily="2" charset="0"/>
                        </a:rPr>
                        <a:t>Poisson Regression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53904745"/>
                  </a:ext>
                </a:extLst>
              </a:tr>
            </a:tbl>
          </a:graphicData>
        </a:graphic>
      </p:graphicFrame>
      <p:sp>
        <p:nvSpPr>
          <p:cNvPr id="8" name="TextBox 7">
            <a:extLst>
              <a:ext uri="{FF2B5EF4-FFF2-40B4-BE49-F238E27FC236}">
                <a16:creationId xmlns:a16="http://schemas.microsoft.com/office/drawing/2014/main" id="{25BBE5DB-7229-2733-4DFC-196282D83A4E}"/>
              </a:ext>
            </a:extLst>
          </p:cNvPr>
          <p:cNvSpPr txBox="1"/>
          <p:nvPr/>
        </p:nvSpPr>
        <p:spPr>
          <a:xfrm>
            <a:off x="165463" y="200297"/>
            <a:ext cx="10458994" cy="369332"/>
          </a:xfrm>
          <a:prstGeom prst="rect">
            <a:avLst/>
          </a:prstGeom>
          <a:noFill/>
        </p:spPr>
        <p:txBody>
          <a:bodyPr wrap="square" rtlCol="0">
            <a:spAutoFit/>
          </a:bodyPr>
          <a:lstStyle/>
          <a:p>
            <a:pPr algn="l"/>
            <a:r>
              <a:rPr lang="en-GB" b="1" dirty="0">
                <a:latin typeface="Helvetica Neue Light" panose="02000403000000020004" pitchFamily="2" charset="0"/>
                <a:ea typeface="Helvetica Neue Light" panose="02000403000000020004" pitchFamily="2" charset="0"/>
              </a:rPr>
              <a:t>Recall, we have extensively covered these various types of regression models  </a:t>
            </a:r>
          </a:p>
        </p:txBody>
      </p:sp>
      <p:sp>
        <p:nvSpPr>
          <p:cNvPr id="13" name="TextBox 12">
            <a:extLst>
              <a:ext uri="{FF2B5EF4-FFF2-40B4-BE49-F238E27FC236}">
                <a16:creationId xmlns:a16="http://schemas.microsoft.com/office/drawing/2014/main" id="{A8A28593-A3CB-405E-D95F-EAAD7499627F}"/>
              </a:ext>
            </a:extLst>
          </p:cNvPr>
          <p:cNvSpPr txBox="1"/>
          <p:nvPr/>
        </p:nvSpPr>
        <p:spPr>
          <a:xfrm>
            <a:off x="165463" y="5154486"/>
            <a:ext cx="11701640" cy="1200329"/>
          </a:xfrm>
          <a:prstGeom prst="rect">
            <a:avLst/>
          </a:prstGeom>
          <a:solidFill>
            <a:schemeClr val="accent1">
              <a:lumMod val="40000"/>
              <a:lumOff val="60000"/>
            </a:schemeClr>
          </a:solidFill>
          <a:ln>
            <a:solidFill>
              <a:schemeClr val="accent1"/>
            </a:solidFill>
          </a:ln>
        </p:spPr>
        <p:txBody>
          <a:bodyPr wrap="square" rtlCol="0">
            <a:spAutoFit/>
          </a:bodyPr>
          <a:lstStyle/>
          <a:p>
            <a:pPr marL="285750" indent="-285750" algn="l">
              <a:buFont typeface="Arial" panose="020B0604020202020204" pitchFamily="34" charset="0"/>
              <a:buChar char="•"/>
            </a:pPr>
            <a:r>
              <a:rPr lang="en-GB" dirty="0">
                <a:latin typeface="Helvetica Neue Light" panose="02000403000000020004" pitchFamily="2" charset="0"/>
                <a:ea typeface="Helvetica Neue Light" panose="02000403000000020004" pitchFamily="2" charset="0"/>
              </a:rPr>
              <a:t>Typically, the data structure or scenario we have been applying to these models are to single row records or unit observations (i.e., for an individual, or a geographical unit etc.,)</a:t>
            </a:r>
          </a:p>
          <a:p>
            <a:pPr marL="285750" indent="-285750" algn="l">
              <a:buFont typeface="Arial" panose="020B0604020202020204" pitchFamily="34" charset="0"/>
              <a:buChar char="•"/>
            </a:pPr>
            <a:endParaRPr lang="en-GB" dirty="0">
              <a:latin typeface="Helvetica Neue Light" panose="02000403000000020004" pitchFamily="2" charset="0"/>
              <a:ea typeface="Helvetica Neue Light" panose="02000403000000020004" pitchFamily="2" charset="0"/>
            </a:endParaRPr>
          </a:p>
          <a:p>
            <a:pPr marL="285750" indent="-285750" algn="l">
              <a:buFont typeface="Arial" panose="020B0604020202020204" pitchFamily="34" charset="0"/>
              <a:buChar char="•"/>
            </a:pPr>
            <a:r>
              <a:rPr lang="en-GB" dirty="0">
                <a:latin typeface="Helvetica Neue Light" panose="02000403000000020004" pitchFamily="2" charset="0"/>
                <a:ea typeface="Helvetica Neue Light" panose="02000403000000020004" pitchFamily="2" charset="0"/>
              </a:rPr>
              <a:t>What about data structures with repeated measurements, or unit observations nested within a group? </a:t>
            </a:r>
          </a:p>
        </p:txBody>
      </p:sp>
      <p:sp>
        <p:nvSpPr>
          <p:cNvPr id="12" name="Slide Number Placeholder 3">
            <a:extLst>
              <a:ext uri="{FF2B5EF4-FFF2-40B4-BE49-F238E27FC236}">
                <a16:creationId xmlns:a16="http://schemas.microsoft.com/office/drawing/2014/main" id="{12A49C04-AECA-F0B2-2ADE-D8EC9F426A2D}"/>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4</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39980890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FE638B53-EC72-710C-06B8-E0E1C07B3513}"/>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5</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3" name="Rectangle 2">
            <a:extLst>
              <a:ext uri="{FF2B5EF4-FFF2-40B4-BE49-F238E27FC236}">
                <a16:creationId xmlns:a16="http://schemas.microsoft.com/office/drawing/2014/main" id="{A93AFBA7-880F-A4E6-6466-1D555180ADEA}"/>
              </a:ext>
            </a:extLst>
          </p:cNvPr>
          <p:cNvSpPr/>
          <p:nvPr/>
        </p:nvSpPr>
        <p:spPr>
          <a:xfrm>
            <a:off x="11452516" y="37521"/>
            <a:ext cx="636997" cy="611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4" name="Table 4">
            <a:extLst>
              <a:ext uri="{FF2B5EF4-FFF2-40B4-BE49-F238E27FC236}">
                <a16:creationId xmlns:a16="http://schemas.microsoft.com/office/drawing/2014/main" id="{8D4D29E5-7B1B-FCC6-6773-F298EFF652E3}"/>
              </a:ext>
            </a:extLst>
          </p:cNvPr>
          <p:cNvGraphicFramePr>
            <a:graphicFrameLocks noGrp="1"/>
          </p:cNvGraphicFramePr>
          <p:nvPr>
            <p:extLst>
              <p:ext uri="{D42A27DB-BD31-4B8C-83A1-F6EECF244321}">
                <p14:modId xmlns:p14="http://schemas.microsoft.com/office/powerpoint/2010/main" val="2177624861"/>
              </p:ext>
            </p:extLst>
          </p:nvPr>
        </p:nvGraphicFramePr>
        <p:xfrm>
          <a:off x="278674" y="1521374"/>
          <a:ext cx="8499566" cy="4383039"/>
        </p:xfrm>
        <a:graphic>
          <a:graphicData uri="http://schemas.openxmlformats.org/drawingml/2006/table">
            <a:tbl>
              <a:tblPr firstRow="1" bandRow="1">
                <a:tableStyleId>{5940675A-B579-460E-94D1-54222C63F5DA}</a:tableStyleId>
              </a:tblPr>
              <a:tblGrid>
                <a:gridCol w="1058736">
                  <a:extLst>
                    <a:ext uri="{9D8B030D-6E8A-4147-A177-3AD203B41FA5}">
                      <a16:colId xmlns:a16="http://schemas.microsoft.com/office/drawing/2014/main" val="3499932197"/>
                    </a:ext>
                  </a:extLst>
                </a:gridCol>
                <a:gridCol w="2520487">
                  <a:extLst>
                    <a:ext uri="{9D8B030D-6E8A-4147-A177-3AD203B41FA5}">
                      <a16:colId xmlns:a16="http://schemas.microsoft.com/office/drawing/2014/main" val="3276823223"/>
                    </a:ext>
                  </a:extLst>
                </a:gridCol>
                <a:gridCol w="2327925">
                  <a:extLst>
                    <a:ext uri="{9D8B030D-6E8A-4147-A177-3AD203B41FA5}">
                      <a16:colId xmlns:a16="http://schemas.microsoft.com/office/drawing/2014/main" val="2351972412"/>
                    </a:ext>
                  </a:extLst>
                </a:gridCol>
                <a:gridCol w="1297841">
                  <a:extLst>
                    <a:ext uri="{9D8B030D-6E8A-4147-A177-3AD203B41FA5}">
                      <a16:colId xmlns:a16="http://schemas.microsoft.com/office/drawing/2014/main" val="2769541450"/>
                    </a:ext>
                  </a:extLst>
                </a:gridCol>
                <a:gridCol w="1294577">
                  <a:extLst>
                    <a:ext uri="{9D8B030D-6E8A-4147-A177-3AD203B41FA5}">
                      <a16:colId xmlns:a16="http://schemas.microsoft.com/office/drawing/2014/main" val="2291276390"/>
                    </a:ext>
                  </a:extLst>
                </a:gridCol>
              </a:tblGrid>
              <a:tr h="435783">
                <a:tc>
                  <a:txBody>
                    <a:bodyPr/>
                    <a:lstStyle/>
                    <a:p>
                      <a:pPr algn="l"/>
                      <a:r>
                        <a:rPr lang="en-GB" sz="1200" b="1" dirty="0">
                          <a:latin typeface="Helvetica Neue" panose="02000503000000020004" pitchFamily="2" charset="0"/>
                          <a:ea typeface="Helvetica Neue" panose="02000503000000020004" pitchFamily="2" charset="0"/>
                          <a:cs typeface="Helvetica Neue" panose="02000503000000020004" pitchFamily="2" charset="0"/>
                        </a:rPr>
                        <a: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GB" sz="1200" b="1" dirty="0">
                          <a:latin typeface="Helvetica Neue" panose="02000503000000020004" pitchFamily="2" charset="0"/>
                          <a:ea typeface="Helvetica Neue" panose="02000503000000020004" pitchFamily="2" charset="0"/>
                          <a:cs typeface="Helvetica Neue" panose="02000503000000020004" pitchFamily="2" charset="0"/>
                        </a:rPr>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GB" sz="1200" b="1" dirty="0">
                          <a:latin typeface="Helvetica Neue" panose="02000503000000020004" pitchFamily="2" charset="0"/>
                          <a:ea typeface="Helvetica Neue" panose="02000503000000020004" pitchFamily="2" charset="0"/>
                          <a:cs typeface="Helvetica Neue" panose="02000503000000020004" pitchFamily="2" charset="0"/>
                        </a:rPr>
                        <a:t>Maths Performance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GB" sz="1200" b="1" dirty="0">
                          <a:latin typeface="Helvetica Neue" panose="02000503000000020004" pitchFamily="2" charset="0"/>
                          <a:ea typeface="Helvetica Neue" panose="02000503000000020004" pitchFamily="2" charset="0"/>
                          <a:cs typeface="Helvetica Neue" panose="02000503000000020004" pitchFamily="2" charset="0"/>
                        </a:rPr>
                        <a:t>Maths TSR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GB" sz="1200" b="1" dirty="0">
                          <a:latin typeface="Helvetica Neue" panose="02000503000000020004" pitchFamily="2" charset="0"/>
                          <a:ea typeface="Helvetica Neue" panose="02000503000000020004" pitchFamily="2" charset="0"/>
                          <a:cs typeface="Helvetica Neue" panose="02000503000000020004" pitchFamily="2" charset="0"/>
                        </a:rPr>
                        <a:t>OFSTED Grade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1844381"/>
                  </a:ext>
                </a:extLst>
              </a:tr>
              <a:tr h="438584">
                <a:tc>
                  <a:txBody>
                    <a:bodyPr/>
                    <a:lstStyle/>
                    <a:p>
                      <a:pPr algn="l"/>
                      <a:r>
                        <a:rPr lang="en-GB" sz="1200" dirty="0">
                          <a:latin typeface="Helvetica Neue" panose="02000503000000020004" pitchFamily="2" charset="0"/>
                          <a:ea typeface="Helvetica Neue" panose="02000503000000020004" pitchFamily="2" charset="0"/>
                          <a:cs typeface="Helvetica Neue" panose="02000503000000020004" pitchFamily="2" charset="0"/>
                        </a:rPr>
                        <a:t>SCH01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GB" sz="1200" dirty="0">
                          <a:latin typeface="Helvetica Neue" panose="02000503000000020004" pitchFamily="2" charset="0"/>
                          <a:ea typeface="Helvetica Neue" panose="02000503000000020004" pitchFamily="2" charset="0"/>
                          <a:cs typeface="Helvetica Neue" panose="02000503000000020004" pitchFamily="2" charset="0"/>
                        </a:rPr>
                        <a:t>Acton High School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2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29</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2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20.9</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2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5 (Worst)</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33797134"/>
                  </a:ext>
                </a:extLst>
              </a:tr>
              <a:tr h="438584">
                <a:tc>
                  <a:txBody>
                    <a:bodyPr/>
                    <a:lstStyle/>
                    <a:p>
                      <a:pPr algn="l"/>
                      <a:r>
                        <a:rPr lang="en-GB" sz="1200" dirty="0">
                          <a:latin typeface="Helvetica Neue" panose="02000503000000020004" pitchFamily="2" charset="0"/>
                          <a:ea typeface="Helvetica Neue" panose="02000503000000020004" pitchFamily="2" charset="0"/>
                          <a:cs typeface="Helvetica Neue" panose="02000503000000020004" pitchFamily="2" charset="0"/>
                        </a:rPr>
                        <a:t>SCH02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GB" sz="1200" dirty="0" err="1">
                          <a:latin typeface="Helvetica Neue" panose="02000503000000020004" pitchFamily="2" charset="0"/>
                          <a:ea typeface="Helvetica Neue" panose="02000503000000020004" pitchFamily="2" charset="0"/>
                          <a:cs typeface="Helvetica Neue" panose="02000503000000020004" pitchFamily="2" charset="0"/>
                        </a:rPr>
                        <a:t>Brentside</a:t>
                      </a:r>
                      <a:r>
                        <a:rPr lang="en-GB" sz="1200" dirty="0">
                          <a:latin typeface="Helvetica Neue" panose="02000503000000020004" pitchFamily="2" charset="0"/>
                          <a:ea typeface="Helvetica Neue" panose="02000503000000020004" pitchFamily="2" charset="0"/>
                          <a:cs typeface="Helvetica Neue" panose="02000503000000020004" pitchFamily="2" charset="0"/>
                        </a:rPr>
                        <a:t> High School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2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40</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2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18.6</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2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5 (Worst)</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6811958"/>
                  </a:ext>
                </a:extLst>
              </a:tr>
              <a:tr h="438584">
                <a:tc>
                  <a:txBody>
                    <a:bodyPr/>
                    <a:lstStyle/>
                    <a:p>
                      <a:pPr algn="l"/>
                      <a:r>
                        <a:rPr lang="en-GB" sz="1200" dirty="0">
                          <a:latin typeface="Helvetica Neue" panose="02000503000000020004" pitchFamily="2" charset="0"/>
                          <a:ea typeface="Helvetica Neue" panose="02000503000000020004" pitchFamily="2" charset="0"/>
                          <a:cs typeface="Helvetica Neue" panose="02000503000000020004" pitchFamily="2" charset="0"/>
                        </a:rPr>
                        <a:t>SCH03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GB" sz="1200" dirty="0">
                          <a:latin typeface="Helvetica Neue" panose="02000503000000020004" pitchFamily="2" charset="0"/>
                          <a:ea typeface="Helvetica Neue" panose="02000503000000020004" pitchFamily="2" charset="0"/>
                          <a:cs typeface="Helvetica Neue" panose="02000503000000020004" pitchFamily="2" charset="0"/>
                        </a:rPr>
                        <a:t>Greenford High School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2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51</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2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11.7</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2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3 (Below average)</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95742957"/>
                  </a:ext>
                </a:extLst>
              </a:tr>
              <a:tr h="438584">
                <a:tc>
                  <a:txBody>
                    <a:bodyPr/>
                    <a:lstStyle/>
                    <a:p>
                      <a:pPr algn="l"/>
                      <a:r>
                        <a:rPr lang="en-GB" sz="1200" dirty="0">
                          <a:latin typeface="Helvetica Neue" panose="02000503000000020004" pitchFamily="2" charset="0"/>
                          <a:ea typeface="Helvetica Neue" panose="02000503000000020004" pitchFamily="2" charset="0"/>
                          <a:cs typeface="Helvetica Neue" panose="02000503000000020004" pitchFamily="2" charset="0"/>
                        </a:rPr>
                        <a:t>SCH04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GB" sz="1200" dirty="0">
                          <a:latin typeface="Helvetica Neue" panose="02000503000000020004" pitchFamily="2" charset="0"/>
                          <a:ea typeface="Helvetica Neue" panose="02000503000000020004" pitchFamily="2" charset="0"/>
                          <a:cs typeface="Helvetica Neue" panose="02000503000000020004" pitchFamily="2" charset="0"/>
                        </a:rPr>
                        <a:t>Northolt High School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2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60</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2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9.9</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2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2 (Good)</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66967721"/>
                  </a:ext>
                </a:extLst>
              </a:tr>
              <a:tr h="438584">
                <a:tc>
                  <a:txBody>
                    <a:bodyPr/>
                    <a:lstStyle/>
                    <a:p>
                      <a:pPr algn="l"/>
                      <a:r>
                        <a:rPr lang="en-GB" sz="1200" dirty="0">
                          <a:latin typeface="Helvetica Neue" panose="02000503000000020004" pitchFamily="2" charset="0"/>
                          <a:ea typeface="Helvetica Neue" panose="02000503000000020004" pitchFamily="2" charset="0"/>
                          <a:cs typeface="Helvetica Neue" panose="02000503000000020004" pitchFamily="2" charset="0"/>
                        </a:rPr>
                        <a:t>SCH05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GB" sz="1200" dirty="0">
                          <a:latin typeface="Helvetica Neue" panose="02000503000000020004" pitchFamily="2" charset="0"/>
                          <a:ea typeface="Helvetica Neue" panose="02000503000000020004" pitchFamily="2" charset="0"/>
                          <a:cs typeface="Helvetica Neue" panose="02000503000000020004" pitchFamily="2" charset="0"/>
                        </a:rPr>
                        <a:t>Ellen Wilkinson School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2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88</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2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14.6</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2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0 (Excellent)</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17269864"/>
                  </a:ext>
                </a:extLst>
              </a:tr>
              <a:tr h="438584">
                <a:tc>
                  <a:txBody>
                    <a:bodyPr/>
                    <a:lstStyle/>
                    <a:p>
                      <a:pPr algn="l"/>
                      <a:r>
                        <a:rPr lang="en-GB" sz="1200" dirty="0">
                          <a:latin typeface="Helvetica Neue" panose="02000503000000020004" pitchFamily="2" charset="0"/>
                          <a:ea typeface="Helvetica Neue" panose="02000503000000020004" pitchFamily="2" charset="0"/>
                          <a:cs typeface="Helvetica Neue" panose="02000503000000020004" pitchFamily="2" charset="0"/>
                        </a:rPr>
                        <a:t>SCH06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GB" sz="1200" dirty="0">
                          <a:latin typeface="Helvetica Neue" panose="02000503000000020004" pitchFamily="2" charset="0"/>
                          <a:ea typeface="Helvetica Neue" panose="02000503000000020004" pitchFamily="2" charset="0"/>
                          <a:cs typeface="Helvetica Neue" panose="02000503000000020004" pitchFamily="2" charset="0"/>
                        </a:rPr>
                        <a:t>Twyford Church of England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2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76</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2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6.3</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2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1 (Very Good)</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24941433"/>
                  </a:ext>
                </a:extLst>
              </a:tr>
              <a:tr h="438584">
                <a:tc>
                  <a:txBody>
                    <a:bodyPr/>
                    <a:lstStyle/>
                    <a:p>
                      <a:pPr algn="l"/>
                      <a:r>
                        <a:rPr lang="en-GB" sz="1200" dirty="0">
                          <a:latin typeface="Helvetica Neue" panose="02000503000000020004" pitchFamily="2" charset="0"/>
                          <a:ea typeface="Helvetica Neue" panose="02000503000000020004" pitchFamily="2" charset="0"/>
                          <a:cs typeface="Helvetica Neue" panose="02000503000000020004" pitchFamily="2" charset="0"/>
                        </a:rPr>
                        <a:t>SCH07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GB" sz="1200" dirty="0">
                          <a:latin typeface="Helvetica Neue" panose="02000503000000020004" pitchFamily="2" charset="0"/>
                          <a:ea typeface="Helvetica Neue" panose="02000503000000020004" pitchFamily="2" charset="0"/>
                          <a:cs typeface="Helvetica Neue" panose="02000503000000020004" pitchFamily="2" charset="0"/>
                        </a:rPr>
                        <a:t>Featherstone High School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2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73</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2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5.3</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12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1 (Very Good)</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30820727"/>
                  </a:ext>
                </a:extLst>
              </a:tr>
              <a:tr h="438584">
                <a:tc>
                  <a:txBody>
                    <a:bodyPr/>
                    <a:lstStyle/>
                    <a:p>
                      <a:pPr algn="l"/>
                      <a:r>
                        <a:rPr lang="en-GB" sz="1200" dirty="0">
                          <a:latin typeface="Helvetica Neue" panose="02000503000000020004" pitchFamily="2" charset="0"/>
                          <a:ea typeface="Helvetica Neue" panose="02000503000000020004" pitchFamily="2" charset="0"/>
                          <a:cs typeface="Helvetica Neue" panose="02000503000000020004" pitchFamily="2" charset="0"/>
                        </a:rPr>
                        <a:t>SCH08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GB" sz="1200" dirty="0">
                          <a:latin typeface="Helvetica Neue" panose="02000503000000020004" pitchFamily="2" charset="0"/>
                          <a:ea typeface="Helvetica Neue" panose="02000503000000020004" pitchFamily="2" charset="0"/>
                          <a:cs typeface="Helvetica Neue" panose="02000503000000020004" pitchFamily="2" charset="0"/>
                        </a:rPr>
                        <a:t>Drayton Manor High School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2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80</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2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12.9</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12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0 (Excellent)</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23796976"/>
                  </a:ext>
                </a:extLst>
              </a:tr>
              <a:tr h="438584">
                <a:tc>
                  <a:txBody>
                    <a:bodyPr/>
                    <a:lstStyle/>
                    <a:p>
                      <a:pPr algn="l"/>
                      <a:r>
                        <a:rPr lang="en-GB" sz="1200" dirty="0">
                          <a:latin typeface="Helvetica Neue" panose="02000503000000020004" pitchFamily="2" charset="0"/>
                          <a:ea typeface="Helvetica Neue" panose="02000503000000020004" pitchFamily="2" charset="0"/>
                          <a:cs typeface="Helvetica Neue" panose="02000503000000020004" pitchFamily="2" charset="0"/>
                        </a:rPr>
                        <a:t>SCH09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GB" sz="1200" dirty="0">
                          <a:latin typeface="Helvetica Neue" panose="02000503000000020004" pitchFamily="2" charset="0"/>
                          <a:ea typeface="Helvetica Neue" panose="02000503000000020004" pitchFamily="2" charset="0"/>
                          <a:cs typeface="Helvetica Neue" panose="02000503000000020004" pitchFamily="2" charset="0"/>
                        </a:rPr>
                        <a:t>Dormers Wells High School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2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67</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2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16.5</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12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2 (Good)</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28507304"/>
                  </a:ext>
                </a:extLst>
              </a:tr>
            </a:tbl>
          </a:graphicData>
        </a:graphic>
      </p:graphicFrame>
      <p:sp>
        <p:nvSpPr>
          <p:cNvPr id="5" name="TextBox 4">
            <a:extLst>
              <a:ext uri="{FF2B5EF4-FFF2-40B4-BE49-F238E27FC236}">
                <a16:creationId xmlns:a16="http://schemas.microsoft.com/office/drawing/2014/main" id="{81765631-7694-F71F-E283-4E7D940799A4}"/>
              </a:ext>
            </a:extLst>
          </p:cNvPr>
          <p:cNvSpPr txBox="1"/>
          <p:nvPr/>
        </p:nvSpPr>
        <p:spPr>
          <a:xfrm>
            <a:off x="165463" y="200297"/>
            <a:ext cx="10458994" cy="461665"/>
          </a:xfrm>
          <a:prstGeom prst="rect">
            <a:avLst/>
          </a:prstGeom>
          <a:noFill/>
        </p:spPr>
        <p:txBody>
          <a:bodyPr wrap="square" rtlCol="0">
            <a:spAutoFit/>
          </a:bodyPr>
          <a:lstStyle/>
          <a:p>
            <a:pPr algn="l"/>
            <a:r>
              <a:rPr lang="en-GB" sz="2400" b="1" dirty="0">
                <a:latin typeface="Helvetica Neue Light" panose="02000403000000020004" pitchFamily="2" charset="0"/>
                <a:ea typeface="Helvetica Neue Light" panose="02000403000000020004" pitchFamily="2" charset="0"/>
              </a:rPr>
              <a:t>Data structures [1] </a:t>
            </a:r>
          </a:p>
        </p:txBody>
      </p:sp>
      <p:sp>
        <p:nvSpPr>
          <p:cNvPr id="6" name="TextBox 5">
            <a:extLst>
              <a:ext uri="{FF2B5EF4-FFF2-40B4-BE49-F238E27FC236}">
                <a16:creationId xmlns:a16="http://schemas.microsoft.com/office/drawing/2014/main" id="{C77A1012-A80E-1759-921F-44B039FB9B0A}"/>
              </a:ext>
            </a:extLst>
          </p:cNvPr>
          <p:cNvSpPr txBox="1"/>
          <p:nvPr/>
        </p:nvSpPr>
        <p:spPr>
          <a:xfrm>
            <a:off x="203202" y="794489"/>
            <a:ext cx="8940798" cy="400110"/>
          </a:xfrm>
          <a:prstGeom prst="rect">
            <a:avLst/>
          </a:prstGeom>
          <a:noFill/>
        </p:spPr>
        <p:txBody>
          <a:bodyPr wrap="square" rtlCol="0">
            <a:spAutoFit/>
          </a:bodyPr>
          <a:lstStyle/>
          <a:p>
            <a:r>
              <a:rPr lang="en-GB" sz="2000" dirty="0">
                <a:latin typeface="Helvetica Neue" panose="02000503000000020004" pitchFamily="2" charset="0"/>
                <a:ea typeface="Helvetica Neue" panose="02000503000000020004" pitchFamily="2" charset="0"/>
                <a:cs typeface="Helvetica Neue" panose="02000503000000020004" pitchFamily="2" charset="0"/>
              </a:rPr>
              <a:t>Imagine we have some dataset containing information on an individual-level.</a:t>
            </a:r>
          </a:p>
        </p:txBody>
      </p:sp>
      <p:sp>
        <p:nvSpPr>
          <p:cNvPr id="8" name="TextBox 7">
            <a:extLst>
              <a:ext uri="{FF2B5EF4-FFF2-40B4-BE49-F238E27FC236}">
                <a16:creationId xmlns:a16="http://schemas.microsoft.com/office/drawing/2014/main" id="{EEFAAC67-DC84-BE65-FC00-5791DEB4DBB3}"/>
              </a:ext>
            </a:extLst>
          </p:cNvPr>
          <p:cNvSpPr txBox="1"/>
          <p:nvPr/>
        </p:nvSpPr>
        <p:spPr>
          <a:xfrm>
            <a:off x="8943704" y="1536174"/>
            <a:ext cx="3153510" cy="2677656"/>
          </a:xfrm>
          <a:prstGeom prst="rect">
            <a:avLst/>
          </a:prstGeom>
          <a:solidFill>
            <a:schemeClr val="accent1">
              <a:lumMod val="40000"/>
              <a:lumOff val="60000"/>
            </a:schemeClr>
          </a:solidFill>
          <a:ln>
            <a:solidFill>
              <a:schemeClr val="accent1"/>
            </a:solidFill>
          </a:ln>
        </p:spPr>
        <p:txBody>
          <a:bodyPr wrap="square" rtlCol="0">
            <a:spAutoFit/>
          </a:bodyPr>
          <a:lstStyle/>
          <a:p>
            <a:r>
              <a:rPr lang="en-GB" sz="1400" dirty="0">
                <a:latin typeface="Helvetica Neue" panose="02000503000000020004" pitchFamily="2" charset="0"/>
                <a:ea typeface="Helvetica Neue" panose="02000503000000020004" pitchFamily="2" charset="0"/>
                <a:cs typeface="Helvetica Neue" panose="02000503000000020004" pitchFamily="2" charset="0"/>
              </a:rPr>
              <a:t>Note 1: This dataset contain details for individual schools in Ealing Borough (inside London). Information on the overall maths performance of a school and the </a:t>
            </a:r>
            <a:r>
              <a:rPr lang="en-GB" sz="1400" b="1" dirty="0">
                <a:latin typeface="Helvetica Neue" panose="02000503000000020004" pitchFamily="2" charset="0"/>
                <a:ea typeface="Helvetica Neue" panose="02000503000000020004" pitchFamily="2" charset="0"/>
                <a:cs typeface="Helvetica Neue" panose="02000503000000020004" pitchFamily="2" charset="0"/>
              </a:rPr>
              <a:t>maths teacher-student ratio (TSR)</a:t>
            </a:r>
            <a:r>
              <a:rPr lang="en-GB" sz="1400" dirty="0">
                <a:latin typeface="Helvetica Neue" panose="02000503000000020004" pitchFamily="2" charset="0"/>
                <a:ea typeface="Helvetica Neue" panose="02000503000000020004" pitchFamily="2" charset="0"/>
                <a:cs typeface="Helvetica Neue" panose="02000503000000020004" pitchFamily="2" charset="0"/>
              </a:rPr>
              <a:t> in a class.</a:t>
            </a:r>
          </a:p>
          <a:p>
            <a:endParaRPr lang="en-GB" sz="1400" dirty="0">
              <a:latin typeface="Helvetica Neue" panose="02000503000000020004" pitchFamily="2" charset="0"/>
              <a:ea typeface="Helvetica Neue" panose="02000503000000020004" pitchFamily="2" charset="0"/>
              <a:cs typeface="Helvetica Neue" panose="02000503000000020004" pitchFamily="2" charset="0"/>
            </a:endParaRPr>
          </a:p>
          <a:p>
            <a:r>
              <a:rPr lang="en-GB" sz="1400" dirty="0">
                <a:latin typeface="Helvetica Neue" panose="02000503000000020004" pitchFamily="2" charset="0"/>
                <a:ea typeface="Helvetica Neue" panose="02000503000000020004" pitchFamily="2" charset="0"/>
                <a:cs typeface="Helvetica Neue" panose="02000503000000020004" pitchFamily="2" charset="0"/>
              </a:rPr>
              <a:t>We want to understand what historical and sociodemographic factors have an impact on a school’s performance when it comes to mathematics.</a:t>
            </a:r>
          </a:p>
        </p:txBody>
      </p:sp>
      <p:sp>
        <p:nvSpPr>
          <p:cNvPr id="10" name="TextBox 9">
            <a:extLst>
              <a:ext uri="{FF2B5EF4-FFF2-40B4-BE49-F238E27FC236}">
                <a16:creationId xmlns:a16="http://schemas.microsoft.com/office/drawing/2014/main" id="{15CB9466-3E9F-EAEE-3B20-D62FBB557997}"/>
              </a:ext>
            </a:extLst>
          </p:cNvPr>
          <p:cNvSpPr txBox="1"/>
          <p:nvPr/>
        </p:nvSpPr>
        <p:spPr>
          <a:xfrm>
            <a:off x="8943704" y="4555405"/>
            <a:ext cx="3145809" cy="1169551"/>
          </a:xfrm>
          <a:prstGeom prst="rect">
            <a:avLst/>
          </a:prstGeom>
          <a:solidFill>
            <a:schemeClr val="accent1">
              <a:lumMod val="40000"/>
              <a:lumOff val="60000"/>
            </a:schemeClr>
          </a:solidFill>
          <a:ln>
            <a:solidFill>
              <a:schemeClr val="accent1"/>
            </a:solidFill>
          </a:ln>
        </p:spPr>
        <p:txBody>
          <a:bodyPr wrap="square" rtlCol="0">
            <a:spAutoFit/>
          </a:bodyPr>
          <a:lstStyle/>
          <a:p>
            <a:r>
              <a:rPr lang="en-GB" sz="1400" dirty="0">
                <a:latin typeface="Helvetica Neue" panose="02000503000000020004" pitchFamily="2" charset="0"/>
                <a:ea typeface="Helvetica Neue" panose="02000503000000020004" pitchFamily="2" charset="0"/>
                <a:cs typeface="Helvetica Neue" panose="02000503000000020004" pitchFamily="2" charset="0"/>
              </a:rPr>
              <a:t>Note 2: We would typically fit a linear regression model if we wanted to see how just </a:t>
            </a:r>
            <a:r>
              <a:rPr lang="en-GB" sz="1400" b="1" dirty="0">
                <a:latin typeface="Helvetica Neue" panose="02000503000000020004" pitchFamily="2" charset="0"/>
                <a:ea typeface="Helvetica Neue" panose="02000503000000020004" pitchFamily="2" charset="0"/>
                <a:cs typeface="Helvetica Neue" panose="02000503000000020004" pitchFamily="2" charset="0"/>
              </a:rPr>
              <a:t>Maths TSR </a:t>
            </a:r>
            <a:r>
              <a:rPr lang="en-GB" sz="1400" dirty="0">
                <a:latin typeface="Helvetica Neue" panose="02000503000000020004" pitchFamily="2" charset="0"/>
                <a:ea typeface="Helvetica Neue" panose="02000503000000020004" pitchFamily="2" charset="0"/>
                <a:cs typeface="Helvetica Neue" panose="02000503000000020004" pitchFamily="2" charset="0"/>
              </a:rPr>
              <a:t>and </a:t>
            </a:r>
            <a:r>
              <a:rPr lang="en-GB" sz="1400" b="1" dirty="0">
                <a:latin typeface="Helvetica Neue" panose="02000503000000020004" pitchFamily="2" charset="0"/>
                <a:ea typeface="Helvetica Neue" panose="02000503000000020004" pitchFamily="2" charset="0"/>
                <a:cs typeface="Helvetica Neue" panose="02000503000000020004" pitchFamily="2" charset="0"/>
              </a:rPr>
              <a:t>OFSTED Grade </a:t>
            </a:r>
            <a:r>
              <a:rPr lang="en-GB" sz="1400" dirty="0">
                <a:latin typeface="Helvetica Neue" panose="02000503000000020004" pitchFamily="2" charset="0"/>
                <a:ea typeface="Helvetica Neue" panose="02000503000000020004" pitchFamily="2" charset="0"/>
                <a:cs typeface="Helvetica Neue" panose="02000503000000020004" pitchFamily="2" charset="0"/>
              </a:rPr>
              <a:t>are linked with </a:t>
            </a:r>
            <a:r>
              <a:rPr lang="en-GB" sz="1400" b="1" dirty="0">
                <a:latin typeface="Helvetica Neue" panose="02000503000000020004" pitchFamily="2" charset="0"/>
                <a:ea typeface="Helvetica Neue" panose="02000503000000020004" pitchFamily="2" charset="0"/>
                <a:cs typeface="Helvetica Neue" panose="02000503000000020004" pitchFamily="2" charset="0"/>
              </a:rPr>
              <a:t>Maths Performance</a:t>
            </a:r>
            <a:r>
              <a:rPr lang="en-GB" sz="1400" dirty="0">
                <a:latin typeface="Helvetica Neue" panose="02000503000000020004" pitchFamily="2" charset="0"/>
                <a:ea typeface="Helvetica Neue" panose="02000503000000020004" pitchFamily="2" charset="0"/>
                <a:cs typeface="Helvetica Neue" panose="02000503000000020004" pitchFamily="2" charset="0"/>
              </a:rPr>
              <a:t> variable.</a:t>
            </a:r>
          </a:p>
        </p:txBody>
      </p:sp>
    </p:spTree>
    <p:extLst>
      <p:ext uri="{BB962C8B-B14F-4D97-AF65-F5344CB8AC3E}">
        <p14:creationId xmlns:p14="http://schemas.microsoft.com/office/powerpoint/2010/main" val="33809863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FE638B53-EC72-710C-06B8-E0E1C07B3513}"/>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6</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3" name="Rectangle 2">
            <a:extLst>
              <a:ext uri="{FF2B5EF4-FFF2-40B4-BE49-F238E27FC236}">
                <a16:creationId xmlns:a16="http://schemas.microsoft.com/office/drawing/2014/main" id="{A93AFBA7-880F-A4E6-6466-1D555180ADEA}"/>
              </a:ext>
            </a:extLst>
          </p:cNvPr>
          <p:cNvSpPr/>
          <p:nvPr/>
        </p:nvSpPr>
        <p:spPr>
          <a:xfrm>
            <a:off x="11452516" y="37521"/>
            <a:ext cx="636997" cy="611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4" name="Table 4">
            <a:extLst>
              <a:ext uri="{FF2B5EF4-FFF2-40B4-BE49-F238E27FC236}">
                <a16:creationId xmlns:a16="http://schemas.microsoft.com/office/drawing/2014/main" id="{8D4D29E5-7B1B-FCC6-6773-F298EFF652E3}"/>
              </a:ext>
            </a:extLst>
          </p:cNvPr>
          <p:cNvGraphicFramePr>
            <a:graphicFrameLocks noGrp="1"/>
          </p:cNvGraphicFramePr>
          <p:nvPr>
            <p:extLst>
              <p:ext uri="{D42A27DB-BD31-4B8C-83A1-F6EECF244321}">
                <p14:modId xmlns:p14="http://schemas.microsoft.com/office/powerpoint/2010/main" val="919977"/>
              </p:ext>
            </p:extLst>
          </p:nvPr>
        </p:nvGraphicFramePr>
        <p:xfrm>
          <a:off x="165463" y="1342318"/>
          <a:ext cx="11810838" cy="4383039"/>
        </p:xfrm>
        <a:graphic>
          <a:graphicData uri="http://schemas.openxmlformats.org/drawingml/2006/table">
            <a:tbl>
              <a:tblPr firstRow="1" bandRow="1">
                <a:tableStyleId>{5940675A-B579-460E-94D1-54222C63F5DA}</a:tableStyleId>
              </a:tblPr>
              <a:tblGrid>
                <a:gridCol w="947080">
                  <a:extLst>
                    <a:ext uri="{9D8B030D-6E8A-4147-A177-3AD203B41FA5}">
                      <a16:colId xmlns:a16="http://schemas.microsoft.com/office/drawing/2014/main" val="3499932197"/>
                    </a:ext>
                  </a:extLst>
                </a:gridCol>
                <a:gridCol w="1369434">
                  <a:extLst>
                    <a:ext uri="{9D8B030D-6E8A-4147-A177-3AD203B41FA5}">
                      <a16:colId xmlns:a16="http://schemas.microsoft.com/office/drawing/2014/main" val="2848825145"/>
                    </a:ext>
                  </a:extLst>
                </a:gridCol>
                <a:gridCol w="2223515">
                  <a:extLst>
                    <a:ext uri="{9D8B030D-6E8A-4147-A177-3AD203B41FA5}">
                      <a16:colId xmlns:a16="http://schemas.microsoft.com/office/drawing/2014/main" val="3276823223"/>
                    </a:ext>
                  </a:extLst>
                </a:gridCol>
                <a:gridCol w="1597888">
                  <a:extLst>
                    <a:ext uri="{9D8B030D-6E8A-4147-A177-3AD203B41FA5}">
                      <a16:colId xmlns:a16="http://schemas.microsoft.com/office/drawing/2014/main" val="2351972412"/>
                    </a:ext>
                  </a:extLst>
                </a:gridCol>
                <a:gridCol w="1031441">
                  <a:extLst>
                    <a:ext uri="{9D8B030D-6E8A-4147-A177-3AD203B41FA5}">
                      <a16:colId xmlns:a16="http://schemas.microsoft.com/office/drawing/2014/main" val="2769541450"/>
                    </a:ext>
                  </a:extLst>
                </a:gridCol>
                <a:gridCol w="1547160">
                  <a:extLst>
                    <a:ext uri="{9D8B030D-6E8A-4147-A177-3AD203B41FA5}">
                      <a16:colId xmlns:a16="http://schemas.microsoft.com/office/drawing/2014/main" val="2291276390"/>
                    </a:ext>
                  </a:extLst>
                </a:gridCol>
                <a:gridCol w="1547160">
                  <a:extLst>
                    <a:ext uri="{9D8B030D-6E8A-4147-A177-3AD203B41FA5}">
                      <a16:colId xmlns:a16="http://schemas.microsoft.com/office/drawing/2014/main" val="3587599535"/>
                    </a:ext>
                  </a:extLst>
                </a:gridCol>
                <a:gridCol w="1547160">
                  <a:extLst>
                    <a:ext uri="{9D8B030D-6E8A-4147-A177-3AD203B41FA5}">
                      <a16:colId xmlns:a16="http://schemas.microsoft.com/office/drawing/2014/main" val="3898232746"/>
                    </a:ext>
                  </a:extLst>
                </a:gridCol>
              </a:tblGrid>
              <a:tr h="435783">
                <a:tc>
                  <a:txBody>
                    <a:bodyPr/>
                    <a:lstStyle/>
                    <a:p>
                      <a:pPr algn="l"/>
                      <a:r>
                        <a:rPr lang="en-GB" sz="1000" b="1" dirty="0">
                          <a:latin typeface="Helvetica Neue" panose="02000503000000020004" pitchFamily="2" charset="0"/>
                          <a:ea typeface="Helvetica Neue" panose="02000503000000020004" pitchFamily="2" charset="0"/>
                          <a:cs typeface="Helvetica Neue" panose="02000503000000020004" pitchFamily="2" charset="0"/>
                        </a:rPr>
                        <a: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GB" sz="1000" b="1" dirty="0">
                          <a:latin typeface="Helvetica Neue" panose="02000503000000020004" pitchFamily="2" charset="0"/>
                          <a:ea typeface="Helvetica Neue" panose="02000503000000020004" pitchFamily="2" charset="0"/>
                          <a:cs typeface="Helvetica Neue" panose="02000503000000020004" pitchFamily="2" charset="0"/>
                        </a:rPr>
                        <a:t>LSOA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55B"/>
                    </a:solidFill>
                  </a:tcPr>
                </a:tc>
                <a:tc>
                  <a:txBody>
                    <a:bodyPr/>
                    <a:lstStyle/>
                    <a:p>
                      <a:pPr algn="l"/>
                      <a:r>
                        <a:rPr lang="en-GB" sz="1000" b="1" dirty="0">
                          <a:latin typeface="Helvetica Neue" panose="02000503000000020004" pitchFamily="2" charset="0"/>
                          <a:ea typeface="Helvetica Neue" panose="02000503000000020004" pitchFamily="2" charset="0"/>
                          <a:cs typeface="Helvetica Neue" panose="02000503000000020004" pitchFamily="2" charset="0"/>
                        </a:rPr>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GB" sz="1000" b="1" dirty="0">
                          <a:latin typeface="Helvetica Neue" panose="02000503000000020004" pitchFamily="2" charset="0"/>
                          <a:ea typeface="Helvetica Neue" panose="02000503000000020004" pitchFamily="2" charset="0"/>
                          <a:cs typeface="Helvetica Neue" panose="02000503000000020004" pitchFamily="2" charset="0"/>
                        </a:rPr>
                        <a:t>Maths Performance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GB" sz="1000" b="1" dirty="0">
                          <a:latin typeface="Helvetica Neue" panose="02000503000000020004" pitchFamily="2" charset="0"/>
                          <a:ea typeface="Helvetica Neue" panose="02000503000000020004" pitchFamily="2" charset="0"/>
                          <a:cs typeface="Helvetica Neue" panose="02000503000000020004" pitchFamily="2" charset="0"/>
                        </a:rPr>
                        <a:t>Maths TSR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GB" sz="1000" b="1" dirty="0">
                          <a:latin typeface="Helvetica Neue" panose="02000503000000020004" pitchFamily="2" charset="0"/>
                          <a:ea typeface="Helvetica Neue" panose="02000503000000020004" pitchFamily="2" charset="0"/>
                          <a:cs typeface="Helvetica Neue" panose="02000503000000020004" pitchFamily="2" charset="0"/>
                        </a:rPr>
                        <a:t>OFSTED Grade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GB" sz="1000" b="1" dirty="0">
                          <a:latin typeface="Helvetica Neue" panose="02000503000000020004" pitchFamily="2" charset="0"/>
                          <a:ea typeface="Helvetica Neue" panose="02000503000000020004" pitchFamily="2" charset="0"/>
                          <a:cs typeface="Helvetica Neue" panose="02000503000000020004" pitchFamily="2" charset="0"/>
                        </a:rPr>
                        <a:t>LSOA IMD Resources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55B"/>
                    </a:solidFill>
                  </a:tcPr>
                </a:tc>
                <a:tc>
                  <a:txBody>
                    <a:bodyPr/>
                    <a:lstStyle/>
                    <a:p>
                      <a:pPr algn="l"/>
                      <a:r>
                        <a:rPr lang="en-GB" sz="1000" b="1" dirty="0">
                          <a:latin typeface="Helvetica Neue" panose="02000503000000020004" pitchFamily="2" charset="0"/>
                          <a:ea typeface="Helvetica Neue" panose="02000503000000020004" pitchFamily="2" charset="0"/>
                          <a:cs typeface="Helvetica Neue" panose="02000503000000020004" pitchFamily="2" charset="0"/>
                        </a:rPr>
                        <a:t>LSOA IMD Income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55B"/>
                    </a:solidFill>
                  </a:tcPr>
                </a:tc>
                <a:extLst>
                  <a:ext uri="{0D108BD9-81ED-4DB2-BD59-A6C34878D82A}">
                    <a16:rowId xmlns:a16="http://schemas.microsoft.com/office/drawing/2014/main" val="351844381"/>
                  </a:ext>
                </a:extLst>
              </a:tr>
              <a:tr h="438584">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SCH01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LSOA01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55B"/>
                    </a:solidFill>
                  </a:tcPr>
                </a:tc>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Acton High School***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29</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20.9</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5 (Worst)</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5.2305</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55B"/>
                    </a:solidFill>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6.4734</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55B"/>
                    </a:solidFill>
                  </a:tcPr>
                </a:tc>
                <a:extLst>
                  <a:ext uri="{0D108BD9-81ED-4DB2-BD59-A6C34878D82A}">
                    <a16:rowId xmlns:a16="http://schemas.microsoft.com/office/drawing/2014/main" val="2633797134"/>
                  </a:ext>
                </a:extLst>
              </a:tr>
              <a:tr h="438584">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SCH02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LSOA01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55B"/>
                    </a:solidFill>
                  </a:tcPr>
                </a:tc>
                <a:tc>
                  <a:txBody>
                    <a:bodyPr/>
                    <a:lstStyle/>
                    <a:p>
                      <a:pPr algn="l"/>
                      <a:r>
                        <a:rPr lang="en-GB" sz="1100" dirty="0" err="1">
                          <a:latin typeface="Helvetica Neue" panose="02000503000000020004" pitchFamily="2" charset="0"/>
                          <a:ea typeface="Helvetica Neue" panose="02000503000000020004" pitchFamily="2" charset="0"/>
                          <a:cs typeface="Helvetica Neue" panose="02000503000000020004" pitchFamily="2" charset="0"/>
                        </a:rPr>
                        <a:t>Brentside</a:t>
                      </a:r>
                      <a:r>
                        <a:rPr lang="en-GB" sz="1100" dirty="0">
                          <a:latin typeface="Helvetica Neue" panose="02000503000000020004" pitchFamily="2" charset="0"/>
                          <a:ea typeface="Helvetica Neue" panose="02000503000000020004" pitchFamily="2" charset="0"/>
                          <a:cs typeface="Helvetica Neue" panose="02000503000000020004" pitchFamily="2" charset="0"/>
                        </a:rPr>
                        <a:t> High School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40</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18.6</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5 (Worst)</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5.2305</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55B"/>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6.4734</a:t>
                      </a:r>
                    </a:p>
                    <a:p>
                      <a:pPr algn="l" fontAlgn="b"/>
                      <a:endPar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55B"/>
                    </a:solidFill>
                  </a:tcPr>
                </a:tc>
                <a:extLst>
                  <a:ext uri="{0D108BD9-81ED-4DB2-BD59-A6C34878D82A}">
                    <a16:rowId xmlns:a16="http://schemas.microsoft.com/office/drawing/2014/main" val="2586811958"/>
                  </a:ext>
                </a:extLst>
              </a:tr>
              <a:tr h="438584">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SCH03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LSOA01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55B"/>
                    </a:solidFill>
                  </a:tcPr>
                </a:tc>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Greenford High School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51</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11.7</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3 (Below average)</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5.2305</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55B"/>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6.4734</a:t>
                      </a:r>
                    </a:p>
                    <a:p>
                      <a:pPr algn="l" fontAlgn="b"/>
                      <a:endPar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55B"/>
                    </a:solidFill>
                  </a:tcPr>
                </a:tc>
                <a:extLst>
                  <a:ext uri="{0D108BD9-81ED-4DB2-BD59-A6C34878D82A}">
                    <a16:rowId xmlns:a16="http://schemas.microsoft.com/office/drawing/2014/main" val="2795742957"/>
                  </a:ext>
                </a:extLst>
              </a:tr>
              <a:tr h="438584">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SCH04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LSOA02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55B"/>
                    </a:solidFill>
                  </a:tcPr>
                </a:tc>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Northolt High School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60</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9.9</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2 (Good)</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1.2353</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55B"/>
                    </a:solidFill>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0.3491</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55B"/>
                    </a:solidFill>
                  </a:tcPr>
                </a:tc>
                <a:extLst>
                  <a:ext uri="{0D108BD9-81ED-4DB2-BD59-A6C34878D82A}">
                    <a16:rowId xmlns:a16="http://schemas.microsoft.com/office/drawing/2014/main" val="3466967721"/>
                  </a:ext>
                </a:extLst>
              </a:tr>
              <a:tr h="438584">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SCH05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LSOA02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55B"/>
                    </a:solidFill>
                  </a:tcPr>
                </a:tc>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Ellen Wilkinson School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88</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14.6</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0 (Excellent)</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1.2353</a:t>
                      </a:r>
                    </a:p>
                    <a:p>
                      <a:pPr algn="l" fontAlgn="b"/>
                      <a:endPar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55B"/>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0.3491</a:t>
                      </a:r>
                    </a:p>
                    <a:p>
                      <a:pPr algn="l" fontAlgn="b"/>
                      <a:endPar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55B"/>
                    </a:solidFill>
                  </a:tcPr>
                </a:tc>
                <a:extLst>
                  <a:ext uri="{0D108BD9-81ED-4DB2-BD59-A6C34878D82A}">
                    <a16:rowId xmlns:a16="http://schemas.microsoft.com/office/drawing/2014/main" val="2617269864"/>
                  </a:ext>
                </a:extLst>
              </a:tr>
              <a:tr h="438584">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SCH06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LSOA03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55B"/>
                    </a:solidFill>
                  </a:tcPr>
                </a:tc>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Twyford Church of England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76</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6.3</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1 (Very Good)</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0.2396</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55B"/>
                    </a:solidFill>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1.9843</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55B"/>
                    </a:solidFill>
                  </a:tcPr>
                </a:tc>
                <a:extLst>
                  <a:ext uri="{0D108BD9-81ED-4DB2-BD59-A6C34878D82A}">
                    <a16:rowId xmlns:a16="http://schemas.microsoft.com/office/drawing/2014/main" val="4124941433"/>
                  </a:ext>
                </a:extLst>
              </a:tr>
              <a:tr h="438584">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SCH07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LSOA03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55B"/>
                    </a:solidFill>
                  </a:tcPr>
                </a:tc>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Featherstone High School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73</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5.3</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1 (Very Good)</a:t>
                      </a:r>
                    </a:p>
                    <a:p>
                      <a:pPr algn="l" fontAlgn="b"/>
                      <a:endPar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0.2396</a:t>
                      </a:r>
                    </a:p>
                    <a:p>
                      <a:pPr algn="l" fontAlgn="b"/>
                      <a:endPar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55B"/>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1.9843</a:t>
                      </a:r>
                    </a:p>
                    <a:p>
                      <a:pPr algn="l" fontAlgn="b"/>
                      <a:endPar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55B"/>
                    </a:solidFill>
                  </a:tcPr>
                </a:tc>
                <a:extLst>
                  <a:ext uri="{0D108BD9-81ED-4DB2-BD59-A6C34878D82A}">
                    <a16:rowId xmlns:a16="http://schemas.microsoft.com/office/drawing/2014/main" val="1030820727"/>
                  </a:ext>
                </a:extLst>
              </a:tr>
              <a:tr h="438584">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SCH08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LSOA03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55B"/>
                    </a:solidFill>
                  </a:tcPr>
                </a:tc>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Drayton Manor High School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80</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12.9</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0 (Excellent)</a:t>
                      </a:r>
                    </a:p>
                    <a:p>
                      <a:pPr algn="l" fontAlgn="b"/>
                      <a:endPar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0.2396</a:t>
                      </a:r>
                    </a:p>
                    <a:p>
                      <a:pPr algn="l" fontAlgn="b"/>
                      <a:endPar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55B"/>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1.9843</a:t>
                      </a:r>
                    </a:p>
                    <a:p>
                      <a:pPr algn="l" fontAlgn="b"/>
                      <a:endPar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55B"/>
                    </a:solidFill>
                  </a:tcPr>
                </a:tc>
                <a:extLst>
                  <a:ext uri="{0D108BD9-81ED-4DB2-BD59-A6C34878D82A}">
                    <a16:rowId xmlns:a16="http://schemas.microsoft.com/office/drawing/2014/main" val="2923796976"/>
                  </a:ext>
                </a:extLst>
              </a:tr>
              <a:tr h="438584">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SCH09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LSOA04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55B"/>
                    </a:solidFill>
                  </a:tcPr>
                </a:tc>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Dormers Wells High School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67</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16.5</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2 (Good)</a:t>
                      </a:r>
                    </a:p>
                    <a:p>
                      <a:pPr algn="l" fontAlgn="b"/>
                      <a:endPar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3.1435</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55B"/>
                    </a:solidFill>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2.3679</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55B"/>
                    </a:solidFill>
                  </a:tcPr>
                </a:tc>
                <a:extLst>
                  <a:ext uri="{0D108BD9-81ED-4DB2-BD59-A6C34878D82A}">
                    <a16:rowId xmlns:a16="http://schemas.microsoft.com/office/drawing/2014/main" val="2128507304"/>
                  </a:ext>
                </a:extLst>
              </a:tr>
            </a:tbl>
          </a:graphicData>
        </a:graphic>
      </p:graphicFrame>
      <p:sp>
        <p:nvSpPr>
          <p:cNvPr id="5" name="TextBox 4">
            <a:extLst>
              <a:ext uri="{FF2B5EF4-FFF2-40B4-BE49-F238E27FC236}">
                <a16:creationId xmlns:a16="http://schemas.microsoft.com/office/drawing/2014/main" id="{81765631-7694-F71F-E283-4E7D940799A4}"/>
              </a:ext>
            </a:extLst>
          </p:cNvPr>
          <p:cNvSpPr txBox="1"/>
          <p:nvPr/>
        </p:nvSpPr>
        <p:spPr>
          <a:xfrm>
            <a:off x="165463" y="200297"/>
            <a:ext cx="10458994" cy="461665"/>
          </a:xfrm>
          <a:prstGeom prst="rect">
            <a:avLst/>
          </a:prstGeom>
          <a:noFill/>
        </p:spPr>
        <p:txBody>
          <a:bodyPr wrap="square" rtlCol="0">
            <a:spAutoFit/>
          </a:bodyPr>
          <a:lstStyle/>
          <a:p>
            <a:pPr algn="l"/>
            <a:r>
              <a:rPr lang="en-GB" sz="2400" b="1" dirty="0">
                <a:latin typeface="Helvetica Neue Light" panose="02000403000000020004" pitchFamily="2" charset="0"/>
                <a:ea typeface="Helvetica Neue Light" panose="02000403000000020004" pitchFamily="2" charset="0"/>
              </a:rPr>
              <a:t>Data structures [2] </a:t>
            </a:r>
          </a:p>
        </p:txBody>
      </p:sp>
      <p:sp>
        <p:nvSpPr>
          <p:cNvPr id="6" name="TextBox 5">
            <a:extLst>
              <a:ext uri="{FF2B5EF4-FFF2-40B4-BE49-F238E27FC236}">
                <a16:creationId xmlns:a16="http://schemas.microsoft.com/office/drawing/2014/main" id="{C77A1012-A80E-1759-921F-44B039FB9B0A}"/>
              </a:ext>
            </a:extLst>
          </p:cNvPr>
          <p:cNvSpPr txBox="1"/>
          <p:nvPr/>
        </p:nvSpPr>
        <p:spPr>
          <a:xfrm>
            <a:off x="165463" y="802085"/>
            <a:ext cx="11810838" cy="369332"/>
          </a:xfrm>
          <a:prstGeom prst="rect">
            <a:avLst/>
          </a:prstGeom>
          <a:noFill/>
        </p:spPr>
        <p:txBody>
          <a:bodyPr wrap="square"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Suppose we want to consider broader risk factors, not measured at an individual-level but at a group-level…</a:t>
            </a:r>
          </a:p>
        </p:txBody>
      </p:sp>
      <p:sp>
        <p:nvSpPr>
          <p:cNvPr id="7" name="TextBox 6">
            <a:extLst>
              <a:ext uri="{FF2B5EF4-FFF2-40B4-BE49-F238E27FC236}">
                <a16:creationId xmlns:a16="http://schemas.microsoft.com/office/drawing/2014/main" id="{369F0B28-4AD9-CD5C-CEB5-7C7582D8559C}"/>
              </a:ext>
            </a:extLst>
          </p:cNvPr>
          <p:cNvSpPr txBox="1"/>
          <p:nvPr/>
        </p:nvSpPr>
        <p:spPr>
          <a:xfrm>
            <a:off x="111161" y="5904504"/>
            <a:ext cx="11865139" cy="523220"/>
          </a:xfrm>
          <a:prstGeom prst="rect">
            <a:avLst/>
          </a:prstGeom>
          <a:solidFill>
            <a:schemeClr val="accent1">
              <a:lumMod val="40000"/>
              <a:lumOff val="60000"/>
            </a:schemeClr>
          </a:solidFill>
          <a:ln>
            <a:solidFill>
              <a:schemeClr val="accent1">
                <a:lumMod val="40000"/>
                <a:lumOff val="60000"/>
              </a:schemeClr>
            </a:solidFill>
          </a:ln>
        </p:spPr>
        <p:txBody>
          <a:bodyPr wrap="square" rtlCol="0">
            <a:spAutoFit/>
          </a:bodyPr>
          <a:lstStyle/>
          <a:p>
            <a:r>
              <a:rPr lang="en-GB" sz="1400" dirty="0">
                <a:latin typeface="Helvetica Neue" panose="02000503000000020004" pitchFamily="2" charset="0"/>
                <a:ea typeface="Helvetica Neue" panose="02000503000000020004" pitchFamily="2" charset="0"/>
                <a:cs typeface="Helvetica Neue" panose="02000503000000020004" pitchFamily="2" charset="0"/>
              </a:rPr>
              <a:t>For instance, other broader factors that might either be on an environmental, geopolitical, societal-level e.g., LSOA IMD public resource allocation for schools and average income scores. We have altered the structure of our dataset and made it far more complex…</a:t>
            </a:r>
          </a:p>
        </p:txBody>
      </p:sp>
    </p:spTree>
    <p:extLst>
      <p:ext uri="{BB962C8B-B14F-4D97-AF65-F5344CB8AC3E}">
        <p14:creationId xmlns:p14="http://schemas.microsoft.com/office/powerpoint/2010/main" val="18263581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FE638B53-EC72-710C-06B8-E0E1C07B3513}"/>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7</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3" name="Rectangle 2">
            <a:extLst>
              <a:ext uri="{FF2B5EF4-FFF2-40B4-BE49-F238E27FC236}">
                <a16:creationId xmlns:a16="http://schemas.microsoft.com/office/drawing/2014/main" id="{A93AFBA7-880F-A4E6-6466-1D555180ADEA}"/>
              </a:ext>
            </a:extLst>
          </p:cNvPr>
          <p:cNvSpPr/>
          <p:nvPr/>
        </p:nvSpPr>
        <p:spPr>
          <a:xfrm>
            <a:off x="11452516" y="37521"/>
            <a:ext cx="636997" cy="611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4" name="Table 4">
            <a:extLst>
              <a:ext uri="{FF2B5EF4-FFF2-40B4-BE49-F238E27FC236}">
                <a16:creationId xmlns:a16="http://schemas.microsoft.com/office/drawing/2014/main" id="{8D4D29E5-7B1B-FCC6-6773-F298EFF652E3}"/>
              </a:ext>
            </a:extLst>
          </p:cNvPr>
          <p:cNvGraphicFramePr>
            <a:graphicFrameLocks noGrp="1"/>
          </p:cNvGraphicFramePr>
          <p:nvPr>
            <p:extLst>
              <p:ext uri="{D42A27DB-BD31-4B8C-83A1-F6EECF244321}">
                <p14:modId xmlns:p14="http://schemas.microsoft.com/office/powerpoint/2010/main" val="2672495721"/>
              </p:ext>
            </p:extLst>
          </p:nvPr>
        </p:nvGraphicFramePr>
        <p:xfrm>
          <a:off x="165463" y="1342318"/>
          <a:ext cx="11810838" cy="4383039"/>
        </p:xfrm>
        <a:graphic>
          <a:graphicData uri="http://schemas.openxmlformats.org/drawingml/2006/table">
            <a:tbl>
              <a:tblPr firstRow="1" bandRow="1">
                <a:tableStyleId>{5940675A-B579-460E-94D1-54222C63F5DA}</a:tableStyleId>
              </a:tblPr>
              <a:tblGrid>
                <a:gridCol w="947080">
                  <a:extLst>
                    <a:ext uri="{9D8B030D-6E8A-4147-A177-3AD203B41FA5}">
                      <a16:colId xmlns:a16="http://schemas.microsoft.com/office/drawing/2014/main" val="3499932197"/>
                    </a:ext>
                  </a:extLst>
                </a:gridCol>
                <a:gridCol w="1369434">
                  <a:extLst>
                    <a:ext uri="{9D8B030D-6E8A-4147-A177-3AD203B41FA5}">
                      <a16:colId xmlns:a16="http://schemas.microsoft.com/office/drawing/2014/main" val="2848825145"/>
                    </a:ext>
                  </a:extLst>
                </a:gridCol>
                <a:gridCol w="2223515">
                  <a:extLst>
                    <a:ext uri="{9D8B030D-6E8A-4147-A177-3AD203B41FA5}">
                      <a16:colId xmlns:a16="http://schemas.microsoft.com/office/drawing/2014/main" val="3276823223"/>
                    </a:ext>
                  </a:extLst>
                </a:gridCol>
                <a:gridCol w="1597888">
                  <a:extLst>
                    <a:ext uri="{9D8B030D-6E8A-4147-A177-3AD203B41FA5}">
                      <a16:colId xmlns:a16="http://schemas.microsoft.com/office/drawing/2014/main" val="2351972412"/>
                    </a:ext>
                  </a:extLst>
                </a:gridCol>
                <a:gridCol w="1031441">
                  <a:extLst>
                    <a:ext uri="{9D8B030D-6E8A-4147-A177-3AD203B41FA5}">
                      <a16:colId xmlns:a16="http://schemas.microsoft.com/office/drawing/2014/main" val="2769541450"/>
                    </a:ext>
                  </a:extLst>
                </a:gridCol>
                <a:gridCol w="1547160">
                  <a:extLst>
                    <a:ext uri="{9D8B030D-6E8A-4147-A177-3AD203B41FA5}">
                      <a16:colId xmlns:a16="http://schemas.microsoft.com/office/drawing/2014/main" val="2291276390"/>
                    </a:ext>
                  </a:extLst>
                </a:gridCol>
                <a:gridCol w="1547160">
                  <a:extLst>
                    <a:ext uri="{9D8B030D-6E8A-4147-A177-3AD203B41FA5}">
                      <a16:colId xmlns:a16="http://schemas.microsoft.com/office/drawing/2014/main" val="3587599535"/>
                    </a:ext>
                  </a:extLst>
                </a:gridCol>
                <a:gridCol w="1547160">
                  <a:extLst>
                    <a:ext uri="{9D8B030D-6E8A-4147-A177-3AD203B41FA5}">
                      <a16:colId xmlns:a16="http://schemas.microsoft.com/office/drawing/2014/main" val="3898232746"/>
                    </a:ext>
                  </a:extLst>
                </a:gridCol>
              </a:tblGrid>
              <a:tr h="435783">
                <a:tc>
                  <a:txBody>
                    <a:bodyPr/>
                    <a:lstStyle/>
                    <a:p>
                      <a:pPr algn="l"/>
                      <a:r>
                        <a:rPr lang="en-GB" sz="1000" b="1" dirty="0">
                          <a:latin typeface="Helvetica Neue" panose="02000503000000020004" pitchFamily="2" charset="0"/>
                          <a:ea typeface="Helvetica Neue" panose="02000503000000020004" pitchFamily="2" charset="0"/>
                          <a:cs typeface="Helvetica Neue" panose="02000503000000020004" pitchFamily="2" charset="0"/>
                        </a:rPr>
                        <a: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GB" sz="1000" b="1" dirty="0">
                          <a:latin typeface="Helvetica Neue" panose="02000503000000020004" pitchFamily="2" charset="0"/>
                          <a:ea typeface="Helvetica Neue" panose="02000503000000020004" pitchFamily="2" charset="0"/>
                          <a:cs typeface="Helvetica Neue" panose="02000503000000020004" pitchFamily="2" charset="0"/>
                        </a:rPr>
                        <a:t>LSOA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GB" sz="1000" b="1" dirty="0">
                          <a:latin typeface="Helvetica Neue" panose="02000503000000020004" pitchFamily="2" charset="0"/>
                          <a:ea typeface="Helvetica Neue" panose="02000503000000020004" pitchFamily="2" charset="0"/>
                          <a:cs typeface="Helvetica Neue" panose="02000503000000020004" pitchFamily="2" charset="0"/>
                        </a:rPr>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GB" sz="1000" b="1" dirty="0">
                          <a:latin typeface="Helvetica Neue" panose="02000503000000020004" pitchFamily="2" charset="0"/>
                          <a:ea typeface="Helvetica Neue" panose="02000503000000020004" pitchFamily="2" charset="0"/>
                          <a:cs typeface="Helvetica Neue" panose="02000503000000020004" pitchFamily="2" charset="0"/>
                        </a:rPr>
                        <a:t>Maths Performance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GB" sz="1000" b="1" dirty="0">
                          <a:latin typeface="Helvetica Neue" panose="02000503000000020004" pitchFamily="2" charset="0"/>
                          <a:ea typeface="Helvetica Neue" panose="02000503000000020004" pitchFamily="2" charset="0"/>
                          <a:cs typeface="Helvetica Neue" panose="02000503000000020004" pitchFamily="2" charset="0"/>
                        </a:rPr>
                        <a:t>Maths TSR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GB" sz="1000" b="1" dirty="0">
                          <a:latin typeface="Helvetica Neue" panose="02000503000000020004" pitchFamily="2" charset="0"/>
                          <a:ea typeface="Helvetica Neue" panose="02000503000000020004" pitchFamily="2" charset="0"/>
                          <a:cs typeface="Helvetica Neue" panose="02000503000000020004" pitchFamily="2" charset="0"/>
                        </a:rPr>
                        <a:t>OFSTED Grade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GB" sz="1000" b="1" dirty="0">
                          <a:latin typeface="Helvetica Neue" panose="02000503000000020004" pitchFamily="2" charset="0"/>
                          <a:ea typeface="Helvetica Neue" panose="02000503000000020004" pitchFamily="2" charset="0"/>
                          <a:cs typeface="Helvetica Neue" panose="02000503000000020004" pitchFamily="2" charset="0"/>
                        </a:rPr>
                        <a:t>LSOA IMD Resources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GB" sz="1000" b="1" dirty="0">
                          <a:latin typeface="Helvetica Neue" panose="02000503000000020004" pitchFamily="2" charset="0"/>
                          <a:ea typeface="Helvetica Neue" panose="02000503000000020004" pitchFamily="2" charset="0"/>
                          <a:cs typeface="Helvetica Neue" panose="02000503000000020004" pitchFamily="2" charset="0"/>
                        </a:rPr>
                        <a:t>LSOA IMD Income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1844381"/>
                  </a:ext>
                </a:extLst>
              </a:tr>
              <a:tr h="438584">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SCH01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LSOA01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Acton High School***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29</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20.9</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5 (Worst)</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5.2305</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6.4734</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extLst>
                  <a:ext uri="{0D108BD9-81ED-4DB2-BD59-A6C34878D82A}">
                    <a16:rowId xmlns:a16="http://schemas.microsoft.com/office/drawing/2014/main" val="2633797134"/>
                  </a:ext>
                </a:extLst>
              </a:tr>
              <a:tr h="438584">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SCH02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LSOA01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l"/>
                      <a:r>
                        <a:rPr lang="en-GB" sz="1100" dirty="0" err="1">
                          <a:latin typeface="Helvetica Neue" panose="02000503000000020004" pitchFamily="2" charset="0"/>
                          <a:ea typeface="Helvetica Neue" panose="02000503000000020004" pitchFamily="2" charset="0"/>
                          <a:cs typeface="Helvetica Neue" panose="02000503000000020004" pitchFamily="2" charset="0"/>
                        </a:rPr>
                        <a:t>Brentside</a:t>
                      </a:r>
                      <a:r>
                        <a:rPr lang="en-GB" sz="1100" dirty="0">
                          <a:latin typeface="Helvetica Neue" panose="02000503000000020004" pitchFamily="2" charset="0"/>
                          <a:ea typeface="Helvetica Neue" panose="02000503000000020004" pitchFamily="2" charset="0"/>
                          <a:cs typeface="Helvetica Neue" panose="02000503000000020004" pitchFamily="2" charset="0"/>
                        </a:rPr>
                        <a:t> High School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40</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18.6</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5 (Worst)</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5.2305</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6.4734</a:t>
                      </a:r>
                    </a:p>
                    <a:p>
                      <a:pPr algn="l" fontAlgn="b"/>
                      <a:endPar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extLst>
                  <a:ext uri="{0D108BD9-81ED-4DB2-BD59-A6C34878D82A}">
                    <a16:rowId xmlns:a16="http://schemas.microsoft.com/office/drawing/2014/main" val="2586811958"/>
                  </a:ext>
                </a:extLst>
              </a:tr>
              <a:tr h="438584">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SCH03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LSOA01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Greenford High School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51</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11.7</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3 (Below average)</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5.2305</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6.4734</a:t>
                      </a:r>
                    </a:p>
                    <a:p>
                      <a:pPr algn="l" fontAlgn="b"/>
                      <a:endPar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extLst>
                  <a:ext uri="{0D108BD9-81ED-4DB2-BD59-A6C34878D82A}">
                    <a16:rowId xmlns:a16="http://schemas.microsoft.com/office/drawing/2014/main" val="2795742957"/>
                  </a:ext>
                </a:extLst>
              </a:tr>
              <a:tr h="438584">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SCH04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LSOA02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Northolt High School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60</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9.9</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2 (Good)</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1.2353</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0.3491</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extLst>
                  <a:ext uri="{0D108BD9-81ED-4DB2-BD59-A6C34878D82A}">
                    <a16:rowId xmlns:a16="http://schemas.microsoft.com/office/drawing/2014/main" val="3466967721"/>
                  </a:ext>
                </a:extLst>
              </a:tr>
              <a:tr h="438584">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SCH05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LSOA02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Ellen Wilkinson School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88</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14.6</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0 (Excellent)</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1.2353</a:t>
                      </a:r>
                    </a:p>
                    <a:p>
                      <a:pPr algn="l" fontAlgn="b"/>
                      <a:endPar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0.3491</a:t>
                      </a:r>
                    </a:p>
                    <a:p>
                      <a:pPr algn="l" fontAlgn="b"/>
                      <a:endPar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extLst>
                  <a:ext uri="{0D108BD9-81ED-4DB2-BD59-A6C34878D82A}">
                    <a16:rowId xmlns:a16="http://schemas.microsoft.com/office/drawing/2014/main" val="2617269864"/>
                  </a:ext>
                </a:extLst>
              </a:tr>
              <a:tr h="438584">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SCH06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LSOA03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Twyford Church of England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76</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6.3</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1 (Very Good)</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0.2396</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1.9843</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4124941433"/>
                  </a:ext>
                </a:extLst>
              </a:tr>
              <a:tr h="438584">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SCH07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LSOA03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Featherstone High School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73</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5.3</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1 (Very Good)</a:t>
                      </a:r>
                    </a:p>
                    <a:p>
                      <a:pPr algn="l" fontAlgn="b"/>
                      <a:endPar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0.2396</a:t>
                      </a:r>
                    </a:p>
                    <a:p>
                      <a:pPr algn="l" fontAlgn="b"/>
                      <a:endPar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1.9843</a:t>
                      </a:r>
                    </a:p>
                    <a:p>
                      <a:pPr algn="l" fontAlgn="b"/>
                      <a:endPar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1030820727"/>
                  </a:ext>
                </a:extLst>
              </a:tr>
              <a:tr h="438584">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SCH08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LSOA03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Drayton Manor High School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80</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12.9</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0 (Excellent)</a:t>
                      </a:r>
                    </a:p>
                    <a:p>
                      <a:pPr algn="l" fontAlgn="b"/>
                      <a:endPar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0.2396</a:t>
                      </a:r>
                    </a:p>
                    <a:p>
                      <a:pPr algn="l" fontAlgn="b"/>
                      <a:endPar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1.9843</a:t>
                      </a:r>
                    </a:p>
                    <a:p>
                      <a:pPr algn="l" fontAlgn="b"/>
                      <a:endPar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2923796976"/>
                  </a:ext>
                </a:extLst>
              </a:tr>
              <a:tr h="438584">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SCH09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LSOA04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Dormers Wells High School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67</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16.5</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2 (Good)</a:t>
                      </a:r>
                    </a:p>
                    <a:p>
                      <a:pPr algn="l" fontAlgn="b"/>
                      <a:endPar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3.1435</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2.3679</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2128507304"/>
                  </a:ext>
                </a:extLst>
              </a:tr>
            </a:tbl>
          </a:graphicData>
        </a:graphic>
      </p:graphicFrame>
      <p:sp>
        <p:nvSpPr>
          <p:cNvPr id="5" name="TextBox 4">
            <a:extLst>
              <a:ext uri="{FF2B5EF4-FFF2-40B4-BE49-F238E27FC236}">
                <a16:creationId xmlns:a16="http://schemas.microsoft.com/office/drawing/2014/main" id="{81765631-7694-F71F-E283-4E7D940799A4}"/>
              </a:ext>
            </a:extLst>
          </p:cNvPr>
          <p:cNvSpPr txBox="1"/>
          <p:nvPr/>
        </p:nvSpPr>
        <p:spPr>
          <a:xfrm>
            <a:off x="165463" y="200297"/>
            <a:ext cx="10458994" cy="461665"/>
          </a:xfrm>
          <a:prstGeom prst="rect">
            <a:avLst/>
          </a:prstGeom>
          <a:noFill/>
        </p:spPr>
        <p:txBody>
          <a:bodyPr wrap="square" rtlCol="0">
            <a:spAutoFit/>
          </a:bodyPr>
          <a:lstStyle/>
          <a:p>
            <a:pPr algn="l"/>
            <a:r>
              <a:rPr lang="en-GB" sz="2400" b="1" dirty="0">
                <a:latin typeface="Helvetica Neue Light" panose="02000403000000020004" pitchFamily="2" charset="0"/>
                <a:ea typeface="Helvetica Neue Light" panose="02000403000000020004" pitchFamily="2" charset="0"/>
              </a:rPr>
              <a:t>Data structures [3] </a:t>
            </a:r>
          </a:p>
        </p:txBody>
      </p:sp>
      <p:sp>
        <p:nvSpPr>
          <p:cNvPr id="6" name="TextBox 5">
            <a:extLst>
              <a:ext uri="{FF2B5EF4-FFF2-40B4-BE49-F238E27FC236}">
                <a16:creationId xmlns:a16="http://schemas.microsoft.com/office/drawing/2014/main" id="{C77A1012-A80E-1759-921F-44B039FB9B0A}"/>
              </a:ext>
            </a:extLst>
          </p:cNvPr>
          <p:cNvSpPr txBox="1"/>
          <p:nvPr/>
        </p:nvSpPr>
        <p:spPr>
          <a:xfrm>
            <a:off x="203202" y="794489"/>
            <a:ext cx="8940798" cy="400110"/>
          </a:xfrm>
          <a:prstGeom prst="rect">
            <a:avLst/>
          </a:prstGeom>
          <a:noFill/>
        </p:spPr>
        <p:txBody>
          <a:bodyPr wrap="square" rtlCol="0">
            <a:spAutoFit/>
          </a:bodyPr>
          <a:lstStyle/>
          <a:p>
            <a:r>
              <a:rPr lang="en-GB" sz="2000" dirty="0">
                <a:latin typeface="Helvetica Neue" panose="02000503000000020004" pitchFamily="2" charset="0"/>
                <a:ea typeface="Helvetica Neue" panose="02000503000000020004" pitchFamily="2" charset="0"/>
                <a:cs typeface="Helvetica Neue" panose="02000503000000020004" pitchFamily="2" charset="0"/>
              </a:rPr>
              <a:t>A hierarchical or multi-level structure in the dataset is formed</a:t>
            </a:r>
          </a:p>
        </p:txBody>
      </p:sp>
      <p:sp>
        <p:nvSpPr>
          <p:cNvPr id="8" name="TextBox 7">
            <a:extLst>
              <a:ext uri="{FF2B5EF4-FFF2-40B4-BE49-F238E27FC236}">
                <a16:creationId xmlns:a16="http://schemas.microsoft.com/office/drawing/2014/main" id="{A1481563-4D16-AB95-9657-D2758CA022AA}"/>
              </a:ext>
            </a:extLst>
          </p:cNvPr>
          <p:cNvSpPr txBox="1"/>
          <p:nvPr/>
        </p:nvSpPr>
        <p:spPr>
          <a:xfrm>
            <a:off x="165463" y="5899202"/>
            <a:ext cx="3065417" cy="861774"/>
          </a:xfrm>
          <a:prstGeom prst="rect">
            <a:avLst/>
          </a:prstGeom>
          <a:noFill/>
        </p:spPr>
        <p:txBody>
          <a:bodyPr wrap="square" rtlCol="0">
            <a:spAutoFit/>
          </a:bodyPr>
          <a:lstStyle/>
          <a:p>
            <a:r>
              <a:rPr lang="en-GB" sz="1000" dirty="0">
                <a:latin typeface="Helvetica Neue" panose="02000503000000020004" pitchFamily="2" charset="0"/>
                <a:ea typeface="Helvetica Neue" panose="02000503000000020004" pitchFamily="2" charset="0"/>
                <a:cs typeface="Helvetica Neue" panose="02000503000000020004" pitchFamily="2" charset="0"/>
              </a:rPr>
              <a:t>We have 9 records but we created an hierarchy…</a:t>
            </a:r>
          </a:p>
          <a:p>
            <a:r>
              <a:rPr lang="en-GB" sz="1000" dirty="0">
                <a:latin typeface="Helvetica Neue" panose="02000503000000020004" pitchFamily="2" charset="0"/>
                <a:ea typeface="Helvetica Neue" panose="02000503000000020004" pitchFamily="2" charset="0"/>
                <a:cs typeface="Helvetica Neue" panose="02000503000000020004" pitchFamily="2" charset="0"/>
              </a:rPr>
              <a:t>3 school records nested in LSOA01; </a:t>
            </a:r>
          </a:p>
          <a:p>
            <a:r>
              <a:rPr lang="en-GB" sz="1000" dirty="0">
                <a:latin typeface="Helvetica Neue" panose="02000503000000020004" pitchFamily="2" charset="0"/>
                <a:ea typeface="Helvetica Neue" panose="02000503000000020004" pitchFamily="2" charset="0"/>
                <a:cs typeface="Helvetica Neue" panose="02000503000000020004" pitchFamily="2" charset="0"/>
              </a:rPr>
              <a:t>2 school records nested in LSOA02;</a:t>
            </a:r>
          </a:p>
          <a:p>
            <a:r>
              <a:rPr lang="en-GB" sz="1000" dirty="0">
                <a:latin typeface="Helvetica Neue" panose="02000503000000020004" pitchFamily="2" charset="0"/>
                <a:ea typeface="Helvetica Neue" panose="02000503000000020004" pitchFamily="2" charset="0"/>
                <a:cs typeface="Helvetica Neue" panose="02000503000000020004" pitchFamily="2" charset="0"/>
              </a:rPr>
              <a:t>3 school records nested in LSOA03;</a:t>
            </a:r>
          </a:p>
          <a:p>
            <a:r>
              <a:rPr lang="en-GB" sz="1000" dirty="0">
                <a:latin typeface="Helvetica Neue" panose="02000503000000020004" pitchFamily="2" charset="0"/>
                <a:ea typeface="Helvetica Neue" panose="02000503000000020004" pitchFamily="2" charset="0"/>
                <a:cs typeface="Helvetica Neue" panose="02000503000000020004" pitchFamily="2" charset="0"/>
              </a:rPr>
              <a:t>1 school record nested in LSOA04</a:t>
            </a:r>
          </a:p>
        </p:txBody>
      </p:sp>
    </p:spTree>
    <p:extLst>
      <p:ext uri="{BB962C8B-B14F-4D97-AF65-F5344CB8AC3E}">
        <p14:creationId xmlns:p14="http://schemas.microsoft.com/office/powerpoint/2010/main" val="3011476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FE638B53-EC72-710C-06B8-E0E1C07B3513}"/>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8</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3" name="Rectangle 2">
            <a:extLst>
              <a:ext uri="{FF2B5EF4-FFF2-40B4-BE49-F238E27FC236}">
                <a16:creationId xmlns:a16="http://schemas.microsoft.com/office/drawing/2014/main" id="{A93AFBA7-880F-A4E6-6466-1D555180ADEA}"/>
              </a:ext>
            </a:extLst>
          </p:cNvPr>
          <p:cNvSpPr/>
          <p:nvPr/>
        </p:nvSpPr>
        <p:spPr>
          <a:xfrm>
            <a:off x="11452516" y="37521"/>
            <a:ext cx="636997" cy="611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a:extLst>
              <a:ext uri="{FF2B5EF4-FFF2-40B4-BE49-F238E27FC236}">
                <a16:creationId xmlns:a16="http://schemas.microsoft.com/office/drawing/2014/main" id="{81765631-7694-F71F-E283-4E7D940799A4}"/>
              </a:ext>
            </a:extLst>
          </p:cNvPr>
          <p:cNvSpPr txBox="1"/>
          <p:nvPr/>
        </p:nvSpPr>
        <p:spPr>
          <a:xfrm>
            <a:off x="165463" y="200297"/>
            <a:ext cx="10458994" cy="461665"/>
          </a:xfrm>
          <a:prstGeom prst="rect">
            <a:avLst/>
          </a:prstGeom>
          <a:noFill/>
        </p:spPr>
        <p:txBody>
          <a:bodyPr wrap="square" rtlCol="0">
            <a:spAutoFit/>
          </a:bodyPr>
          <a:lstStyle/>
          <a:p>
            <a:pPr algn="l"/>
            <a:r>
              <a:rPr lang="en-GB" sz="2400" b="1" dirty="0">
                <a:latin typeface="Helvetica Neue Light" panose="02000403000000020004" pitchFamily="2" charset="0"/>
                <a:ea typeface="Helvetica Neue Light" panose="02000403000000020004" pitchFamily="2" charset="0"/>
              </a:rPr>
              <a:t>Data structures [4] </a:t>
            </a:r>
          </a:p>
        </p:txBody>
      </p:sp>
      <p:sp>
        <p:nvSpPr>
          <p:cNvPr id="8" name="TextBox 7">
            <a:extLst>
              <a:ext uri="{FF2B5EF4-FFF2-40B4-BE49-F238E27FC236}">
                <a16:creationId xmlns:a16="http://schemas.microsoft.com/office/drawing/2014/main" id="{A1481563-4D16-AB95-9657-D2758CA022AA}"/>
              </a:ext>
            </a:extLst>
          </p:cNvPr>
          <p:cNvSpPr txBox="1"/>
          <p:nvPr/>
        </p:nvSpPr>
        <p:spPr>
          <a:xfrm>
            <a:off x="187040" y="4742543"/>
            <a:ext cx="3871154" cy="1200329"/>
          </a:xfrm>
          <a:prstGeom prst="rect">
            <a:avLst/>
          </a:prstGeom>
          <a:noFill/>
        </p:spPr>
        <p:txBody>
          <a:bodyPr wrap="square" rtlCol="0">
            <a:spAutoFit/>
          </a:bodyPr>
          <a:lstStyle/>
          <a:p>
            <a:r>
              <a:rPr lang="en-GB" sz="1200" dirty="0">
                <a:latin typeface="Helvetica Neue" panose="02000503000000020004" pitchFamily="2" charset="0"/>
                <a:ea typeface="Helvetica Neue" panose="02000503000000020004" pitchFamily="2" charset="0"/>
                <a:cs typeface="Helvetica Neue" panose="02000503000000020004" pitchFamily="2" charset="0"/>
              </a:rPr>
              <a:t>We have 9 records but we created an hierarchy…</a:t>
            </a:r>
          </a:p>
          <a:p>
            <a:endParaRPr lang="en-GB" sz="1200" dirty="0">
              <a:latin typeface="Helvetica Neue" panose="02000503000000020004" pitchFamily="2" charset="0"/>
              <a:ea typeface="Helvetica Neue" panose="02000503000000020004" pitchFamily="2" charset="0"/>
              <a:cs typeface="Helvetica Neue" panose="02000503000000020004" pitchFamily="2" charset="0"/>
            </a:endParaRPr>
          </a:p>
          <a:p>
            <a:r>
              <a:rPr lang="en-GB" sz="1200" dirty="0">
                <a:latin typeface="Helvetica Neue" panose="02000503000000020004" pitchFamily="2" charset="0"/>
                <a:ea typeface="Helvetica Neue" panose="02000503000000020004" pitchFamily="2" charset="0"/>
                <a:cs typeface="Helvetica Neue" panose="02000503000000020004" pitchFamily="2" charset="0"/>
              </a:rPr>
              <a:t>3 school records nested in LSOA01; </a:t>
            </a:r>
          </a:p>
          <a:p>
            <a:r>
              <a:rPr lang="en-GB" sz="1200" dirty="0">
                <a:latin typeface="Helvetica Neue" panose="02000503000000020004" pitchFamily="2" charset="0"/>
                <a:ea typeface="Helvetica Neue" panose="02000503000000020004" pitchFamily="2" charset="0"/>
                <a:cs typeface="Helvetica Neue" panose="02000503000000020004" pitchFamily="2" charset="0"/>
              </a:rPr>
              <a:t>2 school records nested in LSOA02;</a:t>
            </a:r>
          </a:p>
          <a:p>
            <a:r>
              <a:rPr lang="en-GB" sz="1200" dirty="0">
                <a:latin typeface="Helvetica Neue" panose="02000503000000020004" pitchFamily="2" charset="0"/>
                <a:ea typeface="Helvetica Neue" panose="02000503000000020004" pitchFamily="2" charset="0"/>
                <a:cs typeface="Helvetica Neue" panose="02000503000000020004" pitchFamily="2" charset="0"/>
              </a:rPr>
              <a:t>3 school records nested in LSOA03;</a:t>
            </a:r>
          </a:p>
          <a:p>
            <a:r>
              <a:rPr lang="en-GB" sz="1200" dirty="0">
                <a:latin typeface="Helvetica Neue" panose="02000503000000020004" pitchFamily="2" charset="0"/>
                <a:ea typeface="Helvetica Neue" panose="02000503000000020004" pitchFamily="2" charset="0"/>
                <a:cs typeface="Helvetica Neue" panose="02000503000000020004" pitchFamily="2" charset="0"/>
              </a:rPr>
              <a:t>1 school record nested in LSOA04</a:t>
            </a:r>
          </a:p>
        </p:txBody>
      </p:sp>
      <p:pic>
        <p:nvPicPr>
          <p:cNvPr id="11" name="Picture 10" descr="Table&#10;&#10;Description automatically generated">
            <a:extLst>
              <a:ext uri="{FF2B5EF4-FFF2-40B4-BE49-F238E27FC236}">
                <a16:creationId xmlns:a16="http://schemas.microsoft.com/office/drawing/2014/main" id="{EA4F8135-01B8-A8B8-25AA-3135933E4797}"/>
              </a:ext>
            </a:extLst>
          </p:cNvPr>
          <p:cNvPicPr>
            <a:picLocks noChangeAspect="1"/>
          </p:cNvPicPr>
          <p:nvPr/>
        </p:nvPicPr>
        <p:blipFill>
          <a:blip r:embed="rId2"/>
          <a:stretch>
            <a:fillRect/>
          </a:stretch>
        </p:blipFill>
        <p:spPr>
          <a:xfrm>
            <a:off x="187040" y="1515292"/>
            <a:ext cx="6087680" cy="3181778"/>
          </a:xfrm>
          <a:prstGeom prst="rect">
            <a:avLst/>
          </a:prstGeom>
        </p:spPr>
      </p:pic>
      <p:sp>
        <p:nvSpPr>
          <p:cNvPr id="12" name="TextBox 11">
            <a:extLst>
              <a:ext uri="{FF2B5EF4-FFF2-40B4-BE49-F238E27FC236}">
                <a16:creationId xmlns:a16="http://schemas.microsoft.com/office/drawing/2014/main" id="{278D7B70-F5B1-E36C-202B-463DF33D9CE8}"/>
              </a:ext>
            </a:extLst>
          </p:cNvPr>
          <p:cNvSpPr txBox="1"/>
          <p:nvPr/>
        </p:nvSpPr>
        <p:spPr>
          <a:xfrm>
            <a:off x="187040" y="1049667"/>
            <a:ext cx="2934789" cy="369332"/>
          </a:xfrm>
          <a:prstGeom prst="rect">
            <a:avLst/>
          </a:prstGeom>
          <a:noFill/>
        </p:spPr>
        <p:txBody>
          <a:bodyPr wrap="square"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Individual-level data</a:t>
            </a:r>
          </a:p>
        </p:txBody>
      </p:sp>
      <p:sp>
        <p:nvSpPr>
          <p:cNvPr id="13" name="TextBox 12">
            <a:extLst>
              <a:ext uri="{FF2B5EF4-FFF2-40B4-BE49-F238E27FC236}">
                <a16:creationId xmlns:a16="http://schemas.microsoft.com/office/drawing/2014/main" id="{CA82EA42-58E9-BC34-6C0B-1F996CC4D4CC}"/>
              </a:ext>
            </a:extLst>
          </p:cNvPr>
          <p:cNvSpPr txBox="1"/>
          <p:nvPr/>
        </p:nvSpPr>
        <p:spPr>
          <a:xfrm>
            <a:off x="7463245" y="1034212"/>
            <a:ext cx="2934789" cy="369332"/>
          </a:xfrm>
          <a:prstGeom prst="rect">
            <a:avLst/>
          </a:prstGeom>
          <a:noFill/>
        </p:spPr>
        <p:txBody>
          <a:bodyPr wrap="square"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Group-level data</a:t>
            </a:r>
          </a:p>
        </p:txBody>
      </p:sp>
      <p:graphicFrame>
        <p:nvGraphicFramePr>
          <p:cNvPr id="14" name="Table 4">
            <a:extLst>
              <a:ext uri="{FF2B5EF4-FFF2-40B4-BE49-F238E27FC236}">
                <a16:creationId xmlns:a16="http://schemas.microsoft.com/office/drawing/2014/main" id="{2FC37F7C-A457-346E-427C-0199A0AD4D0E}"/>
              </a:ext>
            </a:extLst>
          </p:cNvPr>
          <p:cNvGraphicFramePr>
            <a:graphicFrameLocks noGrp="1"/>
          </p:cNvGraphicFramePr>
          <p:nvPr>
            <p:extLst>
              <p:ext uri="{D42A27DB-BD31-4B8C-83A1-F6EECF244321}">
                <p14:modId xmlns:p14="http://schemas.microsoft.com/office/powerpoint/2010/main" val="2969595455"/>
              </p:ext>
            </p:extLst>
          </p:nvPr>
        </p:nvGraphicFramePr>
        <p:xfrm>
          <a:off x="7541206" y="1911208"/>
          <a:ext cx="4463754" cy="2190119"/>
        </p:xfrm>
        <a:graphic>
          <a:graphicData uri="http://schemas.openxmlformats.org/drawingml/2006/table">
            <a:tbl>
              <a:tblPr firstRow="1" bandRow="1">
                <a:tableStyleId>{5940675A-B579-460E-94D1-54222C63F5DA}</a:tableStyleId>
              </a:tblPr>
              <a:tblGrid>
                <a:gridCol w="1369434">
                  <a:extLst>
                    <a:ext uri="{9D8B030D-6E8A-4147-A177-3AD203B41FA5}">
                      <a16:colId xmlns:a16="http://schemas.microsoft.com/office/drawing/2014/main" val="2848825145"/>
                    </a:ext>
                  </a:extLst>
                </a:gridCol>
                <a:gridCol w="1547160">
                  <a:extLst>
                    <a:ext uri="{9D8B030D-6E8A-4147-A177-3AD203B41FA5}">
                      <a16:colId xmlns:a16="http://schemas.microsoft.com/office/drawing/2014/main" val="3587599535"/>
                    </a:ext>
                  </a:extLst>
                </a:gridCol>
                <a:gridCol w="1547160">
                  <a:extLst>
                    <a:ext uri="{9D8B030D-6E8A-4147-A177-3AD203B41FA5}">
                      <a16:colId xmlns:a16="http://schemas.microsoft.com/office/drawing/2014/main" val="3898232746"/>
                    </a:ext>
                  </a:extLst>
                </a:gridCol>
              </a:tblGrid>
              <a:tr h="435783">
                <a:tc>
                  <a:txBody>
                    <a:bodyPr/>
                    <a:lstStyle/>
                    <a:p>
                      <a:pPr algn="l"/>
                      <a:r>
                        <a:rPr lang="en-GB" sz="1000" b="1" dirty="0">
                          <a:latin typeface="Helvetica Neue" panose="02000503000000020004" pitchFamily="2" charset="0"/>
                          <a:ea typeface="Helvetica Neue" panose="02000503000000020004" pitchFamily="2" charset="0"/>
                          <a:cs typeface="Helvetica Neue" panose="02000503000000020004" pitchFamily="2" charset="0"/>
                        </a:rPr>
                        <a:t>LSOA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GB" sz="1000" b="1" dirty="0">
                          <a:latin typeface="Helvetica Neue" panose="02000503000000020004" pitchFamily="2" charset="0"/>
                          <a:ea typeface="Helvetica Neue" panose="02000503000000020004" pitchFamily="2" charset="0"/>
                          <a:cs typeface="Helvetica Neue" panose="02000503000000020004" pitchFamily="2" charset="0"/>
                        </a:rPr>
                        <a:t>LSOA IMD Resources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GB" sz="1000" b="1" dirty="0">
                          <a:latin typeface="Helvetica Neue" panose="02000503000000020004" pitchFamily="2" charset="0"/>
                          <a:ea typeface="Helvetica Neue" panose="02000503000000020004" pitchFamily="2" charset="0"/>
                          <a:cs typeface="Helvetica Neue" panose="02000503000000020004" pitchFamily="2" charset="0"/>
                        </a:rPr>
                        <a:t>LSOA IMD Income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1844381"/>
                  </a:ext>
                </a:extLst>
              </a:tr>
              <a:tr h="438584">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LSOA01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5.2305</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6.4734</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33797134"/>
                  </a:ext>
                </a:extLst>
              </a:tr>
              <a:tr h="438584">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LSOA02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1.2353</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0.3491</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66967721"/>
                  </a:ext>
                </a:extLst>
              </a:tr>
              <a:tr h="438584">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LSOA03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0.2396</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1.9843</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24941433"/>
                  </a:ext>
                </a:extLst>
              </a:tr>
              <a:tr h="438584">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LSOA04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3.1435</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2.3679</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28507304"/>
                  </a:ext>
                </a:extLst>
              </a:tr>
            </a:tbl>
          </a:graphicData>
        </a:graphic>
      </p:graphicFrame>
      <p:cxnSp>
        <p:nvCxnSpPr>
          <p:cNvPr id="16" name="Straight Connector 15">
            <a:extLst>
              <a:ext uri="{FF2B5EF4-FFF2-40B4-BE49-F238E27FC236}">
                <a16:creationId xmlns:a16="http://schemas.microsoft.com/office/drawing/2014/main" id="{A095A4F7-F940-9F21-14A9-855245B79B3F}"/>
              </a:ext>
            </a:extLst>
          </p:cNvPr>
          <p:cNvCxnSpPr>
            <a:cxnSpLocks/>
          </p:cNvCxnSpPr>
          <p:nvPr/>
        </p:nvCxnSpPr>
        <p:spPr>
          <a:xfrm>
            <a:off x="6209211" y="2011680"/>
            <a:ext cx="1331995" cy="506376"/>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B87B6DF4-224E-1C2B-3D42-9378C8131CD9}"/>
              </a:ext>
            </a:extLst>
          </p:cNvPr>
          <p:cNvCxnSpPr>
            <a:cxnSpLocks/>
          </p:cNvCxnSpPr>
          <p:nvPr/>
        </p:nvCxnSpPr>
        <p:spPr>
          <a:xfrm>
            <a:off x="6241966" y="2307904"/>
            <a:ext cx="1299240" cy="210152"/>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9B4CB544-16CD-F6D3-930C-BF6DC7C31F2B}"/>
              </a:ext>
            </a:extLst>
          </p:cNvPr>
          <p:cNvCxnSpPr>
            <a:cxnSpLocks/>
          </p:cNvCxnSpPr>
          <p:nvPr/>
        </p:nvCxnSpPr>
        <p:spPr>
          <a:xfrm flipV="1">
            <a:off x="6225588" y="2518056"/>
            <a:ext cx="1315618" cy="100691"/>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1848FE8E-8265-9E6A-01B4-9B065631D157}"/>
              </a:ext>
            </a:extLst>
          </p:cNvPr>
          <p:cNvCxnSpPr>
            <a:cxnSpLocks/>
            <a:endCxn id="14" idx="1"/>
          </p:cNvCxnSpPr>
          <p:nvPr/>
        </p:nvCxnSpPr>
        <p:spPr>
          <a:xfrm>
            <a:off x="6225588" y="2932298"/>
            <a:ext cx="1315618" cy="73969"/>
          </a:xfrm>
          <a:prstGeom prst="line">
            <a:avLst/>
          </a:prstGeom>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121C9B8A-9AE6-21E5-6670-21F8924BADAA}"/>
              </a:ext>
            </a:extLst>
          </p:cNvPr>
          <p:cNvCxnSpPr>
            <a:cxnSpLocks/>
            <a:endCxn id="14" idx="1"/>
          </p:cNvCxnSpPr>
          <p:nvPr/>
        </p:nvCxnSpPr>
        <p:spPr>
          <a:xfrm flipV="1">
            <a:off x="6225588" y="3006267"/>
            <a:ext cx="1315618" cy="235974"/>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04B5968B-1643-58BC-5D47-1328B83A382B}"/>
              </a:ext>
            </a:extLst>
          </p:cNvPr>
          <p:cNvCxnSpPr>
            <a:cxnSpLocks/>
          </p:cNvCxnSpPr>
          <p:nvPr/>
        </p:nvCxnSpPr>
        <p:spPr>
          <a:xfrm flipV="1">
            <a:off x="6225588" y="3895686"/>
            <a:ext cx="1315618" cy="629823"/>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8D7FBE27-271A-7024-374D-3FFA354E9E79}"/>
              </a:ext>
            </a:extLst>
          </p:cNvPr>
          <p:cNvCxnSpPr>
            <a:cxnSpLocks/>
          </p:cNvCxnSpPr>
          <p:nvPr/>
        </p:nvCxnSpPr>
        <p:spPr>
          <a:xfrm flipV="1">
            <a:off x="6225588" y="3395052"/>
            <a:ext cx="1315618" cy="138542"/>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927DC929-9456-2000-945D-021B635F7897}"/>
              </a:ext>
            </a:extLst>
          </p:cNvPr>
          <p:cNvCxnSpPr>
            <a:cxnSpLocks/>
          </p:cNvCxnSpPr>
          <p:nvPr/>
        </p:nvCxnSpPr>
        <p:spPr>
          <a:xfrm flipV="1">
            <a:off x="6225588" y="3395052"/>
            <a:ext cx="1315618" cy="485930"/>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D72F7310-AF0C-E9F4-D30B-7A683B70327E}"/>
              </a:ext>
            </a:extLst>
          </p:cNvPr>
          <p:cNvCxnSpPr>
            <a:cxnSpLocks/>
          </p:cNvCxnSpPr>
          <p:nvPr/>
        </p:nvCxnSpPr>
        <p:spPr>
          <a:xfrm flipV="1">
            <a:off x="6225588" y="3380348"/>
            <a:ext cx="1315618" cy="784937"/>
          </a:xfrm>
          <a:prstGeom prst="line">
            <a:avLst/>
          </a:prstGeom>
        </p:spPr>
        <p:style>
          <a:lnRef idx="1">
            <a:schemeClr val="dk1"/>
          </a:lnRef>
          <a:fillRef idx="0">
            <a:schemeClr val="dk1"/>
          </a:fillRef>
          <a:effectRef idx="0">
            <a:schemeClr val="dk1"/>
          </a:effectRef>
          <a:fontRef idx="minor">
            <a:schemeClr val="tx1"/>
          </a:fontRef>
        </p:style>
      </p:cxnSp>
      <p:sp>
        <p:nvSpPr>
          <p:cNvPr id="37" name="TextBox 36">
            <a:extLst>
              <a:ext uri="{FF2B5EF4-FFF2-40B4-BE49-F238E27FC236}">
                <a16:creationId xmlns:a16="http://schemas.microsoft.com/office/drawing/2014/main" id="{0F971C99-A9E9-F9A0-86BA-7A71ECC2FBD5}"/>
              </a:ext>
            </a:extLst>
          </p:cNvPr>
          <p:cNvSpPr txBox="1"/>
          <p:nvPr/>
        </p:nvSpPr>
        <p:spPr>
          <a:xfrm>
            <a:off x="3766720" y="4981685"/>
            <a:ext cx="8238240" cy="1107996"/>
          </a:xfrm>
          <a:prstGeom prst="rect">
            <a:avLst/>
          </a:prstGeom>
          <a:solidFill>
            <a:schemeClr val="accent1">
              <a:lumMod val="40000"/>
              <a:lumOff val="60000"/>
            </a:schemeClr>
          </a:solidFill>
          <a:ln>
            <a:solidFill>
              <a:schemeClr val="accent1"/>
            </a:solidFill>
          </a:ln>
        </p:spPr>
        <p:txBody>
          <a:bodyPr wrap="square" rtlCol="0">
            <a:spAutoFit/>
          </a:bodyPr>
          <a:lstStyle/>
          <a:p>
            <a:r>
              <a:rPr lang="en-GB" sz="1100" dirty="0">
                <a:latin typeface="Helvetica Neue" panose="02000503000000020004" pitchFamily="2" charset="0"/>
                <a:ea typeface="Helvetica Neue" panose="02000503000000020004" pitchFamily="2" charset="0"/>
                <a:cs typeface="Helvetica Neue" panose="02000503000000020004" pitchFamily="2" charset="0"/>
              </a:rPr>
              <a:t>A typical linear regression model would be severely inadequate for this problem due to the hierarchical structure that is formed in this dataset. </a:t>
            </a:r>
          </a:p>
          <a:p>
            <a:endParaRPr lang="en-GB" sz="1100" dirty="0">
              <a:latin typeface="Helvetica Neue" panose="02000503000000020004" pitchFamily="2" charset="0"/>
              <a:ea typeface="Helvetica Neue" panose="02000503000000020004" pitchFamily="2" charset="0"/>
              <a:cs typeface="Helvetica Neue" panose="02000503000000020004" pitchFamily="2" charset="0"/>
            </a:endParaRPr>
          </a:p>
          <a:p>
            <a:r>
              <a:rPr lang="en-GB" sz="1100" dirty="0">
                <a:latin typeface="Helvetica Neue" panose="02000503000000020004" pitchFamily="2" charset="0"/>
                <a:ea typeface="Helvetica Neue" panose="02000503000000020004" pitchFamily="2" charset="0"/>
                <a:cs typeface="Helvetica Neue" panose="02000503000000020004" pitchFamily="2" charset="0"/>
              </a:rPr>
              <a:t>We would need a model that not only takes into account how the records are nested within a group; but one that would allow us to model the “within-group” variations formed in each group, as well as the “across-group” variations. Lastly, we will need a model that will let us fitted both individual-level and group-level variables, this is called a </a:t>
            </a:r>
            <a:r>
              <a:rPr lang="en-GB" sz="1100" b="1" dirty="0">
                <a:latin typeface="Helvetica Neue" panose="02000503000000020004" pitchFamily="2" charset="0"/>
                <a:ea typeface="Helvetica Neue" panose="02000503000000020004" pitchFamily="2" charset="0"/>
                <a:cs typeface="Helvetica Neue" panose="02000503000000020004" pitchFamily="2" charset="0"/>
              </a:rPr>
              <a:t>hierarchical regression model</a:t>
            </a:r>
            <a:r>
              <a:rPr lang="en-GB" sz="1100" dirty="0">
                <a:latin typeface="Helvetica Neue" panose="02000503000000020004" pitchFamily="2" charset="0"/>
                <a:ea typeface="Helvetica Neue" panose="02000503000000020004" pitchFamily="2" charset="0"/>
                <a:cs typeface="Helvetica Neue" panose="02000503000000020004" pitchFamily="2" charset="0"/>
              </a:rPr>
              <a:t>.</a:t>
            </a:r>
          </a:p>
        </p:txBody>
      </p:sp>
    </p:spTree>
    <p:extLst>
      <p:ext uri="{BB962C8B-B14F-4D97-AF65-F5344CB8AC3E}">
        <p14:creationId xmlns:p14="http://schemas.microsoft.com/office/powerpoint/2010/main" val="37214387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BD88C-AF3C-0778-7FB8-AE6A606D6200}"/>
              </a:ext>
            </a:extLst>
          </p:cNvPr>
          <p:cNvSpPr txBox="1">
            <a:spLocks noChangeArrowheads="1"/>
          </p:cNvSpPr>
          <p:nvPr/>
        </p:nvSpPr>
        <p:spPr>
          <a:xfrm>
            <a:off x="160655" y="1139869"/>
            <a:ext cx="8489950" cy="586212"/>
          </a:xfr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3600" dirty="0">
                <a:latin typeface="Helvetica Neue Light" panose="02000403000000020004" pitchFamily="2" charset="0"/>
                <a:ea typeface="Helvetica Neue Light" panose="02000403000000020004" pitchFamily="2" charset="0"/>
              </a:rPr>
              <a:t>Definition:</a:t>
            </a:r>
          </a:p>
        </p:txBody>
      </p:sp>
      <p:sp>
        <p:nvSpPr>
          <p:cNvPr id="3" name="TextBox 2">
            <a:extLst>
              <a:ext uri="{FF2B5EF4-FFF2-40B4-BE49-F238E27FC236}">
                <a16:creationId xmlns:a16="http://schemas.microsoft.com/office/drawing/2014/main" id="{C766DE79-5ECD-35EA-79D7-67550092473F}"/>
              </a:ext>
            </a:extLst>
          </p:cNvPr>
          <p:cNvSpPr txBox="1"/>
          <p:nvPr/>
        </p:nvSpPr>
        <p:spPr>
          <a:xfrm>
            <a:off x="222201" y="1928505"/>
            <a:ext cx="11747597" cy="1200329"/>
          </a:xfrm>
          <a:prstGeom prst="rect">
            <a:avLst/>
          </a:prstGeom>
          <a:solidFill>
            <a:schemeClr val="accent1">
              <a:lumMod val="60000"/>
              <a:lumOff val="40000"/>
            </a:schemeClr>
          </a:solidFill>
          <a:ln>
            <a:solidFill>
              <a:schemeClr val="accent1"/>
            </a:solidFill>
          </a:ln>
        </p:spPr>
        <p:txBody>
          <a:bodyPr wrap="square" rtlCol="0">
            <a:spAutoFit/>
          </a:bodyPr>
          <a:lstStyle/>
          <a:p>
            <a:pPr algn="l"/>
            <a:r>
              <a:rPr lang="en-GB" dirty="0">
                <a:latin typeface="Helvetica Neue Light" panose="02000403000000020004" pitchFamily="2" charset="0"/>
                <a:ea typeface="Helvetica Neue Light" panose="02000403000000020004" pitchFamily="2" charset="0"/>
              </a:rPr>
              <a:t>A </a:t>
            </a:r>
            <a:r>
              <a:rPr lang="en-GB" b="1" dirty="0">
                <a:latin typeface="Helvetica Neue Light" panose="02000403000000020004" pitchFamily="2" charset="0"/>
                <a:ea typeface="Helvetica Neue Light" panose="02000403000000020004" pitchFamily="2" charset="0"/>
              </a:rPr>
              <a:t>hierarchical regression model</a:t>
            </a:r>
            <a:r>
              <a:rPr lang="en-GB" dirty="0">
                <a:latin typeface="Helvetica Neue Light" panose="02000403000000020004" pitchFamily="2" charset="0"/>
                <a:ea typeface="Helvetica Neue Light" panose="02000403000000020004" pitchFamily="2" charset="0"/>
              </a:rPr>
              <a:t>, are a specialised group of regression-based models that are able to recognise the existence of hierarchies within a data structure and account for them. It is a statistical model used for exploring the relationship between a dependent variable with one or more independent variables while accounting for these hierarchical structures.  </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CF971522-061B-C3DE-F9EF-EBD602E27AD2}"/>
                  </a:ext>
                </a:extLst>
              </p:cNvPr>
              <p:cNvSpPr txBox="1"/>
              <p:nvPr/>
            </p:nvSpPr>
            <p:spPr>
              <a:xfrm>
                <a:off x="229181" y="3429000"/>
                <a:ext cx="11740617" cy="3354765"/>
              </a:xfrm>
              <a:prstGeom prst="rect">
                <a:avLst/>
              </a:prstGeom>
              <a:noFill/>
            </p:spPr>
            <p:txBody>
              <a:bodyPr wrap="square" rtlCol="0">
                <a:spAutoFit/>
              </a:bodyPr>
              <a:lstStyle/>
              <a:p>
                <a:pPr algn="l"/>
                <a:r>
                  <a:rPr lang="en-GB" b="1" dirty="0">
                    <a:latin typeface="Helvetica Neue Light" panose="02000403000000020004" pitchFamily="2" charset="0"/>
                    <a:ea typeface="Helvetica Neue Light" panose="02000403000000020004" pitchFamily="2" charset="0"/>
                  </a:rPr>
                  <a:t>Key characteristics of the hierarchical regression model:</a:t>
                </a:r>
              </a:p>
              <a:p>
                <a:pPr algn="l"/>
                <a:endParaRPr lang="en-GB" b="1" dirty="0">
                  <a:latin typeface="Helvetica Neue Light" panose="02000403000000020004" pitchFamily="2" charset="0"/>
                  <a:ea typeface="Helvetica Neue Light" panose="02000403000000020004" pitchFamily="2" charset="0"/>
                </a:endParaRPr>
              </a:p>
              <a:p>
                <a:pPr marL="285750" indent="-285750" algn="l">
                  <a:buFont typeface="Arial" panose="020B0604020202020204" pitchFamily="34" charset="0"/>
                  <a:buChar char="•"/>
                </a:pPr>
                <a:r>
                  <a:rPr lang="en-GB" sz="1600" dirty="0">
                    <a:latin typeface="Helvetica Neue Light" panose="02000403000000020004" pitchFamily="2" charset="0"/>
                    <a:ea typeface="Helvetica Neue Light" panose="02000403000000020004" pitchFamily="2" charset="0"/>
                  </a:rPr>
                  <a:t>While it is commonly known as </a:t>
                </a:r>
                <a:r>
                  <a:rPr lang="en-GB" sz="1600" b="1" dirty="0">
                    <a:latin typeface="Helvetica Neue Light" panose="02000403000000020004" pitchFamily="2" charset="0"/>
                    <a:ea typeface="Helvetica Neue Light" panose="02000403000000020004" pitchFamily="2" charset="0"/>
                  </a:rPr>
                  <a:t>hierarchical models</a:t>
                </a:r>
                <a:r>
                  <a:rPr lang="en-GB" sz="1600" dirty="0">
                    <a:latin typeface="Helvetica Neue Light" panose="02000403000000020004" pitchFamily="2" charset="0"/>
                    <a:ea typeface="Helvetica Neue Light" panose="02000403000000020004" pitchFamily="2" charset="0"/>
                  </a:rPr>
                  <a:t>, it is also commonly interchangeable with the terms: </a:t>
                </a:r>
                <a:r>
                  <a:rPr lang="en-GB" sz="1600" b="1" dirty="0">
                    <a:latin typeface="Helvetica Neue Light" panose="02000403000000020004" pitchFamily="2" charset="0"/>
                    <a:ea typeface="Helvetica Neue Light" panose="02000403000000020004" pitchFamily="2" charset="0"/>
                  </a:rPr>
                  <a:t>Multilevel models</a:t>
                </a:r>
                <a:r>
                  <a:rPr lang="en-GB" sz="1600" dirty="0">
                    <a:latin typeface="Helvetica Neue Light" panose="02000403000000020004" pitchFamily="2" charset="0"/>
                    <a:ea typeface="Helvetica Neue Light" panose="02000403000000020004" pitchFamily="2" charset="0"/>
                  </a:rPr>
                  <a:t>; </a:t>
                </a:r>
                <a:r>
                  <a:rPr lang="en-GB" sz="1600" b="1" dirty="0">
                    <a:latin typeface="Helvetica Neue Light" panose="02000403000000020004" pitchFamily="2" charset="0"/>
                    <a:ea typeface="Helvetica Neue Light" panose="02000403000000020004" pitchFamily="2" charset="0"/>
                  </a:rPr>
                  <a:t>Mixed-effect models</a:t>
                </a:r>
                <a:r>
                  <a:rPr lang="en-GB" sz="1600" dirty="0">
                    <a:latin typeface="Helvetica Neue Light" panose="02000403000000020004" pitchFamily="2" charset="0"/>
                    <a:ea typeface="Helvetica Neue Light" panose="02000403000000020004" pitchFamily="2" charset="0"/>
                  </a:rPr>
                  <a:t>, </a:t>
                </a:r>
                <a:r>
                  <a:rPr lang="en-GB" sz="1600" b="1" dirty="0">
                    <a:latin typeface="Helvetica Neue Light" panose="02000403000000020004" pitchFamily="2" charset="0"/>
                    <a:ea typeface="Helvetica Neue Light" panose="02000403000000020004" pitchFamily="2" charset="0"/>
                  </a:rPr>
                  <a:t>Nested data model </a:t>
                </a:r>
                <a:r>
                  <a:rPr lang="en-GB" sz="1600" dirty="0">
                    <a:latin typeface="Helvetica Neue Light" panose="02000403000000020004" pitchFamily="2" charset="0"/>
                    <a:ea typeface="Helvetica Neue Light" panose="02000403000000020004" pitchFamily="2" charset="0"/>
                  </a:rPr>
                  <a:t>or even </a:t>
                </a:r>
                <a:r>
                  <a:rPr lang="en-GB" sz="1600" b="1" dirty="0">
                    <a:latin typeface="Helvetica Neue Light" panose="02000403000000020004" pitchFamily="2" charset="0"/>
                    <a:ea typeface="Helvetica Neue Light" panose="02000403000000020004" pitchFamily="2" charset="0"/>
                  </a:rPr>
                  <a:t>Random-effects models</a:t>
                </a:r>
                <a:r>
                  <a:rPr lang="en-GB" sz="1600" dirty="0">
                    <a:latin typeface="Helvetica Neue Light" panose="02000403000000020004" pitchFamily="2" charset="0"/>
                    <a:ea typeface="Helvetica Neue Light" panose="02000403000000020004" pitchFamily="2" charset="0"/>
                  </a:rPr>
                  <a:t>.</a:t>
                </a:r>
              </a:p>
              <a:p>
                <a:pPr marL="285750" indent="-285750" algn="l">
                  <a:buFont typeface="Arial" panose="020B0604020202020204" pitchFamily="34" charset="0"/>
                  <a:buChar char="•"/>
                </a:pPr>
                <a:endParaRPr lang="en-GB" sz="1600" b="1" dirty="0">
                  <a:latin typeface="Helvetica Neue Light" panose="02000403000000020004" pitchFamily="2" charset="0"/>
                  <a:ea typeface="Helvetica Neue Light" panose="02000403000000020004" pitchFamily="2" charset="0"/>
                </a:endParaRPr>
              </a:p>
              <a:p>
                <a:pPr marL="285750" indent="-285750" algn="l">
                  <a:buFont typeface="Arial" panose="020B0604020202020204" pitchFamily="34" charset="0"/>
                  <a:buChar char="•"/>
                </a:pPr>
                <a:r>
                  <a:rPr lang="en-GB" sz="1600" dirty="0">
                    <a:latin typeface="Helvetica Neue Light" panose="02000403000000020004" pitchFamily="2" charset="0"/>
                    <a:ea typeface="Helvetica Neue Light" panose="02000403000000020004" pitchFamily="2" charset="0"/>
                  </a:rPr>
                  <a:t>The hierarchies formed by the natural structure of the dataset are treated as </a:t>
                </a:r>
                <a:r>
                  <a:rPr lang="en-GB" sz="1600" b="1" dirty="0">
                    <a:latin typeface="Helvetica Neue Light" panose="02000403000000020004" pitchFamily="2" charset="0"/>
                    <a:ea typeface="Helvetica Neue Light" panose="02000403000000020004" pitchFamily="2" charset="0"/>
                  </a:rPr>
                  <a:t>levels</a:t>
                </a:r>
                <a:r>
                  <a:rPr lang="en-GB" sz="1600" dirty="0">
                    <a:latin typeface="Helvetica Neue Light" panose="02000403000000020004" pitchFamily="2" charset="0"/>
                    <a:ea typeface="Helvetica Neue Light" panose="02000403000000020004" pitchFamily="2" charset="0"/>
                  </a:rPr>
                  <a:t> in the hierarchical model. There. can be more than one-level formed in the hierarchical regression model. A </a:t>
                </a:r>
                <a:r>
                  <a:rPr lang="en-GB" sz="1600" b="1" dirty="0">
                    <a:latin typeface="Helvetica Neue Light" panose="02000403000000020004" pitchFamily="2" charset="0"/>
                    <a:ea typeface="Helvetica Neue Light" panose="02000403000000020004" pitchFamily="2" charset="0"/>
                  </a:rPr>
                  <a:t>two- or three-level hierarchical regression models </a:t>
                </a:r>
                <a:r>
                  <a:rPr lang="en-GB" sz="1600" dirty="0">
                    <a:latin typeface="Helvetica Neue Light" panose="02000403000000020004" pitchFamily="2" charset="0"/>
                    <a:ea typeface="Helvetica Neue Light" panose="02000403000000020004" pitchFamily="2" charset="0"/>
                  </a:rPr>
                  <a:t>are often used a lot in research; however, more and more levels beyond 3 makes the regression incredibly complexed.</a:t>
                </a:r>
              </a:p>
              <a:p>
                <a:pPr marL="285750" indent="-285750" algn="l">
                  <a:buFont typeface="Arial" panose="020B0604020202020204" pitchFamily="34" charset="0"/>
                  <a:buChar char="•"/>
                </a:pPr>
                <a:endParaRPr lang="en-GB" sz="1600" dirty="0">
                  <a:latin typeface="Helvetica Neue Light" panose="02000403000000020004" pitchFamily="2" charset="0"/>
                  <a:ea typeface="Helvetica Neue Light" panose="02000403000000020004" pitchFamily="2" charset="0"/>
                </a:endParaRPr>
              </a:p>
              <a:p>
                <a:pPr marL="285750" indent="-285750" algn="l">
                  <a:buFont typeface="Arial" panose="020B0604020202020204" pitchFamily="34" charset="0"/>
                  <a:buChar char="•"/>
                </a:pPr>
                <a:r>
                  <a:rPr lang="en-GB" sz="1600" dirty="0">
                    <a:latin typeface="Helvetica Neue Light" panose="02000403000000020004" pitchFamily="2" charset="0"/>
                    <a:ea typeface="Helvetica Neue Light" panose="02000403000000020004" pitchFamily="2" charset="0"/>
                  </a:rPr>
                  <a:t>The model structure is based on </a:t>
                </a:r>
                <a:r>
                  <a:rPr lang="en-GB" sz="1600" b="1" dirty="0">
                    <a:latin typeface="Helvetica Neue Light" panose="02000403000000020004" pitchFamily="2" charset="0"/>
                    <a:ea typeface="Helvetica Neue Light" panose="02000403000000020004" pitchFamily="2" charset="0"/>
                  </a:rPr>
                  <a:t>levels</a:t>
                </a:r>
                <a:r>
                  <a:rPr lang="en-GB" sz="1600" dirty="0">
                    <a:latin typeface="Helvetica Neue Light" panose="02000403000000020004" pitchFamily="2" charset="0"/>
                    <a:ea typeface="Helvetica Neue Light" panose="02000403000000020004" pitchFamily="2" charset="0"/>
                  </a:rPr>
                  <a:t> – the lowest level always correspond to individual units; while higher levels are the groupings. For example, a survey of a set of </a:t>
                </a:r>
                <a14:m>
                  <m:oMath xmlns:m="http://schemas.openxmlformats.org/officeDocument/2006/math">
                    <m:r>
                      <a:rPr lang="en-GB" sz="1600" b="0" i="1" smtClean="0">
                        <a:latin typeface="Cambria Math" panose="02040503050406030204" pitchFamily="18" charset="0"/>
                        <a:ea typeface="Helvetica Neue Light" panose="02000403000000020004" pitchFamily="2" charset="0"/>
                      </a:rPr>
                      <m:t>𝑖</m:t>
                    </m:r>
                  </m:oMath>
                </a14:m>
                <a:r>
                  <a:rPr lang="en-GB" sz="1600" dirty="0">
                    <a:latin typeface="Helvetica Neue Light" panose="02000403000000020004" pitchFamily="2" charset="0"/>
                    <a:ea typeface="Helvetica Neue Light" panose="02000403000000020004" pitchFamily="2" charset="0"/>
                  </a:rPr>
                  <a:t> number of students for their academic performance in </a:t>
                </a:r>
                <a14:m>
                  <m:oMath xmlns:m="http://schemas.openxmlformats.org/officeDocument/2006/math">
                    <m:r>
                      <a:rPr lang="en-GB" sz="1600" b="0" i="1" smtClean="0">
                        <a:latin typeface="Cambria Math" panose="02040503050406030204" pitchFamily="18" charset="0"/>
                        <a:ea typeface="Helvetica Neue Light" panose="02000403000000020004" pitchFamily="2" charset="0"/>
                      </a:rPr>
                      <m:t>𝑗</m:t>
                    </m:r>
                  </m:oMath>
                </a14:m>
                <a:r>
                  <a:rPr lang="en-GB" sz="1600" dirty="0">
                    <a:latin typeface="Helvetica Neue Light" panose="02000403000000020004" pitchFamily="2" charset="0"/>
                    <a:ea typeface="Helvetica Neue Light" panose="02000403000000020004" pitchFamily="2" charset="0"/>
                  </a:rPr>
                  <a:t> number of schools, across a set of years </a:t>
                </a:r>
                <a14:m>
                  <m:oMath xmlns:m="http://schemas.openxmlformats.org/officeDocument/2006/math">
                    <m:r>
                      <a:rPr lang="en-GB" sz="1600" b="0" i="1" smtClean="0">
                        <a:latin typeface="Cambria Math" panose="02040503050406030204" pitchFamily="18" charset="0"/>
                        <a:ea typeface="Helvetica Neue Light" panose="02000403000000020004" pitchFamily="2" charset="0"/>
                      </a:rPr>
                      <m:t>𝑡</m:t>
                    </m:r>
                  </m:oMath>
                </a14:m>
                <a:r>
                  <a:rPr lang="en-GB" sz="1600" dirty="0">
                    <a:latin typeface="Helvetica Neue Light" panose="02000403000000020004" pitchFamily="2" charset="0"/>
                    <a:ea typeface="Helvetica Neue Light" panose="02000403000000020004" pitchFamily="2" charset="0"/>
                  </a:rPr>
                  <a:t>. The students are level-1 (individual-level); schools are level-2 (grouping); and years are the level-3 (grouping or repeated measurements).</a:t>
                </a:r>
              </a:p>
            </p:txBody>
          </p:sp>
        </mc:Choice>
        <mc:Fallback xmlns="">
          <p:sp>
            <p:nvSpPr>
              <p:cNvPr id="4" name="TextBox 3">
                <a:extLst>
                  <a:ext uri="{FF2B5EF4-FFF2-40B4-BE49-F238E27FC236}">
                    <a16:creationId xmlns:a16="http://schemas.microsoft.com/office/drawing/2014/main" id="{CF971522-061B-C3DE-F9EF-EBD602E27AD2}"/>
                  </a:ext>
                </a:extLst>
              </p:cNvPr>
              <p:cNvSpPr txBox="1">
                <a:spLocks noRot="1" noChangeAspect="1" noMove="1" noResize="1" noEditPoints="1" noAdjustHandles="1" noChangeArrowheads="1" noChangeShapeType="1" noTextEdit="1"/>
              </p:cNvSpPr>
              <p:nvPr/>
            </p:nvSpPr>
            <p:spPr>
              <a:xfrm>
                <a:off x="229181" y="3429000"/>
                <a:ext cx="11740617" cy="3354765"/>
              </a:xfrm>
              <a:prstGeom prst="rect">
                <a:avLst/>
              </a:prstGeom>
              <a:blipFill>
                <a:blip r:embed="rId2"/>
                <a:stretch>
                  <a:fillRect l="-541" t="-1132" r="-432" b="-1132"/>
                </a:stretch>
              </a:blipFill>
            </p:spPr>
            <p:txBody>
              <a:bodyPr/>
              <a:lstStyle/>
              <a:p>
                <a:r>
                  <a:rPr lang="en-GB">
                    <a:noFill/>
                  </a:rPr>
                  <a:t> </a:t>
                </a:r>
              </a:p>
            </p:txBody>
          </p:sp>
        </mc:Fallback>
      </mc:AlternateContent>
      <p:sp>
        <p:nvSpPr>
          <p:cNvPr id="6" name="Slide Number Placeholder 3">
            <a:extLst>
              <a:ext uri="{FF2B5EF4-FFF2-40B4-BE49-F238E27FC236}">
                <a16:creationId xmlns:a16="http://schemas.microsoft.com/office/drawing/2014/main" id="{059C7C1D-6FFD-2CB1-4C59-2B04EB2A9944}"/>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9</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pic>
        <p:nvPicPr>
          <p:cNvPr id="7" name="Picture 6">
            <a:extLst>
              <a:ext uri="{FF2B5EF4-FFF2-40B4-BE49-F238E27FC236}">
                <a16:creationId xmlns:a16="http://schemas.microsoft.com/office/drawing/2014/main" id="{C5DDAFC3-867C-9CE1-A603-DF20A5695F35}"/>
              </a:ext>
            </a:extLst>
          </p:cNvPr>
          <p:cNvPicPr>
            <a:picLocks noChangeAspect="1"/>
          </p:cNvPicPr>
          <p:nvPr/>
        </p:nvPicPr>
        <p:blipFill rotWithShape="1">
          <a:blip r:embed="rId3"/>
          <a:srcRect l="931"/>
          <a:stretch/>
        </p:blipFill>
        <p:spPr>
          <a:xfrm>
            <a:off x="0" y="21574"/>
            <a:ext cx="12192000" cy="828375"/>
          </a:xfrm>
          <a:prstGeom prst="rect">
            <a:avLst/>
          </a:prstGeom>
        </p:spPr>
      </p:pic>
      <p:sp>
        <p:nvSpPr>
          <p:cNvPr id="8" name="Text Placeholder 6">
            <a:extLst>
              <a:ext uri="{FF2B5EF4-FFF2-40B4-BE49-F238E27FC236}">
                <a16:creationId xmlns:a16="http://schemas.microsoft.com/office/drawing/2014/main" id="{DBE247A8-97B4-164C-C701-5606BE7A6EBE}"/>
              </a:ext>
            </a:extLst>
          </p:cNvPr>
          <p:cNvSpPr txBox="1">
            <a:spLocks/>
          </p:cNvSpPr>
          <p:nvPr/>
        </p:nvSpPr>
        <p:spPr bwMode="auto">
          <a:xfrm>
            <a:off x="190991" y="211490"/>
            <a:ext cx="5822950" cy="52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22250" marR="0" indent="-211138" algn="l" defTabSz="914400" rtl="0" eaLnBrk="1" fontAlgn="base" latinLnBrk="0" hangingPunct="1">
              <a:lnSpc>
                <a:spcPct val="100000"/>
              </a:lnSpc>
              <a:spcBef>
                <a:spcPts val="1000"/>
              </a:spcBef>
              <a:spcAft>
                <a:spcPct val="0"/>
              </a:spcAft>
              <a:buClrTx/>
              <a:buSzPct val="80000"/>
              <a:buFont typeface="Arial" panose="020B0604020202020204" pitchFamily="34" charset="0"/>
              <a:buNone/>
              <a:tabLst/>
              <a:defRPr sz="1500" b="1" kern="1200" baseline="0">
                <a:solidFill>
                  <a:srgbClr val="AC145A"/>
                </a:solidFill>
                <a:latin typeface="+mn-lt"/>
                <a:ea typeface="+mn-ea"/>
                <a:cs typeface="+mn-cs"/>
              </a:defRPr>
            </a:lvl1pPr>
            <a:lvl2pPr marL="222250" indent="-211138" algn="l" rtl="0" eaLnBrk="1" fontAlgn="base" hangingPunct="1">
              <a:lnSpc>
                <a:spcPct val="100000"/>
              </a:lnSpc>
              <a:spcBef>
                <a:spcPts val="0"/>
              </a:spcBef>
              <a:spcAft>
                <a:spcPct val="0"/>
              </a:spcAft>
              <a:buSzPct val="80000"/>
              <a:buFont typeface="Arial" panose="020B0604020202020204" pitchFamily="34" charset="0"/>
              <a:buNone/>
              <a:tabLst/>
              <a:defRPr sz="1500" kern="1200">
                <a:solidFill>
                  <a:schemeClr val="tx1"/>
                </a:solidFill>
                <a:latin typeface="+mn-lt"/>
                <a:ea typeface="+mn-ea"/>
                <a:cs typeface="+mn-cs"/>
              </a:defRPr>
            </a:lvl2pPr>
            <a:lvl3pPr marL="222250" indent="-211138" algn="l" rtl="0" eaLnBrk="1" fontAlgn="base" hangingPunct="1">
              <a:lnSpc>
                <a:spcPct val="100000"/>
              </a:lnSpc>
              <a:spcBef>
                <a:spcPts val="500"/>
              </a:spcBef>
              <a:spcAft>
                <a:spcPct val="0"/>
              </a:spcAft>
              <a:buSzPct val="80000"/>
              <a:buFont typeface="Arial" panose="020B0604020202020204" pitchFamily="34" charset="0"/>
              <a:buNone/>
              <a:tabLst/>
              <a:defRPr sz="1500" kern="1200" baseline="0">
                <a:solidFill>
                  <a:schemeClr val="tx1"/>
                </a:solidFill>
                <a:latin typeface="+mn-lt"/>
                <a:ea typeface="+mn-ea"/>
                <a:cs typeface="+mn-cs"/>
              </a:defRPr>
            </a:lvl3pPr>
            <a:lvl4pPr marL="11112" marR="0" indent="0" algn="l" defTabSz="914400" rtl="0" eaLnBrk="1" fontAlgn="base" latinLnBrk="0" hangingPunct="1">
              <a:lnSpc>
                <a:spcPct val="100000"/>
              </a:lnSpc>
              <a:spcBef>
                <a:spcPts val="500"/>
              </a:spcBef>
              <a:spcAft>
                <a:spcPct val="0"/>
              </a:spcAft>
              <a:buClrTx/>
              <a:buSzPct val="80000"/>
              <a:buFont typeface="Arial" panose="020B0604020202020204" pitchFamily="34" charset="0"/>
              <a:buNone/>
              <a:tabLst/>
              <a:defRPr sz="1500" kern="1200">
                <a:solidFill>
                  <a:schemeClr val="tx1"/>
                </a:solidFill>
                <a:latin typeface="+mn-lt"/>
                <a:ea typeface="+mn-ea"/>
                <a:cs typeface="+mn-cs"/>
              </a:defRPr>
            </a:lvl4pPr>
            <a:lvl5pPr marL="0" marR="0" indent="0" algn="l" defTabSz="914400" rtl="0" eaLnBrk="1" fontAlgn="base" latinLnBrk="0" hangingPunct="1">
              <a:lnSpc>
                <a:spcPts val="1300"/>
              </a:lnSpc>
              <a:spcBef>
                <a:spcPts val="500"/>
              </a:spcBef>
              <a:spcAft>
                <a:spcPct val="0"/>
              </a:spcAft>
              <a:buClrTx/>
              <a:buSzPct val="80000"/>
              <a:buFont typeface="Arial" panose="020B0604020202020204" pitchFamily="34" charset="0"/>
              <a:buNone/>
              <a:tabLst/>
              <a:defRPr sz="15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2250" marR="0" lvl="0" indent="-211138" algn="l" defTabSz="914400" rtl="0" eaLnBrk="1" fontAlgn="base" latinLnBrk="0" hangingPunct="1">
              <a:lnSpc>
                <a:spcPct val="100000"/>
              </a:lnSpc>
              <a:spcBef>
                <a:spcPts val="1000"/>
              </a:spcBef>
              <a:spcAft>
                <a:spcPct val="0"/>
              </a:spcAft>
              <a:buClrTx/>
              <a:buSzPct val="80000"/>
              <a:buFont typeface="Arial" panose="020B0604020202020204" pitchFamily="34" charset="0"/>
              <a:buNone/>
              <a:tabLst/>
              <a:defRPr/>
            </a:pPr>
            <a:r>
              <a:rPr kumimoji="0" lang="en-GB" sz="2400" b="1" i="0" u="none" strike="noStrike" kern="1200" cap="none" spc="0" normalizeH="0" baseline="0" noProof="0" dirty="0">
                <a:ln>
                  <a:noFill/>
                </a:ln>
                <a:solidFill>
                  <a:srgbClr val="AC145A"/>
                </a:solidFill>
                <a:effectLst/>
                <a:uLnTx/>
                <a:uFillTx/>
                <a:latin typeface="Helvetica Neue" panose="02000503000000020004" pitchFamily="2" charset="0"/>
                <a:ea typeface="Helvetica Neue" panose="02000503000000020004" pitchFamily="2" charset="0"/>
                <a:cs typeface="Helvetica Neue" panose="02000503000000020004" pitchFamily="2" charset="0"/>
              </a:rPr>
              <a:t>Social Data Institute</a:t>
            </a:r>
          </a:p>
        </p:txBody>
      </p:sp>
    </p:spTree>
    <p:extLst>
      <p:ext uri="{BB962C8B-B14F-4D97-AF65-F5344CB8AC3E}">
        <p14:creationId xmlns:p14="http://schemas.microsoft.com/office/powerpoint/2010/main" val="29848912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rtlCol="0">
        <a:spAutoFit/>
      </a:bodyPr>
      <a:lstStyle>
        <a:defPPr marL="285750" indent="-285750" algn="l">
          <a:buFont typeface="Arial" panose="020B0604020202020204" pitchFamily="34" charset="0"/>
          <a:buChar char="•"/>
          <a:defRPr dirty="0" smtClean="0">
            <a:latin typeface="Helvetica Neue Light" panose="02000403000000020004" pitchFamily="2" charset="0"/>
            <a:ea typeface="Helvetica Neue Light" panose="02000403000000020004" pitchFamily="2"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30852</TotalTime>
  <Words>4275</Words>
  <Application>Microsoft Macintosh PowerPoint</Application>
  <PresentationFormat>Widescreen</PresentationFormat>
  <Paragraphs>649</Paragraphs>
  <Slides>25</Slides>
  <Notes>9</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25</vt:i4>
      </vt:variant>
    </vt:vector>
  </HeadingPairs>
  <TitlesOfParts>
    <vt:vector size="38" baseType="lpstr">
      <vt:lpstr>Arial</vt:lpstr>
      <vt:lpstr>Calibri</vt:lpstr>
      <vt:lpstr>Calibri Light</vt:lpstr>
      <vt:lpstr>Cambria Math</vt:lpstr>
      <vt:lpstr>Century</vt:lpstr>
      <vt:lpstr>Helvetica</vt:lpstr>
      <vt:lpstr>Helvetica Neue</vt:lpstr>
      <vt:lpstr>Helvetica Neue Light</vt:lpstr>
      <vt:lpstr>Helvetica Neue Thin</vt:lpstr>
      <vt:lpstr>Helvetica Neue Thin</vt:lpstr>
      <vt:lpstr>Wingdings</vt:lpstr>
      <vt:lpstr>Office Theme</vt:lpstr>
      <vt:lpstr>Custom Design</vt:lpstr>
      <vt:lpstr>PowerPoint Presentation</vt:lpstr>
      <vt:lpstr>PowerPoint Presentation</vt:lpstr>
      <vt:lpstr>What are Hierarchical Regression Models?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Components of a Hierarchical Regression Model</vt:lpstr>
      <vt:lpstr>Recall the base model formula for a GLM</vt:lpstr>
      <vt:lpstr>Mathematical reformulation of the base GLM regression model using indexes</vt:lpstr>
      <vt:lpstr>PowerPoint Presentation</vt:lpstr>
      <vt:lpstr>PowerPoint Presentation</vt:lpstr>
      <vt:lpstr>PowerPoint Presentation</vt:lpstr>
      <vt:lpstr>PowerPoint Presentation</vt:lpstr>
      <vt:lpstr>PowerPoint Presentation</vt:lpstr>
      <vt:lpstr>PowerPoint Presentation</vt:lpstr>
      <vt:lpstr>An example and Interpretation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Stephen Law</dc:creator>
  <cp:lastModifiedBy>Musah, Anwar</cp:lastModifiedBy>
  <cp:revision>351</cp:revision>
  <dcterms:created xsi:type="dcterms:W3CDTF">2020-11-19T14:47:11Z</dcterms:created>
  <dcterms:modified xsi:type="dcterms:W3CDTF">2023-07-12T00:30:39Z</dcterms:modified>
</cp:coreProperties>
</file>