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7"/>
  </p:notesMasterIdLst>
  <p:sldIdLst>
    <p:sldId id="272" r:id="rId3"/>
    <p:sldId id="986" r:id="rId4"/>
    <p:sldId id="1320" r:id="rId5"/>
    <p:sldId id="499" r:id="rId6"/>
    <p:sldId id="466" r:id="rId7"/>
    <p:sldId id="1308" r:id="rId8"/>
    <p:sldId id="1307" r:id="rId9"/>
    <p:sldId id="1085" r:id="rId10"/>
    <p:sldId id="1309" r:id="rId11"/>
    <p:sldId id="1310" r:id="rId12"/>
    <p:sldId id="1311" r:id="rId13"/>
    <p:sldId id="1312" r:id="rId14"/>
    <p:sldId id="387" r:id="rId15"/>
    <p:sldId id="1313" r:id="rId16"/>
    <p:sldId id="1314" r:id="rId17"/>
    <p:sldId id="1315" r:id="rId18"/>
    <p:sldId id="1316" r:id="rId19"/>
    <p:sldId id="1317" r:id="rId20"/>
    <p:sldId id="1318" r:id="rId21"/>
    <p:sldId id="1321" r:id="rId22"/>
    <p:sldId id="1319" r:id="rId23"/>
    <p:sldId id="1322" r:id="rId24"/>
    <p:sldId id="1323" r:id="rId25"/>
    <p:sldId id="130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8" userDrawn="1">
          <p15:clr>
            <a:srgbClr val="A4A3A4"/>
          </p15:clr>
        </p15:guide>
        <p15:guide id="2" pos="7446" userDrawn="1">
          <p15:clr>
            <a:srgbClr val="A4A3A4"/>
          </p15:clr>
        </p15:guide>
        <p15:guide id="3" orient="horz" pos="1230" userDrawn="1">
          <p15:clr>
            <a:srgbClr val="A4A3A4"/>
          </p15:clr>
        </p15:guide>
        <p15:guide id="4" orient="horz" pos="754" userDrawn="1">
          <p15:clr>
            <a:srgbClr val="A4A3A4"/>
          </p15:clr>
        </p15:guide>
        <p15:guide id="5" orient="horz" pos="3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8CE6"/>
    <a:srgbClr val="FF9500"/>
    <a:srgbClr val="00B0F0"/>
    <a:srgbClr val="009193"/>
    <a:srgbClr val="D6D6D6"/>
    <a:srgbClr val="385723"/>
    <a:srgbClr val="92D050"/>
    <a:srgbClr val="F6E316"/>
    <a:srgbClr val="FF3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6"/>
    <p:restoredTop sz="79484"/>
  </p:normalViewPr>
  <p:slideViewPr>
    <p:cSldViewPr snapToGrid="0" snapToObjects="1">
      <p:cViewPr varScale="1">
        <p:scale>
          <a:sx n="118" d="100"/>
          <a:sy n="118" d="100"/>
        </p:scale>
        <p:origin x="1696" y="192"/>
      </p:cViewPr>
      <p:guideLst>
        <p:guide pos="438"/>
        <p:guide pos="7446"/>
        <p:guide orient="horz" pos="1230"/>
        <p:guide orient="horz" pos="754"/>
        <p:guide orient="horz" pos="3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9E245-271D-FD48-BFBB-D05CACE4EE1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2181B-723A-0945-8D8D-6A6BB0D8F5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38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702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08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09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44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29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25518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effectLst/>
                <a:latin typeface="Helvetica" pitchFamily="2" charset="0"/>
              </a:rPr>
              <a:t>“…it allows you to see the relation between X values and observed values of Y”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0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95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…particularly for binary and discrete measures, and so this is where generalized linear regression modelling comes to play. [Turn to next slide]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31F65-E45D-0F44-B05E-371C47987B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2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973DE8-1EC7-9C41-B6BA-DB20899CA618}" type="slidenum">
              <a:rPr lang="en-US" altLang="x-none" smtClean="0"/>
              <a:pPr/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483298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61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9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Going to next page: How does one write the null and alternative hypothesis?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2181B-723A-0945-8D8D-6A6BB0D8F5A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36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6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32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84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9050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21D7B2-F6DF-4749-BE48-6DFE0A2356E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56977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33035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820D8B7D-18BC-A24A-8093-039A4B4158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23747"/>
            <a:ext cx="12192001" cy="6434253"/>
          </a:xfrm>
          <a:prstGeom prst="rect">
            <a:avLst/>
          </a:prstGeom>
        </p:spPr>
      </p:pic>
      <p:pic>
        <p:nvPicPr>
          <p:cNvPr id="28" name="Picture 27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BFFF9C69-933A-C742-B9B8-555AA57795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419"/>
          <a:stretch/>
        </p:blipFill>
        <p:spPr>
          <a:xfrm>
            <a:off x="-1" y="4898463"/>
            <a:ext cx="12192000" cy="195953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922287-4576-CE4A-8FF6-EC4FCAE94E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10288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FF44F2-21DA-1A41-A143-999C69AE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304" y="1441952"/>
            <a:ext cx="6262278" cy="1622009"/>
          </a:xfrm>
        </p:spPr>
        <p:txBody>
          <a:bodyPr/>
          <a:lstStyle>
            <a:lvl1pPr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F028202-9341-2543-9E48-99092A827B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9750" y="3030683"/>
            <a:ext cx="6262688" cy="1281545"/>
          </a:xfrm>
        </p:spPr>
        <p:txBody>
          <a:bodyPr/>
          <a:lstStyle>
            <a:lvl1pPr marL="12700" indent="0">
              <a:lnSpc>
                <a:spcPts val="3000"/>
              </a:lnSpc>
              <a:spcBef>
                <a:spcPts val="0"/>
              </a:spcBef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bg1"/>
                </a:solidFill>
              </a:defRPr>
            </a:lvl2pPr>
            <a:lvl3pPr>
              <a:buNone/>
              <a:defRPr sz="2600">
                <a:solidFill>
                  <a:schemeClr val="bg1"/>
                </a:solidFill>
              </a:defRPr>
            </a:lvl3pPr>
            <a:lvl4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4pPr>
            <a:lvl5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4">
            <a:extLst>
              <a:ext uri="{FF2B5EF4-FFF2-40B4-BE49-F238E27FC236}">
                <a16:creationId xmlns:a16="http://schemas.microsoft.com/office/drawing/2014/main" id="{24EAD0C5-0B89-9447-9CAF-9ADE48F0D3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9750" y="5576455"/>
            <a:ext cx="6262688" cy="1281545"/>
          </a:xfrm>
        </p:spPr>
        <p:txBody>
          <a:bodyPr/>
          <a:lstStyle>
            <a:lvl1pPr marL="12700" indent="0">
              <a:lnSpc>
                <a:spcPts val="3000"/>
              </a:lnSpc>
              <a:spcBef>
                <a:spcPts val="0"/>
              </a:spcBef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buNone/>
              <a:defRPr sz="2600">
                <a:solidFill>
                  <a:schemeClr val="bg1"/>
                </a:solidFill>
              </a:defRPr>
            </a:lvl2pPr>
            <a:lvl3pPr>
              <a:buNone/>
              <a:defRPr sz="2600">
                <a:solidFill>
                  <a:schemeClr val="bg1"/>
                </a:solidFill>
              </a:defRPr>
            </a:lvl3pPr>
            <a:lvl4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4pPr>
            <a:lvl5pPr>
              <a:buFont typeface="Arial" panose="020B0604020202020204" pitchFamily="34" charset="0"/>
              <a:buNone/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364B613F-FF5B-9249-ABF5-FCEF89F011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9750" y="327079"/>
            <a:ext cx="5822950" cy="528638"/>
          </a:xfrm>
        </p:spPr>
        <p:txBody>
          <a:bodyPr/>
          <a:lstStyle>
            <a:lvl1pPr>
              <a:buNone/>
              <a:defRPr sz="1500" b="1">
                <a:solidFill>
                  <a:schemeClr val="bg1"/>
                </a:solidFill>
              </a:defRPr>
            </a:lvl1pPr>
            <a:lvl2pPr>
              <a:buNone/>
              <a:defRPr sz="1500"/>
            </a:lvl2pPr>
            <a:lvl3pPr>
              <a:buNone/>
              <a:defRPr sz="1500"/>
            </a:lvl3pPr>
            <a:lvl4pPr>
              <a:buFont typeface="Arial" panose="020B0604020202020204" pitchFamily="34" charset="0"/>
              <a:buNone/>
              <a:defRPr sz="1500"/>
            </a:lvl4pPr>
            <a:lvl5pPr>
              <a:buFont typeface="Arial" panose="020B0604020202020204" pitchFamily="34" charset="0"/>
              <a:buNone/>
              <a:defRPr sz="15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53927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0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713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1575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44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77611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815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549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7003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661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580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49376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743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1145F5-A5E9-5F43-82CD-3B9BA6E3131E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DB4DC97-2DCE-6D4A-9FFB-7204BAC0FB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916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025009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417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223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45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3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89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52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BB000D9-F882-5444-9F67-E68F2BDFFFE1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6546FE1-E9C1-874D-9DC1-7F2475AD2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37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75948" y="6373870"/>
            <a:ext cx="54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1000" b="1">
                <a:solidFill>
                  <a:schemeClr val="tx1"/>
                </a:solidFill>
              </a:defRPr>
            </a:lvl1pPr>
          </a:lstStyle>
          <a:p>
            <a:fld id="{0B868178-02AE-42FC-958D-6B8F13B60175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43876" y="6366670"/>
            <a:ext cx="1137207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 userDrawn="1"/>
        </p:nvSpPr>
        <p:spPr>
          <a:xfrm>
            <a:off x="1271508" y="6382660"/>
            <a:ext cx="65527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/>
              <a:t>Stephen Law</a:t>
            </a:r>
          </a:p>
          <a:p>
            <a:r>
              <a:rPr lang="en-GB" sz="1000" baseline="0" dirty="0"/>
              <a:t>Department of Geography | University College London</a:t>
            </a:r>
            <a:endParaRPr lang="en-GB" sz="100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407412" y="6382660"/>
            <a:ext cx="80983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14/12/2021</a:t>
            </a:r>
            <a:endParaRPr lang="en-GB" sz="10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DAA3BF-490B-F04A-A2CB-E621585C9A06}"/>
              </a:ext>
            </a:extLst>
          </p:cNvPr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B61271D3-7DDF-6F43-BB50-A40EB80AA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434D1C0-E761-1A47-8DBA-F01E27D73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F6B7FAD-114F-BE45-98FE-B3374CB38F71}"/>
              </a:ext>
            </a:extLst>
          </p:cNvPr>
          <p:cNvSpPr txBox="1">
            <a:spLocks/>
          </p:cNvSpPr>
          <p:nvPr userDrawn="1"/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1000"/>
              </a:spcBef>
              <a:buFont typeface="Arial"/>
              <a:buNone/>
              <a:defRPr sz="1467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8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4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Geography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5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  <p:sldLayoutId id="2147483674" r:id="rId13"/>
    <p:sldLayoutId id="2147483675" r:id="rId14"/>
    <p:sldLayoutId id="214748367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911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cl.ac.uk/social-data" TargetMode="External"/><Relationship Id="rId2" Type="http://schemas.openxmlformats.org/officeDocument/2006/relationships/hyperlink" Target="mailto:a.musah@ucl.ac.uk" TargetMode="External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hp.niehs.nih.gov/doi/pdf/10.1289/ehp.1103534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3622818311949?casa_token=8cJ1HVpfuDMAAAAA:1DZkPWNHOnaHVCo9EW8dMyr3KbtsdJLOCgCrqU535IF30douKzrntNSe0OzpHoOTKniDrb2Qa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BD3A9-99A8-7B40-BD5F-D042F32E500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4809" y="338654"/>
            <a:ext cx="5822950" cy="528638"/>
          </a:xfrm>
        </p:spPr>
        <p:txBody>
          <a:bodyPr/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7F1B39-1543-072A-3B18-1057BC58CD92}"/>
              </a:ext>
            </a:extLst>
          </p:cNvPr>
          <p:cNvSpPr/>
          <p:nvPr/>
        </p:nvSpPr>
        <p:spPr>
          <a:xfrm>
            <a:off x="81866" y="1084047"/>
            <a:ext cx="1144973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Continuing Professional Development (CPD) course</a:t>
            </a:r>
          </a:p>
          <a:p>
            <a:r>
              <a:rPr lang="en-GB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Introduction To Bayesian Inference &amp; Modelling (2022/23)</a:t>
            </a:r>
            <a:br>
              <a:rPr lang="en-GB" sz="2000" cap="all" dirty="0"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</a:br>
            <a:endParaRPr lang="en-GB" sz="20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32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r>
              <a:rPr lang="en-GB" sz="3600" b="1" cap="all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Day 2: Introduction to Bayesian Generalised linear models (</a:t>
            </a:r>
            <a:r>
              <a:rPr lang="en-GB" sz="3600" b="1" cap="all" dirty="0" err="1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glm</a:t>
            </a:r>
            <a:r>
              <a:rPr lang="en-GB" sz="3600" b="1" cap="all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Calibri Light" charset="0"/>
              </a:rPr>
              <a:t>)</a:t>
            </a:r>
            <a:endParaRPr lang="en-GB" sz="3600" cap="all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sz="2800" cap="all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  <a:p>
            <a:endParaRPr lang="en-GB" altLang="en-US" sz="16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altLang="en-US" sz="2000" dirty="0">
              <a:solidFill>
                <a:schemeClr val="bg1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 Anwar Musah (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  <a:hlinkClick r:id="rId2"/>
              </a:rPr>
              <a:t>a.musah@ucl.ac.uk</a:t>
            </a:r>
            <a:r>
              <a:rPr lang="en-GB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)</a:t>
            </a:r>
            <a:r>
              <a:rPr lang="en-GB" altLang="en-US" sz="20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pPr lvl="0"/>
            <a:r>
              <a:rPr lang="en-US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Lecturer in Social and Geographic Data Science</a:t>
            </a:r>
          </a:p>
          <a:p>
            <a:pPr lvl="0"/>
            <a:r>
              <a:rPr lang="en-US" altLang="en-US" sz="20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UCL Geography</a:t>
            </a:r>
          </a:p>
          <a:p>
            <a:endParaRPr lang="en-GB" sz="1600" cap="all" dirty="0"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0C8D2A74-F7A9-9489-ACA1-FDCB4D3FBAED}"/>
              </a:ext>
            </a:extLst>
          </p:cNvPr>
          <p:cNvSpPr txBox="1">
            <a:spLocks/>
          </p:cNvSpPr>
          <p:nvPr/>
        </p:nvSpPr>
        <p:spPr>
          <a:xfrm>
            <a:off x="81866" y="5981576"/>
            <a:ext cx="6262688" cy="784588"/>
          </a:xfrm>
        </p:spPr>
        <p:txBody>
          <a:bodyPr/>
          <a:lstStyle>
            <a:lvl1pPr marL="12700" indent="0" algn="l" defTabSz="914400" rtl="0" eaLnBrk="1" latinLnBrk="0" hangingPunct="1">
              <a:lnSpc>
                <a:spcPts val="3000"/>
              </a:lnSpc>
              <a:spcBef>
                <a:spcPts val="0"/>
              </a:spcBef>
              <a:buFont typeface="Arial"/>
              <a:buNone/>
              <a:tabLst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Additional details:</a:t>
            </a: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hlinkClick r:id="rId3"/>
              </a:rPr>
              <a:t>https://www.ucl.ac.uk/social-data</a:t>
            </a:r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AF39A78-96E2-0C53-DD5D-626FF7F3753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chemeClr val="bg1"/>
                </a:solidFill>
                <a:cs typeface="ＭＳ Ｐゴシック" charset="0"/>
              </a:rPr>
              <a:pPr eaLnBrk="1" hangingPunct="1"/>
              <a:t>1</a:t>
            </a:fld>
            <a:endParaRPr lang="en-US" dirty="0">
              <a:solidFill>
                <a:schemeClr val="bg1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383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[2]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BCD48C88-955B-A94B-87B8-41E1C1C582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381838"/>
              </p:ext>
            </p:extLst>
          </p:nvPr>
        </p:nvGraphicFramePr>
        <p:xfrm>
          <a:off x="214312" y="2553816"/>
          <a:ext cx="11763375" cy="35111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508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420787425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166375594"/>
                    </a:ext>
                  </a:extLst>
                </a:gridCol>
                <a:gridCol w="2948289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Exponential Family (Distribution)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Link Function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Continuous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Normal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Identity (we’ve been using this all this while)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Binary measures (1 = “present” or 0 = “absent”)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Bernoulli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measure (or proportion)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Binomial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Logit function on aggregated outcome for successful and failures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Counts or discrete measures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distribution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Log or ln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14312" y="1950127"/>
            <a:ext cx="7246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Here are the most frequent examples which you will certainly encounter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AD96D-C3B0-6840-83DA-EF333ECAB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471" y="1170344"/>
            <a:ext cx="887216" cy="133324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924D2B2-3E27-74B0-A1E8-8A48A0F8C35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A9B39ED-DF2D-C5C4-881B-B09AFD45D4B1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E547F9-32DD-B282-37E0-04D46F672359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467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binary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Bernoulli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disease status: no disease = 0 or disease = 1; Victimisation status: not burgled = 0 or burgled = 1; etc.,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Other examples can also be from a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Binomial distribution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where binary responses are aggregated: e.g. total number of individual surveyed in a village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 and number people detected to be positive (</a:t>
            </a:r>
            <a:r>
              <a:rPr lang="en-GB" i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  <a:p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41FE2B-45A2-AA4D-8F4F-4E809AD28134}"/>
              </a:ext>
            </a:extLst>
          </p:cNvPr>
          <p:cNvSpPr txBox="1"/>
          <p:nvPr/>
        </p:nvSpPr>
        <p:spPr>
          <a:xfrm>
            <a:off x="9140231" y="4231040"/>
            <a:ext cx="28610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With binary outcomes, we are dealing with probabilities and not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83" y="4661927"/>
                <a:ext cx="7293106" cy="1609800"/>
              </a:xfrm>
              <a:prstGeom prst="rect">
                <a:avLst/>
              </a:prstGeom>
              <a:blipFill>
                <a:blip r:embed="rId4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6DC38EA-6A63-C5BC-D893-797F0A650D0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D0DE219-F64E-E63F-3CD0-919058DD781E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92B68A3-7698-5D2F-7194-E0089FB18B8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015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Logistic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logit(p), where p is a probability</a:t>
                </a:r>
              </a:p>
              <a:p>
                <a:endParaRPr lang="en-GB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ogit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</m:d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is what we called the “log-odds”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>
                        <a:latin typeface="Cambria Math" panose="02040503050406030204" pitchFamily="18" charset="0"/>
                      </a:rPr>
                      <m:t>ln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09" y="2014965"/>
                <a:ext cx="7293106" cy="1609800"/>
              </a:xfrm>
              <a:prstGeom prst="rect">
                <a:avLst/>
              </a:prstGeom>
              <a:blipFill>
                <a:blip r:embed="rId4"/>
                <a:stretch>
                  <a:fillRect t="-77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which shows the linear relationship between the binary or binomial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they are always on the log-odds 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in onto the scale of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odds ratios (OR)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866920"/>
                <a:ext cx="10344839" cy="1477328"/>
              </a:xfrm>
              <a:prstGeom prst="rect">
                <a:avLst/>
              </a:prstGeom>
              <a:blipFill>
                <a:blip r:embed="rId5"/>
                <a:stretch>
                  <a:fillRect l="-368" t="-1709" b="-59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94061" y="5659440"/>
            <a:ext cx="10179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is the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Odds Ratios (OR)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we want to estimate and interpret from our logistic regression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D8FD41-97A4-1190-2CA6-986A9F242B0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150122E-FEA3-5F0A-2C58-A509669311D4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FC7C3D4-74B2-0075-E950-05E23A33195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3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7" y="2489656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&lt; 1,  the independent variable has an impact on the outcome – in this case, its reduced effect, or reduced risk on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its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Odds Ratios (OR)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0BB1E-C712-A349-BCB9-A74260D3D26E}"/>
              </a:ext>
            </a:extLst>
          </p:cNvPr>
          <p:cNvSpPr txBox="1"/>
          <p:nvPr/>
        </p:nvSpPr>
        <p:spPr>
          <a:xfrm>
            <a:off x="8936227" y="5120443"/>
            <a:ext cx="2861001" cy="600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We use p-values and 95% CIs to deem whether the odd ratios are statistically significant or not.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1AF55-FB98-0A40-B1E2-73BC72FC1E0C}"/>
              </a:ext>
            </a:extLst>
          </p:cNvPr>
          <p:cNvSpPr txBox="1"/>
          <p:nvPr/>
        </p:nvSpPr>
        <p:spPr>
          <a:xfrm>
            <a:off x="8936227" y="5796849"/>
            <a:ext cx="2861001" cy="93871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2: If you want to do a risk assessment and your study design is a either a cross-sectional or case-control study design with some binary outcome, use a logistic regression model.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86D16-5A7E-5C07-BBA9-5A3F4F53E3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C5BB5A6-1C6C-0C48-2E03-7E105758EE9A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E008DB03-109B-E914-7D96-59879BD3A1AC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464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AFAFCD-3556-9645-A568-10B876F9D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3" y="323823"/>
            <a:ext cx="9385926" cy="59062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9904164" y="235688"/>
            <a:ext cx="2144172" cy="178510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logistic regression model, applied to health risk assessment study determining the impacts of arsenic exposure (biomarkers) and skin cancer risk in Eastern Europe. 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Interpretation for independent variable that is categorical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ABDCC-A0EF-6443-9E80-51797A613EDE}"/>
              </a:ext>
            </a:extLst>
          </p:cNvPr>
          <p:cNvSpPr txBox="1"/>
          <p:nvPr/>
        </p:nvSpPr>
        <p:spPr>
          <a:xfrm>
            <a:off x="249281" y="6349511"/>
            <a:ext cx="298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Giovanni et al. 2012 [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hlinkClick r:id="rId3"/>
              </a:rPr>
              <a:t>Source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]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E097ED1-8E99-35B0-B49B-EC6CE8CCA02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22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[1]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71A4-CC92-2B49-8833-6C06388EF1B8}"/>
              </a:ext>
            </a:extLst>
          </p:cNvPr>
          <p:cNvSpPr txBox="1"/>
          <p:nvPr/>
        </p:nvSpPr>
        <p:spPr>
          <a:xfrm>
            <a:off x="278656" y="1917232"/>
            <a:ext cx="11634687" cy="302353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model allows the user to model count or discrete outcomes linearly with other independent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Examples of such outcomes can be from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distribution 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e.g., number of COVID cases in postcodes across London; Number of houses on street segments that were victims to burglary etc.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With particular scenario we are dealing with aggregated units and its either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counts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or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rates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Link function: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/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OR </a:t>
                </a:r>
              </a:p>
              <a:p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16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+ offset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3F4CFB-BFE6-5344-9DA6-59D80B678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6" y="4694978"/>
                <a:ext cx="7293106" cy="1815882"/>
              </a:xfrm>
              <a:prstGeom prst="rect">
                <a:avLst/>
              </a:prstGeom>
              <a:blipFill>
                <a:blip r:embed="rId3"/>
                <a:stretch>
                  <a:fillRect l="-347" t="-690" b="-2069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31AB6A6D-D36D-571B-1E25-B626233EE5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BBC18ABD-0A20-E5B3-A3B6-C67576FFF300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382E394-D2DE-35AE-B62B-83AD5DD05B81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526F0-A4A5-C025-C80F-FAD6B7CBCF45}"/>
              </a:ext>
            </a:extLst>
          </p:cNvPr>
          <p:cNvSpPr txBox="1"/>
          <p:nvPr/>
        </p:nvSpPr>
        <p:spPr>
          <a:xfrm>
            <a:off x="7687457" y="5864529"/>
            <a:ext cx="38584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Often an offset is include to adjust for denominators if the outcome was measured as a rate.</a:t>
            </a:r>
          </a:p>
        </p:txBody>
      </p:sp>
    </p:spTree>
    <p:extLst>
      <p:ext uri="{BB962C8B-B14F-4D97-AF65-F5344CB8AC3E}">
        <p14:creationId xmlns:p14="http://schemas.microsoft.com/office/powerpoint/2010/main" val="396003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190768" y="1199411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Poisson Regression [2]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/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When we estimate our coefficients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, which shows the linear relationship between the counts or discrete response variable with independent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 - they are always on the log-scale.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For interpretability: we always take the exponential of our coefficient i.e., exp(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), to convert it onto the scale of </a:t>
                </a:r>
                <a:r>
                  <a:rPr lang="en-GB" b="1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risk ratios (RR)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592195-E657-2A4F-A0AB-AC552225AC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3317289"/>
                <a:ext cx="10344839" cy="1477328"/>
              </a:xfrm>
              <a:prstGeom prst="rect">
                <a:avLst/>
              </a:prstGeom>
              <a:blipFill>
                <a:blip r:embed="rId4"/>
                <a:stretch>
                  <a:fillRect l="-368" t="-1709" r="-1104" b="-51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3436CF3-CE0A-2742-935F-BDE07E66402C}"/>
              </a:ext>
            </a:extLst>
          </p:cNvPr>
          <p:cNvSpPr txBox="1"/>
          <p:nvPr/>
        </p:nvSpPr>
        <p:spPr>
          <a:xfrm>
            <a:off x="649994" y="5164996"/>
            <a:ext cx="10179586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This is the quantity i.e., </a:t>
            </a:r>
            <a:r>
              <a:rPr lang="en-GB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Risk Ratios (RR) (interchangeable with Relative Risk)</a:t>
            </a:r>
            <a:r>
              <a:rPr lang="en-GB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, we want to estimate and interpret from our Poisson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/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GB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GB" sz="16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i.e., log-link function (log of some mean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</a:p>
              <a:p>
                <a:endParaRPr lang="en-GB" sz="16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1600" b="0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600" b="0" i="0" smtClean="0"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l-G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632EBC-A861-9C44-B27D-369FE2708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06" y="2100815"/>
                <a:ext cx="7293106" cy="830997"/>
              </a:xfrm>
              <a:prstGeom prst="rect">
                <a:avLst/>
              </a:prstGeom>
              <a:blipFill>
                <a:blip r:embed="rId5"/>
                <a:stretch>
                  <a:fillRect l="-347" t="-1493" b="-746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82F5EF6-6BB7-DE2C-D4BB-08445C261F7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69DA41D-9E26-47DE-F837-413677D6F56F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00C071A-F610-D224-CD55-FC380EB2B7A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434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6" y="2304935"/>
            <a:ext cx="1124822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= 1 (null value), it means that independent variable has no effect on the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&lt; 1,  the independent variable has an impact on the outcome – in this case, its reduced effect, or reduced risk on the outcome</a:t>
            </a:r>
          </a:p>
          <a:p>
            <a:endParaRPr lang="en-GB" sz="2000" b="1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RR </a:t>
            </a:r>
            <a:r>
              <a:rPr lang="en-GB" sz="20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&gt; 1, the independent variable has an impact on the outcome – and so, in this case, its increased effect, or increased risk on the outcome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668247" y="1437475"/>
            <a:ext cx="815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Interpretation of Risk Ratios (RR)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50BB1E-C712-A349-BCB9-A74260D3D26E}"/>
              </a:ext>
            </a:extLst>
          </p:cNvPr>
          <p:cNvSpPr txBox="1"/>
          <p:nvPr/>
        </p:nvSpPr>
        <p:spPr>
          <a:xfrm>
            <a:off x="4848968" y="4994631"/>
            <a:ext cx="2861001" cy="60016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We use p-values and 95% CIs to deem whether the risk ratios are statistically significant or not.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A1AF55-FB98-0A40-B1E2-73BC72FC1E0C}"/>
              </a:ext>
            </a:extLst>
          </p:cNvPr>
          <p:cNvSpPr txBox="1"/>
          <p:nvPr/>
        </p:nvSpPr>
        <p:spPr>
          <a:xfrm>
            <a:off x="7845556" y="4994631"/>
            <a:ext cx="2861001" cy="110799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2: If you want to do a risk assessment and you study design is a either an ecological study design where you have counts and denominators for rates, and also for cohort study when following groups of participants prospectively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0489A-DAA5-A254-4647-57A7281D1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E04CAB56-63DD-0F28-68F1-F6AA78A453EA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54C18E12-4C05-88CA-6876-A818D0435D48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17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92610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1351E-097F-554F-AA81-CB812AF52B2E}"/>
              </a:ext>
            </a:extLst>
          </p:cNvPr>
          <p:cNvSpPr txBox="1"/>
          <p:nvPr/>
        </p:nvSpPr>
        <p:spPr>
          <a:xfrm>
            <a:off x="7583553" y="301789"/>
            <a:ext cx="3268061" cy="19543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An example of Poisson-based regression model, applied to crime victimisation study to determine the impacts of various environmental and society society risk factor (quantified on a street-level) and burglary risk in Nigeria. 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Interpretation for independent variable that are continuous as well as those that are categorical</a:t>
            </a:r>
          </a:p>
          <a:p>
            <a:endParaRPr lang="en-GB" sz="1100" dirty="0">
              <a:latin typeface="Helvetica Neue Thin" panose="020B0403020202020204" pitchFamily="34" charset="0"/>
              <a:ea typeface="Helvetica Neue Thin" panose="020B0403020202020204" pitchFamily="34" charset="0"/>
            </a:endParaRPr>
          </a:p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Risk ratio which has been operationalised and termed as Crime risk ratio (CRR)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ABDCC-A0EF-6443-9E80-51797A613EDE}"/>
              </a:ext>
            </a:extLst>
          </p:cNvPr>
          <p:cNvSpPr txBox="1"/>
          <p:nvPr/>
        </p:nvSpPr>
        <p:spPr>
          <a:xfrm>
            <a:off x="319994" y="6467859"/>
            <a:ext cx="280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Musah et al. 2020 [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  <a:hlinkClick r:id="rId3"/>
              </a:rPr>
              <a:t>Source</a:t>
            </a:r>
            <a:r>
              <a:rPr lang="en-GB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]</a:t>
            </a:r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E3209CE8-D459-2348-B927-3198823D1B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0386" y="106471"/>
            <a:ext cx="5294021" cy="628427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4CA124A-89BD-6F7A-EF07-EAB5DB101655}"/>
              </a:ext>
            </a:extLst>
          </p:cNvPr>
          <p:cNvSpPr/>
          <p:nvPr/>
        </p:nvSpPr>
        <p:spPr>
          <a:xfrm>
            <a:off x="5613400" y="2256170"/>
            <a:ext cx="139700" cy="2667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771D13-3FB6-6F48-1E1A-031EBD8A2B46}"/>
              </a:ext>
            </a:extLst>
          </p:cNvPr>
          <p:cNvSpPr/>
          <p:nvPr/>
        </p:nvSpPr>
        <p:spPr>
          <a:xfrm>
            <a:off x="5613400" y="4068430"/>
            <a:ext cx="139700" cy="3765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9184EDAE-D8FB-2E7B-DC80-C65E0DDFE036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18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231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684D-6D5C-3D40-B79A-1ED16611A0E2}"/>
              </a:ext>
            </a:extLst>
          </p:cNvPr>
          <p:cNvSpPr txBox="1">
            <a:spLocks noChangeArrowheads="1"/>
          </p:cNvSpPr>
          <p:nvPr/>
        </p:nvSpPr>
        <p:spPr>
          <a:xfrm>
            <a:off x="1851025" y="13077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Types of Poisson Regression</a:t>
            </a:r>
            <a:endParaRPr lang="en-US" altLang="en-US" sz="36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023EF61-899A-2644-A35B-8D16E047AD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r="49890" b="55259"/>
          <a:stretch/>
        </p:blipFill>
        <p:spPr>
          <a:xfrm>
            <a:off x="195549" y="2205311"/>
            <a:ext cx="3434539" cy="2587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A3D7F3FC-9D8B-0644-B6B4-FC77C2E0B0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64" t="49981" r="49890" b="4410"/>
          <a:stretch/>
        </p:blipFill>
        <p:spPr>
          <a:xfrm>
            <a:off x="7976212" y="2205312"/>
            <a:ext cx="3358308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Chart, histogram&#10;&#10;Description automatically generated">
            <a:extLst>
              <a:ext uri="{FF2B5EF4-FFF2-40B4-BE49-F238E27FC236}">
                <a16:creationId xmlns:a16="http://schemas.microsoft.com/office/drawing/2014/main" id="{23832539-D139-3B45-896A-43C7FE5C4F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54" b="55404"/>
          <a:stretch/>
        </p:blipFill>
        <p:spPr>
          <a:xfrm>
            <a:off x="4139557" y="2205312"/>
            <a:ext cx="3434539" cy="25792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D1FDD5-285D-7740-8E0E-8C4D0AA8F27F}"/>
              </a:ext>
            </a:extLst>
          </p:cNvPr>
          <p:cNvSpPr txBox="1"/>
          <p:nvPr/>
        </p:nvSpPr>
        <p:spPr>
          <a:xfrm>
            <a:off x="195549" y="4974210"/>
            <a:ext cx="3402377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1: Little to no dispersion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regression Poisson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641F1-D802-3640-ACB4-59097396F77D}"/>
              </a:ext>
            </a:extLst>
          </p:cNvPr>
          <p:cNvSpPr txBox="1"/>
          <p:nvPr/>
        </p:nvSpPr>
        <p:spPr>
          <a:xfrm>
            <a:off x="4139557" y="4974399"/>
            <a:ext cx="343453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2: Over dispersed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Negative Binomial Poisson model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5CEBA2-64C5-3E41-BB80-66CC4798D821}"/>
              </a:ext>
            </a:extLst>
          </p:cNvPr>
          <p:cNvSpPr txBox="1"/>
          <p:nvPr/>
        </p:nvSpPr>
        <p:spPr>
          <a:xfrm>
            <a:off x="7976212" y="4974210"/>
            <a:ext cx="3358309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Scenario 3: Strong over-dispersed response</a:t>
            </a:r>
          </a:p>
          <a:p>
            <a:pPr algn="ctr"/>
            <a:endParaRPr lang="en-GB" sz="1200" b="1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pPr algn="ctr"/>
            <a:r>
              <a:rPr lang="en-GB" sz="12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Use: Zero-inflated Poisson model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B48EED-0873-564B-8E8A-264CE0058F42}"/>
              </a:ext>
            </a:extLst>
          </p:cNvPr>
          <p:cNvSpPr txBox="1"/>
          <p:nvPr/>
        </p:nvSpPr>
        <p:spPr>
          <a:xfrm>
            <a:off x="3257779" y="1364617"/>
            <a:ext cx="5676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Examine the frequency distribution of the count response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9C24E-B386-4D4A-BEF8-065E01B632CD}"/>
              </a:ext>
            </a:extLst>
          </p:cNvPr>
          <p:cNvSpPr txBox="1"/>
          <p:nvPr/>
        </p:nvSpPr>
        <p:spPr>
          <a:xfrm>
            <a:off x="7976212" y="5761822"/>
            <a:ext cx="33583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Use as last restore if scenario is gives you unstable results.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E2892AB-91D0-3C46-7E05-E3153A04394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19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713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1A3B6-E599-F94D-A75D-ED4E838BC977}"/>
              </a:ext>
            </a:extLst>
          </p:cNvPr>
          <p:cNvSpPr txBox="1">
            <a:spLocks/>
          </p:cNvSpPr>
          <p:nvPr/>
        </p:nvSpPr>
        <p:spPr>
          <a:xfrm>
            <a:off x="660400" y="2655364"/>
            <a:ext cx="6570283" cy="397679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are Generalized Linear Models (GLMs)?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Link functions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Selecting the appropriate type of statistical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regression model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Logistic regression model for Bernoulli OR Binomial</a:t>
            </a:r>
          </a:p>
          <a:p>
            <a:pPr lv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12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Poisson-based regression models (Normal, Negative Binomial &amp; Zero-Inflated)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 does each statistical model do?</a:t>
            </a:r>
            <a:endParaRPr lang="en-US" sz="1600" kern="0" dirty="0">
              <a:solidFill>
                <a:srgbClr val="000000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Linear relationships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Log-odds and Odd Ratios (ORs)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16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Relative risk ratios (RRs) 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Interpretation of coefficients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Char char="•"/>
            </a:pPr>
            <a:r>
              <a:rPr lang="en-US" sz="2000" kern="0" dirty="0">
                <a:solidFill>
                  <a:srgbClr val="000000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Model Specification from a Bayesian Framework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8562B3B-2342-6E4C-B72B-B6CFB334502D}"/>
              </a:ext>
            </a:extLst>
          </p:cNvPr>
          <p:cNvSpPr txBox="1">
            <a:spLocks/>
          </p:cNvSpPr>
          <p:nvPr/>
        </p:nvSpPr>
        <p:spPr>
          <a:xfrm>
            <a:off x="587375" y="1160463"/>
            <a:ext cx="9382728" cy="6511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altLang="en-US" sz="3600" b="1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Contents</a:t>
            </a:r>
            <a:endParaRPr lang="en-GB" sz="3600" b="1" cap="all" dirty="0">
              <a:solidFill>
                <a:prstClr val="black"/>
              </a:solidFill>
              <a:latin typeface="Helvetica Neue Light" panose="02000403000000020004" pitchFamily="2" charset="0"/>
              <a:ea typeface="Helvetica Neue Light" panose="02000403000000020004" pitchFamily="2" charset="0"/>
              <a:cs typeface="Calibri Light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A978299-CDCD-6E4D-90D2-752042F6A068}"/>
              </a:ext>
            </a:extLst>
          </p:cNvPr>
          <p:cNvGrpSpPr/>
          <p:nvPr/>
        </p:nvGrpSpPr>
        <p:grpSpPr>
          <a:xfrm>
            <a:off x="7515980" y="1294247"/>
            <a:ext cx="4015620" cy="4470013"/>
            <a:chOff x="3468870" y="1665965"/>
            <a:chExt cx="4332019" cy="482221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3EE94A2-35EC-904A-BA93-2D2ECA5B5729}"/>
                </a:ext>
              </a:extLst>
            </p:cNvPr>
            <p:cNvCxnSpPr>
              <a:cxnSpLocks/>
            </p:cNvCxnSpPr>
            <p:nvPr/>
          </p:nvCxnSpPr>
          <p:spPr>
            <a:xfrm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0776B22-DAB2-7747-8C49-0D85E11E12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2088232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814C74-D096-C94A-8CBF-B082912F468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V="1">
              <a:off x="5663953" y="3429000"/>
              <a:ext cx="1008112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EEDC9E-9F73-DC41-9862-18F6DC3DFD46}"/>
                </a:ext>
              </a:extLst>
            </p:cNvPr>
            <p:cNvCxnSpPr>
              <a:cxnSpLocks/>
              <a:stCxn id="31" idx="0"/>
            </p:cNvCxnSpPr>
            <p:nvPr/>
          </p:nvCxnSpPr>
          <p:spPr>
            <a:xfrm flipH="1" flipV="1">
              <a:off x="4583833" y="3429000"/>
              <a:ext cx="1080120" cy="187220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86D8B4-4D17-C54E-B8B9-21A2B3721CFF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4583833" y="2852936"/>
              <a:ext cx="1080120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274BE8F-D1FC-D441-8C80-32AC36E8248C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4583833" y="4653136"/>
              <a:ext cx="1080120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437C2C6-68DC-0746-98BC-083F92073987}"/>
                </a:ext>
              </a:extLst>
            </p:cNvPr>
            <p:cNvCxnSpPr>
              <a:cxnSpLocks/>
            </p:cNvCxnSpPr>
            <p:nvPr/>
          </p:nvCxnSpPr>
          <p:spPr>
            <a:xfrm>
              <a:off x="6672065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22763FE-87EE-6C45-AA2E-E3F67849D8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63953" y="2852936"/>
              <a:ext cx="1008112" cy="180020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D9CCC58-7D73-2D4E-918F-8A46F80C63AC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H="1" flipV="1">
              <a:off x="5663953" y="2852936"/>
              <a:ext cx="1008112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FEAADDF-BFD2-BE40-AA18-943B66FC9A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3429000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31DAEAE-D7B2-CF43-BAE6-43063F9EC6AC}"/>
                </a:ext>
              </a:extLst>
            </p:cNvPr>
            <p:cNvCxnSpPr>
              <a:cxnSpLocks/>
              <a:stCxn id="37" idx="4"/>
            </p:cNvCxnSpPr>
            <p:nvPr/>
          </p:nvCxnSpPr>
          <p:spPr>
            <a:xfrm flipH="1">
              <a:off x="4583833" y="2852936"/>
              <a:ext cx="1080120" cy="576064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CFF5FE-99E1-9846-8933-962793FABCB9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 flipH="1">
              <a:off x="5663953" y="4653136"/>
              <a:ext cx="1008112" cy="648072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5345C01-A762-E94D-807C-FB4C4212B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83833" y="4653136"/>
              <a:ext cx="2088232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A9533AB-B655-C147-A955-19BE6C288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3429000"/>
              <a:ext cx="0" cy="122413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66AAC75-67A8-F749-9781-782087798CC2}"/>
                </a:ext>
              </a:extLst>
            </p:cNvPr>
            <p:cNvGrpSpPr/>
            <p:nvPr/>
          </p:nvGrpSpPr>
          <p:grpSpPr>
            <a:xfrm>
              <a:off x="5070467" y="1665965"/>
              <a:ext cx="1186971" cy="1186971"/>
              <a:chOff x="2970910" y="554"/>
              <a:chExt cx="1186971" cy="1186971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9BF23A70-BC1B-3C4E-99FA-465B1673DCD8}"/>
                  </a:ext>
                </a:extLst>
              </p:cNvPr>
              <p:cNvSpPr/>
              <p:nvPr/>
            </p:nvSpPr>
            <p:spPr>
              <a:xfrm>
                <a:off x="2970910" y="554"/>
                <a:ext cx="1186971" cy="1186971"/>
              </a:xfrm>
              <a:prstGeom prst="ellipse">
                <a:avLst/>
              </a:prstGeom>
              <a:solidFill>
                <a:srgbClr val="FF3B3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8" name="Oval 4">
                <a:extLst>
                  <a:ext uri="{FF2B5EF4-FFF2-40B4-BE49-F238E27FC236}">
                    <a16:creationId xmlns:a16="http://schemas.microsoft.com/office/drawing/2014/main" id="{ED43245A-9B4A-D041-882A-566ED1AE1F80}"/>
                  </a:ext>
                </a:extLst>
              </p:cNvPr>
              <p:cNvSpPr txBox="1"/>
              <p:nvPr/>
            </p:nvSpPr>
            <p:spPr>
              <a:xfrm>
                <a:off x="3144738" y="174382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Problem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9697EF8-8464-CD41-993C-14B625CAA561}"/>
                </a:ext>
              </a:extLst>
            </p:cNvPr>
            <p:cNvGrpSpPr/>
            <p:nvPr/>
          </p:nvGrpSpPr>
          <p:grpSpPr>
            <a:xfrm>
              <a:off x="6613918" y="2557077"/>
              <a:ext cx="1186971" cy="1186971"/>
              <a:chOff x="4514361" y="891666"/>
              <a:chExt cx="1186971" cy="1186971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4A0830D-5288-F648-8751-8D63F40CE5B2}"/>
                  </a:ext>
                </a:extLst>
              </p:cNvPr>
              <p:cNvSpPr/>
              <p:nvPr/>
            </p:nvSpPr>
            <p:spPr>
              <a:xfrm>
                <a:off x="4514361" y="891666"/>
                <a:ext cx="1186971" cy="1186971"/>
              </a:xfrm>
              <a:prstGeom prst="ellipse">
                <a:avLst/>
              </a:prstGeom>
              <a:solidFill>
                <a:srgbClr val="FF950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6" name="Oval 6">
                <a:extLst>
                  <a:ext uri="{FF2B5EF4-FFF2-40B4-BE49-F238E27FC236}">
                    <a16:creationId xmlns:a16="http://schemas.microsoft.com/office/drawing/2014/main" id="{A5620743-8A2D-A249-8922-9B7A4A023A4A}"/>
                  </a:ext>
                </a:extLst>
              </p:cNvPr>
              <p:cNvSpPr txBox="1"/>
              <p:nvPr/>
            </p:nvSpPr>
            <p:spPr>
              <a:xfrm>
                <a:off x="4688189" y="1065494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Collect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B0BB50-998F-7B4F-B1BA-7648D5C5E0D4}"/>
                </a:ext>
              </a:extLst>
            </p:cNvPr>
            <p:cNvGrpSpPr/>
            <p:nvPr/>
          </p:nvGrpSpPr>
          <p:grpSpPr>
            <a:xfrm>
              <a:off x="6600057" y="4293096"/>
              <a:ext cx="1186971" cy="1186971"/>
              <a:chOff x="4500500" y="2627685"/>
              <a:chExt cx="1186971" cy="1186971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1A49F04A-8670-584C-B074-87B2EDE4BFA5}"/>
                  </a:ext>
                </a:extLst>
              </p:cNvPr>
              <p:cNvSpPr/>
              <p:nvPr/>
            </p:nvSpPr>
            <p:spPr>
              <a:xfrm>
                <a:off x="4500500" y="2627685"/>
                <a:ext cx="1186971" cy="1186971"/>
              </a:xfrm>
              <a:prstGeom prst="ellipse">
                <a:avLst/>
              </a:prstGeom>
              <a:solidFill>
                <a:srgbClr val="F6E316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Oval 8">
                <a:extLst>
                  <a:ext uri="{FF2B5EF4-FFF2-40B4-BE49-F238E27FC236}">
                    <a16:creationId xmlns:a16="http://schemas.microsoft.com/office/drawing/2014/main" id="{16EE4CDB-175B-1243-82E6-22CB9F22958F}"/>
                  </a:ext>
                </a:extLst>
              </p:cNvPr>
              <p:cNvSpPr txBox="1"/>
              <p:nvPr/>
            </p:nvSpPr>
            <p:spPr>
              <a:xfrm>
                <a:off x="4674328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Wrangle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71498F1-E3CB-0E4E-B401-E35EAD7C9D3C}"/>
                </a:ext>
              </a:extLst>
            </p:cNvPr>
            <p:cNvGrpSpPr/>
            <p:nvPr/>
          </p:nvGrpSpPr>
          <p:grpSpPr>
            <a:xfrm>
              <a:off x="5070467" y="5301208"/>
              <a:ext cx="1186971" cy="1186971"/>
              <a:chOff x="2970910" y="3635797"/>
              <a:chExt cx="1186971" cy="118697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9BB7312-FFD7-E64F-99AF-7C3BB763B36E}"/>
                  </a:ext>
                </a:extLst>
              </p:cNvPr>
              <p:cNvSpPr/>
              <p:nvPr/>
            </p:nvSpPr>
            <p:spPr>
              <a:xfrm>
                <a:off x="2970910" y="3635797"/>
                <a:ext cx="1186971" cy="1186971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Oval 10">
                <a:extLst>
                  <a:ext uri="{FF2B5EF4-FFF2-40B4-BE49-F238E27FC236}">
                    <a16:creationId xmlns:a16="http://schemas.microsoft.com/office/drawing/2014/main" id="{B5AF5100-F3C0-7643-9A0B-ECF14C0AF578}"/>
                  </a:ext>
                </a:extLst>
              </p:cNvPr>
              <p:cNvSpPr txBox="1"/>
              <p:nvPr/>
            </p:nvSpPr>
            <p:spPr>
              <a:xfrm>
                <a:off x="3144738" y="3809625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Explore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714268D-D5AF-CB40-B142-C65D2F7885F5}"/>
                </a:ext>
              </a:extLst>
            </p:cNvPr>
            <p:cNvGrpSpPr/>
            <p:nvPr/>
          </p:nvGrpSpPr>
          <p:grpSpPr>
            <a:xfrm>
              <a:off x="3468870" y="4293096"/>
              <a:ext cx="1186971" cy="1186971"/>
              <a:chOff x="1369313" y="2627685"/>
              <a:chExt cx="1186971" cy="118697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2E30FA4-6BA4-4C4D-845D-77D70A60B045}"/>
                  </a:ext>
                </a:extLst>
              </p:cNvPr>
              <p:cNvSpPr/>
              <p:nvPr/>
            </p:nvSpPr>
            <p:spPr>
              <a:xfrm>
                <a:off x="1369313" y="2627685"/>
                <a:ext cx="1186971" cy="1186971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Oval 12">
                <a:extLst>
                  <a:ext uri="{FF2B5EF4-FFF2-40B4-BE49-F238E27FC236}">
                    <a16:creationId xmlns:a16="http://schemas.microsoft.com/office/drawing/2014/main" id="{B7A49FCC-5967-0244-8674-C870A6083028}"/>
                  </a:ext>
                </a:extLst>
              </p:cNvPr>
              <p:cNvSpPr txBox="1"/>
              <p:nvPr/>
            </p:nvSpPr>
            <p:spPr>
              <a:xfrm>
                <a:off x="1543141" y="2801513"/>
                <a:ext cx="83931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Model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FC002DD-807B-B141-86A3-DC94EDE1FDF7}"/>
                </a:ext>
              </a:extLst>
            </p:cNvPr>
            <p:cNvGrpSpPr/>
            <p:nvPr/>
          </p:nvGrpSpPr>
          <p:grpSpPr>
            <a:xfrm>
              <a:off x="3503713" y="2530061"/>
              <a:ext cx="1186971" cy="1186971"/>
              <a:chOff x="1404156" y="864650"/>
              <a:chExt cx="1186971" cy="1186971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5EE260E-123B-AD46-85E5-1609657DEF74}"/>
                  </a:ext>
                </a:extLst>
              </p:cNvPr>
              <p:cNvSpPr/>
              <p:nvPr/>
            </p:nvSpPr>
            <p:spPr>
              <a:xfrm>
                <a:off x="1404156" y="864650"/>
                <a:ext cx="1186971" cy="1186971"/>
              </a:xfrm>
              <a:prstGeom prst="ellipse">
                <a:avLst/>
              </a:prstGeom>
              <a:solidFill>
                <a:srgbClr val="7030A0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Oval 14">
                <a:extLst>
                  <a:ext uri="{FF2B5EF4-FFF2-40B4-BE49-F238E27FC236}">
                    <a16:creationId xmlns:a16="http://schemas.microsoft.com/office/drawing/2014/main" id="{90226715-9062-5540-95CC-8017D9536E45}"/>
                  </a:ext>
                </a:extLst>
              </p:cNvPr>
              <p:cNvSpPr txBox="1"/>
              <p:nvPr/>
            </p:nvSpPr>
            <p:spPr>
              <a:xfrm>
                <a:off x="1476164" y="1038478"/>
                <a:ext cx="941135" cy="83931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7780" tIns="17780" rIns="17780" bIns="17780" numCol="1" spcCol="1270" anchor="ctr" anchorCtr="0">
                <a:noAutofit/>
              </a:bodyPr>
              <a:lstStyle/>
              <a:p>
                <a:pPr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GB" sz="12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Knowledge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05E143C-7989-2D4D-9FF7-BE5D5A4F51AF}"/>
                </a:ext>
              </a:extLst>
            </p:cNvPr>
            <p:cNvCxnSpPr>
              <a:cxnSpLocks/>
              <a:endCxn id="31" idx="0"/>
            </p:cNvCxnSpPr>
            <p:nvPr/>
          </p:nvCxnSpPr>
          <p:spPr>
            <a:xfrm>
              <a:off x="5663952" y="2852936"/>
              <a:ext cx="0" cy="24482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2E1B6AD-0D35-0C1C-F391-FFBEB82B831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41" name="Text Placeholder 6">
            <a:extLst>
              <a:ext uri="{FF2B5EF4-FFF2-40B4-BE49-F238E27FC236}">
                <a16:creationId xmlns:a16="http://schemas.microsoft.com/office/drawing/2014/main" id="{F2DDA4B3-87F4-E5C7-5D7F-719DC3FDC49F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42" name="Slide Number Placeholder 3">
            <a:extLst>
              <a:ext uri="{FF2B5EF4-FFF2-40B4-BE49-F238E27FC236}">
                <a16:creationId xmlns:a16="http://schemas.microsoft.com/office/drawing/2014/main" id="{050B6FF7-DC2B-C7E0-8CD6-1271526B84E1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757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9FD-2764-FB0E-0922-0B30C960FEF6}"/>
              </a:ext>
            </a:extLst>
          </p:cNvPr>
          <p:cNvSpPr txBox="1">
            <a:spLocks noChangeArrowheads="1"/>
          </p:cNvSpPr>
          <p:nvPr/>
        </p:nvSpPr>
        <p:spPr>
          <a:xfrm>
            <a:off x="187325" y="184714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en-US" sz="24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Example with exceedance probabilities</a:t>
            </a:r>
            <a:endParaRPr lang="en-US" altLang="en-US" sz="24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BC8A0435-0855-0CEE-B6AB-D84692D38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716986"/>
            <a:ext cx="10116129" cy="595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13481A-D858-A87E-268B-DCAE24AADD50}"/>
              </a:ext>
            </a:extLst>
          </p:cNvPr>
          <p:cNvSpPr txBox="1"/>
          <p:nvPr/>
        </p:nvSpPr>
        <p:spPr>
          <a:xfrm>
            <a:off x="10303454" y="96131"/>
            <a:ext cx="1701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Linear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A9367-E43D-BBD4-6085-F161A4921A81}"/>
              </a:ext>
            </a:extLst>
          </p:cNvPr>
          <p:cNvSpPr txBox="1"/>
          <p:nvPr/>
        </p:nvSpPr>
        <p:spPr>
          <a:xfrm>
            <a:off x="6273800" y="419712"/>
            <a:ext cx="1447800" cy="64071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574A598-C010-E4DC-23B9-5326CE3706C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20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022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124731-07BE-3F4A-A642-093396E667AE}"/>
              </a:ext>
            </a:extLst>
          </p:cNvPr>
          <p:cNvSpPr txBox="1"/>
          <p:nvPr/>
        </p:nvSpPr>
        <p:spPr>
          <a:xfrm>
            <a:off x="549006" y="2304935"/>
            <a:ext cx="11248222" cy="224676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Helvetica Light" panose="020B0403020202020204" pitchFamily="34" charset="0"/>
              </a:rPr>
              <a:t>Specifications for model block</a:t>
            </a:r>
            <a:r>
              <a:rPr lang="en-GB" sz="2000" dirty="0">
                <a:latin typeface="Helvetica Light" panose="020B0403020202020204" pitchFamily="34" charset="0"/>
              </a:rPr>
              <a:t>:</a:t>
            </a:r>
          </a:p>
          <a:p>
            <a:endParaRPr lang="en-GB" sz="2000" dirty="0">
              <a:latin typeface="Helvetica Light" panose="020B0403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Linear regression: </a:t>
            </a:r>
            <a:r>
              <a:rPr lang="en-GB" sz="2000" b="1" dirty="0">
                <a:latin typeface="Helvetica Light" panose="020B0403020202020204" pitchFamily="34" charset="0"/>
              </a:rPr>
              <a:t>norm()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: 1 or 0): </a:t>
            </a:r>
            <a:r>
              <a:rPr lang="en-GB" sz="2000" b="1" dirty="0" err="1">
                <a:latin typeface="Helvetica Light" panose="020B0403020202020204" pitchFamily="34" charset="0"/>
              </a:rPr>
              <a:t>bernoulli_logit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Logistic regression (Y : numerator &amp; denominators): </a:t>
            </a:r>
            <a:r>
              <a:rPr lang="en-GB" sz="2000" b="1" dirty="0" err="1">
                <a:latin typeface="Helvetica Light" panose="020B0403020202020204" pitchFamily="34" charset="0"/>
              </a:rPr>
              <a:t>binomial_logit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: counts or rates; normal): </a:t>
            </a:r>
            <a:r>
              <a:rPr lang="en-GB" sz="2000" b="1" dirty="0" err="1">
                <a:latin typeface="Helvetica Light" panose="020B0403020202020204" pitchFamily="34" charset="0"/>
              </a:rPr>
              <a:t>poisson_log</a:t>
            </a:r>
            <a:r>
              <a:rPr lang="en-GB" sz="2000" b="1" dirty="0">
                <a:latin typeface="Helvetica Light" panose="020B0403020202020204" pitchFamily="34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Helvetica Light" panose="020B0403020202020204" pitchFamily="34" charset="0"/>
              </a:rPr>
              <a:t>Poisson regression (Y : counts or rates; over-dispersed or zero-inflated): </a:t>
            </a:r>
            <a:r>
              <a:rPr lang="en-GB" sz="2000" b="1" dirty="0">
                <a:latin typeface="Helvetica Light" panose="020B0403020202020204" pitchFamily="34" charset="0"/>
              </a:rPr>
              <a:t>neg_binomial_2_log()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CCA0DA-A953-3A4F-B920-C1741B06A917}"/>
              </a:ext>
            </a:extLst>
          </p:cNvPr>
          <p:cNvSpPr txBox="1"/>
          <p:nvPr/>
        </p:nvSpPr>
        <p:spPr>
          <a:xfrm>
            <a:off x="1584340" y="1208875"/>
            <a:ext cx="96916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HELVETICA LIGHT" panose="020B0403020202020204" pitchFamily="34" charset="0"/>
              </a:rPr>
              <a:t>How do you code a Bayesian GLM in RStudio? [1]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1999C7-35DD-E050-617E-99DD950CA573}"/>
              </a:ext>
            </a:extLst>
          </p:cNvPr>
          <p:cNvSpPr txBox="1"/>
          <p:nvPr/>
        </p:nvSpPr>
        <p:spPr>
          <a:xfrm>
            <a:off x="1958706" y="4980067"/>
            <a:ext cx="8226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Let’s look at a simple linear regression 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B7B671-225C-E9F4-58E8-AED8ED322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315015"/>
            <a:ext cx="12192000" cy="82837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7F4E74-B06E-83D6-D9DD-0423347218EF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DEADBA7-8B54-55E6-4D9C-081454A6251A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21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7969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BAFE1D-BCCD-D6F7-E3F5-DFD7B75A7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1"/>
          <a:stretch/>
        </p:blipFill>
        <p:spPr>
          <a:xfrm>
            <a:off x="0" y="315015"/>
            <a:ext cx="12192000" cy="828375"/>
          </a:xfrm>
          <a:prstGeom prst="rect">
            <a:avLst/>
          </a:prstGeom>
        </p:spPr>
      </p:pic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517B710C-8AAB-F798-32F7-924C2FFA9601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/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1369E9-31A8-C47A-5FE1-B1F7CD336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2055300"/>
                <a:ext cx="5953539" cy="338554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2938120-CDA9-E175-F5D0-00B06687E9C0}"/>
              </a:ext>
            </a:extLst>
          </p:cNvPr>
          <p:cNvSpPr txBox="1"/>
          <p:nvPr/>
        </p:nvSpPr>
        <p:spPr>
          <a:xfrm>
            <a:off x="5436319" y="1716584"/>
            <a:ext cx="658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Simple GLM (Linear case)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A39E9-760C-F3C6-C03E-45B71F2163EC}"/>
              </a:ext>
            </a:extLst>
          </p:cNvPr>
          <p:cNvSpPr txBox="1"/>
          <p:nvPr/>
        </p:nvSpPr>
        <p:spPr>
          <a:xfrm>
            <a:off x="5460621" y="1349391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formulation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C09C-13E2-BD7C-38B8-7151090AA3A8}"/>
              </a:ext>
            </a:extLst>
          </p:cNvPr>
          <p:cNvSpPr txBox="1"/>
          <p:nvPr/>
        </p:nvSpPr>
        <p:spPr>
          <a:xfrm>
            <a:off x="5436319" y="2442687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Specify likelihood function. The outcome is continuous – thus it normal (so no link function is need here).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/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A40DEF1-9AE7-38F0-B1A6-2E9ACA1A1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3073192"/>
                <a:ext cx="5953539" cy="492443"/>
              </a:xfrm>
              <a:prstGeom prst="rect">
                <a:avLst/>
              </a:prstGeom>
              <a:blipFill>
                <a:blip r:embed="rId4"/>
                <a:stretch>
                  <a:fillRect l="-1699" t="-2439" b="-17073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E0465AD-97FD-55AD-79D0-103D77E5ABFB}"/>
              </a:ext>
            </a:extLst>
          </p:cNvPr>
          <p:cNvSpPr txBox="1"/>
          <p:nvPr/>
        </p:nvSpPr>
        <p:spPr>
          <a:xfrm>
            <a:off x="5460621" y="3611365"/>
            <a:ext cx="65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Define the priors for the intercept, coefficients and other parameters, e.g., standard deviation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/>
              <p:nvPr/>
            </p:nvSpPr>
            <p:spPr>
              <a:xfrm>
                <a:off x="5774252" y="4309314"/>
                <a:ext cx="5953539" cy="8790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0, 2.5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D8ABB3-B8FA-97E3-334B-36A51E5B5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252" y="4309314"/>
                <a:ext cx="5953539" cy="879087"/>
              </a:xfrm>
              <a:prstGeom prst="rect">
                <a:avLst/>
              </a:prstGeom>
              <a:blipFill>
                <a:blip r:embed="rId5"/>
                <a:stretch>
                  <a:fillRect l="-1486" t="-1408" b="-704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DC3157-253E-083D-0C1F-D266841C9D11}"/>
              </a:ext>
            </a:extLst>
          </p:cNvPr>
          <p:cNvSpPr txBox="1"/>
          <p:nvPr/>
        </p:nvSpPr>
        <p:spPr>
          <a:xfrm>
            <a:off x="5363489" y="5359891"/>
            <a:ext cx="66885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GB" sz="1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Build Bayesian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/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Recall the Bayes’ Rule:</a:t>
                </a: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6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CF0CB0-247F-0064-D9AC-AB86DADC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5732374"/>
                <a:ext cx="5335661" cy="338554"/>
              </a:xfrm>
              <a:prstGeom prst="rect">
                <a:avLst/>
              </a:prstGeom>
              <a:blipFill>
                <a:blip r:embed="rId6"/>
                <a:stretch>
                  <a:fillRect l="-475" t="-10714" b="-178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/>
              <p:nvPr/>
            </p:nvSpPr>
            <p:spPr>
              <a:xfrm>
                <a:off x="5648606" y="6104857"/>
                <a:ext cx="5858189" cy="30508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  <m:sub>
                                  <m:r>
                                    <a:rPr lang="en-GB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  <m:e>
                          <m:r>
                            <a:rPr lang="en-GB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C387B02-3789-3E9E-08AE-0A9002A06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606" y="6104857"/>
                <a:ext cx="5858189" cy="305084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AC0727F-5D9A-F49A-AFB2-0EBCD06087CF}"/>
              </a:ext>
            </a:extLst>
          </p:cNvPr>
          <p:cNvSpPr txBox="1"/>
          <p:nvPr/>
        </p:nvSpPr>
        <p:spPr>
          <a:xfrm>
            <a:off x="24996" y="1732651"/>
            <a:ext cx="57492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N;        // sample size 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int&lt;lower=0&gt; k;        // number of variables 2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matrix[N, k] X;        // matrix: independent variables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vector[N] y;           // vector/array for outcome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 beta0;             // Intercept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vector[k] beta;         // beta coefficients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real&lt;lower=0&gt; sigma;    // standard deviation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transformed parameters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vector[N] mu;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mu = beta0 + X*beta;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model {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beta0 ~ normal(0, 20);  // Prior for beta0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beta ~ normal(0, 5);   // Prior for beta1 and 2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sigma ~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cauchy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(0, 2.5);  // Prior for sigma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y ~ normal(mu, sigma);  // Likelihood function</a:t>
            </a:r>
          </a:p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6B9F39-8125-48AF-A2C5-A2E7FD7ABAAF}"/>
              </a:ext>
            </a:extLst>
          </p:cNvPr>
          <p:cNvSpPr txBox="1"/>
          <p:nvPr/>
        </p:nvSpPr>
        <p:spPr>
          <a:xfrm>
            <a:off x="51794" y="1347252"/>
            <a:ext cx="2365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 code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A0A2C550-FF4A-F11B-2176-56FCF2AE48E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22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892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/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𝐧</m:t>
                      </m:r>
                      <m:r>
                        <a:rPr lang="en-GB" sz="1600" b="1" i="0" smtClean="0">
                          <a:latin typeface="Cambria Math" panose="02040503050406030204" pitchFamily="18" charset="0"/>
                        </a:rPr>
                        <m:t>𝐨𝐫𝐦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𝝁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</m:d>
                    </m:oMath>
                  </m:oMathPara>
                </a14:m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:endParaRPr lang="en-GB" sz="1600" b="1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6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C20DFF-76D0-7E5B-F925-E4627BBFF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73111"/>
                <a:ext cx="2754086" cy="738664"/>
              </a:xfrm>
              <a:prstGeom prst="rect">
                <a:avLst/>
              </a:prstGeom>
              <a:blipFill>
                <a:blip r:embed="rId2"/>
                <a:stretch>
                  <a:fillRect l="-3653" t="-1667" b="-11667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/>
              <p:nvPr/>
            </p:nvSpPr>
            <p:spPr>
              <a:xfrm>
                <a:off x="4243243" y="558692"/>
                <a:ext cx="5953539" cy="87908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0, 20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GB" sz="1400" i="1" dirty="0">
                  <a:latin typeface="Cambria Math" panose="02040503050406030204" pitchFamily="18" charset="0"/>
                  <a:ea typeface="Helvetica Neue Thin" panose="020B0403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GB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</a:rPr>
                        <m:t>orm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0, 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0, 2.5</m:t>
                      </m:r>
                      <m:r>
                        <a:rPr lang="en-GB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842A8A-E2B8-9236-B7B5-330E5C667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243" y="558692"/>
                <a:ext cx="5953539" cy="879087"/>
              </a:xfrm>
              <a:prstGeom prst="rect">
                <a:avLst/>
              </a:prstGeom>
              <a:blipFill>
                <a:blip r:embed="rId3"/>
                <a:stretch>
                  <a:fillRect l="-1486" t="-1408" b="-7042"/>
                </a:stretch>
              </a:blip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968603A-0341-8C8D-B93B-E523FA7F7016}"/>
              </a:ext>
            </a:extLst>
          </p:cNvPr>
          <p:cNvSpPr txBox="1"/>
          <p:nvPr/>
        </p:nvSpPr>
        <p:spPr>
          <a:xfrm>
            <a:off x="266700" y="127878"/>
            <a:ext cx="275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This is my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E6155E-8CCA-6F92-07D2-DF8C35DB3402}"/>
              </a:ext>
            </a:extLst>
          </p:cNvPr>
          <p:cNvSpPr txBox="1"/>
          <p:nvPr/>
        </p:nvSpPr>
        <p:spPr>
          <a:xfrm>
            <a:off x="4123500" y="103342"/>
            <a:ext cx="6958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These are my priors for the coefficients and standard deviation</a:t>
            </a:r>
          </a:p>
        </p:txBody>
      </p:sp>
      <p:pic>
        <p:nvPicPr>
          <p:cNvPr id="15" name="Picture 14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D867CC0A-1843-3947-E605-974C544808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694" y="2266823"/>
            <a:ext cx="2463801" cy="19558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4D187C8-9F36-5A61-CDDB-2909771836A6}"/>
              </a:ext>
            </a:extLst>
          </p:cNvPr>
          <p:cNvSpPr txBox="1"/>
          <p:nvPr/>
        </p:nvSpPr>
        <p:spPr>
          <a:xfrm>
            <a:off x="1196809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/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20)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B19DF53-70B3-6EAF-73FE-111548F4C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2361036"/>
                <a:ext cx="2939762" cy="400110"/>
              </a:xfrm>
              <a:prstGeom prst="rect">
                <a:avLst/>
              </a:prstGeom>
              <a:blipFill>
                <a:blip r:embed="rId5"/>
                <a:stretch>
                  <a:fillRect l="-1293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F3FB13-FBEC-C59D-C376-DE079F37FCB2}"/>
              </a:ext>
            </a:extLst>
          </p:cNvPr>
          <p:cNvSpPr txBox="1"/>
          <p:nvPr/>
        </p:nvSpPr>
        <p:spPr>
          <a:xfrm>
            <a:off x="690933" y="1904939"/>
            <a:ext cx="1796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Intercept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C74F38-21A2-EEE6-5A12-1B6B2DD99440}"/>
              </a:ext>
            </a:extLst>
          </p:cNvPr>
          <p:cNvSpPr txBox="1"/>
          <p:nvPr/>
        </p:nvSpPr>
        <p:spPr>
          <a:xfrm>
            <a:off x="3086264" y="1918482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6972A0-2B20-C6E7-48F3-FBAC93BC81B7}"/>
              </a:ext>
            </a:extLst>
          </p:cNvPr>
          <p:cNvSpPr txBox="1"/>
          <p:nvPr/>
        </p:nvSpPr>
        <p:spPr>
          <a:xfrm>
            <a:off x="6089464" y="189665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Coefficient for variable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F772C2-65A3-31AF-F406-6915D1CA981E}"/>
              </a:ext>
            </a:extLst>
          </p:cNvPr>
          <p:cNvSpPr txBox="1"/>
          <p:nvPr/>
        </p:nvSpPr>
        <p:spPr>
          <a:xfrm>
            <a:off x="9501082" y="1990510"/>
            <a:ext cx="27531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u="sng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Standard deviation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3750477-A4BA-7B76-6337-240254E96ED8}"/>
              </a:ext>
            </a:extLst>
          </p:cNvPr>
          <p:cNvCxnSpPr/>
          <p:nvPr/>
        </p:nvCxnSpPr>
        <p:spPr>
          <a:xfrm>
            <a:off x="1364918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/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7E68568-B443-8BD2-7A53-D5D0B2ACB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24" y="4622734"/>
                <a:ext cx="2754086" cy="830997"/>
              </a:xfrm>
              <a:prstGeom prst="rect">
                <a:avLst/>
              </a:prstGeom>
              <a:blipFill>
                <a:blip r:embed="rId6"/>
                <a:stretch>
                  <a:fillRect l="-1376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3B74748-E2A7-8D3F-5DBB-5B76CFEB4C8A}"/>
              </a:ext>
            </a:extLst>
          </p:cNvPr>
          <p:cNvSpPr txBox="1"/>
          <p:nvPr/>
        </p:nvSpPr>
        <p:spPr>
          <a:xfrm>
            <a:off x="1218270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26" name="Picture 25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23EC5BF-880D-9F4F-8A73-CF647D695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1999" y="2266823"/>
            <a:ext cx="2463801" cy="195580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9419828-090A-AC8C-C562-3586C2978A58}"/>
              </a:ext>
            </a:extLst>
          </p:cNvPr>
          <p:cNvSpPr txBox="1"/>
          <p:nvPr/>
        </p:nvSpPr>
        <p:spPr>
          <a:xfrm>
            <a:off x="4287114" y="3396342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/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492A77-D6EE-14B2-2BF2-D41991909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2361036"/>
                <a:ext cx="2939762" cy="400110"/>
              </a:xfrm>
              <a:prstGeom prst="rect">
                <a:avLst/>
              </a:prstGeom>
              <a:blipFill>
                <a:blip r:embed="rId7"/>
                <a:stretch>
                  <a:fillRect l="-1288" t="-6061" b="-2424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E9DD4D-6135-9D79-D1E2-DA9A220A4185}"/>
              </a:ext>
            </a:extLst>
          </p:cNvPr>
          <p:cNvCxnSpPr/>
          <p:nvPr/>
        </p:nvCxnSpPr>
        <p:spPr>
          <a:xfrm>
            <a:off x="4455223" y="2761146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/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D974BF5-FBDB-E862-1DD4-5B37793EB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429" y="4622734"/>
                <a:ext cx="2754086" cy="830997"/>
              </a:xfrm>
              <a:prstGeom prst="rect">
                <a:avLst/>
              </a:prstGeom>
              <a:blipFill>
                <a:blip r:embed="rId8"/>
                <a:stretch>
                  <a:fillRect l="-917" t="-1493" b="-89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C1B20543-0561-1252-E10C-BBB52B7132F2}"/>
              </a:ext>
            </a:extLst>
          </p:cNvPr>
          <p:cNvSpPr txBox="1"/>
          <p:nvPr/>
        </p:nvSpPr>
        <p:spPr>
          <a:xfrm>
            <a:off x="4308575" y="4148239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pic>
        <p:nvPicPr>
          <p:cNvPr id="32" name="Picture 3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88245063-0485-8AA4-CAC0-F118D12DF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218" y="2274271"/>
            <a:ext cx="2463801" cy="195580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62D3C38-C0B1-922E-6851-56976484645E}"/>
              </a:ext>
            </a:extLst>
          </p:cNvPr>
          <p:cNvSpPr txBox="1"/>
          <p:nvPr/>
        </p:nvSpPr>
        <p:spPr>
          <a:xfrm>
            <a:off x="7290333" y="3403790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/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GB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~ </m:t>
                    </m:r>
                  </m:oMath>
                </a14:m>
                <a:r>
                  <a:rPr lang="en-GB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norm(0, 5)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6F1EA7-267B-F214-C1FE-44363DAE8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2368484"/>
                <a:ext cx="2939762" cy="400110"/>
              </a:xfrm>
              <a:prstGeom prst="rect">
                <a:avLst/>
              </a:prstGeom>
              <a:blipFill>
                <a:blip r:embed="rId9"/>
                <a:stretch>
                  <a:fillRect l="-1293" t="-9375" b="-28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CE22A47-BB83-88AA-89C0-E328436D3866}"/>
              </a:ext>
            </a:extLst>
          </p:cNvPr>
          <p:cNvCxnSpPr/>
          <p:nvPr/>
        </p:nvCxnSpPr>
        <p:spPr>
          <a:xfrm>
            <a:off x="7458442" y="2768594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/>
              <p:nvPr/>
            </p:nvSpPr>
            <p:spPr>
              <a:xfrm>
                <a:off x="6212648" y="4630182"/>
                <a:ext cx="275408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sz="16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centred at 0 but it’s distribution or value can vary </a:t>
                </a:r>
                <a14:m>
                  <m:oMath xmlns:m="http://schemas.openxmlformats.org/officeDocument/2006/math">
                    <m:r>
                      <a:rPr lang="en-GB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GB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C39A20-2189-DBE3-DF7F-D63716D9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648" y="4630182"/>
                <a:ext cx="2754086" cy="830997"/>
              </a:xfrm>
              <a:prstGeom prst="rect">
                <a:avLst/>
              </a:prstGeom>
              <a:blipFill>
                <a:blip r:embed="rId10"/>
                <a:stretch>
                  <a:fillRect l="-1376" t="-1493" b="-74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9FB3C82-187D-7DB6-723E-18096670130A}"/>
              </a:ext>
            </a:extLst>
          </p:cNvPr>
          <p:cNvSpPr txBox="1"/>
          <p:nvPr/>
        </p:nvSpPr>
        <p:spPr>
          <a:xfrm>
            <a:off x="7311794" y="4155687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C79BF97-4678-E368-0B27-4C739550F983}"/>
              </a:ext>
            </a:extLst>
          </p:cNvPr>
          <p:cNvCxnSpPr/>
          <p:nvPr/>
        </p:nvCxnSpPr>
        <p:spPr>
          <a:xfrm flipV="1">
            <a:off x="191694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6B583BB-D03A-BE82-8048-89F1E7FECF58}"/>
              </a:ext>
            </a:extLst>
          </p:cNvPr>
          <p:cNvSpPr txBox="1"/>
          <p:nvPr/>
        </p:nvSpPr>
        <p:spPr>
          <a:xfrm>
            <a:off x="2145036" y="4124723"/>
            <a:ext cx="591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BE768D-C042-6A87-B752-5DE509953F4B}"/>
              </a:ext>
            </a:extLst>
          </p:cNvPr>
          <p:cNvSpPr txBox="1"/>
          <p:nvPr/>
        </p:nvSpPr>
        <p:spPr>
          <a:xfrm>
            <a:off x="119124" y="4137353"/>
            <a:ext cx="559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3327847-A575-99A4-B755-9219A3658F91}"/>
              </a:ext>
            </a:extLst>
          </p:cNvPr>
          <p:cNvSpPr txBox="1"/>
          <p:nvPr/>
        </p:nvSpPr>
        <p:spPr>
          <a:xfrm>
            <a:off x="5231091" y="407138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C9CAB0-3748-5625-92C3-E7E52A735AD9}"/>
              </a:ext>
            </a:extLst>
          </p:cNvPr>
          <p:cNvSpPr txBox="1"/>
          <p:nvPr/>
        </p:nvSpPr>
        <p:spPr>
          <a:xfrm>
            <a:off x="3205179" y="4084019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840B4B-C89D-9F67-87F9-972223BA290C}"/>
              </a:ext>
            </a:extLst>
          </p:cNvPr>
          <p:cNvCxnSpPr/>
          <p:nvPr/>
        </p:nvCxnSpPr>
        <p:spPr>
          <a:xfrm flipV="1">
            <a:off x="3291252" y="4112010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5FE0A5-400C-A114-98DB-9017E1B3942F}"/>
              </a:ext>
            </a:extLst>
          </p:cNvPr>
          <p:cNvCxnSpPr/>
          <p:nvPr/>
        </p:nvCxnSpPr>
        <p:spPr>
          <a:xfrm flipV="1">
            <a:off x="6310751" y="4132172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2E157E-8576-6DA7-9BDA-22EE0E9DB752}"/>
              </a:ext>
            </a:extLst>
          </p:cNvPr>
          <p:cNvSpPr txBox="1"/>
          <p:nvPr/>
        </p:nvSpPr>
        <p:spPr>
          <a:xfrm>
            <a:off x="8259487" y="411201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BE00F9-8159-6871-1010-B958B9A3EEF5}"/>
              </a:ext>
            </a:extLst>
          </p:cNvPr>
          <p:cNvSpPr txBox="1"/>
          <p:nvPr/>
        </p:nvSpPr>
        <p:spPr>
          <a:xfrm>
            <a:off x="6233575" y="4124640"/>
            <a:ext cx="454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-5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557C0-50A1-E091-3F0E-2BD85A6487B2}"/>
              </a:ext>
            </a:extLst>
          </p:cNvPr>
          <p:cNvSpPr txBox="1"/>
          <p:nvPr/>
        </p:nvSpPr>
        <p:spPr>
          <a:xfrm>
            <a:off x="323850" y="1423691"/>
            <a:ext cx="2715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are we saying?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4462D6A2-B6E3-2DC9-8304-B33CD993AB65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23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pic>
        <p:nvPicPr>
          <p:cNvPr id="52" name="Picture 51" descr="A graph of normal distribution&#10;&#10;Description automatically generated">
            <a:extLst>
              <a:ext uri="{FF2B5EF4-FFF2-40B4-BE49-F238E27FC236}">
                <a16:creationId xmlns:a16="http://schemas.microsoft.com/office/drawing/2014/main" id="{C5C4D7DB-1BE9-D940-16F5-CC24BA603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1740" y="2368484"/>
            <a:ext cx="2463801" cy="195580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2FA54DC1-3EC3-9322-CEDA-25007B5309E8}"/>
              </a:ext>
            </a:extLst>
          </p:cNvPr>
          <p:cNvSpPr txBox="1"/>
          <p:nvPr/>
        </p:nvSpPr>
        <p:spPr>
          <a:xfrm>
            <a:off x="10356855" y="3498003"/>
            <a:ext cx="500743" cy="11212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A522725-1907-F3C9-DCC7-4AF65219DF30}"/>
              </a:ext>
            </a:extLst>
          </p:cNvPr>
          <p:cNvCxnSpPr/>
          <p:nvPr/>
        </p:nvCxnSpPr>
        <p:spPr>
          <a:xfrm>
            <a:off x="10524964" y="2862807"/>
            <a:ext cx="0" cy="1429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/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GB" sz="16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 is small and can only take positive values from 0 to 2.5. Always use a half-Cauchy for the SD. Else, throw-in a uniform.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1C4DFB3-34EC-3391-3F9E-389A87CF6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170" y="4724395"/>
                <a:ext cx="2754086" cy="1323439"/>
              </a:xfrm>
              <a:prstGeom prst="rect">
                <a:avLst/>
              </a:prstGeom>
              <a:blipFill>
                <a:blip r:embed="rId11"/>
                <a:stretch>
                  <a:fillRect l="-917" t="-1905" r="-917"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156476C2-7371-2376-66A2-EEC75848E788}"/>
              </a:ext>
            </a:extLst>
          </p:cNvPr>
          <p:cNvSpPr txBox="1"/>
          <p:nvPr/>
        </p:nvSpPr>
        <p:spPr>
          <a:xfrm>
            <a:off x="10378316" y="4249900"/>
            <a:ext cx="258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DB8488-ED9D-5FE7-A19A-39F7003404EB}"/>
              </a:ext>
            </a:extLst>
          </p:cNvPr>
          <p:cNvCxnSpPr/>
          <p:nvPr/>
        </p:nvCxnSpPr>
        <p:spPr>
          <a:xfrm flipV="1">
            <a:off x="9377273" y="4226385"/>
            <a:ext cx="2295382" cy="235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D52462-05B7-83D8-A7E9-0E54A70143CF}"/>
              </a:ext>
            </a:extLst>
          </p:cNvPr>
          <p:cNvSpPr txBox="1"/>
          <p:nvPr/>
        </p:nvSpPr>
        <p:spPr>
          <a:xfrm>
            <a:off x="11326009" y="4206223"/>
            <a:ext cx="67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+2.5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/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m:rPr>
                          <m:sty m:val="p"/>
                        </m:rP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cauchy</m:t>
                      </m:r>
                      <m:r>
                        <a:rPr lang="en-GB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(0, 2.5)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93236E7-92C3-7E01-DB21-2CED7D046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3216" y="2419425"/>
                <a:ext cx="2845994" cy="400110"/>
              </a:xfrm>
              <a:prstGeom prst="rect">
                <a:avLst/>
              </a:prstGeom>
              <a:blipFill>
                <a:blip r:embed="rId12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7F1DFD7D-032F-85F7-03B9-A408B9FF2508}"/>
              </a:ext>
            </a:extLst>
          </p:cNvPr>
          <p:cNvSpPr/>
          <p:nvPr/>
        </p:nvSpPr>
        <p:spPr>
          <a:xfrm>
            <a:off x="9324706" y="2768595"/>
            <a:ext cx="1178993" cy="14298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32340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59D3EFE-E59E-F740-9B3B-B0E5CE9FB6E3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24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2FF62-244C-7A46-8D15-2D1E6ED7A701}"/>
              </a:ext>
            </a:extLst>
          </p:cNvPr>
          <p:cNvSpPr txBox="1"/>
          <p:nvPr/>
        </p:nvSpPr>
        <p:spPr>
          <a:xfrm>
            <a:off x="3503363" y="2782669"/>
            <a:ext cx="477030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3600" b="1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Any questions?</a:t>
            </a:r>
          </a:p>
        </p:txBody>
      </p:sp>
      <p:pic>
        <p:nvPicPr>
          <p:cNvPr id="5" name="Picture 4" descr="A purple and white logo&#10;&#10;Description automatically generated">
            <a:extLst>
              <a:ext uri="{FF2B5EF4-FFF2-40B4-BE49-F238E27FC236}">
                <a16:creationId xmlns:a16="http://schemas.microsoft.com/office/drawing/2014/main" id="{275744E1-E15C-C629-BDBD-48E62BE9B0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23" t="25414"/>
          <a:stretch/>
        </p:blipFill>
        <p:spPr>
          <a:xfrm>
            <a:off x="4408572" y="3772607"/>
            <a:ext cx="2959883" cy="9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7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24729CC-06BD-590F-6C3E-7418F0D4E4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6C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Multivariable linear regressions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306C620-FE0C-45E6-7B63-E630468F1EFE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chemeClr val="bg1"/>
                </a:solidFill>
                <a:cs typeface="ＭＳ Ｐゴシック" charset="0"/>
              </a:rPr>
              <a:pPr eaLnBrk="1" hangingPunct="1"/>
              <a:t>3</a:t>
            </a:fld>
            <a:endParaRPr lang="en-US" dirty="0">
              <a:solidFill>
                <a:schemeClr val="bg1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00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59E8-D902-894B-A625-B716253C7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7256"/>
            <a:ext cx="10515600" cy="714167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Multivariable Linear Regression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882" y="2743200"/>
                <a:ext cx="11662348" cy="374754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b="1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Definition: </a:t>
                </a:r>
                <a:r>
                  <a:rPr lang="en-US" sz="18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A regression model is a type of statistical device that measures the relationship between a dependent variable with one/more independent variables </a:t>
                </a:r>
              </a:p>
              <a:p>
                <a:pPr marL="0" indent="0">
                  <a:buNone/>
                </a:pPr>
                <a:endParaRPr lang="en-US" sz="1800" b="1" dirty="0">
                  <a:latin typeface="Century" panose="020406040505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Variables</a:t>
                </a:r>
              </a:p>
              <a:p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y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dependent variable</a:t>
                </a:r>
              </a:p>
              <a:p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sz="1800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="1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sz="1800" b="1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sz="1800" b="1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sz="1800" b="1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are the independent variables</a:t>
                </a:r>
              </a:p>
              <a:p>
                <a:pPr marL="0" indent="0">
                  <a:buNone/>
                </a:pPr>
                <a:endParaRPr lang="en-US" sz="1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Parameters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intercept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are the slopes (or coefficients) for the corresponding variables x</a:t>
                </a:r>
                <a:r>
                  <a:rPr lang="en-US" sz="1800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1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2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x</a:t>
                </a:r>
                <a:r>
                  <a:rPr lang="en-US" sz="1800" baseline="-250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3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, …, </a:t>
                </a:r>
                <a:r>
                  <a:rPr lang="en-US" sz="18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x</a:t>
                </a:r>
                <a:r>
                  <a:rPr lang="en-US" sz="1800" baseline="-25000" dirty="0" err="1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k</a:t>
                </a:r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sz="1800" dirty="0">
                    <a:latin typeface="Helvetica Neue Thin" panose="020B0403020202020204" pitchFamily="34" charset="0"/>
                    <a:ea typeface="Helvetica Neue Thin" panose="020B0403020202020204" pitchFamily="34" charset="0"/>
                  </a:rPr>
                  <a:t> is the error term</a:t>
                </a:r>
              </a:p>
              <a:p>
                <a:endParaRPr lang="en-US" b="1" dirty="0">
                  <a:latin typeface="Century" panose="02040604050505020304" pitchFamily="18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95191A-F295-AE4E-BEBA-CE7F8DEDE7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882" y="2743200"/>
                <a:ext cx="11662348" cy="3747541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440EC-56E1-EE41-B2A7-B5C385947CB1}"/>
                  </a:ext>
                </a:extLst>
              </p:cNvPr>
              <p:cNvSpPr txBox="1"/>
              <p:nvPr/>
            </p:nvSpPr>
            <p:spPr>
              <a:xfrm>
                <a:off x="2258458" y="1916595"/>
                <a:ext cx="7293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440EC-56E1-EE41-B2A7-B5C385947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458" y="1916595"/>
                <a:ext cx="7293106" cy="523220"/>
              </a:xfrm>
              <a:prstGeom prst="rect">
                <a:avLst/>
              </a:prstGeom>
              <a:blipFill>
                <a:blip r:embed="rId4"/>
                <a:stretch>
                  <a:fillRect b="-261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29EA0FE-F881-66DA-89F8-1A204CF31B0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C2992B20-7D46-AB16-0C6B-FB824E74B2E3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98EAAC98-96BB-9939-3742-3EA3F0D8055F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210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635472"/>
              </p:ext>
            </p:extLst>
          </p:nvPr>
        </p:nvGraphicFramePr>
        <p:xfrm>
          <a:off x="214312" y="2034116"/>
          <a:ext cx="11763375" cy="4456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particular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5993606" y="2438400"/>
            <a:ext cx="6053137" cy="8953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ADE6F78-3395-D6E5-D7E7-943131658CD4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5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947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50C5E-3599-9046-9467-3A7B4105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"/>
            <a:ext cx="12191999" cy="6857999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In terms of regression, there are several types of models, each with there own families depending on the type distribution for the dependent variable: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Helvetica Light" panose="020B04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Helvetica Light" panose="020B0403020202020204" pitchFamily="34" charset="0"/>
              </a:rPr>
              <a:t>Here is a board overview: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latin typeface="Helvetica" pitchFamily="2" charset="0"/>
              </a:rPr>
              <a:t> </a:t>
            </a:r>
            <a:endParaRPr lang="en-US" sz="2400" b="1" dirty="0">
              <a:latin typeface="Helvetica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27C6D743-D534-484A-A59D-D4AE732BB4E0}"/>
              </a:ext>
            </a:extLst>
          </p:cNvPr>
          <p:cNvGraphicFramePr>
            <a:graphicFrameLocks noGrp="1"/>
          </p:cNvGraphicFramePr>
          <p:nvPr/>
        </p:nvGraphicFramePr>
        <p:xfrm>
          <a:off x="214312" y="2034116"/>
          <a:ext cx="11763375" cy="4456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51831">
                  <a:extLst>
                    <a:ext uri="{9D8B030D-6E8A-4147-A177-3AD203B41FA5}">
                      <a16:colId xmlns:a16="http://schemas.microsoft.com/office/drawing/2014/main" val="2740342776"/>
                    </a:ext>
                  </a:extLst>
                </a:gridCol>
                <a:gridCol w="5911544">
                  <a:extLst>
                    <a:ext uri="{9D8B030D-6E8A-4147-A177-3AD203B41FA5}">
                      <a16:colId xmlns:a16="http://schemas.microsoft.com/office/drawing/2014/main" val="4096845816"/>
                    </a:ext>
                  </a:extLst>
                </a:gridCol>
              </a:tblGrid>
              <a:tr h="450461"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Distribution of dependent variable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400" b="1" i="0" dirty="0">
                          <a:latin typeface="HELVETICA LIGHT" panose="020B0403020202020204" pitchFamily="34" charset="0"/>
                        </a:rPr>
                        <a:t>Suitable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218665"/>
                  </a:ext>
                </a:extLst>
              </a:tr>
              <a:tr h="734873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Continuous measures: e.g., average income in postcode (£); concentrations of ambient particular matter (PM2.5); Normalised Vegetative Difference Index (NDVI)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Linear regression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3120573"/>
                  </a:ext>
                </a:extLst>
              </a:tr>
              <a:tr h="69465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Binary measures (1 = “present” or 0 = “absent”): e.g., Person’s voting for a candidate, Lung cancer risk, house infested with rodents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506903"/>
                  </a:ext>
                </a:extLst>
              </a:tr>
              <a:tr h="972781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Binomial measure (or proportion): e.g., prevalence of houses in a postcode infested with rodents, percentage of people in a village infected with intestinal parasitic worms, prevalence of household on a street segment victimised by crime etc.,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Logistic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3317090"/>
                  </a:ext>
                </a:extLst>
              </a:tr>
              <a:tr h="658366"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Counts or discrete measures: e.g., number of reported burglaries on a street segment, number of riots in a county etc.,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Poisson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3904745"/>
                  </a:ext>
                </a:extLst>
              </a:tr>
              <a:tr h="42158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Time-to-event binary measures: e.g., Lung cancer risk due to chronic exposure to environmental levels of indoor radon. Risk of landslide and time dependence of surface erosion etc., </a:t>
                      </a:r>
                    </a:p>
                    <a:p>
                      <a:endParaRPr lang="en-GB" sz="14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dirty="0">
                          <a:latin typeface="Helvetica Light" panose="020B0403020202020204" pitchFamily="34" charset="0"/>
                        </a:rPr>
                        <a:t>Survival Analysis with Cox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524112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837C96E-4882-984D-AA6C-FD28560311D5}"/>
              </a:ext>
            </a:extLst>
          </p:cNvPr>
          <p:cNvSpPr/>
          <p:nvPr/>
        </p:nvSpPr>
        <p:spPr>
          <a:xfrm>
            <a:off x="6031706" y="3143480"/>
            <a:ext cx="6053137" cy="230987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3DD3DE-D8F4-7342-97B0-788129EA3296}"/>
              </a:ext>
            </a:extLst>
          </p:cNvPr>
          <p:cNvSpPr/>
          <p:nvPr/>
        </p:nvSpPr>
        <p:spPr>
          <a:xfrm>
            <a:off x="6031706" y="5564234"/>
            <a:ext cx="6053137" cy="1109830"/>
          </a:xfrm>
          <a:prstGeom prst="rect">
            <a:avLst/>
          </a:prstGeom>
          <a:noFill/>
          <a:ln w="76200"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02F8CED3-D6DB-95CD-028A-8FB282FD4D3C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6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089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1870585-17C4-68BC-3058-4BFC1224FC9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D6C"/>
          </a:solidFill>
          <a:ln>
            <a:solidFill>
              <a:srgbClr val="0091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76F1414-123F-A64D-A741-24140E769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3233296"/>
            <a:ext cx="11233150" cy="1296988"/>
          </a:xfrm>
        </p:spPr>
        <p:txBody>
          <a:bodyPr/>
          <a:lstStyle/>
          <a:p>
            <a:pPr>
              <a:defRPr/>
            </a:pPr>
            <a:r>
              <a:rPr lang="en-US" sz="3600" b="1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What are Generalized Linear Models?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B2CB943-FF75-EF74-8115-38AB7EE2C110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chemeClr val="bg1"/>
                </a:solidFill>
                <a:cs typeface="ＭＳ Ｐゴシック" charset="0"/>
              </a:rPr>
              <a:pPr eaLnBrk="1" hangingPunct="1"/>
              <a:t>7</a:t>
            </a:fld>
            <a:endParaRPr lang="en-US" dirty="0">
              <a:solidFill>
                <a:schemeClr val="bg1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962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30F930-800F-944D-83B9-9327B958F14C}"/>
              </a:ext>
            </a:extLst>
          </p:cNvPr>
          <p:cNvSpPr/>
          <p:nvPr/>
        </p:nvSpPr>
        <p:spPr>
          <a:xfrm>
            <a:off x="315720" y="2012754"/>
            <a:ext cx="9188068" cy="13991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87375" y="2174446"/>
                <a:ext cx="8997299" cy="338907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Generalized linear model (GLMs) is a flexible generalization of ordinary linear regression model, which allows the user to link some outcome </a:t>
                </a:r>
                <a:r>
                  <a:rPr lang="en-GB" sz="1800" i="1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y</a:t>
                </a: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to a link function g(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𝜂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" panose="02000503000000020004" pitchFamily="2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, when that outcome is characterised by distribution that is from one the exponential families of distribution.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Exponential family are set of parametric (i.e., discrete or continuous) probability distributions. There are many… but the most common examples are: 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Normal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Binomial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Poisson 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Multinomial </a:t>
                </a:r>
              </a:p>
              <a:p>
                <a:pPr marL="285750" indent="-285750">
                  <a:buFont typeface="Wingdings" pitchFamily="2" charset="2"/>
                  <a:buChar char="§"/>
                </a:pPr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Negative binomial </a:t>
                </a: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endParaRPr lang="en-GB" sz="1800" dirty="0">
                  <a:latin typeface="Helvetica Neue Light" panose="02000403000000020004" pitchFamily="2" charset="0"/>
                  <a:ea typeface="Helvetica Neue Light" panose="02000403000000020004" pitchFamily="2" charset="0"/>
                  <a:cs typeface="Helvetica Neue" panose="02000503000000020004" pitchFamily="2" charset="0"/>
                </a:endParaRPr>
              </a:p>
              <a:p>
                <a:r>
                  <a:rPr lang="en-GB" sz="1800" dirty="0">
                    <a:latin typeface="Helvetica Neue Light" panose="02000403000000020004" pitchFamily="2" charset="0"/>
                    <a:ea typeface="Helvetica Neue Light" panose="02000403000000020004" pitchFamily="2" charset="0"/>
                    <a:cs typeface="Helvetica Neue" panose="02000503000000020004" pitchFamily="2" charset="0"/>
                  </a:rPr>
                  <a:t> </a:t>
                </a: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  <a:p>
                <a:endParaRPr lang="en-US" altLang="en-US" sz="2000" dirty="0">
                  <a:latin typeface="Helvetica Neue Light" panose="02000403000000020004" pitchFamily="2" charset="0"/>
                  <a:ea typeface="Helvetica Neue Light" panose="02000403000000020004" pitchFamily="2" charset="0"/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A4651A49-D8BF-AD44-84A0-FD63AE442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75" y="2174446"/>
                <a:ext cx="8997299" cy="338907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434C596D-39C7-964E-A3F9-7C90528D1738}"/>
              </a:ext>
            </a:extLst>
          </p:cNvPr>
          <p:cNvSpPr txBox="1">
            <a:spLocks noChangeArrowheads="1"/>
          </p:cNvSpPr>
          <p:nvPr/>
        </p:nvSpPr>
        <p:spPr>
          <a:xfrm>
            <a:off x="587375" y="1209537"/>
            <a:ext cx="8489950" cy="58621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Definition: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1185797" y="3573588"/>
                <a:ext cx="72931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797" y="3573588"/>
                <a:ext cx="7293106" cy="523220"/>
              </a:xfrm>
              <a:prstGeom prst="rect">
                <a:avLst/>
              </a:prstGeom>
              <a:blipFill>
                <a:blip r:embed="rId5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C2DFEE-FF9D-B34D-8DC1-4936733DA1DA}"/>
              </a:ext>
            </a:extLst>
          </p:cNvPr>
          <p:cNvSpPr txBox="1"/>
          <p:nvPr/>
        </p:nvSpPr>
        <p:spPr>
          <a:xfrm>
            <a:off x="8541586" y="5348602"/>
            <a:ext cx="3307413" cy="76944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There are a tonne of them, but you really don’t have to worry about any of them. You only need to concern yourself with how this link function works!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269F38-C56D-3035-1495-1C190777CAE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EAF3C96-46BD-45FD-9320-358B76794112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5405FA0A-53E4-B04F-7205-BB11D68FA297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8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473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4651A49-D8BF-AD44-84A0-FD63AE442DB3}"/>
              </a:ext>
            </a:extLst>
          </p:cNvPr>
          <p:cNvSpPr txBox="1">
            <a:spLocks noChangeArrowheads="1"/>
          </p:cNvSpPr>
          <p:nvPr/>
        </p:nvSpPr>
        <p:spPr>
          <a:xfrm>
            <a:off x="80026" y="2538186"/>
            <a:ext cx="8997299" cy="3389072"/>
          </a:xfr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linear regression model does not support any other outcome whose distribution is not from a Gaussian/Normal distribution. 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However, by using some link function, allows the user to transform such outcome (i.e., that’s considered binary, polychotomous, discrete etc.,) that’s typical nonlinear</a:t>
            </a: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The type of link function implemented dependents on the type of analysis you are going to perform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buFont typeface="Wingdings" pitchFamily="2" charset="2"/>
              <a:buChar char="§"/>
            </a:pPr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GB" sz="18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18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  <a:p>
            <a:endParaRPr lang="en-US" altLang="en-US" sz="2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768" y="1199411"/>
                <a:ext cx="8489950" cy="586212"/>
              </a:xfr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What is a link function </a:t>
                </a:r>
                <a14:m>
                  <m:oMath xmlns:m="http://schemas.openxmlformats.org/officeDocument/2006/math">
                    <m:r>
                      <a:rPr lang="en-GB" altLang="en-US" sz="3600" b="0" i="1" smtClean="0">
                        <a:latin typeface="Cambria Math" panose="02040503050406030204" pitchFamily="18" charset="0"/>
                        <a:ea typeface="Helvetica Neue Light" panose="02000403000000020004" pitchFamily="2" charset="0"/>
                      </a:rPr>
                      <m:t>𝑔</m:t>
                    </m:r>
                    <m:d>
                      <m:dPr>
                        <m:ctrlPr>
                          <a:rPr lang="en-GB" altLang="en-US" sz="3600" b="0" i="1" smtClean="0"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</m:ctrlPr>
                      </m:dPr>
                      <m:e>
                        <m:r>
                          <a:rPr lang="en-GB" alt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r>
                  <a:rPr lang="en-US" altLang="en-US" sz="3600" dirty="0">
                    <a:latin typeface="Helvetica Neue Light" panose="02000403000000020004" pitchFamily="2" charset="0"/>
                    <a:ea typeface="Helvetica Neue Light" panose="02000403000000020004" pitchFamily="2" charset="0"/>
                  </a:rPr>
                  <a:t>? [1]</a:t>
                </a:r>
              </a:p>
            </p:txBody>
          </p:sp>
        </mc:Choice>
        <mc:Fallback xmlns="">
          <p:sp>
            <p:nvSpPr>
              <p:cNvPr id="5" name="Title 1">
                <a:extLst>
                  <a:ext uri="{FF2B5EF4-FFF2-40B4-BE49-F238E27FC236}">
                    <a16:creationId xmlns:a16="http://schemas.microsoft.com/office/drawing/2014/main" id="{434C596D-39C7-964E-A3F9-7C90528D1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68" y="1199411"/>
                <a:ext cx="8489950" cy="58621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/>
              <p:nvPr/>
            </p:nvSpPr>
            <p:spPr>
              <a:xfrm>
                <a:off x="932122" y="4301068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38C57-77A2-174C-A39A-942A9FC17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4301068"/>
                <a:ext cx="7293106" cy="523220"/>
              </a:xfrm>
              <a:prstGeom prst="rect">
                <a:avLst/>
              </a:prstGeom>
              <a:blipFill>
                <a:blip r:embed="rId5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9C2DFEE-FF9D-B34D-8DC1-4936733DA1DA}"/>
              </a:ext>
            </a:extLst>
          </p:cNvPr>
          <p:cNvSpPr txBox="1"/>
          <p:nvPr/>
        </p:nvSpPr>
        <p:spPr>
          <a:xfrm>
            <a:off x="9253881" y="3506101"/>
            <a:ext cx="2861001" cy="430887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100" dirty="0">
                <a:latin typeface="Helvetica Neue Thin" panose="020B0403020202020204" pitchFamily="34" charset="0"/>
                <a:ea typeface="Helvetica Neue Thin" panose="020B0403020202020204" pitchFamily="34" charset="0"/>
              </a:rPr>
              <a:t>Notes 1: Tricking the model to thinking it is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/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800" b="0" i="0" smtClean="0">
                          <a:latin typeface="Cambria Math" panose="02040503050406030204" pitchFamily="18" charset="0"/>
                        </a:rPr>
                        <m:t>+…+</m:t>
                      </m:r>
                      <m:r>
                        <m:rPr>
                          <m:sty m:val="p"/>
                        </m:rPr>
                        <a:rPr lang="el-G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ε</m:t>
                      </m:r>
                    </m:oMath>
                  </m:oMathPara>
                </a14:m>
                <a:endParaRPr lang="en-US" sz="2800" dirty="0">
                  <a:latin typeface="Helvetica Neue Thin" panose="020B0403020202020204" pitchFamily="34" charset="0"/>
                  <a:ea typeface="Helvetica Neue Thin" panose="020B0403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81147E-6258-4C4F-A589-87A6EC757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122" y="2014966"/>
                <a:ext cx="7293106" cy="523220"/>
              </a:xfrm>
              <a:prstGeom prst="rect">
                <a:avLst/>
              </a:prstGeom>
              <a:blipFill>
                <a:blip r:embed="rId6"/>
                <a:stretch>
                  <a:fillRect b="-20930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8A15CA1-6DCC-03E6-ED0F-FB2A7BE54EB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931"/>
          <a:stretch/>
        </p:blipFill>
        <p:spPr>
          <a:xfrm>
            <a:off x="0" y="10649"/>
            <a:ext cx="12192000" cy="828375"/>
          </a:xfrm>
          <a:prstGeom prst="rect">
            <a:avLst/>
          </a:prstGeom>
        </p:spPr>
      </p:pic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25B48E80-F981-7A89-F319-77F12992ACA0}"/>
              </a:ext>
            </a:extLst>
          </p:cNvPr>
          <p:cNvSpPr txBox="1">
            <a:spLocks/>
          </p:cNvSpPr>
          <p:nvPr/>
        </p:nvSpPr>
        <p:spPr bwMode="auto">
          <a:xfrm>
            <a:off x="190991" y="200565"/>
            <a:ext cx="5822950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22250" marR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b="1" kern="1200" baseline="0">
                <a:solidFill>
                  <a:srgbClr val="AC145A"/>
                </a:solidFill>
                <a:latin typeface="+mn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None/>
              <a:tabLst/>
              <a:defRPr sz="15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400" rtl="0" eaLnBrk="1" fontAlgn="base" latinLnBrk="0" hangingPunct="1">
              <a:lnSpc>
                <a:spcPts val="13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2250" marR="0" lvl="0" indent="-211138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AC145A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Social Data Institute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66FC2B4-E8A6-A90C-7808-4C67CBEE3E1D}"/>
              </a:ext>
            </a:extLst>
          </p:cNvPr>
          <p:cNvSpPr txBox="1">
            <a:spLocks/>
          </p:cNvSpPr>
          <p:nvPr/>
        </p:nvSpPr>
        <p:spPr>
          <a:xfrm>
            <a:off x="11275948" y="6373870"/>
            <a:ext cx="540000" cy="144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78225" indent="-299317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97270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76177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155085" indent="-239454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633993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3112901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591809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4070717" indent="-239454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447D3D2-708A-E34B-88EA-90194C1A2EE9}" type="slidenum">
              <a:rPr lang="en-US" smtClean="0">
                <a:solidFill>
                  <a:srgbClr val="000000"/>
                </a:solidFill>
                <a:cs typeface="ＭＳ Ｐゴシック" charset="0"/>
              </a:rPr>
              <a:pPr eaLnBrk="1" hangingPunct="1"/>
              <a:t>9</a:t>
            </a:fld>
            <a:endParaRPr lang="en-US" dirty="0">
              <a:solidFill>
                <a:srgbClr val="000000"/>
              </a:solidFill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005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marL="285750" indent="-285750" algn="l">
          <a:buFont typeface="Arial" panose="020B0604020202020204" pitchFamily="34" charset="0"/>
          <a:buChar char="•"/>
          <a:defRPr dirty="0" smtClean="0">
            <a:latin typeface="Helvetica Neue Light" panose="02000403000000020004" pitchFamily="2" charset="0"/>
            <a:ea typeface="Helvetica Neue Light" panose="020004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27202</TotalTime>
  <Words>2796</Words>
  <Application>Microsoft Macintosh PowerPoint</Application>
  <PresentationFormat>Widescreen</PresentationFormat>
  <Paragraphs>388</Paragraphs>
  <Slides>24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Century</vt:lpstr>
      <vt:lpstr>Courier New</vt:lpstr>
      <vt:lpstr>Helvetica</vt:lpstr>
      <vt:lpstr>HELVETICA LIGHT</vt:lpstr>
      <vt:lpstr>HELVETICA LIGHT</vt:lpstr>
      <vt:lpstr>Helvetica Neue</vt:lpstr>
      <vt:lpstr>Helvetica Neue Light</vt:lpstr>
      <vt:lpstr>Helvetica Neue Light</vt:lpstr>
      <vt:lpstr>Helvetica Neue Thin</vt:lpstr>
      <vt:lpstr>Helvetica Neue Thin</vt:lpstr>
      <vt:lpstr>Wingdings</vt:lpstr>
      <vt:lpstr>Office Theme</vt:lpstr>
      <vt:lpstr>Custom Design</vt:lpstr>
      <vt:lpstr>PowerPoint Presentation</vt:lpstr>
      <vt:lpstr>PowerPoint Presentation</vt:lpstr>
      <vt:lpstr>Multivariable linear regressions</vt:lpstr>
      <vt:lpstr>Multivariable Linear Regression Model</vt:lpstr>
      <vt:lpstr>PowerPoint Presentation</vt:lpstr>
      <vt:lpstr>PowerPoint Presentation</vt:lpstr>
      <vt:lpstr>What are Generalized Linear Models?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Law</dc:creator>
  <cp:lastModifiedBy>Musah, Anwar</cp:lastModifiedBy>
  <cp:revision>318</cp:revision>
  <dcterms:created xsi:type="dcterms:W3CDTF">2020-11-19T14:47:11Z</dcterms:created>
  <dcterms:modified xsi:type="dcterms:W3CDTF">2023-07-11T08:15:33Z</dcterms:modified>
</cp:coreProperties>
</file>