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5"/>
  </p:notesMasterIdLst>
  <p:sldIdLst>
    <p:sldId id="272" r:id="rId3"/>
    <p:sldId id="986" r:id="rId4"/>
    <p:sldId id="1307" r:id="rId5"/>
    <p:sldId id="1308" r:id="rId6"/>
    <p:sldId id="1335" r:id="rId7"/>
    <p:sldId id="1336" r:id="rId8"/>
    <p:sldId id="1337" r:id="rId9"/>
    <p:sldId id="1339" r:id="rId10"/>
    <p:sldId id="1334" r:id="rId11"/>
    <p:sldId id="1340" r:id="rId12"/>
    <p:sldId id="1341" r:id="rId13"/>
    <p:sldId id="1342" r:id="rId14"/>
    <p:sldId id="1322" r:id="rId15"/>
    <p:sldId id="1323" r:id="rId16"/>
    <p:sldId id="499" r:id="rId17"/>
    <p:sldId id="1343" r:id="rId18"/>
    <p:sldId id="1345" r:id="rId19"/>
    <p:sldId id="1346" r:id="rId20"/>
    <p:sldId id="1347" r:id="rId21"/>
    <p:sldId id="1348" r:id="rId22"/>
    <p:sldId id="1349" r:id="rId23"/>
    <p:sldId id="1350" r:id="rId24"/>
    <p:sldId id="1338" r:id="rId25"/>
    <p:sldId id="1354" r:id="rId26"/>
    <p:sldId id="1355" r:id="rId27"/>
    <p:sldId id="1356" r:id="rId28"/>
    <p:sldId id="1358" r:id="rId29"/>
    <p:sldId id="1359" r:id="rId30"/>
    <p:sldId id="1360" r:id="rId31"/>
    <p:sldId id="1361" r:id="rId32"/>
    <p:sldId id="1357" r:id="rId33"/>
    <p:sldId id="130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86580"/>
  </p:normalViewPr>
  <p:slideViewPr>
    <p:cSldViewPr snapToGrid="0" snapToObjects="1">
      <p:cViewPr varScale="1">
        <p:scale>
          <a:sx n="127" d="100"/>
          <a:sy n="127" d="100"/>
        </p:scale>
        <p:origin x="1744"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6/12/25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287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23</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0D8B7D-18BC-A24A-8093-039A4B4158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23747"/>
            <a:ext cx="12192001" cy="6434253"/>
          </a:xfrm>
          <a:prstGeom prst="rect">
            <a:avLst/>
          </a:prstGeom>
        </p:spPr>
      </p:pic>
      <p:pic>
        <p:nvPicPr>
          <p:cNvPr id="28" name="Picture 27" descr="A picture containing background pattern&#10;&#10;Description automatically generated">
            <a:extLst>
              <a:ext uri="{FF2B5EF4-FFF2-40B4-BE49-F238E27FC236}">
                <a16:creationId xmlns:a16="http://schemas.microsoft.com/office/drawing/2014/main" id="{BFFF9C69-933A-C742-B9B8-555AA57795D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pic>
        <p:nvPicPr>
          <p:cNvPr id="14" name="Picture 13">
            <a:extLst>
              <a:ext uri="{FF2B5EF4-FFF2-40B4-BE49-F238E27FC236}">
                <a16:creationId xmlns:a16="http://schemas.microsoft.com/office/drawing/2014/main" id="{DB922287-4576-CE4A-8FF6-EC4FCAE94E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12192000" cy="1028831"/>
          </a:xfrm>
          <a:prstGeom prst="rect">
            <a:avLst/>
          </a:prstGeom>
        </p:spPr>
      </p:pic>
      <p:sp>
        <p:nvSpPr>
          <p:cNvPr id="2" name="Title 1">
            <a:extLst>
              <a:ext uri="{FF2B5EF4-FFF2-40B4-BE49-F238E27FC236}">
                <a16:creationId xmlns:a16="http://schemas.microsoft.com/office/drawing/2014/main" id="{C4FF44F2-21DA-1A41-A143-999C69AE45A0}"/>
              </a:ext>
            </a:extLst>
          </p:cNvPr>
          <p:cNvSpPr>
            <a:spLocks noGrp="1"/>
          </p:cNvSpPr>
          <p:nvPr>
            <p:ph type="title"/>
          </p:nvPr>
        </p:nvSpPr>
        <p:spPr>
          <a:xfrm>
            <a:off x="540304" y="1441952"/>
            <a:ext cx="6262278" cy="1622009"/>
          </a:xfrm>
        </p:spPr>
        <p:txBody>
          <a:bodyPr/>
          <a:lstStyle>
            <a:lvl1pPr>
              <a:defRPr sz="5000" b="1">
                <a:solidFill>
                  <a:schemeClr val="bg1"/>
                </a:solidFill>
              </a:defRPr>
            </a:lvl1pPr>
          </a:lstStyle>
          <a:p>
            <a:r>
              <a:rPr lang="en-US" dirty="0"/>
              <a:t>Click to edit Master title style</a:t>
            </a:r>
            <a:endParaRPr lang="en-GB" dirty="0"/>
          </a:p>
        </p:txBody>
      </p:sp>
      <p:sp>
        <p:nvSpPr>
          <p:cNvPr id="25" name="Text Placeholder 24">
            <a:extLst>
              <a:ext uri="{FF2B5EF4-FFF2-40B4-BE49-F238E27FC236}">
                <a16:creationId xmlns:a16="http://schemas.microsoft.com/office/drawing/2014/main" id="{BF028202-9341-2543-9E48-99092A827B32}"/>
              </a:ext>
            </a:extLst>
          </p:cNvPr>
          <p:cNvSpPr>
            <a:spLocks noGrp="1"/>
          </p:cNvSpPr>
          <p:nvPr>
            <p:ph type="body" sz="quarter" idx="10"/>
          </p:nvPr>
        </p:nvSpPr>
        <p:spPr>
          <a:xfrm>
            <a:off x="539750" y="3030683"/>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6" name="Text Placeholder 24">
            <a:extLst>
              <a:ext uri="{FF2B5EF4-FFF2-40B4-BE49-F238E27FC236}">
                <a16:creationId xmlns:a16="http://schemas.microsoft.com/office/drawing/2014/main" id="{24EAD0C5-0B89-9447-9CAF-9ADE48F0D309}"/>
              </a:ext>
            </a:extLst>
          </p:cNvPr>
          <p:cNvSpPr>
            <a:spLocks noGrp="1"/>
          </p:cNvSpPr>
          <p:nvPr>
            <p:ph type="body" sz="quarter" idx="11"/>
          </p:nvPr>
        </p:nvSpPr>
        <p:spPr>
          <a:xfrm>
            <a:off x="539750" y="5576455"/>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364B613F-FF5B-9249-ABF5-FCEF89F011FD}"/>
              </a:ext>
            </a:extLst>
          </p:cNvPr>
          <p:cNvSpPr>
            <a:spLocks noGrp="1"/>
          </p:cNvSpPr>
          <p:nvPr>
            <p:ph type="body" sz="quarter" idx="12"/>
          </p:nvPr>
        </p:nvSpPr>
        <p:spPr>
          <a:xfrm>
            <a:off x="539750" y="327079"/>
            <a:ext cx="5822950" cy="528638"/>
          </a:xfrm>
        </p:spPr>
        <p:txBody>
          <a:bodyPr/>
          <a:lstStyle>
            <a:lvl1pPr>
              <a:buNone/>
              <a:defRPr sz="1500" b="1">
                <a:solidFill>
                  <a:schemeClr val="bg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426904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6/12/25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30/01/2025</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6">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 id="214748367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cl.ac.uk/social-data" TargetMode="External"/><Relationship Id="rId2" Type="http://schemas.openxmlformats.org/officeDocument/2006/relationships/hyperlink" Target="mailto:a.musah@ucl.ac.uk"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10.png"/><Relationship Id="rId1" Type="http://schemas.openxmlformats.org/officeDocument/2006/relationships/slideLayout" Target="../slideLayouts/slideLayout2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1.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1.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1.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1.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1.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2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9.png"/><Relationship Id="rId2" Type="http://schemas.openxmlformats.org/officeDocument/2006/relationships/image" Target="../media/image85.png"/><Relationship Id="rId1" Type="http://schemas.openxmlformats.org/officeDocument/2006/relationships/slideLayout" Target="../slideLayouts/slideLayout2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32.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4BD3A9-99A8-7B40-BD5F-D042F32E5001}"/>
              </a:ext>
            </a:extLst>
          </p:cNvPr>
          <p:cNvSpPr>
            <a:spLocks noGrp="1"/>
          </p:cNvSpPr>
          <p:nvPr>
            <p:ph type="body" sz="quarter" idx="12"/>
          </p:nvPr>
        </p:nvSpPr>
        <p:spPr>
          <a:xfrm>
            <a:off x="164809" y="338654"/>
            <a:ext cx="5822950" cy="528638"/>
          </a:xfrm>
        </p:spPr>
        <p:txBody>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10" name="Rectangle 9">
            <a:extLst>
              <a:ext uri="{FF2B5EF4-FFF2-40B4-BE49-F238E27FC236}">
                <a16:creationId xmlns:a16="http://schemas.microsoft.com/office/drawing/2014/main" id="{B77F1B39-1543-072A-3B18-1057BC58CD92}"/>
              </a:ext>
            </a:extLst>
          </p:cNvPr>
          <p:cNvSpPr/>
          <p:nvPr/>
        </p:nvSpPr>
        <p:spPr>
          <a:xfrm>
            <a:off x="0" y="1345304"/>
            <a:ext cx="12192000" cy="4401205"/>
          </a:xfrm>
          <a:prstGeom prst="rect">
            <a:avLst/>
          </a:prstGeom>
        </p:spPr>
        <p:txBody>
          <a:bodyPr wrap="square">
            <a:spAutoFit/>
          </a:bodyPr>
          <a:lstStyle/>
          <a:p>
            <a:r>
              <a:rPr lang="en-GB" sz="2400" b="1" dirty="0">
                <a:solidFill>
                  <a:schemeClr val="bg1"/>
                </a:solidFill>
                <a:latin typeface="Helvetica Neue Light" panose="02000403000000020004" pitchFamily="2" charset="0"/>
                <a:ea typeface="Helvetica Neue Light" panose="02000403000000020004" pitchFamily="2" charset="0"/>
                <a:cs typeface="Calibri Light" charset="0"/>
              </a:rPr>
              <a:t>Continuing Professional Development (CPD) course</a:t>
            </a:r>
          </a:p>
          <a:p>
            <a:r>
              <a:rPr lang="en-GB" sz="2000" dirty="0">
                <a:solidFill>
                  <a:schemeClr val="bg1"/>
                </a:solidFill>
                <a:latin typeface="Helvetica Neue Light" panose="02000403000000020004" pitchFamily="2" charset="0"/>
                <a:ea typeface="Helvetica Neue Light" panose="02000403000000020004" pitchFamily="2" charset="0"/>
                <a:cs typeface="Calibri Light" charset="0"/>
              </a:rPr>
              <a:t>Introduction To Bayesian Inference &amp; Modelling (June 2025)</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600" b="1" cap="all" dirty="0">
                <a:solidFill>
                  <a:schemeClr val="bg1"/>
                </a:solidFill>
                <a:latin typeface="Helvetica Neue Light" panose="02000403000000020004" pitchFamily="2" charset="0"/>
                <a:ea typeface="Helvetica Neue Light" panose="02000403000000020004" pitchFamily="2" charset="0"/>
                <a:cs typeface="Calibri Light" charset="0"/>
              </a:rPr>
              <a:t>Day 4: Bayesian HIERARCHICAL REGRESSION MODELS</a:t>
            </a:r>
            <a:endParaRPr lang="en-GB" sz="2800" cap="all" dirty="0">
              <a:solidFill>
                <a:schemeClr val="bg1"/>
              </a:solidFill>
              <a:latin typeface="Helvetica Neue Light" panose="02000403000000020004" pitchFamily="2" charset="0"/>
              <a:ea typeface="Helvetica Neue Light" panose="02000403000000020004" pitchFamily="2" charset="0"/>
              <a:cs typeface="Calibri Light" charset="0"/>
            </a:endParaRPr>
          </a:p>
          <a:p>
            <a:endParaRPr lang="en-GB" alt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a.musah@ucl.ac.uk</a:t>
            </a:r>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14" name="Text Placeholder 3">
            <a:extLst>
              <a:ext uri="{FF2B5EF4-FFF2-40B4-BE49-F238E27FC236}">
                <a16:creationId xmlns:a16="http://schemas.microsoft.com/office/drawing/2014/main" id="{0C8D2A74-F7A9-9489-ACA1-FDCB4D3FBAED}"/>
              </a:ext>
            </a:extLst>
          </p:cNvPr>
          <p:cNvSpPr txBox="1">
            <a:spLocks/>
          </p:cNvSpPr>
          <p:nvPr/>
        </p:nvSpPr>
        <p:spPr>
          <a:xfrm>
            <a:off x="81866" y="5981576"/>
            <a:ext cx="6262688" cy="784588"/>
          </a:xfrm>
        </p:spPr>
        <p:txBody>
          <a:bodyPr/>
          <a:lstStyle>
            <a:lvl1pPr marL="12700" indent="0" algn="l" defTabSz="914400" rtl="0" eaLnBrk="1" latinLnBrk="0" hangingPunct="1">
              <a:lnSpc>
                <a:spcPts val="3000"/>
              </a:lnSpc>
              <a:spcBef>
                <a:spcPts val="0"/>
              </a:spcBef>
              <a:buFont typeface="Arial"/>
              <a:buNone/>
              <a:tabLst/>
              <a:defRPr sz="2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 details:</a:t>
            </a:r>
          </a:p>
          <a:p>
            <a:r>
              <a:rPr lang="en-GB" dirty="0">
                <a:latin typeface="Helvetica Neue" panose="02000503000000020004" pitchFamily="2" charset="0"/>
                <a:ea typeface="Helvetica Neue" panose="02000503000000020004" pitchFamily="2" charset="0"/>
                <a:cs typeface="Helvetica Neue" panose="02000503000000020004" pitchFamily="2" charset="0"/>
                <a:hlinkClick r:id="rId3"/>
              </a:rPr>
              <a:t>https://www.ucl.ac.uk/social-data</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
        <p:nvSpPr>
          <p:cNvPr id="2" name="Slide Number Placeholder 3">
            <a:extLst>
              <a:ext uri="{FF2B5EF4-FFF2-40B4-BE49-F238E27FC236}">
                <a16:creationId xmlns:a16="http://schemas.microsoft.com/office/drawing/2014/main" id="{3AF39A78-96E2-0C53-DD5D-626FF7F3753D}"/>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1</a:t>
            </a:fld>
            <a:endParaRPr lang="en-US" dirty="0">
              <a:solidFill>
                <a:schemeClr val="bg1"/>
              </a:solidFill>
              <a:cs typeface="ＭＳ Ｐゴシック" charset="0"/>
            </a:endParaRPr>
          </a:p>
        </p:txBody>
      </p:sp>
    </p:spTree>
    <p:extLst>
      <p:ext uri="{BB962C8B-B14F-4D97-AF65-F5344CB8AC3E}">
        <p14:creationId xmlns:p14="http://schemas.microsoft.com/office/powerpoint/2010/main" val="17483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830997"/>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319FA890-9E93-81E9-3BD6-A6B8E4B159A3}"/>
              </a:ext>
            </a:extLst>
          </p:cNvPr>
          <p:cNvPicPr>
            <a:picLocks noChangeAspect="1"/>
          </p:cNvPicPr>
          <p:nvPr/>
        </p:nvPicPr>
        <p:blipFill rotWithShape="1">
          <a:blip r:embed="rId2"/>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7C4A543B-B40F-C18F-89A4-42949EFC3950}"/>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F76DC9C-8A25-CDE3-D636-FB0608481E44}"/>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pic>
        <p:nvPicPr>
          <p:cNvPr id="5" name="Picture 4">
            <a:extLst>
              <a:ext uri="{FF2B5EF4-FFF2-40B4-BE49-F238E27FC236}">
                <a16:creationId xmlns:a16="http://schemas.microsoft.com/office/drawing/2014/main" id="{E05CA4F4-AB32-5BD1-08AD-C36FF3A3AC7C}"/>
              </a:ext>
            </a:extLst>
          </p:cNvPr>
          <p:cNvPicPr>
            <a:picLocks noChangeAspect="1"/>
          </p:cNvPicPr>
          <p:nvPr/>
        </p:nvPicPr>
        <p:blipFill rotWithShape="1">
          <a:blip r:embed="rId5"/>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649B9D74-1C97-0483-A2C8-E74AD017FBB5}"/>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14721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 </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96000" y="953522"/>
            <a:ext cx="2180409"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r>
                        <a:rPr lang="en-GB" sz="1600" b="0" i="1" smtClean="0">
                          <a:latin typeface="Cambria Math" panose="02040503050406030204" pitchFamily="18" charset="0"/>
                        </a:rPr>
                        <m:t> </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a:latin typeface="Cambria Math" panose="02040503050406030204" pitchFamily="18" charset="0"/>
                        </a:rPr>
                        <m:t>+</m:t>
                      </m:r>
                      <m:r>
                        <a:rPr lang="en-GB" sz="1600" b="0" i="1"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 </m:t>
                          </m:r>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to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specific to a group) with different slope (or slope variation). There is an indication that some variation within the groups are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reformulating the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to show the equation in its true hierarchical form!</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xmlns="">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xmlns="">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p>
        </p:txBody>
      </p:sp>
    </p:spTree>
    <p:extLst>
      <p:ext uri="{BB962C8B-B14F-4D97-AF65-F5344CB8AC3E}">
        <p14:creationId xmlns:p14="http://schemas.microsoft.com/office/powerpoint/2010/main" val="31622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xmlns="">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xmlns="">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xmlns="">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a:t>
            </a:r>
            <a:r>
              <a:rPr lang="en-US" sz="1600"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specialised</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75186"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39" name="Picture 38">
            <a:extLst>
              <a:ext uri="{FF2B5EF4-FFF2-40B4-BE49-F238E27FC236}">
                <a16:creationId xmlns:a16="http://schemas.microsoft.com/office/drawing/2014/main" id="{E0C0ACE7-23DC-A4F3-AB12-E557C207E705}"/>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41" name="Text Placeholder 6">
            <a:extLst>
              <a:ext uri="{FF2B5EF4-FFF2-40B4-BE49-F238E27FC236}">
                <a16:creationId xmlns:a16="http://schemas.microsoft.com/office/drawing/2014/main" id="{BF181F53-3575-F660-F8C0-B6D07310C8A4}"/>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their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xmlns="">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xmlns="">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xmlns="">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4DD5F8-B978-2CD2-BE5A-80E06FA0DF11}"/>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393B45-8139-5FC9-06A1-CD4429E9F218}"/>
              </a:ext>
            </a:extLst>
          </p:cNvPr>
          <p:cNvSpPr txBox="1"/>
          <p:nvPr/>
        </p:nvSpPr>
        <p:spPr>
          <a:xfrm>
            <a:off x="218661" y="107059"/>
            <a:ext cx="10999242" cy="954107"/>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Assessing the impact of water and sanitation provision on Cholera burden in Sub-Saharan Africa [1]</a:t>
            </a:r>
          </a:p>
        </p:txBody>
      </p:sp>
      <p:sp>
        <p:nvSpPr>
          <p:cNvPr id="3" name="TextBox 2">
            <a:extLst>
              <a:ext uri="{FF2B5EF4-FFF2-40B4-BE49-F238E27FC236}">
                <a16:creationId xmlns:a16="http://schemas.microsoft.com/office/drawing/2014/main" id="{984DB066-C1BC-E142-DDF8-AA1D1A7F98DF}"/>
              </a:ext>
            </a:extLst>
          </p:cNvPr>
          <p:cNvSpPr txBox="1"/>
          <p:nvPr/>
        </p:nvSpPr>
        <p:spPr>
          <a:xfrm>
            <a:off x="218661" y="1267831"/>
            <a:ext cx="4376488"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Find the association between limited water and sanitation services (%) with incident Cholera (2000-2017) across 13 countries</a:t>
            </a:r>
          </a:p>
        </p:txBody>
      </p:sp>
      <p:sp>
        <p:nvSpPr>
          <p:cNvPr id="4" name="Rounded Rectangle 3">
            <a:extLst>
              <a:ext uri="{FF2B5EF4-FFF2-40B4-BE49-F238E27FC236}">
                <a16:creationId xmlns:a16="http://schemas.microsoft.com/office/drawing/2014/main" id="{EE0A8602-C7DE-D1B4-BD96-F85A2E3504AE}"/>
              </a:ext>
            </a:extLst>
          </p:cNvPr>
          <p:cNvSpPr/>
          <p:nvPr/>
        </p:nvSpPr>
        <p:spPr>
          <a:xfrm>
            <a:off x="8949731" y="3354133"/>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a:extLst>
              <a:ext uri="{FF2B5EF4-FFF2-40B4-BE49-F238E27FC236}">
                <a16:creationId xmlns:a16="http://schemas.microsoft.com/office/drawing/2014/main" id="{88561312-D9E9-D28A-E26E-D12CADD09404}"/>
              </a:ext>
            </a:extLst>
          </p:cNvPr>
          <p:cNvSpPr/>
          <p:nvPr/>
        </p:nvSpPr>
        <p:spPr>
          <a:xfrm>
            <a:off x="5757973"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a:extLst>
              <a:ext uri="{FF2B5EF4-FFF2-40B4-BE49-F238E27FC236}">
                <a16:creationId xmlns:a16="http://schemas.microsoft.com/office/drawing/2014/main" id="{7182CEDC-4FE6-B108-C577-932AC0B3F5BB}"/>
              </a:ext>
            </a:extLst>
          </p:cNvPr>
          <p:cNvSpPr/>
          <p:nvPr/>
        </p:nvSpPr>
        <p:spPr>
          <a:xfrm>
            <a:off x="2970270"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a:extLst>
              <a:ext uri="{FF2B5EF4-FFF2-40B4-BE49-F238E27FC236}">
                <a16:creationId xmlns:a16="http://schemas.microsoft.com/office/drawing/2014/main" id="{D96A852C-E925-952D-D6D2-A8D79015C792}"/>
              </a:ext>
            </a:extLst>
          </p:cNvPr>
          <p:cNvSpPr/>
          <p:nvPr/>
        </p:nvSpPr>
        <p:spPr>
          <a:xfrm>
            <a:off x="218661" y="3341259"/>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D54254A-DF94-4517-5113-AAC2245F2514}"/>
              </a:ext>
            </a:extLst>
          </p:cNvPr>
          <p:cNvSpPr/>
          <p:nvPr/>
        </p:nvSpPr>
        <p:spPr>
          <a:xfrm>
            <a:off x="337593"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8D4DAB39-31A7-9970-7A9C-6762EF2B5445}"/>
              </a:ext>
            </a:extLst>
          </p:cNvPr>
          <p:cNvSpPr/>
          <p:nvPr/>
        </p:nvSpPr>
        <p:spPr>
          <a:xfrm>
            <a:off x="886698"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E11D4784-24CC-BF6B-48F8-F2918EF74299}"/>
              </a:ext>
            </a:extLst>
          </p:cNvPr>
          <p:cNvSpPr/>
          <p:nvPr/>
        </p:nvSpPr>
        <p:spPr>
          <a:xfrm>
            <a:off x="1449759"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DCD2099C-B08D-B1D2-45C1-F62CF4399182}"/>
              </a:ext>
            </a:extLst>
          </p:cNvPr>
          <p:cNvSpPr/>
          <p:nvPr/>
        </p:nvSpPr>
        <p:spPr>
          <a:xfrm>
            <a:off x="2243170" y="5002534"/>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CDDD5FC-9DE0-C7F4-E276-E32C1953EA29}"/>
              </a:ext>
            </a:extLst>
          </p:cNvPr>
          <p:cNvSpPr/>
          <p:nvPr/>
        </p:nvSpPr>
        <p:spPr>
          <a:xfrm>
            <a:off x="5872270"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836914FA-4907-DF9D-5805-9C722846285C}"/>
              </a:ext>
            </a:extLst>
          </p:cNvPr>
          <p:cNvSpPr/>
          <p:nvPr/>
        </p:nvSpPr>
        <p:spPr>
          <a:xfrm>
            <a:off x="6435332"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CCE9F33D-C74F-A62A-EC71-5AD8845F468B}"/>
              </a:ext>
            </a:extLst>
          </p:cNvPr>
          <p:cNvSpPr/>
          <p:nvPr/>
        </p:nvSpPr>
        <p:spPr>
          <a:xfrm>
            <a:off x="6998393"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44E8AAF3-AD1E-CDCC-C5E4-8C7C1E4C4E14}"/>
              </a:ext>
            </a:extLst>
          </p:cNvPr>
          <p:cNvSpPr/>
          <p:nvPr/>
        </p:nvSpPr>
        <p:spPr>
          <a:xfrm>
            <a:off x="7791804"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4F5D73B3-095B-4D0E-D992-FE6F917706A8}"/>
              </a:ext>
            </a:extLst>
          </p:cNvPr>
          <p:cNvSpPr/>
          <p:nvPr/>
        </p:nvSpPr>
        <p:spPr>
          <a:xfrm>
            <a:off x="905126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2BAD5-BE20-360E-22D7-28EAF62F4E0D}"/>
              </a:ext>
            </a:extLst>
          </p:cNvPr>
          <p:cNvSpPr/>
          <p:nvPr/>
        </p:nvSpPr>
        <p:spPr>
          <a:xfrm>
            <a:off x="9600371"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7F77E916-8500-57A2-8589-D9AC94316740}"/>
              </a:ext>
            </a:extLst>
          </p:cNvPr>
          <p:cNvSpPr/>
          <p:nvPr/>
        </p:nvSpPr>
        <p:spPr>
          <a:xfrm>
            <a:off x="10149476" y="501540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0C148479-66FE-0328-8865-F8F9875302CB}"/>
              </a:ext>
            </a:extLst>
          </p:cNvPr>
          <p:cNvSpPr/>
          <p:nvPr/>
        </p:nvSpPr>
        <p:spPr>
          <a:xfrm>
            <a:off x="10956843" y="501540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2966DEB-2800-0AA4-193B-29F66C69083E}"/>
                  </a:ext>
                </a:extLst>
              </p:cNvPr>
              <p:cNvSpPr txBox="1"/>
              <p:nvPr/>
            </p:nvSpPr>
            <p:spPr>
              <a:xfrm>
                <a:off x="1962855" y="5097867"/>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92966DEB-2800-0AA4-193B-29F66C69083E}"/>
                  </a:ext>
                </a:extLst>
              </p:cNvPr>
              <p:cNvSpPr txBox="1">
                <a:spLocks noRot="1" noChangeAspect="1" noMove="1" noResize="1" noEditPoints="1" noAdjustHandles="1" noChangeArrowheads="1" noChangeShapeType="1" noTextEdit="1"/>
              </p:cNvSpPr>
              <p:nvPr/>
            </p:nvSpPr>
            <p:spPr>
              <a:xfrm>
                <a:off x="1962855" y="5097867"/>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FF8265C-AE16-9DEC-E018-FBF12CFC2977}"/>
                  </a:ext>
                </a:extLst>
              </p:cNvPr>
              <p:cNvSpPr txBox="1"/>
              <p:nvPr/>
            </p:nvSpPr>
            <p:spPr>
              <a:xfrm>
                <a:off x="7511489" y="5097863"/>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5FF8265C-AE16-9DEC-E018-FBF12CFC2977}"/>
                  </a:ext>
                </a:extLst>
              </p:cNvPr>
              <p:cNvSpPr txBox="1">
                <a:spLocks noRot="1" noChangeAspect="1" noMove="1" noResize="1" noEditPoints="1" noAdjustHandles="1" noChangeArrowheads="1" noChangeShapeType="1" noTextEdit="1"/>
              </p:cNvSpPr>
              <p:nvPr/>
            </p:nvSpPr>
            <p:spPr>
              <a:xfrm>
                <a:off x="7511489" y="5097863"/>
                <a:ext cx="250068" cy="276999"/>
              </a:xfrm>
              <a:prstGeom prst="rect">
                <a:avLst/>
              </a:prstGeom>
              <a:blipFill>
                <a:blip r:embed="rId3"/>
                <a:stretch>
                  <a:fillRect l="-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2E248D2-85C8-7EA5-7602-5BA80ACEA101}"/>
                  </a:ext>
                </a:extLst>
              </p:cNvPr>
              <p:cNvSpPr txBox="1"/>
              <p:nvPr/>
            </p:nvSpPr>
            <p:spPr>
              <a:xfrm>
                <a:off x="10672431" y="511073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2" name="TextBox 21">
                <a:extLst>
                  <a:ext uri="{FF2B5EF4-FFF2-40B4-BE49-F238E27FC236}">
                    <a16:creationId xmlns:a16="http://schemas.microsoft.com/office/drawing/2014/main" id="{62E248D2-85C8-7EA5-7602-5BA80ACEA101}"/>
                  </a:ext>
                </a:extLst>
              </p:cNvPr>
              <p:cNvSpPr txBox="1">
                <a:spLocks noRot="1" noChangeAspect="1" noMove="1" noResize="1" noEditPoints="1" noAdjustHandles="1" noChangeArrowheads="1" noChangeShapeType="1" noTextEdit="1"/>
              </p:cNvSpPr>
              <p:nvPr/>
            </p:nvSpPr>
            <p:spPr>
              <a:xfrm>
                <a:off x="10672431" y="5110736"/>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3" name="TextBox 22">
            <a:extLst>
              <a:ext uri="{FF2B5EF4-FFF2-40B4-BE49-F238E27FC236}">
                <a16:creationId xmlns:a16="http://schemas.microsoft.com/office/drawing/2014/main" id="{120398F5-7337-AAB3-4194-C1C10B6957CA}"/>
              </a:ext>
            </a:extLst>
          </p:cNvPr>
          <p:cNvSpPr txBox="1"/>
          <p:nvPr/>
        </p:nvSpPr>
        <p:spPr>
          <a:xfrm>
            <a:off x="419383" y="5051695"/>
            <a:ext cx="312906" cy="369332"/>
          </a:xfrm>
          <a:prstGeom prst="rect">
            <a:avLst/>
          </a:prstGeom>
          <a:noFill/>
        </p:spPr>
        <p:txBody>
          <a:bodyPr wrap="none" rtlCol="0">
            <a:spAutoFit/>
          </a:bodyPr>
          <a:lstStyle/>
          <a:p>
            <a:r>
              <a:rPr lang="en-GB" dirty="0">
                <a:latin typeface="Helvetica" pitchFamily="2" charset="0"/>
              </a:rPr>
              <a:t>1</a:t>
            </a:r>
          </a:p>
        </p:txBody>
      </p:sp>
      <p:sp>
        <p:nvSpPr>
          <p:cNvPr id="24" name="TextBox 23">
            <a:extLst>
              <a:ext uri="{FF2B5EF4-FFF2-40B4-BE49-F238E27FC236}">
                <a16:creationId xmlns:a16="http://schemas.microsoft.com/office/drawing/2014/main" id="{DB8F7C87-6044-1F07-9C4B-4356730475C0}"/>
              </a:ext>
            </a:extLst>
          </p:cNvPr>
          <p:cNvSpPr txBox="1"/>
          <p:nvPr/>
        </p:nvSpPr>
        <p:spPr>
          <a:xfrm>
            <a:off x="984150" y="5051695"/>
            <a:ext cx="312906" cy="369332"/>
          </a:xfrm>
          <a:prstGeom prst="rect">
            <a:avLst/>
          </a:prstGeom>
          <a:noFill/>
        </p:spPr>
        <p:txBody>
          <a:bodyPr wrap="none" rtlCol="0">
            <a:spAutoFit/>
          </a:bodyPr>
          <a:lstStyle/>
          <a:p>
            <a:r>
              <a:rPr lang="en-GB" dirty="0">
                <a:latin typeface="Helvetica" pitchFamily="2" charset="0"/>
              </a:rPr>
              <a:t>2</a:t>
            </a:r>
          </a:p>
        </p:txBody>
      </p:sp>
      <p:sp>
        <p:nvSpPr>
          <p:cNvPr id="25" name="TextBox 24">
            <a:extLst>
              <a:ext uri="{FF2B5EF4-FFF2-40B4-BE49-F238E27FC236}">
                <a16:creationId xmlns:a16="http://schemas.microsoft.com/office/drawing/2014/main" id="{F9823D43-2529-C0F6-EBAD-E4E9C03CC980}"/>
              </a:ext>
            </a:extLst>
          </p:cNvPr>
          <p:cNvSpPr txBox="1"/>
          <p:nvPr/>
        </p:nvSpPr>
        <p:spPr>
          <a:xfrm>
            <a:off x="1541476" y="5052309"/>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7AE017-5569-F0E9-EB2C-4C5F9D59EECB}"/>
                  </a:ext>
                </a:extLst>
              </p:cNvPr>
              <p:cNvSpPr txBox="1"/>
              <p:nvPr/>
            </p:nvSpPr>
            <p:spPr>
              <a:xfrm>
                <a:off x="2309789" y="5051695"/>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6" name="TextBox 25">
                <a:extLst>
                  <a:ext uri="{FF2B5EF4-FFF2-40B4-BE49-F238E27FC236}">
                    <a16:creationId xmlns:a16="http://schemas.microsoft.com/office/drawing/2014/main" id="{AE7AE017-5569-F0E9-EB2C-4C5F9D59EECB}"/>
                  </a:ext>
                </a:extLst>
              </p:cNvPr>
              <p:cNvSpPr txBox="1">
                <a:spLocks noRot="1" noChangeAspect="1" noMove="1" noResize="1" noEditPoints="1" noAdjustHandles="1" noChangeArrowheads="1" noChangeShapeType="1" noTextEdit="1"/>
              </p:cNvSpPr>
              <p:nvPr/>
            </p:nvSpPr>
            <p:spPr>
              <a:xfrm>
                <a:off x="2309789" y="5051695"/>
                <a:ext cx="329834" cy="369332"/>
              </a:xfrm>
              <a:prstGeom prst="rect">
                <a:avLst/>
              </a:prstGeom>
              <a:blipFill>
                <a:blip r:embed="rId4"/>
                <a:stretch>
                  <a:fillRect/>
                </a:stretch>
              </a:blipFill>
            </p:spPr>
            <p:txBody>
              <a:bodyPr/>
              <a:lstStyle/>
              <a:p>
                <a:r>
                  <a:rPr lang="en-GB">
                    <a:noFill/>
                  </a:rPr>
                  <a:t> </a:t>
                </a:r>
              </a:p>
            </p:txBody>
          </p:sp>
        </mc:Fallback>
      </mc:AlternateContent>
      <p:sp>
        <p:nvSpPr>
          <p:cNvPr id="27" name="TextBox 26">
            <a:extLst>
              <a:ext uri="{FF2B5EF4-FFF2-40B4-BE49-F238E27FC236}">
                <a16:creationId xmlns:a16="http://schemas.microsoft.com/office/drawing/2014/main" id="{CCB8B1F4-7146-F1C4-F08D-2734FF7C1552}"/>
              </a:ext>
            </a:extLst>
          </p:cNvPr>
          <p:cNvSpPr txBox="1"/>
          <p:nvPr/>
        </p:nvSpPr>
        <p:spPr>
          <a:xfrm>
            <a:off x="5943292" y="5051693"/>
            <a:ext cx="312906" cy="369332"/>
          </a:xfrm>
          <a:prstGeom prst="rect">
            <a:avLst/>
          </a:prstGeom>
          <a:noFill/>
        </p:spPr>
        <p:txBody>
          <a:bodyPr wrap="none" rtlCol="0">
            <a:spAutoFit/>
          </a:bodyPr>
          <a:lstStyle/>
          <a:p>
            <a:r>
              <a:rPr lang="en-GB" dirty="0">
                <a:latin typeface="Helvetica" pitchFamily="2" charset="0"/>
              </a:rPr>
              <a:t>1</a:t>
            </a:r>
          </a:p>
        </p:txBody>
      </p:sp>
      <p:sp>
        <p:nvSpPr>
          <p:cNvPr id="28" name="TextBox 27">
            <a:extLst>
              <a:ext uri="{FF2B5EF4-FFF2-40B4-BE49-F238E27FC236}">
                <a16:creationId xmlns:a16="http://schemas.microsoft.com/office/drawing/2014/main" id="{2274E8CF-3750-54AA-F5DE-9585F45194D5}"/>
              </a:ext>
            </a:extLst>
          </p:cNvPr>
          <p:cNvSpPr txBox="1"/>
          <p:nvPr/>
        </p:nvSpPr>
        <p:spPr>
          <a:xfrm>
            <a:off x="6508059" y="5051693"/>
            <a:ext cx="312906" cy="369332"/>
          </a:xfrm>
          <a:prstGeom prst="rect">
            <a:avLst/>
          </a:prstGeom>
          <a:noFill/>
        </p:spPr>
        <p:txBody>
          <a:bodyPr wrap="none" rtlCol="0">
            <a:spAutoFit/>
          </a:bodyPr>
          <a:lstStyle/>
          <a:p>
            <a:r>
              <a:rPr lang="en-GB" dirty="0">
                <a:latin typeface="Helvetica" pitchFamily="2" charset="0"/>
              </a:rPr>
              <a:t>2</a:t>
            </a:r>
          </a:p>
        </p:txBody>
      </p:sp>
      <p:sp>
        <p:nvSpPr>
          <p:cNvPr id="29" name="TextBox 28">
            <a:extLst>
              <a:ext uri="{FF2B5EF4-FFF2-40B4-BE49-F238E27FC236}">
                <a16:creationId xmlns:a16="http://schemas.microsoft.com/office/drawing/2014/main" id="{BF3E2C01-9D3D-8E09-E896-F7764E97EAF0}"/>
              </a:ext>
            </a:extLst>
          </p:cNvPr>
          <p:cNvSpPr txBox="1"/>
          <p:nvPr/>
        </p:nvSpPr>
        <p:spPr>
          <a:xfrm>
            <a:off x="7065385" y="5052307"/>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52D505E-820B-D4C0-2E15-A3E0E1459795}"/>
                  </a:ext>
                </a:extLst>
              </p:cNvPr>
              <p:cNvSpPr txBox="1"/>
              <p:nvPr/>
            </p:nvSpPr>
            <p:spPr>
              <a:xfrm>
                <a:off x="7833698" y="5051693"/>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0" name="TextBox 29">
                <a:extLst>
                  <a:ext uri="{FF2B5EF4-FFF2-40B4-BE49-F238E27FC236}">
                    <a16:creationId xmlns:a16="http://schemas.microsoft.com/office/drawing/2014/main" id="{352D505E-820B-D4C0-2E15-A3E0E1459795}"/>
                  </a:ext>
                </a:extLst>
              </p:cNvPr>
              <p:cNvSpPr txBox="1">
                <a:spLocks noRot="1" noChangeAspect="1" noMove="1" noResize="1" noEditPoints="1" noAdjustHandles="1" noChangeArrowheads="1" noChangeShapeType="1" noTextEdit="1"/>
              </p:cNvSpPr>
              <p:nvPr/>
            </p:nvSpPr>
            <p:spPr>
              <a:xfrm>
                <a:off x="7833698" y="5051693"/>
                <a:ext cx="329834" cy="369332"/>
              </a:xfrm>
              <a:prstGeom prst="rect">
                <a:avLst/>
              </a:prstGeom>
              <a:blipFill>
                <a:blip r:embed="rId4"/>
                <a:stretch>
                  <a:fillRect/>
                </a:stretch>
              </a:blipFill>
            </p:spPr>
            <p:txBody>
              <a:bodyPr/>
              <a:lstStyle/>
              <a:p>
                <a:r>
                  <a:rPr lang="en-GB">
                    <a:noFill/>
                  </a:rPr>
                  <a:t> </a:t>
                </a:r>
              </a:p>
            </p:txBody>
          </p:sp>
        </mc:Fallback>
      </mc:AlternateContent>
      <p:sp>
        <p:nvSpPr>
          <p:cNvPr id="31" name="TextBox 30">
            <a:extLst>
              <a:ext uri="{FF2B5EF4-FFF2-40B4-BE49-F238E27FC236}">
                <a16:creationId xmlns:a16="http://schemas.microsoft.com/office/drawing/2014/main" id="{3828CAD2-9C96-817A-22C4-162E9778B593}"/>
              </a:ext>
            </a:extLst>
          </p:cNvPr>
          <p:cNvSpPr txBox="1"/>
          <p:nvPr/>
        </p:nvSpPr>
        <p:spPr>
          <a:xfrm>
            <a:off x="9122283" y="5049416"/>
            <a:ext cx="312906" cy="369332"/>
          </a:xfrm>
          <a:prstGeom prst="rect">
            <a:avLst/>
          </a:prstGeom>
          <a:noFill/>
        </p:spPr>
        <p:txBody>
          <a:bodyPr wrap="none" rtlCol="0">
            <a:spAutoFit/>
          </a:bodyPr>
          <a:lstStyle/>
          <a:p>
            <a:r>
              <a:rPr lang="en-GB" dirty="0">
                <a:latin typeface="Helvetica" pitchFamily="2" charset="0"/>
              </a:rPr>
              <a:t>1</a:t>
            </a:r>
          </a:p>
        </p:txBody>
      </p:sp>
      <p:sp>
        <p:nvSpPr>
          <p:cNvPr id="32" name="TextBox 31">
            <a:extLst>
              <a:ext uri="{FF2B5EF4-FFF2-40B4-BE49-F238E27FC236}">
                <a16:creationId xmlns:a16="http://schemas.microsoft.com/office/drawing/2014/main" id="{1C520833-AB67-E34C-2A31-02484D23E854}"/>
              </a:ext>
            </a:extLst>
          </p:cNvPr>
          <p:cNvSpPr txBox="1"/>
          <p:nvPr/>
        </p:nvSpPr>
        <p:spPr>
          <a:xfrm>
            <a:off x="9687050" y="5049416"/>
            <a:ext cx="312906" cy="369332"/>
          </a:xfrm>
          <a:prstGeom prst="rect">
            <a:avLst/>
          </a:prstGeom>
          <a:noFill/>
        </p:spPr>
        <p:txBody>
          <a:bodyPr wrap="none" rtlCol="0">
            <a:spAutoFit/>
          </a:bodyPr>
          <a:lstStyle/>
          <a:p>
            <a:r>
              <a:rPr lang="en-GB" dirty="0">
                <a:latin typeface="Helvetica" pitchFamily="2" charset="0"/>
              </a:rPr>
              <a:t>2</a:t>
            </a:r>
          </a:p>
        </p:txBody>
      </p:sp>
      <p:sp>
        <p:nvSpPr>
          <p:cNvPr id="33" name="TextBox 32">
            <a:extLst>
              <a:ext uri="{FF2B5EF4-FFF2-40B4-BE49-F238E27FC236}">
                <a16:creationId xmlns:a16="http://schemas.microsoft.com/office/drawing/2014/main" id="{02341486-B37D-F636-74AB-9D4C58B41AEC}"/>
              </a:ext>
            </a:extLst>
          </p:cNvPr>
          <p:cNvSpPr txBox="1"/>
          <p:nvPr/>
        </p:nvSpPr>
        <p:spPr>
          <a:xfrm>
            <a:off x="10244376" y="505003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A8E71CC-A42E-6DDE-F0F1-1A4CE451FCA7}"/>
                  </a:ext>
                </a:extLst>
              </p:cNvPr>
              <p:cNvSpPr txBox="1"/>
              <p:nvPr/>
            </p:nvSpPr>
            <p:spPr>
              <a:xfrm>
                <a:off x="11012689" y="504941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4" name="TextBox 33">
                <a:extLst>
                  <a:ext uri="{FF2B5EF4-FFF2-40B4-BE49-F238E27FC236}">
                    <a16:creationId xmlns:a16="http://schemas.microsoft.com/office/drawing/2014/main" id="{7A8E71CC-A42E-6DDE-F0F1-1A4CE451FCA7}"/>
                  </a:ext>
                </a:extLst>
              </p:cNvPr>
              <p:cNvSpPr txBox="1">
                <a:spLocks noRot="1" noChangeAspect="1" noMove="1" noResize="1" noEditPoints="1" noAdjustHandles="1" noChangeArrowheads="1" noChangeShapeType="1" noTextEdit="1"/>
              </p:cNvSpPr>
              <p:nvPr/>
            </p:nvSpPr>
            <p:spPr>
              <a:xfrm>
                <a:off x="11012689" y="5049416"/>
                <a:ext cx="329834" cy="369332"/>
              </a:xfrm>
              <a:prstGeom prst="rect">
                <a:avLst/>
              </a:prstGeom>
              <a:blipFill>
                <a:blip r:embed="rId5"/>
                <a:stretch>
                  <a:fillRect/>
                </a:stretch>
              </a:blipFill>
            </p:spPr>
            <p:txBody>
              <a:bodyPr/>
              <a:lstStyle/>
              <a:p>
                <a:r>
                  <a:rPr lang="en-GB">
                    <a:noFill/>
                  </a:rPr>
                  <a:t> </a:t>
                </a:r>
              </a:p>
            </p:txBody>
          </p:sp>
        </mc:Fallback>
      </mc:AlternateContent>
      <p:sp>
        <p:nvSpPr>
          <p:cNvPr id="35" name="Rectangle 34">
            <a:extLst>
              <a:ext uri="{FF2B5EF4-FFF2-40B4-BE49-F238E27FC236}">
                <a16:creationId xmlns:a16="http://schemas.microsoft.com/office/drawing/2014/main" id="{936FF1D2-2AAB-FA89-EAAD-396883B2850A}"/>
              </a:ext>
            </a:extLst>
          </p:cNvPr>
          <p:cNvSpPr/>
          <p:nvPr/>
        </p:nvSpPr>
        <p:spPr>
          <a:xfrm>
            <a:off x="3074450"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9D88871-F0D8-C97C-CB30-5E01EE808DF5}"/>
              </a:ext>
            </a:extLst>
          </p:cNvPr>
          <p:cNvSpPr/>
          <p:nvPr/>
        </p:nvSpPr>
        <p:spPr>
          <a:xfrm>
            <a:off x="3623555"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1146E973-5E21-0BD8-52C4-D4B768577F8D}"/>
              </a:ext>
            </a:extLst>
          </p:cNvPr>
          <p:cNvSpPr/>
          <p:nvPr/>
        </p:nvSpPr>
        <p:spPr>
          <a:xfrm>
            <a:off x="4186616" y="5002532"/>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54CD7ECB-F5F5-09FD-7DD4-C1504A410AFD}"/>
              </a:ext>
            </a:extLst>
          </p:cNvPr>
          <p:cNvSpPr/>
          <p:nvPr/>
        </p:nvSpPr>
        <p:spPr>
          <a:xfrm>
            <a:off x="4980027" y="5002533"/>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97F9120-7920-821E-5DB6-E4AC0186C869}"/>
                  </a:ext>
                </a:extLst>
              </p:cNvPr>
              <p:cNvSpPr txBox="1"/>
              <p:nvPr/>
            </p:nvSpPr>
            <p:spPr>
              <a:xfrm>
                <a:off x="4699712" y="509786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39" name="TextBox 38">
                <a:extLst>
                  <a:ext uri="{FF2B5EF4-FFF2-40B4-BE49-F238E27FC236}">
                    <a16:creationId xmlns:a16="http://schemas.microsoft.com/office/drawing/2014/main" id="{D97F9120-7920-821E-5DB6-E4AC0186C869}"/>
                  </a:ext>
                </a:extLst>
              </p:cNvPr>
              <p:cNvSpPr txBox="1">
                <a:spLocks noRot="1" noChangeAspect="1" noMove="1" noResize="1" noEditPoints="1" noAdjustHandles="1" noChangeArrowheads="1" noChangeShapeType="1" noTextEdit="1"/>
              </p:cNvSpPr>
              <p:nvPr/>
            </p:nvSpPr>
            <p:spPr>
              <a:xfrm>
                <a:off x="4699712" y="5097866"/>
                <a:ext cx="250068" cy="276999"/>
              </a:xfrm>
              <a:prstGeom prst="rect">
                <a:avLst/>
              </a:prstGeom>
              <a:blipFill>
                <a:blip r:embed="rId6"/>
                <a:stretch>
                  <a:fillRect l="-5000" r="-5000"/>
                </a:stretch>
              </a:blipFill>
            </p:spPr>
            <p:txBody>
              <a:bodyPr/>
              <a:lstStyle/>
              <a:p>
                <a:r>
                  <a:rPr lang="en-GB">
                    <a:noFill/>
                  </a:rPr>
                  <a:t> </a:t>
                </a:r>
              </a:p>
            </p:txBody>
          </p:sp>
        </mc:Fallback>
      </mc:AlternateContent>
      <p:sp>
        <p:nvSpPr>
          <p:cNvPr id="40" name="TextBox 39">
            <a:extLst>
              <a:ext uri="{FF2B5EF4-FFF2-40B4-BE49-F238E27FC236}">
                <a16:creationId xmlns:a16="http://schemas.microsoft.com/office/drawing/2014/main" id="{49E1D569-E904-0F02-8B0B-4183AFA6EC3A}"/>
              </a:ext>
            </a:extLst>
          </p:cNvPr>
          <p:cNvSpPr txBox="1"/>
          <p:nvPr/>
        </p:nvSpPr>
        <p:spPr>
          <a:xfrm>
            <a:off x="3156240" y="5051694"/>
            <a:ext cx="312906" cy="369332"/>
          </a:xfrm>
          <a:prstGeom prst="rect">
            <a:avLst/>
          </a:prstGeom>
          <a:noFill/>
        </p:spPr>
        <p:txBody>
          <a:bodyPr wrap="none" rtlCol="0">
            <a:spAutoFit/>
          </a:bodyPr>
          <a:lstStyle/>
          <a:p>
            <a:r>
              <a:rPr lang="en-GB" dirty="0">
                <a:latin typeface="Helvetica" pitchFamily="2" charset="0"/>
              </a:rPr>
              <a:t>1</a:t>
            </a:r>
          </a:p>
        </p:txBody>
      </p:sp>
      <p:sp>
        <p:nvSpPr>
          <p:cNvPr id="41" name="TextBox 40">
            <a:extLst>
              <a:ext uri="{FF2B5EF4-FFF2-40B4-BE49-F238E27FC236}">
                <a16:creationId xmlns:a16="http://schemas.microsoft.com/office/drawing/2014/main" id="{63F2DEEC-B52D-9763-D759-748204675C37}"/>
              </a:ext>
            </a:extLst>
          </p:cNvPr>
          <p:cNvSpPr txBox="1"/>
          <p:nvPr/>
        </p:nvSpPr>
        <p:spPr>
          <a:xfrm>
            <a:off x="3721007" y="5051694"/>
            <a:ext cx="312906" cy="369332"/>
          </a:xfrm>
          <a:prstGeom prst="rect">
            <a:avLst/>
          </a:prstGeom>
          <a:noFill/>
        </p:spPr>
        <p:txBody>
          <a:bodyPr wrap="none" rtlCol="0">
            <a:spAutoFit/>
          </a:bodyPr>
          <a:lstStyle/>
          <a:p>
            <a:r>
              <a:rPr lang="en-GB" dirty="0">
                <a:latin typeface="Helvetica" pitchFamily="2" charset="0"/>
              </a:rPr>
              <a:t>2</a:t>
            </a:r>
          </a:p>
        </p:txBody>
      </p:sp>
      <p:sp>
        <p:nvSpPr>
          <p:cNvPr id="42" name="TextBox 41">
            <a:extLst>
              <a:ext uri="{FF2B5EF4-FFF2-40B4-BE49-F238E27FC236}">
                <a16:creationId xmlns:a16="http://schemas.microsoft.com/office/drawing/2014/main" id="{FA95E576-02F1-3E0F-ABB3-4452977D4C7E}"/>
              </a:ext>
            </a:extLst>
          </p:cNvPr>
          <p:cNvSpPr txBox="1"/>
          <p:nvPr/>
        </p:nvSpPr>
        <p:spPr>
          <a:xfrm>
            <a:off x="4278333" y="5052308"/>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2A479F0-0F5A-E265-65B3-535AA0226EDB}"/>
                  </a:ext>
                </a:extLst>
              </p:cNvPr>
              <p:cNvSpPr txBox="1"/>
              <p:nvPr/>
            </p:nvSpPr>
            <p:spPr>
              <a:xfrm>
                <a:off x="5046646" y="5051694"/>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3" name="TextBox 42">
                <a:extLst>
                  <a:ext uri="{FF2B5EF4-FFF2-40B4-BE49-F238E27FC236}">
                    <a16:creationId xmlns:a16="http://schemas.microsoft.com/office/drawing/2014/main" id="{D2A479F0-0F5A-E265-65B3-535AA0226EDB}"/>
                  </a:ext>
                </a:extLst>
              </p:cNvPr>
              <p:cNvSpPr txBox="1">
                <a:spLocks noRot="1" noChangeAspect="1" noMove="1" noResize="1" noEditPoints="1" noAdjustHandles="1" noChangeArrowheads="1" noChangeShapeType="1" noTextEdit="1"/>
              </p:cNvSpPr>
              <p:nvPr/>
            </p:nvSpPr>
            <p:spPr>
              <a:xfrm>
                <a:off x="5046646" y="5051694"/>
                <a:ext cx="329834" cy="369332"/>
              </a:xfrm>
              <a:prstGeom prst="rect">
                <a:avLst/>
              </a:prstGeom>
              <a:blipFill>
                <a:blip r:embed="rId7"/>
                <a:stretch>
                  <a:fillRect/>
                </a:stretch>
              </a:blipFill>
            </p:spPr>
            <p:txBody>
              <a:bodyPr/>
              <a:lstStyle/>
              <a:p>
                <a:r>
                  <a:rPr lang="en-GB">
                    <a:noFill/>
                  </a:rPr>
                  <a:t> </a:t>
                </a:r>
              </a:p>
            </p:txBody>
          </p:sp>
        </mc:Fallback>
      </mc:AlternateContent>
      <p:sp>
        <p:nvSpPr>
          <p:cNvPr id="44" name="TextBox 43">
            <a:extLst>
              <a:ext uri="{FF2B5EF4-FFF2-40B4-BE49-F238E27FC236}">
                <a16:creationId xmlns:a16="http://schemas.microsoft.com/office/drawing/2014/main" id="{A3B3AA97-0BDB-EA38-B4EF-6AE16EF2B9DC}"/>
              </a:ext>
            </a:extLst>
          </p:cNvPr>
          <p:cNvSpPr txBox="1"/>
          <p:nvPr/>
        </p:nvSpPr>
        <p:spPr>
          <a:xfrm>
            <a:off x="696195"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1</a:t>
            </a:r>
          </a:p>
        </p:txBody>
      </p:sp>
      <p:sp>
        <p:nvSpPr>
          <p:cNvPr id="45" name="TextBox 44">
            <a:extLst>
              <a:ext uri="{FF2B5EF4-FFF2-40B4-BE49-F238E27FC236}">
                <a16:creationId xmlns:a16="http://schemas.microsoft.com/office/drawing/2014/main" id="{9B235C3B-3FD7-3E45-B34E-A7C5E91A527B}"/>
              </a:ext>
            </a:extLst>
          </p:cNvPr>
          <p:cNvSpPr txBox="1"/>
          <p:nvPr/>
        </p:nvSpPr>
        <p:spPr>
          <a:xfrm>
            <a:off x="3519670"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2</a:t>
            </a:r>
          </a:p>
        </p:txBody>
      </p:sp>
      <p:sp>
        <p:nvSpPr>
          <p:cNvPr id="46" name="TextBox 45">
            <a:extLst>
              <a:ext uri="{FF2B5EF4-FFF2-40B4-BE49-F238E27FC236}">
                <a16:creationId xmlns:a16="http://schemas.microsoft.com/office/drawing/2014/main" id="{4B177EC8-9DD0-4AED-CCDA-96B4DA4E1178}"/>
              </a:ext>
            </a:extLst>
          </p:cNvPr>
          <p:cNvSpPr txBox="1"/>
          <p:nvPr/>
        </p:nvSpPr>
        <p:spPr>
          <a:xfrm>
            <a:off x="6313479" y="3498950"/>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3</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68AAC8C-E5D9-AE55-94C4-182F9D025C94}"/>
                  </a:ext>
                </a:extLst>
              </p:cNvPr>
              <p:cNvSpPr txBox="1"/>
              <p:nvPr/>
            </p:nvSpPr>
            <p:spPr>
              <a:xfrm>
                <a:off x="8464665" y="441016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47" name="TextBox 46">
                <a:extLst>
                  <a:ext uri="{FF2B5EF4-FFF2-40B4-BE49-F238E27FC236}">
                    <a16:creationId xmlns:a16="http://schemas.microsoft.com/office/drawing/2014/main" id="{868AAC8C-E5D9-AE55-94C4-182F9D025C94}"/>
                  </a:ext>
                </a:extLst>
              </p:cNvPr>
              <p:cNvSpPr txBox="1">
                <a:spLocks noRot="1" noChangeAspect="1" noMove="1" noResize="1" noEditPoints="1" noAdjustHandles="1" noChangeArrowheads="1" noChangeShapeType="1" noTextEdit="1"/>
              </p:cNvSpPr>
              <p:nvPr/>
            </p:nvSpPr>
            <p:spPr>
              <a:xfrm>
                <a:off x="8464665" y="4410163"/>
                <a:ext cx="389530" cy="430887"/>
              </a:xfrm>
              <a:prstGeom prst="rect">
                <a:avLst/>
              </a:prstGeom>
              <a:blipFill>
                <a:blip r:embed="rId8"/>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7896613-E845-E91C-ADF0-B2B32DA22459}"/>
                  </a:ext>
                </a:extLst>
              </p:cNvPr>
              <p:cNvSpPr txBox="1"/>
              <p:nvPr/>
            </p:nvSpPr>
            <p:spPr>
              <a:xfrm>
                <a:off x="9483658" y="3471911"/>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Country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48" name="TextBox 47">
                <a:extLst>
                  <a:ext uri="{FF2B5EF4-FFF2-40B4-BE49-F238E27FC236}">
                    <a16:creationId xmlns:a16="http://schemas.microsoft.com/office/drawing/2014/main" id="{A7896613-E845-E91C-ADF0-B2B32DA22459}"/>
                  </a:ext>
                </a:extLst>
              </p:cNvPr>
              <p:cNvSpPr txBox="1">
                <a:spLocks noRot="1" noChangeAspect="1" noMove="1" noResize="1" noEditPoints="1" noAdjustHandles="1" noChangeArrowheads="1" noChangeShapeType="1" noTextEdit="1"/>
              </p:cNvSpPr>
              <p:nvPr/>
            </p:nvSpPr>
            <p:spPr>
              <a:xfrm>
                <a:off x="9483658" y="3471911"/>
                <a:ext cx="1521436" cy="369332"/>
              </a:xfrm>
              <a:prstGeom prst="rect">
                <a:avLst/>
              </a:prstGeom>
              <a:blipFill>
                <a:blip r:embed="rId9"/>
                <a:stretch>
                  <a:fillRect t="-6667" b="-26667"/>
                </a:stretch>
              </a:blipFill>
            </p:spPr>
            <p:txBody>
              <a:bodyPr/>
              <a:lstStyle/>
              <a:p>
                <a:r>
                  <a:rPr lang="en-GB">
                    <a:noFill/>
                  </a:rPr>
                  <a:t> </a:t>
                </a:r>
              </a:p>
            </p:txBody>
          </p:sp>
        </mc:Fallback>
      </mc:AlternateContent>
      <p:sp>
        <p:nvSpPr>
          <p:cNvPr id="49" name="Oval 48">
            <a:extLst>
              <a:ext uri="{FF2B5EF4-FFF2-40B4-BE49-F238E27FC236}">
                <a16:creationId xmlns:a16="http://schemas.microsoft.com/office/drawing/2014/main" id="{9827F6BB-48EF-47B2-9D85-3CDE29919986}"/>
              </a:ext>
            </a:extLst>
          </p:cNvPr>
          <p:cNvSpPr/>
          <p:nvPr/>
        </p:nvSpPr>
        <p:spPr>
          <a:xfrm>
            <a:off x="371071" y="534565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45CC3112-3DC4-ED6A-5BAF-9388AE897F5C}"/>
              </a:ext>
            </a:extLst>
          </p:cNvPr>
          <p:cNvCxnSpPr>
            <a:cxnSpLocks/>
          </p:cNvCxnSpPr>
          <p:nvPr/>
        </p:nvCxnSpPr>
        <p:spPr>
          <a:xfrm flipH="1">
            <a:off x="412561" y="5372902"/>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335B0797-EE76-7AB7-7C7F-28C9E850A157}"/>
              </a:ext>
            </a:extLst>
          </p:cNvPr>
          <p:cNvSpPr txBox="1"/>
          <p:nvPr/>
        </p:nvSpPr>
        <p:spPr>
          <a:xfrm>
            <a:off x="414833" y="6169303"/>
            <a:ext cx="3612264"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WHO Reporting year information (level-1)</a:t>
            </a:r>
          </a:p>
        </p:txBody>
      </p:sp>
      <p:sp>
        <p:nvSpPr>
          <p:cNvPr id="52" name="Oval 51">
            <a:extLst>
              <a:ext uri="{FF2B5EF4-FFF2-40B4-BE49-F238E27FC236}">
                <a16:creationId xmlns:a16="http://schemas.microsoft.com/office/drawing/2014/main" id="{797A36BE-7092-B6E8-E485-210C9A600A6B}"/>
              </a:ext>
            </a:extLst>
          </p:cNvPr>
          <p:cNvSpPr/>
          <p:nvPr/>
        </p:nvSpPr>
        <p:spPr>
          <a:xfrm>
            <a:off x="367407" y="3565530"/>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3" name="Straight Connector 52">
            <a:extLst>
              <a:ext uri="{FF2B5EF4-FFF2-40B4-BE49-F238E27FC236}">
                <a16:creationId xmlns:a16="http://schemas.microsoft.com/office/drawing/2014/main" id="{F940CC45-26D7-F548-088F-305E723F04CB}"/>
              </a:ext>
            </a:extLst>
          </p:cNvPr>
          <p:cNvCxnSpPr>
            <a:cxnSpLocks/>
          </p:cNvCxnSpPr>
          <p:nvPr/>
        </p:nvCxnSpPr>
        <p:spPr>
          <a:xfrm>
            <a:off x="412561" y="3051187"/>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F1C0391-4D44-D693-14BF-F0F977CDC96D}"/>
              </a:ext>
            </a:extLst>
          </p:cNvPr>
          <p:cNvSpPr txBox="1"/>
          <p:nvPr/>
        </p:nvSpPr>
        <p:spPr>
          <a:xfrm>
            <a:off x="412560" y="2742544"/>
            <a:ext cx="2592247"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Country information (level-2)</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3AC721CF-B166-4D5C-CFFA-BF75995953EF}"/>
                  </a:ext>
                </a:extLst>
              </p:cNvPr>
              <p:cNvSpPr txBox="1"/>
              <p:nvPr/>
            </p:nvSpPr>
            <p:spPr>
              <a:xfrm>
                <a:off x="5415065" y="1359951"/>
                <a:ext cx="6412375"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oMath>
                </a14:m>
                <a:r>
                  <a:rPr lang="en-GB" sz="1200" dirty="0"/>
                  <a:t> </a:t>
                </a:r>
                <a:r>
                  <a:rPr lang="en-GB" sz="1200" dirty="0">
                    <a:latin typeface="Helvetica" pitchFamily="2" charset="0"/>
                  </a:rPr>
                  <a:t>Incident Cholera reported in the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xmlns="">
          <p:sp>
            <p:nvSpPr>
              <p:cNvPr id="55" name="TextBox 54">
                <a:extLst>
                  <a:ext uri="{FF2B5EF4-FFF2-40B4-BE49-F238E27FC236}">
                    <a16:creationId xmlns:a16="http://schemas.microsoft.com/office/drawing/2014/main" id="{3AC721CF-B166-4D5C-CFFA-BF75995953EF}"/>
                  </a:ext>
                </a:extLst>
              </p:cNvPr>
              <p:cNvSpPr txBox="1">
                <a:spLocks noRot="1" noChangeAspect="1" noMove="1" noResize="1" noEditPoints="1" noAdjustHandles="1" noChangeArrowheads="1" noChangeShapeType="1" noTextEdit="1"/>
              </p:cNvSpPr>
              <p:nvPr/>
            </p:nvSpPr>
            <p:spPr>
              <a:xfrm>
                <a:off x="5415065" y="1359951"/>
                <a:ext cx="6412375" cy="1614288"/>
              </a:xfrm>
              <a:prstGeom prst="rect">
                <a:avLst/>
              </a:prstGeom>
              <a:blipFill>
                <a:blip r:embed="rId10"/>
                <a:stretch>
                  <a:fillRect b="-2344"/>
                </a:stretch>
              </a:blipFill>
            </p:spPr>
            <p:txBody>
              <a:bodyPr/>
              <a:lstStyle/>
              <a:p>
                <a:r>
                  <a:rPr lang="en-GB">
                    <a:noFill/>
                  </a:rPr>
                  <a:t> </a:t>
                </a:r>
              </a:p>
            </p:txBody>
          </p:sp>
        </mc:Fallback>
      </mc:AlternateContent>
      <p:sp>
        <p:nvSpPr>
          <p:cNvPr id="56" name="Slide Number Placeholder 3">
            <a:extLst>
              <a:ext uri="{FF2B5EF4-FFF2-40B4-BE49-F238E27FC236}">
                <a16:creationId xmlns:a16="http://schemas.microsoft.com/office/drawing/2014/main" id="{286D8763-FA8A-7B88-AF44-8DEC71DCD2B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7836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CAC4CA4-C2B6-3B41-A555-4C5A553FF527}"/>
              </a:ext>
            </a:extLst>
          </p:cNvPr>
          <p:cNvSpPr/>
          <p:nvPr/>
        </p:nvSpPr>
        <p:spPr>
          <a:xfrm>
            <a:off x="3865945" y="1031145"/>
            <a:ext cx="7895882" cy="1441641"/>
          </a:xfrm>
          <a:prstGeom prst="rect">
            <a:avLst/>
          </a:prstGeom>
          <a:solidFill>
            <a:schemeClr val="accent1">
              <a:lumMod val="40000"/>
              <a:lumOff val="6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9148F8F-B98A-71F1-8E70-0007D3D3B90E}"/>
              </a:ext>
            </a:extLst>
          </p:cNvPr>
          <p:cNvSpPr txBox="1"/>
          <p:nvPr/>
        </p:nvSpPr>
        <p:spPr>
          <a:xfrm>
            <a:off x="3720433" y="620637"/>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64424A-34AF-4889-2858-B8CAC136DFD5}"/>
                  </a:ext>
                </a:extLst>
              </p:cNvPr>
              <p:cNvSpPr txBox="1"/>
              <p:nvPr/>
            </p:nvSpPr>
            <p:spPr>
              <a:xfrm>
                <a:off x="3865945" y="3110605"/>
                <a:ext cx="7895881" cy="496290"/>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negbin</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𝜆</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𝜙</m:t>
                        </m:r>
                      </m:e>
                    </m:d>
                  </m:oMath>
                </a14:m>
                <a:endParaRPr lang="en-GB" sz="1400" i="1" dirty="0">
                  <a:latin typeface="Cambria Math" panose="02040503050406030204" pitchFamily="18" charset="0"/>
                  <a:ea typeface="Helvetica Neue Thin" panose="020B0403020202020204" pitchFamily="34" charset="0"/>
                </a:endParaRPr>
              </a:p>
              <a:p>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𝜆</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3,  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4,</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i="1">
                        <a:latin typeface="Cambria Math" panose="02040503050406030204" pitchFamily="18" charset="0"/>
                      </a:rPr>
                      <m:t> </m:t>
                    </m:r>
                    <m:func>
                      <m:funcPr>
                        <m:ctrlPr>
                          <a:rPr lang="en-GB" sz="1400" i="1">
                            <a:latin typeface="Cambria Math" panose="02040503050406030204" pitchFamily="18" charset="0"/>
                          </a:rPr>
                        </m:ctrlPr>
                      </m:funcPr>
                      <m:fName>
                        <m:r>
                          <m:rPr>
                            <m:sty m:val="p"/>
                          </m:rPr>
                          <a:rPr lang="en-GB" sz="1400">
                            <a:latin typeface="Cambria Math" panose="02040503050406030204" pitchFamily="18" charset="0"/>
                          </a:rPr>
                          <m:t>log</m:t>
                        </m:r>
                      </m:fName>
                      <m:e>
                        <m:d>
                          <m:dPr>
                            <m:ctrlPr>
                              <a:rPr lang="en-GB" sz="1400" i="1">
                                <a:latin typeface="Cambria Math" panose="02040503050406030204" pitchFamily="18" charset="0"/>
                              </a:rPr>
                            </m:ctrlPr>
                          </m:dPr>
                          <m:e>
                            <m:sSub>
                              <m:sSubPr>
                                <m:ctrlPr>
                                  <a:rPr lang="en-GB" sz="1400" i="1">
                                    <a:latin typeface="Cambria Math" panose="02040503050406030204" pitchFamily="18" charset="0"/>
                                  </a:rPr>
                                </m:ctrlPr>
                              </m:sSubPr>
                              <m:e>
                                <m:r>
                                  <a:rPr lang="en-GB" sz="1400" b="0" i="1" smtClean="0">
                                    <a:latin typeface="Cambria Math" panose="02040503050406030204" pitchFamily="18" charset="0"/>
                                  </a:rPr>
                                  <m:t>𝑃</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e>
                        </m:d>
                      </m:e>
                    </m:func>
                  </m:oMath>
                </a14:m>
                <a:endParaRPr lang="en-GB" sz="1400" dirty="0"/>
              </a:p>
            </p:txBody>
          </p:sp>
        </mc:Choice>
        <mc:Fallback xmlns="">
          <p:sp>
            <p:nvSpPr>
              <p:cNvPr id="5" name="TextBox 4">
                <a:extLst>
                  <a:ext uri="{FF2B5EF4-FFF2-40B4-BE49-F238E27FC236}">
                    <a16:creationId xmlns:a16="http://schemas.microsoft.com/office/drawing/2014/main" id="{9564424A-34AF-4889-2858-B8CAC136DFD5}"/>
                  </a:ext>
                </a:extLst>
              </p:cNvPr>
              <p:cNvSpPr txBox="1">
                <a:spLocks noRot="1" noChangeAspect="1" noMove="1" noResize="1" noEditPoints="1" noAdjustHandles="1" noChangeArrowheads="1" noChangeShapeType="1" noTextEdit="1"/>
              </p:cNvSpPr>
              <p:nvPr/>
            </p:nvSpPr>
            <p:spPr>
              <a:xfrm>
                <a:off x="3865945" y="3110605"/>
                <a:ext cx="7895881" cy="496290"/>
              </a:xfrm>
              <a:prstGeom prst="rect">
                <a:avLst/>
              </a:prstGeom>
              <a:blipFill>
                <a:blip r:embed="rId2"/>
                <a:stretch>
                  <a:fillRect b="-12195"/>
                </a:stretch>
              </a:blipFill>
              <a:ln>
                <a:solidFill>
                  <a:schemeClr val="accent1">
                    <a:lumMod val="60000"/>
                    <a:lumOff val="40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5CDF0B03-2E21-C301-66ED-9DEFDA9D28E5}"/>
              </a:ext>
            </a:extLst>
          </p:cNvPr>
          <p:cNvSpPr txBox="1"/>
          <p:nvPr/>
        </p:nvSpPr>
        <p:spPr>
          <a:xfrm>
            <a:off x="3730487" y="151305"/>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7" name="TextBox 6">
            <a:extLst>
              <a:ext uri="{FF2B5EF4-FFF2-40B4-BE49-F238E27FC236}">
                <a16:creationId xmlns:a16="http://schemas.microsoft.com/office/drawing/2014/main" id="{961A2215-A8D0-F32A-32D3-60D6FB9AF26B}"/>
              </a:ext>
            </a:extLst>
          </p:cNvPr>
          <p:cNvSpPr txBox="1"/>
          <p:nvPr/>
        </p:nvSpPr>
        <p:spPr>
          <a:xfrm>
            <a:off x="3865945" y="2472786"/>
            <a:ext cx="8155393"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count outcome, thus it is Poisson model with overdispersion</a:t>
            </a:r>
          </a:p>
        </p:txBody>
      </p:sp>
      <p:sp>
        <p:nvSpPr>
          <p:cNvPr id="11" name="TextBox 10">
            <a:extLst>
              <a:ext uri="{FF2B5EF4-FFF2-40B4-BE49-F238E27FC236}">
                <a16:creationId xmlns:a16="http://schemas.microsoft.com/office/drawing/2014/main" id="{623770A7-DE82-A8CF-8F6A-479465F60B26}"/>
              </a:ext>
            </a:extLst>
          </p:cNvPr>
          <p:cNvSpPr txBox="1"/>
          <p:nvPr/>
        </p:nvSpPr>
        <p:spPr>
          <a:xfrm>
            <a:off x="3865945" y="3787084"/>
            <a:ext cx="8185209"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fixed and random effects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479C84-CD55-4543-76F6-031013D6D72B}"/>
                  </a:ext>
                </a:extLst>
              </p:cNvPr>
              <p:cNvSpPr txBox="1"/>
              <p:nvPr/>
            </p:nvSpPr>
            <p:spPr>
              <a:xfrm>
                <a:off x="3865944" y="4159258"/>
                <a:ext cx="7895881" cy="246336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𝛾</m:t>
                          </m:r>
                        </m:e>
                        <m:sub>
                          <m:r>
                            <a:rPr lang="en-GB" sz="1200" b="0" i="0" smtClean="0">
                              <a:latin typeface="Cambria Math" panose="02040503050406030204" pitchFamily="18" charset="0"/>
                              <a:ea typeface="Cambria Math" panose="02040503050406030204" pitchFamily="18" charset="0"/>
                            </a:rPr>
                            <m:t>00</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1</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𝛾</m:t>
                          </m:r>
                        </m:e>
                        <m:sub>
                          <m:r>
                            <a:rPr lang="en-GB" sz="120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2</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i="1" dirty="0">
                  <a:latin typeface="Cambria Math" panose="02040503050406030204" pitchFamily="18" charset="0"/>
                  <a:ea typeface="Helvetica Neue Thin" panose="020B0403020202020204" pitchFamily="34" charset="0"/>
                </a:endParaRPr>
              </a:p>
              <a:p>
                <a:r>
                  <a:rPr lang="en-US" sz="1200" dirty="0">
                    <a:ea typeface="Helvetica Neue Thin" panose="020B0403020202020204" pitchFamily="34" charset="0"/>
                  </a:rPr>
                  <a:t>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i="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e>
                    </m:d>
                  </m:oMath>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intercept</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e>
                      </m:d>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water</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m:t>
                          </m:r>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   </m:t>
                          </m:r>
                          <m:r>
                            <a:rPr lang="en-GB" sz="1200" i="1">
                              <a:latin typeface="Cambria Math" panose="02040503050406030204" pitchFamily="18" charset="0"/>
                              <a:ea typeface="Cambria Math" panose="02040503050406030204" pitchFamily="18" charset="0"/>
                            </a:rPr>
                            <m:t>𝜎</m:t>
                          </m:r>
                        </m:e>
                        <m:sub>
                          <m:r>
                            <m:rPr>
                              <m:sty m:val="p"/>
                            </m:rPr>
                            <a:rPr lang="en-GB" sz="1200" b="0" i="0" smtClean="0">
                              <a:latin typeface="Cambria Math" panose="02040503050406030204" pitchFamily="18" charset="0"/>
                              <a:ea typeface="Cambria Math" panose="02040503050406030204" pitchFamily="18" charset="0"/>
                            </a:rPr>
                            <m:t>sanitation</m:t>
                          </m:r>
                        </m:sub>
                      </m:sSub>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(0, 0.5)</m:t>
                      </m:r>
                    </m:oMath>
                  </m:oMathPara>
                </a14:m>
                <a:endParaRPr lang="en-GB" sz="1200" dirty="0"/>
              </a:p>
              <a:p>
                <a:r>
                  <a:rPr lang="en-GB" sz="1200" dirty="0">
                    <a:ea typeface="Cambria Math" panose="02040503050406030204" pitchFamily="18" charset="0"/>
                  </a:rPr>
                  <a:t>   </a:t>
                </a:r>
                <a14:m>
                  <m:oMath xmlns:m="http://schemas.openxmlformats.org/officeDocument/2006/math">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𝜙</m:t>
                    </m:r>
                    <m:r>
                      <a:rPr lang="en-GB" sz="1200" b="0" i="1" smtClean="0">
                        <a:latin typeface="Cambria Math" panose="02040503050406030204" pitchFamily="18" charset="0"/>
                        <a:ea typeface="Cambria Math" panose="02040503050406030204" pitchFamily="18" charset="0"/>
                      </a:rPr>
                      <m:t> ~ </m:t>
                    </m:r>
                    <m:r>
                      <m:rPr>
                        <m:sty m:val="p"/>
                      </m:rPr>
                      <a:rPr lang="en-GB" sz="1200" b="0" i="0" smtClean="0">
                        <a:latin typeface="Cambria Math" panose="02040503050406030204" pitchFamily="18" charset="0"/>
                        <a:ea typeface="Cambria Math" panose="02040503050406030204" pitchFamily="18" charset="0"/>
                      </a:rPr>
                      <m:t>cauchy</m:t>
                    </m:r>
                    <m:r>
                      <a:rPr lang="en-GB" sz="1200" b="0" i="0"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 0.4</m:t>
                    </m:r>
                    <m:r>
                      <a:rPr lang="en-GB" sz="1200" b="0" i="0" smtClean="0">
                        <a:latin typeface="Cambria Math" panose="02040503050406030204" pitchFamily="18" charset="0"/>
                        <a:ea typeface="Cambria Math" panose="02040503050406030204" pitchFamily="18" charset="0"/>
                      </a:rPr>
                      <m:t>)</m:t>
                    </m:r>
                  </m:oMath>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3</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b="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4</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a:p>
                <a:pPr/>
                <a14:m>
                  <m:oMathPara xmlns:m="http://schemas.openxmlformats.org/officeDocument/2006/math">
                    <m:oMathParaPr>
                      <m:jc m:val="left"/>
                    </m:oMathParaPr>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rPr>
                            <m:t>   </m:t>
                          </m:r>
                          <m:r>
                            <a:rPr lang="en-GB" sz="120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5</m:t>
                          </m:r>
                        </m:sub>
                      </m:sSub>
                      <m:r>
                        <a:rPr lang="en-GB" sz="1200" b="0" i="1" smtClean="0">
                          <a:latin typeface="Cambria Math" panose="02040503050406030204" pitchFamily="18" charset="0"/>
                        </a:rPr>
                        <m:t>~ </m:t>
                      </m:r>
                      <m:r>
                        <m:rPr>
                          <m:sty m:val="p"/>
                        </m:rPr>
                        <a:rPr lang="en-GB" sz="1200" b="0" i="0" smtClean="0">
                          <a:latin typeface="Cambria Math" panose="02040503050406030204" pitchFamily="18" charset="0"/>
                        </a:rPr>
                        <m:t>normal</m:t>
                      </m:r>
                      <m:d>
                        <m:dPr>
                          <m:ctrlPr>
                            <a:rPr lang="en-GB" sz="1200" i="1" smtClean="0">
                              <a:latin typeface="Cambria Math" panose="02040503050406030204" pitchFamily="18" charset="0"/>
                            </a:rPr>
                          </m:ctrlPr>
                        </m:dPr>
                        <m:e>
                          <m:r>
                            <a:rPr lang="en-GB" sz="1200" b="0" i="1" smtClean="0">
                              <a:latin typeface="Cambria Math" panose="02040503050406030204" pitchFamily="18" charset="0"/>
                            </a:rPr>
                            <m:t>0, 1</m:t>
                          </m:r>
                        </m:e>
                      </m:d>
                    </m:oMath>
                  </m:oMathPara>
                </a14:m>
                <a:endParaRPr lang="en-GB" sz="1200" dirty="0"/>
              </a:p>
            </p:txBody>
          </p:sp>
        </mc:Choice>
        <mc:Fallback xmlns="">
          <p:sp>
            <p:nvSpPr>
              <p:cNvPr id="12" name="TextBox 11">
                <a:extLst>
                  <a:ext uri="{FF2B5EF4-FFF2-40B4-BE49-F238E27FC236}">
                    <a16:creationId xmlns:a16="http://schemas.microsoft.com/office/drawing/2014/main" id="{49479C84-CD55-4543-76F6-031013D6D72B}"/>
                  </a:ext>
                </a:extLst>
              </p:cNvPr>
              <p:cNvSpPr txBox="1">
                <a:spLocks noRot="1" noChangeAspect="1" noMove="1" noResize="1" noEditPoints="1" noAdjustHandles="1" noChangeArrowheads="1" noChangeShapeType="1" noTextEdit="1"/>
              </p:cNvSpPr>
              <p:nvPr/>
            </p:nvSpPr>
            <p:spPr>
              <a:xfrm>
                <a:off x="3865944" y="4159258"/>
                <a:ext cx="7895881" cy="2463367"/>
              </a:xfrm>
              <a:prstGeom prst="rect">
                <a:avLst/>
              </a:prstGeom>
              <a:blipFill>
                <a:blip r:embed="rId3"/>
                <a:stretch>
                  <a:fillRect l="-801" t="-510" b="-2041"/>
                </a:stretch>
              </a:blipFill>
              <a:ln>
                <a:solidFill>
                  <a:schemeClr val="accent1">
                    <a:lumMod val="60000"/>
                    <a:lumOff val="40000"/>
                  </a:schemeClr>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7273E5-4E16-60EF-84CC-AD6562F6994F}"/>
                  </a:ext>
                </a:extLst>
              </p:cNvPr>
              <p:cNvSpPr txBox="1"/>
              <p:nvPr/>
            </p:nvSpPr>
            <p:spPr>
              <a:xfrm>
                <a:off x="4190036" y="1121735"/>
                <a:ext cx="6347338" cy="340478"/>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3</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3</m:t>
                          </m:r>
                          <m:r>
                            <a:rPr lang="en-GB" sz="1400" i="1">
                              <a:latin typeface="Cambria Math" panose="02040503050406030204" pitchFamily="18" charset="0"/>
                            </a:rPr>
                            <m:t>,</m:t>
                          </m:r>
                          <m:r>
                            <a:rPr lang="en-GB" sz="1400" b="0" i="1" smtClean="0">
                              <a:latin typeface="Cambria Math" panose="02040503050406030204" pitchFamily="18" charset="0"/>
                            </a:rPr>
                            <m:t>  </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4</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4</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5</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5,</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 </m:t>
                      </m:r>
                      <m:func>
                        <m:funcPr>
                          <m:ctrlPr>
                            <a:rPr lang="en-GB" sz="1400" b="0" i="1" smtClean="0">
                              <a:latin typeface="Cambria Math" panose="02040503050406030204" pitchFamily="18" charset="0"/>
                            </a:rPr>
                          </m:ctrlPr>
                        </m:funcPr>
                        <m:fName>
                          <m:r>
                            <m:rPr>
                              <m:sty m:val="p"/>
                            </m:rPr>
                            <a:rPr lang="en-GB" sz="1400" b="0" i="0" smtClean="0">
                              <a:latin typeface="Cambria Math" panose="02040503050406030204" pitchFamily="18" charset="0"/>
                            </a:rPr>
                            <m:t>log</m:t>
                          </m:r>
                        </m:fName>
                        <m:e>
                          <m:d>
                            <m:dPr>
                              <m:ctrlPr>
                                <a:rPr lang="en-GB" sz="1400" b="0" i="1" smtClean="0">
                                  <a:latin typeface="Cambria Math" panose="02040503050406030204" pitchFamily="18" charset="0"/>
                                </a:rPr>
                              </m:ctrlPr>
                            </m:dPr>
                            <m:e>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𝑃</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e>
                          </m:d>
                        </m:e>
                      </m:func>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m:oMathPara>
                </a14:m>
                <a:endParaRPr lang="en-GB" sz="140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8F7273E5-4E16-60EF-84CC-AD6562F6994F}"/>
                  </a:ext>
                </a:extLst>
              </p:cNvPr>
              <p:cNvSpPr txBox="1">
                <a:spLocks noRot="1" noChangeAspect="1" noMove="1" noResize="1" noEditPoints="1" noAdjustHandles="1" noChangeArrowheads="1" noChangeShapeType="1" noTextEdit="1"/>
              </p:cNvSpPr>
              <p:nvPr/>
            </p:nvSpPr>
            <p:spPr>
              <a:xfrm>
                <a:off x="4190036" y="1121735"/>
                <a:ext cx="6347338" cy="340478"/>
              </a:xfrm>
              <a:prstGeom prst="rect">
                <a:avLst/>
              </a:prstGeom>
              <a:blipFill>
                <a:blip r:embed="rId4"/>
                <a:stretch>
                  <a:fillRect b="-71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5EF0881-8380-2B75-B764-808A3A12C00B}"/>
                  </a:ext>
                </a:extLst>
              </p:cNvPr>
              <p:cNvSpPr txBox="1"/>
              <p:nvPr/>
            </p:nvSpPr>
            <p:spPr>
              <a:xfrm>
                <a:off x="4161098" y="1423393"/>
                <a:ext cx="3530279"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5" name="TextBox 14">
                <a:extLst>
                  <a:ext uri="{FF2B5EF4-FFF2-40B4-BE49-F238E27FC236}">
                    <a16:creationId xmlns:a16="http://schemas.microsoft.com/office/drawing/2014/main" id="{05EF0881-8380-2B75-B764-808A3A12C00B}"/>
                  </a:ext>
                </a:extLst>
              </p:cNvPr>
              <p:cNvSpPr txBox="1">
                <a:spLocks noRot="1" noChangeAspect="1" noMove="1" noResize="1" noEditPoints="1" noAdjustHandles="1" noChangeArrowheads="1" noChangeShapeType="1" noTextEdit="1"/>
              </p:cNvSpPr>
              <p:nvPr/>
            </p:nvSpPr>
            <p:spPr>
              <a:xfrm>
                <a:off x="4161098" y="1423393"/>
                <a:ext cx="3530279" cy="325089"/>
              </a:xfrm>
              <a:prstGeom prst="rect">
                <a:avLst/>
              </a:prstGeom>
              <a:blipFill>
                <a:blip r:embed="rId5"/>
                <a:stretch>
                  <a:fillRect b="-74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0792EE9-7F1A-0501-8810-2807CD5E040A}"/>
                  </a:ext>
                </a:extLst>
              </p:cNvPr>
              <p:cNvSpPr txBox="1"/>
              <p:nvPr/>
            </p:nvSpPr>
            <p:spPr>
              <a:xfrm>
                <a:off x="4158728" y="1746362"/>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01</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6" name="TextBox 15">
                <a:extLst>
                  <a:ext uri="{FF2B5EF4-FFF2-40B4-BE49-F238E27FC236}">
                    <a16:creationId xmlns:a16="http://schemas.microsoft.com/office/drawing/2014/main" id="{A0792EE9-7F1A-0501-8810-2807CD5E040A}"/>
                  </a:ext>
                </a:extLst>
              </p:cNvPr>
              <p:cNvSpPr txBox="1">
                <a:spLocks noRot="1" noChangeAspect="1" noMove="1" noResize="1" noEditPoints="1" noAdjustHandles="1" noChangeArrowheads="1" noChangeShapeType="1" noTextEdit="1"/>
              </p:cNvSpPr>
              <p:nvPr/>
            </p:nvSpPr>
            <p:spPr>
              <a:xfrm>
                <a:off x="4158728" y="1746362"/>
                <a:ext cx="2523281" cy="325089"/>
              </a:xfrm>
              <a:prstGeom prst="rect">
                <a:avLst/>
              </a:prstGeom>
              <a:blipFill>
                <a:blip r:embed="rId6"/>
                <a:stretch>
                  <a:fillRect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B4BE320-B85C-4424-04BD-FEB6A88599EA}"/>
                  </a:ext>
                </a:extLst>
              </p:cNvPr>
              <p:cNvSpPr txBox="1"/>
              <p:nvPr/>
            </p:nvSpPr>
            <p:spPr>
              <a:xfrm>
                <a:off x="4178897" y="2050581"/>
                <a:ext cx="2523281" cy="32508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02</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p>
            </p:txBody>
          </p:sp>
        </mc:Choice>
        <mc:Fallback xmlns="">
          <p:sp>
            <p:nvSpPr>
              <p:cNvPr id="17" name="TextBox 16">
                <a:extLst>
                  <a:ext uri="{FF2B5EF4-FFF2-40B4-BE49-F238E27FC236}">
                    <a16:creationId xmlns:a16="http://schemas.microsoft.com/office/drawing/2014/main" id="{DB4BE320-B85C-4424-04BD-FEB6A88599EA}"/>
                  </a:ext>
                </a:extLst>
              </p:cNvPr>
              <p:cNvSpPr txBox="1">
                <a:spLocks noRot="1" noChangeAspect="1" noMove="1" noResize="1" noEditPoints="1" noAdjustHandles="1" noChangeArrowheads="1" noChangeShapeType="1" noTextEdit="1"/>
              </p:cNvSpPr>
              <p:nvPr/>
            </p:nvSpPr>
            <p:spPr>
              <a:xfrm>
                <a:off x="4178897" y="2050581"/>
                <a:ext cx="2523281" cy="325089"/>
              </a:xfrm>
              <a:prstGeom prst="rect">
                <a:avLst/>
              </a:prstGeom>
              <a:blipFill>
                <a:blip r:embed="rId7"/>
                <a:stretch>
                  <a:fillRect b="-370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9B6F5C-850B-71B4-32D5-1DA0C1EC74A3}"/>
                  </a:ext>
                </a:extLst>
              </p:cNvPr>
              <p:cNvSpPr txBox="1"/>
              <p:nvPr/>
            </p:nvSpPr>
            <p:spPr>
              <a:xfrm>
                <a:off x="351868" y="968715"/>
                <a:ext cx="3368565" cy="5099473"/>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Dependent variable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oMath>
                </a14:m>
                <a:r>
                  <a:rPr lang="en-GB" sz="1400" dirty="0"/>
                  <a:t> </a:t>
                </a:r>
                <a:r>
                  <a:rPr lang="en-GB" sz="1400" dirty="0">
                    <a:latin typeface="Helvetica" pitchFamily="2" charset="0"/>
                  </a:rPr>
                  <a:t>Incident Cholera reported in the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year in country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Primary independent variables</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water service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The proportion or coverage without sanitation services in year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in country </a:t>
                </a:r>
                <a14:m>
                  <m:oMath xmlns:m="http://schemas.openxmlformats.org/officeDocument/2006/math">
                    <m:r>
                      <a:rPr lang="en-GB" sz="14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The 17 reporting years are clustered into 13 different countries. We want to know two things: the overall association between the cholera and these two variables. But we want the risk to varying across countries. Hence, we will use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random-intercept and slope model </a:t>
                </a:r>
                <a:r>
                  <a:rPr lang="en-GB" sz="1400" dirty="0">
                    <a:latin typeface="Helvetica Neue" panose="02000503000000020004" pitchFamily="2" charset="0"/>
                    <a:ea typeface="Helvetica Neue" panose="02000503000000020004" pitchFamily="2" charset="0"/>
                    <a:cs typeface="Helvetica Neue" panose="02000503000000020004" pitchFamily="2" charset="0"/>
                  </a:rPr>
                  <a:t>to account for this. Note that GDP, temperature and rainfall variables were included as apriori confounding variables.</a:t>
                </a:r>
              </a:p>
            </p:txBody>
          </p:sp>
        </mc:Choice>
        <mc:Fallback xmlns="">
          <p:sp>
            <p:nvSpPr>
              <p:cNvPr id="19" name="TextBox 18">
                <a:extLst>
                  <a:ext uri="{FF2B5EF4-FFF2-40B4-BE49-F238E27FC236}">
                    <a16:creationId xmlns:a16="http://schemas.microsoft.com/office/drawing/2014/main" id="{F99B6F5C-850B-71B4-32D5-1DA0C1EC74A3}"/>
                  </a:ext>
                </a:extLst>
              </p:cNvPr>
              <p:cNvSpPr txBox="1">
                <a:spLocks noRot="1" noChangeAspect="1" noMove="1" noResize="1" noEditPoints="1" noAdjustHandles="1" noChangeArrowheads="1" noChangeShapeType="1" noTextEdit="1"/>
              </p:cNvSpPr>
              <p:nvPr/>
            </p:nvSpPr>
            <p:spPr>
              <a:xfrm>
                <a:off x="351868" y="968715"/>
                <a:ext cx="3368565" cy="5099473"/>
              </a:xfrm>
              <a:prstGeom prst="rect">
                <a:avLst/>
              </a:prstGeom>
              <a:blipFill>
                <a:blip r:embed="rId8"/>
                <a:stretch>
                  <a:fillRect l="-376" t="-249" r="-1880" b="-249"/>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0FF64FF1-578B-0A52-FA53-E6748433107F}"/>
              </a:ext>
            </a:extLst>
          </p:cNvPr>
          <p:cNvSpPr txBox="1"/>
          <p:nvPr/>
        </p:nvSpPr>
        <p:spPr>
          <a:xfrm>
            <a:off x="5671756" y="1758828"/>
            <a:ext cx="6090070" cy="307777"/>
          </a:xfrm>
          <a:prstGeom prst="rect">
            <a:avLst/>
          </a:prstGeom>
          <a:noFill/>
        </p:spPr>
        <p:txBody>
          <a:bodyPr wrap="square" rtlCol="0">
            <a:spAutoFit/>
          </a:bodyPr>
          <a:lstStyle/>
          <a:p>
            <a:r>
              <a:rPr lang="en-GB" sz="1400" dirty="0">
                <a:latin typeface="Helvetica" pitchFamily="2" charset="0"/>
              </a:rPr>
              <a:t>allows the ‘no water service’ variable to vary across countries (level-2)</a:t>
            </a:r>
          </a:p>
        </p:txBody>
      </p:sp>
      <p:sp>
        <p:nvSpPr>
          <p:cNvPr id="21" name="TextBox 20">
            <a:extLst>
              <a:ext uri="{FF2B5EF4-FFF2-40B4-BE49-F238E27FC236}">
                <a16:creationId xmlns:a16="http://schemas.microsoft.com/office/drawing/2014/main" id="{283C065A-2676-7983-07E4-14CAC55E30D5}"/>
              </a:ext>
            </a:extLst>
          </p:cNvPr>
          <p:cNvSpPr txBox="1"/>
          <p:nvPr/>
        </p:nvSpPr>
        <p:spPr>
          <a:xfrm>
            <a:off x="5671755" y="2059236"/>
            <a:ext cx="6403023" cy="307777"/>
          </a:xfrm>
          <a:prstGeom prst="rect">
            <a:avLst/>
          </a:prstGeom>
          <a:noFill/>
        </p:spPr>
        <p:txBody>
          <a:bodyPr wrap="square" rtlCol="0">
            <a:spAutoFit/>
          </a:bodyPr>
          <a:lstStyle/>
          <a:p>
            <a:r>
              <a:rPr lang="en-GB" sz="1400" dirty="0">
                <a:latin typeface="Helvetica" pitchFamily="2" charset="0"/>
              </a:rPr>
              <a:t>allows the  “no sanitation service’ variable to vary across countries (level-2)</a:t>
            </a:r>
          </a:p>
        </p:txBody>
      </p:sp>
      <p:sp>
        <p:nvSpPr>
          <p:cNvPr id="22" name="TextBox 21">
            <a:extLst>
              <a:ext uri="{FF2B5EF4-FFF2-40B4-BE49-F238E27FC236}">
                <a16:creationId xmlns:a16="http://schemas.microsoft.com/office/drawing/2014/main" id="{8B5A0916-2E63-FE93-9F35-524E135D66C9}"/>
              </a:ext>
            </a:extLst>
          </p:cNvPr>
          <p:cNvSpPr txBox="1"/>
          <p:nvPr/>
        </p:nvSpPr>
        <p:spPr>
          <a:xfrm>
            <a:off x="5671755" y="1497421"/>
            <a:ext cx="5335661" cy="307777"/>
          </a:xfrm>
          <a:prstGeom prst="rect">
            <a:avLst/>
          </a:prstGeom>
          <a:noFill/>
        </p:spPr>
        <p:txBody>
          <a:bodyPr wrap="square" rtlCol="0">
            <a:spAutoFit/>
          </a:bodyPr>
          <a:lstStyle/>
          <a:p>
            <a:r>
              <a:rPr lang="en-GB" sz="1400" dirty="0">
                <a:latin typeface="Helvetica" pitchFamily="2" charset="0"/>
              </a:rPr>
              <a:t>allows the intercept to vary across countries (level-2)</a:t>
            </a:r>
          </a:p>
        </p:txBody>
      </p:sp>
      <p:sp>
        <p:nvSpPr>
          <p:cNvPr id="24" name="TextBox 23">
            <a:extLst>
              <a:ext uri="{FF2B5EF4-FFF2-40B4-BE49-F238E27FC236}">
                <a16:creationId xmlns:a16="http://schemas.microsoft.com/office/drawing/2014/main" id="{4D5F1BC8-5BCA-F197-F4A4-808442D21FB2}"/>
              </a:ext>
            </a:extLst>
          </p:cNvPr>
          <p:cNvSpPr txBox="1"/>
          <p:nvPr/>
        </p:nvSpPr>
        <p:spPr>
          <a:xfrm>
            <a:off x="444465" y="181668"/>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Information</a:t>
            </a:r>
          </a:p>
        </p:txBody>
      </p:sp>
      <p:sp>
        <p:nvSpPr>
          <p:cNvPr id="3" name="Slide Number Placeholder 3">
            <a:extLst>
              <a:ext uri="{FF2B5EF4-FFF2-40B4-BE49-F238E27FC236}">
                <a16:creationId xmlns:a16="http://schemas.microsoft.com/office/drawing/2014/main" id="{3404D0BA-4A6E-C6FE-D9A7-FD586704A63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1316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11A2A6-4AFA-0991-C297-6782B7CC4D5F}"/>
              </a:ext>
            </a:extLst>
          </p:cNvPr>
          <p:cNvSpPr txBox="1"/>
          <p:nvPr/>
        </p:nvSpPr>
        <p:spPr>
          <a:xfrm>
            <a:off x="138895" y="1081735"/>
            <a:ext cx="11914209" cy="4093428"/>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data</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int&lt;lower=1&gt; N;                                                      // Number of observations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int&lt;lower=1&gt; Country;                                            // Number of countries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int&lt;lower=1, upper=Country&gt; </a:t>
            </a:r>
            <a:r>
              <a:rPr lang="en-GB" sz="20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2000" dirty="0">
                <a:solidFill>
                  <a:schemeClr val="tx1">
                    <a:lumMod val="65000"/>
                    <a:lumOff val="35000"/>
                  </a:schemeClr>
                </a:solidFill>
                <a:latin typeface="Arial" panose="020B0604020202020204" pitchFamily="34" charset="0"/>
                <a:cs typeface="Arial" panose="020B0604020202020204" pitchFamily="34" charset="0"/>
              </a:rPr>
              <a:t>[N];          // Country IDs (Aligns the groupings to the units)</a:t>
            </a:r>
          </a:p>
          <a:p>
            <a:r>
              <a:rPr lang="en-GB" sz="2000" dirty="0">
                <a:solidFill>
                  <a:schemeClr val="tx1">
                    <a:lumMod val="65000"/>
                    <a:lumOff val="35000"/>
                  </a:schemeClr>
                </a:solidFill>
                <a:latin typeface="Arial" panose="020B0604020202020204" pitchFamily="34" charset="0"/>
                <a:cs typeface="Arial" panose="020B0604020202020204" pitchFamily="34" charset="0"/>
              </a:rPr>
              <a:t>  int&lt;lower=0&gt; Cholera[N];                                        // Cholera cases (Dependent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Water[N];                                                          // Water access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Sanitation[N];                                                   // Sanitation variable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GDP[N];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Rainfall[N];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Temperature[N];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Population[N];                                                  // Population (used as offset)</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Kappa;                                                             // Overdispersion prior (0.4)</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27D5AE11-25AD-2718-91EA-18E13717506C}"/>
              </a:ext>
            </a:extLst>
          </p:cNvPr>
          <p:cNvSpPr txBox="1"/>
          <p:nvPr/>
        </p:nvSpPr>
        <p:spPr>
          <a:xfrm>
            <a:off x="138895" y="320948"/>
            <a:ext cx="2621230"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data</a:t>
            </a:r>
            <a:r>
              <a:rPr lang="en-GB" sz="2000" dirty="0">
                <a:latin typeface="Arial" panose="020B0604020202020204" pitchFamily="34" charset="0"/>
                <a:cs typeface="Arial" panose="020B0604020202020204" pitchFamily="34" charset="0"/>
              </a:rPr>
              <a:t> block</a:t>
            </a:r>
          </a:p>
        </p:txBody>
      </p:sp>
      <p:sp>
        <p:nvSpPr>
          <p:cNvPr id="9" name="Slide Number Placeholder 3">
            <a:extLst>
              <a:ext uri="{FF2B5EF4-FFF2-40B4-BE49-F238E27FC236}">
                <a16:creationId xmlns:a16="http://schemas.microsoft.com/office/drawing/2014/main" id="{EBA34CC3-06B9-28D4-49EA-8909D766620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77167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DBA23-7D28-AC88-C55D-6FF9CB7746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609A759-BBA3-806E-5C3E-5F011CD46693}"/>
              </a:ext>
            </a:extLst>
          </p:cNvPr>
          <p:cNvSpPr txBox="1"/>
          <p:nvPr/>
        </p:nvSpPr>
        <p:spPr>
          <a:xfrm>
            <a:off x="138895" y="1081735"/>
            <a:ext cx="11914209" cy="4708981"/>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gamma00;                                                        // Overall intercept</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gamma01;                                                        // Overall fixed effect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gamma02;                                                        // Overall fixed effect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beta3;                                                               // Overall relationship for GDP</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beta4;                                                               // Overall relationship for rainfall</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beta5;                                                               // Overall relationship for temperature</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2000" dirty="0">
                <a:solidFill>
                  <a:schemeClr val="tx1">
                    <a:lumMod val="65000"/>
                    <a:lumOff val="35000"/>
                  </a:schemeClr>
                </a:solidFill>
                <a:latin typeface="Arial" panose="020B0604020202020204" pitchFamily="34" charset="0"/>
                <a:cs typeface="Arial" panose="020B0604020202020204" pitchFamily="34" charset="0"/>
              </a:rPr>
              <a:t>[Country];                 // Country-specific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intercepts</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Water</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a:t>
            </a:r>
            <a:r>
              <a:rPr lang="en-GB" sz="20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2000" dirty="0">
                <a:solidFill>
                  <a:schemeClr val="tx1">
                    <a:lumMod val="65000"/>
                    <a:lumOff val="35000"/>
                  </a:schemeClr>
                </a:solidFill>
                <a:latin typeface="Arial" panose="020B0604020202020204" pitchFamily="34" charset="0"/>
                <a:cs typeface="Arial" panose="020B0604020202020204" pitchFamily="34" charset="0"/>
              </a:rPr>
              <a:t>;            // SD of random slopes for Sanitation</a:t>
            </a:r>
          </a:p>
          <a:p>
            <a:r>
              <a:rPr lang="en-GB" sz="2000" dirty="0">
                <a:solidFill>
                  <a:schemeClr val="tx1">
                    <a:lumMod val="65000"/>
                    <a:lumOff val="35000"/>
                  </a:schemeClr>
                </a:solidFill>
                <a:latin typeface="Arial" panose="020B0604020202020204" pitchFamily="34" charset="0"/>
                <a:cs typeface="Arial" panose="020B0604020202020204" pitchFamily="34" charset="0"/>
              </a:rPr>
              <a:t>  real&lt;lower=0&gt; phi;                                                   // Overdispersion parameter</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F083B10A-E737-D0A3-004D-B3CC8EB97310}"/>
              </a:ext>
            </a:extLst>
          </p:cNvPr>
          <p:cNvSpPr txBox="1"/>
          <p:nvPr/>
        </p:nvSpPr>
        <p:spPr>
          <a:xfrm>
            <a:off x="138895" y="320948"/>
            <a:ext cx="3475631"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parameters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F894DA98-8512-8436-B641-D298936E10B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75365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FA4A-4F16-4B58-C65F-32D530C3FC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4AA09F-00B2-72BA-5BFB-3D74D8B4A9DE}"/>
              </a:ext>
            </a:extLst>
          </p:cNvPr>
          <p:cNvSpPr txBox="1"/>
          <p:nvPr/>
        </p:nvSpPr>
        <p:spPr>
          <a:xfrm>
            <a:off x="138895" y="1081735"/>
            <a:ext cx="11914209" cy="4093428"/>
          </a:xfrm>
          <a:prstGeom prst="rect">
            <a:avLst/>
          </a:prstGeom>
          <a:noFill/>
        </p:spPr>
        <p:txBody>
          <a:bodyPr wrap="square" rtlCol="0">
            <a:spAutoFit/>
          </a:bodyPr>
          <a:lstStyle/>
          <a:p>
            <a:r>
              <a:rPr lang="en-GB" sz="2000" b="1" dirty="0">
                <a:latin typeface="Arial" panose="020B0604020202020204" pitchFamily="34" charset="0"/>
                <a:cs typeface="Arial" panose="020B0604020202020204" pitchFamily="34" charset="0"/>
              </a:rPr>
              <a:t>transformed parameters</a:t>
            </a:r>
            <a:r>
              <a:rPr lang="en-GB" sz="2000" dirty="0">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 Here, we build the sub-equations that will allow the parameters to vary across groups</a:t>
            </a:r>
          </a:p>
          <a:p>
            <a:r>
              <a:rPr lang="en-GB" sz="2000" dirty="0">
                <a:solidFill>
                  <a:schemeClr val="tx1">
                    <a:lumMod val="65000"/>
                    <a:lumOff val="35000"/>
                  </a:schemeClr>
                </a:solidFill>
                <a:latin typeface="Arial" panose="020B0604020202020204" pitchFamily="34" charset="0"/>
                <a:cs typeface="Arial" panose="020B0604020202020204" pitchFamily="34" charset="0"/>
              </a:rPr>
              <a:t>  </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beta00[Country];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beta01[Country];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real beta02[Country];</a:t>
            </a:r>
          </a:p>
          <a:p>
            <a:endParaRPr lang="en-GB" sz="2000" dirty="0">
              <a:solidFill>
                <a:schemeClr val="tx1">
                  <a:lumMod val="65000"/>
                  <a:lumOff val="35000"/>
                </a:schemeClr>
              </a:solidFill>
              <a:latin typeface="Arial" panose="020B0604020202020204" pitchFamily="34" charset="0"/>
              <a:cs typeface="Arial" panose="020B0604020202020204" pitchFamily="34" charset="0"/>
            </a:endParaRPr>
          </a:p>
          <a:p>
            <a:r>
              <a:rPr lang="en-GB" sz="2000" dirty="0">
                <a:solidFill>
                  <a:schemeClr val="tx1">
                    <a:lumMod val="65000"/>
                    <a:lumOff val="35000"/>
                  </a:schemeClr>
                </a:solidFill>
                <a:latin typeface="Arial" panose="020B0604020202020204" pitchFamily="34" charset="0"/>
                <a:cs typeface="Arial" panose="020B0604020202020204" pitchFamily="34" charset="0"/>
              </a:rPr>
              <a:t>  for (j in 1:Country) {</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beta00[j] = gamma00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2000" dirty="0">
                <a:solidFill>
                  <a:schemeClr val="tx1">
                    <a:lumMod val="65000"/>
                    <a:lumOff val="35000"/>
                  </a:schemeClr>
                </a:solidFill>
                <a:latin typeface="Arial" panose="020B0604020202020204" pitchFamily="34" charset="0"/>
                <a:cs typeface="Arial" panose="020B0604020202020204" pitchFamily="34" charset="0"/>
              </a:rPr>
              <a:t>[j];                  // Random intercept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beta01[j] = gamma01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2000" dirty="0">
                <a:solidFill>
                  <a:schemeClr val="tx1">
                    <a:lumMod val="65000"/>
                    <a:lumOff val="35000"/>
                  </a:schemeClr>
                </a:solidFill>
                <a:latin typeface="Arial" panose="020B0604020202020204" pitchFamily="34" charset="0"/>
                <a:cs typeface="Arial" panose="020B0604020202020204" pitchFamily="34" charset="0"/>
              </a:rPr>
              <a:t>[j];            // Random slope for Water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beta02[j] = gamma02 + </a:t>
            </a:r>
            <a:r>
              <a:rPr lang="en-GB" sz="20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2000" dirty="0">
                <a:solidFill>
                  <a:schemeClr val="tx1">
                    <a:lumMod val="65000"/>
                    <a:lumOff val="35000"/>
                  </a:schemeClr>
                </a:solidFill>
                <a:latin typeface="Arial" panose="020B0604020202020204" pitchFamily="34" charset="0"/>
                <a:cs typeface="Arial" panose="020B0604020202020204" pitchFamily="34" charset="0"/>
              </a:rPr>
              <a:t>[j];     // Random slope for Sanitation per country</a:t>
            </a:r>
          </a:p>
          <a:p>
            <a:r>
              <a:rPr lang="en-GB" sz="2000" dirty="0">
                <a:solidFill>
                  <a:schemeClr val="tx1">
                    <a:lumMod val="65000"/>
                    <a:lumOff val="35000"/>
                  </a:schemeClr>
                </a:solidFill>
                <a:latin typeface="Arial" panose="020B0604020202020204" pitchFamily="34" charset="0"/>
                <a:cs typeface="Arial" panose="020B0604020202020204" pitchFamily="34" charset="0"/>
              </a:rPr>
              <a:t>  }</a:t>
            </a:r>
          </a:p>
          <a:p>
            <a:r>
              <a:rPr lang="en-GB" sz="20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F2B0BF1-F905-75F3-7E78-DC37D78ED969}"/>
              </a:ext>
            </a:extLst>
          </p:cNvPr>
          <p:cNvSpPr txBox="1"/>
          <p:nvPr/>
        </p:nvSpPr>
        <p:spPr>
          <a:xfrm>
            <a:off x="138895" y="320948"/>
            <a:ext cx="504176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transformed parameters </a:t>
            </a:r>
            <a:r>
              <a:rPr lang="en-GB" sz="2000" dirty="0">
                <a:latin typeface="Arial" panose="020B0604020202020204" pitchFamily="34" charset="0"/>
                <a:cs typeface="Arial" panose="020B0604020202020204" pitchFamily="34" charset="0"/>
              </a:rPr>
              <a:t>block</a:t>
            </a:r>
          </a:p>
        </p:txBody>
      </p:sp>
      <p:sp>
        <p:nvSpPr>
          <p:cNvPr id="3" name="Slide Number Placeholder 3">
            <a:extLst>
              <a:ext uri="{FF2B5EF4-FFF2-40B4-BE49-F238E27FC236}">
                <a16:creationId xmlns:a16="http://schemas.microsoft.com/office/drawing/2014/main" id="{3F8F1B65-F41F-6D93-1732-C9E1165172D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245137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E46B-2207-6A41-1F75-A51CBEAC968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07C536-292D-E69B-3B5F-2F2F7FA24DFB}"/>
              </a:ext>
            </a:extLst>
          </p:cNvPr>
          <p:cNvSpPr txBox="1"/>
          <p:nvPr/>
        </p:nvSpPr>
        <p:spPr>
          <a:xfrm>
            <a:off x="138895" y="1081735"/>
            <a:ext cx="11914209" cy="544764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model </a:t>
            </a:r>
            <a:r>
              <a:rPr lang="en-GB" sz="1200" dirty="0">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fixed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gamma00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gamma01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gamma02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beta3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beta4 ~ normal(0, 1);</a:t>
            </a:r>
          </a:p>
          <a:p>
            <a:r>
              <a:rPr lang="en-GB" sz="1200" dirty="0">
                <a:solidFill>
                  <a:schemeClr val="tx1">
                    <a:lumMod val="65000"/>
                    <a:lumOff val="35000"/>
                  </a:schemeClr>
                </a:solidFill>
                <a:latin typeface="Arial" panose="020B0604020202020204" pitchFamily="34" charset="0"/>
                <a:cs typeface="Arial" panose="020B0604020202020204" pitchFamily="34" charset="0"/>
              </a:rPr>
              <a:t>  beta5 ~ normal(0, 1);</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random_intercept</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random_slope_water</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random_slope_sanitation</a:t>
            </a:r>
            <a:r>
              <a:rPr lang="en-GB" sz="1200" dirty="0">
                <a:solidFill>
                  <a:schemeClr val="tx1">
                    <a:lumMod val="65000"/>
                    <a:lumOff val="35000"/>
                  </a:schemeClr>
                </a:solidFill>
                <a:latin typeface="Arial" panose="020B0604020202020204" pitchFamily="34" charset="0"/>
                <a:cs typeface="Arial" panose="020B0604020202020204" pitchFamily="34" charset="0"/>
              </a:rPr>
              <a:t> ~ normal(0,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r>
              <a:rPr lang="en-GB" sz="1200" dirty="0">
                <a:solidFill>
                  <a:schemeClr val="tx1">
                    <a:lumMod val="65000"/>
                    <a:lumOff val="35000"/>
                  </a:schemeClr>
                </a:solidFill>
                <a:latin typeface="Arial" panose="020B0604020202020204" pitchFamily="34" charset="0"/>
                <a:cs typeface="Arial" panose="020B0604020202020204" pitchFamily="34" charset="0"/>
              </a:rPr>
              <a:t>  // Priors for standard deviations of random effects</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group_intercept_sd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group_slope_water_sd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r>
              <a:rPr lang="en-GB" sz="1200" dirty="0" err="1">
                <a:solidFill>
                  <a:schemeClr val="tx1">
                    <a:lumMod val="65000"/>
                    <a:lumOff val="35000"/>
                  </a:schemeClr>
                </a:solidFill>
                <a:latin typeface="Arial" panose="020B0604020202020204" pitchFamily="34" charset="0"/>
                <a:cs typeface="Arial" panose="020B0604020202020204" pitchFamily="34" charset="0"/>
              </a:rPr>
              <a:t>group_slope_sanitation_sd</a:t>
            </a:r>
            <a:r>
              <a:rPr lang="en-GB" sz="1200" dirty="0">
                <a:solidFill>
                  <a:schemeClr val="tx1">
                    <a:lumMod val="65000"/>
                    <a:lumOff val="35000"/>
                  </a:schemeClr>
                </a:solidFill>
                <a:latin typeface="Arial" panose="020B0604020202020204" pitchFamily="34" charset="0"/>
                <a:cs typeface="Arial" panose="020B0604020202020204" pitchFamily="34" charset="0"/>
              </a:rPr>
              <a:t>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0.5);</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Prior for overdispersion parameter</a:t>
            </a:r>
          </a:p>
          <a:p>
            <a:r>
              <a:rPr lang="en-GB" sz="1200" dirty="0">
                <a:solidFill>
                  <a:schemeClr val="tx1">
                    <a:lumMod val="65000"/>
                    <a:lumOff val="35000"/>
                  </a:schemeClr>
                </a:solidFill>
                <a:latin typeface="Arial" panose="020B0604020202020204" pitchFamily="34" charset="0"/>
                <a:cs typeface="Arial" panose="020B0604020202020204" pitchFamily="34" charset="0"/>
              </a:rPr>
              <a:t>  phi ~ </a:t>
            </a:r>
            <a:r>
              <a:rPr lang="en-GB" sz="1200" dirty="0" err="1">
                <a:solidFill>
                  <a:schemeClr val="tx1">
                    <a:lumMod val="65000"/>
                    <a:lumOff val="35000"/>
                  </a:schemeClr>
                </a:solidFill>
                <a:latin typeface="Arial" panose="020B0604020202020204" pitchFamily="34" charset="0"/>
                <a:cs typeface="Arial" panose="020B0604020202020204" pitchFamily="34" charset="0"/>
              </a:rPr>
              <a:t>cauchy</a:t>
            </a:r>
            <a:r>
              <a:rPr lang="en-GB" sz="1200" dirty="0">
                <a:solidFill>
                  <a:schemeClr val="tx1">
                    <a:lumMod val="65000"/>
                    <a:lumOff val="35000"/>
                  </a:schemeClr>
                </a:solidFill>
                <a:latin typeface="Arial" panose="020B0604020202020204" pitchFamily="34" charset="0"/>
                <a:cs typeface="Arial" panose="020B0604020202020204" pitchFamily="34" charset="0"/>
              </a:rPr>
              <a:t>(0, Kappa);</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solidFill>
                  <a:schemeClr val="tx1">
                    <a:lumMod val="65000"/>
                    <a:lumOff val="35000"/>
                  </a:schemeClr>
                </a:solidFill>
                <a:latin typeface="Arial" panose="020B0604020202020204" pitchFamily="34" charset="0"/>
                <a:cs typeface="Arial" panose="020B0604020202020204" pitchFamily="34" charset="0"/>
              </a:rPr>
              <a:t>  // Likelihood: Negative Binomial Poisson Regression</a:t>
            </a:r>
          </a:p>
          <a:p>
            <a:r>
              <a:rPr lang="en-GB" sz="1200" dirty="0">
                <a:solidFill>
                  <a:schemeClr val="tx1">
                    <a:lumMod val="65000"/>
                    <a:lumOff val="35000"/>
                  </a:schemeClr>
                </a:solidFill>
                <a:latin typeface="Arial" panose="020B0604020202020204" pitchFamily="34" charset="0"/>
                <a:cs typeface="Arial" panose="020B0604020202020204" pitchFamily="34" charset="0"/>
              </a:rPr>
              <a:t>  for (</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in 1:N) {</a:t>
            </a:r>
          </a:p>
          <a:p>
            <a:r>
              <a:rPr lang="en-GB" sz="1200" dirty="0">
                <a:solidFill>
                  <a:schemeClr val="tx1">
                    <a:lumMod val="65000"/>
                    <a:lumOff val="35000"/>
                  </a:schemeClr>
                </a:solidFill>
                <a:latin typeface="Arial" panose="020B0604020202020204" pitchFamily="34" charset="0"/>
                <a:cs typeface="Arial" panose="020B0604020202020204" pitchFamily="34" charset="0"/>
              </a:rPr>
              <a:t>    Cholera[</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neg_binomial_2_log(beta00[</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beta01[</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]]*Water[</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beta02[</a:t>
            </a:r>
            <a:r>
              <a:rPr lang="en-GB" sz="1200" dirty="0" err="1">
                <a:solidFill>
                  <a:schemeClr val="tx1">
                    <a:lumMod val="65000"/>
                    <a:lumOff val="35000"/>
                  </a:schemeClr>
                </a:solidFill>
                <a:latin typeface="Arial" panose="020B0604020202020204" pitchFamily="34" charset="0"/>
                <a:cs typeface="Arial" panose="020B0604020202020204" pitchFamily="34" charset="0"/>
              </a:rPr>
              <a:t>CountryID</a:t>
            </a:r>
            <a:r>
              <a:rPr lang="en-GB" sz="1200" dirty="0">
                <a:solidFill>
                  <a:schemeClr val="tx1">
                    <a:lumMod val="65000"/>
                    <a:lumOff val="35000"/>
                  </a:schemeClr>
                </a:solidFill>
                <a:latin typeface="Arial" panose="020B0604020202020204" pitchFamily="34" charset="0"/>
                <a:cs typeface="Arial" panose="020B0604020202020204" pitchFamily="34" charset="0"/>
              </a:rPr>
              <a:t>[</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]]*Sanitation[</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beta3*GDP[</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beta4*Rainfall[</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beta5*Temperature[</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 log(Population[</a:t>
            </a:r>
            <a:r>
              <a:rPr lang="en-GB" sz="1200" dirty="0" err="1">
                <a:solidFill>
                  <a:schemeClr val="tx1">
                    <a:lumMod val="65000"/>
                    <a:lumOff val="35000"/>
                  </a:schemeClr>
                </a:solidFill>
                <a:latin typeface="Arial" panose="020B0604020202020204" pitchFamily="34" charset="0"/>
                <a:cs typeface="Arial" panose="020B0604020202020204" pitchFamily="34" charset="0"/>
              </a:rPr>
              <a:t>i</a:t>
            </a:r>
            <a:r>
              <a:rPr lang="en-GB" sz="1200" dirty="0">
                <a:solidFill>
                  <a:schemeClr val="tx1">
                    <a:lumMod val="65000"/>
                    <a:lumOff val="35000"/>
                  </a:schemeClr>
                </a:solidFill>
                <a:latin typeface="Arial" panose="020B0604020202020204" pitchFamily="34" charset="0"/>
                <a:cs typeface="Arial" panose="020B0604020202020204" pitchFamily="34" charset="0"/>
              </a:rPr>
              <a:t>]), phi);</a:t>
            </a:r>
          </a:p>
          <a:p>
            <a:r>
              <a:rPr lang="en-GB" sz="1200" dirty="0">
                <a:solidFill>
                  <a:schemeClr val="tx1">
                    <a:lumMod val="65000"/>
                    <a:lumOff val="35000"/>
                  </a:schemeClr>
                </a:solidFill>
                <a:latin typeface="Arial" panose="020B0604020202020204" pitchFamily="34" charset="0"/>
                <a:cs typeface="Arial" panose="020B0604020202020204" pitchFamily="34" charset="0"/>
              </a:rPr>
              <a:t>  }</a:t>
            </a:r>
          </a:p>
          <a:p>
            <a:endParaRPr lang="en-GB" sz="1200" dirty="0">
              <a:solidFill>
                <a:schemeClr val="tx1">
                  <a:lumMod val="65000"/>
                  <a:lumOff val="35000"/>
                </a:schemeClr>
              </a:solidFill>
              <a:latin typeface="Arial" panose="020B0604020202020204" pitchFamily="34" charset="0"/>
              <a:cs typeface="Arial" panose="020B0604020202020204" pitchFamily="34" charset="0"/>
            </a:endParaRP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C023704-DB50-BCF9-6572-2C994D7DF23A}"/>
              </a:ext>
            </a:extLst>
          </p:cNvPr>
          <p:cNvSpPr txBox="1"/>
          <p:nvPr/>
        </p:nvSpPr>
        <p:spPr>
          <a:xfrm>
            <a:off x="138895" y="320948"/>
            <a:ext cx="2848857"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model</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5088BAEB-FB11-688C-4696-52B542D60F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594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468DEF3-A3EC-E456-D88E-8139156658B7}"/>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solidFill>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1ED1-D95C-A886-F3D3-D5F47218707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135272-37BB-8356-F187-092D427A26FC}"/>
              </a:ext>
            </a:extLst>
          </p:cNvPr>
          <p:cNvSpPr txBox="1"/>
          <p:nvPr/>
        </p:nvSpPr>
        <p:spPr>
          <a:xfrm>
            <a:off x="138895" y="1081735"/>
            <a:ext cx="11914209" cy="4708981"/>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generated quantities </a:t>
            </a:r>
            <a:r>
              <a:rPr lang="en-GB" sz="1200" dirty="0">
                <a:latin typeface="Arial" panose="020B0604020202020204" pitchFamily="34" charset="0"/>
                <a:cs typeface="Arial" panose="020B0604020202020204" pitchFamily="34" charset="0"/>
              </a:rPr>
              <a:t>{</a:t>
            </a:r>
          </a:p>
          <a:p>
            <a:r>
              <a:rPr lang="en-GB" sz="1200" dirty="0">
                <a:latin typeface="Arial" panose="020B0604020202020204" pitchFamily="34" charset="0"/>
                <a:cs typeface="Arial" panose="020B0604020202020204" pitchFamily="34" charset="0"/>
              </a:rPr>
              <a:t> // report the coefficients as relative risk ratios</a:t>
            </a:r>
          </a:p>
          <a:p>
            <a:r>
              <a:rPr lang="en-GB" sz="1200" dirty="0">
                <a:latin typeface="Arial" panose="020B0604020202020204" pitchFamily="34" charset="0"/>
                <a:cs typeface="Arial" panose="020B0604020202020204" pitchFamily="34" charset="0"/>
              </a:rPr>
              <a:t>  real gamma00_RR;</a:t>
            </a:r>
          </a:p>
          <a:p>
            <a:r>
              <a:rPr lang="en-GB" sz="1200" dirty="0">
                <a:latin typeface="Arial" panose="020B0604020202020204" pitchFamily="34" charset="0"/>
                <a:cs typeface="Arial" panose="020B0604020202020204" pitchFamily="34" charset="0"/>
              </a:rPr>
              <a:t>  real gamma01_RR;</a:t>
            </a:r>
          </a:p>
          <a:p>
            <a:r>
              <a:rPr lang="en-GB" sz="1200" dirty="0">
                <a:latin typeface="Arial" panose="020B0604020202020204" pitchFamily="34" charset="0"/>
                <a:cs typeface="Arial" panose="020B0604020202020204" pitchFamily="34" charset="0"/>
              </a:rPr>
              <a:t>  real gamma02_RR;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gamma00_RR = exp(gamma00);</a:t>
            </a:r>
          </a:p>
          <a:p>
            <a:r>
              <a:rPr lang="en-GB" sz="1200" dirty="0">
                <a:latin typeface="Arial" panose="020B0604020202020204" pitchFamily="34" charset="0"/>
                <a:cs typeface="Arial" panose="020B0604020202020204" pitchFamily="34" charset="0"/>
              </a:rPr>
              <a:t>  gamma01_RR = exp(gamma01);</a:t>
            </a:r>
          </a:p>
          <a:p>
            <a:r>
              <a:rPr lang="en-GB" sz="1200" dirty="0">
                <a:latin typeface="Arial" panose="020B0604020202020204" pitchFamily="34" charset="0"/>
                <a:cs typeface="Arial" panose="020B0604020202020204" pitchFamily="34" charset="0"/>
              </a:rPr>
              <a:t>  gamma02_RR = exp(gamma02);</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real beta3_RR;</a:t>
            </a:r>
          </a:p>
          <a:p>
            <a:r>
              <a:rPr lang="en-GB" sz="1200" dirty="0">
                <a:latin typeface="Arial" panose="020B0604020202020204" pitchFamily="34" charset="0"/>
                <a:cs typeface="Arial" panose="020B0604020202020204" pitchFamily="34" charset="0"/>
              </a:rPr>
              <a:t>  real beta4_RR;</a:t>
            </a:r>
          </a:p>
          <a:p>
            <a:r>
              <a:rPr lang="en-GB" sz="1200" dirty="0">
                <a:latin typeface="Arial" panose="020B0604020202020204" pitchFamily="34" charset="0"/>
                <a:cs typeface="Arial" panose="020B0604020202020204" pitchFamily="34" charset="0"/>
              </a:rPr>
              <a:t>  real beta5_RR;</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beta3_RR = exp(beta3);</a:t>
            </a:r>
          </a:p>
          <a:p>
            <a:r>
              <a:rPr lang="en-GB" sz="1200" dirty="0">
                <a:latin typeface="Arial" panose="020B0604020202020204" pitchFamily="34" charset="0"/>
                <a:cs typeface="Arial" panose="020B0604020202020204" pitchFamily="34" charset="0"/>
              </a:rPr>
              <a:t>  beta4_RR = exp(beta4);</a:t>
            </a:r>
          </a:p>
          <a:p>
            <a:r>
              <a:rPr lang="en-GB" sz="1200" dirty="0">
                <a:latin typeface="Arial" panose="020B0604020202020204" pitchFamily="34" charset="0"/>
                <a:cs typeface="Arial" panose="020B0604020202020204" pitchFamily="34" charset="0"/>
              </a:rPr>
              <a:t>  beta5_RR = exp(beta5);</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 report the varying slopes as relative risk ratios</a:t>
            </a:r>
          </a:p>
          <a:p>
            <a:r>
              <a:rPr lang="en-GB" sz="1200" dirty="0">
                <a:latin typeface="Arial" panose="020B0604020202020204" pitchFamily="34" charset="0"/>
                <a:cs typeface="Arial" panose="020B0604020202020204" pitchFamily="34" charset="0"/>
              </a:rPr>
              <a:t>  vector[13] beta01_RR;</a:t>
            </a:r>
          </a:p>
          <a:p>
            <a:r>
              <a:rPr lang="en-GB" sz="1200" dirty="0">
                <a:latin typeface="Arial" panose="020B0604020202020204" pitchFamily="34" charset="0"/>
                <a:cs typeface="Arial" panose="020B0604020202020204" pitchFamily="34" charset="0"/>
              </a:rPr>
              <a:t>  beta01_RR = exp(beta01);</a:t>
            </a:r>
          </a:p>
          <a:p>
            <a:r>
              <a:rPr lang="en-GB" sz="1200" dirty="0">
                <a:latin typeface="Arial" panose="020B0604020202020204" pitchFamily="34" charset="0"/>
                <a:cs typeface="Arial" panose="020B0604020202020204" pitchFamily="34" charset="0"/>
              </a:rPr>
              <a:t>      </a:t>
            </a:r>
          </a:p>
          <a:p>
            <a:r>
              <a:rPr lang="en-GB" sz="1200" dirty="0">
                <a:latin typeface="Arial" panose="020B0604020202020204" pitchFamily="34" charset="0"/>
                <a:cs typeface="Arial" panose="020B0604020202020204" pitchFamily="34" charset="0"/>
              </a:rPr>
              <a:t>  vector[13] beta02_RR;</a:t>
            </a:r>
          </a:p>
          <a:p>
            <a:r>
              <a:rPr lang="en-GB" sz="1200" dirty="0">
                <a:latin typeface="Arial" panose="020B0604020202020204" pitchFamily="34" charset="0"/>
                <a:cs typeface="Arial" panose="020B0604020202020204" pitchFamily="34" charset="0"/>
              </a:rPr>
              <a:t>  beta02_RR[1] = exp(beta02[1]);</a:t>
            </a:r>
          </a:p>
          <a:p>
            <a:r>
              <a:rPr lang="en-GB" sz="1200"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8A16BF3A-5A7A-58D9-29B3-02470E30943E}"/>
              </a:ext>
            </a:extLst>
          </p:cNvPr>
          <p:cNvSpPr txBox="1"/>
          <p:nvPr/>
        </p:nvSpPr>
        <p:spPr>
          <a:xfrm>
            <a:off x="138895" y="320948"/>
            <a:ext cx="4443845" cy="400110"/>
          </a:xfrm>
          <a:prstGeom prst="rect">
            <a:avLst/>
          </a:prstGeom>
          <a:noFill/>
        </p:spPr>
        <p:txBody>
          <a:bodyPr wrap="none" rtlCol="0">
            <a:spAutoFit/>
          </a:bodyPr>
          <a:lstStyle/>
          <a:p>
            <a:r>
              <a:rPr lang="en-GB" sz="2000" dirty="0">
                <a:latin typeface="Arial" panose="020B0604020202020204" pitchFamily="34" charset="0"/>
                <a:cs typeface="Arial" panose="020B0604020202020204" pitchFamily="34" charset="0"/>
              </a:rPr>
              <a:t>Define the </a:t>
            </a:r>
            <a:r>
              <a:rPr lang="en-GB" sz="2000" b="1" dirty="0">
                <a:latin typeface="Arial" panose="020B0604020202020204" pitchFamily="34" charset="0"/>
                <a:cs typeface="Arial" panose="020B0604020202020204" pitchFamily="34" charset="0"/>
              </a:rPr>
              <a:t>generate quantities</a:t>
            </a:r>
            <a:r>
              <a:rPr lang="en-GB" sz="2000" dirty="0">
                <a:latin typeface="Arial" panose="020B0604020202020204" pitchFamily="34" charset="0"/>
                <a:cs typeface="Arial" panose="020B0604020202020204" pitchFamily="34" charset="0"/>
              </a:rPr>
              <a:t> block</a:t>
            </a:r>
          </a:p>
        </p:txBody>
      </p:sp>
      <p:sp>
        <p:nvSpPr>
          <p:cNvPr id="3" name="Slide Number Placeholder 3">
            <a:extLst>
              <a:ext uri="{FF2B5EF4-FFF2-40B4-BE49-F238E27FC236}">
                <a16:creationId xmlns:a16="http://schemas.microsoft.com/office/drawing/2014/main" id="{E4E00C8E-7CA4-F78D-19D3-7576DFC07B3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78692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and white text with black text&#10;&#10;Description automatically generated">
            <a:extLst>
              <a:ext uri="{FF2B5EF4-FFF2-40B4-BE49-F238E27FC236}">
                <a16:creationId xmlns:a16="http://schemas.microsoft.com/office/drawing/2014/main" id="{B8656934-ACE3-85EF-5F80-8B78A3EB72E3}"/>
              </a:ext>
            </a:extLst>
          </p:cNvPr>
          <p:cNvPicPr>
            <a:picLocks noChangeAspect="1"/>
          </p:cNvPicPr>
          <p:nvPr/>
        </p:nvPicPr>
        <p:blipFill>
          <a:blip r:embed="rId2"/>
          <a:stretch>
            <a:fillRect/>
          </a:stretch>
        </p:blipFill>
        <p:spPr>
          <a:xfrm>
            <a:off x="143959" y="156502"/>
            <a:ext cx="7399455" cy="2164466"/>
          </a:xfrm>
          <a:prstGeom prst="rect">
            <a:avLst/>
          </a:prstGeom>
        </p:spPr>
      </p:pic>
      <p:pic>
        <p:nvPicPr>
          <p:cNvPr id="5" name="Picture 4" descr="A table with numbers and a number of objects&#10;&#10;Description automatically generated with medium confidence">
            <a:extLst>
              <a:ext uri="{FF2B5EF4-FFF2-40B4-BE49-F238E27FC236}">
                <a16:creationId xmlns:a16="http://schemas.microsoft.com/office/drawing/2014/main" id="{38DEF390-2CDE-A075-7878-9B9822F1E9B8}"/>
              </a:ext>
            </a:extLst>
          </p:cNvPr>
          <p:cNvPicPr>
            <a:picLocks noChangeAspect="1"/>
          </p:cNvPicPr>
          <p:nvPr/>
        </p:nvPicPr>
        <p:blipFill>
          <a:blip r:embed="rId3"/>
          <a:stretch>
            <a:fillRect/>
          </a:stretch>
        </p:blipFill>
        <p:spPr>
          <a:xfrm>
            <a:off x="143959" y="2725034"/>
            <a:ext cx="7772400" cy="36889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ACB041-B675-0AE3-4B52-84033B1BE168}"/>
                  </a:ext>
                </a:extLst>
              </p:cNvPr>
              <p:cNvSpPr txBox="1"/>
              <p:nvPr/>
            </p:nvSpPr>
            <p:spPr>
              <a:xfrm>
                <a:off x="7543414" y="921245"/>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1</m:t>
                          </m:r>
                        </m:sub>
                      </m:sSub>
                    </m:oMath>
                  </m:oMathPara>
                </a14:m>
                <a:endParaRPr lang="en-GB" dirty="0"/>
              </a:p>
            </p:txBody>
          </p:sp>
        </mc:Choice>
        <mc:Fallback xmlns="">
          <p:sp>
            <p:nvSpPr>
              <p:cNvPr id="8" name="TextBox 7">
                <a:extLst>
                  <a:ext uri="{FF2B5EF4-FFF2-40B4-BE49-F238E27FC236}">
                    <a16:creationId xmlns:a16="http://schemas.microsoft.com/office/drawing/2014/main" id="{57ACB041-B675-0AE3-4B52-84033B1BE168}"/>
                  </a:ext>
                </a:extLst>
              </p:cNvPr>
              <p:cNvSpPr txBox="1">
                <a:spLocks noRot="1" noChangeAspect="1" noMove="1" noResize="1" noEditPoints="1" noAdjustHandles="1" noChangeArrowheads="1" noChangeShapeType="1" noTextEdit="1"/>
              </p:cNvSpPr>
              <p:nvPr/>
            </p:nvSpPr>
            <p:spPr>
              <a:xfrm>
                <a:off x="7543414" y="921245"/>
                <a:ext cx="772609" cy="369332"/>
              </a:xfrm>
              <a:prstGeom prst="rect">
                <a:avLst/>
              </a:prstGeom>
              <a:blipFill>
                <a:blip r:embed="rId4"/>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06A2FB1-2C7F-0D2E-AC46-587B40395C90}"/>
                  </a:ext>
                </a:extLst>
              </p:cNvPr>
              <p:cNvSpPr txBox="1"/>
              <p:nvPr/>
            </p:nvSpPr>
            <p:spPr>
              <a:xfrm>
                <a:off x="7543414" y="1189392"/>
                <a:ext cx="77260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rPr>
                            <m:t>   </m:t>
                          </m:r>
                          <m:r>
                            <a:rPr lang="en-GB" sz="1800" i="1">
                              <a:latin typeface="Cambria Math" panose="02040503050406030204" pitchFamily="18" charset="0"/>
                              <a:ea typeface="Cambria Math" panose="02040503050406030204" pitchFamily="18" charset="0"/>
                            </a:rPr>
                            <m:t>𝛾</m:t>
                          </m:r>
                        </m:e>
                        <m:sub>
                          <m:r>
                            <a:rPr lang="en-GB" sz="1800">
                              <a:latin typeface="Cambria Math" panose="02040503050406030204" pitchFamily="18" charset="0"/>
                              <a:ea typeface="Cambria Math" panose="02040503050406030204" pitchFamily="18" charset="0"/>
                            </a:rPr>
                            <m:t>0</m:t>
                          </m:r>
                          <m:r>
                            <a:rPr lang="en-GB" sz="1800" b="0" i="1" smtClean="0">
                              <a:latin typeface="Cambria Math" panose="02040503050406030204" pitchFamily="18" charset="0"/>
                              <a:ea typeface="Cambria Math" panose="02040503050406030204" pitchFamily="18" charset="0"/>
                            </a:rPr>
                            <m:t>2</m:t>
                          </m:r>
                        </m:sub>
                      </m:sSub>
                    </m:oMath>
                  </m:oMathPara>
                </a14:m>
                <a:endParaRPr lang="en-GB" dirty="0"/>
              </a:p>
            </p:txBody>
          </p:sp>
        </mc:Choice>
        <mc:Fallback xmlns="">
          <p:sp>
            <p:nvSpPr>
              <p:cNvPr id="9" name="TextBox 8">
                <a:extLst>
                  <a:ext uri="{FF2B5EF4-FFF2-40B4-BE49-F238E27FC236}">
                    <a16:creationId xmlns:a16="http://schemas.microsoft.com/office/drawing/2014/main" id="{806A2FB1-2C7F-0D2E-AC46-587B40395C90}"/>
                  </a:ext>
                </a:extLst>
              </p:cNvPr>
              <p:cNvSpPr txBox="1">
                <a:spLocks noRot="1" noChangeAspect="1" noMove="1" noResize="1" noEditPoints="1" noAdjustHandles="1" noChangeArrowheads="1" noChangeShapeType="1" noTextEdit="1"/>
              </p:cNvSpPr>
              <p:nvPr/>
            </p:nvSpPr>
            <p:spPr>
              <a:xfrm>
                <a:off x="7543414" y="1189392"/>
                <a:ext cx="772609" cy="369332"/>
              </a:xfrm>
              <a:prstGeom prst="rect">
                <a:avLst/>
              </a:prstGeom>
              <a:blipFill>
                <a:blip r:embed="rId5"/>
                <a:stretch>
                  <a:fillRect b="-1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C18990-8B96-28CE-B9B3-8487574D1189}"/>
                  </a:ext>
                </a:extLst>
              </p:cNvPr>
              <p:cNvSpPr txBox="1"/>
              <p:nvPr/>
            </p:nvSpPr>
            <p:spPr>
              <a:xfrm>
                <a:off x="2364130" y="6374570"/>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a:latin typeface="Cambria Math" panose="02040503050406030204" pitchFamily="18" charset="0"/>
                              <a:ea typeface="Cambria Math" panose="02040503050406030204" pitchFamily="18" charset="0"/>
                            </a:rPr>
                            <m:t>1,</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1" name="TextBox 10">
                <a:extLst>
                  <a:ext uri="{FF2B5EF4-FFF2-40B4-BE49-F238E27FC236}">
                    <a16:creationId xmlns:a16="http://schemas.microsoft.com/office/drawing/2014/main" id="{3AC18990-8B96-28CE-B9B3-8487574D1189}"/>
                  </a:ext>
                </a:extLst>
              </p:cNvPr>
              <p:cNvSpPr txBox="1">
                <a:spLocks noRot="1" noChangeAspect="1" noMove="1" noResize="1" noEditPoints="1" noAdjustHandles="1" noChangeArrowheads="1" noChangeShapeType="1" noTextEdit="1"/>
              </p:cNvSpPr>
              <p:nvPr/>
            </p:nvSpPr>
            <p:spPr>
              <a:xfrm>
                <a:off x="2364130" y="6374570"/>
                <a:ext cx="714736" cy="391646"/>
              </a:xfrm>
              <a:prstGeom prst="rect">
                <a:avLst/>
              </a:prstGeom>
              <a:blipFill>
                <a:blip r:embed="rId6"/>
                <a:stretch>
                  <a:fillRect b="-96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8FDB0D-3A16-A90F-3BF4-7BD56CD0F913}"/>
                  </a:ext>
                </a:extLst>
              </p:cNvPr>
              <p:cNvSpPr txBox="1"/>
              <p:nvPr/>
            </p:nvSpPr>
            <p:spPr>
              <a:xfrm>
                <a:off x="5653270" y="6361906"/>
                <a:ext cx="71473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b="0" i="0" smtClean="0">
                              <a:latin typeface="Cambria Math" panose="02040503050406030204" pitchFamily="18" charset="0"/>
                              <a:ea typeface="Cambria Math" panose="02040503050406030204" pitchFamily="18" charset="0"/>
                            </a:rPr>
                            <m:t>2</m:t>
                          </m:r>
                          <m:r>
                            <a:rPr lang="en-GB" sz="1800">
                              <a:latin typeface="Cambria Math" panose="02040503050406030204" pitchFamily="18" charset="0"/>
                              <a:ea typeface="Cambria Math" panose="02040503050406030204" pitchFamily="18" charset="0"/>
                            </a:rPr>
                            <m:t>,</m:t>
                          </m:r>
                          <m:r>
                            <a:rPr lang="en-GB" sz="1800" i="1">
                              <a:latin typeface="Cambria Math" panose="02040503050406030204" pitchFamily="18" charset="0"/>
                              <a:ea typeface="Cambria Math" panose="02040503050406030204" pitchFamily="18" charset="0"/>
                            </a:rPr>
                            <m:t>𝑗</m:t>
                          </m:r>
                        </m:sub>
                      </m:sSub>
                    </m:oMath>
                  </m:oMathPara>
                </a14:m>
                <a:endParaRPr lang="en-GB" dirty="0"/>
              </a:p>
            </p:txBody>
          </p:sp>
        </mc:Choice>
        <mc:Fallback xmlns="">
          <p:sp>
            <p:nvSpPr>
              <p:cNvPr id="12" name="TextBox 11">
                <a:extLst>
                  <a:ext uri="{FF2B5EF4-FFF2-40B4-BE49-F238E27FC236}">
                    <a16:creationId xmlns:a16="http://schemas.microsoft.com/office/drawing/2014/main" id="{188FDB0D-3A16-A90F-3BF4-7BD56CD0F913}"/>
                  </a:ext>
                </a:extLst>
              </p:cNvPr>
              <p:cNvSpPr txBox="1">
                <a:spLocks noRot="1" noChangeAspect="1" noMove="1" noResize="1" noEditPoints="1" noAdjustHandles="1" noChangeArrowheads="1" noChangeShapeType="1" noTextEdit="1"/>
              </p:cNvSpPr>
              <p:nvPr/>
            </p:nvSpPr>
            <p:spPr>
              <a:xfrm>
                <a:off x="5653270" y="6361906"/>
                <a:ext cx="714736" cy="391646"/>
              </a:xfrm>
              <a:prstGeom prst="rect">
                <a:avLst/>
              </a:prstGeom>
              <a:blipFill>
                <a:blip r:embed="rId7"/>
                <a:stretch>
                  <a:fillRect b="-9677"/>
                </a:stretch>
              </a:blipFill>
            </p:spPr>
            <p:txBody>
              <a:bodyPr/>
              <a:lstStyle/>
              <a:p>
                <a:r>
                  <a:rPr lang="en-GB">
                    <a:noFill/>
                  </a:rPr>
                  <a:t> </a:t>
                </a:r>
              </a:p>
            </p:txBody>
          </p:sp>
        </mc:Fallback>
      </mc:AlternateContent>
      <p:sp>
        <p:nvSpPr>
          <p:cNvPr id="2" name="Slide Number Placeholder 3">
            <a:extLst>
              <a:ext uri="{FF2B5EF4-FFF2-40B4-BE49-F238E27FC236}">
                <a16:creationId xmlns:a16="http://schemas.microsoft.com/office/drawing/2014/main" id="{0D1E6B42-F169-4EB7-FB9E-2FC8A1E148D8}"/>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917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
        <p:nvSpPr>
          <p:cNvPr id="5" name="Slide Number Placeholder 3">
            <a:extLst>
              <a:ext uri="{FF2B5EF4-FFF2-40B4-BE49-F238E27FC236}">
                <a16:creationId xmlns:a16="http://schemas.microsoft.com/office/drawing/2014/main" id="{202250E6-EC0D-CBF1-B145-217A129E68C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3101197863"/>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particulate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that we covered these various types of regression models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861074"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these models to are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 within a group, or temporal datasets? </a:t>
            </a: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maths teacher-student ratio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Brentside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considers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7" name="Picture 6">
            <a:extLst>
              <a:ext uri="{FF2B5EF4-FFF2-40B4-BE49-F238E27FC236}">
                <a16:creationId xmlns:a16="http://schemas.microsoft.com/office/drawing/2014/main" id="{29503E48-E369-B285-B3F0-772C27EF85E3}"/>
              </a:ext>
            </a:extLst>
          </p:cNvPr>
          <p:cNvPicPr>
            <a:picLocks noChangeAspect="1"/>
          </p:cNvPicPr>
          <p:nvPr/>
        </p:nvPicPr>
        <p:blipFill rotWithShape="1">
          <a:blip r:embed="rId3"/>
          <a:srcRect l="931"/>
          <a:stretch/>
        </p:blipFill>
        <p:spPr>
          <a:xfrm>
            <a:off x="0" y="21574"/>
            <a:ext cx="12192000" cy="828375"/>
          </a:xfrm>
          <a:prstGeom prst="rect">
            <a:avLst/>
          </a:prstGeom>
        </p:spPr>
      </p:pic>
      <p:sp>
        <p:nvSpPr>
          <p:cNvPr id="8" name="Text Placeholder 6">
            <a:extLst>
              <a:ext uri="{FF2B5EF4-FFF2-40B4-BE49-F238E27FC236}">
                <a16:creationId xmlns:a16="http://schemas.microsoft.com/office/drawing/2014/main" id="{0FF234B3-1F45-78C0-90E7-1741FCF68E4E}"/>
              </a:ext>
            </a:extLst>
          </p:cNvPr>
          <p:cNvSpPr txBox="1">
            <a:spLocks/>
          </p:cNvSpPr>
          <p:nvPr/>
        </p:nvSpPr>
        <p:spPr bwMode="auto">
          <a:xfrm>
            <a:off x="190991" y="211490"/>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31654</TotalTime>
  <Words>5136</Words>
  <Application>Microsoft Macintosh PowerPoint</Application>
  <PresentationFormat>Widescreen</PresentationFormat>
  <Paragraphs>772</Paragraphs>
  <Slides>32</Slides>
  <Notes>9</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32</vt:i4>
      </vt:variant>
    </vt:vector>
  </HeadingPairs>
  <TitlesOfParts>
    <vt:vector size="46" baseType="lpstr">
      <vt:lpstr>ＭＳ Ｐゴシック</vt:lpstr>
      <vt:lpstr>Arial</vt:lpstr>
      <vt:lpstr>Calibri</vt:lpstr>
      <vt:lpstr>Cambria Math</vt:lpstr>
      <vt:lpstr>Century</vt:lpstr>
      <vt:lpstr>Helvetica</vt:lpstr>
      <vt:lpstr>Helvetica Neue</vt:lpstr>
      <vt:lpstr>Helvetica Neue Condensed Black</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353</cp:revision>
  <dcterms:created xsi:type="dcterms:W3CDTF">2020-11-19T14:47:11Z</dcterms:created>
  <dcterms:modified xsi:type="dcterms:W3CDTF">2025-06-12T03:00:30Z</dcterms:modified>
</cp:coreProperties>
</file>