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323" r:id="rId3"/>
    <p:sldId id="324" r:id="rId4"/>
    <p:sldId id="329" r:id="rId5"/>
    <p:sldId id="326" r:id="rId6"/>
    <p:sldId id="327" r:id="rId7"/>
    <p:sldId id="328" r:id="rId8"/>
    <p:sldId id="28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CD465-F4B6-4747-B8AC-E0871C454C59}" type="datetimeFigureOut">
              <a:t>29/02/2020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4E043-0EF8-864D-99C5-3372035FCB9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57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17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92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80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15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19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3F4CE-72F9-7A49-ABF0-3ED555122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A62BC-1D02-DE4F-A58A-5777B25CB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F46EF-865A-874B-8400-88A5A39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456A-C8A8-6B4C-98A2-D7CAF4134859}" type="datetimeFigureOut">
              <a:t>29/02/2020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F8981-480F-BC47-8E4F-8D916B73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E449A-0E1E-BC4F-8DEE-30F11AC7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FFC-E299-2441-83B6-A9C30BD8F6E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89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5070-CE3C-9B4C-BFD3-40324D09E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0CD6D-96F3-9841-9AC3-2E1D181E6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46C39-B00E-C64F-BAB0-6046C460A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456A-C8A8-6B4C-98A2-D7CAF4134859}" type="datetimeFigureOut">
              <a:t>29/02/2020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9C91C-51CA-344D-9294-1F73D60A5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F7686-8CD4-7D42-9B77-35B42160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FFC-E299-2441-83B6-A9C30BD8F6E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64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571071-9D3F-6E4E-9BB9-6247E619C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F7018-04E3-0447-B5AB-433AD0F0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C02E7-EF05-8B4A-B206-C60925D1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456A-C8A8-6B4C-98A2-D7CAF4134859}" type="datetimeFigureOut">
              <a:t>29/02/2020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CD3A3-58DA-2D44-A231-9710F790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C9663-944C-FC46-9A37-89811F4F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FFC-E299-2441-83B6-A9C30BD8F6E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708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298406" y="1830586"/>
            <a:ext cx="5000625" cy="44201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892969" y="1830586"/>
            <a:ext cx="5000625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1969"/>
            </a:lvl1pPr>
            <a:lvl2pPr marL="482186" indent="-241093">
              <a:spcBef>
                <a:spcPts val="2250"/>
              </a:spcBef>
              <a:defRPr sz="1969"/>
            </a:lvl2pPr>
            <a:lvl3pPr marL="723279" indent="-241093">
              <a:spcBef>
                <a:spcPts val="2250"/>
              </a:spcBef>
              <a:defRPr sz="1969"/>
            </a:lvl3pPr>
            <a:lvl4pPr marL="964372" indent="-241093">
              <a:spcBef>
                <a:spcPts val="2250"/>
              </a:spcBef>
              <a:defRPr sz="1969"/>
            </a:lvl4pPr>
            <a:lvl5pPr marL="1205465" indent="-241093">
              <a:spcBef>
                <a:spcPts val="2250"/>
              </a:spcBef>
              <a:defRPr sz="19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527297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51302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C0E1-A5EF-104B-B67A-EEDD64E7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0AD1D-D75D-BC4B-8161-906BB5F29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02E91-153F-BC46-96A8-3D54BD0B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456A-C8A8-6B4C-98A2-D7CAF4134859}" type="datetimeFigureOut">
              <a:t>29/02/2020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7AB40-4716-DB4C-9B69-15F1FCD41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E9E65-3176-B84F-A41D-A6E03200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FFC-E299-2441-83B6-A9C30BD8F6E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25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988E-0B9B-D741-8D0C-04D9E26F3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0E0D0-CA36-B740-B50F-43D9C670E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9796A-A684-1248-AF8E-2147A314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456A-C8A8-6B4C-98A2-D7CAF4134859}" type="datetimeFigureOut">
              <a:t>29/02/2020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F2BE8-B45B-4740-9F8B-A219E2CA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54D2-AB1E-9949-9EA1-6267F293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FFC-E299-2441-83B6-A9C30BD8F6E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52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06C6-B7C5-BE4E-80AF-C0E45BC2C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A8EA-1FAF-8B4B-998A-C9762C5A9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183FC-344F-F14F-831E-2F138B88B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A81A8-1A5D-2440-B311-E53DFDC68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456A-C8A8-6B4C-98A2-D7CAF4134859}" type="datetimeFigureOut">
              <a:t>29/02/2020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08A62-0EEF-F347-9C15-B328157B2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A9960-8E6B-4047-8505-E5E10EE8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FFC-E299-2441-83B6-A9C30BD8F6E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01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C6B6-A088-4641-8C66-636D48A14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04B7A-6A83-7745-999A-BF549E980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98C32-A944-1C41-B8F0-7C5A59298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3D5F9-9303-1B41-9F8F-EA4C48A6C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23FAB2-6E6A-FB4C-905F-01DDA0DCB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8163A-2304-A246-8434-32A1F51F3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456A-C8A8-6B4C-98A2-D7CAF4134859}" type="datetimeFigureOut">
              <a:t>29/02/2020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A75BFC-AA54-E644-9FC2-94B2A5BC3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8F88F4-8797-8747-8AE0-A816985A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FFC-E299-2441-83B6-A9C30BD8F6E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19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63EB-B9A9-C244-9EFD-D37FE4185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50028-FE29-8842-8712-B47368A0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456A-C8A8-6B4C-98A2-D7CAF4134859}" type="datetimeFigureOut">
              <a:t>29/02/2020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8EB61-A386-A54A-B4BA-603E7B77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FAF72-F4CB-E142-B72B-B968869C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FFC-E299-2441-83B6-A9C30BD8F6E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54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9FB7CA-CA4B-324F-A541-9D83BFF1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456A-C8A8-6B4C-98A2-D7CAF4134859}" type="datetimeFigureOut">
              <a:t>29/02/2020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8DFCE-5551-2B45-AAA9-7A08EFD6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62677-1AB9-AA42-89EF-1A712D70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FFC-E299-2441-83B6-A9C30BD8F6E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77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7A6B-FEF2-2247-A8F9-EEF4F0982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0DCF-7C0B-A24B-A1A0-454175079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48BDA-1157-FE4A-93AA-076A0EB9F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421E1-6BC7-A149-999A-BABCB165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456A-C8A8-6B4C-98A2-D7CAF4134859}" type="datetimeFigureOut">
              <a:t>29/02/2020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AA086-D502-F84B-BBC9-8C3B9D6A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08916-45B0-684C-B12A-7F566319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FFC-E299-2441-83B6-A9C30BD8F6E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31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A5404-7DFD-0942-8F80-FAC1AD665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64541-4F5C-D44C-97D9-A6BA98CB2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F0F22-C9C1-A642-AB60-831C7F533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D7293-0A0E-3449-9CFB-FF7EFA63F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456A-C8A8-6B4C-98A2-D7CAF4134859}" type="datetimeFigureOut">
              <a:t>29/02/2020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691FA-2DF9-A645-86A7-9BE296E3B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83988-C026-B644-BC82-F58EE25A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FFC-E299-2441-83B6-A9C30BD8F6E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20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ECA245-AD2B-214E-9058-0DE292E9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5B0C0-79DF-7748-9415-7977534A8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53722-7D32-7440-B671-6B278EE3D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7456A-C8A8-6B4C-98A2-D7CAF4134859}" type="datetimeFigureOut">
              <a:t>29/02/2020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BC921-3480-1549-A82F-9EB4F4926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06FE5-2856-F342-B17C-B95765140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34FFC-E299-2441-83B6-A9C30BD8F6E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28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5DAB-4A31-C34C-8812-CE2DCB11C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129A2-4A38-D849-83C7-E38E736191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44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Weight in 4000 girls aged 1-21</a:t>
            </a:r>
          </a:p>
          <a:p>
            <a:r>
              <a:rPr lang="en-US"/>
              <a:t>Aim: to define weight distribution at each age</a:t>
            </a:r>
          </a:p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Construct smooth centiles curves</a:t>
            </a:r>
            <a:endParaRPr lang="en-US"/>
          </a:p>
          <a:p>
            <a:endParaRPr lang="en-US"/>
          </a:p>
          <a:p>
            <a:pPr lvl="1"/>
            <a:r>
              <a:rPr lang="en-US">
                <a:solidFill>
                  <a:schemeClr val="bg1">
                    <a:lumMod val="95000"/>
                  </a:schemeClr>
                </a:solidFill>
              </a:rPr>
              <a:t>95% below 95</a:t>
            </a:r>
            <a:r>
              <a:rPr lang="en-US" baseline="30000">
                <a:solidFill>
                  <a:schemeClr val="bg1">
                    <a:lumMod val="95000"/>
                  </a:schemeClr>
                </a:solidFill>
              </a:rPr>
              <a:t>th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 centile</a:t>
            </a:r>
          </a:p>
          <a:p>
            <a:pPr lvl="1"/>
            <a:r>
              <a:rPr lang="en-US">
                <a:solidFill>
                  <a:schemeClr val="bg1">
                    <a:lumMod val="95000"/>
                  </a:schemeClr>
                </a:solidFill>
              </a:rPr>
              <a:t>50% below 50</a:t>
            </a:r>
            <a:r>
              <a:rPr lang="en-US" baseline="30000">
                <a:solidFill>
                  <a:schemeClr val="bg1">
                    <a:lumMod val="95000"/>
                  </a:schemeClr>
                </a:solidFill>
              </a:rPr>
              <a:t>th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 centile</a:t>
            </a:r>
          </a:p>
          <a:p>
            <a:pPr lvl="1"/>
            <a:r>
              <a:rPr lang="en-US">
                <a:solidFill>
                  <a:schemeClr val="bg1">
                    <a:lumMod val="95000"/>
                  </a:schemeClr>
                </a:solidFill>
              </a:rPr>
              <a:t>5% below 5</a:t>
            </a:r>
            <a:r>
              <a:rPr lang="en-US" baseline="30000">
                <a:solidFill>
                  <a:schemeClr val="bg1">
                    <a:lumMod val="95000"/>
                  </a:schemeClr>
                </a:solidFill>
              </a:rPr>
              <a:t>th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 centile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73501" y="312539"/>
            <a:ext cx="8444998" cy="151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normAutofit fontScale="9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5625" dirty="0"/>
              <a:t>Constructing growth charts</a:t>
            </a:r>
          </a:p>
        </p:txBody>
      </p:sp>
      <p:pic>
        <p:nvPicPr>
          <p:cNvPr id="13" name="Picture Placeholder 12" descr="hanes girls.pdf"/>
          <p:cNvPicPr>
            <a:picLocks noGrp="1" noChangeAspect="1"/>
          </p:cNvPicPr>
          <p:nvPr>
            <p:ph type="pic" sz="half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606" r="-10606"/>
          <a:stretch>
            <a:fillRect/>
          </a:stretch>
        </p:blipFill>
        <p:spPr>
          <a:solidFill>
            <a:srgbClr val="FFFFFF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020188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Weight in 4000 girls aged 1-21</a:t>
            </a:r>
          </a:p>
          <a:p>
            <a:r>
              <a:rPr lang="en-US"/>
              <a:t>Aim: to define weight distribution at each age </a:t>
            </a:r>
          </a:p>
          <a:p>
            <a:r>
              <a:rPr lang="en-US"/>
              <a:t>Construct smooth centile curves</a:t>
            </a:r>
          </a:p>
          <a:p>
            <a:pPr lvl="1"/>
            <a:r>
              <a:rPr lang="en-US"/>
              <a:t>50% below 50</a:t>
            </a:r>
            <a:r>
              <a:rPr lang="en-US" baseline="30000"/>
              <a:t>th</a:t>
            </a:r>
            <a:r>
              <a:rPr lang="en-US"/>
              <a:t> centile</a:t>
            </a:r>
          </a:p>
          <a:p>
            <a:pPr lvl="1"/>
            <a:r>
              <a:rPr lang="en-US"/>
              <a:t>10% below </a:t>
            </a:r>
            <a:r>
              <a:rPr lang="en-US">
                <a:solidFill>
                  <a:srgbClr val="0000FF"/>
                </a:solidFill>
              </a:rPr>
              <a:t>10</a:t>
            </a:r>
            <a:r>
              <a:rPr lang="en-US" baseline="30000">
                <a:solidFill>
                  <a:srgbClr val="0000FF"/>
                </a:solidFill>
              </a:rPr>
              <a:t>th</a:t>
            </a:r>
            <a:r>
              <a:rPr lang="en-US">
                <a:solidFill>
                  <a:srgbClr val="0000FF"/>
                </a:solidFill>
              </a:rPr>
              <a:t> centile</a:t>
            </a:r>
          </a:p>
          <a:p>
            <a:pPr lvl="1"/>
            <a:r>
              <a:rPr lang="en-US"/>
              <a:t>3% below </a:t>
            </a:r>
            <a:r>
              <a:rPr lang="en-US">
                <a:solidFill>
                  <a:srgbClr val="FF0000"/>
                </a:solidFill>
              </a:rPr>
              <a:t>3</a:t>
            </a:r>
            <a:r>
              <a:rPr lang="en-US" baseline="30000">
                <a:solidFill>
                  <a:srgbClr val="FF0000"/>
                </a:solidFill>
              </a:rPr>
              <a:t>rd</a:t>
            </a:r>
            <a:r>
              <a:rPr lang="en-US">
                <a:solidFill>
                  <a:srgbClr val="FF0000"/>
                </a:solidFill>
              </a:rPr>
              <a:t> centile</a:t>
            </a:r>
          </a:p>
          <a:p>
            <a:pPr lvl="1"/>
            <a:r>
              <a:rPr lang="en-US" i="1"/>
              <a:t>etc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73501" y="312539"/>
            <a:ext cx="8444998" cy="151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normAutofit fontScale="9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5625" dirty="0"/>
              <a:t>Constructing growth charts</a:t>
            </a:r>
          </a:p>
        </p:txBody>
      </p:sp>
      <p:pic>
        <p:nvPicPr>
          <p:cNvPr id="14" name="Picture Placeholder 13" descr="hanes girls.pdf"/>
          <p:cNvPicPr>
            <a:picLocks noGrp="1" noChangeAspect="1"/>
          </p:cNvPicPr>
          <p:nvPr>
            <p:ph type="pic" sz="half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606" r="-10606"/>
          <a:stretch>
            <a:fillRect/>
          </a:stretch>
        </p:blipFill>
        <p:spPr>
          <a:solidFill>
            <a:srgbClr val="FFFFFF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118095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en-US"/>
              <a:t>Cole, JRSS A (1988)</a:t>
            </a:r>
          </a:p>
          <a:p>
            <a:r>
              <a:rPr lang="en-US"/>
              <a:t>Split into narrow age groups</a:t>
            </a:r>
          </a:p>
          <a:p>
            <a:r>
              <a:rPr lang="en-US"/>
              <a:t>Summarise skew weight distribution in each group</a:t>
            </a:r>
          </a:p>
          <a:p>
            <a:pPr lvl="1"/>
            <a:r>
              <a:rPr lang="en-GB"/>
              <a:t>Power </a:t>
            </a:r>
            <a:r>
              <a:rPr lang="el-GR">
                <a:solidFill>
                  <a:srgbClr val="008000"/>
                </a:solidFill>
              </a:rPr>
              <a:t>λ</a:t>
            </a:r>
            <a:r>
              <a:rPr lang="en-GB"/>
              <a:t>, mean </a:t>
            </a:r>
            <a:r>
              <a:rPr lang="el-GR">
                <a:solidFill>
                  <a:srgbClr val="FF0000"/>
                </a:solidFill>
              </a:rPr>
              <a:t>μ</a:t>
            </a:r>
            <a:r>
              <a:rPr lang="en-US"/>
              <a:t> and coefficient of variation </a:t>
            </a:r>
            <a:r>
              <a:rPr lang="el-GR">
                <a:solidFill>
                  <a:srgbClr val="0000FF"/>
                </a:solidFill>
              </a:rPr>
              <a:t>σ</a:t>
            </a:r>
            <a:endParaRPr lang="en-GB"/>
          </a:p>
          <a:p>
            <a:pPr marL="241093" lvl="1"/>
            <a:r>
              <a:rPr lang="el-GR">
                <a:solidFill>
                  <a:srgbClr val="008000"/>
                </a:solidFill>
              </a:rPr>
              <a:t>λ</a:t>
            </a:r>
            <a:r>
              <a:rPr lang="en-GB">
                <a:solidFill>
                  <a:srgbClr val="008000"/>
                </a:solidFill>
              </a:rPr>
              <a:t> </a:t>
            </a:r>
            <a:r>
              <a:rPr lang="el-GR">
                <a:solidFill>
                  <a:srgbClr val="FF0000"/>
                </a:solidFill>
              </a:rPr>
              <a:t>μ</a:t>
            </a:r>
            <a:r>
              <a:rPr lang="en-US"/>
              <a:t> and </a:t>
            </a:r>
            <a:r>
              <a:rPr lang="el-GR">
                <a:solidFill>
                  <a:srgbClr val="0000FF"/>
                </a:solidFill>
              </a:rPr>
              <a:t>σ</a:t>
            </a:r>
            <a:r>
              <a:rPr lang="en-GB">
                <a:solidFill>
                  <a:srgbClr val="0000FF"/>
                </a:solidFill>
              </a:rPr>
              <a:t> </a:t>
            </a:r>
            <a:r>
              <a:rPr lang="en-GB"/>
              <a:t>vary by age</a:t>
            </a:r>
          </a:p>
        </p:txBody>
      </p:sp>
      <p:pic>
        <p:nvPicPr>
          <p:cNvPr id="8" name="Picture Placeholder 7" descr="hanes girls.pdf"/>
          <p:cNvPicPr>
            <a:picLocks noGrp="1" noChangeAspect="1"/>
          </p:cNvPicPr>
          <p:nvPr>
            <p:ph type="pic" sz="half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606" r="-10606"/>
          <a:stretch>
            <a:fillRect/>
          </a:stretch>
        </p:blipFill>
        <p:spPr>
          <a:solidFill>
            <a:schemeClr val="bg1"/>
          </a:solidFill>
          <a:ln>
            <a:solidFill>
              <a:srgbClr val="FFFFFF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193727" y="312539"/>
            <a:ext cx="7804547" cy="1518047"/>
          </a:xfrm>
        </p:spPr>
        <p:txBody>
          <a:bodyPr>
            <a:normAutofit/>
          </a:bodyPr>
          <a:lstStyle/>
          <a:p>
            <a:r>
              <a:rPr lang="en-US"/>
              <a:t>LMS method</a:t>
            </a:r>
          </a:p>
        </p:txBody>
      </p:sp>
    </p:spTree>
    <p:extLst>
      <p:ext uri="{BB962C8B-B14F-4D97-AF65-F5344CB8AC3E}">
        <p14:creationId xmlns:p14="http://schemas.microsoft.com/office/powerpoint/2010/main" val="19707386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193726" y="1830586"/>
            <a:ext cx="3686571" cy="4420195"/>
          </a:xfrm>
        </p:spPr>
        <p:txBody>
          <a:bodyPr>
            <a:normAutofit/>
          </a:bodyPr>
          <a:lstStyle/>
          <a:p>
            <a:pPr marL="241093" lvl="1"/>
            <a:r>
              <a:rPr lang="en-GB"/>
              <a:t>Plot </a:t>
            </a:r>
            <a:r>
              <a:rPr lang="el-GR">
                <a:solidFill>
                  <a:srgbClr val="008000"/>
                </a:solidFill>
              </a:rPr>
              <a:t>λ</a:t>
            </a:r>
            <a:r>
              <a:rPr lang="en-GB">
                <a:solidFill>
                  <a:srgbClr val="008000"/>
                </a:solidFill>
              </a:rPr>
              <a:t> </a:t>
            </a:r>
            <a:r>
              <a:rPr lang="el-GR">
                <a:solidFill>
                  <a:srgbClr val="FF0000"/>
                </a:solidFill>
              </a:rPr>
              <a:t>μ</a:t>
            </a:r>
            <a:r>
              <a:rPr lang="en-US"/>
              <a:t> and </a:t>
            </a:r>
            <a:r>
              <a:rPr lang="el-GR">
                <a:solidFill>
                  <a:srgbClr val="0000FF"/>
                </a:solidFill>
              </a:rPr>
              <a:t>σ</a:t>
            </a:r>
            <a:r>
              <a:rPr lang="en-GB">
                <a:solidFill>
                  <a:srgbClr val="0000FF"/>
                </a:solidFill>
              </a:rPr>
              <a:t> </a:t>
            </a:r>
            <a:r>
              <a:rPr lang="en-GB"/>
              <a:t>against age and fit smooth curves</a:t>
            </a:r>
          </a:p>
          <a:p>
            <a:pPr marL="482186" lvl="2"/>
            <a:r>
              <a:rPr lang="en-GB">
                <a:solidFill>
                  <a:srgbClr val="008000"/>
                </a:solidFill>
              </a:rPr>
              <a:t>L</a:t>
            </a:r>
            <a:r>
              <a:rPr lang="en-GB"/>
              <a:t> curve for </a:t>
            </a:r>
            <a:r>
              <a:rPr lang="el-GR">
                <a:solidFill>
                  <a:srgbClr val="008000"/>
                </a:solidFill>
              </a:rPr>
              <a:t>λ</a:t>
            </a:r>
            <a:endParaRPr lang="en-GB"/>
          </a:p>
          <a:p>
            <a:pPr marL="482186" lvl="2"/>
            <a:r>
              <a:rPr lang="en-GB">
                <a:solidFill>
                  <a:srgbClr val="FF0000"/>
                </a:solidFill>
              </a:rPr>
              <a:t>M</a:t>
            </a:r>
            <a:r>
              <a:rPr lang="en-GB"/>
              <a:t> curve for </a:t>
            </a:r>
            <a:r>
              <a:rPr lang="el-GR">
                <a:solidFill>
                  <a:srgbClr val="FF0000"/>
                </a:solidFill>
              </a:rPr>
              <a:t>μ</a:t>
            </a:r>
            <a:endParaRPr lang="en-GB"/>
          </a:p>
          <a:p>
            <a:pPr marL="482186" lvl="2"/>
            <a:r>
              <a:rPr lang="en-GB">
                <a:solidFill>
                  <a:srgbClr val="0000FF"/>
                </a:solidFill>
              </a:rPr>
              <a:t>S</a:t>
            </a:r>
            <a:r>
              <a:rPr lang="en-GB"/>
              <a:t> curve for </a:t>
            </a:r>
            <a:r>
              <a:rPr lang="el-GR">
                <a:solidFill>
                  <a:srgbClr val="0000FF"/>
                </a:solidFill>
              </a:rPr>
              <a:t>σ</a:t>
            </a:r>
            <a:endParaRPr lang="en-GB"/>
          </a:p>
          <a:p>
            <a:pPr marL="241093" lvl="1"/>
            <a:r>
              <a:rPr lang="en-GB"/>
              <a:t>Hence </a:t>
            </a:r>
            <a:r>
              <a:rPr lang="en-GB">
                <a:solidFill>
                  <a:srgbClr val="008000"/>
                </a:solidFill>
              </a:rPr>
              <a:t>L</a:t>
            </a:r>
            <a:r>
              <a:rPr lang="en-GB">
                <a:solidFill>
                  <a:srgbClr val="FF0000"/>
                </a:solidFill>
              </a:rPr>
              <a:t>M</a:t>
            </a:r>
            <a:r>
              <a:rPr lang="en-GB">
                <a:solidFill>
                  <a:srgbClr val="0000FF"/>
                </a:solidFill>
              </a:rPr>
              <a:t>S</a:t>
            </a:r>
            <a:r>
              <a:rPr lang="en-GB"/>
              <a:t> method</a:t>
            </a:r>
          </a:p>
        </p:txBody>
      </p:sp>
      <p:pic>
        <p:nvPicPr>
          <p:cNvPr id="4" name="Picture Placeholder 3" descr="hanes girls.pdf"/>
          <p:cNvPicPr>
            <a:picLocks noGrp="1" noChangeAspect="1"/>
          </p:cNvPicPr>
          <p:nvPr>
            <p:ph type="pic" sz="half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606" r="-10606"/>
          <a:stretch>
            <a:fillRect/>
          </a:stretch>
        </p:blipFill>
        <p:spPr>
          <a:solidFill>
            <a:srgbClr val="FFFFFF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93727" y="312539"/>
            <a:ext cx="7804547" cy="1518047"/>
          </a:xfrm>
        </p:spPr>
        <p:txBody>
          <a:bodyPr>
            <a:normAutofit/>
          </a:bodyPr>
          <a:lstStyle/>
          <a:p>
            <a:r>
              <a:rPr lang="en-US"/>
              <a:t>LMS method</a:t>
            </a:r>
          </a:p>
        </p:txBody>
      </p:sp>
    </p:spTree>
    <p:extLst>
      <p:ext uri="{BB962C8B-B14F-4D97-AF65-F5344CB8AC3E}">
        <p14:creationId xmlns:p14="http://schemas.microsoft.com/office/powerpoint/2010/main" val="15809830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marL="241093" lvl="1"/>
            <a:r>
              <a:rPr lang="en-GB"/>
              <a:t>Centile curves are functions </a:t>
            </a:r>
            <a:br>
              <a:rPr lang="en-GB"/>
            </a:br>
            <a:r>
              <a:rPr lang="en-GB"/>
              <a:t>of </a:t>
            </a:r>
            <a:r>
              <a:rPr lang="en-GB">
                <a:solidFill>
                  <a:srgbClr val="008000"/>
                </a:solidFill>
              </a:rPr>
              <a:t>L </a:t>
            </a:r>
            <a:r>
              <a:rPr lang="en-GB">
                <a:solidFill>
                  <a:srgbClr val="FF0000"/>
                </a:solidFill>
              </a:rPr>
              <a:t>M</a:t>
            </a:r>
            <a:r>
              <a:rPr lang="en-US"/>
              <a:t> and </a:t>
            </a:r>
            <a:r>
              <a:rPr lang="en-GB">
                <a:solidFill>
                  <a:srgbClr val="0000FF"/>
                </a:solidFill>
              </a:rPr>
              <a:t>S</a:t>
            </a:r>
            <a:r>
              <a:rPr lang="en-GB">
                <a:solidFill>
                  <a:schemeClr val="tx1"/>
                </a:solidFill>
              </a:rPr>
              <a:t> curves</a:t>
            </a:r>
          </a:p>
          <a:p>
            <a:pPr marL="482186" lvl="2"/>
            <a:r>
              <a:rPr lang="en-GB">
                <a:solidFill>
                  <a:schemeClr val="tx1"/>
                </a:solidFill>
              </a:rPr>
              <a:t> </a:t>
            </a:r>
          </a:p>
          <a:p>
            <a:pPr marL="241093" lvl="1"/>
            <a:r>
              <a:rPr lang="en-GB">
                <a:solidFill>
                  <a:schemeClr val="tx1"/>
                </a:solidFill>
              </a:rPr>
              <a:t>So if </a:t>
            </a:r>
            <a:r>
              <a:rPr lang="en-GB">
                <a:solidFill>
                  <a:srgbClr val="008000"/>
                </a:solidFill>
              </a:rPr>
              <a:t>L </a:t>
            </a:r>
            <a:r>
              <a:rPr lang="en-GB">
                <a:solidFill>
                  <a:srgbClr val="FF0000"/>
                </a:solidFill>
              </a:rPr>
              <a:t>M</a:t>
            </a:r>
            <a:r>
              <a:rPr lang="en-US"/>
              <a:t> and </a:t>
            </a:r>
            <a:r>
              <a:rPr lang="en-GB">
                <a:solidFill>
                  <a:srgbClr val="0000FF"/>
                </a:solidFill>
              </a:rPr>
              <a:t>S</a:t>
            </a:r>
            <a:r>
              <a:rPr lang="en-GB">
                <a:solidFill>
                  <a:schemeClr val="tx1"/>
                </a:solidFill>
              </a:rPr>
              <a:t> curves are smooth, </a:t>
            </a:r>
            <a:r>
              <a:rPr lang="en-GB"/>
              <a:t>centiles are too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98202" y="3850645"/>
          <a:ext cx="2736497" cy="379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739900" imgH="241300" progId="Equation.DSMT4">
                  <p:embed/>
                </p:oleObj>
              </mc:Choice>
              <mc:Fallback>
                <p:oleObj name="Equation" r:id="rId4" imgW="1739900" imgH="2413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98202" y="3850645"/>
                        <a:ext cx="2736497" cy="379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93727" y="312539"/>
            <a:ext cx="7804547" cy="1518047"/>
          </a:xfrm>
        </p:spPr>
        <p:txBody>
          <a:bodyPr>
            <a:normAutofit/>
          </a:bodyPr>
          <a:lstStyle/>
          <a:p>
            <a:r>
              <a:rPr lang="en-US"/>
              <a:t>LMS method</a:t>
            </a:r>
          </a:p>
        </p:txBody>
      </p:sp>
      <p:pic>
        <p:nvPicPr>
          <p:cNvPr id="5" name="Picture Placeholder 4" descr="hanes girls.pdf"/>
          <p:cNvPicPr>
            <a:picLocks noGrp="1" noChangeAspect="1"/>
          </p:cNvPicPr>
          <p:nvPr>
            <p:ph type="pic" sz="half" idx="13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606" r="-10606"/>
          <a:stretch>
            <a:fillRect/>
          </a:stretch>
        </p:blipFill>
        <p:spPr>
          <a:solidFill>
            <a:srgbClr val="FFFFFF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72496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Cole-Green LMS method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726" y="1830586"/>
            <a:ext cx="8223877" cy="4420195"/>
          </a:xfrm>
        </p:spPr>
        <p:txBody>
          <a:bodyPr>
            <a:normAutofit lnSpcReduction="10000"/>
          </a:bodyPr>
          <a:lstStyle/>
          <a:p>
            <a:r>
              <a:rPr lang="en-US"/>
              <a:t>Peter Green (1988) proposed using maximum penalized likelihood to improve LMS method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Elegantly avoids arbitrary age groupings</a:t>
            </a:r>
          </a:p>
          <a:p>
            <a:r>
              <a:rPr lang="en-US"/>
              <a:t>See Cole &amp; Green, Stat Med (1992)</a:t>
            </a:r>
          </a:p>
          <a:p>
            <a:r>
              <a:rPr lang="en-US"/>
              <a:t>Now the standard method</a:t>
            </a:r>
          </a:p>
        </p:txBody>
      </p:sp>
      <p:pic>
        <p:nvPicPr>
          <p:cNvPr id="4" name="Picture 3" descr="Green penli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8686" y="3036538"/>
            <a:ext cx="6017257" cy="832174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peter gree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5241" y="4077960"/>
            <a:ext cx="1228473" cy="1762432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625947" y="6008036"/>
            <a:ext cx="1132811" cy="266933"/>
          </a:xfrm>
          <a:prstGeom prst="rect">
            <a:avLst/>
          </a:prstGeom>
          <a:noFill/>
          <a:ln w="12700" cap="flat">
            <a:solidFill>
              <a:srgbClr val="DCDEE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r>
              <a:rPr lang="en-US" sz="1266"/>
              <a:t>Peter Green FRS</a:t>
            </a:r>
          </a:p>
        </p:txBody>
      </p:sp>
    </p:spTree>
    <p:extLst>
      <p:ext uri="{BB962C8B-B14F-4D97-AF65-F5344CB8AC3E}">
        <p14:creationId xmlns:p14="http://schemas.microsoft.com/office/powerpoint/2010/main" val="109586385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40 countries LMS method.png"/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554" r="-4554"/>
          <a:stretch>
            <a:fillRect/>
          </a:stretch>
        </p:blipFill>
        <p:spPr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2539"/>
            <a:ext cx="9144000" cy="1518047"/>
          </a:xfrm>
        </p:spPr>
        <p:txBody>
          <a:bodyPr>
            <a:normAutofit/>
          </a:bodyPr>
          <a:lstStyle/>
          <a:p>
            <a:r>
              <a:rPr lang="en-US" sz="4640"/>
              <a:t>40 countries use LMS method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303085" y="3118398"/>
            <a:ext cx="874448" cy="804418"/>
          </a:xfrm>
          <a:prstGeom prst="straightConnector1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Group 4"/>
          <p:cNvGrpSpPr/>
          <p:nvPr/>
        </p:nvGrpSpPr>
        <p:grpSpPr>
          <a:xfrm>
            <a:off x="6827909" y="2125654"/>
            <a:ext cx="1064184" cy="992705"/>
            <a:chOff x="7240542" y="3023151"/>
            <a:chExt cx="1513506" cy="1411848"/>
          </a:xfrm>
        </p:grpSpPr>
        <p:pic>
          <p:nvPicPr>
            <p:cNvPr id="3" name="Picture 2" descr="WHO growth standard logo.jp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40542" y="3023151"/>
              <a:ext cx="1513506" cy="1132719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7287130" y="4163242"/>
              <a:ext cx="1420332" cy="27175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bg1">
                  <a:lumMod val="5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773" b="1">
                  <a:solidFill>
                    <a:srgbClr val="000000"/>
                  </a:solidFill>
                  <a:sym typeface="Helvetica Light"/>
                </a:rPr>
                <a:t>WHO growth standard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612231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215</Words>
  <Application>Microsoft Macintosh PowerPoint</Application>
  <PresentationFormat>Widescreen</PresentationFormat>
  <Paragraphs>42</Paragraphs>
  <Slides>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Equation</vt:lpstr>
      <vt:lpstr>PowerPoint Presentation</vt:lpstr>
      <vt:lpstr>PowerPoint Presentation</vt:lpstr>
      <vt:lpstr>PowerPoint Presentation</vt:lpstr>
      <vt:lpstr>LMS method</vt:lpstr>
      <vt:lpstr>LMS method</vt:lpstr>
      <vt:lpstr>LMS method</vt:lpstr>
      <vt:lpstr>Cole-Green LMS method</vt:lpstr>
      <vt:lpstr>40 countries use LMS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Cole, Tim</dc:creator>
  <cp:lastModifiedBy>Cole, Tim</cp:lastModifiedBy>
  <cp:revision>2</cp:revision>
  <dcterms:created xsi:type="dcterms:W3CDTF">2020-02-29T20:23:43Z</dcterms:created>
  <dcterms:modified xsi:type="dcterms:W3CDTF">2020-02-29T20:27:21Z</dcterms:modified>
</cp:coreProperties>
</file>