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explosion/spacy-notebooks/blob/master/notebooks/conference_notebooks/modern_nlp_in_python.ipynb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66ba2c4e2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66ba2c4e2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1fb213bfd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1fb213bfd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66ba2c4e2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66ba2c4e2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66ba2c4e2_0_5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766ba2c4e2_0_5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904551c8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76904551c8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fb213bf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1fb213bf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fb213bf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1fb213bf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fb213bfd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Talk about the example of language translation. Briefly mention deep learning approaches: Difference in learnt encodings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1fb213bfd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fb213bfd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Explain the concept of term frequency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Explain drawbacks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Explain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1fb213bfd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fb213bfd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from </a:t>
            </a:r>
            <a:r>
              <a:rPr lang="es" sz="800" u="sng">
                <a:solidFill>
                  <a:schemeClr val="dk1"/>
                </a:solidFill>
                <a:hlinkClick r:id="rId2"/>
              </a:rPr>
              <a:t>https://github.com/explosion/spacy-notebooks/blob/master/notebooks/conference_notebooks/modern_nlp_in_python.ipynb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1fb213bfd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fb213bfd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1fb213bfd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spacy.apps.allenai.org/" TargetMode="External"/><Relationship Id="rId4" Type="http://schemas.openxmlformats.org/officeDocument/2006/relationships/hyperlink" Target="https://transformer.huggingface.co/doc/gpt2-lar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ferran.hernandez.17@ucl.ac.u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hyperlink" Target="https://www.thelancet.com/journals/laninf/article/PIIS1473-3099(20)30132-8/fulltex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hyperlink" Target="https://github.com/UCLichCodeClub/Meeting_ICH_25Mar2020/blob/master/DocClassification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02913" y="1260800"/>
            <a:ext cx="6079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Biomedical Natural Language Processing: Applications and Software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0475" y="2354975"/>
            <a:ext cx="6224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UCL ICH Coding Club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Ferran Gonzalez</a:t>
            </a: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 Hernandez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25/03/2020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35"/>
            <a:ext cx="9143999" cy="993124"/>
            <a:chOff x="0" y="-66259"/>
            <a:chExt cx="9143999" cy="1235075"/>
          </a:xfrm>
        </p:grpSpPr>
        <p:sp>
          <p:nvSpPr>
            <p:cNvPr id="57" name="Google Shape;57;p13"/>
            <p:cNvSpPr/>
            <p:nvPr/>
          </p:nvSpPr>
          <p:spPr>
            <a:xfrm>
              <a:off x="0" y="-66259"/>
              <a:ext cx="9143999" cy="1235075"/>
            </a:xfrm>
            <a:custGeom>
              <a:rect b="b" l="l" r="r" t="t"/>
              <a:pathLst>
                <a:path extrusionOk="0" h="151" w="1123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20182" y="514785"/>
              <a:ext cx="257986" cy="3031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6596" l="9988" r="10984" t="6378"/>
          <a:stretch/>
        </p:blipFill>
        <p:spPr>
          <a:xfrm>
            <a:off x="3579424" y="3377150"/>
            <a:ext cx="1726209" cy="1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/>
          <p:nvPr/>
        </p:nvSpPr>
        <p:spPr>
          <a:xfrm>
            <a:off x="-1" y="0"/>
            <a:ext cx="9144000" cy="546000"/>
          </a:xfrm>
          <a:prstGeom prst="rect">
            <a:avLst/>
          </a:prstGeom>
          <a:solidFill>
            <a:srgbClr val="0097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072825" y="4760175"/>
            <a:ext cx="61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228600" y="0"/>
            <a:ext cx="6429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AF5"/>
                </a:solidFill>
                <a:latin typeface="Lato"/>
                <a:ea typeface="Lato"/>
                <a:cs typeface="Lato"/>
                <a:sym typeface="Lato"/>
              </a:rPr>
              <a:t>Word embeddings</a:t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345950" y="158050"/>
            <a:ext cx="750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Some interesting resources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45950" y="1048525"/>
            <a:ext cx="30000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Biomedical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https://scispacy.apps.allenai.org/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345950" y="1981475"/>
            <a:ext cx="5457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State-of-the-art Language model for automatic text completion: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https://transformer.huggingface.co/doc/gpt2-large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-1" y="0"/>
            <a:ext cx="9144000" cy="546000"/>
          </a:xfrm>
          <a:prstGeom prst="rect">
            <a:avLst/>
          </a:prstGeom>
          <a:solidFill>
            <a:srgbClr val="0097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228600" y="0"/>
            <a:ext cx="7003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AF5"/>
                </a:solidFill>
                <a:latin typeface="Lato"/>
                <a:ea typeface="Lato"/>
                <a:cs typeface="Lato"/>
                <a:sym typeface="Lato"/>
              </a:rPr>
              <a:t>Acknowledgments</a:t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AF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AF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AF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2496525" y="1763450"/>
            <a:ext cx="4009200" cy="45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Thank you for your attention</a:t>
            </a:r>
            <a:endParaRPr b="1"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2959275" y="3142875"/>
            <a:ext cx="3083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ferran.hernandez.17@ucl.ac.uk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fhernandez@turing.ac.uk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345950" y="158050"/>
            <a:ext cx="6047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45951" y="162775"/>
            <a:ext cx="692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Natural Language Processing (NLP)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1100" y="685975"/>
            <a:ext cx="4110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Natural Language Processing?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Terminology: text mining &amp; NLP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10850" y="2309825"/>
            <a:ext cx="32598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Applications?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47175" y="762150"/>
            <a:ext cx="2769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&amp; AI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63" y="2659200"/>
            <a:ext cx="3772287" cy="17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45950" y="2973725"/>
            <a:ext cx="2233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Speech Recognition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Email filtering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 engines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Translation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 answering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5951" y="162775"/>
            <a:ext cx="692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Biomedical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NLP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57350" y="4189150"/>
            <a:ext cx="2807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Hypothesis generation through knowledge graphs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64213" y="820525"/>
            <a:ext cx="2807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can NLP be helpful?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913088" y="1405575"/>
            <a:ext cx="2344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iomedical Literature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30M &gt; records in PubMed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83050" y="2442175"/>
            <a:ext cx="324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 engines, document classification, topic modelling,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summarisation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650" y="3061400"/>
            <a:ext cx="2171300" cy="18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24075" y="2117925"/>
            <a:ext cx="223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 Knowledge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24075" y="3450925"/>
            <a:ext cx="152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 knowledge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157350" y="3744050"/>
            <a:ext cx="330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Relationships between genes, proteins, diseases and drugs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63" y="872362"/>
            <a:ext cx="1430464" cy="20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45951" y="162775"/>
            <a:ext cx="692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Common Tasks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58404" t="11496"/>
          <a:stretch/>
        </p:blipFill>
        <p:spPr>
          <a:xfrm>
            <a:off x="5617400" y="3168975"/>
            <a:ext cx="2011201" cy="14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838" y="1184594"/>
            <a:ext cx="2614200" cy="115080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306250" y="757400"/>
            <a:ext cx="3178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Named-Entity Recognition (NER)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848950" y="757388"/>
            <a:ext cx="156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Entity Linking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89775" y="629400"/>
            <a:ext cx="25389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Retrieval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 Classification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Topic Modelling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525" y="1255992"/>
            <a:ext cx="2011200" cy="102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516525" y="2560200"/>
            <a:ext cx="228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Relationship extraction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229250" y="2343150"/>
            <a:ext cx="27048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Knowledge graph construction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975" y="3634800"/>
            <a:ext cx="1634507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775" y="3047150"/>
            <a:ext cx="2328251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179850" y="4688650"/>
            <a:ext cx="531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8"/>
              </a:rPr>
              <a:t>https://www.thelancet.com/journals/laninf/article/PIIS1473-3099(20)30132-8/fulltext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219601" y="4394400"/>
            <a:ext cx="2704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NLP &amp; COVID-19</a:t>
            </a:r>
            <a:endParaRPr b="1"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45951" y="162775"/>
            <a:ext cx="692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Own research 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91225" y="685975"/>
            <a:ext cx="2661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Pharmacokinetics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91225" y="1883063"/>
            <a:ext cx="4177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Parameters derived from Clinical Trials: 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963" y="892275"/>
            <a:ext cx="2542525" cy="1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94500" y="3174425"/>
            <a:ext cx="41775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Identify papers reporting this information (Document Retrieval)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Locate mentions  of parameters (NER) and contextual information (sentence classification)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Extract associated values (Relationship extraction)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Normalisation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523975" y="1016138"/>
            <a:ext cx="226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Value for drug development?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003725" y="2837126"/>
            <a:ext cx="2901010" cy="2161913"/>
            <a:chOff x="375416" y="915124"/>
            <a:chExt cx="4724003" cy="3296102"/>
          </a:xfrm>
        </p:grpSpPr>
        <p:cxnSp>
          <p:nvCxnSpPr>
            <p:cNvPr id="120" name="Google Shape;120;p17"/>
            <p:cNvCxnSpPr>
              <a:endCxn id="121" idx="0"/>
            </p:cNvCxnSpPr>
            <p:nvPr/>
          </p:nvCxnSpPr>
          <p:spPr>
            <a:xfrm>
              <a:off x="3533161" y="2727855"/>
              <a:ext cx="0" cy="475800"/>
            </a:xfrm>
            <a:prstGeom prst="straightConnector1">
              <a:avLst/>
            </a:prstGeom>
            <a:noFill/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21" name="Google Shape;121;p17"/>
            <p:cNvSpPr txBox="1"/>
            <p:nvPr/>
          </p:nvSpPr>
          <p:spPr>
            <a:xfrm>
              <a:off x="3132511" y="3203655"/>
              <a:ext cx="801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00B05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Lookup table</a:t>
              </a:r>
              <a:endParaRPr/>
            </a:p>
          </p:txBody>
        </p:sp>
        <p:pic>
          <p:nvPicPr>
            <p:cNvPr id="122" name="Google Shape;122;p17"/>
            <p:cNvPicPr preferRelativeResize="0"/>
            <p:nvPr/>
          </p:nvPicPr>
          <p:blipFill rotWithShape="1">
            <a:blip r:embed="rId4">
              <a:alphaModFix/>
            </a:blip>
            <a:srcRect b="22045" l="0" r="0" t="0"/>
            <a:stretch/>
          </p:blipFill>
          <p:spPr>
            <a:xfrm>
              <a:off x="375416" y="915124"/>
              <a:ext cx="4724003" cy="32961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7"/>
            <p:cNvSpPr/>
            <p:nvPr/>
          </p:nvSpPr>
          <p:spPr>
            <a:xfrm>
              <a:off x="1662683" y="2236883"/>
              <a:ext cx="486300" cy="131700"/>
            </a:xfrm>
            <a:prstGeom prst="roundRect">
              <a:avLst>
                <a:gd fmla="val 16667" name="adj"/>
              </a:avLst>
            </a:prstGeom>
            <a:solidFill>
              <a:srgbClr val="B7CCE4">
                <a:alpha val="25880"/>
              </a:srgbClr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368587" y="2230619"/>
              <a:ext cx="486300" cy="131700"/>
            </a:xfrm>
            <a:prstGeom prst="roundRect">
              <a:avLst>
                <a:gd fmla="val 16667" name="adj"/>
              </a:avLst>
            </a:prstGeom>
            <a:solidFill>
              <a:srgbClr val="B7CCE4">
                <a:alpha val="25880"/>
              </a:srgbClr>
            </a:solidFill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84334" y="2362168"/>
              <a:ext cx="486300" cy="131700"/>
            </a:xfrm>
            <a:prstGeom prst="roundRect">
              <a:avLst>
                <a:gd fmla="val 16667" name="adj"/>
              </a:avLst>
            </a:prstGeom>
            <a:solidFill>
              <a:srgbClr val="FF0000">
                <a:alpha val="2588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182163" y="2354338"/>
              <a:ext cx="486300" cy="131700"/>
            </a:xfrm>
            <a:prstGeom prst="roundRect">
              <a:avLst>
                <a:gd fmla="val 16667" name="adj"/>
              </a:avLst>
            </a:prstGeom>
            <a:solidFill>
              <a:srgbClr val="00B050">
                <a:alpha val="25880"/>
              </a:srgbClr>
            </a:solidFill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32510" y="2824922"/>
              <a:ext cx="1706100" cy="131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84335" y="2942887"/>
              <a:ext cx="1294500" cy="1098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774355" y="2942887"/>
              <a:ext cx="1294500" cy="1098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125380" y="2942887"/>
              <a:ext cx="1294500" cy="1098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824163" y="3052803"/>
              <a:ext cx="2301300" cy="1098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152187" y="3060852"/>
              <a:ext cx="1686600" cy="101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84336" y="3170768"/>
              <a:ext cx="1482600" cy="101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962113" y="3178818"/>
              <a:ext cx="1482600" cy="101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439890" y="3170767"/>
              <a:ext cx="1447200" cy="1179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92286" y="3280683"/>
              <a:ext cx="1651800" cy="101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148941" y="3288733"/>
              <a:ext cx="375900" cy="936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529760" y="3296783"/>
              <a:ext cx="1165500" cy="936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673231" y="3288732"/>
              <a:ext cx="1213800" cy="1098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90202" y="3398649"/>
              <a:ext cx="888300" cy="101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840886" y="3398648"/>
              <a:ext cx="1931400" cy="113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778790" y="3406697"/>
              <a:ext cx="1108200" cy="1059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824162" y="3512279"/>
              <a:ext cx="1544400" cy="1137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430749" y="3512279"/>
              <a:ext cx="1403400" cy="1011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834047" y="3521533"/>
              <a:ext cx="1053000" cy="92100"/>
            </a:xfrm>
            <a:prstGeom prst="roundRect">
              <a:avLst>
                <a:gd fmla="val 16667" name="adj"/>
              </a:avLst>
            </a:prstGeom>
            <a:solidFill>
              <a:srgbClr val="E36C09">
                <a:alpha val="25880"/>
              </a:srgbClr>
            </a:solidFill>
            <a:ln cap="flat" cmpd="sng" w="1905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1" y="0"/>
            <a:ext cx="9144000" cy="546000"/>
          </a:xfrm>
          <a:prstGeom prst="rect">
            <a:avLst/>
          </a:prstGeom>
          <a:solidFill>
            <a:srgbClr val="0097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28600" y="0"/>
            <a:ext cx="268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AF5"/>
                </a:solidFill>
                <a:latin typeface="Lato"/>
                <a:ea typeface="Lato"/>
                <a:cs typeface="Lato"/>
                <a:sym typeface="Lato"/>
              </a:rPr>
              <a:t>NLP in a Nutshell</a:t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-140300" y="3869700"/>
            <a:ext cx="9284400" cy="12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3942393" y="1657675"/>
            <a:ext cx="393600" cy="1494186"/>
            <a:chOff x="3500350" y="2534925"/>
            <a:chExt cx="393600" cy="1572000"/>
          </a:xfrm>
        </p:grpSpPr>
        <p:sp>
          <p:nvSpPr>
            <p:cNvPr id="154" name="Google Shape;154;p18"/>
            <p:cNvSpPr/>
            <p:nvPr/>
          </p:nvSpPr>
          <p:spPr>
            <a:xfrm>
              <a:off x="3500350" y="2534925"/>
              <a:ext cx="393600" cy="1572000"/>
            </a:xfrm>
            <a:prstGeom prst="rect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568950" y="2611125"/>
              <a:ext cx="262500" cy="262500"/>
            </a:xfrm>
            <a:prstGeom prst="ellipse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568950" y="2992125"/>
              <a:ext cx="262500" cy="262500"/>
            </a:xfrm>
            <a:prstGeom prst="ellipse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568950" y="3373125"/>
              <a:ext cx="262500" cy="262500"/>
            </a:xfrm>
            <a:prstGeom prst="ellipse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568950" y="3754125"/>
              <a:ext cx="262500" cy="262500"/>
            </a:xfrm>
            <a:prstGeom prst="ellipse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8"/>
          <p:cNvSpPr txBox="1"/>
          <p:nvPr/>
        </p:nvSpPr>
        <p:spPr>
          <a:xfrm>
            <a:off x="2276041" y="2246965"/>
            <a:ext cx="1002000" cy="315600"/>
          </a:xfrm>
          <a:prstGeom prst="rect">
            <a:avLst/>
          </a:prstGeom>
          <a:noFill/>
          <a:ln cap="flat" cmpd="sng" w="1905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952693" y="2226290"/>
            <a:ext cx="1019100" cy="3603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6113843" y="2406415"/>
            <a:ext cx="262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6398543" y="2214565"/>
            <a:ext cx="1262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IRRELEVANT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7682843" y="2214590"/>
            <a:ext cx="1047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RELEVANT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428543" y="2179550"/>
            <a:ext cx="393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≠</a:t>
            </a:r>
            <a:endParaRPr b="1" sz="175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5" name="Google Shape;165;p18"/>
          <p:cNvGrpSpPr/>
          <p:nvPr/>
        </p:nvGrpSpPr>
        <p:grpSpPr>
          <a:xfrm>
            <a:off x="339243" y="820284"/>
            <a:ext cx="8157809" cy="945138"/>
            <a:chOff x="451850" y="596825"/>
            <a:chExt cx="8157809" cy="945138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451850" y="788675"/>
              <a:ext cx="8637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Montserrat"/>
                  <a:ea typeface="Montserrat"/>
                  <a:cs typeface="Montserrat"/>
                  <a:sym typeface="Montserrat"/>
                </a:rPr>
                <a:t>Input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6514875" y="788675"/>
              <a:ext cx="9141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Montserrat"/>
                  <a:ea typeface="Montserrat"/>
                  <a:cs typeface="Montserrat"/>
                  <a:sym typeface="Montserrat"/>
                </a:rPr>
                <a:t>Output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7745959" y="788675"/>
              <a:ext cx="8637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Montserrat"/>
                  <a:ea typeface="Montserrat"/>
                  <a:cs typeface="Montserrat"/>
                  <a:sym typeface="Montserrat"/>
                </a:rPr>
                <a:t>Target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9" name="Google Shape;169;p18"/>
            <p:cNvCxnSpPr>
              <a:stCxn id="166" idx="3"/>
              <a:endCxn id="167" idx="1"/>
            </p:cNvCxnSpPr>
            <p:nvPr/>
          </p:nvCxnSpPr>
          <p:spPr>
            <a:xfrm>
              <a:off x="1315550" y="980525"/>
              <a:ext cx="5199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18"/>
            <p:cNvSpPr txBox="1"/>
            <p:nvPr/>
          </p:nvSpPr>
          <p:spPr>
            <a:xfrm>
              <a:off x="4019869" y="596825"/>
              <a:ext cx="6930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Montserrat"/>
                  <a:ea typeface="Montserrat"/>
                  <a:cs typeface="Montserrat"/>
                  <a:sym typeface="Montserrat"/>
                </a:rPr>
                <a:t>NLP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455275" y="1158263"/>
              <a:ext cx="3936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4BACC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</a:t>
              </a:r>
              <a:endParaRPr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6545200" y="1158263"/>
              <a:ext cx="3936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4BACC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</a:t>
              </a:r>
              <a:endParaRPr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7981000" y="1158263"/>
              <a:ext cx="3936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4BACC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Y’</a:t>
              </a:r>
              <a:endParaRPr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3998002" y="1015518"/>
              <a:ext cx="5532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4BACC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f(x)</a:t>
              </a:r>
              <a:endParaRPr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2481425" y="4129600"/>
            <a:ext cx="8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Rule-based</a:t>
            </a:r>
            <a:endParaRPr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Learnt</a:t>
            </a:r>
            <a:endParaRPr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259016" y="4036018"/>
            <a:ext cx="1391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Symbolic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Sparse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852256" y="4021225"/>
            <a:ext cx="15180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Rule-based</a:t>
            </a:r>
            <a:endParaRPr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……...</a:t>
            </a:r>
            <a:endParaRPr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939687" y="4026179"/>
            <a:ext cx="15558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Graphs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Trees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510875" y="4028125"/>
            <a:ext cx="1391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Unsupervised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Semi-supervised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552693" y="3215934"/>
            <a:ext cx="1299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336618" y="2012415"/>
            <a:ext cx="16836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“Clinical Pharmacokinetics and Dose Recommendations for Posaconazole in Infants and Children”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34168" y="4021225"/>
            <a:ext cx="1691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Titles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Paragraphs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Text messages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44843" y="3529569"/>
            <a:ext cx="745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ontserrat"/>
                <a:ea typeface="Montserrat"/>
                <a:cs typeface="Montserrat"/>
                <a:sym typeface="Montserrat"/>
              </a:rPr>
              <a:t>TYPES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4532068" y="2406415"/>
            <a:ext cx="262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3501268" y="2406415"/>
            <a:ext cx="262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1932593" y="2406415"/>
            <a:ext cx="262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8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45939" y="162765"/>
            <a:ext cx="651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NLP in a nutshell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-1" y="0"/>
            <a:ext cx="9144000" cy="546000"/>
          </a:xfrm>
          <a:prstGeom prst="rect">
            <a:avLst/>
          </a:prstGeom>
          <a:solidFill>
            <a:srgbClr val="0097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28600" y="0"/>
            <a:ext cx="6429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AF5"/>
                </a:solidFill>
                <a:latin typeface="Lato"/>
                <a:ea typeface="Lato"/>
                <a:cs typeface="Lato"/>
                <a:sym typeface="Lato"/>
              </a:rPr>
              <a:t>Bag of Words</a:t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582000" y="629400"/>
            <a:ext cx="4038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can we represent text numerically?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75" y="1258800"/>
            <a:ext cx="3172776" cy="141571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45950" y="158050"/>
            <a:ext cx="6047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BAG OF WORDS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5330675" y="462475"/>
            <a:ext cx="38472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s" sz="1200">
                <a:latin typeface="Montserrat"/>
                <a:ea typeface="Montserrat"/>
                <a:cs typeface="Montserrat"/>
                <a:sym typeface="Montserrat"/>
              </a:rPr>
              <a:t>Preprocessing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Tokeni</a:t>
            </a: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Lowercase 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Remove: 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stop-words and </a:t>
            </a: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punctuation signs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Stemming (Porter Stemmer)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Term frequency count 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11127" r="9109" t="1835"/>
          <a:stretch/>
        </p:blipFill>
        <p:spPr>
          <a:xfrm>
            <a:off x="4890313" y="664362"/>
            <a:ext cx="4038474" cy="40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582000" y="4361450"/>
            <a:ext cx="2703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s" sz="1200">
                <a:latin typeface="Montserrat"/>
                <a:ea typeface="Montserrat"/>
                <a:cs typeface="Montserrat"/>
                <a:sym typeface="Montserrat"/>
              </a:rPr>
              <a:t>Advantages and Limitations?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618825" y="2985250"/>
            <a:ext cx="2703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s" sz="1200">
                <a:latin typeface="Montserrat"/>
                <a:ea typeface="Montserrat"/>
                <a:cs typeface="Montserrat"/>
                <a:sym typeface="Montserrat"/>
              </a:rPr>
              <a:t>Let’s try it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582000" y="3515025"/>
            <a:ext cx="256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5"/>
              </a:rPr>
              <a:t>https://github.com/UCLichCodeClub/Meeting_ICH_25Mar2020/blob/master/DocClassification.ipynb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-1" y="0"/>
            <a:ext cx="9144000" cy="546000"/>
          </a:xfrm>
          <a:prstGeom prst="rect">
            <a:avLst/>
          </a:prstGeom>
          <a:solidFill>
            <a:srgbClr val="0097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072825" y="4760175"/>
            <a:ext cx="61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28600" y="0"/>
            <a:ext cx="6429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AF5"/>
                </a:solidFill>
                <a:latin typeface="Lato"/>
                <a:ea typeface="Lato"/>
                <a:cs typeface="Lato"/>
                <a:sym typeface="Lato"/>
              </a:rPr>
              <a:t>Word embeddings</a:t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345950" y="2599400"/>
            <a:ext cx="39588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Language modelling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Unsupervised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training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Ultimate goal: learn the </a:t>
            </a: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weights 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the model given an </a:t>
            </a: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auxiliary</a:t>
            </a: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task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5587316" y="2599406"/>
            <a:ext cx="2033134" cy="2251702"/>
            <a:chOff x="6923927" y="678100"/>
            <a:chExt cx="2048498" cy="2419624"/>
          </a:xfrm>
        </p:grpSpPr>
        <p:pic>
          <p:nvPicPr>
            <p:cNvPr id="216" name="Google Shape;21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8602" y="678100"/>
              <a:ext cx="2033823" cy="2419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0"/>
            <p:cNvSpPr txBox="1"/>
            <p:nvPr/>
          </p:nvSpPr>
          <p:spPr>
            <a:xfrm>
              <a:off x="6923927" y="801229"/>
              <a:ext cx="8661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Skip-gram </a:t>
              </a:r>
              <a:endPara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8" name="Google Shape;218;p20"/>
          <p:cNvSpPr txBox="1"/>
          <p:nvPr/>
        </p:nvSpPr>
        <p:spPr>
          <a:xfrm>
            <a:off x="345950" y="158050"/>
            <a:ext cx="750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BETTER REPRESENTATIONS?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WORD EMBEDDINGS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429600" y="730450"/>
            <a:ext cx="387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and Deep Learning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466450" y="2119513"/>
            <a:ext cx="387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 applications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00" y="3716025"/>
            <a:ext cx="2842751" cy="1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1889150" y="1286113"/>
            <a:ext cx="2601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are they useful?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313" y="730438"/>
            <a:ext cx="29051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050" y="3716025"/>
            <a:ext cx="2658425" cy="1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800"/>
          </a:schemeClr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/>
        </p:nvSpPr>
        <p:spPr>
          <a:xfrm>
            <a:off x="-1" y="0"/>
            <a:ext cx="9144000" cy="546000"/>
          </a:xfrm>
          <a:prstGeom prst="rect">
            <a:avLst/>
          </a:prstGeom>
          <a:solidFill>
            <a:srgbClr val="0097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072825" y="4760175"/>
            <a:ext cx="61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228600" y="0"/>
            <a:ext cx="6429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AF5"/>
                </a:solidFill>
                <a:latin typeface="Lato"/>
                <a:ea typeface="Lato"/>
                <a:cs typeface="Lato"/>
                <a:sym typeface="Lato"/>
              </a:rPr>
              <a:t>Word embeddings</a:t>
            </a:r>
            <a:endParaRPr b="1" sz="2400">
              <a:solidFill>
                <a:srgbClr val="FFFAF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0"/>
            <a:ext cx="9144000" cy="62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345950" y="158050"/>
            <a:ext cx="750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Named-Entity Recognition (NER)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3561375"/>
            <a:ext cx="3352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549025" y="2896125"/>
            <a:ext cx="387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Recurrent Neural Networks (RNN)</a:t>
            </a:r>
            <a:endParaRPr sz="11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900" y="3426850"/>
            <a:ext cx="4050470" cy="16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/>
        </p:nvSpPr>
        <p:spPr>
          <a:xfrm>
            <a:off x="4666588" y="2922100"/>
            <a:ext cx="324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Networks (CNNs)</a:t>
            </a:r>
            <a:endParaRPr sz="11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400" y="792400"/>
            <a:ext cx="3180127" cy="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512200" y="1538000"/>
            <a:ext cx="305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Rule/dictionary-based approaches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472975" y="2465788"/>
            <a:ext cx="3875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neural architectures: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72975" y="2154675"/>
            <a:ext cx="3706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Combination of Embeddings + ML algorithms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512200" y="1851560"/>
            <a:ext cx="3706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 of words</a:t>
            </a: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ML classifiers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512200" y="792400"/>
            <a:ext cx="305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