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E513A-8877-4B49-A89D-78829D00DEB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6C079-0E98-4AFA-8F70-945DE2B7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6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6D57D8E-D0FB-4EAF-AE92-1E06B475716D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ME-190 UAS (Fall 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E84A592-A198-4D6C-8694-022438C947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6913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3ADE-B095-42C9-82B7-055FEC46A87C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ME-190 UAS (Fall 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592-A198-4D6C-8694-022438C94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8D9F-56BA-4165-894F-27DC2971CE37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ME-190 UAS (Fall 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592-A198-4D6C-8694-022438C94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9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94410"/>
            <a:ext cx="10515600" cy="3621974"/>
          </a:xfrm>
        </p:spPr>
        <p:txBody>
          <a:bodyPr>
            <a:normAutofit/>
          </a:bodyPr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432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A982-05DF-4800-BE4C-E7412E3EF367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ME-190 UAS (Fall 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592-A198-4D6C-8694-022438C94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1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2E6A-DF0F-405C-837C-9F66D9A15C75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ME-190 UAS (Fall 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592-A198-4D6C-8694-022438C947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691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AA80-3FE1-43B3-AC94-17FC4C6D3F73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ME-190 UAS (Fall 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592-A198-4D6C-8694-022438C94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C2C5-CB5B-46E9-88AD-C3E2BDB0B0BB}" type="datetime1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ME-190 UAS (Fall 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592-A198-4D6C-8694-022438C94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6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5B77-55BE-4964-9139-0C7DCD359765}" type="datetime1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ME-190 UAS (Fall 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592-A198-4D6C-8694-022438C94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CE01-7DB2-407B-9EB6-011BDDD5B379}" type="datetime1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ME-190 UAS (Fall 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592-A198-4D6C-8694-022438C94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8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C4B-ABEF-4C94-943F-D628136FE8B0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ME-190 UAS (Fall 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592-A198-4D6C-8694-022438C94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0CC-AD79-4945-9E36-CE10E78ACA83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ME-190 UAS (Fall 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592-A198-4D6C-8694-022438C94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2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DB46529-E53B-4A88-8EE4-3EBF4CE8BCCF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ME-190 UAS (Fall 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E84A592-A198-4D6C-8694-022438C94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9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7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ME:143 </a:t>
            </a:r>
            <a:br>
              <a:rPr lang="en-US" dirty="0"/>
            </a:br>
            <a:r>
              <a:rPr lang="en-US" sz="6600" dirty="0"/>
              <a:t>Unmanned Aircraft Systems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80FB3B-1257-48BE-A8C7-78462B6FC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Midterm Review- 10/09/2018</a:t>
            </a:r>
          </a:p>
        </p:txBody>
      </p:sp>
    </p:spTree>
    <p:extLst>
      <p:ext uri="{BB962C8B-B14F-4D97-AF65-F5344CB8AC3E}">
        <p14:creationId xmlns:p14="http://schemas.microsoft.com/office/powerpoint/2010/main" val="2278379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A324-6163-40DE-B748-C3BFAC57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Scores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6545011C-361F-4113-84D7-A80C8AB78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129843"/>
              </p:ext>
            </p:extLst>
          </p:nvPr>
        </p:nvGraphicFramePr>
        <p:xfrm>
          <a:off x="1325461" y="2374084"/>
          <a:ext cx="790242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895">
                  <a:extLst>
                    <a:ext uri="{9D8B030D-6E8A-4147-A177-3AD203B41FA5}">
                      <a16:colId xmlns:a16="http://schemas.microsoft.com/office/drawing/2014/main" val="1540317323"/>
                    </a:ext>
                  </a:extLst>
                </a:gridCol>
                <a:gridCol w="1229266">
                  <a:extLst>
                    <a:ext uri="{9D8B030D-6E8A-4147-A177-3AD203B41FA5}">
                      <a16:colId xmlns:a16="http://schemas.microsoft.com/office/drawing/2014/main" val="3529125257"/>
                    </a:ext>
                  </a:extLst>
                </a:gridCol>
                <a:gridCol w="1229266">
                  <a:extLst>
                    <a:ext uri="{9D8B030D-6E8A-4147-A177-3AD203B41FA5}">
                      <a16:colId xmlns:a16="http://schemas.microsoft.com/office/drawing/2014/main" val="1741215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</a:t>
                      </a:r>
                    </a:p>
                  </a:txBody>
                  <a:tcPr marL="83002" marR="830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 marL="83002" marR="830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</a:t>
                      </a:r>
                    </a:p>
                  </a:txBody>
                  <a:tcPr marL="83002" marR="83002" anchor="ctr"/>
                </a:tc>
                <a:extLst>
                  <a:ext uri="{0D108BD9-81ED-4DB2-BD59-A6C34878D82A}">
                    <a16:rowId xmlns:a16="http://schemas.microsoft.com/office/drawing/2014/main" val="322637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Acronyms</a:t>
                      </a:r>
                    </a:p>
                  </a:txBody>
                  <a:tcPr marL="83002" marR="830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83002" marR="830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 marL="83002" marR="83002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73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UAS in History, Media &amp;</a:t>
                      </a:r>
                      <a:r>
                        <a:rPr lang="en-US" baseline="0" dirty="0"/>
                        <a:t> News</a:t>
                      </a:r>
                      <a:endParaRPr lang="en-US" dirty="0"/>
                    </a:p>
                  </a:txBody>
                  <a:tcPr marL="83002" marR="830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83002" marR="830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83002" marR="83002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28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UAS Regulations</a:t>
                      </a:r>
                    </a:p>
                  </a:txBody>
                  <a:tcPr marL="83002" marR="830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marL="83002" marR="830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83002" marR="83002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7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Airspace Charts</a:t>
                      </a:r>
                    </a:p>
                  </a:txBody>
                  <a:tcPr marL="83002" marR="830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marL="83002" marR="830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marL="83002" marR="83002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2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UAS Applications &amp; Controversy</a:t>
                      </a:r>
                    </a:p>
                  </a:txBody>
                  <a:tcPr marL="83002" marR="830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marL="83002" marR="830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83002" marR="83002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5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Dynamics, Control, Sensors &amp; Motors</a:t>
                      </a:r>
                    </a:p>
                  </a:txBody>
                  <a:tcPr marL="83002" marR="830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marL="83002" marR="830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83002" marR="83002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92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38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 multiple choice!</a:t>
            </a:r>
          </a:p>
          <a:p>
            <a:endParaRPr lang="en-US" dirty="0"/>
          </a:p>
          <a:p>
            <a:r>
              <a:rPr lang="en-US" dirty="0"/>
              <a:t>~18 questions + 1 essay</a:t>
            </a:r>
          </a:p>
          <a:p>
            <a:endParaRPr lang="en-US" dirty="0"/>
          </a:p>
          <a:p>
            <a:r>
              <a:rPr lang="en-US" dirty="0"/>
              <a:t>One cheat sheet allowed</a:t>
            </a:r>
          </a:p>
          <a:p>
            <a:pPr lvl="1"/>
            <a:r>
              <a:rPr lang="en-US" dirty="0"/>
              <a:t>Double-sided</a:t>
            </a:r>
          </a:p>
          <a:p>
            <a:pPr lvl="1"/>
            <a:r>
              <a:rPr lang="en-US" dirty="0"/>
              <a:t>Fit as much information as you think can help you</a:t>
            </a:r>
          </a:p>
          <a:p>
            <a:pPr lvl="1"/>
            <a:endParaRPr lang="en-US" dirty="0"/>
          </a:p>
          <a:p>
            <a:r>
              <a:rPr lang="en-US"/>
              <a:t>Calculators allowed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1837221"/>
              </p:ext>
            </p:extLst>
          </p:nvPr>
        </p:nvGraphicFramePr>
        <p:xfrm>
          <a:off x="5694615" y="2223083"/>
          <a:ext cx="52598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7039">
                  <a:extLst>
                    <a:ext uri="{9D8B030D-6E8A-4147-A177-3AD203B41FA5}">
                      <a16:colId xmlns:a16="http://schemas.microsoft.com/office/drawing/2014/main" val="1540317323"/>
                    </a:ext>
                  </a:extLst>
                </a:gridCol>
                <a:gridCol w="1032858">
                  <a:extLst>
                    <a:ext uri="{9D8B030D-6E8A-4147-A177-3AD203B41FA5}">
                      <a16:colId xmlns:a16="http://schemas.microsoft.com/office/drawing/2014/main" val="3529125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 marL="83002" marR="8300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 marL="83002" marR="83002"/>
                </a:tc>
                <a:extLst>
                  <a:ext uri="{0D108BD9-81ED-4DB2-BD59-A6C34878D82A}">
                    <a16:rowId xmlns:a16="http://schemas.microsoft.com/office/drawing/2014/main" val="322637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Acronyms</a:t>
                      </a:r>
                    </a:p>
                  </a:txBody>
                  <a:tcPr marL="83002" marR="8300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L="83002" marR="83002"/>
                </a:tc>
                <a:extLst>
                  <a:ext uri="{0D108BD9-81ED-4DB2-BD59-A6C34878D82A}">
                    <a16:rowId xmlns:a16="http://schemas.microsoft.com/office/drawing/2014/main" val="258173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UAS in History, Media &amp;</a:t>
                      </a:r>
                      <a:r>
                        <a:rPr lang="en-US" baseline="0" dirty="0"/>
                        <a:t> News</a:t>
                      </a:r>
                      <a:endParaRPr lang="en-US" dirty="0"/>
                    </a:p>
                  </a:txBody>
                  <a:tcPr marL="83002" marR="8300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L="83002" marR="83002"/>
                </a:tc>
                <a:extLst>
                  <a:ext uri="{0D108BD9-81ED-4DB2-BD59-A6C34878D82A}">
                    <a16:rowId xmlns:a16="http://schemas.microsoft.com/office/drawing/2014/main" val="247128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UAS Regulations</a:t>
                      </a:r>
                    </a:p>
                  </a:txBody>
                  <a:tcPr marL="83002" marR="8300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marL="83002" marR="83002"/>
                </a:tc>
                <a:extLst>
                  <a:ext uri="{0D108BD9-81ED-4DB2-BD59-A6C34878D82A}">
                    <a16:rowId xmlns:a16="http://schemas.microsoft.com/office/drawing/2014/main" val="23427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Airspace Charts</a:t>
                      </a:r>
                    </a:p>
                  </a:txBody>
                  <a:tcPr marL="83002" marR="8300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marL="83002" marR="83002"/>
                </a:tc>
                <a:extLst>
                  <a:ext uri="{0D108BD9-81ED-4DB2-BD59-A6C34878D82A}">
                    <a16:rowId xmlns:a16="http://schemas.microsoft.com/office/drawing/2014/main" val="32642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UAS Applications &amp; Controversy</a:t>
                      </a:r>
                    </a:p>
                  </a:txBody>
                  <a:tcPr marL="83002" marR="8300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marL="83002" marR="83002"/>
                </a:tc>
                <a:extLst>
                  <a:ext uri="{0D108BD9-81ED-4DB2-BD59-A6C34878D82A}">
                    <a16:rowId xmlns:a16="http://schemas.microsoft.com/office/drawing/2014/main" val="55835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Dynamics, Control, Sensors &amp; Motors</a:t>
                      </a:r>
                    </a:p>
                  </a:txBody>
                  <a:tcPr marL="83002" marR="8300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marL="83002" marR="83002"/>
                </a:tc>
                <a:extLst>
                  <a:ext uri="{0D108BD9-81ED-4DB2-BD59-A6C34878D82A}">
                    <a16:rowId xmlns:a16="http://schemas.microsoft.com/office/drawing/2014/main" val="330592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77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acronym used in this class is fair game</a:t>
            </a:r>
          </a:p>
          <a:p>
            <a:pPr lvl="1"/>
            <a:r>
              <a:rPr lang="en-US" dirty="0"/>
              <a:t>Including labs</a:t>
            </a:r>
          </a:p>
          <a:p>
            <a:pPr lvl="1"/>
            <a:endParaRPr lang="en-US" dirty="0"/>
          </a:p>
          <a:p>
            <a:r>
              <a:rPr lang="en-US" dirty="0"/>
              <a:t>Just spell out the words, no definitions in this section</a:t>
            </a:r>
          </a:p>
          <a:p>
            <a:endParaRPr lang="en-US" dirty="0"/>
          </a:p>
          <a:p>
            <a:r>
              <a:rPr lang="en-US" dirty="0"/>
              <a:t>Yes, spelling matters</a:t>
            </a:r>
          </a:p>
        </p:txBody>
      </p:sp>
    </p:spTree>
    <p:extLst>
      <p:ext uri="{BB962C8B-B14F-4D97-AF65-F5344CB8AC3E}">
        <p14:creationId xmlns:p14="http://schemas.microsoft.com/office/powerpoint/2010/main" val="349165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UAS in History, Media &amp;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back to early lectures on UAS history, media and news</a:t>
            </a:r>
          </a:p>
          <a:p>
            <a:r>
              <a:rPr lang="en-US" dirty="0"/>
              <a:t>Reread yours and others responses from Homework 1 &amp; 2</a:t>
            </a:r>
          </a:p>
          <a:p>
            <a:endParaRPr lang="en-US" dirty="0"/>
          </a:p>
          <a:p>
            <a:r>
              <a:rPr lang="en-US" dirty="0"/>
              <a:t>Essay question!</a:t>
            </a:r>
          </a:p>
        </p:txBody>
      </p:sp>
    </p:spTree>
    <p:extLst>
      <p:ext uri="{BB962C8B-B14F-4D97-AF65-F5344CB8AC3E}">
        <p14:creationId xmlns:p14="http://schemas.microsoft.com/office/powerpoint/2010/main" val="397779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UAS regulations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questions will be based off regulations discussed in lecture</a:t>
            </a:r>
          </a:p>
          <a:p>
            <a:endParaRPr lang="en-US" dirty="0"/>
          </a:p>
          <a:p>
            <a:r>
              <a:rPr lang="en-US" dirty="0"/>
              <a:t>Part 107 Regulations</a:t>
            </a:r>
          </a:p>
          <a:p>
            <a:pPr lvl="1"/>
            <a:r>
              <a:rPr lang="en-US" dirty="0"/>
              <a:t>When is it safe to fly? </a:t>
            </a:r>
          </a:p>
          <a:p>
            <a:pPr lvl="1"/>
            <a:r>
              <a:rPr lang="en-US" dirty="0"/>
              <a:t>How high, how far, roles &amp; responsibilities,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Airports, weather, reporting</a:t>
            </a:r>
          </a:p>
        </p:txBody>
      </p:sp>
    </p:spTree>
    <p:extLst>
      <p:ext uri="{BB962C8B-B14F-4D97-AF65-F5344CB8AC3E}">
        <p14:creationId xmlns:p14="http://schemas.microsoft.com/office/powerpoint/2010/main" val="210037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Airspace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airspaces and the airports</a:t>
            </a:r>
          </a:p>
          <a:p>
            <a:r>
              <a:rPr lang="en-US" dirty="0"/>
              <a:t>GPS coordinates and runway numbering</a:t>
            </a:r>
          </a:p>
        </p:txBody>
      </p:sp>
    </p:spTree>
    <p:extLst>
      <p:ext uri="{BB962C8B-B14F-4D97-AF65-F5344CB8AC3E}">
        <p14:creationId xmlns:p14="http://schemas.microsoft.com/office/powerpoint/2010/main" val="316595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&amp; Controversy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people using drones</a:t>
            </a:r>
          </a:p>
          <a:p>
            <a:r>
              <a:rPr lang="en-US" dirty="0"/>
              <a:t>What are people talking about with drones?</a:t>
            </a:r>
          </a:p>
          <a:p>
            <a:r>
              <a:rPr lang="en-US" dirty="0"/>
              <a:t>What would you do?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 back to your homework</a:t>
            </a:r>
          </a:p>
        </p:txBody>
      </p:sp>
    </p:spTree>
    <p:extLst>
      <p:ext uri="{BB962C8B-B14F-4D97-AF65-F5344CB8AC3E}">
        <p14:creationId xmlns:p14="http://schemas.microsoft.com/office/powerpoint/2010/main" val="248552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7E69-72CE-4079-821A-4B4BD14E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UAS Dynamics &amp;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C9F6-0CB1-4F06-97EB-A1087E69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drones move?</a:t>
            </a:r>
          </a:p>
          <a:p>
            <a:r>
              <a:rPr lang="en-US" dirty="0"/>
              <a:t>Control inputs and control surfaces</a:t>
            </a:r>
          </a:p>
          <a:p>
            <a:r>
              <a:rPr lang="en-US" dirty="0"/>
              <a:t>Sensors and Motors</a:t>
            </a:r>
          </a:p>
          <a:p>
            <a:r>
              <a:rPr lang="en-US" dirty="0"/>
              <a:t>Control Loop</a:t>
            </a:r>
          </a:p>
          <a:p>
            <a:pPr lvl="1"/>
            <a:r>
              <a:rPr lang="en-US" dirty="0"/>
              <a:t>What is it, how do you draw it, label the inputs and outputs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0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bring </a:t>
            </a:r>
            <a:r>
              <a:rPr lang="en-US" b="1" dirty="0"/>
              <a:t>one cheat sheet, double-sided</a:t>
            </a:r>
            <a:r>
              <a:rPr lang="en-US" dirty="0"/>
              <a:t>.  You may write as much as you want on both sides of the cheat sheet.  </a:t>
            </a:r>
          </a:p>
          <a:p>
            <a:pPr lvl="1"/>
            <a:r>
              <a:rPr lang="en-US" dirty="0"/>
              <a:t>Recommendations: Part 107 laws, airspace charts, diagrams of dynamics, motors and sensors, random tidbits you learned from your homework</a:t>
            </a:r>
          </a:p>
          <a:p>
            <a:endParaRPr lang="en-US" dirty="0"/>
          </a:p>
          <a:p>
            <a:r>
              <a:rPr lang="en-US" dirty="0"/>
              <a:t>Questions may be on anything covered in lecture or homework (except deriving the system of equations – but you should understand how they work – </a:t>
            </a:r>
            <a:r>
              <a:rPr lang="en-US" dirty="0" err="1"/>
              <a:t>ie</a:t>
            </a:r>
            <a:r>
              <a:rPr lang="en-US" dirty="0"/>
              <a:t>, inputs and outputs).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only have 75 minutes – the midterm will be passed out at 11:55, will start at 12:00 and is due at 1:15pm.  </a:t>
            </a:r>
            <a:r>
              <a:rPr lang="en-US" b="1" dirty="0"/>
              <a:t>No extra time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651007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1778</TotalTime>
  <Words>282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Wingdings 2</vt:lpstr>
      <vt:lpstr>View</vt:lpstr>
      <vt:lpstr>ME:143  Unmanned Aircraft Systems</vt:lpstr>
      <vt:lpstr>Midterm Topics</vt:lpstr>
      <vt:lpstr>Acronyms</vt:lpstr>
      <vt:lpstr>UAS in History, Media &amp; News</vt:lpstr>
      <vt:lpstr>UAS regulations</vt:lpstr>
      <vt:lpstr>Airspace Charts</vt:lpstr>
      <vt:lpstr>Applications &amp; Controversy</vt:lpstr>
      <vt:lpstr>UAS Dynamics &amp; Controls</vt:lpstr>
      <vt:lpstr>Cheat Sheet</vt:lpstr>
      <vt:lpstr>Historical Scores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Stark</dc:creator>
  <cp:lastModifiedBy>Brandon Stark</cp:lastModifiedBy>
  <cp:revision>150</cp:revision>
  <dcterms:created xsi:type="dcterms:W3CDTF">2017-08-17T06:28:00Z</dcterms:created>
  <dcterms:modified xsi:type="dcterms:W3CDTF">2019-10-15T20:03:34Z</dcterms:modified>
</cp:coreProperties>
</file>