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4CC40-5FEE-A069-9009-A43562EA07EA}" v="1505" dt="2021-02-01T10:23:50.386"/>
    <p1510:client id="{102A4C28-713B-FADD-4016-37C9F5FAAF21}" v="183" dt="2021-01-22T09:04:54.094"/>
    <p1510:client id="{779E6B77-7699-4CBE-9764-96F5A9468B1D}" v="4589" dt="2020-11-26T13:00:43.940"/>
    <p1510:client id="{F9491184-4980-0A2A-68C8-F69F77FE46DD}" v="33" dt="2021-01-19T08:52:04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moore1.github.io/" TargetMode="External"/><Relationship Id="rId2" Type="http://schemas.openxmlformats.org/officeDocument/2006/relationships/hyperlink" Target="https://answers.lancaster.ac.uk/display/ISS/High+End+Computing+%28HEC%29+hel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rel.lancs.ac.uk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moore1/HEC/blob/502d63b914210082d17f378cc8750868a044ddb6/install_packages/example/conda-requirements.txt" TargetMode="External"/><Relationship Id="rId2" Type="http://schemas.openxmlformats.org/officeDocument/2006/relationships/hyperlink" Target="https://github.com/apmoore1/HEC/blob/502d63b914210082d17f378cc8750868a044ddb6/install_packages/example/environment.ya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pkgs/" TargetMode="External"/><Relationship Id="rId2" Type="http://schemas.openxmlformats.org/officeDocument/2006/relationships/hyperlink" Target="https://repo.anaconda.com/pkgs/main/linux-6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pmoore1/HEC/blob/502d63b914210082d17f378cc8750868a044ddb6/install_packages/example/example_instal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moore1/HEC/tree/main/examples/single_gpu_jo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pmoore1/HEC/tree/main/examples/single_gpu_jo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pmoore1/HEC/tree/main/examples/single_gpu_jo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pmoore1/HEC/tree/main/examples/single_gpu_jo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pmoore1/HEC/tree/main/examples/single_gpu_jo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pmoore1/HEC/blob/main/examples/single_gpu_job/tagging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obinlong-tutorials-linux.readthedocs.io/en/latest/introduc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moore1/HEC/tree/main/examples/single_gpu_jo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moore1.github.io/" TargetMode="External"/><Relationship Id="rId2" Type="http://schemas.openxmlformats.org/officeDocument/2006/relationships/hyperlink" Target="https://github.com/apmoore1/HE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crel.lancs.ac.uk/" TargetMode="External"/><Relationship Id="rId4" Type="http://schemas.openxmlformats.org/officeDocument/2006/relationships/hyperlink" Target="https://twitter.com/apmoore94?lang=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wayland.hec.lancaster.ac.uk" TargetMode="External"/><Relationship Id="rId2" Type="http://schemas.openxmlformats.org/officeDocument/2006/relationships/hyperlink" Target="https://answers.lancaster.ac.uk/display/ISS/Get+access+to+the+HE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swers.lancaster.ac.uk/display/ISS/Logging+in+to+the+HE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elpcentre.lancaster.ac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HEC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6217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HEC = High End Computing</a:t>
            </a:r>
          </a:p>
          <a:p>
            <a:r>
              <a:rPr lang="en-US" dirty="0">
                <a:cs typeface="Calibri"/>
              </a:rPr>
              <a:t>This presentation is based on the guide provided by the HEC of which this contains more details if wanted: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https://answers.lancaster.ac.uk/display/ISS/High+End+Computing+%28HEC%29+help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Presentation created by: </a:t>
            </a:r>
            <a:r>
              <a:rPr lang="en-US" dirty="0">
                <a:cs typeface="Calibri"/>
                <a:hlinkClick r:id="rId3"/>
              </a:rPr>
              <a:t>Andrew Moore</a:t>
            </a:r>
          </a:p>
          <a:p>
            <a:r>
              <a:rPr lang="en-US">
                <a:cs typeface="Calibri"/>
              </a:rPr>
              <a:t>Funded by: </a:t>
            </a:r>
            <a:r>
              <a:rPr lang="en-US" dirty="0">
                <a:cs typeface="Calibri"/>
                <a:hlinkClick r:id="rId4"/>
              </a:rPr>
              <a:t>UCREL research centre</a:t>
            </a:r>
            <a:br>
              <a:rPr lang="en-US" dirty="0">
                <a:cs typeface="Calibri"/>
              </a:rPr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Your own </a:t>
            </a:r>
            <a:r>
              <a:rPr lang="en-US" dirty="0" err="1">
                <a:cs typeface="Calibri Light"/>
              </a:rPr>
              <a:t>conda</a:t>
            </a:r>
            <a:r>
              <a:rPr lang="en-US" dirty="0">
                <a:cs typeface="Calibri Light"/>
              </a:rPr>
              <a:t>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Still need to use the </a:t>
            </a:r>
            <a:r>
              <a:rPr lang="en-US" dirty="0">
                <a:ea typeface="+mn-lt"/>
                <a:cs typeface="+mn-lt"/>
              </a:rPr>
              <a:t>anaconda3/</a:t>
            </a:r>
            <a:r>
              <a:rPr lang="en-US" dirty="0" err="1">
                <a:ea typeface="+mn-lt"/>
                <a:cs typeface="+mn-lt"/>
              </a:rPr>
              <a:t>wmlce</a:t>
            </a:r>
            <a:r>
              <a:rPr lang="en-US" dirty="0">
                <a:ea typeface="+mn-lt"/>
                <a:cs typeface="+mn-lt"/>
              </a:rPr>
              <a:t>, as we need </a:t>
            </a:r>
            <a:r>
              <a:rPr lang="en-US" dirty="0" err="1">
                <a:ea typeface="+mn-lt"/>
                <a:cs typeface="+mn-lt"/>
              </a:rPr>
              <a:t>conda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cs typeface="Calibri"/>
              </a:rPr>
              <a:t>We need to specify what we want to install via an </a:t>
            </a:r>
            <a:r>
              <a:rPr lang="en-US" dirty="0">
                <a:cs typeface="Calibri"/>
                <a:hlinkClick r:id="rId2"/>
              </a:rPr>
              <a:t>environment file</a:t>
            </a:r>
            <a:r>
              <a:rPr lang="en-US" dirty="0">
                <a:cs typeface="Calibri"/>
              </a:rPr>
              <a:t> and a </a:t>
            </a:r>
            <a:r>
              <a:rPr lang="en-US" dirty="0">
                <a:cs typeface="Calibri"/>
                <a:hlinkClick r:id="rId3"/>
              </a:rPr>
              <a:t>Python requirements file</a:t>
            </a:r>
            <a:r>
              <a:rPr lang="en-US" dirty="0">
                <a:cs typeface="Calibri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487C0B-69F6-4ABC-8449-EA23E7A15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48" y="3180092"/>
            <a:ext cx="3755545" cy="335891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F9F47A3-6225-424D-ADD6-E8954AFF0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388" y="3295650"/>
            <a:ext cx="3058244" cy="5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0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Your own </a:t>
            </a:r>
            <a:r>
              <a:rPr lang="en-US" dirty="0" err="1">
                <a:cs typeface="Calibri Light"/>
              </a:rPr>
              <a:t>conda</a:t>
            </a:r>
            <a:r>
              <a:rPr lang="en-US" dirty="0">
                <a:cs typeface="Calibri Light"/>
              </a:rPr>
              <a:t>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`</a:t>
            </a:r>
            <a:r>
              <a:rPr lang="en-US" dirty="0">
                <a:ea typeface="+mn-lt"/>
                <a:cs typeface="+mn-lt"/>
                <a:hlinkClick r:id="rId2"/>
              </a:rPr>
              <a:t>conda install pytorch cudatoolkit=10.2 -c pytorch</a:t>
            </a:r>
            <a:r>
              <a:rPr lang="en-US" dirty="0">
                <a:cs typeface="Calibri"/>
                <a:hlinkClick r:id="rId2"/>
              </a:rPr>
              <a:t>`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9A3034-2BD8-4AE5-84F8-D749AC693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48" y="2475601"/>
            <a:ext cx="3755545" cy="33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3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Your own </a:t>
            </a:r>
            <a:r>
              <a:rPr lang="en-US" dirty="0" err="1">
                <a:cs typeface="Calibri Light"/>
              </a:rPr>
              <a:t>conda</a:t>
            </a:r>
            <a:r>
              <a:rPr lang="en-US" dirty="0">
                <a:cs typeface="Calibri Light"/>
              </a:rPr>
              <a:t>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defaults/main channel for </a:t>
            </a:r>
            <a:r>
              <a:rPr lang="en-US" dirty="0">
                <a:cs typeface="Calibri"/>
                <a:hlinkClick r:id="rId2"/>
              </a:rPr>
              <a:t>Linux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3"/>
              </a:rPr>
              <a:t>others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37C6ED-E1B3-4563-92D1-C0E07258A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48" y="2317450"/>
            <a:ext cx="3755545" cy="33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4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Your own </a:t>
            </a:r>
            <a:r>
              <a:rPr lang="en-US" dirty="0" err="1">
                <a:cs typeface="Calibri Light"/>
              </a:rPr>
              <a:t>conda</a:t>
            </a:r>
            <a:r>
              <a:rPr lang="en-US" dirty="0">
                <a:cs typeface="Calibri Light"/>
              </a:rPr>
              <a:t>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430" y="1561855"/>
            <a:ext cx="4429370" cy="4615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Serial – single CPU node</a:t>
            </a:r>
          </a:p>
          <a:p>
            <a:r>
              <a:rPr lang="en-US" dirty="0">
                <a:cs typeface="Calibri"/>
              </a:rPr>
              <a:t>-l – 4GB memory</a:t>
            </a:r>
          </a:p>
          <a:p>
            <a:r>
              <a:rPr lang="en-US" dirty="0">
                <a:cs typeface="Calibri"/>
              </a:rPr>
              <a:t>-N – name of job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File can be found here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990177-4677-4082-92B7-2F7F25E6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3" y="1557302"/>
            <a:ext cx="6093124" cy="421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9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Useful commands for running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15" y="1561855"/>
            <a:ext cx="10329985" cy="4615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Jobs can be run with the `</a:t>
            </a:r>
            <a:r>
              <a:rPr lang="en-US" dirty="0" err="1">
                <a:cs typeface="Calibri"/>
              </a:rPr>
              <a:t>qsub</a:t>
            </a:r>
            <a:r>
              <a:rPr lang="en-US" dirty="0">
                <a:cs typeface="Calibri"/>
              </a:rPr>
              <a:t>` command e.g. `</a:t>
            </a:r>
            <a:r>
              <a:rPr lang="en-US" dirty="0" err="1">
                <a:cs typeface="Calibri"/>
              </a:rPr>
              <a:t>qsub</a:t>
            </a:r>
            <a:r>
              <a:rPr lang="en-US" dirty="0">
                <a:cs typeface="Calibri"/>
              </a:rPr>
              <a:t> install.com`</a:t>
            </a:r>
          </a:p>
          <a:p>
            <a:r>
              <a:rPr lang="en-US">
                <a:cs typeface="Calibri"/>
              </a:rPr>
              <a:t>Check number of free slots `qslots` a more detailed view `qslots -v`</a:t>
            </a:r>
          </a:p>
          <a:p>
            <a:r>
              <a:rPr lang="en-US" dirty="0">
                <a:cs typeface="Calibri"/>
              </a:rPr>
              <a:t>Check status of jobs `</a:t>
            </a:r>
            <a:r>
              <a:rPr lang="en-US" dirty="0" err="1">
                <a:cs typeface="Calibri"/>
              </a:rPr>
              <a:t>qstat</a:t>
            </a:r>
            <a:r>
              <a:rPr lang="en-US" dirty="0">
                <a:cs typeface="Calibri"/>
              </a:rPr>
              <a:t>`</a:t>
            </a:r>
          </a:p>
          <a:p>
            <a:r>
              <a:rPr lang="en-US" dirty="0">
                <a:cs typeface="Calibri"/>
              </a:rPr>
              <a:t>Check CPU/Memory usage of jobs `</a:t>
            </a:r>
            <a:r>
              <a:rPr lang="en-US" dirty="0" err="1">
                <a:ea typeface="+mn-lt"/>
                <a:cs typeface="+mn-lt"/>
              </a:rPr>
              <a:t>qtop</a:t>
            </a:r>
            <a:r>
              <a:rPr lang="en-US" dirty="0">
                <a:ea typeface="+mn-lt"/>
                <a:cs typeface="+mn-lt"/>
              </a:rPr>
              <a:t> -u USERNAME</a:t>
            </a:r>
            <a:r>
              <a:rPr lang="en-US" dirty="0">
                <a:cs typeface="Calibri"/>
              </a:rPr>
              <a:t>`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e.g. `</a:t>
            </a:r>
            <a:r>
              <a:rPr lang="en-US" dirty="0" err="1">
                <a:cs typeface="Calibri"/>
              </a:rPr>
              <a:t>qtop</a:t>
            </a:r>
            <a:r>
              <a:rPr lang="en-US" dirty="0">
                <a:cs typeface="Calibri"/>
              </a:rPr>
              <a:t> -u </a:t>
            </a:r>
            <a:r>
              <a:rPr lang="en-US" dirty="0" err="1">
                <a:cs typeface="Calibri"/>
              </a:rPr>
              <a:t>moorea</a:t>
            </a:r>
            <a:r>
              <a:rPr lang="en-US" dirty="0">
                <a:cs typeface="Calibri"/>
              </a:rPr>
              <a:t>`</a:t>
            </a:r>
          </a:p>
          <a:p>
            <a:r>
              <a:rPr lang="en-US" dirty="0">
                <a:cs typeface="Calibri"/>
              </a:rPr>
              <a:t>Check amount of resources used and are allowed to used (only applicable to CPU nodes) `</a:t>
            </a:r>
            <a:r>
              <a:rPr lang="en-US" dirty="0" err="1">
                <a:ea typeface="+mn-lt"/>
                <a:cs typeface="+mn-lt"/>
              </a:rPr>
              <a:t>qquota</a:t>
            </a:r>
            <a:r>
              <a:rPr lang="en-US" dirty="0">
                <a:cs typeface="Calibri"/>
              </a:rPr>
              <a:t>` LIMITED to 350 cores and 1.64TB memory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951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  <a:hlinkClick r:id="rId2"/>
              </a:rPr>
              <a:t>GPU Example – NER tagging using SpaCy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15" y="1561855"/>
            <a:ext cx="10329985" cy="2832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2 GPU nodes each containing:</a:t>
            </a:r>
          </a:p>
          <a:p>
            <a:pPr lvl="1"/>
            <a:r>
              <a:rPr lang="en-US" dirty="0">
                <a:ea typeface="+mn-lt"/>
                <a:cs typeface="+mn-lt"/>
              </a:rPr>
              <a:t>3 Nvidia V100 32GB, 32 CPU cores, 192GB memory.</a:t>
            </a:r>
          </a:p>
          <a:p>
            <a:r>
              <a:rPr lang="en-US" dirty="0">
                <a:cs typeface="Calibri"/>
              </a:rPr>
              <a:t>This is broken up mainly into GPUs e.g. 6 GPUs of which if you want to use multiple GPUs a hardware limit of 3 is applied.</a:t>
            </a:r>
          </a:p>
          <a:p>
            <a:r>
              <a:rPr lang="en-US" dirty="0">
                <a:cs typeface="Calibri"/>
              </a:rPr>
              <a:t>LIMITATION -&gt; Only allowed to use a GPU node for 12 hours, but could use 3 GPUs for 12 hours ~ 1 GPU for 36 hours.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80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  <a:hlinkClick r:id="rId2"/>
              </a:rPr>
              <a:t>GPU Example – NER tagging using SpaCy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B48-5815-4695-B049-1E1B7CA9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15" y="1561855"/>
            <a:ext cx="10329985" cy="4615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Install</a:t>
            </a:r>
            <a:r>
              <a:rPr lang="en-US">
                <a:cs typeface="Calibri"/>
              </a:rPr>
              <a:t> the required Conda and Python packages: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17ED80F-6A76-4466-8192-CE1B83C1F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88" y="2327425"/>
            <a:ext cx="4589432" cy="549754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1C649F-D072-492D-B4E1-D5A8DAF43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10" y="2325628"/>
            <a:ext cx="3616624" cy="23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  <a:hlinkClick r:id="rId2"/>
              </a:rPr>
              <a:t>GPU Example – NER tagging using SpaCy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73D2C96-9C39-442C-9652-9EF7A0A3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9" y="1488938"/>
            <a:ext cx="6567577" cy="5102199"/>
          </a:xfrm>
          <a:prstGeom prst="rect">
            <a:avLst/>
          </a:prstGeom>
        </p:spPr>
      </p:pic>
      <p:pic>
        <p:nvPicPr>
          <p:cNvPr id="7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CFBE8C9-6146-498A-BE87-27A5DA1FBA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34" r="325" b="35000"/>
          <a:stretch/>
        </p:blipFill>
        <p:spPr>
          <a:xfrm>
            <a:off x="7441720" y="1921198"/>
            <a:ext cx="4410986" cy="30049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FB38D6-BA23-451F-8065-AB54C5B856C1}"/>
              </a:ext>
            </a:extLst>
          </p:cNvPr>
          <p:cNvSpPr/>
          <p:nvPr/>
        </p:nvSpPr>
        <p:spPr>
          <a:xfrm>
            <a:off x="5543551" y="1488016"/>
            <a:ext cx="1109133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DD71A-AF6C-4A1C-95D1-7279A2D9C9BF}"/>
              </a:ext>
            </a:extLst>
          </p:cNvPr>
          <p:cNvSpPr/>
          <p:nvPr/>
        </p:nvSpPr>
        <p:spPr>
          <a:xfrm>
            <a:off x="4459817" y="1454149"/>
            <a:ext cx="863600" cy="262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514F1-586E-46EF-BC87-82E7B1911DF8}"/>
              </a:ext>
            </a:extLst>
          </p:cNvPr>
          <p:cNvSpPr/>
          <p:nvPr/>
        </p:nvSpPr>
        <p:spPr>
          <a:xfrm>
            <a:off x="4392083" y="1869016"/>
            <a:ext cx="1032933" cy="270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94E75F-E746-4DEF-B835-3E5CD8A30A75}"/>
              </a:ext>
            </a:extLst>
          </p:cNvPr>
          <p:cNvSpPr/>
          <p:nvPr/>
        </p:nvSpPr>
        <p:spPr>
          <a:xfrm>
            <a:off x="4163482" y="2478616"/>
            <a:ext cx="457200" cy="245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53281-A985-45B8-860B-F4AEE41870F2}"/>
              </a:ext>
            </a:extLst>
          </p:cNvPr>
          <p:cNvSpPr/>
          <p:nvPr/>
        </p:nvSpPr>
        <p:spPr>
          <a:xfrm>
            <a:off x="4231216" y="2724149"/>
            <a:ext cx="1007533" cy="186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A1AF50-366D-403E-B683-51FEF46266A6}"/>
              </a:ext>
            </a:extLst>
          </p:cNvPr>
          <p:cNvSpPr/>
          <p:nvPr/>
        </p:nvSpPr>
        <p:spPr>
          <a:xfrm>
            <a:off x="2707216" y="3282949"/>
            <a:ext cx="855134" cy="237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0A7B3E-70C8-4AFF-A2C0-78CA2E15CEA0}"/>
              </a:ext>
            </a:extLst>
          </p:cNvPr>
          <p:cNvSpPr/>
          <p:nvPr/>
        </p:nvSpPr>
        <p:spPr>
          <a:xfrm>
            <a:off x="1157816" y="3697816"/>
            <a:ext cx="1083734" cy="287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544CA4-33EF-4766-B909-7F1DE62AC2CC}"/>
              </a:ext>
            </a:extLst>
          </p:cNvPr>
          <p:cNvSpPr/>
          <p:nvPr/>
        </p:nvSpPr>
        <p:spPr>
          <a:xfrm>
            <a:off x="615949" y="4061882"/>
            <a:ext cx="982134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56CE34-1718-429A-9D2A-51E8B62BF242}"/>
              </a:ext>
            </a:extLst>
          </p:cNvPr>
          <p:cNvSpPr/>
          <p:nvPr/>
        </p:nvSpPr>
        <p:spPr>
          <a:xfrm>
            <a:off x="1648882" y="4061882"/>
            <a:ext cx="999067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162855-EC7B-4881-A01B-E3CF51F31A58}"/>
              </a:ext>
            </a:extLst>
          </p:cNvPr>
          <p:cNvSpPr/>
          <p:nvPr/>
        </p:nvSpPr>
        <p:spPr>
          <a:xfrm>
            <a:off x="3139015" y="4104215"/>
            <a:ext cx="296334" cy="186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00B4A-3E30-403C-83FD-74F1F0984B2D}"/>
              </a:ext>
            </a:extLst>
          </p:cNvPr>
          <p:cNvSpPr/>
          <p:nvPr/>
        </p:nvSpPr>
        <p:spPr>
          <a:xfrm>
            <a:off x="2351615" y="4315881"/>
            <a:ext cx="1210734" cy="245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DC4C2C-1125-4FD2-AEF5-CD48D90E5132}"/>
              </a:ext>
            </a:extLst>
          </p:cNvPr>
          <p:cNvSpPr/>
          <p:nvPr/>
        </p:nvSpPr>
        <p:spPr>
          <a:xfrm>
            <a:off x="1310215" y="4688414"/>
            <a:ext cx="651934" cy="237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E724B2-6199-400E-AB96-DDFBBFDAD798}"/>
              </a:ext>
            </a:extLst>
          </p:cNvPr>
          <p:cNvSpPr/>
          <p:nvPr/>
        </p:nvSpPr>
        <p:spPr>
          <a:xfrm>
            <a:off x="1496481" y="6347880"/>
            <a:ext cx="1151467" cy="237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08573F-795B-4745-9FF5-46F6E32C4D01}"/>
              </a:ext>
            </a:extLst>
          </p:cNvPr>
          <p:cNvSpPr/>
          <p:nvPr/>
        </p:nvSpPr>
        <p:spPr>
          <a:xfrm>
            <a:off x="2918881" y="6322480"/>
            <a:ext cx="999067" cy="262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  <a:hlinkClick r:id="rId2"/>
              </a:rPr>
              <a:t>GPU Example – NER tagging using SpaCy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FA4A-16C8-4EE5-B947-6FEF5565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6241" cy="21372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`tagging.py` takes 4 arguments: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Input text file to tag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File to save the TSV data too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Batch Size – 50 in this case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Use GPU or not</a:t>
            </a:r>
            <a:endParaRPr lang="en-US" dirty="0">
              <a:cs typeface="Calibri"/>
            </a:endParaRPr>
          </a:p>
        </p:txBody>
      </p:sp>
      <p:pic>
        <p:nvPicPr>
          <p:cNvPr id="5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6AC3641-7FC1-46D0-9033-4B8137DC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3" y="4119474"/>
            <a:ext cx="9299275" cy="84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6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  <a:hlinkClick r:id="rId2"/>
              </a:rPr>
              <a:t>GPU Example – NER tagging using SpaCy</a:t>
            </a:r>
            <a:endParaRPr lang="en-US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95EE5E-FF04-4F5E-9D6D-6CC22CB8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3" y="1646224"/>
            <a:ext cx="7099540" cy="37955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AB9D9F-8EC7-4918-A2D8-4B9932F2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845" y="1648119"/>
            <a:ext cx="4098691" cy="4615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GPU– queue</a:t>
            </a:r>
          </a:p>
          <a:p>
            <a:r>
              <a:rPr lang="en-US">
                <a:cs typeface="Calibri"/>
              </a:rPr>
              <a:t>1 GPU</a:t>
            </a:r>
          </a:p>
          <a:p>
            <a:r>
              <a:rPr lang="en-US">
                <a:cs typeface="Calibri"/>
              </a:rPr>
              <a:t>2 CPUS</a:t>
            </a:r>
            <a:endParaRPr lang="en-US"/>
          </a:p>
          <a:p>
            <a:r>
              <a:rPr lang="en-US">
                <a:cs typeface="Calibri"/>
              </a:rPr>
              <a:t>8GB RAM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Job has upto 5 minutes to run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4"/>
              </a:rPr>
              <a:t>File can be found here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0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F668-417A-4A40-93A9-E12384B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the HEC?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BAD9-28F9-494B-94B6-7D507DE7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Consists of:</a:t>
            </a:r>
          </a:p>
          <a:p>
            <a:pPr lvl="1"/>
            <a:r>
              <a:rPr lang="en-US" dirty="0">
                <a:cs typeface="Calibri"/>
              </a:rPr>
              <a:t>1 login node -&gt; The computer that is used when you login. This is slow and should not be used for any tasks other than monitoring or assigning jobs really.</a:t>
            </a:r>
          </a:p>
          <a:p>
            <a:pPr lvl="1"/>
            <a:r>
              <a:rPr lang="en-US">
                <a:cs typeface="Calibri"/>
              </a:rPr>
              <a:t>CPU nodes -&gt; </a:t>
            </a:r>
            <a:r>
              <a:rPr lang="en-US">
                <a:ea typeface="+mn-lt"/>
                <a:cs typeface="+mn-lt"/>
              </a:rPr>
              <a:t>Various 16 core nodes with either 64 or 128GB of memory. Various 40 core nodes with 192GB of memory.</a:t>
            </a:r>
          </a:p>
          <a:p>
            <a:pPr lvl="1"/>
            <a:r>
              <a:rPr lang="en-US" dirty="0">
                <a:cs typeface="Calibri"/>
              </a:rPr>
              <a:t>GPU nodes -&gt; 2</a:t>
            </a:r>
          </a:p>
          <a:p>
            <a:r>
              <a:rPr lang="en-US" dirty="0">
                <a:cs typeface="Calibri"/>
              </a:rPr>
              <a:t>All computers/nodes are Linux based:</a:t>
            </a:r>
          </a:p>
          <a:p>
            <a:pPr lvl="1"/>
            <a:r>
              <a:rPr lang="en-US" dirty="0">
                <a:cs typeface="Calibri"/>
              </a:rPr>
              <a:t>Good resource for learning Linux: </a:t>
            </a:r>
            <a:r>
              <a:rPr lang="en-US" dirty="0">
                <a:ea typeface="+mn-lt"/>
                <a:cs typeface="+mn-lt"/>
                <a:hlinkClick r:id="rId2"/>
              </a:rPr>
              <a:t>https://robinlong-tutorials-linux.readthedocs.io/en/latest/introduction.html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4111641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08D-F69F-4433-BE5C-3D30AC7F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  <a:hlinkClick r:id="rId2"/>
              </a:rPr>
              <a:t>GPU Example – NER tagging using SpaCy</a:t>
            </a:r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13F896A-BF02-4BB1-B2FA-5ECA504E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22419"/>
              </p:ext>
            </p:extLst>
          </p:nvPr>
        </p:nvGraphicFramePr>
        <p:xfrm>
          <a:off x="1595886" y="3436188"/>
          <a:ext cx="8567106" cy="278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702">
                  <a:extLst>
                    <a:ext uri="{9D8B030D-6E8A-4147-A177-3AD203B41FA5}">
                      <a16:colId xmlns:a16="http://schemas.microsoft.com/office/drawing/2014/main" val="3715816356"/>
                    </a:ext>
                  </a:extLst>
                </a:gridCol>
                <a:gridCol w="2855702">
                  <a:extLst>
                    <a:ext uri="{9D8B030D-6E8A-4147-A177-3AD203B41FA5}">
                      <a16:colId xmlns:a16="http://schemas.microsoft.com/office/drawing/2014/main" val="1934425939"/>
                    </a:ext>
                  </a:extLst>
                </a:gridCol>
                <a:gridCol w="2855702">
                  <a:extLst>
                    <a:ext uri="{9D8B030D-6E8A-4147-A177-3AD203B41FA5}">
                      <a16:colId xmlns:a16="http://schemas.microsoft.com/office/drawing/2014/main" val="1877150857"/>
                    </a:ext>
                  </a:extLst>
                </a:gridCol>
              </a:tblGrid>
              <a:tr h="695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Batch Size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19125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Hardware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46956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CPU only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1.8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noProof="0">
                          <a:latin typeface="Calibri"/>
                        </a:rPr>
                        <a:t>1.1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05206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GPU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12 seconds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0.6495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819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1F4602-3593-44C0-9674-4F8E8ECE4E15}"/>
              </a:ext>
            </a:extLst>
          </p:cNvPr>
          <p:cNvSpPr txBox="1"/>
          <p:nvPr/>
        </p:nvSpPr>
        <p:spPr>
          <a:xfrm>
            <a:off x="1906438" y="1805795"/>
            <a:ext cx="837912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Time taken to process Alice in Wonderland with </a:t>
            </a:r>
            <a:r>
              <a:rPr lang="en-US" sz="2800">
                <a:cs typeface="Calibri"/>
              </a:rPr>
              <a:t>SpaCy's small English NER model. Contains 881 paragraphs.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16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51E3-D255-4B08-B2B2-856143EB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08"/>
            <a:ext cx="10515600" cy="58465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For more NLP based HEC examples see:</a:t>
            </a:r>
            <a:br>
              <a:rPr lang="en-US" sz="3600" dirty="0">
                <a:cs typeface="Calibri"/>
              </a:rPr>
            </a:br>
            <a:r>
              <a:rPr lang="en-US" sz="3600" dirty="0">
                <a:ea typeface="+mn-lt"/>
                <a:cs typeface="+mn-lt"/>
                <a:hlinkClick r:id="rId2"/>
              </a:rPr>
              <a:t>https://github.com/apmoore1/HEC</a:t>
            </a:r>
            <a:endParaRPr lang="en-US" sz="3600" dirty="0">
              <a:cs typeface="Calibri"/>
            </a:endParaRPr>
          </a:p>
          <a:p>
            <a:endParaRPr lang="en-US" sz="3600" dirty="0">
              <a:cs typeface="Calibri"/>
            </a:endParaRPr>
          </a:p>
          <a:p>
            <a:pPr marL="0" indent="0">
              <a:buNone/>
            </a:pPr>
            <a:r>
              <a:rPr lang="en-US" sz="3600">
                <a:cs typeface="Calibri"/>
              </a:rPr>
              <a:t>Thanks for listening, any questions?</a:t>
            </a:r>
            <a:endParaRPr lang="en-US" sz="3600" dirty="0">
              <a:cs typeface="Calibri"/>
            </a:endParaRPr>
          </a:p>
          <a:p>
            <a:pPr marL="0" indent="0">
              <a:buNone/>
            </a:pPr>
            <a:endParaRPr lang="en-US" sz="3600" dirty="0">
              <a:cs typeface="Calibri"/>
            </a:endParaRPr>
          </a:p>
          <a:p>
            <a:pPr marL="0" indent="0">
              <a:buNone/>
            </a:pPr>
            <a:r>
              <a:rPr lang="en-US" sz="3600">
                <a:cs typeface="Calibri"/>
              </a:rPr>
              <a:t>Presentation created by: </a:t>
            </a:r>
            <a:r>
              <a:rPr lang="en-US" sz="3600" dirty="0">
                <a:cs typeface="Calibri"/>
                <a:hlinkClick r:id="rId3"/>
              </a:rPr>
              <a:t>Andrew Moore</a:t>
            </a:r>
            <a:r>
              <a:rPr lang="en-US" sz="3600" dirty="0">
                <a:cs typeface="Calibri"/>
              </a:rPr>
              <a:t> </a:t>
            </a:r>
            <a:br>
              <a:rPr lang="en-US" sz="3600" dirty="0">
                <a:cs typeface="Calibri"/>
              </a:rPr>
            </a:br>
            <a:r>
              <a:rPr lang="en-US" sz="3600">
                <a:cs typeface="Calibri"/>
              </a:rPr>
              <a:t>Twitter: </a:t>
            </a:r>
            <a:r>
              <a:rPr lang="en-US" sz="3600" dirty="0">
                <a:cs typeface="Calibri"/>
                <a:hlinkClick r:id="rId4"/>
              </a:rPr>
              <a:t>@apmoore94</a:t>
            </a:r>
            <a:endParaRPr lang="en-US" sz="3600" dirty="0">
              <a:cs typeface="Calibri"/>
            </a:endParaRPr>
          </a:p>
          <a:p>
            <a:pPr marL="0" indent="0">
              <a:buNone/>
            </a:pPr>
            <a:r>
              <a:rPr lang="en-US" sz="3600">
                <a:cs typeface="Calibri"/>
              </a:rPr>
              <a:t>Funded by: </a:t>
            </a:r>
            <a:r>
              <a:rPr lang="en-US" sz="3600" dirty="0">
                <a:cs typeface="Calibri"/>
                <a:hlinkClick r:id="rId5"/>
              </a:rPr>
              <a:t>UCREL research centre</a:t>
            </a:r>
            <a:endParaRPr lang="en-US" sz="3600" dirty="0">
              <a:cs typeface="Calibri"/>
            </a:endParaRPr>
          </a:p>
          <a:p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80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F668-417A-4A40-93A9-E12384B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the HEC?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BAD9-28F9-494B-94B6-7D507DE7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CPU Nodes:</a:t>
            </a:r>
            <a:endParaRPr lang="en-US"/>
          </a:p>
          <a:p>
            <a:pPr lvl="1"/>
            <a:r>
              <a:rPr lang="en-US">
                <a:cs typeface="Calibri"/>
              </a:rPr>
              <a:t>Various 16 core nodes with between 64 and 128GB of memory.</a:t>
            </a:r>
          </a:p>
          <a:p>
            <a:pPr lvl="1"/>
            <a:r>
              <a:rPr lang="en-US">
                <a:cs typeface="Calibri"/>
              </a:rPr>
              <a:t>In total </a:t>
            </a:r>
            <a:r>
              <a:rPr lang="en-US">
                <a:ea typeface="+mn-lt"/>
                <a:cs typeface="+mn-lt"/>
              </a:rPr>
              <a:t>9,900 cores and 50TB of memroy.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 GPU nodes each containing:</a:t>
            </a:r>
          </a:p>
          <a:p>
            <a:pPr lvl="1"/>
            <a:r>
              <a:rPr lang="en-US" dirty="0">
                <a:cs typeface="Calibri"/>
              </a:rPr>
              <a:t>3 Nvidia V100 32GB, 32 CPU cores, 192GB memory.</a:t>
            </a:r>
          </a:p>
        </p:txBody>
      </p:sp>
    </p:spTree>
    <p:extLst>
      <p:ext uri="{BB962C8B-B14F-4D97-AF65-F5344CB8AC3E}">
        <p14:creationId xmlns:p14="http://schemas.microsoft.com/office/powerpoint/2010/main" val="310073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8515-AADA-44DF-B500-3463A346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Get access?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39DC-C4C4-4145-B99D-2A82BC56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First you need to get a login, ask your PI/Supervisor to apply for an account. See here for more details: </a:t>
            </a:r>
            <a:r>
              <a:rPr lang="en-US" dirty="0">
                <a:ea typeface="+mn-lt"/>
                <a:cs typeface="+mn-lt"/>
                <a:hlinkClick r:id="rId2"/>
              </a:rPr>
              <a:t>https://answers.lancaster.ac.uk/display/ISS/Get+access+to+the+HEC</a:t>
            </a:r>
          </a:p>
          <a:p>
            <a:r>
              <a:rPr lang="en-US" dirty="0">
                <a:ea typeface="+mn-lt"/>
                <a:cs typeface="+mn-lt"/>
              </a:rPr>
              <a:t>Once you have a login access via </a:t>
            </a:r>
            <a:r>
              <a:rPr lang="en-US" dirty="0" err="1">
                <a:ea typeface="+mn-lt"/>
                <a:cs typeface="+mn-lt"/>
              </a:rPr>
              <a:t>ssh</a:t>
            </a:r>
            <a:r>
              <a:rPr lang="en-US" dirty="0">
                <a:ea typeface="+mn-lt"/>
                <a:cs typeface="+mn-lt"/>
              </a:rPr>
              <a:t> using Lancaster login:</a:t>
            </a:r>
          </a:p>
          <a:p>
            <a:pPr marL="457200" lvl="1" indent="0">
              <a:buNone/>
            </a:pPr>
            <a:r>
              <a:rPr lang="en-US" dirty="0" err="1">
                <a:ea typeface="+mn-lt"/>
                <a:cs typeface="+mn-lt"/>
              </a:rPr>
              <a:t>ssh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3"/>
              </a:rPr>
              <a:t>username@wayland.hec.lancaster.ac.uk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See here for more details for login (windows): </a:t>
            </a:r>
            <a:r>
              <a:rPr lang="en-US" dirty="0">
                <a:ea typeface="+mn-lt"/>
                <a:cs typeface="+mn-lt"/>
                <a:hlinkClick r:id="rId4"/>
              </a:rPr>
              <a:t>https://answers.lancaster.ac.uk/display/ISS/Logging+in+to+the+HEC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4831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06D5-E422-4781-BD2F-FE8FFC32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File store/File quota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52F3-BF36-4404-8B88-79948CBA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244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Home -&gt; 10GB -&gt; Backup nightly -&gt; Permanent -&gt; $HOME</a:t>
            </a:r>
          </a:p>
          <a:p>
            <a:r>
              <a:rPr lang="en-US" dirty="0">
                <a:cs typeface="Calibri"/>
              </a:rPr>
              <a:t>Storage -&gt; 100GB -&gt; No Backup -&gt; Permanent -&gt; $</a:t>
            </a:r>
            <a:r>
              <a:rPr lang="en-US" dirty="0" err="1">
                <a:cs typeface="Calibri"/>
              </a:rPr>
              <a:t>global_storage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Scratch -&gt; 10TB -&gt; No Backup -&gt; Deleted after 4 weeks -&gt; $</a:t>
            </a:r>
            <a:r>
              <a:rPr lang="en-US" dirty="0" err="1">
                <a:cs typeface="Calibri"/>
              </a:rPr>
              <a:t>global_scratch</a:t>
            </a:r>
          </a:p>
          <a:p>
            <a:r>
              <a:rPr lang="en-US" dirty="0">
                <a:cs typeface="Calibri"/>
              </a:rPr>
              <a:t>Temp -&gt; Unlimited -&gt; No Backup -&gt; Only exists when the job is running -&gt; $TMPDIR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NOTE: $TMPDIR environment variable only exists when the job is running all others exist on the login node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43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06D5-E422-4781-BD2F-FE8FFC32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File store/File quota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52F3-BF36-4404-8B88-79948CBA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244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check the amount of storage used run: `</a:t>
            </a:r>
            <a:r>
              <a:rPr lang="en-US" dirty="0" err="1">
                <a:ea typeface="+mn-lt"/>
                <a:cs typeface="+mn-lt"/>
              </a:rPr>
              <a:t>gpfsquota</a:t>
            </a:r>
            <a:r>
              <a:rPr lang="en-US" dirty="0">
                <a:cs typeface="Calibri"/>
              </a:rPr>
              <a:t>`: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10TB of scratch area is really useful. However files will be deleted end of day if last modified time is 4 weeks old, this point is really important as a lot of files you may have downloaded will likely have a last </a:t>
            </a:r>
            <a:r>
              <a:rPr lang="en-US">
                <a:ea typeface="+mn-lt"/>
                <a:cs typeface="+mn-lt"/>
              </a:rPr>
              <a:t>modified time of more than 4 weeks.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AB0C4DC-36BD-4D87-B96D-388C5E18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92" y="2302118"/>
            <a:ext cx="7823200" cy="117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BEDF-0F2A-45D8-8C1A-B9D0A61D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Installing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8E95-E176-4905-9EDC-87D01A88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9733" cy="275960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Pre-installed software: `module avail`</a:t>
            </a:r>
          </a:p>
          <a:p>
            <a:r>
              <a:rPr lang="en-US" dirty="0">
                <a:ea typeface="+mn-lt"/>
                <a:cs typeface="+mn-lt"/>
              </a:rPr>
              <a:t>If you would like custom software installed on the HEC (including Conda environments) request it through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2"/>
              </a:rPr>
              <a:t>https://helpcentre.lancaster.ac.uk</a:t>
            </a:r>
            <a:r>
              <a:rPr lang="en-US" dirty="0">
                <a:ea typeface="+mn-lt"/>
                <a:cs typeface="+mn-lt"/>
              </a:rPr>
              <a:t>  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before creating your own custom installation.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6E5BB0D-8697-49E2-B26A-E6A90E1B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477" y="66693"/>
            <a:ext cx="4433276" cy="6607383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9082E58-3AB3-40C7-AD0E-7BA585FA7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38" y="4763844"/>
            <a:ext cx="6201507" cy="7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1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C086-ED22-46E9-872D-578CD246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Installing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144F-0862-4AB8-AD68-875633F1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`module </a:t>
            </a:r>
            <a:r>
              <a:rPr lang="en-US" dirty="0" err="1">
                <a:cs typeface="Calibri"/>
              </a:rPr>
              <a:t>whatis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anaconda3/</a:t>
            </a:r>
            <a:r>
              <a:rPr lang="en-US" dirty="0" err="1">
                <a:ea typeface="+mn-lt"/>
                <a:cs typeface="+mn-lt"/>
              </a:rPr>
              <a:t>wmlce</a:t>
            </a:r>
            <a:r>
              <a:rPr lang="en-US" dirty="0">
                <a:cs typeface="Calibri"/>
              </a:rPr>
              <a:t>`: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`module add </a:t>
            </a:r>
            <a:r>
              <a:rPr lang="en-US" dirty="0">
                <a:ea typeface="+mn-lt"/>
                <a:cs typeface="+mn-lt"/>
              </a:rPr>
              <a:t>anaconda3/</a:t>
            </a:r>
            <a:r>
              <a:rPr lang="en-US" dirty="0" err="1">
                <a:ea typeface="+mn-lt"/>
                <a:cs typeface="+mn-lt"/>
              </a:rPr>
              <a:t>wmlce</a:t>
            </a:r>
            <a:r>
              <a:rPr lang="en-US" dirty="0">
                <a:cs typeface="Calibri"/>
              </a:rPr>
              <a:t>`</a:t>
            </a:r>
            <a:endParaRPr lang="en-US" dirty="0"/>
          </a:p>
          <a:p>
            <a:r>
              <a:rPr lang="en-US" dirty="0">
                <a:cs typeface="Calibri"/>
              </a:rPr>
              <a:t>`module list` -&gt; lists all software currently being used.</a:t>
            </a:r>
          </a:p>
          <a:p>
            <a:r>
              <a:rPr lang="en-US" dirty="0">
                <a:cs typeface="Calibri"/>
              </a:rPr>
              <a:t>More details about what that package is doing run: </a:t>
            </a:r>
            <a:br>
              <a:rPr lang="en-US" dirty="0">
                <a:cs typeface="Calibri"/>
              </a:rPr>
            </a:br>
            <a:r>
              <a:rPr lang="en-US" dirty="0">
                <a:ea typeface="+mn-lt"/>
                <a:cs typeface="+mn-lt"/>
              </a:rPr>
              <a:t>`module show anaconda3/</a:t>
            </a:r>
            <a:r>
              <a:rPr lang="en-US" dirty="0" err="1">
                <a:ea typeface="+mn-lt"/>
                <a:cs typeface="+mn-lt"/>
              </a:rPr>
              <a:t>wmlce</a:t>
            </a:r>
            <a:r>
              <a:rPr lang="en-US" dirty="0">
                <a:ea typeface="+mn-lt"/>
                <a:cs typeface="+mn-lt"/>
              </a:rPr>
              <a:t>`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90090F0-328E-47F8-BAB1-3A1AF1AD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6" y="2217830"/>
            <a:ext cx="7852507" cy="100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2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338B-92DB-4885-90EE-57D68B14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Anaconda3/</a:t>
            </a:r>
            <a:r>
              <a:rPr lang="en-US" dirty="0" err="1">
                <a:ea typeface="+mj-lt"/>
                <a:cs typeface="+mj-lt"/>
              </a:rPr>
              <a:t>wmlce</a:t>
            </a:r>
            <a:r>
              <a:rPr lang="en-US" dirty="0">
                <a:ea typeface="+mj-lt"/>
                <a:cs typeface="+mj-lt"/>
              </a:rPr>
              <a:t>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4A0D-6682-493E-9EB4-456AF6A0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`</a:t>
            </a:r>
            <a:r>
              <a:rPr lang="en-US" dirty="0" err="1">
                <a:cs typeface="Calibri"/>
              </a:rPr>
              <a:t>conda</a:t>
            </a:r>
            <a:r>
              <a:rPr lang="en-US" dirty="0">
                <a:cs typeface="Calibri"/>
              </a:rPr>
              <a:t> --version` -&gt; </a:t>
            </a:r>
            <a:r>
              <a:rPr lang="en-US" dirty="0" err="1">
                <a:cs typeface="Calibri"/>
              </a:rPr>
              <a:t>conda</a:t>
            </a:r>
            <a:r>
              <a:rPr lang="en-US" dirty="0">
                <a:cs typeface="Calibri"/>
              </a:rPr>
              <a:t> 4.8.2 came out 24/1/2020</a:t>
            </a:r>
            <a:endParaRPr lang="en-US" dirty="0"/>
          </a:p>
          <a:p>
            <a:r>
              <a:rPr lang="en-US" dirty="0">
                <a:cs typeface="Calibri"/>
              </a:rPr>
              <a:t>`</a:t>
            </a:r>
            <a:r>
              <a:rPr lang="en-US" dirty="0" err="1">
                <a:cs typeface="Calibri"/>
              </a:rPr>
              <a:t>conda</a:t>
            </a:r>
            <a:r>
              <a:rPr lang="en-US" dirty="0">
                <a:cs typeface="Calibri"/>
              </a:rPr>
              <a:t> list` shows what packages have been installed</a:t>
            </a:r>
          </a:p>
          <a:p>
            <a:r>
              <a:rPr lang="en-US" dirty="0">
                <a:cs typeface="Calibri"/>
              </a:rPr>
              <a:t>`source activate </a:t>
            </a:r>
            <a:r>
              <a:rPr lang="en-US" dirty="0" err="1">
                <a:ea typeface="+mn-lt"/>
                <a:cs typeface="+mn-lt"/>
              </a:rPr>
              <a:t>wmlce_env</a:t>
            </a:r>
            <a:r>
              <a:rPr lang="en-US" dirty="0">
                <a:cs typeface="Calibri"/>
              </a:rPr>
              <a:t>` will use all of the packages that is associated with the `</a:t>
            </a:r>
            <a:r>
              <a:rPr lang="en-US" dirty="0" err="1">
                <a:ea typeface="+mn-lt"/>
                <a:cs typeface="+mn-lt"/>
              </a:rPr>
              <a:t>wmlce_env</a:t>
            </a:r>
            <a:r>
              <a:rPr lang="en-US" dirty="0">
                <a:cs typeface="Calibri"/>
              </a:rPr>
              <a:t>` environment. This includes </a:t>
            </a:r>
            <a:r>
              <a:rPr lang="en-US" dirty="0" err="1">
                <a:cs typeface="Calibri"/>
              </a:rPr>
              <a:t>Tensorflow</a:t>
            </a:r>
            <a:r>
              <a:rPr lang="en-US" dirty="0">
                <a:cs typeface="Calibri"/>
              </a:rPr>
              <a:t> etc.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13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The HEC</vt:lpstr>
      <vt:lpstr>What is the HEC?</vt:lpstr>
      <vt:lpstr>What is the HEC?</vt:lpstr>
      <vt:lpstr>Get access?</vt:lpstr>
      <vt:lpstr>File store/File quota</vt:lpstr>
      <vt:lpstr>File store/File quota</vt:lpstr>
      <vt:lpstr>Installing Software</vt:lpstr>
      <vt:lpstr>Installing Software</vt:lpstr>
      <vt:lpstr>Anaconda3/wmlce package</vt:lpstr>
      <vt:lpstr>Your own conda environment</vt:lpstr>
      <vt:lpstr>Your own conda environment</vt:lpstr>
      <vt:lpstr>Your own conda environment</vt:lpstr>
      <vt:lpstr>Your own conda environment</vt:lpstr>
      <vt:lpstr>Useful commands for running jobs</vt:lpstr>
      <vt:lpstr>GPU Example – NER tagging using SpaCy</vt:lpstr>
      <vt:lpstr>GPU Example – NER tagging using SpaCy</vt:lpstr>
      <vt:lpstr>GPU Example – NER tagging using SpaCy</vt:lpstr>
      <vt:lpstr>GPU Example – NER tagging using SpaCy</vt:lpstr>
      <vt:lpstr>GPU Example – NER tagging using SpaCy</vt:lpstr>
      <vt:lpstr>GPU Example – NER tagging using SpaCy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758</cp:revision>
  <dcterms:created xsi:type="dcterms:W3CDTF">2020-11-26T11:11:02Z</dcterms:created>
  <dcterms:modified xsi:type="dcterms:W3CDTF">2021-02-01T10:30:04Z</dcterms:modified>
</cp:coreProperties>
</file>