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9E6B77-7699-4CBE-9764-96F5A9468B1D}" v="4589" dt="2020-11-26T13:00:43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nswers.lancaster.ac.uk/display/ISS/High+End+Computing+%28HEC%29+hel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apmoore1/HEC/blob/main/text_classification/environment.ya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ytorch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anaconda.com/pkgs/" TargetMode="External"/><Relationship Id="rId2" Type="http://schemas.openxmlformats.org/officeDocument/2006/relationships/hyperlink" Target="https://repo.anaconda.com/pkgs/main/linux-64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pmoore1/HEC/blob/f3a79f3df1e282b859c3cb8f9d53e73fd82620f5/install_packages/install.co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moore1/HEC/tree/main/text_classificati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obinlong-tutorials-linux.readthedocs.io/en/latest/introductio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username@wayland.hec.lancaster.ac.uk" TargetMode="External"/><Relationship Id="rId2" Type="http://schemas.openxmlformats.org/officeDocument/2006/relationships/hyperlink" Target="https://answers.lancaster.ac.uk/display/ISS/Get+access+to+the+HE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swers.lancaster.ac.uk/display/ISS/Logging+in+to+the+HE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pmoore1/HEC/blob/ebfd626972a844759e769d1237a9b09404fec1d4/update_dir.sh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The HEC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>
                <a:cs typeface="Calibri"/>
              </a:rPr>
              <a:t>HEC = High End Computing</a:t>
            </a:r>
          </a:p>
          <a:p>
            <a:r>
              <a:rPr lang="en-US" dirty="0">
                <a:cs typeface="Calibri"/>
              </a:rPr>
              <a:t>This presentation is based on the guide provided by the HEC of which this contains more details if wanted:</a:t>
            </a:r>
          </a:p>
          <a:p>
            <a:r>
              <a:rPr lang="en-US" dirty="0">
                <a:ea typeface="+mn-lt"/>
                <a:cs typeface="+mn-lt"/>
                <a:hlinkClick r:id="rId2"/>
              </a:rPr>
              <a:t>https://answers.lancaster.ac.uk/display/ISS/High+End+Computing+%28HEC%29+help</a:t>
            </a:r>
            <a:br>
              <a:rPr lang="en-US" dirty="0">
                <a:cs typeface="Calibri"/>
              </a:rPr>
            </a:b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338B-92DB-4885-90EE-57D68B14A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Anaconda3/</a:t>
            </a:r>
            <a:r>
              <a:rPr lang="en-US" dirty="0" err="1">
                <a:ea typeface="+mj-lt"/>
                <a:cs typeface="+mj-lt"/>
              </a:rPr>
              <a:t>wmlce</a:t>
            </a:r>
            <a:r>
              <a:rPr lang="en-US" dirty="0">
                <a:ea typeface="+mj-lt"/>
                <a:cs typeface="+mj-lt"/>
              </a:rPr>
              <a:t> package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34A0D-6682-493E-9EB4-456AF6A06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`</a:t>
            </a:r>
            <a:r>
              <a:rPr lang="en-US" dirty="0" err="1">
                <a:cs typeface="Calibri"/>
              </a:rPr>
              <a:t>conda</a:t>
            </a:r>
            <a:r>
              <a:rPr lang="en-US" dirty="0">
                <a:cs typeface="Calibri"/>
              </a:rPr>
              <a:t> --version` -&gt; </a:t>
            </a:r>
            <a:r>
              <a:rPr lang="en-US" dirty="0" err="1">
                <a:cs typeface="Calibri"/>
              </a:rPr>
              <a:t>conda</a:t>
            </a:r>
            <a:r>
              <a:rPr lang="en-US" dirty="0">
                <a:cs typeface="Calibri"/>
              </a:rPr>
              <a:t> 4.8.2 came out 24/1/2020</a:t>
            </a:r>
            <a:endParaRPr lang="en-US" dirty="0"/>
          </a:p>
          <a:p>
            <a:r>
              <a:rPr lang="en-US" dirty="0">
                <a:cs typeface="Calibri"/>
              </a:rPr>
              <a:t>`</a:t>
            </a:r>
            <a:r>
              <a:rPr lang="en-US" dirty="0" err="1">
                <a:cs typeface="Calibri"/>
              </a:rPr>
              <a:t>conda</a:t>
            </a:r>
            <a:r>
              <a:rPr lang="en-US" dirty="0">
                <a:cs typeface="Calibri"/>
              </a:rPr>
              <a:t> list` shows what packages have been installed</a:t>
            </a:r>
          </a:p>
          <a:p>
            <a:r>
              <a:rPr lang="en-US" dirty="0">
                <a:cs typeface="Calibri"/>
              </a:rPr>
              <a:t>`source activate </a:t>
            </a:r>
            <a:r>
              <a:rPr lang="en-US" dirty="0" err="1">
                <a:ea typeface="+mn-lt"/>
                <a:cs typeface="+mn-lt"/>
              </a:rPr>
              <a:t>wmlce_env</a:t>
            </a:r>
            <a:r>
              <a:rPr lang="en-US" dirty="0">
                <a:cs typeface="Calibri"/>
              </a:rPr>
              <a:t>` will use all of the packages that is associated with the `</a:t>
            </a:r>
            <a:r>
              <a:rPr lang="en-US" dirty="0" err="1">
                <a:ea typeface="+mn-lt"/>
                <a:cs typeface="+mn-lt"/>
              </a:rPr>
              <a:t>wmlce_env</a:t>
            </a:r>
            <a:r>
              <a:rPr lang="en-US" dirty="0">
                <a:cs typeface="Calibri"/>
              </a:rPr>
              <a:t>` environment. This includes </a:t>
            </a:r>
            <a:r>
              <a:rPr lang="en-US" dirty="0" err="1">
                <a:cs typeface="Calibri"/>
              </a:rPr>
              <a:t>Tensorflow</a:t>
            </a:r>
            <a:r>
              <a:rPr lang="en-US" dirty="0">
                <a:cs typeface="Calibri"/>
              </a:rPr>
              <a:t> etc.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0136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608D-F69F-4433-BE5C-3D30AC7F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Your own </a:t>
            </a:r>
            <a:r>
              <a:rPr lang="en-US" dirty="0" err="1">
                <a:cs typeface="Calibri Light"/>
              </a:rPr>
              <a:t>conda</a:t>
            </a:r>
            <a:r>
              <a:rPr lang="en-US" dirty="0">
                <a:cs typeface="Calibri Light"/>
              </a:rPr>
              <a:t> environment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83B48-5815-4695-B049-1E1B7CA90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Still need to use the </a:t>
            </a:r>
            <a:r>
              <a:rPr lang="en-US" dirty="0">
                <a:ea typeface="+mn-lt"/>
                <a:cs typeface="+mn-lt"/>
              </a:rPr>
              <a:t>anaconda3/</a:t>
            </a:r>
            <a:r>
              <a:rPr lang="en-US" dirty="0" err="1">
                <a:ea typeface="+mn-lt"/>
                <a:cs typeface="+mn-lt"/>
              </a:rPr>
              <a:t>wmlce</a:t>
            </a:r>
            <a:r>
              <a:rPr lang="en-US" dirty="0">
                <a:ea typeface="+mn-lt"/>
                <a:cs typeface="+mn-lt"/>
              </a:rPr>
              <a:t>, as we need </a:t>
            </a:r>
            <a:r>
              <a:rPr lang="en-US" dirty="0" err="1">
                <a:ea typeface="+mn-lt"/>
                <a:cs typeface="+mn-lt"/>
              </a:rPr>
              <a:t>conda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>
                <a:cs typeface="Calibri"/>
              </a:rPr>
              <a:t>We need to specify what we want to install via an </a:t>
            </a:r>
            <a:r>
              <a:rPr lang="en-US" dirty="0">
                <a:cs typeface="Calibri"/>
                <a:hlinkClick r:id="rId2"/>
              </a:rPr>
              <a:t>environment file</a:t>
            </a:r>
            <a:r>
              <a:rPr lang="en-US" dirty="0">
                <a:cs typeface="Calibri"/>
              </a:rPr>
              <a:t> like so: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5" descr="A picture containing graphical user interface, application&#10;&#10;Description automatically generated">
            <a:extLst>
              <a:ext uri="{FF2B5EF4-FFF2-40B4-BE49-F238E27FC236}">
                <a16:creationId xmlns:a16="http://schemas.microsoft.com/office/drawing/2014/main" id="{CDB20AEF-A6FE-4EF9-8E94-4304D30C9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348" y="3170971"/>
            <a:ext cx="3466611" cy="347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09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608D-F69F-4433-BE5C-3D30AC7F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Your own </a:t>
            </a:r>
            <a:r>
              <a:rPr lang="en-US" dirty="0" err="1">
                <a:cs typeface="Calibri Light"/>
              </a:rPr>
              <a:t>conda</a:t>
            </a:r>
            <a:r>
              <a:rPr lang="en-US" dirty="0">
                <a:cs typeface="Calibri Light"/>
              </a:rPr>
              <a:t> environment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83B48-5815-4695-B049-1E1B7CA90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  <a:hlinkClick r:id="rId2"/>
              </a:rPr>
              <a:t>`</a:t>
            </a:r>
            <a:r>
              <a:rPr lang="en-US" dirty="0">
                <a:ea typeface="+mn-lt"/>
                <a:cs typeface="+mn-lt"/>
                <a:hlinkClick r:id="rId2"/>
              </a:rPr>
              <a:t>conda install pytorch cudatoolkit=10.2 -c pytorch</a:t>
            </a:r>
            <a:r>
              <a:rPr lang="en-US" dirty="0">
                <a:cs typeface="Calibri"/>
                <a:hlinkClick r:id="rId2"/>
              </a:rPr>
              <a:t>`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5" name="Picture 5" descr="A picture containing graphical user interface, application&#10;&#10;Description automatically generated">
            <a:extLst>
              <a:ext uri="{FF2B5EF4-FFF2-40B4-BE49-F238E27FC236}">
                <a16:creationId xmlns:a16="http://schemas.microsoft.com/office/drawing/2014/main" id="{CDB20AEF-A6FE-4EF9-8E94-4304D30C9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348" y="2506663"/>
            <a:ext cx="3466611" cy="347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31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608D-F69F-4433-BE5C-3D30AC7F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Your own </a:t>
            </a:r>
            <a:r>
              <a:rPr lang="en-US" dirty="0" err="1">
                <a:cs typeface="Calibri Light"/>
              </a:rPr>
              <a:t>conda</a:t>
            </a:r>
            <a:r>
              <a:rPr lang="en-US" dirty="0">
                <a:cs typeface="Calibri Light"/>
              </a:rPr>
              <a:t> environment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83B48-5815-4695-B049-1E1B7CA90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defaults/main channel </a:t>
            </a:r>
            <a:r>
              <a:rPr lang="en-US" dirty="0" err="1">
                <a:cs typeface="Calibri"/>
              </a:rPr>
              <a:t>channel</a:t>
            </a:r>
            <a:r>
              <a:rPr lang="en-US" dirty="0">
                <a:cs typeface="Calibri"/>
              </a:rPr>
              <a:t> for </a:t>
            </a:r>
            <a:r>
              <a:rPr lang="en-US" dirty="0">
                <a:cs typeface="Calibri"/>
                <a:hlinkClick r:id="rId2"/>
              </a:rPr>
              <a:t>Linux</a:t>
            </a:r>
            <a:r>
              <a:rPr lang="en-US" dirty="0">
                <a:cs typeface="Calibri"/>
              </a:rPr>
              <a:t> and </a:t>
            </a:r>
            <a:r>
              <a:rPr lang="en-US" dirty="0">
                <a:cs typeface="Calibri"/>
                <a:hlinkClick r:id="rId3"/>
              </a:rPr>
              <a:t>others</a:t>
            </a:r>
            <a:r>
              <a:rPr lang="en-US" dirty="0">
                <a:cs typeface="Calibri"/>
              </a:rPr>
              <a:t>: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5" name="Picture 5" descr="A picture containing graphical user interface, application&#10;&#10;Description automatically generated">
            <a:extLst>
              <a:ext uri="{FF2B5EF4-FFF2-40B4-BE49-F238E27FC236}">
                <a16:creationId xmlns:a16="http://schemas.microsoft.com/office/drawing/2014/main" id="{CDB20AEF-A6FE-4EF9-8E94-4304D30C9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348" y="2506663"/>
            <a:ext cx="3466611" cy="347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49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608D-F69F-4433-BE5C-3D30AC7F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Your own </a:t>
            </a:r>
            <a:r>
              <a:rPr lang="en-US" dirty="0" err="1">
                <a:cs typeface="Calibri Light"/>
              </a:rPr>
              <a:t>conda</a:t>
            </a:r>
            <a:r>
              <a:rPr lang="en-US" dirty="0">
                <a:cs typeface="Calibri Light"/>
              </a:rPr>
              <a:t> environment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83B48-5815-4695-B049-1E1B7CA90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430" y="1561855"/>
            <a:ext cx="4429370" cy="46151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Serial – single CPU node</a:t>
            </a:r>
          </a:p>
          <a:p>
            <a:r>
              <a:rPr lang="en-US" dirty="0">
                <a:cs typeface="Calibri"/>
              </a:rPr>
              <a:t>-l – 4GB memory</a:t>
            </a:r>
          </a:p>
          <a:p>
            <a:r>
              <a:rPr lang="en-US" dirty="0">
                <a:cs typeface="Calibri"/>
              </a:rPr>
              <a:t>-N – name of job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  <a:hlinkClick r:id="rId2"/>
              </a:rPr>
              <a:t>File can be found here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5C848711-170D-4BDA-B3F8-5962B1BBB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23" y="1316318"/>
            <a:ext cx="6367584" cy="513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99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608D-F69F-4433-BE5C-3D30AC7F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Useful commands for running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83B48-5815-4695-B049-1E1B7CA90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815" y="1561855"/>
            <a:ext cx="10329985" cy="46151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Jobs can be run with the `</a:t>
            </a:r>
            <a:r>
              <a:rPr lang="en-US" dirty="0" err="1">
                <a:cs typeface="Calibri"/>
              </a:rPr>
              <a:t>qsub</a:t>
            </a:r>
            <a:r>
              <a:rPr lang="en-US" dirty="0">
                <a:cs typeface="Calibri"/>
              </a:rPr>
              <a:t>` command e.g. `</a:t>
            </a:r>
            <a:r>
              <a:rPr lang="en-US" dirty="0" err="1">
                <a:cs typeface="Calibri"/>
              </a:rPr>
              <a:t>qsub</a:t>
            </a:r>
            <a:r>
              <a:rPr lang="en-US" dirty="0">
                <a:cs typeface="Calibri"/>
              </a:rPr>
              <a:t> install.com`</a:t>
            </a:r>
          </a:p>
          <a:p>
            <a:r>
              <a:rPr lang="en-US" dirty="0">
                <a:cs typeface="Calibri"/>
              </a:rPr>
              <a:t>Check number of free slots `</a:t>
            </a:r>
            <a:r>
              <a:rPr lang="en-US" dirty="0" err="1">
                <a:cs typeface="Calibri"/>
              </a:rPr>
              <a:t>qslots</a:t>
            </a:r>
            <a:r>
              <a:rPr lang="en-US" dirty="0">
                <a:cs typeface="Calibri"/>
              </a:rPr>
              <a:t>`</a:t>
            </a:r>
          </a:p>
          <a:p>
            <a:r>
              <a:rPr lang="en-US" dirty="0">
                <a:cs typeface="Calibri"/>
              </a:rPr>
              <a:t>Check status of jobs `</a:t>
            </a:r>
            <a:r>
              <a:rPr lang="en-US" dirty="0" err="1">
                <a:cs typeface="Calibri"/>
              </a:rPr>
              <a:t>qstat</a:t>
            </a:r>
            <a:r>
              <a:rPr lang="en-US" dirty="0">
                <a:cs typeface="Calibri"/>
              </a:rPr>
              <a:t>`</a:t>
            </a:r>
          </a:p>
          <a:p>
            <a:r>
              <a:rPr lang="en-US" dirty="0">
                <a:cs typeface="Calibri"/>
              </a:rPr>
              <a:t>Check CPU/Memory usage of jobs `</a:t>
            </a:r>
            <a:r>
              <a:rPr lang="en-US" dirty="0" err="1">
                <a:ea typeface="+mn-lt"/>
                <a:cs typeface="+mn-lt"/>
              </a:rPr>
              <a:t>qtop</a:t>
            </a:r>
            <a:r>
              <a:rPr lang="en-US" dirty="0">
                <a:ea typeface="+mn-lt"/>
                <a:cs typeface="+mn-lt"/>
              </a:rPr>
              <a:t> -u USERNAME</a:t>
            </a:r>
            <a:r>
              <a:rPr lang="en-US" dirty="0">
                <a:cs typeface="Calibri"/>
              </a:rPr>
              <a:t>` 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e.g. `</a:t>
            </a:r>
            <a:r>
              <a:rPr lang="en-US" dirty="0" err="1">
                <a:cs typeface="Calibri"/>
              </a:rPr>
              <a:t>qtop</a:t>
            </a:r>
            <a:r>
              <a:rPr lang="en-US" dirty="0">
                <a:cs typeface="Calibri"/>
              </a:rPr>
              <a:t> -u </a:t>
            </a:r>
            <a:r>
              <a:rPr lang="en-US" dirty="0" err="1">
                <a:cs typeface="Calibri"/>
              </a:rPr>
              <a:t>moorea</a:t>
            </a:r>
            <a:r>
              <a:rPr lang="en-US" dirty="0">
                <a:cs typeface="Calibri"/>
              </a:rPr>
              <a:t>`</a:t>
            </a:r>
          </a:p>
          <a:p>
            <a:r>
              <a:rPr lang="en-US" dirty="0">
                <a:cs typeface="Calibri"/>
              </a:rPr>
              <a:t>Check amount of resources used and are allowed to used (only applicable to CPU nodes) `</a:t>
            </a:r>
            <a:r>
              <a:rPr lang="en-US" dirty="0" err="1">
                <a:ea typeface="+mn-lt"/>
                <a:cs typeface="+mn-lt"/>
              </a:rPr>
              <a:t>qquota</a:t>
            </a:r>
            <a:r>
              <a:rPr lang="en-US" dirty="0">
                <a:cs typeface="Calibri"/>
              </a:rPr>
              <a:t>` LIMITED to 350 cores and 1.64TB memory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9513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608D-F69F-4433-BE5C-3D30AC7F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  <a:hlinkClick r:id="rId2"/>
              </a:rPr>
              <a:t>GPU Example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83B48-5815-4695-B049-1E1B7CA90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815" y="1561855"/>
            <a:ext cx="10329985" cy="46151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2 GPU nodes each containing:</a:t>
            </a:r>
          </a:p>
          <a:p>
            <a:pPr lvl="1"/>
            <a:r>
              <a:rPr lang="en-US" dirty="0">
                <a:ea typeface="+mn-lt"/>
                <a:cs typeface="+mn-lt"/>
              </a:rPr>
              <a:t>3 Nvidia V100 32GB, 32 CPU cores, 192GB memory.</a:t>
            </a:r>
          </a:p>
          <a:p>
            <a:r>
              <a:rPr lang="en-US" dirty="0">
                <a:cs typeface="Calibri"/>
              </a:rPr>
              <a:t>This is broken up mainly into GPUs e.g. 6 GPUs of which if you want to use multiple GPUs a hardware limit of 3 is applied.</a:t>
            </a:r>
          </a:p>
          <a:p>
            <a:r>
              <a:rPr lang="en-US" dirty="0">
                <a:cs typeface="Calibri"/>
              </a:rPr>
              <a:t>LIMITATION -&gt; Only allowed to use a GPU node for 12 hours, but could use 3 GPUs for 12 hours ~ 1 GPU for 36 hours.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0804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608D-F69F-4433-BE5C-3D30AC7F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GPU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83B48-5815-4695-B049-1E1B7CA90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815" y="1561855"/>
            <a:ext cx="10329985" cy="46151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Given</a:t>
            </a:r>
            <a:r>
              <a:rPr lang="en-US" dirty="0">
                <a:cs typeface="Calibri"/>
              </a:rPr>
              <a:t> that we installed the requirements using the last example: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A picture containing 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82779C-AD47-408D-B064-AB0AAC11E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02" y="2252663"/>
            <a:ext cx="23431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9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608D-F69F-4433-BE5C-3D30AC7F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GPU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83B48-5815-4695-B049-1E1B7CA90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815" y="1561855"/>
            <a:ext cx="10329985" cy="461510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#$ -S /bin/bash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#$ -q </a:t>
            </a:r>
            <a:r>
              <a:rPr lang="en-US" dirty="0" err="1">
                <a:ea typeface="+mn-lt"/>
                <a:cs typeface="+mn-lt"/>
              </a:rPr>
              <a:t>gpu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#$ -l </a:t>
            </a:r>
            <a:r>
              <a:rPr lang="en-US" dirty="0" err="1">
                <a:ea typeface="+mn-lt"/>
                <a:cs typeface="+mn-lt"/>
              </a:rPr>
              <a:t>ngpus</a:t>
            </a:r>
            <a:r>
              <a:rPr lang="en-US" dirty="0">
                <a:ea typeface="+mn-lt"/>
                <a:cs typeface="+mn-lt"/>
              </a:rPr>
              <a:t>=1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#$ -l </a:t>
            </a:r>
            <a:r>
              <a:rPr lang="en-US" dirty="0" err="1">
                <a:ea typeface="+mn-lt"/>
                <a:cs typeface="+mn-lt"/>
              </a:rPr>
              <a:t>ncpus</a:t>
            </a:r>
            <a:r>
              <a:rPr lang="en-US" dirty="0">
                <a:ea typeface="+mn-lt"/>
                <a:cs typeface="+mn-lt"/>
              </a:rPr>
              <a:t>=4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#$ -l </a:t>
            </a:r>
            <a:r>
              <a:rPr lang="en-US" dirty="0" err="1">
                <a:ea typeface="+mn-lt"/>
                <a:cs typeface="+mn-lt"/>
              </a:rPr>
              <a:t>h_vmem</a:t>
            </a:r>
            <a:r>
              <a:rPr lang="en-US" dirty="0">
                <a:ea typeface="+mn-lt"/>
                <a:cs typeface="+mn-lt"/>
              </a:rPr>
              <a:t>=40G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#$ -l </a:t>
            </a:r>
            <a:r>
              <a:rPr lang="en-US" dirty="0" err="1">
                <a:ea typeface="+mn-lt"/>
                <a:cs typeface="+mn-lt"/>
              </a:rPr>
              <a:t>h_rt</a:t>
            </a:r>
            <a:r>
              <a:rPr lang="en-US" dirty="0">
                <a:ea typeface="+mn-lt"/>
                <a:cs typeface="+mn-lt"/>
              </a:rPr>
              <a:t>=00:25:00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#$ -N run-transformer-model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source /</a:t>
            </a:r>
            <a:r>
              <a:rPr lang="en-US" dirty="0" err="1">
                <a:ea typeface="+mn-lt"/>
                <a:cs typeface="+mn-lt"/>
              </a:rPr>
              <a:t>etc</a:t>
            </a: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profilemodule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add anaconda3/</a:t>
            </a:r>
            <a:r>
              <a:rPr lang="en-US" dirty="0" err="1">
                <a:ea typeface="+mn-lt"/>
                <a:cs typeface="+mn-lt"/>
              </a:rPr>
              <a:t>wmlce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# Activate </a:t>
            </a:r>
            <a:r>
              <a:rPr lang="en-US" dirty="0" err="1">
                <a:ea typeface="+mn-lt"/>
                <a:cs typeface="+mn-lt"/>
              </a:rPr>
              <a:t>conda</a:t>
            </a:r>
            <a:r>
              <a:rPr lang="en-US" dirty="0">
                <a:ea typeface="+mn-lt"/>
                <a:cs typeface="+mn-lt"/>
              </a:rPr>
              <a:t> package from where it was saved.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source activate $</a:t>
            </a:r>
            <a:r>
              <a:rPr lang="en-US" dirty="0" err="1">
                <a:ea typeface="+mn-lt"/>
                <a:cs typeface="+mn-lt"/>
              </a:rPr>
              <a:t>global_scratch</a:t>
            </a:r>
            <a:r>
              <a:rPr lang="en-US" dirty="0">
                <a:ea typeface="+mn-lt"/>
                <a:cs typeface="+mn-lt"/>
              </a:rPr>
              <a:t>/PACKAGE_NAME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python ./bert_model.py ./data/</a:t>
            </a:r>
            <a:r>
              <a:rPr lang="en-US" dirty="0" err="1">
                <a:ea typeface="+mn-lt"/>
                <a:cs typeface="+mn-lt"/>
              </a:rPr>
              <a:t>train.tsv</a:t>
            </a:r>
            <a:r>
              <a:rPr lang="en-US" dirty="0">
                <a:ea typeface="+mn-lt"/>
                <a:cs typeface="+mn-lt"/>
              </a:rPr>
              <a:t> ./data/</a:t>
            </a:r>
            <a:r>
              <a:rPr lang="en-US" dirty="0" err="1">
                <a:ea typeface="+mn-lt"/>
                <a:cs typeface="+mn-lt"/>
              </a:rPr>
              <a:t>dev.tsv</a:t>
            </a:r>
            <a:r>
              <a:rPr lang="en-US" dirty="0">
                <a:ea typeface="+mn-lt"/>
                <a:cs typeface="+mn-lt"/>
              </a:rPr>
              <a:t> ./data/</a:t>
            </a:r>
            <a:r>
              <a:rPr lang="en-US" dirty="0" err="1">
                <a:ea typeface="+mn-lt"/>
                <a:cs typeface="+mn-lt"/>
              </a:rPr>
              <a:t>test.tsv</a:t>
            </a:r>
            <a:r>
              <a:rPr lang="en-US" dirty="0">
                <a:ea typeface="+mn-lt"/>
                <a:cs typeface="+mn-lt"/>
              </a:rPr>
              <a:t> ./data/emotions.txt $global_scratch/models/saved_model.pt --</a:t>
            </a:r>
            <a:r>
              <a:rPr lang="en-US" dirty="0" err="1">
                <a:ea typeface="+mn-lt"/>
                <a:cs typeface="+mn-lt"/>
              </a:rPr>
              <a:t>cuda</a:t>
            </a:r>
            <a:r>
              <a:rPr lang="en-US" dirty="0">
                <a:ea typeface="+mn-lt"/>
                <a:cs typeface="+mn-lt"/>
              </a:rPr>
              <a:t> --batch-size 16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4215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608D-F69F-4433-BE5C-3D30AC7F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GPU Example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C484A78E-4F88-4A23-8944-BEBA847CE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8948" y="1405549"/>
            <a:ext cx="5914564" cy="5171952"/>
          </a:xfrm>
        </p:spPr>
      </p:pic>
    </p:spTree>
    <p:extLst>
      <p:ext uri="{BB962C8B-B14F-4D97-AF65-F5344CB8AC3E}">
        <p14:creationId xmlns:p14="http://schemas.microsoft.com/office/powerpoint/2010/main" val="219196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F668-417A-4A40-93A9-E12384B9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the HEC?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ABAD9-28F9-494B-94B6-7D507DE72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Consists of:</a:t>
            </a:r>
          </a:p>
          <a:p>
            <a:pPr lvl="1"/>
            <a:r>
              <a:rPr lang="en-US" dirty="0">
                <a:cs typeface="Calibri"/>
              </a:rPr>
              <a:t>1 login node -&gt; The computer that is used when you login. This is slow and should not be used for any tasks other than monitoring or assigning jobs really.</a:t>
            </a:r>
          </a:p>
          <a:p>
            <a:pPr lvl="1"/>
            <a:r>
              <a:rPr lang="en-US" dirty="0">
                <a:cs typeface="Calibri"/>
              </a:rPr>
              <a:t>CPU nodes -&gt; ~445</a:t>
            </a:r>
          </a:p>
          <a:p>
            <a:pPr lvl="1"/>
            <a:r>
              <a:rPr lang="en-US" dirty="0">
                <a:cs typeface="Calibri"/>
              </a:rPr>
              <a:t>GPU nodes -&gt; 2</a:t>
            </a:r>
          </a:p>
          <a:p>
            <a:r>
              <a:rPr lang="en-US" dirty="0">
                <a:cs typeface="Calibri"/>
              </a:rPr>
              <a:t>All computers/nodes are Linux based:</a:t>
            </a:r>
          </a:p>
          <a:p>
            <a:pPr lvl="1"/>
            <a:r>
              <a:rPr lang="en-US" dirty="0">
                <a:cs typeface="Calibri"/>
              </a:rPr>
              <a:t>Good resource for learning Linux: </a:t>
            </a:r>
            <a:r>
              <a:rPr lang="en-US" dirty="0">
                <a:ea typeface="+mn-lt"/>
                <a:cs typeface="+mn-lt"/>
                <a:hlinkClick r:id="rId2"/>
              </a:rPr>
              <a:t>https://robinlong-tutorials-linux.readthedocs.io/en/latest/introduction.html</a:t>
            </a:r>
          </a:p>
        </p:txBody>
      </p:sp>
    </p:spTree>
    <p:extLst>
      <p:ext uri="{BB962C8B-B14F-4D97-AF65-F5344CB8AC3E}">
        <p14:creationId xmlns:p14="http://schemas.microsoft.com/office/powerpoint/2010/main" val="411164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F668-417A-4A40-93A9-E12384B9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the HEC?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ABAD9-28F9-494B-94B6-7D507DE72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CPU Nodes (~445):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~300 single core nodes with between 4 and 8GB of memory.</a:t>
            </a:r>
          </a:p>
          <a:p>
            <a:pPr lvl="1"/>
            <a:r>
              <a:rPr lang="en-US" dirty="0">
                <a:cs typeface="Calibri"/>
              </a:rPr>
              <a:t>Various 16 core nodes with between 64 and 128GB of memory. At least 8 of these nodes.</a:t>
            </a:r>
          </a:p>
          <a:p>
            <a:pPr lvl="1"/>
            <a:r>
              <a:rPr lang="en-US" dirty="0">
                <a:cs typeface="Calibri"/>
              </a:rPr>
              <a:t>At least 17 40 core nodes with 192GB of memory.</a:t>
            </a:r>
          </a:p>
          <a:p>
            <a:r>
              <a:rPr lang="en-US" dirty="0">
                <a:cs typeface="Calibri"/>
              </a:rPr>
              <a:t>2 GPU nodes each containing:</a:t>
            </a:r>
          </a:p>
          <a:p>
            <a:pPr lvl="1"/>
            <a:r>
              <a:rPr lang="en-US" dirty="0">
                <a:cs typeface="Calibri"/>
              </a:rPr>
              <a:t>3 Nvidia V100 32GB, 32 CPU cores, 192GB memory.</a:t>
            </a:r>
          </a:p>
        </p:txBody>
      </p:sp>
    </p:spTree>
    <p:extLst>
      <p:ext uri="{BB962C8B-B14F-4D97-AF65-F5344CB8AC3E}">
        <p14:creationId xmlns:p14="http://schemas.microsoft.com/office/powerpoint/2010/main" val="310073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8515-AADA-44DF-B500-3463A346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Get access?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539DC-C4C4-4145-B99D-2A82BC56E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First you need to get a login, ask your PI/Supervisor to apply for an account. See here for more details: </a:t>
            </a:r>
            <a:r>
              <a:rPr lang="en-US" dirty="0">
                <a:ea typeface="+mn-lt"/>
                <a:cs typeface="+mn-lt"/>
                <a:hlinkClick r:id="rId2"/>
              </a:rPr>
              <a:t>https://answers.lancaster.ac.uk/display/ISS/Get+access+to+the+HEC</a:t>
            </a:r>
          </a:p>
          <a:p>
            <a:r>
              <a:rPr lang="en-US" dirty="0">
                <a:ea typeface="+mn-lt"/>
                <a:cs typeface="+mn-lt"/>
              </a:rPr>
              <a:t>Once you have a login access via </a:t>
            </a:r>
            <a:r>
              <a:rPr lang="en-US" dirty="0" err="1">
                <a:ea typeface="+mn-lt"/>
                <a:cs typeface="+mn-lt"/>
              </a:rPr>
              <a:t>ssh</a:t>
            </a:r>
            <a:r>
              <a:rPr lang="en-US" dirty="0">
                <a:ea typeface="+mn-lt"/>
                <a:cs typeface="+mn-lt"/>
              </a:rPr>
              <a:t> using Lancaster login:</a:t>
            </a:r>
          </a:p>
          <a:p>
            <a:pPr marL="457200" lvl="1" indent="0">
              <a:buNone/>
            </a:pPr>
            <a:r>
              <a:rPr lang="en-US" dirty="0" err="1">
                <a:ea typeface="+mn-lt"/>
                <a:cs typeface="+mn-lt"/>
              </a:rPr>
              <a:t>ssh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  <a:hlinkClick r:id="rId3"/>
              </a:rPr>
              <a:t>username@wayland.hec.lancaster.ac.uk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marL="342900" indent="-342900"/>
            <a:r>
              <a:rPr lang="en-US" dirty="0">
                <a:ea typeface="+mn-lt"/>
                <a:cs typeface="+mn-lt"/>
              </a:rPr>
              <a:t>See here for more details for login (windows): </a:t>
            </a:r>
            <a:r>
              <a:rPr lang="en-US" dirty="0">
                <a:ea typeface="+mn-lt"/>
                <a:cs typeface="+mn-lt"/>
                <a:hlinkClick r:id="rId4"/>
              </a:rPr>
              <a:t>https://answers.lancaster.ac.uk/display/ISS/Logging+in+to+the+HEC</a:t>
            </a:r>
            <a:r>
              <a:rPr lang="en-US" dirty="0">
                <a:ea typeface="+mn-lt"/>
                <a:cs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4831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06D5-E422-4781-BD2F-FE8FFC32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File store/File quota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752F3-BF36-4404-8B88-79948CBAB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244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Home -&gt; 10GB -&gt; Backup nightly -&gt; Permanent -&gt; $HOME</a:t>
            </a:r>
          </a:p>
          <a:p>
            <a:r>
              <a:rPr lang="en-US" dirty="0">
                <a:cs typeface="Calibri"/>
              </a:rPr>
              <a:t>Storage -&gt; 100GB -&gt; No Backup -&gt; Permanent -&gt; $</a:t>
            </a:r>
            <a:r>
              <a:rPr lang="en-US" dirty="0" err="1">
                <a:cs typeface="Calibri"/>
              </a:rPr>
              <a:t>global_storage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Scratch -&gt; 10TB -&gt; No Backup -&gt; Deleted after 4 weeks -&gt; $</a:t>
            </a:r>
            <a:r>
              <a:rPr lang="en-US" dirty="0" err="1">
                <a:cs typeface="Calibri"/>
              </a:rPr>
              <a:t>global_scratch</a:t>
            </a:r>
          </a:p>
          <a:p>
            <a:r>
              <a:rPr lang="en-US" dirty="0">
                <a:cs typeface="Calibri"/>
              </a:rPr>
              <a:t>Temp -&gt; Unlimited -&gt; No Backup -&gt; Only exists when the job is running -&gt; $TMPDIR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NOTE: $TMPDIR environment variable only exists when the job is running all others exist on the login node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7430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06D5-E422-4781-BD2F-FE8FFC32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File store/File quota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752F3-BF36-4404-8B88-79948CBAB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244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To check the amount of storage used run: `</a:t>
            </a:r>
            <a:r>
              <a:rPr lang="en-US" dirty="0" err="1">
                <a:ea typeface="+mn-lt"/>
                <a:cs typeface="+mn-lt"/>
              </a:rPr>
              <a:t>gpfsquota</a:t>
            </a:r>
            <a:r>
              <a:rPr lang="en-US" dirty="0">
                <a:cs typeface="Calibri"/>
              </a:rPr>
              <a:t>`: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AB0C4DC-36BD-4D87-B96D-388C5E18D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092" y="2302118"/>
            <a:ext cx="7823200" cy="117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3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06D5-E422-4781-BD2F-FE8FFC32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File store/File quota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752F3-BF36-4404-8B88-79948CBAB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2446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The 10TB of scratch area is really useful! However files will be deleted end of day if last modified time is 4 weeks old. Therefore when using the scratch make sure to update the last modified time if you want the files to be kept.</a:t>
            </a:r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This simple bash script will update all files in the given directory ($1) recursively. (This should be fine to run on the login node).</a:t>
            </a:r>
          </a:p>
          <a:p>
            <a:r>
              <a:rPr lang="en-US" dirty="0">
                <a:cs typeface="Calibri"/>
                <a:hlinkClick r:id="rId2"/>
              </a:rPr>
              <a:t>Bash script can be found in this link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A7FEC0D-D16D-4665-9A94-8384CC32D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631" y="3429654"/>
            <a:ext cx="6650892" cy="132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6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BEDF-0F2A-45D8-8C1A-B9D0A61D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Installing Software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D8E95-E176-4905-9EDC-87D01A887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Pre-installed software: `module avail`</a:t>
            </a:r>
            <a:endParaRPr lang="en-US" dirty="0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6E5BB0D-8697-49E2-B26A-E6A90E1BC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477" y="66693"/>
            <a:ext cx="4433276" cy="6607383"/>
          </a:xfrm>
          <a:prstGeom prst="rect">
            <a:avLst/>
          </a:prstGeom>
        </p:spPr>
      </p:pic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99082E58-3AB3-40C7-AD0E-7BA585FA7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38" y="4763844"/>
            <a:ext cx="6201507" cy="75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15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C086-ED22-46E9-872D-578CD246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Installing Software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2144F-0862-4AB8-AD68-875633F12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`module </a:t>
            </a:r>
            <a:r>
              <a:rPr lang="en-US" dirty="0" err="1">
                <a:cs typeface="Calibri"/>
              </a:rPr>
              <a:t>whatis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ea typeface="+mn-lt"/>
                <a:cs typeface="+mn-lt"/>
              </a:rPr>
              <a:t>anaconda3/</a:t>
            </a:r>
            <a:r>
              <a:rPr lang="en-US" dirty="0" err="1">
                <a:ea typeface="+mn-lt"/>
                <a:cs typeface="+mn-lt"/>
              </a:rPr>
              <a:t>wmlce</a:t>
            </a:r>
            <a:r>
              <a:rPr lang="en-US" dirty="0">
                <a:cs typeface="Calibri"/>
              </a:rPr>
              <a:t>`: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`module add </a:t>
            </a:r>
            <a:r>
              <a:rPr lang="en-US" dirty="0">
                <a:ea typeface="+mn-lt"/>
                <a:cs typeface="+mn-lt"/>
              </a:rPr>
              <a:t>anaconda3/</a:t>
            </a:r>
            <a:r>
              <a:rPr lang="en-US" dirty="0" err="1">
                <a:ea typeface="+mn-lt"/>
                <a:cs typeface="+mn-lt"/>
              </a:rPr>
              <a:t>wmlce</a:t>
            </a:r>
            <a:r>
              <a:rPr lang="en-US" dirty="0">
                <a:cs typeface="Calibri"/>
              </a:rPr>
              <a:t>`</a:t>
            </a:r>
            <a:endParaRPr lang="en-US" dirty="0"/>
          </a:p>
          <a:p>
            <a:r>
              <a:rPr lang="en-US" dirty="0">
                <a:cs typeface="Calibri"/>
              </a:rPr>
              <a:t>`module list` -&gt; lists all software currently being used.</a:t>
            </a:r>
          </a:p>
          <a:p>
            <a:r>
              <a:rPr lang="en-US" dirty="0">
                <a:cs typeface="Calibri"/>
              </a:rPr>
              <a:t>More details about what that package is doing run: 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`</a:t>
            </a:r>
            <a:r>
              <a:rPr lang="en-US" dirty="0">
                <a:ea typeface="+mn-lt"/>
                <a:cs typeface="+mn-lt"/>
              </a:rPr>
              <a:t>module show anaconda3/</a:t>
            </a:r>
            <a:r>
              <a:rPr lang="en-US" dirty="0" err="1">
                <a:ea typeface="+mn-lt"/>
                <a:cs typeface="+mn-lt"/>
              </a:rPr>
              <a:t>wmlce</a:t>
            </a:r>
            <a:r>
              <a:rPr lang="en-US" dirty="0">
                <a:cs typeface="Calibri"/>
              </a:rPr>
              <a:t>`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90090F0-328E-47F8-BAB1-3A1AF1ADB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46" y="2217830"/>
            <a:ext cx="7852507" cy="100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2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The HEC</vt:lpstr>
      <vt:lpstr>What is the HEC?</vt:lpstr>
      <vt:lpstr>What is the HEC?</vt:lpstr>
      <vt:lpstr>Get access?</vt:lpstr>
      <vt:lpstr>File store/File quota</vt:lpstr>
      <vt:lpstr>File store/File quota</vt:lpstr>
      <vt:lpstr>File store/File quota</vt:lpstr>
      <vt:lpstr>Installing Software</vt:lpstr>
      <vt:lpstr>Installing Software</vt:lpstr>
      <vt:lpstr>Anaconda3/wmlce package</vt:lpstr>
      <vt:lpstr>Your own conda environment</vt:lpstr>
      <vt:lpstr>Your own conda environment</vt:lpstr>
      <vt:lpstr>Your own conda environment</vt:lpstr>
      <vt:lpstr>Your own conda environment</vt:lpstr>
      <vt:lpstr>Useful commands for running jobs</vt:lpstr>
      <vt:lpstr>GPU Example</vt:lpstr>
      <vt:lpstr>GPU Example</vt:lpstr>
      <vt:lpstr>GPU Example</vt:lpstr>
      <vt:lpstr>GPU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510</cp:revision>
  <dcterms:created xsi:type="dcterms:W3CDTF">2020-11-26T11:11:02Z</dcterms:created>
  <dcterms:modified xsi:type="dcterms:W3CDTF">2020-12-14T10:08:45Z</dcterms:modified>
</cp:coreProperties>
</file>