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84" d="100"/>
          <a:sy n="84" d="100"/>
        </p:scale>
        <p:origin x="45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5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0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5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6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7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4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Yetton</a:t>
            </a:r>
          </a:p>
        </p:txBody>
      </p:sp>
    </p:spTree>
    <p:extLst>
      <p:ext uri="{BB962C8B-B14F-4D97-AF65-F5344CB8AC3E}">
        <p14:creationId xmlns:p14="http://schemas.microsoft.com/office/powerpoint/2010/main" val="184188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Cardinal Programing Rules: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Readability&gt;compact code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Descriptive and consistent variable/function names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 magic numbers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Don’t repeat yourself</a:t>
            </a:r>
          </a:p>
          <a:p>
            <a:pPr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9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886"/>
            <a:ext cx="10515600" cy="4351338"/>
          </a:xfrm>
        </p:spPr>
        <p:txBody>
          <a:bodyPr/>
          <a:lstStyle/>
          <a:p>
            <a:r>
              <a:rPr lang="en-US" dirty="0"/>
              <a:t>Python is a language, and a program</a:t>
            </a:r>
          </a:p>
          <a:p>
            <a:pPr lvl="1"/>
            <a:r>
              <a:rPr lang="en-US" dirty="0"/>
              <a:t>The python language is a set of rules (</a:t>
            </a:r>
            <a:r>
              <a:rPr lang="en-US" i="1" dirty="0"/>
              <a:t>syntax</a:t>
            </a:r>
            <a:r>
              <a:rPr lang="en-US" dirty="0"/>
              <a:t>) that represent instructions</a:t>
            </a:r>
          </a:p>
          <a:p>
            <a:pPr lvl="1"/>
            <a:r>
              <a:rPr lang="en-US" dirty="0"/>
              <a:t>The python app </a:t>
            </a:r>
            <a:r>
              <a:rPr lang="en-US" i="1" dirty="0"/>
              <a:t>interpreters</a:t>
            </a:r>
            <a:r>
              <a:rPr lang="en-US" dirty="0"/>
              <a:t> these instructions to make the computer do stuff</a:t>
            </a:r>
          </a:p>
          <a:p>
            <a:r>
              <a:rPr lang="en-US" dirty="0"/>
              <a:t>Python code is generally written in a text file (.</a:t>
            </a:r>
            <a:r>
              <a:rPr lang="en-US" dirty="0" err="1"/>
              <a:t>py</a:t>
            </a:r>
            <a:r>
              <a:rPr lang="en-US" dirty="0"/>
              <a:t>) and that file is then given to the python app to run</a:t>
            </a:r>
          </a:p>
          <a:p>
            <a:r>
              <a:rPr lang="en-US" dirty="0"/>
              <a:t>You need both an text editor (sublime) to write instructions and a console window (bash/terminal/</a:t>
            </a:r>
            <a:r>
              <a:rPr lang="en-US" dirty="0" err="1"/>
              <a:t>cmd</a:t>
            </a:r>
            <a:r>
              <a:rPr lang="en-US" dirty="0"/>
              <a:t>) to run the app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2514" y="6290650"/>
            <a:ext cx="3215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https://www.sublimetext.com/3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9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273"/>
            <a:ext cx="12192000" cy="3168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0998" y="740216"/>
            <a:ext cx="338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 Editor (Sublime)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2394" y="740216"/>
            <a:ext cx="338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Console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30970" y="474882"/>
            <a:ext cx="6183567" cy="55066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8999" y="5329790"/>
            <a:ext cx="497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Programs run line by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1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147"/>
          <a:stretch/>
        </p:blipFill>
        <p:spPr>
          <a:xfrm>
            <a:off x="1712606" y="1313611"/>
            <a:ext cx="7007032" cy="3727007"/>
          </a:xfrm>
          <a:prstGeom prst="rect">
            <a:avLst/>
          </a:prstGeom>
        </p:spPr>
      </p:pic>
      <p:sp>
        <p:nvSpPr>
          <p:cNvPr id="8" name="Callout: Line 7"/>
          <p:cNvSpPr/>
          <p:nvPr/>
        </p:nvSpPr>
        <p:spPr>
          <a:xfrm>
            <a:off x="3647496" y="868933"/>
            <a:ext cx="1854059" cy="817201"/>
          </a:xfrm>
          <a:prstGeom prst="borderCallout1">
            <a:avLst>
              <a:gd name="adj1" fmla="val 45333"/>
              <a:gd name="adj2" fmla="val -8605"/>
              <a:gd name="adj3" fmla="val 199666"/>
              <a:gd name="adj4" fmla="val -424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“Print”</a:t>
            </a:r>
          </a:p>
        </p:txBody>
      </p:sp>
      <p:sp>
        <p:nvSpPr>
          <p:cNvPr id="10" name="Callout: Line 9"/>
          <p:cNvSpPr/>
          <p:nvPr/>
        </p:nvSpPr>
        <p:spPr>
          <a:xfrm>
            <a:off x="5216123" y="3587716"/>
            <a:ext cx="1811118" cy="625597"/>
          </a:xfrm>
          <a:prstGeom prst="borderCallout1">
            <a:avLst>
              <a:gd name="adj1" fmla="val 45333"/>
              <a:gd name="adj2" fmla="val -8605"/>
              <a:gd name="adj3" fmla="val -73578"/>
              <a:gd name="adj4" fmla="val -563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to function</a:t>
            </a:r>
          </a:p>
        </p:txBody>
      </p:sp>
    </p:spTree>
    <p:extLst>
      <p:ext uri="{BB962C8B-B14F-4D97-AF65-F5344CB8AC3E}">
        <p14:creationId xmlns:p14="http://schemas.microsoft.com/office/powerpoint/2010/main" val="39155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 placeholder for some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string_to_print</a:t>
            </a:r>
            <a:r>
              <a:rPr lang="en-US" dirty="0">
                <a:latin typeface="Consolas" panose="020B0609020204030204" pitchFamily="49" charset="0"/>
              </a:rPr>
              <a:t> = ‘Hi There’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string_to_print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7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can be different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a_string_variable</a:t>
            </a:r>
            <a:r>
              <a:rPr lang="en-US" dirty="0">
                <a:latin typeface="Consolas" panose="020B0609020204030204" pitchFamily="49" charset="0"/>
              </a:rPr>
              <a:t> = ‘hi there’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a_char_variable</a:t>
            </a:r>
            <a:r>
              <a:rPr lang="en-US" dirty="0">
                <a:latin typeface="Consolas" panose="020B0609020204030204" pitchFamily="49" charset="0"/>
              </a:rPr>
              <a:t> = ‘h’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</a:t>
            </a:r>
            <a:r>
              <a:rPr lang="en-US" dirty="0" err="1">
                <a:latin typeface="Consolas" panose="020B0609020204030204" pitchFamily="49" charset="0"/>
              </a:rPr>
              <a:t>_interger_variable</a:t>
            </a:r>
            <a:r>
              <a:rPr lang="en-US" dirty="0">
                <a:latin typeface="Consolas" panose="020B0609020204030204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</a:t>
            </a:r>
            <a:r>
              <a:rPr lang="en-US" dirty="0" err="1">
                <a:latin typeface="Consolas" panose="020B0609020204030204" pitchFamily="49" charset="0"/>
              </a:rPr>
              <a:t>_float_variable</a:t>
            </a:r>
            <a:r>
              <a:rPr lang="en-US" dirty="0">
                <a:latin typeface="Consolas" panose="020B0609020204030204" pitchFamily="49" charset="0"/>
              </a:rPr>
              <a:t> = 3.1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a_char_variable</a:t>
            </a:r>
            <a:r>
              <a:rPr lang="en-US" dirty="0">
                <a:latin typeface="Consolas" panose="020B0609020204030204" pitchFamily="49" charset="0"/>
              </a:rPr>
              <a:t> = ‘3’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an_array_of_ints</a:t>
            </a:r>
            <a:r>
              <a:rPr lang="en-US" dirty="0">
                <a:latin typeface="Consolas" panose="020B0609020204030204" pitchFamily="49" charset="0"/>
              </a:rPr>
              <a:t> = [1,2,3]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an_array_of_chars</a:t>
            </a:r>
            <a:r>
              <a:rPr lang="en-US" dirty="0">
                <a:latin typeface="Consolas" panose="020B0609020204030204" pitchFamily="49" charset="0"/>
              </a:rPr>
              <a:t> = [‘1’,’2’,’3’]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48990" y="26095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Cardinal Programing Rules:</a:t>
            </a:r>
            <a:endParaRPr lang="en-US" b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Don’t repeat yourself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readability&gt;compact code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Descriptive and consistent variable/function names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 magic numbers</a:t>
            </a:r>
          </a:p>
        </p:txBody>
      </p:sp>
    </p:spTree>
    <p:extLst>
      <p:ext uri="{BB962C8B-B14F-4D97-AF65-F5344CB8AC3E}">
        <p14:creationId xmlns:p14="http://schemas.microsoft.com/office/powerpoint/2010/main" val="110855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again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1265"/>
          <a:stretch/>
        </p:blipFill>
        <p:spPr>
          <a:xfrm>
            <a:off x="757258" y="2170621"/>
            <a:ext cx="10458884" cy="4568658"/>
          </a:xfrm>
          <a:prstGeom prst="rect">
            <a:avLst/>
          </a:prstGeom>
        </p:spPr>
      </p:pic>
      <p:sp>
        <p:nvSpPr>
          <p:cNvPr id="7" name="Callout: Line 6"/>
          <p:cNvSpPr/>
          <p:nvPr/>
        </p:nvSpPr>
        <p:spPr>
          <a:xfrm>
            <a:off x="2844238" y="1332000"/>
            <a:ext cx="2096552" cy="838621"/>
          </a:xfrm>
          <a:prstGeom prst="borderCallout1">
            <a:avLst>
              <a:gd name="adj1" fmla="val 61521"/>
              <a:gd name="adj2" fmla="val -5441"/>
              <a:gd name="adj3" fmla="val 178163"/>
              <a:gd name="adj4" fmla="val -274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Tells us this is a function</a:t>
            </a:r>
          </a:p>
        </p:txBody>
      </p:sp>
      <p:sp>
        <p:nvSpPr>
          <p:cNvPr id="8" name="Callout: Line 7"/>
          <p:cNvSpPr/>
          <p:nvPr/>
        </p:nvSpPr>
        <p:spPr>
          <a:xfrm>
            <a:off x="5986700" y="1201492"/>
            <a:ext cx="2096552" cy="838621"/>
          </a:xfrm>
          <a:prstGeom prst="borderCallout1">
            <a:avLst>
              <a:gd name="adj1" fmla="val 61521"/>
              <a:gd name="adj2" fmla="val -5441"/>
              <a:gd name="adj3" fmla="val 215512"/>
              <a:gd name="adj4" fmla="val -1147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function</a:t>
            </a:r>
          </a:p>
        </p:txBody>
      </p:sp>
      <p:sp>
        <p:nvSpPr>
          <p:cNvPr id="9" name="Callout: Line 8"/>
          <p:cNvSpPr/>
          <p:nvPr/>
        </p:nvSpPr>
        <p:spPr>
          <a:xfrm>
            <a:off x="8902349" y="1161077"/>
            <a:ext cx="2096552" cy="838621"/>
          </a:xfrm>
          <a:prstGeom prst="borderCallout1">
            <a:avLst>
              <a:gd name="adj1" fmla="val 61521"/>
              <a:gd name="adj2" fmla="val -5441"/>
              <a:gd name="adj3" fmla="val 210091"/>
              <a:gd name="adj4" fmla="val -1501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10" name="Callout: Line 9"/>
          <p:cNvSpPr/>
          <p:nvPr/>
        </p:nvSpPr>
        <p:spPr>
          <a:xfrm>
            <a:off x="8761736" y="4314325"/>
            <a:ext cx="2096552" cy="838621"/>
          </a:xfrm>
          <a:prstGeom prst="borderCallout1">
            <a:avLst>
              <a:gd name="adj1" fmla="val 61521"/>
              <a:gd name="adj2" fmla="val -5441"/>
              <a:gd name="adj3" fmla="val -10993"/>
              <a:gd name="adj4" fmla="val -2029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statement</a:t>
            </a:r>
          </a:p>
        </p:txBody>
      </p:sp>
      <p:sp>
        <p:nvSpPr>
          <p:cNvPr id="11" name="Callout: Line 10"/>
          <p:cNvSpPr/>
          <p:nvPr/>
        </p:nvSpPr>
        <p:spPr>
          <a:xfrm>
            <a:off x="6007119" y="5435855"/>
            <a:ext cx="2096552" cy="838621"/>
          </a:xfrm>
          <a:prstGeom prst="borderCallout1">
            <a:avLst>
              <a:gd name="adj1" fmla="val 61521"/>
              <a:gd name="adj2" fmla="val -5441"/>
              <a:gd name="adj3" fmla="val -43523"/>
              <a:gd name="adj4" fmla="val -747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28879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scope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1265"/>
          <a:stretch/>
        </p:blipFill>
        <p:spPr>
          <a:xfrm>
            <a:off x="1445004" y="2147318"/>
            <a:ext cx="10458884" cy="4568658"/>
          </a:xfrm>
          <a:prstGeom prst="rect">
            <a:avLst/>
          </a:prstGeom>
        </p:spPr>
      </p:pic>
      <p:sp>
        <p:nvSpPr>
          <p:cNvPr id="3" name="Callout: Line 2"/>
          <p:cNvSpPr/>
          <p:nvPr/>
        </p:nvSpPr>
        <p:spPr>
          <a:xfrm>
            <a:off x="5865294" y="581789"/>
            <a:ext cx="2803823" cy="1348866"/>
          </a:xfrm>
          <a:prstGeom prst="borderCallout1">
            <a:avLst>
              <a:gd name="adj1" fmla="val 55080"/>
              <a:gd name="adj2" fmla="val -4549"/>
              <a:gd name="adj3" fmla="val 172799"/>
              <a:gd name="adj4" fmla="val -534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 in python is through indentation</a:t>
            </a:r>
          </a:p>
        </p:txBody>
      </p:sp>
      <p:sp>
        <p:nvSpPr>
          <p:cNvPr id="13" name="Callout: Line 12"/>
          <p:cNvSpPr/>
          <p:nvPr/>
        </p:nvSpPr>
        <p:spPr>
          <a:xfrm>
            <a:off x="6932094" y="4305906"/>
            <a:ext cx="2115919" cy="468171"/>
          </a:xfrm>
          <a:prstGeom prst="borderCallout1">
            <a:avLst>
              <a:gd name="adj1" fmla="val 55080"/>
              <a:gd name="adj2" fmla="val -4549"/>
              <a:gd name="adj3" fmla="val 102319"/>
              <a:gd name="adj4" fmla="val -1722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Scope</a:t>
            </a:r>
          </a:p>
        </p:txBody>
      </p:sp>
      <p:sp>
        <p:nvSpPr>
          <p:cNvPr id="14" name="Callout: Line 13"/>
          <p:cNvSpPr/>
          <p:nvPr/>
        </p:nvSpPr>
        <p:spPr>
          <a:xfrm>
            <a:off x="668538" y="3963476"/>
            <a:ext cx="2115919" cy="468171"/>
          </a:xfrm>
          <a:prstGeom prst="borderCallout1">
            <a:avLst>
              <a:gd name="adj1" fmla="val -13981"/>
              <a:gd name="adj2" fmla="val 77344"/>
              <a:gd name="adj3" fmla="val -108101"/>
              <a:gd name="adj4" fmla="val 1183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Scope</a:t>
            </a:r>
          </a:p>
        </p:txBody>
      </p:sp>
    </p:spTree>
    <p:extLst>
      <p:ext uri="{BB962C8B-B14F-4D97-AF65-F5344CB8AC3E}">
        <p14:creationId xmlns:p14="http://schemas.microsoft.com/office/powerpoint/2010/main" val="144741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25" y="1583124"/>
            <a:ext cx="8143875" cy="3095625"/>
          </a:xfrm>
          <a:prstGeom prst="rect">
            <a:avLst/>
          </a:prstGeom>
        </p:spPr>
      </p:pic>
      <p:sp>
        <p:nvSpPr>
          <p:cNvPr id="5" name="Callout: Line 4"/>
          <p:cNvSpPr/>
          <p:nvPr/>
        </p:nvSpPr>
        <p:spPr>
          <a:xfrm>
            <a:off x="9307767" y="2418613"/>
            <a:ext cx="2046033" cy="712323"/>
          </a:xfrm>
          <a:prstGeom prst="borderCallout1">
            <a:avLst>
              <a:gd name="adj1" fmla="val 78325"/>
              <a:gd name="adj2" fmla="val -3395"/>
              <a:gd name="adj3" fmla="val 114628"/>
              <a:gd name="adj4" fmla="val -159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Nesting</a:t>
            </a:r>
          </a:p>
        </p:txBody>
      </p:sp>
    </p:spTree>
    <p:extLst>
      <p:ext uri="{BB962C8B-B14F-4D97-AF65-F5344CB8AC3E}">
        <p14:creationId xmlns:p14="http://schemas.microsoft.com/office/powerpoint/2010/main" val="345275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Programming Basics</vt:lpstr>
      <vt:lpstr>What is python</vt:lpstr>
      <vt:lpstr>PowerPoint Presentation</vt:lpstr>
      <vt:lpstr>PowerPoint Presentation</vt:lpstr>
      <vt:lpstr>Variables</vt:lpstr>
      <vt:lpstr>Variables can be different types</vt:lpstr>
      <vt:lpstr>Functions again</vt:lpstr>
      <vt:lpstr>Function scope</vt:lpstr>
      <vt:lpstr>Loops!</vt:lpstr>
      <vt:lpstr>Cardinal Programing Rules: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</dc:title>
  <dc:creator>Ben Yetton</dc:creator>
  <cp:lastModifiedBy>Ben Yetton</cp:lastModifiedBy>
  <cp:revision>7</cp:revision>
  <dcterms:created xsi:type="dcterms:W3CDTF">2017-03-22T00:47:04Z</dcterms:created>
  <dcterms:modified xsi:type="dcterms:W3CDTF">2017-03-22T01:47:09Z</dcterms:modified>
</cp:coreProperties>
</file>