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2" r:id="rId16"/>
    <p:sldId id="274" r:id="rId17"/>
    <p:sldId id="273" r:id="rId18"/>
    <p:sldId id="269" r:id="rId19"/>
    <p:sldId id="270" r:id="rId20"/>
    <p:sldId id="276" r:id="rId21"/>
    <p:sldId id="271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9C84-265F-4778-A4E9-3C690394CAB1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4C14-FA63-4FCE-87C1-6A0D5E36FA6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4C14-FA63-4FCE-87C1-6A0D5E36FA6D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turtlesim/Tutorials/Moving%20in%20a%20Straight%20Line" TargetMode="External"/><Relationship Id="rId2" Type="http://schemas.openxmlformats.org/officeDocument/2006/relationships/hyperlink" Target="http://wiki.ros.org/rospy_tutorials/Tutorials/WritingPublisherSubscrib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RoboticsLab" TargetMode="External"/><Relationship Id="rId2" Type="http://schemas.openxmlformats.org/officeDocument/2006/relationships/hyperlink" Target="https://ucroboticslab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 introduction to ROS and GIT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From UR10 perspective 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ROS works</a:t>
            </a:r>
            <a:endParaRPr lang="en-A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63362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126876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The working stage</a:t>
            </a:r>
            <a:endParaRPr lang="en-A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 </a:t>
            </a:r>
            <a:r>
              <a:rPr lang="en-AU" dirty="0" smtClean="0"/>
              <a:t>node is </a:t>
            </a:r>
            <a:r>
              <a:rPr lang="en-AU" dirty="0" smtClean="0"/>
              <a:t>a process that performs some computation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Typically we try to divide the entire software functionality into </a:t>
            </a:r>
            <a:r>
              <a:rPr lang="en-AU" dirty="0" smtClean="0"/>
              <a:t>different </a:t>
            </a:r>
            <a:r>
              <a:rPr lang="en-AU" dirty="0" smtClean="0"/>
              <a:t>modules - each one is run over a single or multiple </a:t>
            </a:r>
            <a:r>
              <a:rPr lang="en-AU" dirty="0" smtClean="0"/>
              <a:t>nodes</a:t>
            </a:r>
            <a:r>
              <a:rPr lang="en-AU" dirty="0" smtClean="0"/>
              <a:t>.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Nodes are combined together into a graph and communicate </a:t>
            </a:r>
            <a:r>
              <a:rPr lang="en-AU" dirty="0" smtClean="0"/>
              <a:t>with </a:t>
            </a:r>
            <a:r>
              <a:rPr lang="en-AU" dirty="0" smtClean="0"/>
              <a:t>one another using streaming topics, RPC services, and </a:t>
            </a:r>
            <a:r>
              <a:rPr lang="en-AU" dirty="0" smtClean="0"/>
              <a:t>the </a:t>
            </a:r>
            <a:r>
              <a:rPr lang="en-AU" dirty="0" smtClean="0"/>
              <a:t>Parameter </a:t>
            </a:r>
            <a:r>
              <a:rPr lang="en-AU" dirty="0" smtClean="0"/>
              <a:t>Server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These nodes are meant to operate at a fine-grained scale; a </a:t>
            </a:r>
            <a:r>
              <a:rPr lang="en-AU" dirty="0" smtClean="0"/>
              <a:t>robot </a:t>
            </a:r>
            <a:r>
              <a:rPr lang="en-AU" dirty="0" smtClean="0"/>
              <a:t>control system will usually comprise many nodes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Topics are named </a:t>
            </a:r>
            <a:r>
              <a:rPr lang="en-AU" dirty="0" smtClean="0"/>
              <a:t>virtual buses </a:t>
            </a:r>
            <a:r>
              <a:rPr lang="en-AU" dirty="0" smtClean="0"/>
              <a:t>over which nodes exchange </a:t>
            </a:r>
            <a:r>
              <a:rPr lang="en-AU" dirty="0" smtClean="0"/>
              <a:t>messages</a:t>
            </a:r>
            <a:endParaRPr lang="en-AU" dirty="0" smtClean="0"/>
          </a:p>
          <a:p>
            <a:r>
              <a:rPr lang="en-AU" dirty="0" smtClean="0"/>
              <a:t>Topics have anonymous publish/subscribe semantics - A </a:t>
            </a:r>
            <a:r>
              <a:rPr lang="en-AU" dirty="0" smtClean="0"/>
              <a:t>node </a:t>
            </a:r>
            <a:r>
              <a:rPr lang="en-AU" dirty="0" smtClean="0"/>
              <a:t>does not care which node published the data it </a:t>
            </a:r>
            <a:r>
              <a:rPr lang="en-AU" dirty="0" smtClean="0"/>
              <a:t>receives </a:t>
            </a:r>
            <a:r>
              <a:rPr lang="en-AU" dirty="0" smtClean="0"/>
              <a:t>or which one subscribes to the data it </a:t>
            </a:r>
            <a:r>
              <a:rPr lang="en-AU" dirty="0" smtClean="0"/>
              <a:t>publishes ( what is the implication ? ) </a:t>
            </a:r>
            <a:endParaRPr lang="en-AU" dirty="0" smtClean="0"/>
          </a:p>
          <a:p>
            <a:r>
              <a:rPr lang="en-AU" dirty="0" smtClean="0"/>
              <a:t>There </a:t>
            </a:r>
            <a:r>
              <a:rPr lang="en-AU" dirty="0" smtClean="0"/>
              <a:t>can be multiple publishers and subscribers to a </a:t>
            </a:r>
            <a:r>
              <a:rPr lang="en-AU" dirty="0" smtClean="0"/>
              <a:t>topic</a:t>
            </a:r>
          </a:p>
          <a:p>
            <a:r>
              <a:rPr lang="en-AU" dirty="0" smtClean="0"/>
              <a:t>Each </a:t>
            </a:r>
            <a:r>
              <a:rPr lang="en-AU" dirty="0" smtClean="0"/>
              <a:t>topic is strongly typed by the ROS message it </a:t>
            </a:r>
            <a:r>
              <a:rPr lang="en-AU" dirty="0" smtClean="0"/>
              <a:t>transports</a:t>
            </a:r>
            <a:endParaRPr lang="en-AU" dirty="0" smtClean="0"/>
          </a:p>
          <a:p>
            <a:r>
              <a:rPr lang="en-AU" dirty="0" smtClean="0"/>
              <a:t>Transport is done using TCP </a:t>
            </a:r>
            <a:r>
              <a:rPr lang="en-AU" dirty="0" smtClean="0"/>
              <a:t>or UDP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Message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Nodes communicate with each other by publishing </a:t>
            </a:r>
            <a:r>
              <a:rPr lang="en-AU" dirty="0" smtClean="0"/>
              <a:t>and subscribe to topics in the form of particular type of message.</a:t>
            </a:r>
          </a:p>
          <a:p>
            <a:r>
              <a:rPr lang="en-AU" dirty="0" smtClean="0"/>
              <a:t>A message is a simple data structure, comprising typed </a:t>
            </a:r>
            <a:r>
              <a:rPr lang="en-AU" dirty="0" smtClean="0"/>
              <a:t>fields.</a:t>
            </a:r>
          </a:p>
          <a:p>
            <a:r>
              <a:rPr lang="en-AU" dirty="0" smtClean="0">
                <a:solidFill>
                  <a:srgbClr val="FFC000"/>
                </a:solidFill>
              </a:rPr>
              <a:t>.</a:t>
            </a:r>
            <a:r>
              <a:rPr lang="en-AU" dirty="0" err="1" smtClean="0">
                <a:solidFill>
                  <a:srgbClr val="FFC000"/>
                </a:solidFill>
              </a:rPr>
              <a:t>msg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files </a:t>
            </a:r>
            <a:r>
              <a:rPr lang="en-AU" dirty="0" smtClean="0"/>
              <a:t>are simple text files for specifying the data structure of a message. These files are stored in the </a:t>
            </a:r>
            <a:r>
              <a:rPr lang="en-AU" dirty="0" err="1" smtClean="0">
                <a:solidFill>
                  <a:srgbClr val="FFC000"/>
                </a:solidFill>
              </a:rPr>
              <a:t>msg</a:t>
            </a:r>
            <a:r>
              <a:rPr lang="en-AU" dirty="0" smtClean="0"/>
              <a:t> subdirectory of a package.</a:t>
            </a:r>
            <a:endParaRPr lang="en-AU" dirty="0" smtClean="0"/>
          </a:p>
          <a:p>
            <a:r>
              <a:rPr lang="en-AU" dirty="0" smtClean="0"/>
              <a:t>The convention of message </a:t>
            </a:r>
            <a:r>
              <a:rPr lang="en-AU" dirty="0" err="1" smtClean="0"/>
              <a:t>namig</a:t>
            </a:r>
            <a:r>
              <a:rPr lang="en-AU" dirty="0" smtClean="0"/>
              <a:t> is: </a:t>
            </a:r>
            <a:r>
              <a:rPr lang="en-AU" dirty="0" smtClean="0">
                <a:solidFill>
                  <a:srgbClr val="FFC000"/>
                </a:solidFill>
              </a:rPr>
              <a:t>package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C000"/>
                </a:solidFill>
              </a:rPr>
              <a:t>name</a:t>
            </a:r>
            <a:r>
              <a:rPr lang="en-AU" dirty="0" smtClean="0"/>
              <a:t> + </a:t>
            </a:r>
            <a:r>
              <a:rPr lang="en-AU" dirty="0" smtClean="0">
                <a:solidFill>
                  <a:srgbClr val="FFC000"/>
                </a:solidFill>
              </a:rPr>
              <a:t>/</a:t>
            </a:r>
            <a:r>
              <a:rPr lang="en-AU" dirty="0" smtClean="0"/>
              <a:t> </a:t>
            </a:r>
            <a:r>
              <a:rPr lang="en-AU" dirty="0" smtClean="0"/>
              <a:t>+</a:t>
            </a:r>
            <a:r>
              <a:rPr lang="en-AU" dirty="0" smtClean="0">
                <a:solidFill>
                  <a:srgbClr val="FFC000"/>
                </a:solidFill>
              </a:rPr>
              <a:t>.</a:t>
            </a:r>
            <a:r>
              <a:rPr lang="en-AU" dirty="0" err="1" smtClean="0">
                <a:solidFill>
                  <a:srgbClr val="FFC000"/>
                </a:solidFill>
              </a:rPr>
              <a:t>msg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file. 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     For </a:t>
            </a:r>
            <a:r>
              <a:rPr lang="en-AU" dirty="0" smtClean="0"/>
              <a:t>example, </a:t>
            </a:r>
            <a:r>
              <a:rPr lang="en-AU" i="1" dirty="0" err="1" smtClean="0">
                <a:solidFill>
                  <a:srgbClr val="FFC000"/>
                </a:solidFill>
              </a:rPr>
              <a:t>std_msgs</a:t>
            </a:r>
            <a:r>
              <a:rPr lang="en-AU" i="1" dirty="0" smtClean="0">
                <a:solidFill>
                  <a:srgbClr val="FFC000"/>
                </a:solidFill>
              </a:rPr>
              <a:t>/</a:t>
            </a:r>
            <a:r>
              <a:rPr lang="en-AU" i="1" dirty="0" err="1" smtClean="0">
                <a:solidFill>
                  <a:srgbClr val="FFC000"/>
                </a:solidFill>
              </a:rPr>
              <a:t>msg</a:t>
            </a:r>
            <a:r>
              <a:rPr lang="en-AU" i="1" dirty="0" smtClean="0">
                <a:solidFill>
                  <a:srgbClr val="FFC000"/>
                </a:solidFill>
              </a:rPr>
              <a:t>/String.msg</a:t>
            </a:r>
            <a:r>
              <a:rPr lang="en-AU" i="1" dirty="0" smtClean="0"/>
              <a:t> </a:t>
            </a:r>
            <a:r>
              <a:rPr lang="en-AU" dirty="0" smtClean="0"/>
              <a:t>has the message type</a:t>
            </a:r>
            <a:r>
              <a:rPr lang="en-AU" i="1" dirty="0" smtClean="0"/>
              <a:t> </a:t>
            </a:r>
            <a:r>
              <a:rPr lang="en-AU" i="1" dirty="0" err="1" smtClean="0">
                <a:solidFill>
                  <a:srgbClr val="FFC000"/>
                </a:solidFill>
              </a:rPr>
              <a:t>std_msgs</a:t>
            </a:r>
            <a:r>
              <a:rPr lang="en-AU" i="1" dirty="0" smtClean="0">
                <a:solidFill>
                  <a:srgbClr val="FFC000"/>
                </a:solidFill>
              </a:rPr>
              <a:t>/String</a:t>
            </a:r>
            <a:r>
              <a:rPr lang="en-AU" i="1" dirty="0" smtClean="0"/>
              <a:t>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.</a:t>
            </a:r>
            <a:r>
              <a:rPr lang="en-AU" dirty="0" err="1" smtClean="0"/>
              <a:t>msg</a:t>
            </a:r>
            <a:r>
              <a:rPr lang="en-AU" dirty="0" smtClean="0"/>
              <a:t>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solidFill>
                  <a:srgbClr val="92D050"/>
                </a:solidFill>
              </a:rPr>
              <a:t>#data fields in sequential storage. </a:t>
            </a:r>
          </a:p>
          <a:p>
            <a:pPr>
              <a:buNone/>
            </a:pPr>
            <a:r>
              <a:rPr lang="en-AU" dirty="0" smtClean="0">
                <a:solidFill>
                  <a:srgbClr val="FFC000"/>
                </a:solidFill>
              </a:rPr>
              <a:t>int8 </a:t>
            </a:r>
            <a:r>
              <a:rPr lang="en-AU" dirty="0" smtClean="0">
                <a:solidFill>
                  <a:srgbClr val="FFC000"/>
                </a:solidFill>
              </a:rPr>
              <a:t>FOO=1 </a:t>
            </a:r>
          </a:p>
          <a:p>
            <a:pPr>
              <a:buNone/>
            </a:pPr>
            <a:r>
              <a:rPr lang="en-AU" dirty="0" smtClean="0">
                <a:solidFill>
                  <a:srgbClr val="FFC000"/>
                </a:solidFill>
              </a:rPr>
              <a:t>uint16 BAR</a:t>
            </a:r>
          </a:p>
          <a:p>
            <a:pPr>
              <a:buNone/>
            </a:pPr>
            <a:r>
              <a:rPr lang="en-AU" dirty="0" smtClean="0">
                <a:solidFill>
                  <a:srgbClr val="FFC000"/>
                </a:solidFill>
              </a:rPr>
              <a:t>f</a:t>
            </a:r>
            <a:r>
              <a:rPr lang="en-AU" dirty="0" smtClean="0">
                <a:solidFill>
                  <a:srgbClr val="FFC000"/>
                </a:solidFill>
              </a:rPr>
              <a:t>loat </a:t>
            </a:r>
            <a:r>
              <a:rPr lang="en-AU" dirty="0" err="1" smtClean="0">
                <a:solidFill>
                  <a:srgbClr val="FFC000"/>
                </a:solidFill>
              </a:rPr>
              <a:t>FooBar</a:t>
            </a:r>
            <a:endParaRPr lang="en-AU" dirty="0" smtClean="0">
              <a:solidFill>
                <a:srgbClr val="FFC000"/>
              </a:solidFill>
            </a:endParaRP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Service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implementations of a </a:t>
            </a:r>
            <a:r>
              <a:rPr lang="en-AU" dirty="0" smtClean="0">
                <a:solidFill>
                  <a:srgbClr val="FFC000"/>
                </a:solidFill>
              </a:rPr>
              <a:t>publish/subscribe</a:t>
            </a:r>
            <a:r>
              <a:rPr lang="en-AU" dirty="0" smtClean="0"/>
              <a:t> model allows </a:t>
            </a:r>
            <a:r>
              <a:rPr lang="en-AU" dirty="0" smtClean="0">
                <a:solidFill>
                  <a:srgbClr val="FFC000"/>
                </a:solidFill>
              </a:rPr>
              <a:t>one-many own way </a:t>
            </a:r>
            <a:r>
              <a:rPr lang="en-AU" dirty="0" smtClean="0"/>
              <a:t>communication.</a:t>
            </a:r>
          </a:p>
          <a:p>
            <a:r>
              <a:rPr lang="en-AU" dirty="0" smtClean="0"/>
              <a:t>When two way communication is needed, ROS applies </a:t>
            </a:r>
            <a:r>
              <a:rPr lang="en-AU" dirty="0" smtClean="0">
                <a:solidFill>
                  <a:srgbClr val="FFC000"/>
                </a:solidFill>
              </a:rPr>
              <a:t>request/reply</a:t>
            </a:r>
            <a:r>
              <a:rPr lang="en-AU" dirty="0" smtClean="0"/>
              <a:t> model. It’s implemented as ROS </a:t>
            </a:r>
            <a:r>
              <a:rPr lang="en-AU" dirty="0" smtClean="0">
                <a:solidFill>
                  <a:srgbClr val="FFC000"/>
                </a:solidFill>
              </a:rPr>
              <a:t>service</a:t>
            </a:r>
            <a:r>
              <a:rPr lang="en-AU" dirty="0" smtClean="0"/>
              <a:t>. </a:t>
            </a:r>
          </a:p>
          <a:p>
            <a:r>
              <a:rPr lang="en-AU" dirty="0" smtClean="0"/>
              <a:t>A providing ROS </a:t>
            </a:r>
            <a:r>
              <a:rPr lang="en-AU" dirty="0" smtClean="0"/>
              <a:t>node offers </a:t>
            </a:r>
            <a:r>
              <a:rPr lang="en-AU" dirty="0" smtClean="0"/>
              <a:t>a service under a string name, and a client calls the service by sending the request message and awaiting the reply. </a:t>
            </a:r>
            <a:endParaRPr lang="en-AU" dirty="0" smtClean="0"/>
          </a:p>
          <a:p>
            <a:r>
              <a:rPr lang="en-AU" dirty="0" smtClean="0"/>
              <a:t>ROS service is the equivalent to common RPC model and works in a </a:t>
            </a:r>
            <a:r>
              <a:rPr lang="en-AU" dirty="0" smtClean="0">
                <a:solidFill>
                  <a:srgbClr val="FFC000"/>
                </a:solidFill>
              </a:rPr>
              <a:t>blocking</a:t>
            </a:r>
            <a:r>
              <a:rPr lang="en-AU" dirty="0" smtClean="0"/>
              <a:t> way. </a:t>
            </a:r>
          </a:p>
          <a:p>
            <a:r>
              <a:rPr lang="en-AU" dirty="0" smtClean="0"/>
              <a:t>ROS service is defined in </a:t>
            </a:r>
            <a:r>
              <a:rPr lang="en-AU" dirty="0" smtClean="0">
                <a:solidFill>
                  <a:srgbClr val="FFC000"/>
                </a:solidFill>
              </a:rPr>
              <a:t>.</a:t>
            </a:r>
            <a:r>
              <a:rPr lang="en-AU" dirty="0" err="1" smtClean="0">
                <a:solidFill>
                  <a:srgbClr val="FFC000"/>
                </a:solidFill>
              </a:rPr>
              <a:t>srv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file in </a:t>
            </a:r>
            <a:r>
              <a:rPr lang="en-AU" dirty="0" smtClean="0">
                <a:solidFill>
                  <a:srgbClr val="FFC000"/>
                </a:solidFill>
              </a:rPr>
              <a:t>package/</a:t>
            </a:r>
            <a:r>
              <a:rPr lang="en-AU" dirty="0" err="1" smtClean="0">
                <a:solidFill>
                  <a:srgbClr val="FFC000"/>
                </a:solidFill>
              </a:rPr>
              <a:t>srv</a:t>
            </a:r>
            <a:r>
              <a:rPr lang="en-AU" dirty="0" smtClean="0">
                <a:solidFill>
                  <a:srgbClr val="FFC000"/>
                </a:solidFill>
              </a:rPr>
              <a:t>/</a:t>
            </a:r>
            <a:r>
              <a:rPr lang="en-AU" dirty="0" smtClean="0"/>
              <a:t> directory.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.</a:t>
            </a:r>
            <a:r>
              <a:rPr lang="en-AU" dirty="0" err="1" smtClean="0"/>
              <a:t>srv</a:t>
            </a:r>
            <a:r>
              <a:rPr lang="en-AU" dirty="0" smtClean="0"/>
              <a:t> file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    #</a:t>
            </a:r>
            <a:r>
              <a:rPr lang="en-AU" sz="2000" dirty="0" smtClean="0">
                <a:solidFill>
                  <a:srgbClr val="92D050"/>
                </a:solidFill>
              </a:rPr>
              <a:t>request </a:t>
            </a:r>
            <a:r>
              <a:rPr lang="en-AU" sz="2000" dirty="0" smtClean="0">
                <a:solidFill>
                  <a:srgbClr val="92D050"/>
                </a:solidFill>
              </a:rPr>
              <a:t>constants </a:t>
            </a: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int8 </a:t>
            </a:r>
            <a:r>
              <a:rPr lang="en-AU" sz="2000" dirty="0" smtClean="0">
                <a:solidFill>
                  <a:srgbClr val="FFC000"/>
                </a:solidFill>
              </a:rPr>
              <a:t>FOO=1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int8 BAR=2 </a:t>
            </a:r>
          </a:p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</a:t>
            </a:r>
            <a:r>
              <a:rPr lang="en-AU" sz="2000" dirty="0" smtClean="0">
                <a:solidFill>
                  <a:srgbClr val="92D050"/>
                </a:solidFill>
              </a:rPr>
              <a:t>   #</a:t>
            </a:r>
            <a:r>
              <a:rPr lang="en-AU" sz="2000" dirty="0" smtClean="0">
                <a:solidFill>
                  <a:srgbClr val="92D050"/>
                </a:solidFill>
              </a:rPr>
              <a:t>request fields </a:t>
            </a:r>
            <a:endParaRPr lang="en-AU" sz="20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int8 </a:t>
            </a:r>
            <a:r>
              <a:rPr lang="en-AU" sz="2000" dirty="0" err="1" smtClean="0">
                <a:solidFill>
                  <a:srgbClr val="FFC000"/>
                </a:solidFill>
              </a:rPr>
              <a:t>foobar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</a:t>
            </a:r>
            <a:r>
              <a:rPr lang="en-AU" sz="2000" dirty="0" err="1" smtClean="0">
                <a:solidFill>
                  <a:srgbClr val="FFC000"/>
                </a:solidFill>
              </a:rPr>
              <a:t>another_pkg</a:t>
            </a:r>
            <a:r>
              <a:rPr lang="en-AU" sz="2000" dirty="0" smtClean="0">
                <a:solidFill>
                  <a:srgbClr val="FFC000"/>
                </a:solidFill>
              </a:rPr>
              <a:t>/</a:t>
            </a:r>
            <a:r>
              <a:rPr lang="en-AU" sz="2000" dirty="0" err="1" smtClean="0">
                <a:solidFill>
                  <a:srgbClr val="FFC000"/>
                </a:solidFill>
              </a:rPr>
              <a:t>AnotherMessage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err="1" smtClean="0">
                <a:solidFill>
                  <a:srgbClr val="FFC000"/>
                </a:solidFill>
              </a:rPr>
              <a:t>msg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--- </a:t>
            </a:r>
          </a:p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</a:t>
            </a:r>
            <a:r>
              <a:rPr lang="en-AU" sz="2000" dirty="0" smtClean="0">
                <a:solidFill>
                  <a:srgbClr val="92D050"/>
                </a:solidFill>
              </a:rPr>
              <a:t>    #</a:t>
            </a:r>
            <a:r>
              <a:rPr lang="en-AU" sz="2000" dirty="0" smtClean="0">
                <a:solidFill>
                  <a:srgbClr val="92D050"/>
                </a:solidFill>
              </a:rPr>
              <a:t>response constants </a:t>
            </a: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    uint32 </a:t>
            </a:r>
            <a:r>
              <a:rPr lang="en-AU" sz="2000" dirty="0" smtClean="0">
                <a:solidFill>
                  <a:srgbClr val="FFC000"/>
                </a:solidFill>
              </a:rPr>
              <a:t>SECRET=123456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</a:t>
            </a:r>
            <a:r>
              <a:rPr lang="en-AU" sz="2000" dirty="0" smtClean="0">
                <a:solidFill>
                  <a:srgbClr val="92D050"/>
                </a:solidFill>
              </a:rPr>
              <a:t>    #</a:t>
            </a:r>
            <a:r>
              <a:rPr lang="en-AU" sz="2000" dirty="0" smtClean="0">
                <a:solidFill>
                  <a:srgbClr val="92D050"/>
                </a:solidFill>
              </a:rPr>
              <a:t>response fields </a:t>
            </a:r>
            <a:endParaRPr lang="en-AU" sz="20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</a:t>
            </a:r>
            <a:r>
              <a:rPr lang="en-AU" sz="2000" dirty="0" err="1" smtClean="0">
                <a:solidFill>
                  <a:srgbClr val="FFC000"/>
                </a:solidFill>
              </a:rPr>
              <a:t>another_pkg</a:t>
            </a:r>
            <a:r>
              <a:rPr lang="en-AU" sz="2000" dirty="0" smtClean="0">
                <a:solidFill>
                  <a:srgbClr val="FFC000"/>
                </a:solidFill>
              </a:rPr>
              <a:t>/</a:t>
            </a:r>
            <a:r>
              <a:rPr lang="en-AU" sz="2000" dirty="0" err="1" smtClean="0">
                <a:solidFill>
                  <a:srgbClr val="FFC000"/>
                </a:solidFill>
              </a:rPr>
              <a:t>YetAnotherMessage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err="1" smtClean="0">
                <a:solidFill>
                  <a:srgbClr val="FFC000"/>
                </a:solidFill>
              </a:rPr>
              <a:t>val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uint32 </a:t>
            </a:r>
            <a:r>
              <a:rPr lang="en-AU" sz="2000" dirty="0" err="1" smtClean="0">
                <a:solidFill>
                  <a:srgbClr val="FFC000"/>
                </a:solidFill>
              </a:rPr>
              <a:t>an_integer</a:t>
            </a:r>
            <a:endParaRPr lang="en-AU" sz="2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2000" dirty="0" smtClean="0"/>
              <a:t>A .</a:t>
            </a:r>
            <a:r>
              <a:rPr lang="en-AU" sz="2000" dirty="0" err="1" smtClean="0"/>
              <a:t>srv</a:t>
            </a:r>
            <a:r>
              <a:rPr lang="en-AU" sz="2000" dirty="0" smtClean="0"/>
              <a:t> file contains data fields with optional default value. 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The request part and response part are separated by </a:t>
            </a:r>
            <a:r>
              <a:rPr lang="en-AU" sz="2000" dirty="0" smtClean="0">
                <a:solidFill>
                  <a:srgbClr val="FFC000"/>
                </a:solidFill>
              </a:rPr>
              <a:t>‘---’</a:t>
            </a:r>
            <a:endParaRPr lang="en-AU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action server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Action server is an asynchronous server, which works in a non-blocking way. Calling to the action client proxy returns </a:t>
            </a:r>
            <a:r>
              <a:rPr lang="en-AU" dirty="0" err="1" smtClean="0"/>
              <a:t>immiedately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client send request by issue </a:t>
            </a:r>
            <a:r>
              <a:rPr lang="en-AU" dirty="0" err="1" smtClean="0"/>
              <a:t>sendGoal</a:t>
            </a:r>
            <a:r>
              <a:rPr lang="en-AU" dirty="0" smtClean="0"/>
              <a:t>().</a:t>
            </a:r>
          </a:p>
          <a:p>
            <a:r>
              <a:rPr lang="en-AU" dirty="0" smtClean="0"/>
              <a:t>The client request feedback from the action server at any time in non-blocking way.</a:t>
            </a:r>
          </a:p>
          <a:p>
            <a:r>
              <a:rPr lang="en-AU" dirty="0" smtClean="0"/>
              <a:t>The client </a:t>
            </a:r>
            <a:r>
              <a:rPr lang="en-AU" dirty="0" err="1" smtClean="0"/>
              <a:t>callback</a:t>
            </a:r>
            <a:r>
              <a:rPr lang="en-AU" dirty="0" smtClean="0"/>
              <a:t> is invoked when the execution in server is done.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Command line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ROS command line tools are a set of commands manipulates the ROS system.</a:t>
            </a:r>
          </a:p>
          <a:p>
            <a:r>
              <a:rPr lang="en-AU" dirty="0" smtClean="0"/>
              <a:t>These commands need to be run in a specific ROS shell, usually </a:t>
            </a:r>
            <a:r>
              <a:rPr lang="en-AU" dirty="0" err="1" smtClean="0"/>
              <a:t>RosBash</a:t>
            </a:r>
            <a:r>
              <a:rPr lang="en-AU" dirty="0" smtClean="0"/>
              <a:t>. </a:t>
            </a:r>
            <a:r>
              <a:rPr lang="en-AU" dirty="0" smtClean="0"/>
              <a:t>Using “source /opt/</a:t>
            </a:r>
            <a:r>
              <a:rPr lang="en-AU" dirty="0" err="1" smtClean="0"/>
              <a:t>ros</a:t>
            </a:r>
            <a:r>
              <a:rPr lang="en-AU" dirty="0" smtClean="0"/>
              <a:t>/lunar/</a:t>
            </a:r>
            <a:r>
              <a:rPr lang="en-AU" dirty="0" err="1" smtClean="0"/>
              <a:t>setup.bash</a:t>
            </a:r>
            <a:r>
              <a:rPr lang="en-AU" dirty="0" smtClean="0"/>
              <a:t>” to start the shell in any terminal. </a:t>
            </a:r>
          </a:p>
          <a:p>
            <a:r>
              <a:rPr lang="en-AU" dirty="0" smtClean="0"/>
              <a:t>Certain robot may come with special shell or shell setup script. Check with your provider.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Important ROS 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FFC000"/>
                </a:solidFill>
              </a:rPr>
              <a:t>r</a:t>
            </a:r>
            <a:r>
              <a:rPr lang="en-AU" dirty="0" err="1" smtClean="0">
                <a:solidFill>
                  <a:srgbClr val="FFC000"/>
                </a:solidFill>
              </a:rPr>
              <a:t>oscd</a:t>
            </a:r>
            <a:r>
              <a:rPr lang="en-AU" dirty="0" smtClean="0"/>
              <a:t> change directories using a package </a:t>
            </a:r>
            <a:r>
              <a:rPr lang="en-AU" dirty="0" smtClean="0"/>
              <a:t>name.</a:t>
            </a:r>
          </a:p>
          <a:p>
            <a:pPr>
              <a:buNone/>
            </a:pPr>
            <a:r>
              <a:rPr lang="en-AU" i="1" dirty="0" err="1" smtClean="0">
                <a:solidFill>
                  <a:srgbClr val="FFC000"/>
                </a:solidFill>
              </a:rPr>
              <a:t>roscd</a:t>
            </a:r>
            <a:r>
              <a:rPr lang="en-AU" i="1" dirty="0" smtClean="0">
                <a:solidFill>
                  <a:srgbClr val="FFC000"/>
                </a:solidFill>
              </a:rPr>
              <a:t> &lt;package-or-stack&gt;[/</a:t>
            </a:r>
            <a:r>
              <a:rPr lang="en-AU" i="1" dirty="0" err="1" smtClean="0">
                <a:solidFill>
                  <a:srgbClr val="FFC000"/>
                </a:solidFill>
              </a:rPr>
              <a:t>subdir</a:t>
            </a:r>
            <a:r>
              <a:rPr lang="en-AU" i="1" dirty="0" smtClean="0">
                <a:solidFill>
                  <a:srgbClr val="FFC000"/>
                </a:solidFill>
              </a:rPr>
              <a:t>]</a:t>
            </a:r>
          </a:p>
          <a:p>
            <a:r>
              <a:rPr lang="en-AU" dirty="0" err="1" smtClean="0">
                <a:solidFill>
                  <a:srgbClr val="FFC000"/>
                </a:solidFill>
              </a:rPr>
              <a:t>rosls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list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the </a:t>
            </a:r>
            <a:r>
              <a:rPr lang="en-AU" dirty="0" smtClean="0"/>
              <a:t>contents of a package, stack, or location. </a:t>
            </a:r>
            <a:endParaRPr lang="en-AU" dirty="0" smtClean="0"/>
          </a:p>
          <a:p>
            <a:r>
              <a:rPr lang="en-AU" dirty="0" err="1" smtClean="0">
                <a:solidFill>
                  <a:srgbClr val="FFC000"/>
                </a:solidFill>
              </a:rPr>
              <a:t>r</a:t>
            </a:r>
            <a:r>
              <a:rPr lang="en-AU" dirty="0" err="1" smtClean="0">
                <a:solidFill>
                  <a:srgbClr val="FFC000"/>
                </a:solidFill>
              </a:rPr>
              <a:t>osrun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run an executable in an arbitrary package from anywhere without having to give its full path </a:t>
            </a:r>
            <a:r>
              <a:rPr lang="en-AU" dirty="0" err="1" smtClean="0">
                <a:solidFill>
                  <a:srgbClr val="FFC000"/>
                </a:solidFill>
              </a:rPr>
              <a:t>rosrun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>
                <a:solidFill>
                  <a:srgbClr val="FFC000"/>
                </a:solidFill>
              </a:rPr>
              <a:t>&lt;package</a:t>
            </a:r>
            <a:r>
              <a:rPr lang="en-AU" dirty="0" smtClean="0">
                <a:solidFill>
                  <a:srgbClr val="FFC000"/>
                </a:solidFill>
              </a:rPr>
              <a:t>&gt; &lt;executable</a:t>
            </a:r>
            <a:r>
              <a:rPr lang="en-AU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AU" dirty="0" err="1" smtClean="0">
                <a:solidFill>
                  <a:srgbClr val="FFC000"/>
                </a:solidFill>
              </a:rPr>
              <a:t>roslaunch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launches a set of nodes from an XML configuration </a:t>
            </a:r>
            <a:r>
              <a:rPr lang="en-AU" dirty="0" smtClean="0"/>
              <a:t>file, that is called launch script. They can be found in </a:t>
            </a:r>
            <a:r>
              <a:rPr lang="en-AU" dirty="0" err="1" smtClean="0">
                <a:solidFill>
                  <a:srgbClr val="FFC000"/>
                </a:solidFill>
              </a:rPr>
              <a:t>pkg</a:t>
            </a:r>
            <a:r>
              <a:rPr lang="en-AU" dirty="0" smtClean="0">
                <a:solidFill>
                  <a:srgbClr val="FFC000"/>
                </a:solidFill>
              </a:rPr>
              <a:t>/launch</a:t>
            </a:r>
            <a:r>
              <a:rPr lang="en-AU" dirty="0" smtClean="0"/>
              <a:t> directory.</a:t>
            </a:r>
            <a:endParaRPr lang="en-AU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quick review of Kinematics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1612776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Cartesian coordinate system. 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A position is represented by a </a:t>
            </a:r>
            <a:r>
              <a:rPr lang="en-AU" dirty="0" err="1" smtClean="0"/>
              <a:t>tuple</a:t>
            </a:r>
            <a:r>
              <a:rPr lang="en-AU" dirty="0" smtClean="0"/>
              <a:t> of coordinates. E.g. (x, y, z)</a:t>
            </a:r>
          </a:p>
          <a:p>
            <a:pPr>
              <a:buNone/>
            </a:pPr>
            <a:r>
              <a:rPr lang="en-AU" dirty="0" smtClean="0"/>
              <a:t>A orientation is represented by a </a:t>
            </a:r>
            <a:r>
              <a:rPr lang="en-AU" dirty="0" err="1" smtClean="0"/>
              <a:t>tuple</a:t>
            </a:r>
            <a:r>
              <a:rPr lang="en-AU" dirty="0" smtClean="0"/>
              <a:t> of degrees. E.g. (Pitch, Roll, Yaw)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212976"/>
            <a:ext cx="4392488" cy="3297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launch script</a:t>
            </a:r>
            <a:endParaRPr lang="en-A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81125"/>
            <a:ext cx="7477125" cy="51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 command </a:t>
            </a:r>
            <a:r>
              <a:rPr lang="en-AU" dirty="0" err="1" smtClean="0"/>
              <a:t>conti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>
                <a:solidFill>
                  <a:srgbClr val="FFC000"/>
                </a:solidFill>
              </a:rPr>
              <a:t>rostopic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C000"/>
                </a:solidFill>
              </a:rPr>
              <a:t>displays</a:t>
            </a:r>
            <a:r>
              <a:rPr lang="en-AU" dirty="0" smtClean="0"/>
              <a:t> </a:t>
            </a:r>
            <a:r>
              <a:rPr lang="en-AU" dirty="0" smtClean="0"/>
              <a:t>run-time information about </a:t>
            </a:r>
            <a:r>
              <a:rPr lang="en-AU" dirty="0" smtClean="0"/>
              <a:t>topics and </a:t>
            </a:r>
            <a:r>
              <a:rPr lang="en-AU" dirty="0" smtClean="0"/>
              <a:t>also lets you print out messages being sent to a topic. </a:t>
            </a:r>
            <a:endParaRPr lang="en-AU" dirty="0" smtClean="0"/>
          </a:p>
          <a:p>
            <a:r>
              <a:rPr lang="en-AU" dirty="0" err="1" smtClean="0">
                <a:solidFill>
                  <a:srgbClr val="FFC000"/>
                </a:solidFill>
              </a:rPr>
              <a:t>rossrv</a:t>
            </a:r>
            <a:r>
              <a:rPr lang="en-AU" dirty="0" smtClean="0"/>
              <a:t> displays </a:t>
            </a:r>
            <a:r>
              <a:rPr lang="en-AU" dirty="0" smtClean="0"/>
              <a:t>Service </a:t>
            </a:r>
            <a:r>
              <a:rPr lang="en-AU" dirty="0" err="1" smtClean="0">
                <a:solidFill>
                  <a:srgbClr val="FFC000"/>
                </a:solidFill>
              </a:rPr>
              <a:t>srv</a:t>
            </a:r>
            <a:r>
              <a:rPr lang="en-AU" dirty="0" smtClean="0"/>
              <a:t> data </a:t>
            </a:r>
            <a:r>
              <a:rPr lang="en-AU" dirty="0" smtClean="0"/>
              <a:t>structure definitions. </a:t>
            </a:r>
            <a:endParaRPr lang="en-AU" dirty="0" smtClean="0"/>
          </a:p>
          <a:p>
            <a:r>
              <a:rPr lang="en-AU" dirty="0" err="1" smtClean="0">
                <a:solidFill>
                  <a:srgbClr val="FFC000"/>
                </a:solidFill>
              </a:rPr>
              <a:t>rosservice</a:t>
            </a:r>
            <a:r>
              <a:rPr lang="en-AU" dirty="0" smtClean="0"/>
              <a:t> displays run-time information about </a:t>
            </a:r>
            <a:r>
              <a:rPr lang="en-AU" dirty="0" smtClean="0">
                <a:solidFill>
                  <a:srgbClr val="FFC000"/>
                </a:solidFill>
              </a:rPr>
              <a:t>Services</a:t>
            </a:r>
            <a:r>
              <a:rPr lang="en-AU" dirty="0" smtClean="0"/>
              <a:t> and also lets you print out messages being sent to a topic</a:t>
            </a:r>
            <a:r>
              <a:rPr lang="en-AU" dirty="0" smtClean="0"/>
              <a:t>. It can also call the service with arguments. </a:t>
            </a:r>
          </a:p>
          <a:p>
            <a:r>
              <a:rPr lang="en-AU" dirty="0" err="1" smtClean="0">
                <a:solidFill>
                  <a:srgbClr val="FFC000"/>
                </a:solidFill>
              </a:rPr>
              <a:t>rosnode</a:t>
            </a:r>
            <a:r>
              <a:rPr lang="en-AU" dirty="0" smtClean="0"/>
              <a:t> displays runtime node information and lets you ping nodes to check connectivity.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Writing a Simple Publisher and Subscriber</a:t>
            </a:r>
          </a:p>
          <a:p>
            <a:pPr>
              <a:buNone/>
            </a:pPr>
            <a:r>
              <a:rPr lang="en-AU" sz="2000" i="1" dirty="0" smtClean="0">
                <a:solidFill>
                  <a:srgbClr val="C00000"/>
                </a:solidFill>
                <a:hlinkClick r:id="rId2"/>
              </a:rPr>
              <a:t>http://wiki.ros.org/rospy_tutorials/Tutorials/WritingPublisherSubscriber</a:t>
            </a:r>
            <a:endParaRPr lang="en-AU" sz="2000" i="1" dirty="0" smtClean="0">
              <a:solidFill>
                <a:srgbClr val="C00000"/>
              </a:solidFill>
            </a:endParaRPr>
          </a:p>
          <a:p>
            <a:endParaRPr lang="en-AU" dirty="0" smtClean="0"/>
          </a:p>
          <a:p>
            <a:r>
              <a:rPr lang="en-AU" dirty="0" err="1" smtClean="0"/>
              <a:t>Turtlesim</a:t>
            </a:r>
            <a:r>
              <a:rPr lang="en-AU" dirty="0" smtClean="0"/>
              <a:t> -- </a:t>
            </a:r>
            <a:r>
              <a:rPr lang="en-AU" b="1" dirty="0" smtClean="0"/>
              <a:t>Moving in a Straight Line</a:t>
            </a:r>
          </a:p>
          <a:p>
            <a:pPr>
              <a:buNone/>
            </a:pPr>
            <a:r>
              <a:rPr lang="en-AU" sz="1800" i="1" dirty="0" smtClean="0">
                <a:solidFill>
                  <a:srgbClr val="C00000"/>
                </a:solidFill>
                <a:hlinkClick r:id="rId3"/>
              </a:rPr>
              <a:t>http://wiki.ros.org/turtlesim/Tutorials/Moving%20in%20a%20Straight%20Line</a:t>
            </a:r>
            <a:endParaRPr lang="en-AU" sz="18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459883" y="2967335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A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Don’t be shy</a:t>
            </a:r>
            <a:endParaRPr lang="en-A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/>
              <a:t>Git</a:t>
            </a:r>
            <a:r>
              <a:rPr lang="en-AU" dirty="0" smtClean="0"/>
              <a:t> is a version control system for tracking changes in computer files and coordinating work on those files among multiple people. It is primarily used for source code management in </a:t>
            </a:r>
            <a:r>
              <a:rPr lang="en-AU" dirty="0" smtClean="0"/>
              <a:t>software development.</a:t>
            </a:r>
          </a:p>
          <a:p>
            <a:r>
              <a:rPr lang="en-AU" dirty="0" err="1" smtClean="0"/>
              <a:t>GitHub</a:t>
            </a:r>
            <a:r>
              <a:rPr lang="en-AU" dirty="0" smtClean="0"/>
              <a:t> </a:t>
            </a:r>
            <a:r>
              <a:rPr lang="en-AU" dirty="0" smtClean="0"/>
              <a:t>is a Web-based Git version control repository hosting service</a:t>
            </a:r>
            <a:r>
              <a:rPr lang="en-AU" dirty="0" smtClean="0"/>
              <a:t>. In addition, it provides web hosting, issue tracking, project management and wiki page hosting.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web, repo and wiki page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Lab Web </a:t>
            </a:r>
            <a:r>
              <a:rPr lang="en-AU" dirty="0" smtClean="0"/>
              <a:t>page: </a:t>
            </a:r>
            <a:endParaRPr lang="en-AU" dirty="0" smtClean="0">
              <a:hlinkClick r:id="rId2"/>
            </a:endParaRPr>
          </a:p>
          <a:p>
            <a:pPr>
              <a:buNone/>
            </a:pPr>
            <a:r>
              <a:rPr lang="en-AU" dirty="0" smtClean="0">
                <a:hlinkClick r:id="rId2"/>
              </a:rPr>
              <a:t>https</a:t>
            </a:r>
            <a:r>
              <a:rPr lang="en-AU" dirty="0" smtClean="0">
                <a:hlinkClick r:id="rId2"/>
              </a:rPr>
              <a:t>://ucroboticslab.github.io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Lab repository </a:t>
            </a:r>
            <a:r>
              <a:rPr lang="en-AU" dirty="0" smtClean="0">
                <a:hlinkClick r:id="rId3"/>
              </a:rPr>
              <a:t>https://github.com/UCRoboticsLab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Combine the position and </a:t>
            </a:r>
            <a:r>
              <a:rPr lang="en-AU" dirty="0" smtClean="0"/>
              <a:t>orientation, </a:t>
            </a:r>
            <a:r>
              <a:rPr lang="en-AU" dirty="0" smtClean="0"/>
              <a:t>we get a new </a:t>
            </a:r>
            <a:r>
              <a:rPr lang="en-AU" dirty="0" err="1" smtClean="0"/>
              <a:t>tuple</a:t>
            </a:r>
            <a:r>
              <a:rPr lang="en-AU" dirty="0" smtClean="0"/>
              <a:t> of numbers, called Pose.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In ROS, a Pose is defined in message </a:t>
            </a:r>
            <a:r>
              <a:rPr lang="en-AU" dirty="0" err="1" smtClean="0"/>
              <a:t>geometry_msgs</a:t>
            </a:r>
            <a:r>
              <a:rPr lang="en-AU" dirty="0" smtClean="0"/>
              <a:t>/Pose, which contains two elements: </a:t>
            </a:r>
            <a:r>
              <a:rPr lang="en-AU" i="1" dirty="0" smtClean="0">
                <a:solidFill>
                  <a:srgbClr val="FFFF00"/>
                </a:solidFill>
              </a:rPr>
              <a:t>geometry/Point position </a:t>
            </a:r>
            <a:r>
              <a:rPr lang="en-AU" dirty="0" smtClean="0"/>
              <a:t>and </a:t>
            </a:r>
            <a:r>
              <a:rPr lang="en-AU" i="1" dirty="0" smtClean="0">
                <a:solidFill>
                  <a:srgbClr val="FFFF00"/>
                </a:solidFill>
              </a:rPr>
              <a:t>geometry/Quaternion</a:t>
            </a:r>
            <a:r>
              <a:rPr lang="en-AU" dirty="0" smtClean="0"/>
              <a:t> orientation.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 fontScale="70000" lnSpcReduction="20000"/>
          </a:bodyPr>
          <a:lstStyle/>
          <a:p>
            <a:r>
              <a:rPr lang="en-AU" sz="3400" dirty="0" smtClean="0"/>
              <a:t>Why Quaternion </a:t>
            </a:r>
            <a:r>
              <a:rPr lang="en-AU" dirty="0" smtClean="0"/>
              <a:t>?</a:t>
            </a:r>
          </a:p>
          <a:p>
            <a:endParaRPr lang="en-AU" dirty="0" smtClean="0"/>
          </a:p>
          <a:p>
            <a:pPr marL="651510" indent="-514350">
              <a:buAutoNum type="arabicPeriod"/>
            </a:pPr>
            <a:r>
              <a:rPr lang="en-AU" dirty="0" smtClean="0"/>
              <a:t>Because of </a:t>
            </a:r>
            <a:r>
              <a:rPr lang="en-AU" b="1" dirty="0" smtClean="0"/>
              <a:t>“</a:t>
            </a:r>
            <a:r>
              <a:rPr lang="en-AU" b="1" dirty="0" err="1" smtClean="0"/>
              <a:t>Gimbal</a:t>
            </a:r>
            <a:r>
              <a:rPr lang="en-AU" b="1" dirty="0" smtClean="0"/>
              <a:t> Lock”. </a:t>
            </a:r>
            <a:endParaRPr lang="en-AU" b="1" dirty="0" smtClean="0"/>
          </a:p>
          <a:p>
            <a:pPr marL="651510" indent="-514350">
              <a:buAutoNum type="arabicPeriod"/>
            </a:pPr>
            <a:endParaRPr lang="en-AU" b="1" dirty="0" smtClean="0"/>
          </a:p>
          <a:p>
            <a:pPr marL="651510" indent="-514350">
              <a:buAutoNum type="arabicPeriod"/>
            </a:pPr>
            <a:r>
              <a:rPr lang="en-AU" b="1" dirty="0" smtClean="0"/>
              <a:t>Because better interpolation technique called Spherical LERP.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19458" name="Picture 2" descr="Related imag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5821660" cy="3024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r>
              <a:rPr lang="en-AU" dirty="0" smtClean="0"/>
              <a:t>In ROS Quaternion is defined as </a:t>
            </a:r>
          </a:p>
          <a:p>
            <a:pPr>
              <a:buNone/>
            </a:pPr>
            <a:r>
              <a:rPr lang="en-AU" dirty="0" smtClean="0"/>
              <a:t>Float x, Float y, Float z, Float w, where x, y, z represents the rotation axis and w represent the radian of rotation. 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18434" name="Picture 2" descr="Image result for quaternion re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717032"/>
            <a:ext cx="32289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4114800" cy="4709160"/>
          </a:xfrm>
        </p:spPr>
        <p:txBody>
          <a:bodyPr/>
          <a:lstStyle/>
          <a:p>
            <a:r>
              <a:rPr lang="en-AU" sz="2000" dirty="0" smtClean="0"/>
              <a:t>Reference frame</a:t>
            </a:r>
          </a:p>
          <a:p>
            <a:endParaRPr lang="en-AU" sz="2000" dirty="0" smtClean="0"/>
          </a:p>
          <a:p>
            <a:pPr>
              <a:buAutoNum type="arabicPeriod"/>
            </a:pPr>
            <a:r>
              <a:rPr lang="en-AU" sz="1600" dirty="0" smtClean="0"/>
              <a:t>The coordinate system in which a coordinate is defined. </a:t>
            </a:r>
          </a:p>
          <a:p>
            <a:pPr>
              <a:buAutoNum type="arabicPeriod"/>
            </a:pPr>
            <a:r>
              <a:rPr lang="en-AU" sz="1600" dirty="0" smtClean="0"/>
              <a:t>A transformation from one frame to another equals to the transformation from  the origin to the new origin of another frame in the old frame. </a:t>
            </a:r>
            <a:endParaRPr lang="en-AU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764704"/>
            <a:ext cx="4114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Homogenous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transformation matrix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AutoNum type="arabicPeriod"/>
              <a:tabLst/>
              <a:defRPr/>
            </a:pPr>
            <a:r>
              <a:rPr lang="en-AU" sz="1600" noProof="0" dirty="0" smtClean="0"/>
              <a:t>The matrix representation of the transformation between Pose in the system.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AutoNum type="arabicPeriod"/>
              <a:tabLst/>
              <a:defRPr/>
            </a:pPr>
            <a:r>
              <a:rPr lang="en-AU" sz="1600" noProof="0" dirty="0" smtClean="0"/>
              <a:t>The actual ROS transformation is done in Quaternion and converted back to Cartesian for reasons mentioned before. 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AU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A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Image result for Homogeneous transform matr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6252220" cy="2190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Kinematics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Forward Kinematics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Robot </a:t>
            </a:r>
            <a:r>
              <a:rPr lang="en-AU" sz="1800" dirty="0" smtClean="0"/>
              <a:t>often has many moving joints and the technique to find the pose of given part of robot in certain reference frame knowing the joint status is called </a:t>
            </a:r>
            <a:r>
              <a:rPr lang="en-AU" sz="1800" b="1" dirty="0" smtClean="0"/>
              <a:t>Forward Kinematics</a:t>
            </a:r>
            <a:r>
              <a:rPr lang="en-AU" sz="1800" dirty="0" smtClean="0"/>
              <a:t>. </a:t>
            </a:r>
            <a:endParaRPr lang="en-AU" sz="1800" dirty="0" smtClean="0"/>
          </a:p>
          <a:p>
            <a:pPr>
              <a:buNone/>
            </a:pPr>
            <a:endParaRPr lang="en-AU" sz="1800" dirty="0" smtClean="0"/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AU" dirty="0" smtClean="0">
                <a:solidFill>
                  <a:prstClr val="white"/>
                </a:solidFill>
              </a:rPr>
              <a:t>Inverse Kinematics</a:t>
            </a:r>
          </a:p>
          <a:p>
            <a:pPr>
              <a:buClr>
                <a:prstClr val="white">
                  <a:shade val="95000"/>
                </a:prstClr>
              </a:buClr>
              <a:buFont typeface="+mj-lt"/>
              <a:buAutoNum type="arabicPeriod"/>
            </a:pPr>
            <a:r>
              <a:rPr lang="en-AU" sz="1800" dirty="0" smtClean="0"/>
              <a:t>The technique to find the joint status knowing the pose of certain part of robot.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This is the most common technique used in robotic kinematics.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The end </a:t>
            </a:r>
            <a:r>
              <a:rPr lang="en-AU" sz="1800" dirty="0" err="1" smtClean="0"/>
              <a:t>effector</a:t>
            </a:r>
            <a:r>
              <a:rPr lang="en-AU" sz="1800" dirty="0" smtClean="0"/>
              <a:t> is the most common robot part of interest. 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There could be more than 1 solutions or no solution for given pose. 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The job usually includes SLERP between the current Pose and destination Pose. Then calculate IK for all Pose in the trajectory. </a:t>
            </a:r>
          </a:p>
          <a:p>
            <a:pPr>
              <a:buNone/>
            </a:pPr>
            <a:endParaRPr lang="en-A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ROS is a peer-to-peer </a:t>
            </a:r>
            <a:r>
              <a:rPr lang="en-AU" dirty="0" smtClean="0"/>
              <a:t>robot middleware Package. </a:t>
            </a:r>
          </a:p>
          <a:p>
            <a:r>
              <a:rPr lang="en-AU" dirty="0" smtClean="0"/>
              <a:t>In ROS, all major functionality is broken up into a number of </a:t>
            </a:r>
            <a:r>
              <a:rPr lang="en-AU" dirty="0" smtClean="0"/>
              <a:t>chunks </a:t>
            </a:r>
            <a:r>
              <a:rPr lang="en-AU" dirty="0" smtClean="0"/>
              <a:t>that communicate with each other using </a:t>
            </a:r>
            <a:r>
              <a:rPr lang="en-AU" dirty="0" smtClean="0"/>
              <a:t>messages.</a:t>
            </a:r>
            <a:endParaRPr lang="en-AU" dirty="0" smtClean="0"/>
          </a:p>
          <a:p>
            <a:r>
              <a:rPr lang="en-AU" dirty="0" smtClean="0"/>
              <a:t>Each chunk is called a </a:t>
            </a:r>
            <a:r>
              <a:rPr lang="en-AU" dirty="0" smtClean="0"/>
              <a:t>node and </a:t>
            </a:r>
            <a:r>
              <a:rPr lang="en-AU" dirty="0" smtClean="0"/>
              <a:t>is typically run as a </a:t>
            </a:r>
            <a:r>
              <a:rPr lang="en-AU" dirty="0" smtClean="0"/>
              <a:t>separate process.</a:t>
            </a:r>
            <a:endParaRPr lang="en-AU" dirty="0" smtClean="0"/>
          </a:p>
          <a:p>
            <a:r>
              <a:rPr lang="en-AU" dirty="0" smtClean="0"/>
              <a:t>Matchmaking between nodes is done by the ROS Master</a:t>
            </a:r>
          </a:p>
          <a:p>
            <a:pPr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ROS works</a:t>
            </a:r>
            <a:endParaRPr lang="en-A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473550" cy="460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3648" y="14847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The registering stage</a:t>
            </a:r>
            <a:endParaRPr lang="en-A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2970</TotalTime>
  <Words>1204</Words>
  <Application>Microsoft Office PowerPoint</Application>
  <PresentationFormat>On-screen Show (4:3)</PresentationFormat>
  <Paragraphs>136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A introduction to ROS and GIT</vt:lpstr>
      <vt:lpstr>A quick review of Kinematics</vt:lpstr>
      <vt:lpstr>Slide 3</vt:lpstr>
      <vt:lpstr>Slide 4</vt:lpstr>
      <vt:lpstr>Slide 5</vt:lpstr>
      <vt:lpstr>Slide 6</vt:lpstr>
      <vt:lpstr>Kinematics</vt:lpstr>
      <vt:lpstr>Meet ROS</vt:lpstr>
      <vt:lpstr>How ROS works</vt:lpstr>
      <vt:lpstr>How ROS works</vt:lpstr>
      <vt:lpstr>ROS nodes</vt:lpstr>
      <vt:lpstr>ROS Topics</vt:lpstr>
      <vt:lpstr>ROS Message</vt:lpstr>
      <vt:lpstr>Example of .msg file</vt:lpstr>
      <vt:lpstr>ROS Service</vt:lpstr>
      <vt:lpstr>.srv file example</vt:lpstr>
      <vt:lpstr>ROS action server</vt:lpstr>
      <vt:lpstr>ROS Command line tools</vt:lpstr>
      <vt:lpstr>Important ROS commands</vt:lpstr>
      <vt:lpstr>Example of launch script</vt:lpstr>
      <vt:lpstr>Important command conti.</vt:lpstr>
      <vt:lpstr>Practices </vt:lpstr>
      <vt:lpstr>Questions</vt:lpstr>
      <vt:lpstr>GIT</vt:lpstr>
      <vt:lpstr>Our web, repo and wiki page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introduction to ROS and GIT</dc:title>
  <dc:creator>Yang Ye</dc:creator>
  <cp:lastModifiedBy>Yang Ye</cp:lastModifiedBy>
  <cp:revision>2</cp:revision>
  <dcterms:created xsi:type="dcterms:W3CDTF">2017-12-17T10:56:22Z</dcterms:created>
  <dcterms:modified xsi:type="dcterms:W3CDTF">2017-12-19T12:26:23Z</dcterms:modified>
</cp:coreProperties>
</file>