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72" r:id="rId16"/>
    <p:sldId id="274" r:id="rId17"/>
    <p:sldId id="273" r:id="rId18"/>
    <p:sldId id="269" r:id="rId19"/>
    <p:sldId id="270" r:id="rId20"/>
    <p:sldId id="276" r:id="rId21"/>
    <p:sldId id="271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71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19C84-265F-4778-A4E9-3C690394CAB1}" type="datetimeFigureOut">
              <a:rPr lang="en-AU" smtClean="0"/>
              <a:t>18/12/2017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64C14-FA63-4FCE-87C1-6A0D5E36FA6D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64C14-FA63-4FCE-87C1-6A0D5E36FA6D}" type="slidenum">
              <a:rPr lang="en-AU" smtClean="0"/>
              <a:t>1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A3E9-48E8-4563-8C33-AA54B8CD6022}" type="datetimeFigureOut">
              <a:rPr lang="en-AU" smtClean="0"/>
              <a:t>17/12/2017</a:t>
            </a:fld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0482-3489-4AA0-87EC-3E4629002143}" type="slidenum">
              <a:rPr lang="en-AU" smtClean="0"/>
              <a:t>‹#›</a:t>
            </a:fld>
            <a:endParaRPr lang="en-AU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A3E9-48E8-4563-8C33-AA54B8CD6022}" type="datetimeFigureOut">
              <a:rPr lang="en-AU" smtClean="0"/>
              <a:t>17/12/2017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0482-3489-4AA0-87EC-3E462900214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A3E9-48E8-4563-8C33-AA54B8CD6022}" type="datetimeFigureOut">
              <a:rPr lang="en-AU" smtClean="0"/>
              <a:t>17/12/2017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0482-3489-4AA0-87EC-3E462900214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A3E9-48E8-4563-8C33-AA54B8CD6022}" type="datetimeFigureOut">
              <a:rPr lang="en-AU" smtClean="0"/>
              <a:t>17/12/2017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0482-3489-4AA0-87EC-3E462900214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A3E9-48E8-4563-8C33-AA54B8CD6022}" type="datetimeFigureOut">
              <a:rPr lang="en-AU" smtClean="0"/>
              <a:t>17/12/2017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1500482-3489-4AA0-87EC-3E4629002143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A3E9-48E8-4563-8C33-AA54B8CD6022}" type="datetimeFigureOut">
              <a:rPr lang="en-AU" smtClean="0"/>
              <a:t>17/12/2017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0482-3489-4AA0-87EC-3E462900214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A3E9-48E8-4563-8C33-AA54B8CD6022}" type="datetimeFigureOut">
              <a:rPr lang="en-AU" smtClean="0"/>
              <a:t>17/12/2017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0482-3489-4AA0-87EC-3E462900214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A3E9-48E8-4563-8C33-AA54B8CD6022}" type="datetimeFigureOut">
              <a:rPr lang="en-AU" smtClean="0"/>
              <a:t>17/12/2017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0482-3489-4AA0-87EC-3E462900214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A3E9-48E8-4563-8C33-AA54B8CD6022}" type="datetimeFigureOut">
              <a:rPr lang="en-AU" smtClean="0"/>
              <a:t>17/12/2017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0482-3489-4AA0-87EC-3E462900214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A3E9-48E8-4563-8C33-AA54B8CD6022}" type="datetimeFigureOut">
              <a:rPr lang="en-AU" smtClean="0"/>
              <a:t>17/12/2017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0482-3489-4AA0-87EC-3E462900214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A3E9-48E8-4563-8C33-AA54B8CD6022}" type="datetimeFigureOut">
              <a:rPr lang="en-AU" smtClean="0"/>
              <a:t>17/12/2017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0482-3489-4AA0-87EC-3E462900214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C0FA3E9-48E8-4563-8C33-AA54B8CD6022}" type="datetimeFigureOut">
              <a:rPr lang="en-AU" smtClean="0"/>
              <a:t>17/12/2017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1500482-3489-4AA0-87EC-3E4629002143}" type="slidenum">
              <a:rPr lang="en-AU" smtClean="0"/>
              <a:t>‹#›</a:t>
            </a:fld>
            <a:endParaRPr lang="en-A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turtlesim/Tutorials/Moving%20in%20a%20Straight%20Line" TargetMode="External"/><Relationship Id="rId2" Type="http://schemas.openxmlformats.org/officeDocument/2006/relationships/hyperlink" Target="http://wiki.ros.org/rospy_tutorials/Tutorials/WritingPublisherSubscriber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CRoboticsLab" TargetMode="External"/><Relationship Id="rId2" Type="http://schemas.openxmlformats.org/officeDocument/2006/relationships/hyperlink" Target="https://ucroboticslab.github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 introduction to ROS and GIT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From UR10 perspective </a:t>
            </a:r>
            <a:endParaRPr lang="en-A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ROS works</a:t>
            </a:r>
            <a:endParaRPr lang="en-AU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988840"/>
            <a:ext cx="6633625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87624" y="1268760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7030A0"/>
                </a:solidFill>
              </a:rPr>
              <a:t>The working stage</a:t>
            </a:r>
            <a:endParaRPr lang="en-A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ROS nodes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A </a:t>
            </a:r>
            <a:r>
              <a:rPr lang="en-AU" dirty="0" smtClean="0"/>
              <a:t>node is </a:t>
            </a:r>
            <a:r>
              <a:rPr lang="en-AU" dirty="0" smtClean="0"/>
              <a:t>a process that performs some computation</a:t>
            </a:r>
            <a:r>
              <a:rPr lang="en-AU" dirty="0" smtClean="0"/>
              <a:t>.</a:t>
            </a:r>
          </a:p>
          <a:p>
            <a:endParaRPr lang="en-AU" dirty="0" smtClean="0"/>
          </a:p>
          <a:p>
            <a:r>
              <a:rPr lang="en-AU" dirty="0" smtClean="0"/>
              <a:t>Typically we try to divide the entire software functionality into </a:t>
            </a:r>
            <a:r>
              <a:rPr lang="en-AU" dirty="0" smtClean="0"/>
              <a:t>different </a:t>
            </a:r>
            <a:r>
              <a:rPr lang="en-AU" dirty="0" smtClean="0"/>
              <a:t>modules - each one is run over a single or multiple </a:t>
            </a:r>
            <a:r>
              <a:rPr lang="en-AU" dirty="0" smtClean="0"/>
              <a:t>nodes</a:t>
            </a:r>
            <a:r>
              <a:rPr lang="en-AU" dirty="0" smtClean="0"/>
              <a:t>.</a:t>
            </a:r>
          </a:p>
          <a:p>
            <a:pPr>
              <a:buNone/>
            </a:pPr>
            <a:endParaRPr lang="en-AU" dirty="0" smtClean="0"/>
          </a:p>
          <a:p>
            <a:r>
              <a:rPr lang="en-AU" dirty="0" smtClean="0"/>
              <a:t>Nodes are combined together into a graph and communicate </a:t>
            </a:r>
            <a:r>
              <a:rPr lang="en-AU" dirty="0" smtClean="0"/>
              <a:t>with </a:t>
            </a:r>
            <a:r>
              <a:rPr lang="en-AU" dirty="0" smtClean="0"/>
              <a:t>one another using streaming topics, RPC services, and </a:t>
            </a:r>
            <a:r>
              <a:rPr lang="en-AU" dirty="0" smtClean="0"/>
              <a:t>the </a:t>
            </a:r>
            <a:r>
              <a:rPr lang="en-AU" dirty="0" smtClean="0"/>
              <a:t>Parameter </a:t>
            </a:r>
            <a:r>
              <a:rPr lang="en-AU" dirty="0" smtClean="0"/>
              <a:t>Server</a:t>
            </a:r>
          </a:p>
          <a:p>
            <a:pPr>
              <a:buNone/>
            </a:pPr>
            <a:endParaRPr lang="en-AU" dirty="0" smtClean="0"/>
          </a:p>
          <a:p>
            <a:r>
              <a:rPr lang="en-AU" dirty="0" smtClean="0"/>
              <a:t>These nodes are meant to operate at a fine-grained scale; a </a:t>
            </a:r>
            <a:r>
              <a:rPr lang="en-AU" dirty="0" smtClean="0"/>
              <a:t>robot </a:t>
            </a:r>
            <a:r>
              <a:rPr lang="en-AU" dirty="0" smtClean="0"/>
              <a:t>control system will usually comprise many nodes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ROS Topics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Topics are named </a:t>
            </a:r>
            <a:r>
              <a:rPr lang="en-AU" dirty="0" smtClean="0"/>
              <a:t>virtual buses </a:t>
            </a:r>
            <a:r>
              <a:rPr lang="en-AU" dirty="0" smtClean="0"/>
              <a:t>over which nodes exchange </a:t>
            </a:r>
            <a:r>
              <a:rPr lang="en-AU" dirty="0" smtClean="0"/>
              <a:t>messages</a:t>
            </a:r>
            <a:endParaRPr lang="en-AU" dirty="0" smtClean="0"/>
          </a:p>
          <a:p>
            <a:r>
              <a:rPr lang="en-AU" dirty="0" smtClean="0"/>
              <a:t>Topics have anonymous publish/subscribe semantics - A </a:t>
            </a:r>
            <a:r>
              <a:rPr lang="en-AU" dirty="0" smtClean="0"/>
              <a:t>node </a:t>
            </a:r>
            <a:r>
              <a:rPr lang="en-AU" dirty="0" smtClean="0"/>
              <a:t>does not care which node published the data it </a:t>
            </a:r>
            <a:r>
              <a:rPr lang="en-AU" dirty="0" smtClean="0"/>
              <a:t>receives </a:t>
            </a:r>
            <a:r>
              <a:rPr lang="en-AU" dirty="0" smtClean="0"/>
              <a:t>or which one subscribes to the data it </a:t>
            </a:r>
            <a:r>
              <a:rPr lang="en-AU" dirty="0" smtClean="0"/>
              <a:t>publishes ( what is the implication ? ) </a:t>
            </a:r>
            <a:endParaRPr lang="en-AU" dirty="0" smtClean="0"/>
          </a:p>
          <a:p>
            <a:r>
              <a:rPr lang="en-AU" dirty="0" smtClean="0"/>
              <a:t>There </a:t>
            </a:r>
            <a:r>
              <a:rPr lang="en-AU" dirty="0" smtClean="0"/>
              <a:t>can be multiple publishers and subscribers to a </a:t>
            </a:r>
            <a:r>
              <a:rPr lang="en-AU" dirty="0" smtClean="0"/>
              <a:t>topic</a:t>
            </a:r>
          </a:p>
          <a:p>
            <a:r>
              <a:rPr lang="en-AU" dirty="0" smtClean="0"/>
              <a:t>Each </a:t>
            </a:r>
            <a:r>
              <a:rPr lang="en-AU" dirty="0" smtClean="0"/>
              <a:t>topic is strongly typed by the ROS message it </a:t>
            </a:r>
            <a:r>
              <a:rPr lang="en-AU" dirty="0" smtClean="0"/>
              <a:t>transports</a:t>
            </a:r>
            <a:endParaRPr lang="en-AU" dirty="0" smtClean="0"/>
          </a:p>
          <a:p>
            <a:r>
              <a:rPr lang="en-AU" dirty="0" smtClean="0"/>
              <a:t>Transport is done using TCP </a:t>
            </a:r>
            <a:r>
              <a:rPr lang="en-AU" dirty="0" smtClean="0"/>
              <a:t>or UDP</a:t>
            </a:r>
            <a:endParaRPr lang="en-AU" dirty="0" smtClean="0"/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ROS Message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Nodes communicate with each other by publishing </a:t>
            </a:r>
            <a:r>
              <a:rPr lang="en-AU" dirty="0" smtClean="0"/>
              <a:t>and subscribe to topics in the form of particular type of message.</a:t>
            </a:r>
          </a:p>
          <a:p>
            <a:r>
              <a:rPr lang="en-AU" dirty="0" smtClean="0"/>
              <a:t>A message is a simple data structure, comprising typed </a:t>
            </a:r>
            <a:r>
              <a:rPr lang="en-AU" dirty="0" smtClean="0"/>
              <a:t>fields.</a:t>
            </a:r>
          </a:p>
          <a:p>
            <a:r>
              <a:rPr lang="en-AU" dirty="0" smtClean="0">
                <a:solidFill>
                  <a:srgbClr val="FFC000"/>
                </a:solidFill>
              </a:rPr>
              <a:t>.</a:t>
            </a:r>
            <a:r>
              <a:rPr lang="en-AU" dirty="0" err="1" smtClean="0">
                <a:solidFill>
                  <a:srgbClr val="FFC000"/>
                </a:solidFill>
              </a:rPr>
              <a:t>msg</a:t>
            </a:r>
            <a:r>
              <a:rPr lang="en-AU" dirty="0" smtClean="0">
                <a:solidFill>
                  <a:srgbClr val="FFC000"/>
                </a:solidFill>
              </a:rPr>
              <a:t> </a:t>
            </a:r>
            <a:r>
              <a:rPr lang="en-AU" dirty="0" smtClean="0"/>
              <a:t>files </a:t>
            </a:r>
            <a:r>
              <a:rPr lang="en-AU" dirty="0" smtClean="0"/>
              <a:t>are simple text files for specifying the data structure of a message. These files are stored in the </a:t>
            </a:r>
            <a:r>
              <a:rPr lang="en-AU" dirty="0" err="1" smtClean="0">
                <a:solidFill>
                  <a:srgbClr val="FFC000"/>
                </a:solidFill>
              </a:rPr>
              <a:t>msg</a:t>
            </a:r>
            <a:r>
              <a:rPr lang="en-AU" dirty="0" smtClean="0"/>
              <a:t> subdirectory of a package.</a:t>
            </a:r>
            <a:endParaRPr lang="en-AU" dirty="0" smtClean="0"/>
          </a:p>
          <a:p>
            <a:r>
              <a:rPr lang="en-AU" dirty="0" smtClean="0"/>
              <a:t>The convention of message </a:t>
            </a:r>
            <a:r>
              <a:rPr lang="en-AU" dirty="0" err="1" smtClean="0"/>
              <a:t>namig</a:t>
            </a:r>
            <a:r>
              <a:rPr lang="en-AU" dirty="0" smtClean="0"/>
              <a:t> is: </a:t>
            </a:r>
            <a:r>
              <a:rPr lang="en-AU" dirty="0" smtClean="0">
                <a:solidFill>
                  <a:srgbClr val="FFC000"/>
                </a:solidFill>
              </a:rPr>
              <a:t>package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FFC000"/>
                </a:solidFill>
              </a:rPr>
              <a:t>name</a:t>
            </a:r>
            <a:r>
              <a:rPr lang="en-AU" dirty="0" smtClean="0"/>
              <a:t> + </a:t>
            </a:r>
            <a:r>
              <a:rPr lang="en-AU" dirty="0" smtClean="0">
                <a:solidFill>
                  <a:srgbClr val="FFC000"/>
                </a:solidFill>
              </a:rPr>
              <a:t>/</a:t>
            </a:r>
            <a:r>
              <a:rPr lang="en-AU" dirty="0" smtClean="0"/>
              <a:t> </a:t>
            </a:r>
            <a:r>
              <a:rPr lang="en-AU" dirty="0" smtClean="0"/>
              <a:t>+</a:t>
            </a:r>
            <a:r>
              <a:rPr lang="en-AU" dirty="0" smtClean="0">
                <a:solidFill>
                  <a:srgbClr val="FFC000"/>
                </a:solidFill>
              </a:rPr>
              <a:t>.</a:t>
            </a:r>
            <a:r>
              <a:rPr lang="en-AU" dirty="0" err="1" smtClean="0">
                <a:solidFill>
                  <a:srgbClr val="FFC000"/>
                </a:solidFill>
              </a:rPr>
              <a:t>msg</a:t>
            </a:r>
            <a:r>
              <a:rPr lang="en-AU" dirty="0" smtClean="0">
                <a:solidFill>
                  <a:srgbClr val="FFC000"/>
                </a:solidFill>
              </a:rPr>
              <a:t> </a:t>
            </a:r>
            <a:r>
              <a:rPr lang="en-AU" dirty="0" smtClean="0"/>
              <a:t>file. </a:t>
            </a:r>
            <a:endParaRPr lang="en-AU" dirty="0" smtClean="0"/>
          </a:p>
          <a:p>
            <a:pPr>
              <a:buNone/>
            </a:pPr>
            <a:r>
              <a:rPr lang="en-AU" dirty="0" smtClean="0"/>
              <a:t>     For </a:t>
            </a:r>
            <a:r>
              <a:rPr lang="en-AU" dirty="0" smtClean="0"/>
              <a:t>example, </a:t>
            </a:r>
            <a:r>
              <a:rPr lang="en-AU" i="1" dirty="0" err="1" smtClean="0">
                <a:solidFill>
                  <a:srgbClr val="FFC000"/>
                </a:solidFill>
              </a:rPr>
              <a:t>std_msgs</a:t>
            </a:r>
            <a:r>
              <a:rPr lang="en-AU" i="1" dirty="0" smtClean="0">
                <a:solidFill>
                  <a:srgbClr val="FFC000"/>
                </a:solidFill>
              </a:rPr>
              <a:t>/</a:t>
            </a:r>
            <a:r>
              <a:rPr lang="en-AU" i="1" dirty="0" err="1" smtClean="0">
                <a:solidFill>
                  <a:srgbClr val="FFC000"/>
                </a:solidFill>
              </a:rPr>
              <a:t>msg</a:t>
            </a:r>
            <a:r>
              <a:rPr lang="en-AU" i="1" dirty="0" smtClean="0">
                <a:solidFill>
                  <a:srgbClr val="FFC000"/>
                </a:solidFill>
              </a:rPr>
              <a:t>/String.msg</a:t>
            </a:r>
            <a:r>
              <a:rPr lang="en-AU" i="1" dirty="0" smtClean="0"/>
              <a:t> </a:t>
            </a:r>
            <a:r>
              <a:rPr lang="en-AU" dirty="0" smtClean="0"/>
              <a:t>has the message type</a:t>
            </a:r>
            <a:r>
              <a:rPr lang="en-AU" i="1" dirty="0" smtClean="0"/>
              <a:t> </a:t>
            </a:r>
            <a:r>
              <a:rPr lang="en-AU" i="1" dirty="0" err="1" smtClean="0">
                <a:solidFill>
                  <a:srgbClr val="FFC000"/>
                </a:solidFill>
              </a:rPr>
              <a:t>std_msgs</a:t>
            </a:r>
            <a:r>
              <a:rPr lang="en-AU" i="1" dirty="0" smtClean="0">
                <a:solidFill>
                  <a:srgbClr val="FFC000"/>
                </a:solidFill>
              </a:rPr>
              <a:t>/String</a:t>
            </a:r>
            <a:r>
              <a:rPr lang="en-AU" i="1" dirty="0" smtClean="0"/>
              <a:t>. 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of .</a:t>
            </a:r>
            <a:r>
              <a:rPr lang="en-AU" dirty="0" err="1" smtClean="0"/>
              <a:t>msg</a:t>
            </a:r>
            <a:r>
              <a:rPr lang="en-AU" dirty="0" smtClean="0"/>
              <a:t> file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dirty="0" smtClean="0">
                <a:solidFill>
                  <a:srgbClr val="92D050"/>
                </a:solidFill>
              </a:rPr>
              <a:t>#data fields in sequential storage. </a:t>
            </a:r>
          </a:p>
          <a:p>
            <a:pPr>
              <a:buNone/>
            </a:pPr>
            <a:r>
              <a:rPr lang="en-AU" dirty="0" smtClean="0">
                <a:solidFill>
                  <a:srgbClr val="FFC000"/>
                </a:solidFill>
              </a:rPr>
              <a:t>int8 </a:t>
            </a:r>
            <a:r>
              <a:rPr lang="en-AU" dirty="0" smtClean="0">
                <a:solidFill>
                  <a:srgbClr val="FFC000"/>
                </a:solidFill>
              </a:rPr>
              <a:t>FOO=1 </a:t>
            </a:r>
          </a:p>
          <a:p>
            <a:pPr>
              <a:buNone/>
            </a:pPr>
            <a:r>
              <a:rPr lang="en-AU" dirty="0" smtClean="0">
                <a:solidFill>
                  <a:srgbClr val="FFC000"/>
                </a:solidFill>
              </a:rPr>
              <a:t>uint16 BAR</a:t>
            </a:r>
          </a:p>
          <a:p>
            <a:pPr>
              <a:buNone/>
            </a:pPr>
            <a:r>
              <a:rPr lang="en-AU" dirty="0" smtClean="0">
                <a:solidFill>
                  <a:srgbClr val="FFC000"/>
                </a:solidFill>
              </a:rPr>
              <a:t>f</a:t>
            </a:r>
            <a:r>
              <a:rPr lang="en-AU" dirty="0" smtClean="0">
                <a:solidFill>
                  <a:srgbClr val="FFC000"/>
                </a:solidFill>
              </a:rPr>
              <a:t>loat </a:t>
            </a:r>
            <a:r>
              <a:rPr lang="en-AU" dirty="0" err="1" smtClean="0">
                <a:solidFill>
                  <a:srgbClr val="FFC000"/>
                </a:solidFill>
              </a:rPr>
              <a:t>FooBar</a:t>
            </a:r>
            <a:endParaRPr lang="en-AU" dirty="0" smtClean="0">
              <a:solidFill>
                <a:srgbClr val="FFC000"/>
              </a:solidFill>
            </a:endParaRP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ROS Service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The implementations of a </a:t>
            </a:r>
            <a:r>
              <a:rPr lang="en-AU" dirty="0" smtClean="0">
                <a:solidFill>
                  <a:srgbClr val="FFC000"/>
                </a:solidFill>
              </a:rPr>
              <a:t>publish/subscribe</a:t>
            </a:r>
            <a:r>
              <a:rPr lang="en-AU" dirty="0" smtClean="0"/>
              <a:t> model allows </a:t>
            </a:r>
            <a:r>
              <a:rPr lang="en-AU" dirty="0" smtClean="0">
                <a:solidFill>
                  <a:srgbClr val="FFC000"/>
                </a:solidFill>
              </a:rPr>
              <a:t>one-many own way </a:t>
            </a:r>
            <a:r>
              <a:rPr lang="en-AU" dirty="0" smtClean="0"/>
              <a:t>communication.</a:t>
            </a:r>
          </a:p>
          <a:p>
            <a:r>
              <a:rPr lang="en-AU" dirty="0" smtClean="0"/>
              <a:t>When two way communication is needed, ROS applies </a:t>
            </a:r>
            <a:r>
              <a:rPr lang="en-AU" dirty="0" smtClean="0">
                <a:solidFill>
                  <a:srgbClr val="FFC000"/>
                </a:solidFill>
              </a:rPr>
              <a:t>request/reply</a:t>
            </a:r>
            <a:r>
              <a:rPr lang="en-AU" dirty="0" smtClean="0"/>
              <a:t> model. It’s implemented as ROS </a:t>
            </a:r>
            <a:r>
              <a:rPr lang="en-AU" dirty="0" smtClean="0">
                <a:solidFill>
                  <a:srgbClr val="FFC000"/>
                </a:solidFill>
              </a:rPr>
              <a:t>service</a:t>
            </a:r>
            <a:r>
              <a:rPr lang="en-AU" dirty="0" smtClean="0"/>
              <a:t>. </a:t>
            </a:r>
          </a:p>
          <a:p>
            <a:r>
              <a:rPr lang="en-AU" dirty="0" smtClean="0"/>
              <a:t>A providing ROS </a:t>
            </a:r>
            <a:r>
              <a:rPr lang="en-AU" dirty="0" smtClean="0"/>
              <a:t>node offers </a:t>
            </a:r>
            <a:r>
              <a:rPr lang="en-AU" dirty="0" smtClean="0"/>
              <a:t>a service under a string name, and a client calls the service by sending the request message and awaiting the reply. </a:t>
            </a:r>
            <a:endParaRPr lang="en-AU" dirty="0" smtClean="0"/>
          </a:p>
          <a:p>
            <a:r>
              <a:rPr lang="en-AU" dirty="0" smtClean="0"/>
              <a:t>ROS service is the equivalent to common RPC model and works in a </a:t>
            </a:r>
            <a:r>
              <a:rPr lang="en-AU" dirty="0" smtClean="0">
                <a:solidFill>
                  <a:srgbClr val="FFC000"/>
                </a:solidFill>
              </a:rPr>
              <a:t>blocking</a:t>
            </a:r>
            <a:r>
              <a:rPr lang="en-AU" dirty="0" smtClean="0"/>
              <a:t> way. </a:t>
            </a:r>
          </a:p>
          <a:p>
            <a:r>
              <a:rPr lang="en-AU" dirty="0" smtClean="0"/>
              <a:t>ROS service is defined in </a:t>
            </a:r>
            <a:r>
              <a:rPr lang="en-AU" dirty="0" smtClean="0">
                <a:solidFill>
                  <a:srgbClr val="FFC000"/>
                </a:solidFill>
              </a:rPr>
              <a:t>.</a:t>
            </a:r>
            <a:r>
              <a:rPr lang="en-AU" dirty="0" err="1" smtClean="0">
                <a:solidFill>
                  <a:srgbClr val="FFC000"/>
                </a:solidFill>
              </a:rPr>
              <a:t>srv</a:t>
            </a:r>
            <a:r>
              <a:rPr lang="en-AU" dirty="0" smtClean="0">
                <a:solidFill>
                  <a:srgbClr val="FFC000"/>
                </a:solidFill>
              </a:rPr>
              <a:t> </a:t>
            </a:r>
            <a:r>
              <a:rPr lang="en-AU" dirty="0" smtClean="0"/>
              <a:t>file in </a:t>
            </a:r>
            <a:r>
              <a:rPr lang="en-AU" dirty="0" smtClean="0">
                <a:solidFill>
                  <a:srgbClr val="FFC000"/>
                </a:solidFill>
              </a:rPr>
              <a:t>package/</a:t>
            </a:r>
            <a:r>
              <a:rPr lang="en-AU" dirty="0" err="1" smtClean="0">
                <a:solidFill>
                  <a:srgbClr val="FFC000"/>
                </a:solidFill>
              </a:rPr>
              <a:t>srv</a:t>
            </a:r>
            <a:r>
              <a:rPr lang="en-AU" dirty="0" smtClean="0">
                <a:solidFill>
                  <a:srgbClr val="FFC000"/>
                </a:solidFill>
              </a:rPr>
              <a:t>/</a:t>
            </a:r>
            <a:r>
              <a:rPr lang="en-AU" dirty="0" smtClean="0"/>
              <a:t> directory.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.</a:t>
            </a:r>
            <a:r>
              <a:rPr lang="en-AU" dirty="0" err="1" smtClean="0"/>
              <a:t>srv</a:t>
            </a:r>
            <a:r>
              <a:rPr lang="en-AU" dirty="0" smtClean="0"/>
              <a:t> file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8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AU" sz="2000" dirty="0" smtClean="0">
                <a:solidFill>
                  <a:srgbClr val="92D050"/>
                </a:solidFill>
              </a:rPr>
              <a:t>     #</a:t>
            </a:r>
            <a:r>
              <a:rPr lang="en-AU" sz="2000" dirty="0" smtClean="0">
                <a:solidFill>
                  <a:srgbClr val="92D050"/>
                </a:solidFill>
              </a:rPr>
              <a:t>request </a:t>
            </a:r>
            <a:r>
              <a:rPr lang="en-AU" sz="2000" dirty="0" smtClean="0">
                <a:solidFill>
                  <a:srgbClr val="92D050"/>
                </a:solidFill>
              </a:rPr>
              <a:t>constants </a:t>
            </a:r>
          </a:p>
          <a:p>
            <a:pPr>
              <a:buNone/>
            </a:pPr>
            <a:r>
              <a:rPr lang="en-AU" sz="2000" dirty="0" smtClean="0">
                <a:solidFill>
                  <a:srgbClr val="FFC000"/>
                </a:solidFill>
              </a:rPr>
              <a:t> </a:t>
            </a:r>
            <a:r>
              <a:rPr lang="en-AU" sz="2000" dirty="0" smtClean="0">
                <a:solidFill>
                  <a:srgbClr val="FFC000"/>
                </a:solidFill>
              </a:rPr>
              <a:t>    int8 </a:t>
            </a:r>
            <a:r>
              <a:rPr lang="en-AU" sz="2000" dirty="0" smtClean="0">
                <a:solidFill>
                  <a:srgbClr val="FFC000"/>
                </a:solidFill>
              </a:rPr>
              <a:t>FOO=1 </a:t>
            </a:r>
            <a:endParaRPr lang="en-AU" sz="20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AU" sz="2000" dirty="0" smtClean="0">
                <a:solidFill>
                  <a:srgbClr val="FFC000"/>
                </a:solidFill>
              </a:rPr>
              <a:t> </a:t>
            </a:r>
            <a:r>
              <a:rPr lang="en-AU" sz="2000" dirty="0" smtClean="0">
                <a:solidFill>
                  <a:srgbClr val="FFC000"/>
                </a:solidFill>
              </a:rPr>
              <a:t>    int8 BAR=2 </a:t>
            </a:r>
          </a:p>
          <a:p>
            <a:pPr>
              <a:buNone/>
            </a:pPr>
            <a:r>
              <a:rPr lang="en-AU" sz="2000" dirty="0" smtClean="0">
                <a:solidFill>
                  <a:srgbClr val="92D050"/>
                </a:solidFill>
              </a:rPr>
              <a:t> </a:t>
            </a:r>
            <a:r>
              <a:rPr lang="en-AU" sz="2000" dirty="0" smtClean="0">
                <a:solidFill>
                  <a:srgbClr val="92D050"/>
                </a:solidFill>
              </a:rPr>
              <a:t>   #</a:t>
            </a:r>
            <a:r>
              <a:rPr lang="en-AU" sz="2000" dirty="0" smtClean="0">
                <a:solidFill>
                  <a:srgbClr val="92D050"/>
                </a:solidFill>
              </a:rPr>
              <a:t>request fields </a:t>
            </a:r>
            <a:endParaRPr lang="en-AU" sz="2000" dirty="0" smtClean="0">
              <a:solidFill>
                <a:srgbClr val="92D050"/>
              </a:solidFill>
            </a:endParaRPr>
          </a:p>
          <a:p>
            <a:pPr>
              <a:buNone/>
            </a:pPr>
            <a:r>
              <a:rPr lang="en-AU" sz="2000" dirty="0" smtClean="0">
                <a:solidFill>
                  <a:srgbClr val="FFC000"/>
                </a:solidFill>
              </a:rPr>
              <a:t> </a:t>
            </a:r>
            <a:r>
              <a:rPr lang="en-AU" sz="2000" dirty="0" smtClean="0">
                <a:solidFill>
                  <a:srgbClr val="FFC000"/>
                </a:solidFill>
              </a:rPr>
              <a:t>    int8 </a:t>
            </a:r>
            <a:r>
              <a:rPr lang="en-AU" sz="2000" dirty="0" err="1" smtClean="0">
                <a:solidFill>
                  <a:srgbClr val="FFC000"/>
                </a:solidFill>
              </a:rPr>
              <a:t>foobar</a:t>
            </a:r>
            <a:r>
              <a:rPr lang="en-AU" sz="2000" dirty="0" smtClean="0">
                <a:solidFill>
                  <a:srgbClr val="FFC000"/>
                </a:solidFill>
              </a:rPr>
              <a:t> </a:t>
            </a:r>
            <a:endParaRPr lang="en-AU" sz="20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AU" sz="2000" dirty="0" smtClean="0">
                <a:solidFill>
                  <a:srgbClr val="FFC000"/>
                </a:solidFill>
              </a:rPr>
              <a:t> </a:t>
            </a:r>
            <a:r>
              <a:rPr lang="en-AU" sz="2000" dirty="0" smtClean="0">
                <a:solidFill>
                  <a:srgbClr val="FFC000"/>
                </a:solidFill>
              </a:rPr>
              <a:t>    </a:t>
            </a:r>
            <a:r>
              <a:rPr lang="en-AU" sz="2000" dirty="0" err="1" smtClean="0">
                <a:solidFill>
                  <a:srgbClr val="FFC000"/>
                </a:solidFill>
              </a:rPr>
              <a:t>another_pkg</a:t>
            </a:r>
            <a:r>
              <a:rPr lang="en-AU" sz="2000" dirty="0" smtClean="0">
                <a:solidFill>
                  <a:srgbClr val="FFC000"/>
                </a:solidFill>
              </a:rPr>
              <a:t>/</a:t>
            </a:r>
            <a:r>
              <a:rPr lang="en-AU" sz="2000" dirty="0" err="1" smtClean="0">
                <a:solidFill>
                  <a:srgbClr val="FFC000"/>
                </a:solidFill>
              </a:rPr>
              <a:t>AnotherMessage</a:t>
            </a:r>
            <a:r>
              <a:rPr lang="en-AU" sz="2000" dirty="0" smtClean="0">
                <a:solidFill>
                  <a:srgbClr val="FFC000"/>
                </a:solidFill>
              </a:rPr>
              <a:t> </a:t>
            </a:r>
            <a:r>
              <a:rPr lang="en-AU" sz="2000" dirty="0" err="1" smtClean="0">
                <a:solidFill>
                  <a:srgbClr val="FFC000"/>
                </a:solidFill>
              </a:rPr>
              <a:t>msg</a:t>
            </a:r>
            <a:r>
              <a:rPr lang="en-AU" sz="2000" dirty="0" smtClean="0">
                <a:solidFill>
                  <a:srgbClr val="FFC000"/>
                </a:solidFill>
              </a:rPr>
              <a:t> </a:t>
            </a:r>
            <a:endParaRPr lang="en-AU" sz="20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AU" sz="2000" dirty="0" smtClean="0">
                <a:solidFill>
                  <a:srgbClr val="FFC000"/>
                </a:solidFill>
              </a:rPr>
              <a:t> </a:t>
            </a:r>
            <a:r>
              <a:rPr lang="en-AU" sz="2000" dirty="0" smtClean="0">
                <a:solidFill>
                  <a:srgbClr val="FFC000"/>
                </a:solidFill>
              </a:rPr>
              <a:t>    --- </a:t>
            </a:r>
          </a:p>
          <a:p>
            <a:pPr>
              <a:buNone/>
            </a:pPr>
            <a:r>
              <a:rPr lang="en-AU" sz="2000" dirty="0" smtClean="0">
                <a:solidFill>
                  <a:srgbClr val="92D050"/>
                </a:solidFill>
              </a:rPr>
              <a:t> </a:t>
            </a:r>
            <a:r>
              <a:rPr lang="en-AU" sz="2000" dirty="0" smtClean="0">
                <a:solidFill>
                  <a:srgbClr val="92D050"/>
                </a:solidFill>
              </a:rPr>
              <a:t>    #</a:t>
            </a:r>
            <a:r>
              <a:rPr lang="en-AU" sz="2000" dirty="0" smtClean="0">
                <a:solidFill>
                  <a:srgbClr val="92D050"/>
                </a:solidFill>
              </a:rPr>
              <a:t>response constants </a:t>
            </a:r>
          </a:p>
          <a:p>
            <a:pPr>
              <a:buNone/>
            </a:pPr>
            <a:r>
              <a:rPr lang="en-AU" sz="2000" dirty="0" smtClean="0">
                <a:solidFill>
                  <a:srgbClr val="FFC000"/>
                </a:solidFill>
              </a:rPr>
              <a:t>     uint32 </a:t>
            </a:r>
            <a:r>
              <a:rPr lang="en-AU" sz="2000" dirty="0" smtClean="0">
                <a:solidFill>
                  <a:srgbClr val="FFC000"/>
                </a:solidFill>
              </a:rPr>
              <a:t>SECRET=123456 </a:t>
            </a:r>
            <a:endParaRPr lang="en-AU" sz="20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AU" sz="2000" dirty="0" smtClean="0">
                <a:solidFill>
                  <a:srgbClr val="92D050"/>
                </a:solidFill>
              </a:rPr>
              <a:t> </a:t>
            </a:r>
            <a:r>
              <a:rPr lang="en-AU" sz="2000" dirty="0" smtClean="0">
                <a:solidFill>
                  <a:srgbClr val="92D050"/>
                </a:solidFill>
              </a:rPr>
              <a:t>    #</a:t>
            </a:r>
            <a:r>
              <a:rPr lang="en-AU" sz="2000" dirty="0" smtClean="0">
                <a:solidFill>
                  <a:srgbClr val="92D050"/>
                </a:solidFill>
              </a:rPr>
              <a:t>response fields </a:t>
            </a:r>
            <a:endParaRPr lang="en-AU" sz="2000" dirty="0" smtClean="0">
              <a:solidFill>
                <a:srgbClr val="92D050"/>
              </a:solidFill>
            </a:endParaRPr>
          </a:p>
          <a:p>
            <a:pPr>
              <a:buNone/>
            </a:pPr>
            <a:r>
              <a:rPr lang="en-AU" sz="2000" dirty="0" smtClean="0">
                <a:solidFill>
                  <a:srgbClr val="FFC000"/>
                </a:solidFill>
              </a:rPr>
              <a:t> </a:t>
            </a:r>
            <a:r>
              <a:rPr lang="en-AU" sz="2000" dirty="0" smtClean="0">
                <a:solidFill>
                  <a:srgbClr val="FFC000"/>
                </a:solidFill>
              </a:rPr>
              <a:t>    </a:t>
            </a:r>
            <a:r>
              <a:rPr lang="en-AU" sz="2000" dirty="0" err="1" smtClean="0">
                <a:solidFill>
                  <a:srgbClr val="FFC000"/>
                </a:solidFill>
              </a:rPr>
              <a:t>another_pkg</a:t>
            </a:r>
            <a:r>
              <a:rPr lang="en-AU" sz="2000" dirty="0" smtClean="0">
                <a:solidFill>
                  <a:srgbClr val="FFC000"/>
                </a:solidFill>
              </a:rPr>
              <a:t>/</a:t>
            </a:r>
            <a:r>
              <a:rPr lang="en-AU" sz="2000" dirty="0" err="1" smtClean="0">
                <a:solidFill>
                  <a:srgbClr val="FFC000"/>
                </a:solidFill>
              </a:rPr>
              <a:t>YetAnotherMessage</a:t>
            </a:r>
            <a:r>
              <a:rPr lang="en-AU" sz="2000" dirty="0" smtClean="0">
                <a:solidFill>
                  <a:srgbClr val="FFC000"/>
                </a:solidFill>
              </a:rPr>
              <a:t> </a:t>
            </a:r>
            <a:r>
              <a:rPr lang="en-AU" sz="2000" dirty="0" err="1" smtClean="0">
                <a:solidFill>
                  <a:srgbClr val="FFC000"/>
                </a:solidFill>
              </a:rPr>
              <a:t>val</a:t>
            </a:r>
            <a:r>
              <a:rPr lang="en-AU" sz="2000" dirty="0" smtClean="0">
                <a:solidFill>
                  <a:srgbClr val="FFC000"/>
                </a:solidFill>
              </a:rPr>
              <a:t> </a:t>
            </a:r>
            <a:endParaRPr lang="en-AU" sz="20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AU" sz="2000" dirty="0" smtClean="0">
                <a:solidFill>
                  <a:srgbClr val="FFC000"/>
                </a:solidFill>
              </a:rPr>
              <a:t> </a:t>
            </a:r>
            <a:r>
              <a:rPr lang="en-AU" sz="2000" dirty="0" smtClean="0">
                <a:solidFill>
                  <a:srgbClr val="FFC000"/>
                </a:solidFill>
              </a:rPr>
              <a:t>    uint32 </a:t>
            </a:r>
            <a:r>
              <a:rPr lang="en-AU" sz="2000" dirty="0" err="1" smtClean="0">
                <a:solidFill>
                  <a:srgbClr val="FFC000"/>
                </a:solidFill>
              </a:rPr>
              <a:t>an_integer</a:t>
            </a:r>
            <a:endParaRPr lang="en-AU" sz="20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268760"/>
            <a:ext cx="698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AU" sz="2000" dirty="0" smtClean="0"/>
              <a:t>A .</a:t>
            </a:r>
            <a:r>
              <a:rPr lang="en-AU" sz="2000" dirty="0" err="1" smtClean="0"/>
              <a:t>srv</a:t>
            </a:r>
            <a:r>
              <a:rPr lang="en-AU" sz="2000" dirty="0" smtClean="0"/>
              <a:t> file contains data fields with optional default value. 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/>
              <a:t>The request part and response part are separated by </a:t>
            </a:r>
            <a:r>
              <a:rPr lang="en-AU" sz="2000" dirty="0" smtClean="0">
                <a:solidFill>
                  <a:srgbClr val="FFC000"/>
                </a:solidFill>
              </a:rPr>
              <a:t>‘---’</a:t>
            </a:r>
            <a:endParaRPr lang="en-AU" sz="2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ROS action server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Action server is an asynchronous server, which works in a non-blocking way. Calling to the action client proxy returns </a:t>
            </a:r>
            <a:r>
              <a:rPr lang="en-AU" dirty="0" err="1" smtClean="0"/>
              <a:t>immiedately</a:t>
            </a:r>
            <a:r>
              <a:rPr lang="en-AU" dirty="0" smtClean="0"/>
              <a:t>. </a:t>
            </a:r>
          </a:p>
          <a:p>
            <a:r>
              <a:rPr lang="en-AU" dirty="0" smtClean="0"/>
              <a:t>The client send request by issue </a:t>
            </a:r>
            <a:r>
              <a:rPr lang="en-AU" dirty="0" err="1" smtClean="0"/>
              <a:t>sendGoal</a:t>
            </a:r>
            <a:r>
              <a:rPr lang="en-AU" dirty="0" smtClean="0"/>
              <a:t>().</a:t>
            </a:r>
          </a:p>
          <a:p>
            <a:r>
              <a:rPr lang="en-AU" dirty="0" smtClean="0"/>
              <a:t>The client request feedback from the action server at any time in non-blocking way.</a:t>
            </a:r>
          </a:p>
          <a:p>
            <a:r>
              <a:rPr lang="en-AU" dirty="0" smtClean="0"/>
              <a:t>The client </a:t>
            </a:r>
            <a:r>
              <a:rPr lang="en-AU" dirty="0" err="1" smtClean="0"/>
              <a:t>callback</a:t>
            </a:r>
            <a:r>
              <a:rPr lang="en-AU" dirty="0" smtClean="0"/>
              <a:t> is invoked when the execution in server is done. 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ROS Command line tools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ROS command line tools are a set of commands manipulates the ROS system.</a:t>
            </a:r>
          </a:p>
          <a:p>
            <a:r>
              <a:rPr lang="en-AU" dirty="0" smtClean="0"/>
              <a:t>These commands need to be run in a specific ROS shell, usually </a:t>
            </a:r>
            <a:r>
              <a:rPr lang="en-AU" dirty="0" err="1" smtClean="0"/>
              <a:t>RosBash</a:t>
            </a:r>
            <a:r>
              <a:rPr lang="en-AU" dirty="0" smtClean="0"/>
              <a:t>. </a:t>
            </a:r>
            <a:r>
              <a:rPr lang="en-AU" dirty="0" smtClean="0"/>
              <a:t>Using “source /opt/</a:t>
            </a:r>
            <a:r>
              <a:rPr lang="en-AU" dirty="0" err="1" smtClean="0"/>
              <a:t>ros</a:t>
            </a:r>
            <a:r>
              <a:rPr lang="en-AU" dirty="0" smtClean="0"/>
              <a:t>/lunar/</a:t>
            </a:r>
            <a:r>
              <a:rPr lang="en-AU" dirty="0" err="1" smtClean="0"/>
              <a:t>setup.bash</a:t>
            </a:r>
            <a:r>
              <a:rPr lang="en-AU" dirty="0" smtClean="0"/>
              <a:t>” to start the shell in any terminal. </a:t>
            </a:r>
          </a:p>
          <a:p>
            <a:r>
              <a:rPr lang="en-AU" dirty="0" smtClean="0"/>
              <a:t>Certain robot may come with special shell or shell setup script. Check with your provider. 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Important ROS commands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>
                <a:solidFill>
                  <a:srgbClr val="FFC000"/>
                </a:solidFill>
              </a:rPr>
              <a:t>r</a:t>
            </a:r>
            <a:r>
              <a:rPr lang="en-AU" dirty="0" err="1" smtClean="0">
                <a:solidFill>
                  <a:srgbClr val="FFC000"/>
                </a:solidFill>
              </a:rPr>
              <a:t>oscd</a:t>
            </a:r>
            <a:r>
              <a:rPr lang="en-AU" dirty="0" smtClean="0"/>
              <a:t> change directories using a package </a:t>
            </a:r>
            <a:r>
              <a:rPr lang="en-AU" dirty="0" smtClean="0"/>
              <a:t>name.</a:t>
            </a:r>
          </a:p>
          <a:p>
            <a:pPr>
              <a:buNone/>
            </a:pPr>
            <a:r>
              <a:rPr lang="en-AU" i="1" dirty="0" err="1" smtClean="0">
                <a:solidFill>
                  <a:srgbClr val="FFC000"/>
                </a:solidFill>
              </a:rPr>
              <a:t>roscd</a:t>
            </a:r>
            <a:r>
              <a:rPr lang="en-AU" i="1" dirty="0" smtClean="0">
                <a:solidFill>
                  <a:srgbClr val="FFC000"/>
                </a:solidFill>
              </a:rPr>
              <a:t> &lt;package-or-stack&gt;[/</a:t>
            </a:r>
            <a:r>
              <a:rPr lang="en-AU" i="1" dirty="0" err="1" smtClean="0">
                <a:solidFill>
                  <a:srgbClr val="FFC000"/>
                </a:solidFill>
              </a:rPr>
              <a:t>subdir</a:t>
            </a:r>
            <a:r>
              <a:rPr lang="en-AU" i="1" dirty="0" smtClean="0">
                <a:solidFill>
                  <a:srgbClr val="FFC000"/>
                </a:solidFill>
              </a:rPr>
              <a:t>]</a:t>
            </a:r>
          </a:p>
          <a:p>
            <a:r>
              <a:rPr lang="en-AU" dirty="0" err="1" smtClean="0">
                <a:solidFill>
                  <a:srgbClr val="FFC000"/>
                </a:solidFill>
              </a:rPr>
              <a:t>rosls</a:t>
            </a:r>
            <a:r>
              <a:rPr lang="en-AU" dirty="0" smtClean="0">
                <a:solidFill>
                  <a:srgbClr val="FFC000"/>
                </a:solidFill>
              </a:rPr>
              <a:t> </a:t>
            </a: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list</a:t>
            </a:r>
            <a:r>
              <a:rPr lang="en-AU" dirty="0" smtClean="0">
                <a:solidFill>
                  <a:srgbClr val="FFC000"/>
                </a:solidFill>
              </a:rPr>
              <a:t> </a:t>
            </a:r>
            <a:r>
              <a:rPr lang="en-AU" dirty="0" smtClean="0"/>
              <a:t>the </a:t>
            </a:r>
            <a:r>
              <a:rPr lang="en-AU" dirty="0" smtClean="0"/>
              <a:t>contents of a package, stack, or location. </a:t>
            </a:r>
            <a:endParaRPr lang="en-AU" dirty="0" smtClean="0"/>
          </a:p>
          <a:p>
            <a:r>
              <a:rPr lang="en-AU" dirty="0" err="1" smtClean="0">
                <a:solidFill>
                  <a:srgbClr val="FFC000"/>
                </a:solidFill>
              </a:rPr>
              <a:t>r</a:t>
            </a:r>
            <a:r>
              <a:rPr lang="en-AU" dirty="0" err="1" smtClean="0">
                <a:solidFill>
                  <a:srgbClr val="FFC000"/>
                </a:solidFill>
              </a:rPr>
              <a:t>osrun</a:t>
            </a:r>
            <a:r>
              <a:rPr lang="en-AU" dirty="0" smtClean="0">
                <a:solidFill>
                  <a:srgbClr val="FFC000"/>
                </a:solidFill>
              </a:rPr>
              <a:t> </a:t>
            </a:r>
            <a:r>
              <a:rPr lang="en-AU" dirty="0" smtClean="0"/>
              <a:t>run an executable in an arbitrary package from anywhere without having to give its full path </a:t>
            </a:r>
            <a:r>
              <a:rPr lang="en-AU" dirty="0" err="1" smtClean="0">
                <a:solidFill>
                  <a:srgbClr val="FFC000"/>
                </a:solidFill>
              </a:rPr>
              <a:t>rosrun</a:t>
            </a:r>
            <a:r>
              <a:rPr lang="en-AU" dirty="0" smtClean="0">
                <a:solidFill>
                  <a:srgbClr val="FFC000"/>
                </a:solidFill>
              </a:rPr>
              <a:t> </a:t>
            </a:r>
            <a:r>
              <a:rPr lang="en-AU" dirty="0" smtClean="0">
                <a:solidFill>
                  <a:srgbClr val="FFC000"/>
                </a:solidFill>
              </a:rPr>
              <a:t>&lt;package</a:t>
            </a:r>
            <a:r>
              <a:rPr lang="en-AU" dirty="0" smtClean="0">
                <a:solidFill>
                  <a:srgbClr val="FFC000"/>
                </a:solidFill>
              </a:rPr>
              <a:t>&gt; &lt;executable</a:t>
            </a:r>
            <a:r>
              <a:rPr lang="en-AU" dirty="0" smtClean="0">
                <a:solidFill>
                  <a:srgbClr val="FFC000"/>
                </a:solidFill>
              </a:rPr>
              <a:t>&gt;</a:t>
            </a:r>
          </a:p>
          <a:p>
            <a:r>
              <a:rPr lang="en-AU" dirty="0" err="1" smtClean="0">
                <a:solidFill>
                  <a:srgbClr val="FFC000"/>
                </a:solidFill>
              </a:rPr>
              <a:t>roslaunch</a:t>
            </a:r>
            <a:r>
              <a:rPr lang="en-AU" dirty="0" smtClean="0">
                <a:solidFill>
                  <a:srgbClr val="FFC000"/>
                </a:solidFill>
              </a:rPr>
              <a:t> </a:t>
            </a:r>
            <a:r>
              <a:rPr lang="en-AU" dirty="0" smtClean="0"/>
              <a:t>launches a set of nodes from an XML configuration </a:t>
            </a:r>
            <a:r>
              <a:rPr lang="en-AU" dirty="0" smtClean="0"/>
              <a:t>file, that is called launch script. They can be found in </a:t>
            </a:r>
            <a:r>
              <a:rPr lang="en-AU" dirty="0" err="1" smtClean="0">
                <a:solidFill>
                  <a:srgbClr val="FFC000"/>
                </a:solidFill>
              </a:rPr>
              <a:t>pkg</a:t>
            </a:r>
            <a:r>
              <a:rPr lang="en-AU" dirty="0" smtClean="0">
                <a:solidFill>
                  <a:srgbClr val="FFC000"/>
                </a:solidFill>
              </a:rPr>
              <a:t>/launch</a:t>
            </a:r>
            <a:r>
              <a:rPr lang="en-AU" dirty="0" smtClean="0"/>
              <a:t> directory.</a:t>
            </a:r>
            <a:endParaRPr lang="en-AU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quick review of Kinematics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1612776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Cartesian coordinate system. </a:t>
            </a:r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r>
              <a:rPr lang="en-AU" dirty="0" smtClean="0"/>
              <a:t>A position is represented by a </a:t>
            </a:r>
            <a:r>
              <a:rPr lang="en-AU" dirty="0" err="1" smtClean="0"/>
              <a:t>tuple</a:t>
            </a:r>
            <a:r>
              <a:rPr lang="en-AU" dirty="0" smtClean="0"/>
              <a:t> of coordinates. E.g. (x, y, z)</a:t>
            </a:r>
          </a:p>
          <a:p>
            <a:pPr>
              <a:buNone/>
            </a:pPr>
            <a:r>
              <a:rPr lang="en-AU" dirty="0" smtClean="0"/>
              <a:t>A orientation is represented by a </a:t>
            </a:r>
            <a:r>
              <a:rPr lang="en-AU" dirty="0" err="1" smtClean="0"/>
              <a:t>tuple</a:t>
            </a:r>
            <a:r>
              <a:rPr lang="en-AU" dirty="0" smtClean="0"/>
              <a:t> of degrees. E.g. (Pitch, Roll, Yaw)</a:t>
            </a:r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 smtClean="0"/>
          </a:p>
          <a:p>
            <a:endParaRPr lang="en-AU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212976"/>
            <a:ext cx="4392488" cy="32978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of launch script</a:t>
            </a:r>
            <a:endParaRPr lang="en-AU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381125"/>
            <a:ext cx="7477125" cy="5144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Important command </a:t>
            </a:r>
            <a:r>
              <a:rPr lang="en-AU" dirty="0" err="1" smtClean="0"/>
              <a:t>conti</a:t>
            </a:r>
            <a:r>
              <a:rPr lang="en-AU" dirty="0" smtClean="0"/>
              <a:t>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err="1" smtClean="0">
                <a:solidFill>
                  <a:srgbClr val="FFC000"/>
                </a:solidFill>
              </a:rPr>
              <a:t>rostopic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FFC000"/>
                </a:solidFill>
              </a:rPr>
              <a:t>displays</a:t>
            </a:r>
            <a:r>
              <a:rPr lang="en-AU" dirty="0" smtClean="0"/>
              <a:t> </a:t>
            </a:r>
            <a:r>
              <a:rPr lang="en-AU" dirty="0" smtClean="0"/>
              <a:t>run-time information about </a:t>
            </a:r>
            <a:r>
              <a:rPr lang="en-AU" dirty="0" smtClean="0"/>
              <a:t>topics and </a:t>
            </a:r>
            <a:r>
              <a:rPr lang="en-AU" dirty="0" smtClean="0"/>
              <a:t>also lets you print out messages being sent to a topic. </a:t>
            </a:r>
            <a:endParaRPr lang="en-AU" dirty="0" smtClean="0"/>
          </a:p>
          <a:p>
            <a:r>
              <a:rPr lang="en-AU" dirty="0" err="1" smtClean="0">
                <a:solidFill>
                  <a:srgbClr val="FFC000"/>
                </a:solidFill>
              </a:rPr>
              <a:t>rossrv</a:t>
            </a:r>
            <a:r>
              <a:rPr lang="en-AU" dirty="0" smtClean="0"/>
              <a:t> displays </a:t>
            </a:r>
            <a:r>
              <a:rPr lang="en-AU" dirty="0" smtClean="0"/>
              <a:t>Service </a:t>
            </a:r>
            <a:r>
              <a:rPr lang="en-AU" dirty="0" err="1" smtClean="0">
                <a:solidFill>
                  <a:srgbClr val="FFC000"/>
                </a:solidFill>
              </a:rPr>
              <a:t>srv</a:t>
            </a:r>
            <a:r>
              <a:rPr lang="en-AU" dirty="0" smtClean="0"/>
              <a:t> data </a:t>
            </a:r>
            <a:r>
              <a:rPr lang="en-AU" dirty="0" smtClean="0"/>
              <a:t>structure definitions. </a:t>
            </a:r>
            <a:endParaRPr lang="en-AU" dirty="0" smtClean="0"/>
          </a:p>
          <a:p>
            <a:r>
              <a:rPr lang="en-AU" dirty="0" err="1" smtClean="0">
                <a:solidFill>
                  <a:srgbClr val="FFC000"/>
                </a:solidFill>
              </a:rPr>
              <a:t>rosservice</a:t>
            </a:r>
            <a:r>
              <a:rPr lang="en-AU" dirty="0" smtClean="0"/>
              <a:t> displays run-time information about </a:t>
            </a:r>
            <a:r>
              <a:rPr lang="en-AU" dirty="0" smtClean="0">
                <a:solidFill>
                  <a:srgbClr val="FFC000"/>
                </a:solidFill>
              </a:rPr>
              <a:t>Services</a:t>
            </a:r>
            <a:r>
              <a:rPr lang="en-AU" dirty="0" smtClean="0"/>
              <a:t> and also lets you print out messages being sent to a topic</a:t>
            </a:r>
            <a:r>
              <a:rPr lang="en-AU" dirty="0" smtClean="0"/>
              <a:t>. It can also call the service with arguments. </a:t>
            </a:r>
          </a:p>
          <a:p>
            <a:r>
              <a:rPr lang="en-AU" dirty="0" err="1" smtClean="0">
                <a:solidFill>
                  <a:srgbClr val="FFC000"/>
                </a:solidFill>
              </a:rPr>
              <a:t>rosnode</a:t>
            </a:r>
            <a:r>
              <a:rPr lang="en-AU" dirty="0" smtClean="0"/>
              <a:t> displays runtime node information and lets you ping nodes to check connectivity.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Practices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 smtClean="0"/>
              <a:t>Writing a Simple Publisher and Subscriber</a:t>
            </a:r>
          </a:p>
          <a:p>
            <a:pPr>
              <a:buNone/>
            </a:pPr>
            <a:r>
              <a:rPr lang="en-AU" sz="2000" i="1" dirty="0" smtClean="0">
                <a:solidFill>
                  <a:srgbClr val="C00000"/>
                </a:solidFill>
                <a:hlinkClick r:id="rId2"/>
              </a:rPr>
              <a:t>http://wiki.ros.org/rospy_tutorials/Tutorials/WritingPublisherSubscriber</a:t>
            </a:r>
            <a:endParaRPr lang="en-AU" sz="2000" i="1" dirty="0" smtClean="0">
              <a:solidFill>
                <a:srgbClr val="C00000"/>
              </a:solidFill>
            </a:endParaRPr>
          </a:p>
          <a:p>
            <a:endParaRPr lang="en-AU" dirty="0" smtClean="0"/>
          </a:p>
          <a:p>
            <a:r>
              <a:rPr lang="en-AU" dirty="0" err="1" smtClean="0"/>
              <a:t>Turtlesim</a:t>
            </a:r>
            <a:r>
              <a:rPr lang="en-AU" dirty="0" smtClean="0"/>
              <a:t> -- </a:t>
            </a:r>
            <a:r>
              <a:rPr lang="en-AU" b="1" dirty="0" smtClean="0"/>
              <a:t>Moving in a Straight Line</a:t>
            </a:r>
          </a:p>
          <a:p>
            <a:pPr>
              <a:buNone/>
            </a:pPr>
            <a:r>
              <a:rPr lang="en-AU" sz="1800" i="1" dirty="0" smtClean="0">
                <a:solidFill>
                  <a:srgbClr val="C00000"/>
                </a:solidFill>
                <a:hlinkClick r:id="rId3"/>
              </a:rPr>
              <a:t>http://wiki.ros.org/turtlesim/Tutorials/Moving%20in%20a%20Straight%20Line</a:t>
            </a:r>
            <a:endParaRPr lang="en-AU" sz="1800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2459883" y="2967335"/>
            <a:ext cx="4224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AU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Don’t be shy</a:t>
            </a:r>
            <a:endParaRPr lang="en-AU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GIT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i="1" dirty="0" smtClean="0"/>
              <a:t>Git</a:t>
            </a:r>
            <a:r>
              <a:rPr lang="en-AU" dirty="0" smtClean="0"/>
              <a:t> is a version control system for tracking changes in computer files and coordinating work on those files among multiple people. It is primarily used for source code management in </a:t>
            </a:r>
            <a:r>
              <a:rPr lang="en-AU" dirty="0" smtClean="0"/>
              <a:t>software development.</a:t>
            </a:r>
          </a:p>
          <a:p>
            <a:r>
              <a:rPr lang="en-AU" dirty="0" err="1" smtClean="0"/>
              <a:t>GitHub</a:t>
            </a:r>
            <a:r>
              <a:rPr lang="en-AU" dirty="0" smtClean="0"/>
              <a:t> </a:t>
            </a:r>
            <a:r>
              <a:rPr lang="en-AU" dirty="0" smtClean="0"/>
              <a:t>is a Web-based Git version control repository hosting service</a:t>
            </a:r>
            <a:r>
              <a:rPr lang="en-AU" dirty="0" smtClean="0"/>
              <a:t>. In addition, it provides web hosting, issue tracking, project management and wiki page hosting. 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Our web, repo and wiki page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Lab Web </a:t>
            </a:r>
            <a:r>
              <a:rPr lang="en-AU" dirty="0" smtClean="0"/>
              <a:t>page: </a:t>
            </a:r>
            <a:endParaRPr lang="en-AU" dirty="0" smtClean="0">
              <a:hlinkClick r:id="rId2"/>
            </a:endParaRPr>
          </a:p>
          <a:p>
            <a:pPr>
              <a:buNone/>
            </a:pPr>
            <a:r>
              <a:rPr lang="en-AU" dirty="0" smtClean="0">
                <a:hlinkClick r:id="rId2"/>
              </a:rPr>
              <a:t>https</a:t>
            </a:r>
            <a:r>
              <a:rPr lang="en-AU" dirty="0" smtClean="0">
                <a:hlinkClick r:id="rId2"/>
              </a:rPr>
              <a:t>://ucroboticslab.github.io</a:t>
            </a:r>
            <a:r>
              <a:rPr lang="en-AU" dirty="0" smtClean="0">
                <a:hlinkClick r:id="rId2"/>
              </a:rPr>
              <a:t>/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Lab repository </a:t>
            </a:r>
            <a:r>
              <a:rPr lang="en-AU" dirty="0" smtClean="0">
                <a:hlinkClick r:id="rId3"/>
              </a:rPr>
              <a:t>https://github.com/UCRoboticsLab</a:t>
            </a:r>
            <a:endParaRPr lang="en-AU" dirty="0" smtClean="0"/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Combine the position and </a:t>
            </a:r>
            <a:r>
              <a:rPr lang="en-AU" dirty="0" smtClean="0"/>
              <a:t>orientation, </a:t>
            </a:r>
            <a:r>
              <a:rPr lang="en-AU" dirty="0" smtClean="0"/>
              <a:t>we get a new </a:t>
            </a:r>
            <a:r>
              <a:rPr lang="en-AU" dirty="0" err="1" smtClean="0"/>
              <a:t>tuple</a:t>
            </a:r>
            <a:r>
              <a:rPr lang="en-AU" dirty="0" smtClean="0"/>
              <a:t> of numbers, called Pose. 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In ROS, a Pose is defined in message </a:t>
            </a:r>
            <a:r>
              <a:rPr lang="en-AU" dirty="0" err="1" smtClean="0"/>
              <a:t>geometry_msgs</a:t>
            </a:r>
            <a:r>
              <a:rPr lang="en-AU" dirty="0" smtClean="0"/>
              <a:t>/Pose, which contains two elements: </a:t>
            </a:r>
            <a:r>
              <a:rPr lang="en-AU" i="1" dirty="0" smtClean="0">
                <a:solidFill>
                  <a:srgbClr val="FFFF00"/>
                </a:solidFill>
              </a:rPr>
              <a:t>geometry/Point position </a:t>
            </a:r>
            <a:r>
              <a:rPr lang="en-AU" dirty="0" smtClean="0"/>
              <a:t>and </a:t>
            </a:r>
            <a:r>
              <a:rPr lang="en-AU" i="1" dirty="0" smtClean="0">
                <a:solidFill>
                  <a:srgbClr val="FFFF00"/>
                </a:solidFill>
              </a:rPr>
              <a:t>geometry/Quaternion</a:t>
            </a:r>
            <a:r>
              <a:rPr lang="en-AU" dirty="0" smtClean="0"/>
              <a:t> orientation. 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84784"/>
          </a:xfrm>
        </p:spPr>
        <p:txBody>
          <a:bodyPr>
            <a:normAutofit fontScale="70000" lnSpcReduction="20000"/>
          </a:bodyPr>
          <a:lstStyle/>
          <a:p>
            <a:r>
              <a:rPr lang="en-AU" sz="3400" dirty="0" smtClean="0"/>
              <a:t>Why Quaternion </a:t>
            </a:r>
            <a:r>
              <a:rPr lang="en-AU" dirty="0" smtClean="0"/>
              <a:t>?</a:t>
            </a:r>
          </a:p>
          <a:p>
            <a:endParaRPr lang="en-AU" dirty="0" smtClean="0"/>
          </a:p>
          <a:p>
            <a:pPr marL="651510" indent="-514350">
              <a:buAutoNum type="arabicPeriod"/>
            </a:pPr>
            <a:r>
              <a:rPr lang="en-AU" dirty="0" smtClean="0"/>
              <a:t>Because of </a:t>
            </a:r>
            <a:r>
              <a:rPr lang="en-AU" b="1" dirty="0" smtClean="0"/>
              <a:t>“</a:t>
            </a:r>
            <a:r>
              <a:rPr lang="en-AU" b="1" dirty="0" err="1" smtClean="0"/>
              <a:t>Gimbal</a:t>
            </a:r>
            <a:r>
              <a:rPr lang="en-AU" b="1" dirty="0" smtClean="0"/>
              <a:t> Lock”. </a:t>
            </a:r>
            <a:endParaRPr lang="en-AU" b="1" dirty="0" smtClean="0"/>
          </a:p>
          <a:p>
            <a:pPr marL="651510" indent="-514350">
              <a:buAutoNum type="arabicPeriod"/>
            </a:pPr>
            <a:endParaRPr lang="en-AU" b="1" dirty="0" smtClean="0"/>
          </a:p>
          <a:p>
            <a:pPr marL="651510" indent="-514350">
              <a:buAutoNum type="arabicPeriod"/>
            </a:pPr>
            <a:r>
              <a:rPr lang="en-AU" b="1" dirty="0" smtClean="0"/>
              <a:t>Because better interpolation technique called Spherical LERP. </a:t>
            </a: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  <p:pic>
        <p:nvPicPr>
          <p:cNvPr id="19458" name="Picture 2" descr="Related image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356992"/>
            <a:ext cx="5821660" cy="30247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72816"/>
          </a:xfrm>
        </p:spPr>
        <p:txBody>
          <a:bodyPr/>
          <a:lstStyle/>
          <a:p>
            <a:r>
              <a:rPr lang="en-AU" dirty="0" smtClean="0"/>
              <a:t>In ROS Quaternion is defined as </a:t>
            </a:r>
          </a:p>
          <a:p>
            <a:pPr>
              <a:buNone/>
            </a:pPr>
            <a:r>
              <a:rPr lang="en-AU" dirty="0" smtClean="0"/>
              <a:t>Float x, Float y, Float z, Float w, where x, y, z represents the rotation axis and w represent the radian of rotation. </a:t>
            </a:r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/>
          </a:p>
        </p:txBody>
      </p:sp>
      <p:pic>
        <p:nvPicPr>
          <p:cNvPr id="18434" name="Picture 2" descr="Image result for quaternion represent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3717032"/>
            <a:ext cx="3228975" cy="2771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4114800" cy="4709160"/>
          </a:xfrm>
        </p:spPr>
        <p:txBody>
          <a:bodyPr/>
          <a:lstStyle/>
          <a:p>
            <a:r>
              <a:rPr lang="en-AU" sz="2000" dirty="0" smtClean="0"/>
              <a:t>Reference frame</a:t>
            </a:r>
          </a:p>
          <a:p>
            <a:endParaRPr lang="en-AU" sz="2000" dirty="0" smtClean="0"/>
          </a:p>
          <a:p>
            <a:pPr>
              <a:buAutoNum type="arabicPeriod"/>
            </a:pPr>
            <a:r>
              <a:rPr lang="en-AU" sz="1600" dirty="0" smtClean="0"/>
              <a:t>The coordinate system in which a coordinate is defined. </a:t>
            </a:r>
          </a:p>
          <a:p>
            <a:pPr>
              <a:buAutoNum type="arabicPeriod"/>
            </a:pPr>
            <a:r>
              <a:rPr lang="en-AU" sz="1600" dirty="0" smtClean="0"/>
              <a:t>A transformation from one frame to another equals to the transformation from  the origin to the new origin of another frame in the old frame. </a:t>
            </a:r>
            <a:endParaRPr lang="en-AU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764704"/>
            <a:ext cx="4114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Homogenous</a:t>
            </a:r>
            <a:r>
              <a:rPr kumimoji="0" lang="en-AU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transformation matrix</a:t>
            </a: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AutoNum type="arabicPeriod"/>
              <a:tabLst/>
              <a:defRPr/>
            </a:pPr>
            <a:r>
              <a:rPr lang="en-AU" sz="1600" noProof="0" dirty="0" smtClean="0"/>
              <a:t>The matrix representation of the transformation between Pose in the system.</a:t>
            </a: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AutoNum type="arabicPeriod"/>
              <a:tabLst/>
              <a:defRPr/>
            </a:pPr>
            <a:r>
              <a:rPr lang="en-AU" sz="1600" noProof="0" dirty="0" smtClean="0"/>
              <a:t>The actual ROS transformation is done in Quaternion and converted back to Cartesian for reasons mentioned before. </a:t>
            </a: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endParaRPr kumimoji="0" lang="en-AU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endParaRPr kumimoji="0" lang="en-A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482" name="Picture 2" descr="Image result for Homogeneous transform matri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717032"/>
            <a:ext cx="6252220" cy="21903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Kinematics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Forward Kinematics</a:t>
            </a:r>
          </a:p>
          <a:p>
            <a:pPr>
              <a:buFont typeface="+mj-lt"/>
              <a:buAutoNum type="arabicPeriod"/>
            </a:pPr>
            <a:r>
              <a:rPr lang="en-AU" sz="1800" dirty="0" smtClean="0"/>
              <a:t>Robot </a:t>
            </a:r>
            <a:r>
              <a:rPr lang="en-AU" sz="1800" dirty="0" smtClean="0"/>
              <a:t>often has many moving joints and the technique to find the pose of given part of robot in certain reference frame knowing the joint status is called </a:t>
            </a:r>
            <a:r>
              <a:rPr lang="en-AU" sz="1800" b="1" dirty="0" smtClean="0"/>
              <a:t>Forward Kinematics</a:t>
            </a:r>
            <a:r>
              <a:rPr lang="en-AU" sz="1800" dirty="0" smtClean="0"/>
              <a:t>. </a:t>
            </a:r>
            <a:endParaRPr lang="en-AU" sz="1800" dirty="0" smtClean="0"/>
          </a:p>
          <a:p>
            <a:pPr>
              <a:buNone/>
            </a:pPr>
            <a:endParaRPr lang="en-AU" sz="1800" dirty="0" smtClean="0"/>
          </a:p>
          <a:p>
            <a:pPr lvl="0">
              <a:buClr>
                <a:prstClr val="white">
                  <a:shade val="95000"/>
                </a:prstClr>
              </a:buClr>
            </a:pPr>
            <a:r>
              <a:rPr lang="en-AU" dirty="0" smtClean="0">
                <a:solidFill>
                  <a:prstClr val="white"/>
                </a:solidFill>
              </a:rPr>
              <a:t>Inverse Kinematics</a:t>
            </a:r>
          </a:p>
          <a:p>
            <a:pPr>
              <a:buClr>
                <a:prstClr val="white">
                  <a:shade val="95000"/>
                </a:prstClr>
              </a:buClr>
              <a:buFont typeface="+mj-lt"/>
              <a:buAutoNum type="arabicPeriod"/>
            </a:pPr>
            <a:r>
              <a:rPr lang="en-AU" sz="1800" dirty="0" smtClean="0"/>
              <a:t>The technique to find the joint status knowing the pose of certain part of robot.</a:t>
            </a:r>
          </a:p>
          <a:p>
            <a:pPr>
              <a:buFont typeface="+mj-lt"/>
              <a:buAutoNum type="arabicPeriod"/>
            </a:pPr>
            <a:r>
              <a:rPr lang="en-AU" sz="1800" dirty="0" smtClean="0"/>
              <a:t>This is the most common technique used in robotic kinematics.</a:t>
            </a:r>
          </a:p>
          <a:p>
            <a:pPr>
              <a:buFont typeface="+mj-lt"/>
              <a:buAutoNum type="arabicPeriod"/>
            </a:pPr>
            <a:r>
              <a:rPr lang="en-AU" sz="1800" dirty="0" smtClean="0"/>
              <a:t>The end </a:t>
            </a:r>
            <a:r>
              <a:rPr lang="en-AU" sz="1800" dirty="0" err="1" smtClean="0"/>
              <a:t>effector</a:t>
            </a:r>
            <a:r>
              <a:rPr lang="en-AU" sz="1800" dirty="0" smtClean="0"/>
              <a:t> is the most common robot part of interest. </a:t>
            </a:r>
          </a:p>
          <a:p>
            <a:pPr>
              <a:buFont typeface="+mj-lt"/>
              <a:buAutoNum type="arabicPeriod"/>
            </a:pPr>
            <a:r>
              <a:rPr lang="en-AU" sz="1800" dirty="0" smtClean="0"/>
              <a:t>There could be more than 1 solutions or no solution for given pose. </a:t>
            </a:r>
          </a:p>
          <a:p>
            <a:pPr>
              <a:buFont typeface="+mj-lt"/>
              <a:buAutoNum type="arabicPeriod"/>
            </a:pPr>
            <a:r>
              <a:rPr lang="en-AU" sz="1800" dirty="0" smtClean="0"/>
              <a:t>The job usually includes SLERP between the current Pose and destination Pose. Then calculate IK for all Pose in the trajectory. </a:t>
            </a:r>
          </a:p>
          <a:p>
            <a:pPr>
              <a:buNone/>
            </a:pPr>
            <a:endParaRPr lang="en-A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Meet ROS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ROS is a peer-to-peer </a:t>
            </a:r>
            <a:r>
              <a:rPr lang="en-AU" dirty="0" smtClean="0"/>
              <a:t>robot middleware Package. </a:t>
            </a:r>
          </a:p>
          <a:p>
            <a:r>
              <a:rPr lang="en-AU" dirty="0" smtClean="0"/>
              <a:t>In ROS, all major functionality is broken up into a number of </a:t>
            </a:r>
            <a:r>
              <a:rPr lang="en-AU" dirty="0" smtClean="0"/>
              <a:t>chunks </a:t>
            </a:r>
            <a:r>
              <a:rPr lang="en-AU" dirty="0" smtClean="0"/>
              <a:t>that communicate with each other using </a:t>
            </a:r>
            <a:r>
              <a:rPr lang="en-AU" dirty="0" smtClean="0"/>
              <a:t>messages.</a:t>
            </a:r>
            <a:endParaRPr lang="en-AU" dirty="0" smtClean="0"/>
          </a:p>
          <a:p>
            <a:r>
              <a:rPr lang="en-AU" dirty="0" smtClean="0"/>
              <a:t>Each chunk is called a </a:t>
            </a:r>
            <a:r>
              <a:rPr lang="en-AU" dirty="0" smtClean="0"/>
              <a:t>node and </a:t>
            </a:r>
            <a:r>
              <a:rPr lang="en-AU" dirty="0" smtClean="0"/>
              <a:t>is typically run as a </a:t>
            </a:r>
            <a:r>
              <a:rPr lang="en-AU" dirty="0" smtClean="0"/>
              <a:t>separate process.</a:t>
            </a:r>
            <a:endParaRPr lang="en-AU" dirty="0" smtClean="0"/>
          </a:p>
          <a:p>
            <a:r>
              <a:rPr lang="en-AU" dirty="0" smtClean="0"/>
              <a:t>Matchmaking between nodes is done by the ROS Master</a:t>
            </a:r>
          </a:p>
          <a:p>
            <a:pPr>
              <a:buNone/>
            </a:pPr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ROS works</a:t>
            </a:r>
            <a:endParaRPr lang="en-AU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060848"/>
            <a:ext cx="6473550" cy="460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403648" y="1484784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7030A0"/>
                </a:solidFill>
              </a:rPr>
              <a:t>The registering stage</a:t>
            </a:r>
            <a:endParaRPr lang="en-A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2990</TotalTime>
  <Words>1204</Words>
  <Application>Microsoft Office PowerPoint</Application>
  <PresentationFormat>On-screen Show (4:3)</PresentationFormat>
  <Paragraphs>136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Apex</vt:lpstr>
      <vt:lpstr>A introduction to ROS and GIT</vt:lpstr>
      <vt:lpstr>A quick review of Kinematics</vt:lpstr>
      <vt:lpstr>Slide 3</vt:lpstr>
      <vt:lpstr>Slide 4</vt:lpstr>
      <vt:lpstr>Slide 5</vt:lpstr>
      <vt:lpstr>Slide 6</vt:lpstr>
      <vt:lpstr>Kinematics</vt:lpstr>
      <vt:lpstr>Meet ROS</vt:lpstr>
      <vt:lpstr>How ROS works</vt:lpstr>
      <vt:lpstr>How ROS works</vt:lpstr>
      <vt:lpstr>ROS nodes</vt:lpstr>
      <vt:lpstr>ROS Topics</vt:lpstr>
      <vt:lpstr>ROS Message</vt:lpstr>
      <vt:lpstr>Example of .msg file</vt:lpstr>
      <vt:lpstr>ROS Service</vt:lpstr>
      <vt:lpstr>.srv file example</vt:lpstr>
      <vt:lpstr>ROS action server</vt:lpstr>
      <vt:lpstr>ROS Command line tools</vt:lpstr>
      <vt:lpstr>Important ROS commands</vt:lpstr>
      <vt:lpstr>Example of launch script</vt:lpstr>
      <vt:lpstr>Important command conti.</vt:lpstr>
      <vt:lpstr>Practices </vt:lpstr>
      <vt:lpstr>Questions</vt:lpstr>
      <vt:lpstr>GIT</vt:lpstr>
      <vt:lpstr>Our web, repo and wiki page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introduction to ROS and GIT</dc:title>
  <dc:creator>Yang Ye</dc:creator>
  <cp:lastModifiedBy>Yang Ye</cp:lastModifiedBy>
  <cp:revision>2</cp:revision>
  <dcterms:created xsi:type="dcterms:W3CDTF">2017-12-17T10:56:22Z</dcterms:created>
  <dcterms:modified xsi:type="dcterms:W3CDTF">2017-12-19T12:46:36Z</dcterms:modified>
</cp:coreProperties>
</file>