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0" r:id="rId6"/>
    <p:sldId id="264" r:id="rId7"/>
    <p:sldId id="259" r:id="rId8"/>
    <p:sldId id="262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D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AAED2CDC-9A12-454F-BB48-7109657C4C23}">
  <a:tblStyle styleId="{AAED2CDC-9A12-454F-BB48-7109657C4C2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AFAFA"/>
          </a:solidFill>
        </a:fill>
      </a:tcStyle>
    </a:wholeTbl>
    <a:band1H>
      <a:tcTxStyle/>
      <a:tcStyle>
        <a:tcBdr/>
        <a:fill>
          <a:solidFill>
            <a:srgbClr val="F4F4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4F4F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-1596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BE906C-D07C-43CC-851A-A1E36A641C6C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152532F8-D767-4724-9F10-B7BDEE393D23}">
      <dgm:prSet phldrT="[Text]"/>
      <dgm:spPr/>
      <dgm:t>
        <a:bodyPr/>
        <a:lstStyle/>
        <a:p>
          <a:r>
            <a:rPr lang="en-US" dirty="0"/>
            <a:t>Partner System</a:t>
          </a:r>
        </a:p>
      </dgm:t>
    </dgm:pt>
    <dgm:pt modelId="{6B32C183-938E-4D41-ABFD-B3849673B305}" type="parTrans" cxnId="{D32838C6-157F-4A00-9418-DD1F5EC88631}">
      <dgm:prSet/>
      <dgm:spPr/>
      <dgm:t>
        <a:bodyPr/>
        <a:lstStyle/>
        <a:p>
          <a:endParaRPr lang="en-US"/>
        </a:p>
      </dgm:t>
    </dgm:pt>
    <dgm:pt modelId="{EAC9379A-3985-46D7-B694-9EB65D3BB712}" type="sibTrans" cxnId="{D32838C6-157F-4A00-9418-DD1F5EC88631}">
      <dgm:prSet/>
      <dgm:spPr/>
      <dgm:t>
        <a:bodyPr/>
        <a:lstStyle/>
        <a:p>
          <a:endParaRPr lang="en-US"/>
        </a:p>
      </dgm:t>
    </dgm:pt>
    <dgm:pt modelId="{A1857327-0E17-4345-B909-1B15CECA30B3}">
      <dgm:prSet phldrT="[Text]"/>
      <dgm:spPr/>
      <dgm:t>
        <a:bodyPr/>
        <a:lstStyle/>
        <a:p>
          <a:r>
            <a:rPr lang="en-US" dirty="0"/>
            <a:t>ESB</a:t>
          </a:r>
        </a:p>
      </dgm:t>
    </dgm:pt>
    <dgm:pt modelId="{BCCE3F1D-C8DC-453D-9A05-C68097F63D28}" type="parTrans" cxnId="{F833AF9E-8DD4-4C92-8A1D-36F28EC68F64}">
      <dgm:prSet/>
      <dgm:spPr/>
      <dgm:t>
        <a:bodyPr/>
        <a:lstStyle/>
        <a:p>
          <a:endParaRPr lang="en-US"/>
        </a:p>
      </dgm:t>
    </dgm:pt>
    <dgm:pt modelId="{76D01F7C-A12C-4C4B-B99F-73EDB730A68A}" type="sibTrans" cxnId="{F833AF9E-8DD4-4C92-8A1D-36F28EC68F64}">
      <dgm:prSet/>
      <dgm:spPr/>
      <dgm:t>
        <a:bodyPr/>
        <a:lstStyle/>
        <a:p>
          <a:endParaRPr lang="en-US"/>
        </a:p>
      </dgm:t>
    </dgm:pt>
    <dgm:pt modelId="{4FB34E14-D970-4300-AC74-AFDF4CDA88A1}">
      <dgm:prSet phldrT="[Text]"/>
      <dgm:spPr/>
      <dgm:t>
        <a:bodyPr/>
        <a:lstStyle/>
        <a:p>
          <a:r>
            <a:rPr lang="en-US" dirty="0"/>
            <a:t>NSDL</a:t>
          </a:r>
        </a:p>
      </dgm:t>
    </dgm:pt>
    <dgm:pt modelId="{5CAE2FF6-F673-4CD9-BB03-CE1AC86FF417}" type="parTrans" cxnId="{664427E4-683C-4330-8467-9604C788EEC0}">
      <dgm:prSet/>
      <dgm:spPr/>
      <dgm:t>
        <a:bodyPr/>
        <a:lstStyle/>
        <a:p>
          <a:endParaRPr lang="en-US"/>
        </a:p>
      </dgm:t>
    </dgm:pt>
    <dgm:pt modelId="{AED08086-4DEB-4AEE-9E7D-40768694B6C7}" type="sibTrans" cxnId="{664427E4-683C-4330-8467-9604C788EEC0}">
      <dgm:prSet/>
      <dgm:spPr/>
      <dgm:t>
        <a:bodyPr/>
        <a:lstStyle/>
        <a:p>
          <a:endParaRPr lang="en-US"/>
        </a:p>
      </dgm:t>
    </dgm:pt>
    <dgm:pt modelId="{B2C6EA20-D25D-4C5A-9533-1304CE0A44B2}" type="pres">
      <dgm:prSet presAssocID="{D8BE906C-D07C-43CC-851A-A1E36A641C6C}" presName="Name0" presStyleCnt="0">
        <dgm:presLayoutVars>
          <dgm:dir/>
          <dgm:resizeHandles val="exact"/>
        </dgm:presLayoutVars>
      </dgm:prSet>
      <dgm:spPr/>
    </dgm:pt>
    <dgm:pt modelId="{FAA79FCD-793E-40DC-9719-4FFAB312202F}" type="pres">
      <dgm:prSet presAssocID="{152532F8-D767-4724-9F10-B7BDEE393D2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38D828-1A11-4BD5-B20D-BF78C55A0B1E}" type="pres">
      <dgm:prSet presAssocID="{EAC9379A-3985-46D7-B694-9EB65D3BB71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15E8922-A878-4C7C-96A4-F00A9F07A329}" type="pres">
      <dgm:prSet presAssocID="{EAC9379A-3985-46D7-B694-9EB65D3BB71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8C09A53-329C-4477-BA0F-6D0E01CA618D}" type="pres">
      <dgm:prSet presAssocID="{A1857327-0E17-4345-B909-1B15CECA30B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855CD-0B19-4E2D-B420-8B24E30B145A}" type="pres">
      <dgm:prSet presAssocID="{76D01F7C-A12C-4C4B-B99F-73EDB730A68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9039858-6AF6-45B4-ADC8-E69931676AE6}" type="pres">
      <dgm:prSet presAssocID="{76D01F7C-A12C-4C4B-B99F-73EDB730A68A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54341AC-3A8E-49B0-96DB-E7CA92E397A2}" type="pres">
      <dgm:prSet presAssocID="{4FB34E14-D970-4300-AC74-AFDF4CDA88A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3A3263-E265-4658-A564-0348815273FE}" type="presOf" srcId="{EAC9379A-3985-46D7-B694-9EB65D3BB712}" destId="{3238D828-1A11-4BD5-B20D-BF78C55A0B1E}" srcOrd="0" destOrd="0" presId="urn:microsoft.com/office/officeart/2005/8/layout/process1"/>
    <dgm:cxn modelId="{664427E4-683C-4330-8467-9604C788EEC0}" srcId="{D8BE906C-D07C-43CC-851A-A1E36A641C6C}" destId="{4FB34E14-D970-4300-AC74-AFDF4CDA88A1}" srcOrd="2" destOrd="0" parTransId="{5CAE2FF6-F673-4CD9-BB03-CE1AC86FF417}" sibTransId="{AED08086-4DEB-4AEE-9E7D-40768694B6C7}"/>
    <dgm:cxn modelId="{D32838C6-157F-4A00-9418-DD1F5EC88631}" srcId="{D8BE906C-D07C-43CC-851A-A1E36A641C6C}" destId="{152532F8-D767-4724-9F10-B7BDEE393D23}" srcOrd="0" destOrd="0" parTransId="{6B32C183-938E-4D41-ABFD-B3849673B305}" sibTransId="{EAC9379A-3985-46D7-B694-9EB65D3BB712}"/>
    <dgm:cxn modelId="{98EF752D-7565-48B7-B1E8-087D30AA6329}" type="presOf" srcId="{152532F8-D767-4724-9F10-B7BDEE393D23}" destId="{FAA79FCD-793E-40DC-9719-4FFAB312202F}" srcOrd="0" destOrd="0" presId="urn:microsoft.com/office/officeart/2005/8/layout/process1"/>
    <dgm:cxn modelId="{F787DC0E-8EC9-45BF-B428-F60C65AFF307}" type="presOf" srcId="{4FB34E14-D970-4300-AC74-AFDF4CDA88A1}" destId="{154341AC-3A8E-49B0-96DB-E7CA92E397A2}" srcOrd="0" destOrd="0" presId="urn:microsoft.com/office/officeart/2005/8/layout/process1"/>
    <dgm:cxn modelId="{E902C29A-1938-4839-9928-E238EE78751A}" type="presOf" srcId="{EAC9379A-3985-46D7-B694-9EB65D3BB712}" destId="{215E8922-A878-4C7C-96A4-F00A9F07A329}" srcOrd="1" destOrd="0" presId="urn:microsoft.com/office/officeart/2005/8/layout/process1"/>
    <dgm:cxn modelId="{F833AF9E-8DD4-4C92-8A1D-36F28EC68F64}" srcId="{D8BE906C-D07C-43CC-851A-A1E36A641C6C}" destId="{A1857327-0E17-4345-B909-1B15CECA30B3}" srcOrd="1" destOrd="0" parTransId="{BCCE3F1D-C8DC-453D-9A05-C68097F63D28}" sibTransId="{76D01F7C-A12C-4C4B-B99F-73EDB730A68A}"/>
    <dgm:cxn modelId="{163DC1C7-772E-4FAF-AD58-99018409CA13}" type="presOf" srcId="{A1857327-0E17-4345-B909-1B15CECA30B3}" destId="{48C09A53-329C-4477-BA0F-6D0E01CA618D}" srcOrd="0" destOrd="0" presId="urn:microsoft.com/office/officeart/2005/8/layout/process1"/>
    <dgm:cxn modelId="{D9BAEF87-A3D9-47E1-8B98-09503E76EDBD}" type="presOf" srcId="{76D01F7C-A12C-4C4B-B99F-73EDB730A68A}" destId="{9C0855CD-0B19-4E2D-B420-8B24E30B145A}" srcOrd="0" destOrd="0" presId="urn:microsoft.com/office/officeart/2005/8/layout/process1"/>
    <dgm:cxn modelId="{5A3A8FB8-A0EF-4DE6-AECF-98E5776032BE}" type="presOf" srcId="{76D01F7C-A12C-4C4B-B99F-73EDB730A68A}" destId="{99039858-6AF6-45B4-ADC8-E69931676AE6}" srcOrd="1" destOrd="0" presId="urn:microsoft.com/office/officeart/2005/8/layout/process1"/>
    <dgm:cxn modelId="{5C2459A8-23DF-4A10-BB10-A3E510F070E4}" type="presOf" srcId="{D8BE906C-D07C-43CC-851A-A1E36A641C6C}" destId="{B2C6EA20-D25D-4C5A-9533-1304CE0A44B2}" srcOrd="0" destOrd="0" presId="urn:microsoft.com/office/officeart/2005/8/layout/process1"/>
    <dgm:cxn modelId="{AB9DECC2-4DA6-43AE-8FC7-222F46DA2361}" type="presParOf" srcId="{B2C6EA20-D25D-4C5A-9533-1304CE0A44B2}" destId="{FAA79FCD-793E-40DC-9719-4FFAB312202F}" srcOrd="0" destOrd="0" presId="urn:microsoft.com/office/officeart/2005/8/layout/process1"/>
    <dgm:cxn modelId="{EE91342B-C063-4DD2-83D1-18D9375D848E}" type="presParOf" srcId="{B2C6EA20-D25D-4C5A-9533-1304CE0A44B2}" destId="{3238D828-1A11-4BD5-B20D-BF78C55A0B1E}" srcOrd="1" destOrd="0" presId="urn:microsoft.com/office/officeart/2005/8/layout/process1"/>
    <dgm:cxn modelId="{4DB58099-6533-483A-988C-869882D17800}" type="presParOf" srcId="{3238D828-1A11-4BD5-B20D-BF78C55A0B1E}" destId="{215E8922-A878-4C7C-96A4-F00A9F07A329}" srcOrd="0" destOrd="0" presId="urn:microsoft.com/office/officeart/2005/8/layout/process1"/>
    <dgm:cxn modelId="{73390E43-4858-417B-BD09-912AB3027CC6}" type="presParOf" srcId="{B2C6EA20-D25D-4C5A-9533-1304CE0A44B2}" destId="{48C09A53-329C-4477-BA0F-6D0E01CA618D}" srcOrd="2" destOrd="0" presId="urn:microsoft.com/office/officeart/2005/8/layout/process1"/>
    <dgm:cxn modelId="{964D650A-7779-4C4E-B423-4FCC124E8AD1}" type="presParOf" srcId="{B2C6EA20-D25D-4C5A-9533-1304CE0A44B2}" destId="{9C0855CD-0B19-4E2D-B420-8B24E30B145A}" srcOrd="3" destOrd="0" presId="urn:microsoft.com/office/officeart/2005/8/layout/process1"/>
    <dgm:cxn modelId="{E26A983B-5FFA-4B54-BADB-11DACB43E76F}" type="presParOf" srcId="{9C0855CD-0B19-4E2D-B420-8B24E30B145A}" destId="{99039858-6AF6-45B4-ADC8-E69931676AE6}" srcOrd="0" destOrd="0" presId="urn:microsoft.com/office/officeart/2005/8/layout/process1"/>
    <dgm:cxn modelId="{75F6BDD6-2722-4F0A-B3F1-3A78A68620D8}" type="presParOf" srcId="{B2C6EA20-D25D-4C5A-9533-1304CE0A44B2}" destId="{154341AC-3A8E-49B0-96DB-E7CA92E397A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BE906C-D07C-43CC-851A-A1E36A641C6C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152532F8-D767-4724-9F10-B7BDEE393D23}">
      <dgm:prSet phldrT="[Text]"/>
      <dgm:spPr/>
      <dgm:t>
        <a:bodyPr/>
        <a:lstStyle/>
        <a:p>
          <a:r>
            <a:rPr lang="en-US" dirty="0"/>
            <a:t>Partner System</a:t>
          </a:r>
        </a:p>
      </dgm:t>
    </dgm:pt>
    <dgm:pt modelId="{6B32C183-938E-4D41-ABFD-B3849673B305}" type="parTrans" cxnId="{D32838C6-157F-4A00-9418-DD1F5EC88631}">
      <dgm:prSet/>
      <dgm:spPr/>
      <dgm:t>
        <a:bodyPr/>
        <a:lstStyle/>
        <a:p>
          <a:endParaRPr lang="en-US"/>
        </a:p>
      </dgm:t>
    </dgm:pt>
    <dgm:pt modelId="{EAC9379A-3985-46D7-B694-9EB65D3BB712}" type="sibTrans" cxnId="{D32838C6-157F-4A00-9418-DD1F5EC88631}">
      <dgm:prSet/>
      <dgm:spPr/>
      <dgm:t>
        <a:bodyPr/>
        <a:lstStyle/>
        <a:p>
          <a:endParaRPr lang="en-US"/>
        </a:p>
      </dgm:t>
    </dgm:pt>
    <dgm:pt modelId="{A1857327-0E17-4345-B909-1B15CECA30B3}">
      <dgm:prSet phldrT="[Text]"/>
      <dgm:spPr/>
      <dgm:t>
        <a:bodyPr/>
        <a:lstStyle/>
        <a:p>
          <a:r>
            <a:rPr lang="en-US" dirty="0"/>
            <a:t>ESB</a:t>
          </a:r>
        </a:p>
      </dgm:t>
    </dgm:pt>
    <dgm:pt modelId="{BCCE3F1D-C8DC-453D-9A05-C68097F63D28}" type="parTrans" cxnId="{F833AF9E-8DD4-4C92-8A1D-36F28EC68F64}">
      <dgm:prSet/>
      <dgm:spPr/>
      <dgm:t>
        <a:bodyPr/>
        <a:lstStyle/>
        <a:p>
          <a:endParaRPr lang="en-US"/>
        </a:p>
      </dgm:t>
    </dgm:pt>
    <dgm:pt modelId="{76D01F7C-A12C-4C4B-B99F-73EDB730A68A}" type="sibTrans" cxnId="{F833AF9E-8DD4-4C92-8A1D-36F28EC68F64}">
      <dgm:prSet/>
      <dgm:spPr/>
      <dgm:t>
        <a:bodyPr/>
        <a:lstStyle/>
        <a:p>
          <a:endParaRPr lang="en-US"/>
        </a:p>
      </dgm:t>
    </dgm:pt>
    <dgm:pt modelId="{4FB34E14-D970-4300-AC74-AFDF4CDA88A1}">
      <dgm:prSet phldrT="[Text]"/>
      <dgm:spPr/>
      <dgm:t>
        <a:bodyPr/>
        <a:lstStyle/>
        <a:p>
          <a:r>
            <a:rPr lang="en-US" dirty="0"/>
            <a:t>NPCI</a:t>
          </a:r>
        </a:p>
      </dgm:t>
    </dgm:pt>
    <dgm:pt modelId="{5CAE2FF6-F673-4CD9-BB03-CE1AC86FF417}" type="parTrans" cxnId="{664427E4-683C-4330-8467-9604C788EEC0}">
      <dgm:prSet/>
      <dgm:spPr/>
      <dgm:t>
        <a:bodyPr/>
        <a:lstStyle/>
        <a:p>
          <a:endParaRPr lang="en-US"/>
        </a:p>
      </dgm:t>
    </dgm:pt>
    <dgm:pt modelId="{AED08086-4DEB-4AEE-9E7D-40768694B6C7}" type="sibTrans" cxnId="{664427E4-683C-4330-8467-9604C788EEC0}">
      <dgm:prSet/>
      <dgm:spPr/>
      <dgm:t>
        <a:bodyPr/>
        <a:lstStyle/>
        <a:p>
          <a:endParaRPr lang="en-US"/>
        </a:p>
      </dgm:t>
    </dgm:pt>
    <dgm:pt modelId="{B2C6EA20-D25D-4C5A-9533-1304CE0A44B2}" type="pres">
      <dgm:prSet presAssocID="{D8BE906C-D07C-43CC-851A-A1E36A641C6C}" presName="Name0" presStyleCnt="0">
        <dgm:presLayoutVars>
          <dgm:dir/>
          <dgm:resizeHandles val="exact"/>
        </dgm:presLayoutVars>
      </dgm:prSet>
      <dgm:spPr/>
    </dgm:pt>
    <dgm:pt modelId="{FAA79FCD-793E-40DC-9719-4FFAB312202F}" type="pres">
      <dgm:prSet presAssocID="{152532F8-D767-4724-9F10-B7BDEE393D2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38D828-1A11-4BD5-B20D-BF78C55A0B1E}" type="pres">
      <dgm:prSet presAssocID="{EAC9379A-3985-46D7-B694-9EB65D3BB71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15E8922-A878-4C7C-96A4-F00A9F07A329}" type="pres">
      <dgm:prSet presAssocID="{EAC9379A-3985-46D7-B694-9EB65D3BB71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8C09A53-329C-4477-BA0F-6D0E01CA618D}" type="pres">
      <dgm:prSet presAssocID="{A1857327-0E17-4345-B909-1B15CECA30B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855CD-0B19-4E2D-B420-8B24E30B145A}" type="pres">
      <dgm:prSet presAssocID="{76D01F7C-A12C-4C4B-B99F-73EDB730A68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9039858-6AF6-45B4-ADC8-E69931676AE6}" type="pres">
      <dgm:prSet presAssocID="{76D01F7C-A12C-4C4B-B99F-73EDB730A68A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54341AC-3A8E-49B0-96DB-E7CA92E397A2}" type="pres">
      <dgm:prSet presAssocID="{4FB34E14-D970-4300-AC74-AFDF4CDA88A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B7B30E-62E3-4E7A-840C-C64EB396976C}" type="presOf" srcId="{76D01F7C-A12C-4C4B-B99F-73EDB730A68A}" destId="{99039858-6AF6-45B4-ADC8-E69931676AE6}" srcOrd="1" destOrd="0" presId="urn:microsoft.com/office/officeart/2005/8/layout/process1"/>
    <dgm:cxn modelId="{664427E4-683C-4330-8467-9604C788EEC0}" srcId="{D8BE906C-D07C-43CC-851A-A1E36A641C6C}" destId="{4FB34E14-D970-4300-AC74-AFDF4CDA88A1}" srcOrd="2" destOrd="0" parTransId="{5CAE2FF6-F673-4CD9-BB03-CE1AC86FF417}" sibTransId="{AED08086-4DEB-4AEE-9E7D-40768694B6C7}"/>
    <dgm:cxn modelId="{D32838C6-157F-4A00-9418-DD1F5EC88631}" srcId="{D8BE906C-D07C-43CC-851A-A1E36A641C6C}" destId="{152532F8-D767-4724-9F10-B7BDEE393D23}" srcOrd="0" destOrd="0" parTransId="{6B32C183-938E-4D41-ABFD-B3849673B305}" sibTransId="{EAC9379A-3985-46D7-B694-9EB65D3BB712}"/>
    <dgm:cxn modelId="{475A40A7-EC33-42E2-B690-1D5433A99D4B}" type="presOf" srcId="{EAC9379A-3985-46D7-B694-9EB65D3BB712}" destId="{3238D828-1A11-4BD5-B20D-BF78C55A0B1E}" srcOrd="0" destOrd="0" presId="urn:microsoft.com/office/officeart/2005/8/layout/process1"/>
    <dgm:cxn modelId="{F833AF9E-8DD4-4C92-8A1D-36F28EC68F64}" srcId="{D8BE906C-D07C-43CC-851A-A1E36A641C6C}" destId="{A1857327-0E17-4345-B909-1B15CECA30B3}" srcOrd="1" destOrd="0" parTransId="{BCCE3F1D-C8DC-453D-9A05-C68097F63D28}" sibTransId="{76D01F7C-A12C-4C4B-B99F-73EDB730A68A}"/>
    <dgm:cxn modelId="{957F7750-C5F5-4328-AE15-10E253F978F1}" type="presOf" srcId="{4FB34E14-D970-4300-AC74-AFDF4CDA88A1}" destId="{154341AC-3A8E-49B0-96DB-E7CA92E397A2}" srcOrd="0" destOrd="0" presId="urn:microsoft.com/office/officeart/2005/8/layout/process1"/>
    <dgm:cxn modelId="{4DBCEDB5-218A-4833-9510-76B2C4548162}" type="presOf" srcId="{D8BE906C-D07C-43CC-851A-A1E36A641C6C}" destId="{B2C6EA20-D25D-4C5A-9533-1304CE0A44B2}" srcOrd="0" destOrd="0" presId="urn:microsoft.com/office/officeart/2005/8/layout/process1"/>
    <dgm:cxn modelId="{D7A96507-190D-447F-915A-C4097690A996}" type="presOf" srcId="{152532F8-D767-4724-9F10-B7BDEE393D23}" destId="{FAA79FCD-793E-40DC-9719-4FFAB312202F}" srcOrd="0" destOrd="0" presId="urn:microsoft.com/office/officeart/2005/8/layout/process1"/>
    <dgm:cxn modelId="{A872346B-3C79-4E83-A08B-26341C1160FB}" type="presOf" srcId="{A1857327-0E17-4345-B909-1B15CECA30B3}" destId="{48C09A53-329C-4477-BA0F-6D0E01CA618D}" srcOrd="0" destOrd="0" presId="urn:microsoft.com/office/officeart/2005/8/layout/process1"/>
    <dgm:cxn modelId="{9981DCEC-F27A-43D4-932A-04D4E951AD4B}" type="presOf" srcId="{76D01F7C-A12C-4C4B-B99F-73EDB730A68A}" destId="{9C0855CD-0B19-4E2D-B420-8B24E30B145A}" srcOrd="0" destOrd="0" presId="urn:microsoft.com/office/officeart/2005/8/layout/process1"/>
    <dgm:cxn modelId="{BD4A9444-FC8D-4F66-A4CF-4F30C0648DB6}" type="presOf" srcId="{EAC9379A-3985-46D7-B694-9EB65D3BB712}" destId="{215E8922-A878-4C7C-96A4-F00A9F07A329}" srcOrd="1" destOrd="0" presId="urn:microsoft.com/office/officeart/2005/8/layout/process1"/>
    <dgm:cxn modelId="{44E79DF8-CD6D-4E74-BF2C-80246B7FE054}" type="presParOf" srcId="{B2C6EA20-D25D-4C5A-9533-1304CE0A44B2}" destId="{FAA79FCD-793E-40DC-9719-4FFAB312202F}" srcOrd="0" destOrd="0" presId="urn:microsoft.com/office/officeart/2005/8/layout/process1"/>
    <dgm:cxn modelId="{9A0F56D1-05B6-4295-93F5-6B5E90A8CC0A}" type="presParOf" srcId="{B2C6EA20-D25D-4C5A-9533-1304CE0A44B2}" destId="{3238D828-1A11-4BD5-B20D-BF78C55A0B1E}" srcOrd="1" destOrd="0" presId="urn:microsoft.com/office/officeart/2005/8/layout/process1"/>
    <dgm:cxn modelId="{0A7E7593-F97B-4827-8920-AC504007CF61}" type="presParOf" srcId="{3238D828-1A11-4BD5-B20D-BF78C55A0B1E}" destId="{215E8922-A878-4C7C-96A4-F00A9F07A329}" srcOrd="0" destOrd="0" presId="urn:microsoft.com/office/officeart/2005/8/layout/process1"/>
    <dgm:cxn modelId="{71653B46-9362-4DC8-89C0-A58394131FBC}" type="presParOf" srcId="{B2C6EA20-D25D-4C5A-9533-1304CE0A44B2}" destId="{48C09A53-329C-4477-BA0F-6D0E01CA618D}" srcOrd="2" destOrd="0" presId="urn:microsoft.com/office/officeart/2005/8/layout/process1"/>
    <dgm:cxn modelId="{1B99719F-86A0-426E-9186-E3FE60C12C53}" type="presParOf" srcId="{B2C6EA20-D25D-4C5A-9533-1304CE0A44B2}" destId="{9C0855CD-0B19-4E2D-B420-8B24E30B145A}" srcOrd="3" destOrd="0" presId="urn:microsoft.com/office/officeart/2005/8/layout/process1"/>
    <dgm:cxn modelId="{60ABA772-4744-440B-813B-462BD68A73DA}" type="presParOf" srcId="{9C0855CD-0B19-4E2D-B420-8B24E30B145A}" destId="{99039858-6AF6-45B4-ADC8-E69931676AE6}" srcOrd="0" destOrd="0" presId="urn:microsoft.com/office/officeart/2005/8/layout/process1"/>
    <dgm:cxn modelId="{2A462765-6A29-4392-98A3-B45ACA395473}" type="presParOf" srcId="{B2C6EA20-D25D-4C5A-9533-1304CE0A44B2}" destId="{154341AC-3A8E-49B0-96DB-E7CA92E397A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79FCD-793E-40DC-9719-4FFAB312202F}">
      <dsp:nvSpPr>
        <dsp:cNvPr id="0" name=""/>
        <dsp:cNvSpPr/>
      </dsp:nvSpPr>
      <dsp:spPr>
        <a:xfrm>
          <a:off x="7211" y="684127"/>
          <a:ext cx="2155296" cy="12931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Partner System</a:t>
          </a:r>
        </a:p>
      </dsp:txBody>
      <dsp:txXfrm>
        <a:off x="45087" y="722003"/>
        <a:ext cx="2079544" cy="1217425"/>
      </dsp:txXfrm>
    </dsp:sp>
    <dsp:sp modelId="{3238D828-1A11-4BD5-B20D-BF78C55A0B1E}">
      <dsp:nvSpPr>
        <dsp:cNvPr id="0" name=""/>
        <dsp:cNvSpPr/>
      </dsp:nvSpPr>
      <dsp:spPr>
        <a:xfrm>
          <a:off x="2378036" y="1063459"/>
          <a:ext cx="456922" cy="53451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2378036" y="1170362"/>
        <a:ext cx="319845" cy="320707"/>
      </dsp:txXfrm>
    </dsp:sp>
    <dsp:sp modelId="{48C09A53-329C-4477-BA0F-6D0E01CA618D}">
      <dsp:nvSpPr>
        <dsp:cNvPr id="0" name=""/>
        <dsp:cNvSpPr/>
      </dsp:nvSpPr>
      <dsp:spPr>
        <a:xfrm>
          <a:off x="3024625" y="684127"/>
          <a:ext cx="2155296" cy="12931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ESB</a:t>
          </a:r>
        </a:p>
      </dsp:txBody>
      <dsp:txXfrm>
        <a:off x="3062501" y="722003"/>
        <a:ext cx="2079544" cy="1217425"/>
      </dsp:txXfrm>
    </dsp:sp>
    <dsp:sp modelId="{9C0855CD-0B19-4E2D-B420-8B24E30B145A}">
      <dsp:nvSpPr>
        <dsp:cNvPr id="0" name=""/>
        <dsp:cNvSpPr/>
      </dsp:nvSpPr>
      <dsp:spPr>
        <a:xfrm>
          <a:off x="5395451" y="1063459"/>
          <a:ext cx="456922" cy="53451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5395451" y="1170362"/>
        <a:ext cx="319845" cy="320707"/>
      </dsp:txXfrm>
    </dsp:sp>
    <dsp:sp modelId="{154341AC-3A8E-49B0-96DB-E7CA92E397A2}">
      <dsp:nvSpPr>
        <dsp:cNvPr id="0" name=""/>
        <dsp:cNvSpPr/>
      </dsp:nvSpPr>
      <dsp:spPr>
        <a:xfrm>
          <a:off x="6042040" y="684127"/>
          <a:ext cx="2155296" cy="12931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NSDL</a:t>
          </a:r>
        </a:p>
      </dsp:txBody>
      <dsp:txXfrm>
        <a:off x="6079916" y="722003"/>
        <a:ext cx="2079544" cy="12174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79FCD-793E-40DC-9719-4FFAB312202F}">
      <dsp:nvSpPr>
        <dsp:cNvPr id="0" name=""/>
        <dsp:cNvSpPr/>
      </dsp:nvSpPr>
      <dsp:spPr>
        <a:xfrm>
          <a:off x="7211" y="684127"/>
          <a:ext cx="2155296" cy="12931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Partner System</a:t>
          </a:r>
        </a:p>
      </dsp:txBody>
      <dsp:txXfrm>
        <a:off x="45087" y="722003"/>
        <a:ext cx="2079544" cy="1217425"/>
      </dsp:txXfrm>
    </dsp:sp>
    <dsp:sp modelId="{3238D828-1A11-4BD5-B20D-BF78C55A0B1E}">
      <dsp:nvSpPr>
        <dsp:cNvPr id="0" name=""/>
        <dsp:cNvSpPr/>
      </dsp:nvSpPr>
      <dsp:spPr>
        <a:xfrm>
          <a:off x="2378036" y="1063459"/>
          <a:ext cx="456922" cy="53451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2378036" y="1170362"/>
        <a:ext cx="319845" cy="320707"/>
      </dsp:txXfrm>
    </dsp:sp>
    <dsp:sp modelId="{48C09A53-329C-4477-BA0F-6D0E01CA618D}">
      <dsp:nvSpPr>
        <dsp:cNvPr id="0" name=""/>
        <dsp:cNvSpPr/>
      </dsp:nvSpPr>
      <dsp:spPr>
        <a:xfrm>
          <a:off x="3024625" y="684127"/>
          <a:ext cx="2155296" cy="12931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ESB</a:t>
          </a:r>
        </a:p>
      </dsp:txBody>
      <dsp:txXfrm>
        <a:off x="3062501" y="722003"/>
        <a:ext cx="2079544" cy="1217425"/>
      </dsp:txXfrm>
    </dsp:sp>
    <dsp:sp modelId="{9C0855CD-0B19-4E2D-B420-8B24E30B145A}">
      <dsp:nvSpPr>
        <dsp:cNvPr id="0" name=""/>
        <dsp:cNvSpPr/>
      </dsp:nvSpPr>
      <dsp:spPr>
        <a:xfrm>
          <a:off x="5395451" y="1063459"/>
          <a:ext cx="456922" cy="53451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5395451" y="1170362"/>
        <a:ext cx="319845" cy="320707"/>
      </dsp:txXfrm>
    </dsp:sp>
    <dsp:sp modelId="{154341AC-3A8E-49B0-96DB-E7CA92E397A2}">
      <dsp:nvSpPr>
        <dsp:cNvPr id="0" name=""/>
        <dsp:cNvSpPr/>
      </dsp:nvSpPr>
      <dsp:spPr>
        <a:xfrm>
          <a:off x="6042040" y="684127"/>
          <a:ext cx="2155296" cy="12931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NPCI</a:t>
          </a:r>
        </a:p>
      </dsp:txBody>
      <dsp:txXfrm>
        <a:off x="6079916" y="722003"/>
        <a:ext cx="2079544" cy="1217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16666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116666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116666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116666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116666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116666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116666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116666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116666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70423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0810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2353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7608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7608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7608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7608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7608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760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22031" y="162000"/>
            <a:ext cx="8301046" cy="83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22030" y="1508760"/>
            <a:ext cx="8305566" cy="4590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84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39700" algn="l" rtl="0">
              <a:spcBef>
                <a:spcPts val="384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39700" algn="l" rtl="0">
              <a:spcBef>
                <a:spcPts val="384"/>
              </a:spcBef>
              <a:buClr>
                <a:schemeClr val="dk2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5200" marR="0" lvl="3" indent="-143299" algn="l" rtl="0">
              <a:spcBef>
                <a:spcPts val="384"/>
              </a:spcBef>
              <a:buClr>
                <a:schemeClr val="dk2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9200" marR="0" lvl="4" indent="-128800" algn="l" rtl="0">
              <a:spcBef>
                <a:spcPts val="384"/>
              </a:spcBef>
              <a:buClr>
                <a:schemeClr val="dk2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22031" y="162000"/>
            <a:ext cx="8301046" cy="83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08015" y="5821403"/>
            <a:ext cx="3807831" cy="25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39733" cy="6843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with bulle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22031" y="162000"/>
            <a:ext cx="8301046" cy="83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22031" y="1508400"/>
            <a:ext cx="8301046" cy="459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2800" marR="0" lvl="0" indent="-71200" algn="l" rtl="0">
              <a:spcBef>
                <a:spcPts val="384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000" marR="0" lvl="1" indent="-134700" algn="l" rtl="0">
              <a:spcBef>
                <a:spcPts val="384"/>
              </a:spcBef>
              <a:buClr>
                <a:schemeClr val="dk2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76400" marR="0" lvl="2" indent="-136600" algn="l" rtl="0">
              <a:spcBef>
                <a:spcPts val="384"/>
              </a:spcBef>
              <a:buClr>
                <a:schemeClr val="dk2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44400" marR="0" lvl="3" indent="-134700" algn="l" rtl="0">
              <a:spcBef>
                <a:spcPts val="384"/>
              </a:spcBef>
              <a:buClr>
                <a:schemeClr val="dk2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9200" marR="0" lvl="4" indent="-128800" algn="l" rtl="0">
              <a:spcBef>
                <a:spcPts val="384"/>
              </a:spcBef>
              <a:buClr>
                <a:schemeClr val="dk2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/>
        <p:spPr>
          <a:xfrm>
            <a:off x="1465" y="1589"/>
            <a:ext cx="1465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22031" y="162000"/>
            <a:ext cx="8301046" cy="83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cxnSp>
        <p:nvCxnSpPr>
          <p:cNvPr id="12" name="Shape 12"/>
          <p:cNvCxnSpPr/>
          <p:nvPr/>
        </p:nvCxnSpPr>
        <p:spPr>
          <a:xfrm rot="10800000">
            <a:off x="0" y="1003300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F9EFBD"/>
            </a:solidFill>
            <a:prstDash val="solid"/>
            <a:round/>
            <a:headEnd type="none" w="med" len="med"/>
            <a:tailEnd type="none" w="med" len="med"/>
          </a:ln>
          <a:effectLst>
            <a:outerShdw dist="25400" dir="5400000" algn="ctr" rotWithShape="0">
              <a:schemeClr val="folHlink"/>
            </a:outerShdw>
          </a:effectLst>
        </p:spPr>
      </p:cxnSp>
      <p:sp>
        <p:nvSpPr>
          <p:cNvPr id="13" name="Shape 13"/>
          <p:cNvSpPr txBox="1"/>
          <p:nvPr/>
        </p:nvSpPr>
        <p:spPr>
          <a:xfrm>
            <a:off x="8546954" y="6674400"/>
            <a:ext cx="175846" cy="127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22031" y="1508760"/>
            <a:ext cx="8305566" cy="4590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84"/>
              </a:spcBef>
              <a:buClr>
                <a:schemeClr val="dk1"/>
              </a:buClr>
              <a:buSzPct val="100000"/>
              <a:buFont typeface="Arial"/>
              <a:buChar char="●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0" algn="l" rtl="0">
              <a:spcBef>
                <a:spcPts val="384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0" algn="l" rtl="0">
              <a:spcBef>
                <a:spcPts val="384"/>
              </a:spcBef>
              <a:buClr>
                <a:schemeClr val="dk2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6363" marR="0" lvl="3" indent="-131762" algn="l" rtl="0">
              <a:spcBef>
                <a:spcPts val="384"/>
              </a:spcBef>
              <a:buClr>
                <a:schemeClr val="dk2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8988" marR="0" lvl="4" indent="-128588" algn="l" rtl="0">
              <a:spcBef>
                <a:spcPts val="384"/>
              </a:spcBef>
              <a:buClr>
                <a:schemeClr val="dk2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-5400000">
            <a:off x="6720488" y="4259697"/>
            <a:ext cx="4562856" cy="18569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3044825"/>
            <a:ext cx="9144000" cy="774700"/>
          </a:xfrm>
          <a:prstGeom prst="rect">
            <a:avLst/>
          </a:prstGeom>
          <a:solidFill>
            <a:srgbClr val="B2B2B2"/>
          </a:solidFill>
          <a:ln w="12700" cap="flat" cmpd="sng">
            <a:solidFill>
              <a:srgbClr val="B2B2B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457200" tIns="228600" rIns="91425" bIns="2286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PAN and KYC Validation API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8"/>
          <p:cNvPicPr preferRelativeResize="0"/>
          <p:nvPr/>
        </p:nvPicPr>
        <p:blipFill/>
        <p:spPr>
          <a:xfrm>
            <a:off x="1466" y="1591"/>
            <a:ext cx="1465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8600" y="162000"/>
            <a:ext cx="9574306" cy="8316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b" anchorCtr="0">
            <a:noAutofit/>
          </a:bodyPr>
          <a:lstStyle/>
          <a:p>
            <a:pPr marL="0" marR="0" lvl="0" indent="-152400" algn="l" rtl="0">
              <a:spcBef>
                <a:spcPts val="0"/>
              </a:spcBef>
              <a:buClr>
                <a:srgbClr val="008FC8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008FC8"/>
                </a:solidFill>
              </a:rPr>
              <a:t>Summary</a:t>
            </a:r>
            <a:endParaRPr lang="en-US" sz="2400" b="1" i="0" u="none" strike="noStrike" cap="none" dirty="0">
              <a:solidFill>
                <a:srgbClr val="008F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304800" y="1219200"/>
            <a:ext cx="8305800" cy="14773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main objective of the proposed requirement is to automate and facilitate instant validation of PAN numbe</a:t>
            </a:r>
            <a:r>
              <a:rPr lang="en-US" sz="1800" dirty="0">
                <a:solidFill>
                  <a:schemeClr val="dk1"/>
                </a:solidFill>
              </a:rPr>
              <a:t>r and KYC ( Aadhar based verification) of customers.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Solution will help automate several key processes within the bank which required these authentication namely Account opening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308417" y="1419827"/>
            <a:ext cx="924902" cy="731654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/>
          <p:nvPr/>
        </p:nvSpPr>
        <p:spPr>
          <a:xfrm>
            <a:off x="324670" y="1441256"/>
            <a:ext cx="892395" cy="688796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Input PAN Number</a:t>
            </a:r>
          </a:p>
        </p:txBody>
      </p:sp>
      <p:sp>
        <p:nvSpPr>
          <p:cNvPr id="49" name="Shape 49"/>
          <p:cNvSpPr/>
          <p:nvPr/>
        </p:nvSpPr>
        <p:spPr>
          <a:xfrm>
            <a:off x="1325810" y="1634446"/>
            <a:ext cx="196079" cy="302417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EEEEE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/>
          <p:nvPr/>
        </p:nvSpPr>
        <p:spPr>
          <a:xfrm>
            <a:off x="1325810" y="1694930"/>
            <a:ext cx="137255" cy="1814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557560" y="1267427"/>
            <a:ext cx="1086020" cy="1050414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/>
          <p:nvPr/>
        </p:nvSpPr>
        <p:spPr>
          <a:xfrm>
            <a:off x="1589053" y="1334575"/>
            <a:ext cx="1001140" cy="89739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PAN number format </a:t>
            </a:r>
            <a:r>
              <a:rPr lang="en-US" sz="10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an NOT NULL Validation</a:t>
            </a:r>
            <a:endParaRPr lang="en-US" sz="10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2620673" y="1634446"/>
            <a:ext cx="196079" cy="302417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EEEEE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2620673" y="1694930"/>
            <a:ext cx="137255" cy="1814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2898143" y="1419827"/>
            <a:ext cx="924902" cy="731654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2914396" y="1441256"/>
            <a:ext cx="892395" cy="688796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INPUT sent to NSDL</a:t>
            </a:r>
          </a:p>
        </p:txBody>
      </p:sp>
      <p:sp>
        <p:nvSpPr>
          <p:cNvPr id="57" name="Shape 57"/>
          <p:cNvSpPr/>
          <p:nvPr/>
        </p:nvSpPr>
        <p:spPr>
          <a:xfrm>
            <a:off x="3915536" y="1634446"/>
            <a:ext cx="196079" cy="302417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EEEEE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3915536" y="1694930"/>
            <a:ext cx="137255" cy="1814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4193007" y="1419827"/>
            <a:ext cx="924902" cy="731654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4209260" y="1400315"/>
            <a:ext cx="892395" cy="688796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NSDL Validations</a:t>
            </a:r>
          </a:p>
        </p:txBody>
      </p:sp>
      <p:sp>
        <p:nvSpPr>
          <p:cNvPr id="19" name="Shape 58"/>
          <p:cNvSpPr txBox="1"/>
          <p:nvPr/>
        </p:nvSpPr>
        <p:spPr>
          <a:xfrm>
            <a:off x="4611385" y="2288792"/>
            <a:ext cx="137255" cy="1814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57"/>
          <p:cNvSpPr/>
          <p:nvPr/>
        </p:nvSpPr>
        <p:spPr>
          <a:xfrm>
            <a:off x="5173405" y="1486596"/>
            <a:ext cx="580336" cy="14785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EEEEE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sz="1000" dirty="0"/>
              <a:t>Pass</a:t>
            </a:r>
            <a:endParaRPr sz="1000" dirty="0"/>
          </a:p>
        </p:txBody>
      </p:sp>
      <p:sp>
        <p:nvSpPr>
          <p:cNvPr id="22" name="Shape 57"/>
          <p:cNvSpPr/>
          <p:nvPr/>
        </p:nvSpPr>
        <p:spPr>
          <a:xfrm>
            <a:off x="5175676" y="1830065"/>
            <a:ext cx="504063" cy="14785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EEEEE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sz="1000" dirty="0"/>
              <a:t>Fail</a:t>
            </a:r>
            <a:endParaRPr sz="1000" dirty="0"/>
          </a:p>
        </p:txBody>
      </p:sp>
      <p:grpSp>
        <p:nvGrpSpPr>
          <p:cNvPr id="3" name="Group 2"/>
          <p:cNvGrpSpPr/>
          <p:nvPr/>
        </p:nvGrpSpPr>
        <p:grpSpPr>
          <a:xfrm>
            <a:off x="5804629" y="1235402"/>
            <a:ext cx="1983406" cy="463361"/>
            <a:chOff x="6094189" y="1067762"/>
            <a:chExt cx="1983406" cy="463361"/>
          </a:xfrm>
        </p:grpSpPr>
        <p:sp>
          <p:nvSpPr>
            <p:cNvPr id="27" name="Shape 59"/>
            <p:cNvSpPr/>
            <p:nvPr/>
          </p:nvSpPr>
          <p:spPr>
            <a:xfrm>
              <a:off x="6094189" y="1098243"/>
              <a:ext cx="1983406" cy="388353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60"/>
            <p:cNvSpPr txBox="1"/>
            <p:nvPr/>
          </p:nvSpPr>
          <p:spPr>
            <a:xfrm>
              <a:off x="6094189" y="1067762"/>
              <a:ext cx="1888902" cy="4633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000" b="1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Receive PAN no., Name and Date of </a:t>
              </a:r>
              <a:r>
                <a:rPr lang="en-US" sz="1000" b="1" dirty="0">
                  <a:solidFill>
                    <a:schemeClr val="tx1"/>
                  </a:solidFill>
                </a:rPr>
                <a:t>Birth as a response.</a:t>
              </a:r>
              <a:endParaRPr lang="en-US" sz="10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888516" y="1677125"/>
            <a:ext cx="1230739" cy="524359"/>
            <a:chOff x="6010436" y="1814285"/>
            <a:chExt cx="1230739" cy="524359"/>
          </a:xfrm>
        </p:grpSpPr>
        <p:sp>
          <p:nvSpPr>
            <p:cNvPr id="26" name="Shape 59"/>
            <p:cNvSpPr/>
            <p:nvPr/>
          </p:nvSpPr>
          <p:spPr>
            <a:xfrm>
              <a:off x="6010436" y="1825201"/>
              <a:ext cx="1230739" cy="465031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60"/>
            <p:cNvSpPr txBox="1"/>
            <p:nvPr/>
          </p:nvSpPr>
          <p:spPr>
            <a:xfrm>
              <a:off x="6083569" y="1814285"/>
              <a:ext cx="1042844" cy="5243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000" b="1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PAN number does not exist</a:t>
              </a:r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77085" y="162000"/>
            <a:ext cx="8992800" cy="8316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b" anchorCtr="0">
            <a:noAutofit/>
          </a:bodyPr>
          <a:lstStyle/>
          <a:p>
            <a:pPr marL="0" marR="0" lvl="0" indent="-152400" algn="l" rtl="0">
              <a:spcBef>
                <a:spcPts val="0"/>
              </a:spcBef>
              <a:buClr>
                <a:srgbClr val="008FC8"/>
              </a:buClr>
              <a:buSzPct val="100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8FC8"/>
                </a:solidFill>
                <a:latin typeface="Arial"/>
                <a:ea typeface="Arial"/>
                <a:cs typeface="Arial"/>
                <a:sym typeface="Arial"/>
              </a:rPr>
              <a:t>High Level Pan Number Validation Flow:-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304800" y="2558048"/>
            <a:ext cx="8153400" cy="40713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0000" rIns="91425" bIns="900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NSDL Provides pan validation service. The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scope is an engagement to connect to NSDL to retriev</a:t>
            </a:r>
            <a:r>
              <a:rPr lang="en-US" sz="2000" dirty="0"/>
              <a:t>e Pan Details.</a:t>
            </a: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 number is accepted as an input.</a:t>
            </a:r>
          </a:p>
          <a:p>
            <a:pPr marL="342900" lvl="0" indent="-3429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 number field is not NULL and PAN format (</a:t>
            </a:r>
            <a:r>
              <a:rPr lang="en-US" sz="2000" dirty="0"/>
              <a:t> first 5 character alphabet, next 4 must be </a:t>
            </a:r>
            <a:r>
              <a:rPr lang="en-US" sz="2000" dirty="0" smtClean="0"/>
              <a:t>numeric </a:t>
            </a:r>
            <a:r>
              <a:rPr lang="en-US" sz="2000" dirty="0"/>
              <a:t>and last </a:t>
            </a:r>
            <a:r>
              <a:rPr lang="en-US" sz="2000" dirty="0" smtClean="0"/>
              <a:t>alphabet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validated at the ESB level.</a:t>
            </a: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000" dirty="0"/>
              <a:t>A request is sent to NSDL with the PAN number, Username and Password for validation.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NSDL validates the input and sends a response.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validation = fails, PAN number does not exist is the response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000" dirty="0"/>
              <a:t>If validation = pass, response = PAN number, Name and date of </a:t>
            </a:r>
            <a:r>
              <a:rPr lang="en-US" sz="2000" dirty="0" smtClean="0"/>
              <a:t>Issue is </a:t>
            </a:r>
            <a:r>
              <a:rPr lang="en-US" sz="2000" dirty="0"/>
              <a:t>sent.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77085" y="162000"/>
            <a:ext cx="8992800" cy="8316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b" anchorCtr="0">
            <a:noAutofit/>
          </a:bodyPr>
          <a:lstStyle/>
          <a:p>
            <a:pPr marL="0" marR="0" lvl="0" indent="-152400" algn="l" rtl="0">
              <a:spcBef>
                <a:spcPts val="0"/>
              </a:spcBef>
              <a:buClr>
                <a:srgbClr val="008FC8"/>
              </a:buClr>
              <a:buSzPct val="100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8FC8"/>
                </a:solidFill>
                <a:latin typeface="Arial"/>
                <a:ea typeface="Arial"/>
                <a:cs typeface="Arial"/>
                <a:sym typeface="Arial"/>
              </a:rPr>
              <a:t>PAN Validation High Level Architecture Flow:-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55879113"/>
              </p:ext>
            </p:extLst>
          </p:nvPr>
        </p:nvGraphicFramePr>
        <p:xfrm>
          <a:off x="313151" y="2300960"/>
          <a:ext cx="8204548" cy="2661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1878904" y="2519819"/>
            <a:ext cx="1290181" cy="6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Request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78903" y="4075134"/>
            <a:ext cx="1290181" cy="6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Consumption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01430" y="2519818"/>
            <a:ext cx="1290181" cy="6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Retrieve PAN Details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701429" y="4075133"/>
            <a:ext cx="1290181" cy="6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Pan Details</a:t>
            </a:r>
          </a:p>
        </p:txBody>
      </p:sp>
    </p:spTree>
    <p:extLst>
      <p:ext uri="{BB962C8B-B14F-4D97-AF65-F5344CB8AC3E}">
        <p14:creationId xmlns:p14="http://schemas.microsoft.com/office/powerpoint/2010/main" val="125714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C496DCC-1CE5-40EF-B5C4-C6E88416F516}"/>
              </a:ext>
            </a:extLst>
          </p:cNvPr>
          <p:cNvSpPr/>
          <p:nvPr/>
        </p:nvSpPr>
        <p:spPr>
          <a:xfrm>
            <a:off x="50800" y="1277602"/>
            <a:ext cx="4697837" cy="1658638"/>
          </a:xfrm>
          <a:prstGeom prst="rect">
            <a:avLst/>
          </a:prstGeom>
          <a:solidFill>
            <a:srgbClr val="A1D0A9">
              <a:alpha val="38824"/>
            </a:srgb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979C9D0E-2A6C-40C2-9404-B732EC35FA75}"/>
              </a:ext>
            </a:extLst>
          </p:cNvPr>
          <p:cNvSpPr/>
          <p:nvPr/>
        </p:nvSpPr>
        <p:spPr>
          <a:xfrm>
            <a:off x="4748638" y="1277602"/>
            <a:ext cx="4267314" cy="1658638"/>
          </a:xfrm>
          <a:prstGeom prst="rect">
            <a:avLst/>
          </a:prstGeom>
          <a:solidFill>
            <a:srgbClr val="A1D0A9">
              <a:alpha val="38824"/>
            </a:srgb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77085" y="162000"/>
            <a:ext cx="8992800" cy="8316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b" anchorCtr="0">
            <a:noAutofit/>
          </a:bodyPr>
          <a:lstStyle/>
          <a:p>
            <a:pPr marL="0" marR="0" lvl="0" indent="-152400" algn="l" rtl="0">
              <a:spcBef>
                <a:spcPts val="0"/>
              </a:spcBef>
              <a:buClr>
                <a:srgbClr val="008FC8"/>
              </a:buClr>
              <a:buSzPct val="100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8FC8"/>
                </a:solidFill>
                <a:latin typeface="Arial"/>
                <a:ea typeface="Arial"/>
                <a:cs typeface="Arial"/>
                <a:sym typeface="Arial"/>
              </a:rPr>
              <a:t>High Level KYC Validation Flow:-</a:t>
            </a:r>
          </a:p>
        </p:txBody>
      </p:sp>
      <p:sp>
        <p:nvSpPr>
          <p:cNvPr id="50" name="Shape 61"/>
          <p:cNvSpPr txBox="1"/>
          <p:nvPr/>
        </p:nvSpPr>
        <p:spPr>
          <a:xfrm>
            <a:off x="192066" y="3093744"/>
            <a:ext cx="8153400" cy="2705807"/>
          </a:xfrm>
          <a:prstGeom prst="rect">
            <a:avLst/>
          </a:prstGeom>
          <a:noFill/>
          <a:ln>
            <a:noFill/>
          </a:ln>
        </p:spPr>
        <p:txBody>
          <a:bodyPr wrap="square" lIns="91425" tIns="90000" rIns="91425" bIns="900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fetch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eKYC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details, OTP Authentication is a prerequisite.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000" dirty="0" err="1"/>
              <a:t>Aadhar</a:t>
            </a:r>
            <a:r>
              <a:rPr lang="en-US" sz="2000"/>
              <a:t> </a:t>
            </a:r>
            <a:r>
              <a:rPr lang="en-US" sz="2000" smtClean="0"/>
              <a:t>No</a:t>
            </a:r>
            <a:r>
              <a:rPr lang="en-US" sz="2000" dirty="0"/>
              <a:t>. is input for authentication</a:t>
            </a:r>
            <a:r>
              <a:rPr lang="en-US" sz="2000" dirty="0" smtClean="0"/>
              <a:t>.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000" dirty="0" err="1" smtClean="0"/>
              <a:t>Aadhar</a:t>
            </a:r>
            <a:r>
              <a:rPr lang="en-US" sz="2000" dirty="0" smtClean="0"/>
              <a:t> No. is validated at the user end.</a:t>
            </a:r>
            <a:endParaRPr lang="en-US" sz="2000" dirty="0"/>
          </a:p>
          <a:p>
            <a:pPr marL="457200" marR="0" lvl="0" indent="-457200" algn="l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000" dirty="0"/>
              <a:t>OTP is received along with the status = success and transaction id.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transaction id and Aadhar no are resent for getting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eKYC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details.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000" dirty="0"/>
              <a:t>If the input details match (</a:t>
            </a:r>
            <a:r>
              <a:rPr lang="en-US" sz="2000" dirty="0" err="1"/>
              <a:t>OTP+TransactionID+AadharNo</a:t>
            </a:r>
            <a:r>
              <a:rPr lang="en-US" sz="2000" dirty="0"/>
              <a:t>) then </a:t>
            </a:r>
            <a:r>
              <a:rPr lang="en-US" sz="2000" dirty="0" err="1"/>
              <a:t>Aadhar</a:t>
            </a:r>
            <a:r>
              <a:rPr lang="en-US" sz="2000" dirty="0"/>
              <a:t> details are sent as a response.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9">
            <a:extLst>
              <a:ext uri="{FF2B5EF4-FFF2-40B4-BE49-F238E27FC236}">
                <a16:creationId xmlns="" xmlns:a16="http://schemas.microsoft.com/office/drawing/2014/main" id="{D40E888A-DF39-4844-9410-C7DC7BF9CB3C}"/>
              </a:ext>
            </a:extLst>
          </p:cNvPr>
          <p:cNvSpPr/>
          <p:nvPr/>
        </p:nvSpPr>
        <p:spPr>
          <a:xfrm>
            <a:off x="7008588" y="1392884"/>
            <a:ext cx="1983407" cy="388353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47">
            <a:extLst>
              <a:ext uri="{FF2B5EF4-FFF2-40B4-BE49-F238E27FC236}">
                <a16:creationId xmlns="" xmlns:a16="http://schemas.microsoft.com/office/drawing/2014/main" id="{939BF849-5993-4904-B92F-D7EABC86B944}"/>
              </a:ext>
            </a:extLst>
          </p:cNvPr>
          <p:cNvSpPr/>
          <p:nvPr/>
        </p:nvSpPr>
        <p:spPr>
          <a:xfrm>
            <a:off x="110293" y="1460470"/>
            <a:ext cx="924903" cy="731651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48">
            <a:extLst>
              <a:ext uri="{FF2B5EF4-FFF2-40B4-BE49-F238E27FC236}">
                <a16:creationId xmlns="" xmlns:a16="http://schemas.microsoft.com/office/drawing/2014/main" id="{FEEC96AE-E505-4B22-91BB-14BEFCA0626A}"/>
              </a:ext>
            </a:extLst>
          </p:cNvPr>
          <p:cNvSpPr txBox="1"/>
          <p:nvPr/>
        </p:nvSpPr>
        <p:spPr>
          <a:xfrm>
            <a:off x="-25851" y="1451419"/>
            <a:ext cx="1168778" cy="688793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1" dirty="0" err="1">
                <a:solidFill>
                  <a:schemeClr val="tx1"/>
                </a:solidFill>
              </a:rPr>
              <a:t>eKYC</a:t>
            </a:r>
            <a:r>
              <a:rPr lang="en-US" sz="1000" b="1" dirty="0">
                <a:solidFill>
                  <a:schemeClr val="tx1"/>
                </a:solidFill>
              </a:rPr>
              <a:t> Authentication</a:t>
            </a:r>
            <a:endParaRPr lang="en-US" sz="10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49">
            <a:extLst>
              <a:ext uri="{FF2B5EF4-FFF2-40B4-BE49-F238E27FC236}">
                <a16:creationId xmlns="" xmlns:a16="http://schemas.microsoft.com/office/drawing/2014/main" id="{49E3956A-EAC5-45DC-8A01-37B5C3AD6655}"/>
              </a:ext>
            </a:extLst>
          </p:cNvPr>
          <p:cNvSpPr/>
          <p:nvPr/>
        </p:nvSpPr>
        <p:spPr>
          <a:xfrm>
            <a:off x="1112445" y="1705568"/>
            <a:ext cx="196079" cy="302415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EEEEE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50">
            <a:extLst>
              <a:ext uri="{FF2B5EF4-FFF2-40B4-BE49-F238E27FC236}">
                <a16:creationId xmlns="" xmlns:a16="http://schemas.microsoft.com/office/drawing/2014/main" id="{A88E1557-12C6-44A4-91EF-F0498957775B}"/>
              </a:ext>
            </a:extLst>
          </p:cNvPr>
          <p:cNvSpPr txBox="1"/>
          <p:nvPr/>
        </p:nvSpPr>
        <p:spPr>
          <a:xfrm>
            <a:off x="1142925" y="1735572"/>
            <a:ext cx="137255" cy="1814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51">
            <a:extLst>
              <a:ext uri="{FF2B5EF4-FFF2-40B4-BE49-F238E27FC236}">
                <a16:creationId xmlns="" xmlns:a16="http://schemas.microsoft.com/office/drawing/2014/main" id="{B382F295-D667-41A2-803B-5590C8F4CE91}"/>
              </a:ext>
            </a:extLst>
          </p:cNvPr>
          <p:cNvSpPr/>
          <p:nvPr/>
        </p:nvSpPr>
        <p:spPr>
          <a:xfrm>
            <a:off x="1389915" y="1506190"/>
            <a:ext cx="924903" cy="731651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52">
            <a:extLst>
              <a:ext uri="{FF2B5EF4-FFF2-40B4-BE49-F238E27FC236}">
                <a16:creationId xmlns="" xmlns:a16="http://schemas.microsoft.com/office/drawing/2014/main" id="{EC3249F8-AD56-4656-BA56-B979332E9968}"/>
              </a:ext>
            </a:extLst>
          </p:cNvPr>
          <p:cNvSpPr txBox="1"/>
          <p:nvPr/>
        </p:nvSpPr>
        <p:spPr>
          <a:xfrm>
            <a:off x="1390929" y="1527619"/>
            <a:ext cx="892396" cy="688793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Aadhar No is input for OTP Request</a:t>
            </a:r>
          </a:p>
        </p:txBody>
      </p:sp>
      <p:sp>
        <p:nvSpPr>
          <p:cNvPr id="12" name="Shape 53">
            <a:extLst>
              <a:ext uri="{FF2B5EF4-FFF2-40B4-BE49-F238E27FC236}">
                <a16:creationId xmlns="" xmlns:a16="http://schemas.microsoft.com/office/drawing/2014/main" id="{C414FABD-FFCF-4369-B7E4-82E824E5AFFF}"/>
              </a:ext>
            </a:extLst>
          </p:cNvPr>
          <p:cNvSpPr/>
          <p:nvPr/>
        </p:nvSpPr>
        <p:spPr>
          <a:xfrm>
            <a:off x="2392069" y="1736048"/>
            <a:ext cx="196079" cy="302415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EEEEE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54">
            <a:extLst>
              <a:ext uri="{FF2B5EF4-FFF2-40B4-BE49-F238E27FC236}">
                <a16:creationId xmlns="" xmlns:a16="http://schemas.microsoft.com/office/drawing/2014/main" id="{2DCE2784-C4E4-4A3E-9079-A6ED3ADD06A4}"/>
              </a:ext>
            </a:extLst>
          </p:cNvPr>
          <p:cNvSpPr txBox="1"/>
          <p:nvPr/>
        </p:nvSpPr>
        <p:spPr>
          <a:xfrm>
            <a:off x="2376829" y="1735572"/>
            <a:ext cx="137255" cy="1814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55">
            <a:extLst>
              <a:ext uri="{FF2B5EF4-FFF2-40B4-BE49-F238E27FC236}">
                <a16:creationId xmlns="" xmlns:a16="http://schemas.microsoft.com/office/drawing/2014/main" id="{20AD5A85-32AC-49B0-9ED0-7BF533CE5D93}"/>
              </a:ext>
            </a:extLst>
          </p:cNvPr>
          <p:cNvSpPr/>
          <p:nvPr/>
        </p:nvSpPr>
        <p:spPr>
          <a:xfrm>
            <a:off x="3782059" y="1460470"/>
            <a:ext cx="924903" cy="731651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56">
            <a:extLst>
              <a:ext uri="{FF2B5EF4-FFF2-40B4-BE49-F238E27FC236}">
                <a16:creationId xmlns="" xmlns:a16="http://schemas.microsoft.com/office/drawing/2014/main" id="{73E09F92-BFD5-4DC4-9D12-5741E2342544}"/>
              </a:ext>
            </a:extLst>
          </p:cNvPr>
          <p:cNvSpPr txBox="1"/>
          <p:nvPr/>
        </p:nvSpPr>
        <p:spPr>
          <a:xfrm>
            <a:off x="3749040" y="1481899"/>
            <a:ext cx="1017869" cy="688793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1" dirty="0">
                <a:solidFill>
                  <a:schemeClr val="tx1"/>
                </a:solidFill>
              </a:rPr>
              <a:t>Status = Success and </a:t>
            </a:r>
            <a:r>
              <a:rPr lang="en-US" sz="1000" b="1" dirty="0" smtClean="0">
                <a:solidFill>
                  <a:schemeClr val="tx1"/>
                </a:solidFill>
              </a:rPr>
              <a:t>Transaction </a:t>
            </a:r>
            <a:r>
              <a:rPr lang="en-US" sz="1000" b="1" dirty="0">
                <a:solidFill>
                  <a:schemeClr val="tx1"/>
                </a:solidFill>
              </a:rPr>
              <a:t>ID received</a:t>
            </a:r>
            <a:endParaRPr lang="en-US" sz="10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59">
            <a:extLst>
              <a:ext uri="{FF2B5EF4-FFF2-40B4-BE49-F238E27FC236}">
                <a16:creationId xmlns="" xmlns:a16="http://schemas.microsoft.com/office/drawing/2014/main" id="{1AD741FB-89EF-4E42-8ED4-93D10D7DF8D2}"/>
              </a:ext>
            </a:extLst>
          </p:cNvPr>
          <p:cNvSpPr/>
          <p:nvPr/>
        </p:nvSpPr>
        <p:spPr>
          <a:xfrm>
            <a:off x="5290284" y="1460470"/>
            <a:ext cx="924903" cy="731651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57">
            <a:extLst>
              <a:ext uri="{FF2B5EF4-FFF2-40B4-BE49-F238E27FC236}">
                <a16:creationId xmlns="" xmlns:a16="http://schemas.microsoft.com/office/drawing/2014/main" id="{622669C9-21D5-44BA-9C3A-7806A2DDECFC}"/>
              </a:ext>
            </a:extLst>
          </p:cNvPr>
          <p:cNvSpPr/>
          <p:nvPr/>
        </p:nvSpPr>
        <p:spPr>
          <a:xfrm>
            <a:off x="4921372" y="1675088"/>
            <a:ext cx="196079" cy="302415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EEEEE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60">
            <a:extLst>
              <a:ext uri="{FF2B5EF4-FFF2-40B4-BE49-F238E27FC236}">
                <a16:creationId xmlns="" xmlns:a16="http://schemas.microsoft.com/office/drawing/2014/main" id="{385DFBC0-2D2D-47ED-ABFC-5CCEDB96BFDD}"/>
              </a:ext>
            </a:extLst>
          </p:cNvPr>
          <p:cNvSpPr txBox="1"/>
          <p:nvPr/>
        </p:nvSpPr>
        <p:spPr>
          <a:xfrm>
            <a:off x="5291297" y="1440957"/>
            <a:ext cx="892396" cy="68879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Aadhar + Transaction +Status </a:t>
            </a:r>
          </a:p>
        </p:txBody>
      </p:sp>
      <p:sp>
        <p:nvSpPr>
          <p:cNvPr id="20" name="Shape 58">
            <a:extLst>
              <a:ext uri="{FF2B5EF4-FFF2-40B4-BE49-F238E27FC236}">
                <a16:creationId xmlns="" xmlns:a16="http://schemas.microsoft.com/office/drawing/2014/main" id="{70D53897-E626-4C64-A462-297EF484A4EE}"/>
              </a:ext>
            </a:extLst>
          </p:cNvPr>
          <p:cNvSpPr txBox="1"/>
          <p:nvPr/>
        </p:nvSpPr>
        <p:spPr>
          <a:xfrm>
            <a:off x="4611382" y="2329432"/>
            <a:ext cx="137255" cy="1814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57">
            <a:extLst>
              <a:ext uri="{FF2B5EF4-FFF2-40B4-BE49-F238E27FC236}">
                <a16:creationId xmlns="" xmlns:a16="http://schemas.microsoft.com/office/drawing/2014/main" id="{E09DEA18-54DF-41D2-8FC6-386654CE80C4}"/>
              </a:ext>
            </a:extLst>
          </p:cNvPr>
          <p:cNvSpPr/>
          <p:nvPr/>
        </p:nvSpPr>
        <p:spPr>
          <a:xfrm>
            <a:off x="6301162" y="1527239"/>
            <a:ext cx="580336" cy="14785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EEEEE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sz="1000" dirty="0"/>
              <a:t>Pass</a:t>
            </a:r>
            <a:endParaRPr sz="1000" dirty="0"/>
          </a:p>
        </p:txBody>
      </p:sp>
      <p:sp>
        <p:nvSpPr>
          <p:cNvPr id="22" name="Shape 57">
            <a:extLst>
              <a:ext uri="{FF2B5EF4-FFF2-40B4-BE49-F238E27FC236}">
                <a16:creationId xmlns="" xmlns:a16="http://schemas.microsoft.com/office/drawing/2014/main" id="{D0084165-A95F-4EB8-8273-23A9557297C4}"/>
              </a:ext>
            </a:extLst>
          </p:cNvPr>
          <p:cNvSpPr/>
          <p:nvPr/>
        </p:nvSpPr>
        <p:spPr>
          <a:xfrm>
            <a:off x="6821594" y="1982465"/>
            <a:ext cx="504063" cy="181614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EEEEE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sz="1000" dirty="0"/>
              <a:t>Fail</a:t>
            </a:r>
            <a:endParaRPr sz="1000" dirty="0"/>
          </a:p>
        </p:txBody>
      </p:sp>
      <p:sp>
        <p:nvSpPr>
          <p:cNvPr id="23" name="Shape 60">
            <a:extLst>
              <a:ext uri="{FF2B5EF4-FFF2-40B4-BE49-F238E27FC236}">
                <a16:creationId xmlns="" xmlns:a16="http://schemas.microsoft.com/office/drawing/2014/main" id="{59F49632-DD9D-4C84-A5D4-8470978E398E}"/>
              </a:ext>
            </a:extLst>
          </p:cNvPr>
          <p:cNvSpPr txBox="1"/>
          <p:nvPr/>
        </p:nvSpPr>
        <p:spPr>
          <a:xfrm>
            <a:off x="7002492" y="1298402"/>
            <a:ext cx="2011837" cy="568003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Receive PAN no., Name and Date of </a:t>
            </a:r>
            <a:r>
              <a:rPr lang="en-US" sz="1000" b="1" dirty="0">
                <a:solidFill>
                  <a:schemeClr val="tx1"/>
                </a:solidFill>
              </a:rPr>
              <a:t>Birth as a response.</a:t>
            </a:r>
            <a:endParaRPr lang="en-US" sz="10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59">
            <a:extLst>
              <a:ext uri="{FF2B5EF4-FFF2-40B4-BE49-F238E27FC236}">
                <a16:creationId xmlns="" xmlns:a16="http://schemas.microsoft.com/office/drawing/2014/main" id="{ABA3EC90-E3E0-4B9D-BA24-5503482C9E9E}"/>
              </a:ext>
            </a:extLst>
          </p:cNvPr>
          <p:cNvSpPr/>
          <p:nvPr/>
        </p:nvSpPr>
        <p:spPr>
          <a:xfrm>
            <a:off x="7534434" y="1865842"/>
            <a:ext cx="1230740" cy="465029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60">
            <a:extLst>
              <a:ext uri="{FF2B5EF4-FFF2-40B4-BE49-F238E27FC236}">
                <a16:creationId xmlns="" xmlns:a16="http://schemas.microsoft.com/office/drawing/2014/main" id="{A9DBBCE5-D048-40B8-B7F9-656FD8AD2680}"/>
              </a:ext>
            </a:extLst>
          </p:cNvPr>
          <p:cNvSpPr txBox="1"/>
          <p:nvPr/>
        </p:nvSpPr>
        <p:spPr>
          <a:xfrm>
            <a:off x="7638047" y="1839687"/>
            <a:ext cx="1042845" cy="524357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KYC Details</a:t>
            </a:r>
          </a:p>
        </p:txBody>
      </p:sp>
      <p:sp>
        <p:nvSpPr>
          <p:cNvPr id="31" name="Shape 51">
            <a:extLst>
              <a:ext uri="{FF2B5EF4-FFF2-40B4-BE49-F238E27FC236}">
                <a16:creationId xmlns="" xmlns:a16="http://schemas.microsoft.com/office/drawing/2014/main" id="{B382F295-D667-41A2-803B-5590C8F4CE91}"/>
              </a:ext>
            </a:extLst>
          </p:cNvPr>
          <p:cNvSpPr/>
          <p:nvPr/>
        </p:nvSpPr>
        <p:spPr>
          <a:xfrm>
            <a:off x="2696964" y="1506190"/>
            <a:ext cx="715134" cy="766414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52">
            <a:extLst>
              <a:ext uri="{FF2B5EF4-FFF2-40B4-BE49-F238E27FC236}">
                <a16:creationId xmlns="" xmlns:a16="http://schemas.microsoft.com/office/drawing/2014/main" id="{EC3249F8-AD56-4656-BA56-B979332E9968}"/>
              </a:ext>
            </a:extLst>
          </p:cNvPr>
          <p:cNvSpPr txBox="1"/>
          <p:nvPr/>
        </p:nvSpPr>
        <p:spPr>
          <a:xfrm>
            <a:off x="2610129" y="1527619"/>
            <a:ext cx="892396" cy="688793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Aadhar No </a:t>
            </a:r>
            <a:r>
              <a:rPr lang="en-US" sz="10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validation</a:t>
            </a:r>
            <a:endParaRPr lang="en-US" sz="10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4231FA4-0A1C-480D-B141-29A92CE06417}"/>
              </a:ext>
            </a:extLst>
          </p:cNvPr>
          <p:cNvSpPr txBox="1"/>
          <p:nvPr/>
        </p:nvSpPr>
        <p:spPr>
          <a:xfrm flipH="1">
            <a:off x="997632" y="2588339"/>
            <a:ext cx="2896893" cy="30777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OTP Authentication Flow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70CCFB0-7374-4837-A70C-C3B258E355EE}"/>
              </a:ext>
            </a:extLst>
          </p:cNvPr>
          <p:cNvSpPr txBox="1"/>
          <p:nvPr/>
        </p:nvSpPr>
        <p:spPr>
          <a:xfrm flipH="1">
            <a:off x="5711872" y="2588339"/>
            <a:ext cx="2896893" cy="30777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Get Aadhar Information</a:t>
            </a:r>
          </a:p>
        </p:txBody>
      </p:sp>
      <p:sp>
        <p:nvSpPr>
          <p:cNvPr id="33" name="Shape 53">
            <a:extLst>
              <a:ext uri="{FF2B5EF4-FFF2-40B4-BE49-F238E27FC236}">
                <a16:creationId xmlns="" xmlns:a16="http://schemas.microsoft.com/office/drawing/2014/main" id="{C414FABD-FFCF-4369-B7E4-82E824E5AFFF}"/>
              </a:ext>
            </a:extLst>
          </p:cNvPr>
          <p:cNvSpPr/>
          <p:nvPr/>
        </p:nvSpPr>
        <p:spPr>
          <a:xfrm>
            <a:off x="3504589" y="1720808"/>
            <a:ext cx="196079" cy="302415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EEEEE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55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77085" y="162000"/>
            <a:ext cx="8992800" cy="8316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b" anchorCtr="0">
            <a:noAutofit/>
          </a:bodyPr>
          <a:lstStyle/>
          <a:p>
            <a:pPr marL="0" marR="0" lvl="0" indent="-152400" algn="l" rtl="0">
              <a:spcBef>
                <a:spcPts val="0"/>
              </a:spcBef>
              <a:buClr>
                <a:srgbClr val="008FC8"/>
              </a:buClr>
              <a:buSzPct val="100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8FC8"/>
                </a:solidFill>
                <a:latin typeface="Arial"/>
                <a:ea typeface="Arial"/>
                <a:cs typeface="Arial"/>
                <a:sym typeface="Arial"/>
              </a:rPr>
              <a:t>KYC Validation High Level Architecture Flow:-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12084304"/>
              </p:ext>
            </p:extLst>
          </p:nvPr>
        </p:nvGraphicFramePr>
        <p:xfrm>
          <a:off x="375781" y="2799914"/>
          <a:ext cx="8204548" cy="2661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1941534" y="3018773"/>
            <a:ext cx="1290181" cy="6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OTP Request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41533" y="4574088"/>
            <a:ext cx="1290181" cy="6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OTP Request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64060" y="3018772"/>
            <a:ext cx="1290181" cy="6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OTP Request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764059" y="4574087"/>
            <a:ext cx="1290181" cy="6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 Aadhar details</a:t>
            </a:r>
          </a:p>
        </p:txBody>
      </p:sp>
    </p:spTree>
    <p:extLst>
      <p:ext uri="{BB962C8B-B14F-4D97-AF65-F5344CB8AC3E}">
        <p14:creationId xmlns:p14="http://schemas.microsoft.com/office/powerpoint/2010/main" val="1600676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52240" y="162000"/>
            <a:ext cx="8992800" cy="8316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b" anchorCtr="0">
            <a:noAutofit/>
          </a:bodyPr>
          <a:lstStyle/>
          <a:p>
            <a:pPr marL="0" marR="0" lvl="0" indent="-152400" algn="l" rtl="0">
              <a:spcBef>
                <a:spcPts val="0"/>
              </a:spcBef>
              <a:buClr>
                <a:srgbClr val="008FC8"/>
              </a:buClr>
              <a:buSzPct val="100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8FC8"/>
                </a:solidFill>
                <a:latin typeface="Arial"/>
                <a:ea typeface="Arial"/>
                <a:cs typeface="Arial"/>
                <a:sym typeface="Arial"/>
              </a:rPr>
              <a:t>PAN Validation – Service List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77470"/>
              </p:ext>
            </p:extLst>
          </p:nvPr>
        </p:nvGraphicFramePr>
        <p:xfrm>
          <a:off x="313152" y="1397000"/>
          <a:ext cx="8255490" cy="741680"/>
        </p:xfrm>
        <a:graphic>
          <a:graphicData uri="http://schemas.openxmlformats.org/drawingml/2006/table">
            <a:tbl>
              <a:tblPr firstRow="1" bandRow="1">
                <a:tableStyleId>{AAED2CDC-9A12-454F-BB48-7109657C4C23}</a:tableStyleId>
              </a:tblPr>
              <a:tblGrid>
                <a:gridCol w="12400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7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481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ReadWrite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validatePAN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if PAN</a:t>
                      </a:r>
                      <a:r>
                        <a:rPr lang="en-US" baseline="0" dirty="0"/>
                        <a:t> Number and provide additional details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277035"/>
              </p:ext>
            </p:extLst>
          </p:nvPr>
        </p:nvGraphicFramePr>
        <p:xfrm>
          <a:off x="346552" y="2374030"/>
          <a:ext cx="8221250" cy="2595880"/>
        </p:xfrm>
        <a:graphic>
          <a:graphicData uri="http://schemas.openxmlformats.org/drawingml/2006/table">
            <a:tbl>
              <a:tblPr firstRow="1" bandRow="1">
                <a:tableStyleId>{AAED2CDC-9A12-454F-BB48-7109657C4C23}</a:tableStyleId>
              </a:tblPr>
              <a:tblGrid>
                <a:gridCol w="30605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607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Birth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Issue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73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52240" y="162000"/>
            <a:ext cx="8992800" cy="8316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b" anchorCtr="0">
            <a:noAutofit/>
          </a:bodyPr>
          <a:lstStyle/>
          <a:p>
            <a:pPr marL="0" marR="0" lvl="0" indent="-152400" algn="l" rtl="0">
              <a:spcBef>
                <a:spcPts val="0"/>
              </a:spcBef>
              <a:buClr>
                <a:srgbClr val="008FC8"/>
              </a:buClr>
              <a:buSzPct val="100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8FC8"/>
                </a:solidFill>
                <a:latin typeface="Arial"/>
                <a:ea typeface="Arial"/>
                <a:cs typeface="Arial"/>
                <a:sym typeface="Arial"/>
              </a:rPr>
              <a:t>Aadhar Validation – Service List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260513"/>
              </p:ext>
            </p:extLst>
          </p:nvPr>
        </p:nvGraphicFramePr>
        <p:xfrm>
          <a:off x="313152" y="1397000"/>
          <a:ext cx="8255490" cy="1112520"/>
        </p:xfrm>
        <a:graphic>
          <a:graphicData uri="http://schemas.openxmlformats.org/drawingml/2006/table">
            <a:tbl>
              <a:tblPr firstRow="1" bandRow="1">
                <a:tableStyleId>{AAED2CDC-9A12-454F-BB48-7109657C4C23}</a:tableStyleId>
              </a:tblPr>
              <a:tblGrid>
                <a:gridCol w="12400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7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481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ReadWrite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getAadharOTP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a OTP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ReadWrite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getAadharData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Validates and provide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Aadhar data based on OTP provided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607654"/>
              </p:ext>
            </p:extLst>
          </p:nvPr>
        </p:nvGraphicFramePr>
        <p:xfrm>
          <a:off x="283922" y="2687181"/>
          <a:ext cx="8221250" cy="1112520"/>
        </p:xfrm>
        <a:graphic>
          <a:graphicData uri="http://schemas.openxmlformats.org/drawingml/2006/table">
            <a:tbl>
              <a:tblPr firstRow="1" bandRow="1">
                <a:tableStyleId>{AAED2CDC-9A12-454F-BB48-7109657C4C23}</a:tableStyleId>
              </a:tblPr>
              <a:tblGrid>
                <a:gridCol w="30605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607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getAadharOTP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Aadhar</a:t>
                      </a:r>
                      <a:r>
                        <a:rPr lang="en-US" baseline="0" dirty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414563"/>
              </p:ext>
            </p:extLst>
          </p:nvPr>
        </p:nvGraphicFramePr>
        <p:xfrm>
          <a:off x="296448" y="3927258"/>
          <a:ext cx="8221250" cy="1483360"/>
        </p:xfrm>
        <a:graphic>
          <a:graphicData uri="http://schemas.openxmlformats.org/drawingml/2006/table">
            <a:tbl>
              <a:tblPr firstRow="1" bandRow="1">
                <a:tableStyleId>{AAED2CDC-9A12-454F-BB48-7109657C4C23}</a:tableStyleId>
              </a:tblPr>
              <a:tblGrid>
                <a:gridCol w="30605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607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getAadharData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: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Aadhar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KYC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14363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tandard colors 1">
      <a:dk1>
        <a:srgbClr val="000000"/>
      </a:dk1>
      <a:lt1>
        <a:srgbClr val="FFFFFF"/>
      </a:lt1>
      <a:dk2>
        <a:srgbClr val="177B57"/>
      </a:dk2>
      <a:lt2>
        <a:srgbClr val="808080"/>
      </a:lt2>
      <a:accent1>
        <a:srgbClr val="E2E2E2"/>
      </a:accent1>
      <a:accent2>
        <a:srgbClr val="BCDEC2"/>
      </a:accent2>
      <a:accent3>
        <a:srgbClr val="B2B2B2"/>
      </a:accent3>
      <a:accent4>
        <a:srgbClr val="4D4D4D"/>
      </a:accent4>
      <a:accent5>
        <a:srgbClr val="D2E0E6"/>
      </a:accent5>
      <a:accent6>
        <a:srgbClr val="79A2B3"/>
      </a:accent6>
      <a:hlink>
        <a:srgbClr val="5BAD82"/>
      </a:hlink>
      <a:folHlink>
        <a:srgbClr val="8EC6A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384</Words>
  <Application>Microsoft Office PowerPoint</Application>
  <PresentationFormat>On-screen Show (4:3)</PresentationFormat>
  <Paragraphs>93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Blank</vt:lpstr>
      <vt:lpstr>PowerPoint Presentation</vt:lpstr>
      <vt:lpstr>Summary</vt:lpstr>
      <vt:lpstr>High Level Pan Number Validation Flow:-</vt:lpstr>
      <vt:lpstr>PAN Validation High Level Architecture Flow:-</vt:lpstr>
      <vt:lpstr>High Level KYC Validation Flow:-</vt:lpstr>
      <vt:lpstr>KYC Validation High Level Architecture Flow:-</vt:lpstr>
      <vt:lpstr>PAN Validation – Service List</vt:lpstr>
      <vt:lpstr>Aadhar Validation – Service 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damodar</dc:creator>
  <cp:lastModifiedBy>Damodar</cp:lastModifiedBy>
  <cp:revision>95</cp:revision>
  <dcterms:modified xsi:type="dcterms:W3CDTF">2017-11-15T09:16:52Z</dcterms:modified>
</cp:coreProperties>
</file>