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ED2CDC-9A12-454F-BB48-7109657C4C23}">
  <a:tblStyle styleId="{AAED2CDC-9A12-454F-BB48-7109657C4C2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FAFA"/>
          </a:solidFill>
        </a:fill>
      </a:tcStyle>
    </a:wholeTbl>
    <a:band1H>
      <a:tcTxStyle/>
      <a:tcStyle>
        <a:tcBdr/>
        <a:fill>
          <a:solidFill>
            <a:srgbClr val="F4F4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4F4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0423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81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35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22030" y="1508760"/>
            <a:ext cx="8305566" cy="459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4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397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397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5200" marR="0" lvl="3" indent="-143299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9200" marR="0" lvl="4" indent="-1288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015" y="5821403"/>
            <a:ext cx="3807831" cy="2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39733" cy="684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22031" y="1508400"/>
            <a:ext cx="8301046" cy="45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2800" marR="0" lvl="0" indent="-712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000" marR="0" lvl="1" indent="-1347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76400" marR="0" lvl="2" indent="-1366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4400" marR="0" lvl="3" indent="-1347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9200" marR="0" lvl="4" indent="-1288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/>
        <p:spPr>
          <a:xfrm>
            <a:off x="1465" y="1589"/>
            <a:ext cx="146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 rot="10800000">
            <a:off x="0" y="10033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F9EFBD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5400000" algn="ctr" rotWithShape="0">
              <a:schemeClr val="folHlink"/>
            </a:outerShdw>
          </a:effectLst>
        </p:spPr>
      </p:cxnSp>
      <p:sp>
        <p:nvSpPr>
          <p:cNvPr id="13" name="Shape 13"/>
          <p:cNvSpPr txBox="1"/>
          <p:nvPr/>
        </p:nvSpPr>
        <p:spPr>
          <a:xfrm>
            <a:off x="8546954" y="6674400"/>
            <a:ext cx="175846" cy="127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22031" y="1508760"/>
            <a:ext cx="8305566" cy="459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4"/>
              </a:spcBef>
              <a:buClr>
                <a:schemeClr val="dk1"/>
              </a:buClr>
              <a:buSzPct val="100000"/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6363" marR="0" lvl="3" indent="-131762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8988" marR="0" lvl="4" indent="-128588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-5400000">
            <a:off x="6720488" y="4259697"/>
            <a:ext cx="4562856" cy="18569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044825"/>
            <a:ext cx="9144000" cy="774700"/>
          </a:xfrm>
          <a:prstGeom prst="rect">
            <a:avLst/>
          </a:prstGeom>
          <a:solidFill>
            <a:srgbClr val="B2B2B2"/>
          </a:solidFill>
          <a:ln w="12700" cap="flat" cmpd="sng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457200" tIns="228600" rIns="91425" bIns="2286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PAN Validation 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/>
        <p:spPr>
          <a:xfrm>
            <a:off x="1466" y="1591"/>
            <a:ext cx="146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8600" y="162000"/>
            <a:ext cx="9574306" cy="831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8FC8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rgbClr val="008FC8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304800" y="1219200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objective of the proposed requirement is to automate the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of PAN numbe</a:t>
            </a:r>
            <a:r>
              <a:rPr lang="en-US" sz="1800" dirty="0" smtClean="0">
                <a:solidFill>
                  <a:schemeClr val="dk1"/>
                </a:solidFill>
              </a:rPr>
              <a:t>r of customers.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Solution will facilitate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instant verification of PAN number which will speed up the other processes.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308417" y="993600"/>
            <a:ext cx="7781354" cy="1476641"/>
            <a:chOff x="3616" y="-379356"/>
            <a:chExt cx="13303100" cy="1914759"/>
          </a:xfrm>
        </p:grpSpPr>
        <p:sp>
          <p:nvSpPr>
            <p:cNvPr id="27" name="Shape 59"/>
            <p:cNvSpPr/>
            <p:nvPr/>
          </p:nvSpPr>
          <p:spPr>
            <a:xfrm>
              <a:off x="9895044" y="-243666"/>
              <a:ext cx="3390856" cy="50357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3616" y="173332"/>
              <a:ext cx="1581224" cy="948734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31403" y="201119"/>
              <a:ext cx="1525650" cy="893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1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Input PAN Number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1742963" y="451628"/>
              <a:ext cx="335219" cy="39214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1742963" y="530057"/>
              <a:ext cx="234653" cy="235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217330" y="173332"/>
              <a:ext cx="1581224" cy="948734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2245117" y="201119"/>
              <a:ext cx="1525650" cy="893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1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PAN number format validation</a:t>
              </a:r>
              <a:endPara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3956677" y="451628"/>
              <a:ext cx="335219" cy="39214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x="3956677" y="530057"/>
              <a:ext cx="234653" cy="235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431044" y="173332"/>
              <a:ext cx="1581224" cy="948734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4458831" y="201119"/>
              <a:ext cx="1525650" cy="893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1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INPUT sent to NSDL</a:t>
              </a:r>
              <a:endPara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170391" y="451628"/>
              <a:ext cx="335219" cy="39214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6170391" y="530057"/>
              <a:ext cx="234653" cy="235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644759" y="173332"/>
              <a:ext cx="1581224" cy="948734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6672546" y="148030"/>
              <a:ext cx="1525650" cy="8931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1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NSDL Validations</a:t>
              </a:r>
              <a:endPara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58"/>
            <p:cNvSpPr txBox="1"/>
            <p:nvPr/>
          </p:nvSpPr>
          <p:spPr>
            <a:xfrm>
              <a:off x="7360024" y="1300117"/>
              <a:ext cx="234653" cy="235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57"/>
            <p:cNvSpPr/>
            <p:nvPr/>
          </p:nvSpPr>
          <p:spPr>
            <a:xfrm>
              <a:off x="8320860" y="259911"/>
              <a:ext cx="992149" cy="19171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IN" sz="1000" dirty="0" smtClean="0"/>
                <a:t>Pass</a:t>
              </a:r>
              <a:endParaRPr sz="1000" dirty="0"/>
            </a:p>
          </p:txBody>
        </p:sp>
        <p:sp>
          <p:nvSpPr>
            <p:cNvPr id="22" name="Shape 57"/>
            <p:cNvSpPr/>
            <p:nvPr/>
          </p:nvSpPr>
          <p:spPr>
            <a:xfrm>
              <a:off x="8324743" y="705287"/>
              <a:ext cx="861752" cy="19171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IN" sz="1000" dirty="0" smtClean="0"/>
                <a:t>Fail</a:t>
              </a:r>
              <a:endParaRPr sz="1000" dirty="0"/>
            </a:p>
          </p:txBody>
        </p:sp>
        <p:sp>
          <p:nvSpPr>
            <p:cNvPr id="23" name="Shape 60"/>
            <p:cNvSpPr txBox="1"/>
            <p:nvPr/>
          </p:nvSpPr>
          <p:spPr>
            <a:xfrm>
              <a:off x="9867256" y="-379356"/>
              <a:ext cx="3439460" cy="73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1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Receive PAN no., Name and Date of 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Birth as a response.</a:t>
              </a:r>
              <a:endParaRPr lang="en-US" sz="1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59"/>
            <p:cNvSpPr/>
            <p:nvPr/>
          </p:nvSpPr>
          <p:spPr>
            <a:xfrm>
              <a:off x="9751859" y="698979"/>
              <a:ext cx="2104087" cy="60300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0"/>
            <p:cNvSpPr txBox="1"/>
            <p:nvPr/>
          </p:nvSpPr>
          <p:spPr>
            <a:xfrm>
              <a:off x="9876888" y="684825"/>
              <a:ext cx="1782859" cy="679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1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PAN number does not exist</a:t>
              </a:r>
              <a:endPara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7085" y="162000"/>
            <a:ext cx="8992800" cy="831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8FC8"/>
              </a:buClr>
              <a:buSzPct val="100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08FC8"/>
                </a:solidFill>
                <a:latin typeface="Arial"/>
                <a:ea typeface="Arial"/>
                <a:cs typeface="Arial"/>
                <a:sym typeface="Arial"/>
              </a:rPr>
              <a:t>PAN Number Validation Flow</a:t>
            </a:r>
            <a:endParaRPr lang="en-US" sz="2400" b="1" i="0" u="none" strike="noStrike" cap="none" dirty="0">
              <a:solidFill>
                <a:srgbClr val="008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04800" y="2893328"/>
            <a:ext cx="8153400" cy="20284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0000" rIns="91425" bIns="90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 number is accepted as an input.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 smtClean="0"/>
              <a:t>PAN number format is checked at the user end.</a:t>
            </a:r>
            <a:endParaRPr lang="en-US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 smtClean="0"/>
              <a:t>A request is sent to NSDL with the PAN number, Username and Password for validation.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NSDL validates the input and sends a response.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validation = fails, PAN number does not exist is the response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 smtClean="0"/>
              <a:t>If validation = pass, response = PAN number, Name and date of birth is sent.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153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Blank</vt:lpstr>
      <vt:lpstr>PowerPoint Presentation</vt:lpstr>
      <vt:lpstr>Summary</vt:lpstr>
      <vt:lpstr>PAN Number Validation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Vicky1</cp:lastModifiedBy>
  <cp:revision>24</cp:revision>
  <dcterms:modified xsi:type="dcterms:W3CDTF">2017-11-13T09:00:47Z</dcterms:modified>
</cp:coreProperties>
</file>