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5"/>
  </p:notesMasterIdLst>
  <p:sldIdLst>
    <p:sldId id="305" r:id="rId3"/>
    <p:sldId id="256" r:id="rId4"/>
    <p:sldId id="257" r:id="rId5"/>
    <p:sldId id="262" r:id="rId6"/>
    <p:sldId id="306" r:id="rId7"/>
    <p:sldId id="263" r:id="rId8"/>
    <p:sldId id="302" r:id="rId9"/>
    <p:sldId id="264" r:id="rId10"/>
    <p:sldId id="261" r:id="rId11"/>
    <p:sldId id="299" r:id="rId12"/>
    <p:sldId id="300" r:id="rId13"/>
    <p:sldId id="303" r:id="rId14"/>
  </p:sldIdLst>
  <p:sldSz cx="9144000" cy="5143500" type="screen16x9"/>
  <p:notesSz cx="6858000" cy="9144000"/>
  <p:embeddedFontLst>
    <p:embeddedFont>
      <p:font typeface="Avenir" panose="02000503020000020003" pitchFamily="2" charset="0"/>
      <p:regular r:id="rId16"/>
      <p:italic r:id="rId17"/>
    </p:embeddedFont>
    <p:embeddedFont>
      <p:font typeface="Avenir Book" panose="02000503020000020003" pitchFamily="2" charset="0"/>
      <p:regular r:id="rId18"/>
      <p: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Lobster" pitchFamily="2" charset="77"/>
      <p:regular r:id="rId24"/>
    </p:embeddedFont>
    <p:embeddedFont>
      <p:font typeface="Nunito Sans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1e351ad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36" name="Google Shape;136;g2231e351ad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quote from week 1: “Even though the data modelling phase represents only a relatively small share of the total development effort of data systems, its impact on the final result is probably greater than that of any other phase”</a:t>
            </a:r>
          </a:p>
        </p:txBody>
      </p:sp>
    </p:spTree>
    <p:extLst>
      <p:ext uri="{BB962C8B-B14F-4D97-AF65-F5344CB8AC3E}">
        <p14:creationId xmlns:p14="http://schemas.microsoft.com/office/powerpoint/2010/main" val="285790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exercise: to do a real-world task.  While learning SQL you will be using a pre-prepared database that has no issues.  In real life, data assessment &amp; cleaning are commonplace.</a:t>
            </a:r>
          </a:p>
          <a:p>
            <a:r>
              <a:rPr lang="en-US" dirty="0"/>
              <a:t>If data has no intrinsic meaning (e.g., it’s a code of some kind), then it is possibly and even likely a foreign key</a:t>
            </a:r>
          </a:p>
          <a:p>
            <a:r>
              <a:rPr lang="en-US" dirty="0"/>
              <a:t>Useful to constrain year even if bounds are arbitrary</a:t>
            </a:r>
          </a:p>
          <a:p>
            <a:r>
              <a:rPr lang="en-US" dirty="0"/>
              <a:t>Primary key unclear, some suggested adding ID column, good idea</a:t>
            </a:r>
          </a:p>
          <a:p>
            <a:r>
              <a:rPr lang="en-US" dirty="0"/>
              <a:t>Still needs to be augmented with metadata, of course</a:t>
            </a:r>
          </a:p>
        </p:txBody>
      </p:sp>
    </p:spTree>
    <p:extLst>
      <p:ext uri="{BB962C8B-B14F-4D97-AF65-F5344CB8AC3E}">
        <p14:creationId xmlns:p14="http://schemas.microsoft.com/office/powerpoint/2010/main" val="340977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joins are very similar to SQL joins, why is R procedural and SQL declarative?  Read on…</a:t>
            </a:r>
          </a:p>
        </p:txBody>
      </p:sp>
    </p:spTree>
    <p:extLst>
      <p:ext uri="{BB962C8B-B14F-4D97-AF65-F5344CB8AC3E}">
        <p14:creationId xmlns:p14="http://schemas.microsoft.com/office/powerpoint/2010/main" val="279582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is an engine that is always running, anticipating multiple queries simultaneously</a:t>
            </a:r>
          </a:p>
          <a:p>
            <a:r>
              <a:rPr lang="en-US" dirty="0"/>
              <a:t>Tremendous amount of variability in how queries are processed; asynchronous processing</a:t>
            </a:r>
          </a:p>
          <a:p>
            <a:r>
              <a:rPr lang="en-US" dirty="0"/>
              <a:t>This explains way rows are not just conceptually unordered, but might be returned in different order on every query</a:t>
            </a:r>
          </a:p>
          <a:p>
            <a:r>
              <a:rPr lang="en-US" dirty="0"/>
              <a:t>Explains why SQL is considered declarative: RDBMS decides how to implement</a:t>
            </a:r>
          </a:p>
        </p:txBody>
      </p:sp>
    </p:spTree>
    <p:extLst>
      <p:ext uri="{BB962C8B-B14F-4D97-AF65-F5344CB8AC3E}">
        <p14:creationId xmlns:p14="http://schemas.microsoft.com/office/powerpoint/2010/main" val="39105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 life, you are more likely to collaborate using a client/server database.</a:t>
            </a:r>
          </a:p>
          <a:p>
            <a:r>
              <a:rPr lang="en-US" dirty="0"/>
              <a:t>Ergo, this course is geared to giving you that experience.</a:t>
            </a:r>
          </a:p>
        </p:txBody>
      </p:sp>
    </p:spTree>
    <p:extLst>
      <p:ext uri="{BB962C8B-B14F-4D97-AF65-F5344CB8AC3E}">
        <p14:creationId xmlns:p14="http://schemas.microsoft.com/office/powerpoint/2010/main" val="416794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02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94000" y="18875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s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71610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4472325" y="1162300"/>
            <a:ext cx="33441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4397775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horizontal image">
  <p:cSld name="Two Content Blocks + Pictur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718800" y="1024875"/>
            <a:ext cx="7750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81630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 list + image">
  <p:cSld name="Two Content Blocks + Pictur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ist">
  <p:cSld name="Two Content Blocks + Picture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535276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3"/>
          </p:nvPr>
        </p:nvSpPr>
        <p:spPr>
          <a:xfrm>
            <a:off x="535276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5"/>
          </p:nvPr>
        </p:nvSpPr>
        <p:spPr>
          <a:xfrm>
            <a:off x="4810401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6"/>
          </p:nvPr>
        </p:nvSpPr>
        <p:spPr>
          <a:xfrm>
            <a:off x="4806175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7"/>
          </p:nvPr>
        </p:nvSpPr>
        <p:spPr>
          <a:xfrm>
            <a:off x="4810401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8"/>
          </p:nvPr>
        </p:nvSpPr>
        <p:spPr>
          <a:xfrm>
            <a:off x="4806175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ist">
  <p:cSld name="Two Content Blocks + Picture_2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149250" y="3624025"/>
            <a:ext cx="238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3"/>
          </p:nvPr>
        </p:nvSpPr>
        <p:spPr>
          <a:xfrm>
            <a:off x="534700" y="28620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None/>
              <a:defRPr sz="27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 1">
  <p:cSld name="Section Header Aqua_1"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76288" y="32229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805575" y="40524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rgbClr val="004B83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 Book" panose="02000503020000020003" pitchFamily="2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70C0"/>
          </a:solidFill>
          <a:latin typeface="Century Gothic" panose="020B0502020202020204" pitchFamily="34" charset="0"/>
          <a:ea typeface="Century Gothic" panose="020B0502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25800" y="4844350"/>
            <a:ext cx="1951327" cy="146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lines on it&#10;&#10;Description automatically generated">
            <a:extLst>
              <a:ext uri="{FF2B5EF4-FFF2-40B4-BE49-F238E27FC236}">
                <a16:creationId xmlns:a16="http://schemas.microsoft.com/office/drawing/2014/main" id="{85DE8DA2-008B-B696-2906-590548B9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57" y="598890"/>
            <a:ext cx="6023085" cy="42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0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CC3A-88D2-560B-B5EE-EC61D5A5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4B83"/>
                </a:solidFill>
              </a:rPr>
              <a:t>Local vs client/server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F1C7-E077-68D2-7E2A-8BAB71A3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60224"/>
            <a:ext cx="3999900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u="sng" dirty="0">
                <a:latin typeface="Avenir Book" panose="02000503020000020003" pitchFamily="2" charset="0"/>
              </a:rPr>
              <a:t>Local (</a:t>
            </a:r>
            <a:r>
              <a:rPr lang="en-US" b="1" u="sng" dirty="0" err="1">
                <a:latin typeface="Avenir Book" panose="02000503020000020003" pitchFamily="2" charset="0"/>
              </a:rPr>
              <a:t>DuckDB</a:t>
            </a:r>
            <a:r>
              <a:rPr lang="en-US" b="1" u="sng" dirty="0">
                <a:latin typeface="Avenir Book" panose="02000503020000020003" pitchFamily="2" charset="0"/>
              </a:rPr>
              <a:t>, SQLite)</a:t>
            </a:r>
            <a:br>
              <a:rPr lang="en-US" b="1" u="sng" dirty="0">
                <a:latin typeface="Avenir Book" panose="02000503020000020003" pitchFamily="2" charset="0"/>
              </a:rPr>
            </a:br>
            <a:endParaRPr lang="en-US" b="1" u="sng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Storage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(Single) local file</a:t>
            </a:r>
          </a:p>
          <a:p>
            <a:r>
              <a:rPr lang="en-US" dirty="0">
                <a:latin typeface="Avenir Book" panose="02000503020000020003" pitchFamily="2" charset="0"/>
              </a:rPr>
              <a:t>Access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Command line tool or library open that file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No authentication, etc.</a:t>
            </a:r>
          </a:p>
          <a:p>
            <a:r>
              <a:rPr lang="en-US" dirty="0">
                <a:latin typeface="Avenir Book" panose="02000503020000020003" pitchFamily="2" charset="0"/>
              </a:rPr>
              <a:t>Support for SQL standard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Essentials there, but many pieces missing</a:t>
            </a:r>
          </a:p>
          <a:p>
            <a:r>
              <a:rPr lang="en-US" dirty="0">
                <a:latin typeface="Avenir Book" panose="02000503020000020003" pitchFamily="2" charset="0"/>
              </a:rPr>
              <a:t>Installation; management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Super easy; nil</a:t>
            </a:r>
          </a:p>
          <a:p>
            <a:r>
              <a:rPr lang="en-US" dirty="0">
                <a:latin typeface="Avenir Book" panose="02000503020000020003" pitchFamily="2" charset="0"/>
              </a:rPr>
              <a:t>Data portability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Great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BF0BB-D4A5-F8CB-F94E-192EFE9AF1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u="sng" dirty="0">
                <a:latin typeface="Avenir Book" panose="02000503020000020003" pitchFamily="2" charset="0"/>
              </a:rPr>
              <a:t>Client/server RDBMS (Oracle, SQL Server, PostgreSQL, MySQL, …)</a:t>
            </a:r>
          </a:p>
          <a:p>
            <a:r>
              <a:rPr lang="en-US" dirty="0">
                <a:latin typeface="Avenir Book" panose="02000503020000020003" pitchFamily="2" charset="0"/>
              </a:rPr>
              <a:t>Storage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 mystery</a:t>
            </a:r>
          </a:p>
          <a:p>
            <a:r>
              <a:rPr lang="en-US" dirty="0">
                <a:latin typeface="Avenir Book" panose="02000503020000020003" pitchFamily="2" charset="0"/>
              </a:rPr>
              <a:t>Access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Command line tool or library talk over network (even on same machine)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User accounts, authentication, permissions</a:t>
            </a:r>
          </a:p>
          <a:p>
            <a:r>
              <a:rPr lang="en-US" dirty="0">
                <a:latin typeface="Avenir Book" panose="02000503020000020003" pitchFamily="2" charset="0"/>
              </a:rPr>
              <a:t>Support for SQL standard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Very good</a:t>
            </a:r>
          </a:p>
          <a:p>
            <a:r>
              <a:rPr lang="en-US" dirty="0">
                <a:latin typeface="Avenir Book" panose="02000503020000020003" pitchFamily="2" charset="0"/>
              </a:rPr>
              <a:t>Installation; management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Easy; obscure</a:t>
            </a:r>
          </a:p>
          <a:p>
            <a:r>
              <a:rPr lang="en-US" dirty="0">
                <a:latin typeface="Avenir Book" panose="02000503020000020003" pitchFamily="2" charset="0"/>
              </a:rPr>
              <a:t>Data portability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Weak to nil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D26E5-4B9C-AE7C-4F67-C282F63E90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582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CCEB-A687-D6ED-B4AF-50798789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running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858E6-4CF3-6CBA-F078-C3696711D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Crow’s foot: many side</a:t>
            </a:r>
            <a:br>
              <a:rPr lang="en-US" dirty="0"/>
            </a:br>
            <a:r>
              <a:rPr lang="en-US" dirty="0"/>
              <a:t>of many-to-one</a:t>
            </a:r>
            <a:br>
              <a:rPr lang="en-US" dirty="0"/>
            </a:br>
            <a:r>
              <a:rPr lang="en-US" dirty="0"/>
              <a:t>relationship</a:t>
            </a:r>
          </a:p>
          <a:p>
            <a:r>
              <a:rPr lang="en-US" dirty="0"/>
              <a:t>Primary keys in bold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17B71-1919-0615-A618-ECA54F995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1DBE0-0A13-753A-6AE0-935AF8A4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876" y="4"/>
            <a:ext cx="50624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0087-9E81-8473-117D-170BA1B2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4B83"/>
                </a:solidFill>
              </a:rPr>
              <a:t>Roadmap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FC402-F27F-3F34-0869-B308FBB3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venir Book" panose="02000503020000020003" pitchFamily="2" charset="0"/>
              </a:rPr>
              <a:t>Today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Running SQLite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Getting help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SQL syntax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Queries, distinct, limits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Ordering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Filtering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Expressions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Set operations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NULL processing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Wednesday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Nesting, temporary tables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Aggregate functions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Grouping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Joins: inner, outer, self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Views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E49C61-7758-10C7-D5A1-C33EC0C9F7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Week 4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 management statements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Reading, writing data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Week 5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Triggers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Concurrency, transactions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Backups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Indexes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B0C3C-1CF2-22B2-6E5A-4E8041AE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51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1801300" y="1805666"/>
            <a:ext cx="5822400" cy="6693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rgbClr val="FCFCFC"/>
                </a:solidFill>
              </a:rPr>
              <a:t>I</a:t>
            </a:r>
            <a:r>
              <a:rPr lang="en" sz="3900" dirty="0" err="1">
                <a:solidFill>
                  <a:srgbClr val="FCFCFC"/>
                </a:solidFill>
              </a:rPr>
              <a:t>ntroduction</a:t>
            </a:r>
            <a:r>
              <a:rPr lang="en" sz="3900" dirty="0">
                <a:solidFill>
                  <a:srgbClr val="FCFCFC"/>
                </a:solidFill>
              </a:rPr>
              <a:t> to SQL</a:t>
            </a:r>
            <a:endParaRPr sz="3900" dirty="0">
              <a:solidFill>
                <a:srgbClr val="FCFCFC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819925" y="499050"/>
            <a:ext cx="711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289450" y="3754650"/>
            <a:ext cx="4469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6575" rIns="64000" bIns="36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Greg </a:t>
            </a:r>
            <a:r>
              <a:rPr lang="en-US" sz="1700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Janée</a:t>
            </a:r>
            <a:endParaRPr sz="17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Research Data Services, UCSB Library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rds@library.ucsb.edu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EBC1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00025" y="247650"/>
            <a:ext cx="7116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EDS213 - Databases &amp; Data Management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Week </a:t>
            </a:r>
            <a:r>
              <a:rPr lang="en-US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relationship of SQL to relational databases</a:t>
            </a:r>
          </a:p>
          <a:p>
            <a:r>
              <a:rPr lang="en-US" dirty="0"/>
              <a:t>Understand how local databases differ from client/server databases</a:t>
            </a:r>
          </a:p>
          <a:p>
            <a:r>
              <a:rPr lang="en-US" dirty="0"/>
              <a:t>Understand basic SQL syntax and statements</a:t>
            </a:r>
          </a:p>
          <a:p>
            <a:r>
              <a:rPr lang="en-US" dirty="0"/>
              <a:t>Be able to answer basic questions about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10D-0028-3C86-EF82-616755EC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E6A6-33C7-E05D-AC6A-04065B23C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 modeling is an important part of the process of working with data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To have confidence in data, we need assurance that it matches our assumptions and expectations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Relational databases/SQL provide an opportunity (a place) to both define and constrain data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165A6-4772-6692-ED40-243875041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1217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4351-6E83-9234-4859-236F6C35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EFCE-8B20-519F-B33B-5DC35F362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87C7-4764-37F3-A9AC-DCFA68ACA6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1FDED27-6EFA-13BB-1C05-07CF6B6D8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1" y="1152475"/>
            <a:ext cx="8632578" cy="35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9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454-F369-ABA6-897C-787CA432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BC40-0B72-3118-1E35-C2404E7C4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Snow_survey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Site TEXT NOT NULL,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Year INTEGER NOT NULL CHECK (Year BETWEEN 2000 AND 2014),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Date DATE NOT NULL,</a:t>
            </a:r>
            <a:endParaRPr 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Plot TEXT,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foreign key?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TEXT,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REAL NOT NULL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BETWEEN 0 and 100),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REAL NOT NULL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BETWEEN 0 and 100),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REAL NOT NULL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BETWEEN 0 and 100),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REAL NOT NULL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Observer TEXT NOT NULL,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Notes TEXT,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(Site) REFERENCES Site (Code),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 (Observer) REFERENCES Personnel (Abbreviation),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CHECK (Date BETWEEN Year||'-01-01' AND Year||'-12-31'),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Possible primary key: (Site, Date, Plot, Location)?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1FAF7-CFE2-55A4-8648-E2EAF50315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98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C9A3-C4AA-D903-BDEF-73B719C8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4EFC0-A7FA-5BD1-AB8A-C8F6D0BB5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Site,Year,Date,Plot,Location,Snow_cover,Water_cover,Land_cover,Total_cover,Observer,Notes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3EA3-0128-5A16-5AA8-77D2123D7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93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5DE4-05F5-63CD-734A-28BF95EA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SQL’s role and 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179D-5C99-6569-AFA9-8AE546A07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Standardized language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For defining, accessing, managing data in RDBMS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The </a:t>
            </a:r>
            <a:r>
              <a:rPr lang="en-US" b="1" i="1" dirty="0">
                <a:latin typeface="Avenir Book" panose="02000503020000020003" pitchFamily="2" charset="0"/>
              </a:rPr>
              <a:t>only</a:t>
            </a:r>
            <a:r>
              <a:rPr lang="en-US" dirty="0">
                <a:latin typeface="Avenir Book" panose="02000503020000020003" pitchFamily="2" charset="0"/>
              </a:rPr>
              <a:t> thing that is standardized</a:t>
            </a:r>
          </a:p>
          <a:p>
            <a:pPr lvl="2"/>
            <a:r>
              <a:rPr lang="en-US" dirty="0">
                <a:latin typeface="Avenir Book" panose="02000503020000020003" pitchFamily="2" charset="0"/>
              </a:rPr>
              <a:t>Variations in what is supported and how</a:t>
            </a:r>
          </a:p>
          <a:p>
            <a:pPr lvl="2"/>
            <a:r>
              <a:rPr lang="en-US" dirty="0">
                <a:latin typeface="Avenir Book" panose="02000503020000020003" pitchFamily="2" charset="0"/>
              </a:rPr>
              <a:t>Extensions: statements, functions, data types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Also serves as the API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Declarative language, not procedural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Say what you want, not how to compute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E7E2-F134-55E2-9731-6FF7B1846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242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03A93A7-1D54-2726-F751-ADD9C09F962C}"/>
              </a:ext>
            </a:extLst>
          </p:cNvPr>
          <p:cNvSpPr/>
          <p:nvPr/>
        </p:nvSpPr>
        <p:spPr>
          <a:xfrm>
            <a:off x="2378990" y="1325103"/>
            <a:ext cx="6453310" cy="371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369EB-8BFE-7354-0188-66881DAB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database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109F0-5CBF-1DC4-1A10-AAFC7F37A4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8CFA0C-D320-6081-F65C-74073F19DDA4}"/>
              </a:ext>
            </a:extLst>
          </p:cNvPr>
          <p:cNvSpPr/>
          <p:nvPr/>
        </p:nvSpPr>
        <p:spPr>
          <a:xfrm>
            <a:off x="4850967" y="1823246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engine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98B58A-83AD-BE50-D275-B36F49B730BA}"/>
              </a:ext>
            </a:extLst>
          </p:cNvPr>
          <p:cNvSpPr/>
          <p:nvPr/>
        </p:nvSpPr>
        <p:spPr>
          <a:xfrm>
            <a:off x="3781584" y="3153896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subsystem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1BCC63-7C62-A7AA-EA0D-9FDBDA92E8E8}"/>
              </a:ext>
            </a:extLst>
          </p:cNvPr>
          <p:cNvSpPr/>
          <p:nvPr/>
        </p:nvSpPr>
        <p:spPr>
          <a:xfrm>
            <a:off x="5986217" y="3145048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336EAE-4364-0DCA-52E8-95429E857012}"/>
              </a:ext>
            </a:extLst>
          </p:cNvPr>
          <p:cNvSpPr/>
          <p:nvPr/>
        </p:nvSpPr>
        <p:spPr>
          <a:xfrm>
            <a:off x="4850967" y="4475698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E462F-40EE-4CF6-147D-61761B7C32DA}"/>
              </a:ext>
            </a:extLst>
          </p:cNvPr>
          <p:cNvSpPr txBox="1"/>
          <p:nvPr/>
        </p:nvSpPr>
        <p:spPr>
          <a:xfrm>
            <a:off x="6486038" y="1458253"/>
            <a:ext cx="23075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Scheduler</a:t>
            </a:r>
          </a:p>
          <a:p>
            <a:r>
              <a:rPr lang="en-US" sz="1100" dirty="0"/>
              <a:t>Concurrency management</a:t>
            </a:r>
          </a:p>
          <a:p>
            <a:r>
              <a:rPr lang="en-US" sz="1100" dirty="0"/>
              <a:t>Query planning:</a:t>
            </a:r>
          </a:p>
          <a:p>
            <a:r>
              <a:rPr lang="en-US" sz="1100" dirty="0"/>
              <a:t>- Algorithms</a:t>
            </a:r>
          </a:p>
          <a:p>
            <a:r>
              <a:rPr lang="en-US" sz="1100" dirty="0"/>
              <a:t>- Caching, indexes</a:t>
            </a:r>
          </a:p>
          <a:p>
            <a:r>
              <a:rPr lang="en-US" sz="1100" dirty="0"/>
              <a:t>- Statistical distribution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EEC9D-DB64-0CEE-9E24-13B19E11C676}"/>
              </a:ext>
            </a:extLst>
          </p:cNvPr>
          <p:cNvSpPr txBox="1"/>
          <p:nvPr/>
        </p:nvSpPr>
        <p:spPr>
          <a:xfrm>
            <a:off x="2464225" y="2946525"/>
            <a:ext cx="138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Memory caching</a:t>
            </a:r>
          </a:p>
          <a:p>
            <a:r>
              <a:rPr lang="en-US" sz="1200" dirty="0"/>
              <a:t>Predictive reads</a:t>
            </a:r>
          </a:p>
          <a:p>
            <a:r>
              <a:rPr lang="en-US" sz="1200" dirty="0"/>
              <a:t>Deferred writes</a:t>
            </a:r>
          </a:p>
          <a:p>
            <a:r>
              <a:rPr lang="en-US" sz="1200" dirty="0"/>
              <a:t>I/O 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60A99-9AB6-B012-7680-83C2C62C186E}"/>
              </a:ext>
            </a:extLst>
          </p:cNvPr>
          <p:cNvSpPr txBox="1"/>
          <p:nvPr/>
        </p:nvSpPr>
        <p:spPr>
          <a:xfrm>
            <a:off x="7621288" y="3232372"/>
            <a:ext cx="115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Fault recovery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74861F2-D17B-1995-CBC9-4D89BD18B26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685464" y="2170856"/>
            <a:ext cx="896697" cy="10693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5F245CB-743C-0DEE-2C3E-D6DD6EE3022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792204" y="2133498"/>
            <a:ext cx="887849" cy="11352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49AD1FC-48BC-7866-738F-E790C48BB1B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689887" y="3497081"/>
            <a:ext cx="887849" cy="106938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BF9B278-DE53-1ACB-F77A-F4F7DE9691A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787780" y="3459724"/>
            <a:ext cx="896697" cy="11352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D66A92-C862-DCEF-30B8-81C2F4554B39}"/>
              </a:ext>
            </a:extLst>
          </p:cNvPr>
          <p:cNvSpPr txBox="1"/>
          <p:nvPr/>
        </p:nvSpPr>
        <p:spPr>
          <a:xfrm>
            <a:off x="2378990" y="1017526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0DFF0C-58F5-2F3B-D5A2-157BC08FE78A}"/>
              </a:ext>
            </a:extLst>
          </p:cNvPr>
          <p:cNvSpPr txBox="1"/>
          <p:nvPr/>
        </p:nvSpPr>
        <p:spPr>
          <a:xfrm>
            <a:off x="311700" y="279263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(you)</a:t>
            </a:r>
          </a:p>
        </p:txBody>
      </p:sp>
      <p:sp>
        <p:nvSpPr>
          <p:cNvPr id="44" name="Left-Right Arrow 43">
            <a:extLst>
              <a:ext uri="{FF2B5EF4-FFF2-40B4-BE49-F238E27FC236}">
                <a16:creationId xmlns:a16="http://schemas.microsoft.com/office/drawing/2014/main" id="{20BA1686-7D0D-5805-7604-CF0F11C871FC}"/>
              </a:ext>
            </a:extLst>
          </p:cNvPr>
          <p:cNvSpPr/>
          <p:nvPr/>
        </p:nvSpPr>
        <p:spPr>
          <a:xfrm>
            <a:off x="1625173" y="2760047"/>
            <a:ext cx="624872" cy="3729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803656-89AA-5055-F3E1-01AD046FE953}"/>
              </a:ext>
            </a:extLst>
          </p:cNvPr>
          <p:cNvSpPr txBox="1"/>
          <p:nvPr/>
        </p:nvSpPr>
        <p:spPr>
          <a:xfrm>
            <a:off x="1586435" y="3181674"/>
            <a:ext cx="74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FFD1FE-4180-3ACE-81F8-8D50DFBCEDE9}"/>
              </a:ext>
            </a:extLst>
          </p:cNvPr>
          <p:cNvSpPr txBox="1"/>
          <p:nvPr/>
        </p:nvSpPr>
        <p:spPr>
          <a:xfrm>
            <a:off x="311700" y="3181673"/>
            <a:ext cx="91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 line or</a:t>
            </a:r>
          </a:p>
          <a:p>
            <a:r>
              <a:rPr lang="en-US" sz="1200" dirty="0"/>
              <a:t>from program</a:t>
            </a:r>
          </a:p>
        </p:txBody>
      </p:sp>
    </p:spTree>
    <p:extLst>
      <p:ext uri="{BB962C8B-B14F-4D97-AF65-F5344CB8AC3E}">
        <p14:creationId xmlns:p14="http://schemas.microsoft.com/office/powerpoint/2010/main" val="2733156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 Santa Barbara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881</Words>
  <Application>Microsoft Macintosh PowerPoint</Application>
  <PresentationFormat>On-screen Show (16:9)</PresentationFormat>
  <Paragraphs>151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Century Gothic</vt:lpstr>
      <vt:lpstr>Nunito Sans</vt:lpstr>
      <vt:lpstr>Calibri</vt:lpstr>
      <vt:lpstr>Lobster</vt:lpstr>
      <vt:lpstr>Avenir Book</vt:lpstr>
      <vt:lpstr>Courier New</vt:lpstr>
      <vt:lpstr>Avenir</vt:lpstr>
      <vt:lpstr>Simple Light</vt:lpstr>
      <vt:lpstr>UC Santa Barbara Theme</vt:lpstr>
      <vt:lpstr>PowerPoint Presentation</vt:lpstr>
      <vt:lpstr>Introduction to SQL</vt:lpstr>
      <vt:lpstr>Learning objectives</vt:lpstr>
      <vt:lpstr>Recap of week 1</vt:lpstr>
      <vt:lpstr>Homework answer</vt:lpstr>
      <vt:lpstr>Homework answer</vt:lpstr>
      <vt:lpstr>Compare to CSV</vt:lpstr>
      <vt:lpstr>SQL’s role and nature</vt:lpstr>
      <vt:lpstr>Typical database architecture</vt:lpstr>
      <vt:lpstr>Local vs client/server databases</vt:lpstr>
      <vt:lpstr>Our running example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data modeling</dc:title>
  <cp:lastModifiedBy>Greg Janée</cp:lastModifiedBy>
  <cp:revision>269</cp:revision>
  <dcterms:modified xsi:type="dcterms:W3CDTF">2024-04-14T19:57:34Z</dcterms:modified>
</cp:coreProperties>
</file>