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8" r:id="rId14"/>
    <p:sldId id="29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66E26-B786-7449-A6E3-D8A3A21BBE88}" type="datetimeFigureOut">
              <a:rPr lang="en-US" smtClean="0"/>
              <a:t>5/13/24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B9401-26F2-934D-A6E7-7F9D19C9D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38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2e286efe2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2e286efe2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2e286efe20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2e286efe20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1d2826501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1d2826501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38e8dab6b0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38e8dab6b0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2e286efe20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2e286efe20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2e286efe20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2e286efe20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2e286efe2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2e286efe20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38e8dab6b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38e8dab6b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2e286efe20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2e286efe20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2e286efe2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2e286efe2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38e8dab6b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38e8dab6b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2e286efe2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2e286efe2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2e286efe2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2e286efe2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5067-4076-FE59-46D9-3672C8D27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829D0-377D-942F-D6D5-4E5344DED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C0ADE-D7A6-E1E0-4AFE-1D2FBB21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79FB-8E85-9140-BE0C-44E184A83A12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B3DDF-5204-0EF6-88BB-6A8A96C9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320F3-1885-ADEF-8E22-17BFEA3BB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427A-CCDB-7340-B060-D5EC7ABA0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5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599B5-A241-13EC-2283-79FAD10E3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A7361-560E-2073-FAC9-5A3E882C4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94B68-7EF1-FE18-2AD4-A5E763BE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79FB-8E85-9140-BE0C-44E184A83A12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57C34-EC46-E908-E98B-5CFA8BA5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811FC-C31F-4246-55D3-74EAF949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427A-CCDB-7340-B060-D5EC7ABA0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5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ABAB6A-6011-27FD-2A78-A4A744CA4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9F9EC-00FC-C8C3-A3AE-037A8056D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03AA3-62D6-3E20-9566-E8299D316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79FB-8E85-9140-BE0C-44E184A83A12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3BA73-2AB8-7552-D5D6-3F1CD6F9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A940B-6BAF-0A9E-7ADE-2DFDAE893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427A-CCDB-7340-B060-D5EC7ABA0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81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5574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F94E-5387-6ECB-1D73-03D26160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5F627-C6D1-EED2-B234-74791FE5D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BD876-1FAE-DBEB-B943-436A2655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79FB-8E85-9140-BE0C-44E184A83A12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45C60-B8DA-216E-8A1E-B8048390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DCC32-DCB2-4B8B-9855-E87388F69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427A-CCDB-7340-B060-D5EC7ABA0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5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D92B1-FC06-C446-1A31-F81225023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6F054-5D2C-772F-6B06-D94079AAE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5EBF9-3080-2DE0-13A3-6722F7B69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79FB-8E85-9140-BE0C-44E184A83A12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64C29-C86E-14BF-72DD-400DC1F5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49EB8-7ADB-2D7D-9301-03628DBD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427A-CCDB-7340-B060-D5EC7ABA0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3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4AE18-E397-AF0E-C023-10FDE9070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25C4-0499-CE54-1865-296433BBF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3BE98-C4E4-E38C-59C6-B3488837A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00893-1DC3-6A67-BA89-738FF099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79FB-8E85-9140-BE0C-44E184A83A12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6793A-C89F-66A7-B32F-30CF3EB4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339BE-DA9A-11DE-2DB4-043A45C3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427A-CCDB-7340-B060-D5EC7ABA0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2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BC22-FB01-891F-D48E-322948465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9EA28-9900-7463-7C66-97F8186B8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7BAB7-56C4-5C57-9E23-E75DCD718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45BDA-3677-BCD0-A342-60ED77E73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A2E82E-AE1C-DDF2-62F5-A80A029D2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7EFA9-7894-FD8D-257F-4E6C5E65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79FB-8E85-9140-BE0C-44E184A83A12}" type="datetimeFigureOut">
              <a:rPr lang="en-US" smtClean="0"/>
              <a:t>5/13/24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75224-4EE4-3495-8167-17B88C13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E2D5D-E2A1-E245-729A-9A61ACC9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427A-CCDB-7340-B060-D5EC7ABA0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5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2E1B-6701-E384-70CB-B195416A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88C16-7D28-40F3-E573-6813ACA4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79FB-8E85-9140-BE0C-44E184A83A12}" type="datetimeFigureOut">
              <a:rPr lang="en-US" smtClean="0"/>
              <a:t>5/13/24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DA70A-053D-53C7-43DA-4E7E35E12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8C9C9-B01F-1AE3-D830-43C4F476B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427A-CCDB-7340-B060-D5EC7ABA0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9B8FA9-721A-9FF3-9316-520FED7D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79FB-8E85-9140-BE0C-44E184A83A12}" type="datetimeFigureOut">
              <a:rPr lang="en-US" smtClean="0"/>
              <a:t>5/13/24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B039D-B712-2F75-5BF7-544EE4527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CB8D7-F511-1FAD-BB77-A9C2F582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427A-CCDB-7340-B060-D5EC7ABA0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9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486F-B366-6039-8EDE-BC2F95C61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05A1C-C4BA-D3A2-13A6-1A85D2172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32B96-5D5A-0CA8-76DD-9E027DB01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8AB79-E6ED-3191-28FF-B5B28525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79FB-8E85-9140-BE0C-44E184A83A12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BF08E-8F4D-2C4B-8BAE-37BA39DA4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0F90E-76B6-F9A5-291A-2D1F0F95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427A-CCDB-7340-B060-D5EC7ABA0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8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0DF9-6000-CA82-B82D-C953A659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47CE8-BDC5-052A-6BD4-7D0D0A519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89C0A-34C6-550D-75A6-E99743615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882BB-E4E9-209C-07EE-53F558CA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79FB-8E85-9140-BE0C-44E184A83A12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30577-9F3B-1088-36E2-6B1B3B51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0C09F-0056-5262-0A72-E5FCB7EE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427A-CCDB-7340-B060-D5EC7ABA0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32C359-07D7-9ED2-B88E-B64E8C339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02A60-28CC-C2DA-87D0-28C20C5AB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7BC4A-8843-5EB5-E135-5E288E054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7579FB-8E85-9140-BE0C-44E184A83A12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C5769-E103-7ACF-63E1-51C311DAE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7F7DA-6900-3485-C2E2-96F4E72E3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13427A-CCDB-7340-B060-D5EC7ABA0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2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studio.github.io/renv/articles/renv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0"/>
          <p:cNvSpPr txBox="1"/>
          <p:nvPr/>
        </p:nvSpPr>
        <p:spPr>
          <a:xfrm>
            <a:off x="528933" y="163967"/>
            <a:ext cx="10418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4000" b="1">
                <a:solidFill>
                  <a:srgbClr val="004B8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Dependency Hell</a:t>
            </a:r>
            <a:endParaRPr sz="4000" b="1">
              <a:solidFill>
                <a:srgbClr val="004B8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1" name="Google Shape;421;p60"/>
          <p:cNvSpPr txBox="1"/>
          <p:nvPr/>
        </p:nvSpPr>
        <p:spPr>
          <a:xfrm>
            <a:off x="630233" y="1458800"/>
            <a:ext cx="7165600" cy="496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99521">
              <a:buClr>
                <a:schemeClr val="dk1"/>
              </a:buClr>
              <a:buSzPts val="2300"/>
              <a:buFont typeface="Avenir"/>
              <a:buChar char="●"/>
            </a:pPr>
            <a:r>
              <a:rPr lang="en" sz="3067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Free and open-source software…</a:t>
            </a:r>
            <a:endParaRPr sz="3067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endParaRPr sz="3067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609585" indent="-499521">
              <a:buClr>
                <a:schemeClr val="dk1"/>
              </a:buClr>
              <a:buSzPts val="2300"/>
              <a:buFont typeface="Avenir"/>
              <a:buChar char="●"/>
            </a:pPr>
            <a:r>
              <a:rPr lang="en" sz="3067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Clean and clear code…</a:t>
            </a:r>
            <a:endParaRPr sz="3067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609585"/>
            <a:endParaRPr sz="3067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609585" indent="-499521">
              <a:buClr>
                <a:schemeClr val="dk1"/>
              </a:buClr>
              <a:buSzPts val="2300"/>
              <a:buFont typeface="Avenir"/>
              <a:buChar char="●"/>
            </a:pPr>
            <a:r>
              <a:rPr lang="en" sz="3067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Data well-organized and documented..</a:t>
            </a:r>
            <a:endParaRPr sz="3067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endParaRPr sz="3067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609585" indent="-499521">
              <a:buClr>
                <a:schemeClr val="dk1"/>
              </a:buClr>
              <a:buSzPts val="2300"/>
              <a:buFont typeface="Avenir"/>
              <a:buChar char="●"/>
            </a:pPr>
            <a:r>
              <a:rPr lang="en" sz="3067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devtools/sessionInfo ( )...</a:t>
            </a:r>
            <a:endParaRPr sz="3067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endParaRPr sz="3067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609585" indent="-499521">
              <a:buClr>
                <a:schemeClr val="dk1"/>
              </a:buClr>
              <a:buSzPts val="2300"/>
              <a:buFont typeface="Avenir"/>
              <a:buChar char="●"/>
            </a:pPr>
            <a:r>
              <a:rPr lang="en" sz="3067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Still...issues with the environment</a:t>
            </a:r>
            <a:endParaRPr sz="3733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22" name="Google Shape;42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0162" y="1542534"/>
            <a:ext cx="3772972" cy="3772933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60"/>
          <p:cNvSpPr txBox="1"/>
          <p:nvPr/>
        </p:nvSpPr>
        <p:spPr>
          <a:xfrm>
            <a:off x="7635133" y="5430534"/>
            <a:ext cx="35780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i="1">
                <a:latin typeface="Avenir"/>
                <a:ea typeface="Avenir"/>
                <a:cs typeface="Avenir"/>
                <a:sym typeface="Avenir"/>
              </a:rPr>
              <a:t>Say “it works in my machine”, one more time!</a:t>
            </a:r>
            <a:endParaRPr sz="2400" i="1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9"/>
          <p:cNvSpPr txBox="1">
            <a:spLocks noGrp="1"/>
          </p:cNvSpPr>
          <p:nvPr>
            <p:ph type="ctrTitle"/>
          </p:nvPr>
        </p:nvSpPr>
        <p:spPr>
          <a:xfrm>
            <a:off x="1957700" y="450467"/>
            <a:ext cx="96247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  <a:buSzPts val="990"/>
            </a:pPr>
            <a:r>
              <a:rPr lang="en" sz="5200" b="1" dirty="0">
                <a:solidFill>
                  <a:srgbClr val="1C458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It’s never too late…</a:t>
            </a:r>
            <a:endParaRPr sz="5200" b="1" dirty="0">
              <a:solidFill>
                <a:srgbClr val="1C458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2" name="Google Shape;50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-5"/>
            <a:ext cx="1957700" cy="1957733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69"/>
          <p:cNvSpPr txBox="1"/>
          <p:nvPr/>
        </p:nvSpPr>
        <p:spPr>
          <a:xfrm>
            <a:off x="1388833" y="2122700"/>
            <a:ext cx="10306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pic>
        <p:nvPicPr>
          <p:cNvPr id="504" name="Google Shape;504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4334" y="1622600"/>
            <a:ext cx="5240167" cy="4862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0"/>
          <p:cNvSpPr txBox="1">
            <a:spLocks noGrp="1"/>
          </p:cNvSpPr>
          <p:nvPr>
            <p:ph type="ctrTitle"/>
          </p:nvPr>
        </p:nvSpPr>
        <p:spPr>
          <a:xfrm>
            <a:off x="1957700" y="450467"/>
            <a:ext cx="65300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  <a:buSzPts val="990"/>
            </a:pPr>
            <a:r>
              <a:rPr lang="en" sz="5200" b="1" dirty="0">
                <a:solidFill>
                  <a:srgbClr val="1C458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It’s never too late…</a:t>
            </a:r>
            <a:endParaRPr sz="5200" b="1" dirty="0">
              <a:solidFill>
                <a:srgbClr val="1C458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0" name="Google Shape;51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-5"/>
            <a:ext cx="1957700" cy="1957733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70"/>
          <p:cNvSpPr txBox="1"/>
          <p:nvPr/>
        </p:nvSpPr>
        <p:spPr>
          <a:xfrm>
            <a:off x="1388833" y="2122700"/>
            <a:ext cx="10306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512" name="Google Shape;512;p70"/>
          <p:cNvSpPr txBox="1"/>
          <p:nvPr/>
        </p:nvSpPr>
        <p:spPr>
          <a:xfrm>
            <a:off x="1588000" y="2224300"/>
            <a:ext cx="4000000" cy="3200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renv::init( 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renv::snapshot( 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renv::restore( 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3" name="Google Shape;513;p70"/>
          <p:cNvSpPr txBox="1"/>
          <p:nvPr/>
        </p:nvSpPr>
        <p:spPr>
          <a:xfrm>
            <a:off x="4246567" y="2353901"/>
            <a:ext cx="6648400" cy="779532"/>
          </a:xfrm>
          <a:prstGeom prst="rect">
            <a:avLst/>
          </a:prstGeom>
          <a:solidFill>
            <a:srgbClr val="FFC800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733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Initialize a new project-local environment with a private R library</a:t>
            </a:r>
            <a:endParaRPr sz="1733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14" name="Google Shape;514;p70"/>
          <p:cNvSpPr txBox="1"/>
          <p:nvPr/>
        </p:nvSpPr>
        <p:spPr>
          <a:xfrm>
            <a:off x="4815800" y="3271734"/>
            <a:ext cx="6735200" cy="779532"/>
          </a:xfrm>
          <a:prstGeom prst="rect">
            <a:avLst/>
          </a:prstGeom>
          <a:solidFill>
            <a:srgbClr val="FFC800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7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After updates, save the state of the project library to the lockfile (renv.lock)</a:t>
            </a:r>
            <a:endParaRPr sz="1733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15" name="Google Shape;515;p70"/>
          <p:cNvSpPr txBox="1"/>
          <p:nvPr/>
        </p:nvSpPr>
        <p:spPr>
          <a:xfrm>
            <a:off x="4710767" y="4456367"/>
            <a:ext cx="7256000" cy="1312883"/>
          </a:xfrm>
          <a:prstGeom prst="rect">
            <a:avLst/>
          </a:prstGeom>
          <a:solidFill>
            <a:srgbClr val="FFC800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7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Restore the state of your project from renv.lock. It examines your project’s R files to determine which packages are used in your project, and will include only those packages (alongside their recursive dependencies) in the lockfile.</a:t>
            </a:r>
            <a:endParaRPr sz="17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800" b="1" dirty="0">
                <a:solidFill>
                  <a:srgbClr val="1C458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Collaborating with RENV</a:t>
            </a:r>
            <a:endParaRPr sz="4800" b="1" dirty="0">
              <a:solidFill>
                <a:srgbClr val="1C458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1" name="Google Shape;521;p71"/>
          <p:cNvSpPr txBox="1">
            <a:spLocks noGrp="1"/>
          </p:cNvSpPr>
          <p:nvPr>
            <p:ph type="body" idx="1"/>
          </p:nvPr>
        </p:nvSpPr>
        <p:spPr>
          <a:xfrm>
            <a:off x="415600" y="135696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95000"/>
              </a:lnSpc>
              <a:buNone/>
            </a:pPr>
            <a:endParaRPr sz="23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76237">
              <a:lnSpc>
                <a:spcPct val="95000"/>
              </a:lnSpc>
              <a:spcBef>
                <a:spcPts val="1600"/>
              </a:spcBef>
              <a:buClr>
                <a:schemeClr val="dk1"/>
              </a:buClr>
              <a:buSzPts val="2025"/>
              <a:buFont typeface="Avenir"/>
              <a:buChar char="●"/>
            </a:pPr>
            <a:r>
              <a:rPr lang="en" sz="27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Initialize </a:t>
            </a:r>
            <a:r>
              <a:rPr lang="en" sz="27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renv</a:t>
            </a:r>
            <a:r>
              <a:rPr lang="en" sz="27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in your project using </a:t>
            </a:r>
            <a:r>
              <a:rPr lang="en" sz="2700" dirty="0" err="1">
                <a:solidFill>
                  <a:schemeClr val="dk1"/>
                </a:solidFill>
                <a:highlight>
                  <a:srgbClr val="FFC800"/>
                </a:highlight>
                <a:latin typeface="Courier New"/>
                <a:ea typeface="Courier New"/>
                <a:cs typeface="Courier New"/>
                <a:sym typeface="Courier New"/>
              </a:rPr>
              <a:t>renv</a:t>
            </a:r>
            <a:r>
              <a:rPr lang="en" sz="2700" dirty="0">
                <a:solidFill>
                  <a:schemeClr val="dk1"/>
                </a:solidFill>
                <a:highlight>
                  <a:srgbClr val="FFC800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2700" dirty="0" err="1">
                <a:solidFill>
                  <a:schemeClr val="dk1"/>
                </a:solidFill>
                <a:highlight>
                  <a:srgbClr val="FFC800"/>
                </a:highlight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2700" dirty="0">
                <a:solidFill>
                  <a:schemeClr val="dk1"/>
                </a:solidFill>
                <a:highlight>
                  <a:srgbClr val="FFC800"/>
                </a:highlight>
                <a:latin typeface="Courier New"/>
                <a:ea typeface="Courier New"/>
                <a:cs typeface="Courier New"/>
                <a:sym typeface="Courier New"/>
              </a:rPr>
              <a:t>( )</a:t>
            </a:r>
            <a:endParaRPr sz="2700" dirty="0">
              <a:solidFill>
                <a:schemeClr val="dk1"/>
              </a:solidFill>
              <a:highlight>
                <a:srgbClr val="FFC8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76237">
              <a:lnSpc>
                <a:spcPct val="95000"/>
              </a:lnSpc>
              <a:spcBef>
                <a:spcPts val="1600"/>
              </a:spcBef>
              <a:buClr>
                <a:schemeClr val="dk1"/>
              </a:buClr>
              <a:buSzPts val="2025"/>
              <a:buFont typeface="Avenir"/>
              <a:buChar char="●"/>
            </a:pPr>
            <a:r>
              <a:rPr lang="en" sz="27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Share your project sources, including </a:t>
            </a:r>
            <a:r>
              <a:rPr lang="en" sz="27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renv.lock</a:t>
            </a:r>
            <a:r>
              <a:rPr lang="en" sz="27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, .</a:t>
            </a:r>
            <a:r>
              <a:rPr lang="en" sz="27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Rprofile</a:t>
            </a:r>
            <a:r>
              <a:rPr lang="en" sz="27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, and </a:t>
            </a:r>
            <a:r>
              <a:rPr lang="en" sz="27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renv</a:t>
            </a:r>
            <a:r>
              <a:rPr lang="en" sz="27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</a:t>
            </a:r>
            <a:r>
              <a:rPr lang="en" sz="27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activate.R</a:t>
            </a:r>
            <a:r>
              <a:rPr lang="en" sz="27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and ensure that collaborators download and install the right version of </a:t>
            </a:r>
            <a:r>
              <a:rPr lang="en" sz="27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renv</a:t>
            </a:r>
            <a:r>
              <a:rPr lang="en" sz="27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when starting the project.</a:t>
            </a:r>
            <a:endParaRPr sz="27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76237">
              <a:lnSpc>
                <a:spcPct val="95000"/>
              </a:lnSpc>
              <a:spcBef>
                <a:spcPts val="1333"/>
              </a:spcBef>
              <a:buClr>
                <a:schemeClr val="dk1"/>
              </a:buClr>
              <a:buSzPts val="2025"/>
              <a:buFont typeface="Avenir"/>
              <a:buChar char="●"/>
            </a:pPr>
            <a:r>
              <a:rPr lang="en" sz="27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When a collaborator opens the project, </a:t>
            </a:r>
            <a:r>
              <a:rPr lang="en" sz="27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renv</a:t>
            </a:r>
            <a:r>
              <a:rPr lang="en" sz="27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will automatically bootstrap and download the appropriate version of </a:t>
            </a:r>
            <a:r>
              <a:rPr lang="en" sz="27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renv</a:t>
            </a:r>
            <a:r>
              <a:rPr lang="en" sz="27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7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76237">
              <a:lnSpc>
                <a:spcPct val="95000"/>
              </a:lnSpc>
              <a:spcBef>
                <a:spcPts val="1333"/>
              </a:spcBef>
              <a:buClr>
                <a:schemeClr val="dk1"/>
              </a:buClr>
              <a:buSzPts val="2025"/>
              <a:buFont typeface="Avenir"/>
              <a:buChar char="●"/>
            </a:pPr>
            <a:r>
              <a:rPr lang="en" sz="27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If updates are made save them with </a:t>
            </a:r>
            <a:r>
              <a:rPr lang="en" sz="2700" dirty="0" err="1">
                <a:solidFill>
                  <a:schemeClr val="dk1"/>
                </a:solidFill>
                <a:highlight>
                  <a:srgbClr val="FFC800"/>
                </a:highlight>
                <a:latin typeface="Courier New"/>
                <a:ea typeface="Courier New"/>
                <a:cs typeface="Courier New"/>
                <a:sym typeface="Courier New"/>
              </a:rPr>
              <a:t>renv</a:t>
            </a:r>
            <a:r>
              <a:rPr lang="en" sz="2700" dirty="0">
                <a:solidFill>
                  <a:schemeClr val="dk1"/>
                </a:solidFill>
                <a:highlight>
                  <a:srgbClr val="FFC800"/>
                </a:highlight>
                <a:latin typeface="Courier New"/>
                <a:ea typeface="Courier New"/>
                <a:cs typeface="Courier New"/>
                <a:sym typeface="Courier New"/>
              </a:rPr>
              <a:t>::snapshot( )</a:t>
            </a:r>
            <a:endParaRPr sz="27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76237">
              <a:lnSpc>
                <a:spcPct val="95000"/>
              </a:lnSpc>
              <a:spcBef>
                <a:spcPts val="1333"/>
              </a:spcBef>
              <a:spcAft>
                <a:spcPts val="1600"/>
              </a:spcAft>
              <a:buClr>
                <a:schemeClr val="dk1"/>
              </a:buClr>
              <a:buSzPts val="2025"/>
              <a:buFont typeface="Avenir"/>
              <a:buChar char="●"/>
            </a:pPr>
            <a:r>
              <a:rPr lang="en" sz="27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After that, collaborators can use </a:t>
            </a:r>
            <a:r>
              <a:rPr lang="en" sz="2700" dirty="0" err="1">
                <a:solidFill>
                  <a:schemeClr val="dk1"/>
                </a:solidFill>
                <a:highlight>
                  <a:srgbClr val="FFC800"/>
                </a:highlight>
                <a:latin typeface="Courier New"/>
                <a:ea typeface="Courier New"/>
                <a:cs typeface="Courier New"/>
                <a:sym typeface="Courier New"/>
              </a:rPr>
              <a:t>renv</a:t>
            </a:r>
            <a:r>
              <a:rPr lang="en" sz="2700" dirty="0">
                <a:solidFill>
                  <a:schemeClr val="dk1"/>
                </a:solidFill>
                <a:highlight>
                  <a:srgbClr val="FFC800"/>
                </a:highlight>
                <a:latin typeface="Courier New"/>
                <a:ea typeface="Courier New"/>
                <a:cs typeface="Courier New"/>
                <a:sym typeface="Courier New"/>
              </a:rPr>
              <a:t>::restore( )</a:t>
            </a:r>
            <a:r>
              <a:rPr lang="en" sz="27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to restore the project library on their machine.</a:t>
            </a:r>
            <a:endParaRPr sz="27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3"/>
          <p:cNvSpPr txBox="1">
            <a:spLocks noGrp="1"/>
          </p:cNvSpPr>
          <p:nvPr>
            <p:ph type="title"/>
          </p:nvPr>
        </p:nvSpPr>
        <p:spPr>
          <a:xfrm>
            <a:off x="415600" y="3428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376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Wait…What if not the same R version?</a:t>
            </a:r>
            <a:endParaRPr sz="376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33" name="Google Shape;53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200" y="1356967"/>
            <a:ext cx="6896192" cy="509463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73"/>
          <p:cNvSpPr/>
          <p:nvPr/>
        </p:nvSpPr>
        <p:spPr>
          <a:xfrm>
            <a:off x="6059333" y="5569867"/>
            <a:ext cx="2546800" cy="1018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5736F-7D2E-5F3E-8EF3-D872480D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b="1" dirty="0">
                <a:solidFill>
                  <a:srgbClr val="1C458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…Better but </a:t>
            </a:r>
            <a:r>
              <a:rPr lang="en" b="1">
                <a:solidFill>
                  <a:srgbClr val="1C458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still with Limitations</a:t>
            </a:r>
            <a:endParaRPr lang="en-US" dirty="0"/>
          </a:p>
        </p:txBody>
      </p:sp>
      <p:pic>
        <p:nvPicPr>
          <p:cNvPr id="4" name="Google Shape;533;p73">
            <a:extLst>
              <a:ext uri="{FF2B5EF4-FFF2-40B4-BE49-F238E27FC236}">
                <a16:creationId xmlns:a16="http://schemas.microsoft.com/office/drawing/2014/main" id="{DF6D09C7-2B03-5E6C-51C0-7F7AEBEC06F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41200" y="1356967"/>
            <a:ext cx="6896192" cy="50946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34;p73">
            <a:extLst>
              <a:ext uri="{FF2B5EF4-FFF2-40B4-BE49-F238E27FC236}">
                <a16:creationId xmlns:a16="http://schemas.microsoft.com/office/drawing/2014/main" id="{83779FB3-618A-3EA0-E422-AFABCE15A608}"/>
              </a:ext>
            </a:extLst>
          </p:cNvPr>
          <p:cNvSpPr/>
          <p:nvPr/>
        </p:nvSpPr>
        <p:spPr>
          <a:xfrm>
            <a:off x="6059333" y="5569867"/>
            <a:ext cx="2546800" cy="1018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9275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1"/>
          <p:cNvSpPr txBox="1"/>
          <p:nvPr/>
        </p:nvSpPr>
        <p:spPr>
          <a:xfrm>
            <a:off x="528933" y="163967"/>
            <a:ext cx="10418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4000" b="1">
                <a:solidFill>
                  <a:srgbClr val="004B8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Dependency Hell</a:t>
            </a:r>
            <a:endParaRPr sz="4000" b="1">
              <a:solidFill>
                <a:srgbClr val="004B8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9" name="Google Shape;429;p61"/>
          <p:cNvSpPr txBox="1"/>
          <p:nvPr/>
        </p:nvSpPr>
        <p:spPr>
          <a:xfrm>
            <a:off x="528933" y="1369067"/>
            <a:ext cx="11260400" cy="1723508"/>
          </a:xfrm>
          <a:prstGeom prst="rect">
            <a:avLst/>
          </a:prstGeom>
          <a:solidFill>
            <a:srgbClr val="FFC800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Why?</a:t>
            </a:r>
            <a:endParaRPr sz="32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Package versions don’t match</a:t>
            </a:r>
            <a:endParaRPr sz="32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 versions don’t match</a:t>
            </a:r>
            <a:endParaRPr sz="2267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0" name="Google Shape;430;p61"/>
          <p:cNvSpPr txBox="1"/>
          <p:nvPr/>
        </p:nvSpPr>
        <p:spPr>
          <a:xfrm>
            <a:off x="527400" y="3436167"/>
            <a:ext cx="11137200" cy="3236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2000"/>
              </a:spcBef>
            </a:pPr>
            <a:r>
              <a:rPr lang="en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Ask yourself:</a:t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indent="-482588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2100"/>
              <a:buFont typeface="Avenir"/>
              <a:buChar char="●"/>
            </a:pPr>
            <a:r>
              <a:rPr lang="en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What are the packages versions used for my project?</a:t>
            </a:r>
            <a:endParaRPr sz="29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indent="-482588">
              <a:lnSpc>
                <a:spcPct val="115000"/>
              </a:lnSpc>
              <a:buClr>
                <a:schemeClr val="dk1"/>
              </a:buClr>
              <a:buSzPts val="2100"/>
              <a:buFont typeface="Avenir"/>
              <a:buChar char="●"/>
            </a:pPr>
            <a:r>
              <a:rPr lang="en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Will my project be usable on other system or in the future?</a:t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indent="-482588">
              <a:lnSpc>
                <a:spcPct val="115000"/>
              </a:lnSpc>
              <a:buClr>
                <a:schemeClr val="dk1"/>
              </a:buClr>
              <a:buSzPts val="2100"/>
              <a:buFont typeface="Avenir"/>
              <a:buChar char="●"/>
            </a:pPr>
            <a:r>
              <a:rPr lang="en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How to deal with projects requiring different versions of a package?</a:t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2"/>
          <p:cNvSpPr txBox="1">
            <a:spLocks noGrp="1"/>
          </p:cNvSpPr>
          <p:nvPr>
            <p:ph type="title"/>
          </p:nvPr>
        </p:nvSpPr>
        <p:spPr>
          <a:xfrm>
            <a:off x="415600" y="95133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4027" b="1">
                <a:solidFill>
                  <a:srgbClr val="1C458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More into the problem - The R System</a:t>
            </a:r>
            <a:endParaRPr sz="4027" b="1">
              <a:solidFill>
                <a:srgbClr val="1C458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6" name="Google Shape;436;p62"/>
          <p:cNvSpPr txBox="1"/>
          <p:nvPr/>
        </p:nvSpPr>
        <p:spPr>
          <a:xfrm>
            <a:off x="9599667" y="1541433"/>
            <a:ext cx="1817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437" name="Google Shape;437;p62"/>
          <p:cNvSpPr txBox="1"/>
          <p:nvPr/>
        </p:nvSpPr>
        <p:spPr>
          <a:xfrm>
            <a:off x="2051267" y="5351301"/>
            <a:ext cx="73748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Different projects, different dependencies, but calling from the same library. All projects share the same versions of installed packages.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8" name="Google Shape;438;p62"/>
          <p:cNvSpPr txBox="1"/>
          <p:nvPr/>
        </p:nvSpPr>
        <p:spPr>
          <a:xfrm>
            <a:off x="7447600" y="2443501"/>
            <a:ext cx="4328800" cy="87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267">
                <a:solidFill>
                  <a:srgbClr val="111827"/>
                </a:solidFill>
                <a:latin typeface="Courier New"/>
                <a:ea typeface="Courier New"/>
                <a:cs typeface="Courier New"/>
                <a:sym typeface="Courier New"/>
              </a:rPr>
              <a:t>.libPaths</a:t>
            </a:r>
            <a:r>
              <a:rPr lang="en" sz="1400">
                <a:solidFill>
                  <a:srgbClr val="374151"/>
                </a:solidFill>
              </a:rPr>
              <a:t> </a:t>
            </a:r>
            <a:r>
              <a:rPr lang="en" sz="1333">
                <a:solidFill>
                  <a:srgbClr val="374151"/>
                </a:solidFill>
                <a:latin typeface="Avenir"/>
                <a:ea typeface="Avenir"/>
                <a:cs typeface="Avenir"/>
                <a:sym typeface="Avenir"/>
              </a:rPr>
              <a:t>gets/sets the library trees within which packages are looked for. Each R session can use multiple library paths (user and system)</a:t>
            </a:r>
            <a:endParaRPr sz="1333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39" name="Google Shape;439;p62"/>
          <p:cNvPicPr preferRelativeResize="0"/>
          <p:nvPr/>
        </p:nvPicPr>
        <p:blipFill rotWithShape="1">
          <a:blip r:embed="rId3">
            <a:alphaModFix/>
          </a:blip>
          <a:srcRect t="19393"/>
          <a:stretch/>
        </p:blipFill>
        <p:spPr>
          <a:xfrm>
            <a:off x="1302370" y="1018884"/>
            <a:ext cx="9028095" cy="4230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400" y="2462300"/>
            <a:ext cx="10975200" cy="14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63"/>
          <p:cNvSpPr txBox="1"/>
          <p:nvPr/>
        </p:nvSpPr>
        <p:spPr>
          <a:xfrm>
            <a:off x="528933" y="570367"/>
            <a:ext cx="10418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4000" b="1">
                <a:solidFill>
                  <a:srgbClr val="004B8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 you see this cube in Rstudio?</a:t>
            </a:r>
            <a:endParaRPr sz="4000" b="1">
              <a:solidFill>
                <a:srgbClr val="004B8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6" name="Google Shape;446;p63"/>
          <p:cNvSpPr txBox="1"/>
          <p:nvPr/>
        </p:nvSpPr>
        <p:spPr>
          <a:xfrm>
            <a:off x="749400" y="4775601"/>
            <a:ext cx="10418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4000" b="1">
                <a:solidFill>
                  <a:srgbClr val="004B8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Have you ever used it?</a:t>
            </a:r>
            <a:endParaRPr sz="4000" b="1">
              <a:solidFill>
                <a:srgbClr val="004B8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4"/>
          <p:cNvSpPr txBox="1">
            <a:spLocks noGrp="1"/>
          </p:cNvSpPr>
          <p:nvPr>
            <p:ph type="title"/>
          </p:nvPr>
        </p:nvSpPr>
        <p:spPr>
          <a:xfrm>
            <a:off x="1957700" y="597067"/>
            <a:ext cx="10048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5227" b="1">
                <a:solidFill>
                  <a:srgbClr val="1C458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RENV</a:t>
            </a:r>
            <a:endParaRPr sz="5227" b="1">
              <a:solidFill>
                <a:srgbClr val="1C458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2" name="Google Shape;452;p64"/>
          <p:cNvSpPr txBox="1"/>
          <p:nvPr/>
        </p:nvSpPr>
        <p:spPr>
          <a:xfrm>
            <a:off x="9599667" y="1541433"/>
            <a:ext cx="1817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453" name="Google Shape;453;p64"/>
          <p:cNvSpPr txBox="1"/>
          <p:nvPr/>
        </p:nvSpPr>
        <p:spPr>
          <a:xfrm>
            <a:off x="2357917" y="1541433"/>
            <a:ext cx="7123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project local library for each project</a:t>
            </a:r>
            <a:endParaRPr sz="2400"/>
          </a:p>
        </p:txBody>
      </p:sp>
      <p:pic>
        <p:nvPicPr>
          <p:cNvPr id="454" name="Google Shape;45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-5"/>
            <a:ext cx="1957700" cy="1957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6428" y="2061567"/>
            <a:ext cx="7527880" cy="4376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-5"/>
            <a:ext cx="1957700" cy="1957733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65"/>
          <p:cNvSpPr txBox="1"/>
          <p:nvPr/>
        </p:nvSpPr>
        <p:spPr>
          <a:xfrm>
            <a:off x="2213167" y="1159367"/>
            <a:ext cx="9592000" cy="5191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000">
              <a:latin typeface="Avenir"/>
              <a:ea typeface="Avenir"/>
              <a:cs typeface="Avenir"/>
              <a:sym typeface="Avenir"/>
            </a:endParaRPr>
          </a:p>
          <a:p>
            <a:r>
              <a:rPr lang="en" sz="2000">
                <a:latin typeface="Avenir"/>
                <a:ea typeface="Avenir"/>
                <a:cs typeface="Avenir"/>
                <a:sym typeface="Avenir"/>
              </a:rPr>
              <a:t>A dependency management toolkit for project-local libraries of R packages. </a:t>
            </a:r>
            <a:endParaRPr sz="2000"/>
          </a:p>
          <a:p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install.</a:t>
            </a:r>
            <a:r>
              <a:rPr lang="en" sz="2133">
                <a:solidFill>
                  <a:srgbClr val="0086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packages</a:t>
            </a:r>
            <a:r>
              <a:rPr lang="en" sz="2133">
                <a:solidFill>
                  <a:srgbClr val="77777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>
                <a:solidFill>
                  <a:srgbClr val="DD11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"renv"</a:t>
            </a:r>
            <a:r>
              <a:rPr lang="en" sz="2133">
                <a:solidFill>
                  <a:srgbClr val="77777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800"/>
          </a:p>
          <a:p>
            <a:endParaRPr sz="2000"/>
          </a:p>
          <a:p>
            <a:r>
              <a:rPr lang="en" sz="2000" i="1">
                <a:latin typeface="Avenir"/>
                <a:ea typeface="Avenir"/>
                <a:cs typeface="Avenir"/>
                <a:sym typeface="Avenir"/>
              </a:rPr>
              <a:t>Advantages:</a:t>
            </a:r>
            <a:endParaRPr sz="2000" i="1">
              <a:latin typeface="Avenir"/>
              <a:ea typeface="Avenir"/>
              <a:cs typeface="Avenir"/>
              <a:sym typeface="Avenir"/>
            </a:endParaRPr>
          </a:p>
          <a:p>
            <a:endParaRPr sz="2000">
              <a:latin typeface="Avenir"/>
              <a:ea typeface="Avenir"/>
              <a:cs typeface="Avenir"/>
              <a:sym typeface="Avenir"/>
            </a:endParaRPr>
          </a:p>
          <a:p>
            <a:pPr marL="609585" indent="-431789">
              <a:buSzPts val="1500"/>
              <a:buFont typeface="Avenir"/>
              <a:buChar char="●"/>
            </a:pPr>
            <a:r>
              <a:rPr lang="en" sz="2000" b="1">
                <a:latin typeface="Avenir"/>
                <a:ea typeface="Avenir"/>
                <a:cs typeface="Avenir"/>
                <a:sym typeface="Avenir"/>
              </a:rPr>
              <a:t>Isolation</a:t>
            </a:r>
            <a:r>
              <a:rPr lang="en" sz="2000">
                <a:latin typeface="Avenir"/>
                <a:ea typeface="Avenir"/>
                <a:cs typeface="Avenir"/>
                <a:sym typeface="Avenir"/>
              </a:rPr>
              <a:t>: Each project gets its own library of R packages. In this way, you can upgrade and change package versions in one project without worrying about your other projects.</a:t>
            </a:r>
            <a:endParaRPr sz="2000">
              <a:latin typeface="Avenir"/>
              <a:ea typeface="Avenir"/>
              <a:cs typeface="Avenir"/>
              <a:sym typeface="Avenir"/>
            </a:endParaRPr>
          </a:p>
          <a:p>
            <a:pPr marL="609585"/>
            <a:endParaRPr sz="2000">
              <a:latin typeface="Avenir"/>
              <a:ea typeface="Avenir"/>
              <a:cs typeface="Avenir"/>
              <a:sym typeface="Avenir"/>
            </a:endParaRPr>
          </a:p>
          <a:p>
            <a:pPr marL="609585" indent="-431789">
              <a:buSzPts val="1500"/>
              <a:buFont typeface="Avenir"/>
              <a:buChar char="●"/>
            </a:pPr>
            <a:r>
              <a:rPr lang="en" sz="2000" b="1">
                <a:latin typeface="Avenir"/>
                <a:ea typeface="Avenir"/>
                <a:cs typeface="Avenir"/>
                <a:sym typeface="Avenir"/>
              </a:rPr>
              <a:t>Portability: </a:t>
            </a:r>
            <a:r>
              <a:rPr lang="en" sz="2000">
                <a:latin typeface="Avenir"/>
                <a:ea typeface="Avenir"/>
                <a:cs typeface="Avenir"/>
                <a:sym typeface="Avenir"/>
              </a:rPr>
              <a:t>You can more easily share and collaborate on projects while ensuring all are sharing the same common base, by sharing a </a:t>
            </a:r>
            <a:r>
              <a:rPr lang="en" sz="2000" i="1">
                <a:latin typeface="Avenir"/>
                <a:ea typeface="Avenir"/>
                <a:cs typeface="Avenir"/>
                <a:sym typeface="Avenir"/>
              </a:rPr>
              <a:t>lockfile </a:t>
            </a:r>
            <a:r>
              <a:rPr lang="en" sz="2000">
                <a:latin typeface="Avenir"/>
                <a:ea typeface="Avenir"/>
                <a:cs typeface="Avenir"/>
                <a:sym typeface="Avenir"/>
              </a:rPr>
              <a:t>(renv.lock) which captures the state of your R packages.</a:t>
            </a:r>
            <a:endParaRPr sz="2000">
              <a:latin typeface="Avenir"/>
              <a:ea typeface="Avenir"/>
              <a:cs typeface="Avenir"/>
              <a:sym typeface="Avenir"/>
            </a:endParaRPr>
          </a:p>
          <a:p>
            <a:endParaRPr sz="2000">
              <a:latin typeface="Avenir"/>
              <a:ea typeface="Avenir"/>
              <a:cs typeface="Avenir"/>
              <a:sym typeface="Avenir"/>
            </a:endParaRPr>
          </a:p>
          <a:p>
            <a:pPr marL="609585" indent="-431789">
              <a:buSzPts val="1500"/>
              <a:buFont typeface="Avenir"/>
              <a:buChar char="●"/>
            </a:pPr>
            <a:r>
              <a:rPr lang="en" sz="2000" b="1">
                <a:latin typeface="Avenir"/>
                <a:ea typeface="Avenir"/>
                <a:cs typeface="Avenir"/>
                <a:sym typeface="Avenir"/>
              </a:rPr>
              <a:t>Reproducibility:</a:t>
            </a:r>
            <a:r>
              <a:rPr lang="en" sz="2000">
                <a:latin typeface="Avenir"/>
                <a:ea typeface="Avenir"/>
                <a:cs typeface="Avenir"/>
                <a:sym typeface="Avenir"/>
              </a:rPr>
              <a:t> You can restore your R library exactly as specified in the </a:t>
            </a:r>
            <a:r>
              <a:rPr lang="en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renv.lock file. </a:t>
            </a:r>
            <a:endParaRPr sz="2400"/>
          </a:p>
        </p:txBody>
      </p:sp>
      <p:sp>
        <p:nvSpPr>
          <p:cNvPr id="462" name="Google Shape;462;p65"/>
          <p:cNvSpPr txBox="1"/>
          <p:nvPr/>
        </p:nvSpPr>
        <p:spPr>
          <a:xfrm>
            <a:off x="2096000" y="494467"/>
            <a:ext cx="4000000" cy="96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4693" b="1">
                <a:solidFill>
                  <a:srgbClr val="1C458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RENV</a:t>
            </a:r>
            <a:endParaRPr sz="2400"/>
          </a:p>
        </p:txBody>
      </p:sp>
      <p:sp>
        <p:nvSpPr>
          <p:cNvPr id="463" name="Google Shape;463;p65"/>
          <p:cNvSpPr txBox="1"/>
          <p:nvPr/>
        </p:nvSpPr>
        <p:spPr>
          <a:xfrm>
            <a:off x="0" y="6351768"/>
            <a:ext cx="12192000" cy="65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7924602"/>
            <a:r>
              <a:rPr lang="en" sz="1333" u="sng">
                <a:solidFill>
                  <a:schemeClr val="hlink"/>
                </a:solidFill>
                <a:hlinkClick r:id="rId4"/>
              </a:rPr>
              <a:t>https://rstudio.github.io/renv/articles/renv.html</a:t>
            </a:r>
            <a:endParaRPr sz="1333"/>
          </a:p>
          <a:p>
            <a:pPr marL="7924602"/>
            <a:endParaRPr sz="1333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66"/>
          <p:cNvPicPr preferRelativeResize="0"/>
          <p:nvPr/>
        </p:nvPicPr>
        <p:blipFill rotWithShape="1">
          <a:blip r:embed="rId3">
            <a:alphaModFix/>
          </a:blip>
          <a:srcRect l="14910" r="31570"/>
          <a:stretch/>
        </p:blipFill>
        <p:spPr>
          <a:xfrm>
            <a:off x="5761901" y="2646801"/>
            <a:ext cx="3311300" cy="267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66"/>
          <p:cNvPicPr preferRelativeResize="0"/>
          <p:nvPr/>
        </p:nvPicPr>
        <p:blipFill rotWithShape="1">
          <a:blip r:embed="rId4">
            <a:alphaModFix/>
          </a:blip>
          <a:srcRect l="14118" r="44586"/>
          <a:stretch/>
        </p:blipFill>
        <p:spPr>
          <a:xfrm>
            <a:off x="1053322" y="3555545"/>
            <a:ext cx="2736573" cy="1426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66"/>
          <p:cNvPicPr preferRelativeResize="0"/>
          <p:nvPr/>
        </p:nvPicPr>
        <p:blipFill rotWithShape="1">
          <a:blip r:embed="rId5">
            <a:alphaModFix/>
          </a:blip>
          <a:srcRect r="50029"/>
          <a:stretch/>
        </p:blipFill>
        <p:spPr>
          <a:xfrm>
            <a:off x="796801" y="2670834"/>
            <a:ext cx="3311300" cy="770812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66"/>
          <p:cNvSpPr txBox="1"/>
          <p:nvPr/>
        </p:nvSpPr>
        <p:spPr>
          <a:xfrm>
            <a:off x="605133" y="212001"/>
            <a:ext cx="6458400" cy="96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4693" b="1">
                <a:solidFill>
                  <a:srgbClr val="1C458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RENV Infrastructure</a:t>
            </a:r>
            <a:endParaRPr sz="2400"/>
          </a:p>
        </p:txBody>
      </p:sp>
      <p:sp>
        <p:nvSpPr>
          <p:cNvPr id="472" name="Google Shape;472;p66"/>
          <p:cNvSpPr/>
          <p:nvPr/>
        </p:nvSpPr>
        <p:spPr>
          <a:xfrm>
            <a:off x="3217233" y="1305017"/>
            <a:ext cx="2421600" cy="1241600"/>
          </a:xfrm>
          <a:prstGeom prst="wedgeRoundRectCallout">
            <a:avLst>
              <a:gd name="adj1" fmla="val -53419"/>
              <a:gd name="adj2" fmla="val 81222"/>
              <a:gd name="adj3" fmla="val 0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Used to activate renv for new R sessions launched in the project.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3" name="Google Shape;473;p66"/>
          <p:cNvSpPr/>
          <p:nvPr/>
        </p:nvSpPr>
        <p:spPr>
          <a:xfrm>
            <a:off x="2748900" y="5096267"/>
            <a:ext cx="2736400" cy="1426800"/>
          </a:xfrm>
          <a:prstGeom prst="wedgeRoundRectCallout">
            <a:avLst>
              <a:gd name="adj1" fmla="val -65379"/>
              <a:gd name="adj2" fmla="val -63507"/>
              <a:gd name="adj3" fmla="val 0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600">
              <a:latin typeface="Avenir"/>
              <a:ea typeface="Avenir"/>
              <a:cs typeface="Avenir"/>
              <a:sym typeface="Avenir"/>
            </a:endParaRPr>
          </a:p>
          <a:p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4" name="Google Shape;474;p66"/>
          <p:cNvSpPr txBox="1"/>
          <p:nvPr/>
        </p:nvSpPr>
        <p:spPr>
          <a:xfrm>
            <a:off x="2952100" y="5246067"/>
            <a:ext cx="2421600" cy="1231066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lockfile, describing the state of your project’s library at some point in time.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5" name="Google Shape;475;p66"/>
          <p:cNvSpPr/>
          <p:nvPr/>
        </p:nvSpPr>
        <p:spPr>
          <a:xfrm>
            <a:off x="3074767" y="3788967"/>
            <a:ext cx="2564000" cy="38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8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76" name="Google Shape;476;p66"/>
          <p:cNvSpPr txBox="1"/>
          <p:nvPr/>
        </p:nvSpPr>
        <p:spPr>
          <a:xfrm>
            <a:off x="8487933" y="2816733"/>
            <a:ext cx="35004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 activation script run by the project </a:t>
            </a:r>
            <a:r>
              <a:rPr lang="en" sz="1600">
                <a:solidFill>
                  <a:schemeClr val="dk1"/>
                </a:solidFill>
                <a:highlight>
                  <a:srgbClr val="F6F6F6"/>
                </a:highlight>
                <a:latin typeface="Avenir"/>
                <a:ea typeface="Avenir"/>
                <a:cs typeface="Avenir"/>
                <a:sym typeface="Avenir"/>
              </a:rPr>
              <a:t>.Rprofile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.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7" name="Google Shape;477;p66"/>
          <p:cNvSpPr txBox="1"/>
          <p:nvPr/>
        </p:nvSpPr>
        <p:spPr>
          <a:xfrm>
            <a:off x="7978867" y="3816185"/>
            <a:ext cx="35004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 private project library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8" name="Google Shape;478;p66"/>
          <p:cNvSpPr txBox="1"/>
          <p:nvPr/>
        </p:nvSpPr>
        <p:spPr>
          <a:xfrm>
            <a:off x="9073200" y="4467667"/>
            <a:ext cx="2828400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Project-local settings that can be used to adjust the behavior of </a:t>
            </a:r>
            <a:r>
              <a:rPr lang="en" sz="1267">
                <a:solidFill>
                  <a:schemeClr val="dk1"/>
                </a:solidFill>
                <a:highlight>
                  <a:srgbClr val="F6F6F6"/>
                </a:highlight>
                <a:latin typeface="Avenir"/>
                <a:ea typeface="Avenir"/>
                <a:cs typeface="Avenir"/>
                <a:sym typeface="Avenir"/>
              </a:rPr>
              <a:t>renv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with your particular project.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7"/>
          <p:cNvSpPr txBox="1">
            <a:spLocks noGrp="1"/>
          </p:cNvSpPr>
          <p:nvPr>
            <p:ph type="title"/>
          </p:nvPr>
        </p:nvSpPr>
        <p:spPr>
          <a:xfrm>
            <a:off x="415600" y="3622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4293" b="1">
                <a:solidFill>
                  <a:srgbClr val="1C458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Anatomy of renv.lock file</a:t>
            </a:r>
            <a:endParaRPr sz="4293" b="1">
              <a:solidFill>
                <a:srgbClr val="1C458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84" name="Google Shape;48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434" y="1452767"/>
            <a:ext cx="6617569" cy="4880567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67"/>
          <p:cNvSpPr txBox="1"/>
          <p:nvPr/>
        </p:nvSpPr>
        <p:spPr>
          <a:xfrm>
            <a:off x="7283633" y="1143518"/>
            <a:ext cx="4372800" cy="538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endParaRPr sz="2533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609585" indent="-465655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900"/>
              <a:buFont typeface="Roboto"/>
              <a:buAutoNum type="arabicPeriod"/>
            </a:pPr>
            <a:r>
              <a:rPr lang="en" sz="2533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 version of </a:t>
            </a:r>
            <a:r>
              <a:rPr lang="en" sz="2533">
                <a:solidFill>
                  <a:schemeClr val="dk1"/>
                </a:solidFill>
                <a:highlight>
                  <a:srgbClr val="F6F6F6"/>
                </a:highlight>
                <a:latin typeface="Avenir"/>
                <a:ea typeface="Avenir"/>
                <a:cs typeface="Avenir"/>
                <a:sym typeface="Avenir"/>
              </a:rPr>
              <a:t>R</a:t>
            </a:r>
            <a:r>
              <a:rPr lang="en" sz="2533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used in that project;</a:t>
            </a:r>
            <a:endParaRPr sz="2533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609585" indent="-465655">
              <a:lnSpc>
                <a:spcPct val="115000"/>
              </a:lnSpc>
              <a:buClr>
                <a:schemeClr val="dk1"/>
              </a:buClr>
              <a:buSzPts val="1900"/>
              <a:buFont typeface="Avenir"/>
              <a:buAutoNum type="arabicPeriod"/>
            </a:pPr>
            <a:r>
              <a:rPr lang="en" sz="2533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 R repositories that were active when the lockfile was created;</a:t>
            </a:r>
            <a:endParaRPr sz="2533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609585" indent="-465655">
              <a:lnSpc>
                <a:spcPct val="115000"/>
              </a:lnSpc>
              <a:buClr>
                <a:schemeClr val="dk1"/>
              </a:buClr>
              <a:buSzPts val="1900"/>
              <a:buFont typeface="Avenir"/>
              <a:buAutoNum type="arabicPeriod"/>
            </a:pPr>
            <a:r>
              <a:rPr lang="en" sz="2533" i="1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Package records</a:t>
            </a:r>
            <a:r>
              <a:rPr lang="en" sz="2533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defining each R package, their version, and their installation source.</a:t>
            </a:r>
            <a:endParaRPr sz="2533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6" name="Google Shape;486;p67"/>
          <p:cNvSpPr txBox="1"/>
          <p:nvPr/>
        </p:nvSpPr>
        <p:spPr>
          <a:xfrm>
            <a:off x="3816200" y="2364433"/>
            <a:ext cx="390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b="1">
                <a:solidFill>
                  <a:srgbClr val="C00000"/>
                </a:solidFill>
              </a:rPr>
              <a:t>2</a:t>
            </a:r>
            <a:endParaRPr sz="2400" b="1">
              <a:solidFill>
                <a:srgbClr val="C00000"/>
              </a:solidFill>
            </a:endParaRPr>
          </a:p>
        </p:txBody>
      </p:sp>
      <p:sp>
        <p:nvSpPr>
          <p:cNvPr id="487" name="Google Shape;487;p67"/>
          <p:cNvSpPr txBox="1"/>
          <p:nvPr/>
        </p:nvSpPr>
        <p:spPr>
          <a:xfrm>
            <a:off x="2390536" y="1679603"/>
            <a:ext cx="390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b="1">
                <a:solidFill>
                  <a:srgbClr val="C00000"/>
                </a:solidFill>
              </a:rPr>
              <a:t>1</a:t>
            </a:r>
            <a:endParaRPr sz="2400" b="1">
              <a:solidFill>
                <a:srgbClr val="C00000"/>
              </a:solidFill>
            </a:endParaRPr>
          </a:p>
        </p:txBody>
      </p:sp>
      <p:sp>
        <p:nvSpPr>
          <p:cNvPr id="488" name="Google Shape;488;p67"/>
          <p:cNvSpPr txBox="1"/>
          <p:nvPr/>
        </p:nvSpPr>
        <p:spPr>
          <a:xfrm>
            <a:off x="2758267" y="3539533"/>
            <a:ext cx="390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b="1">
                <a:solidFill>
                  <a:srgbClr val="C00000"/>
                </a:solidFill>
              </a:rPr>
              <a:t>3</a:t>
            </a:r>
            <a:endParaRPr sz="2400" b="1">
              <a:solidFill>
                <a:srgbClr val="C00000"/>
              </a:solidFill>
            </a:endParaRPr>
          </a:p>
        </p:txBody>
      </p:sp>
      <p:sp>
        <p:nvSpPr>
          <p:cNvPr id="489" name="Google Shape;489;p67"/>
          <p:cNvSpPr txBox="1"/>
          <p:nvPr/>
        </p:nvSpPr>
        <p:spPr>
          <a:xfrm>
            <a:off x="2901800" y="4917833"/>
            <a:ext cx="390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b="1">
                <a:solidFill>
                  <a:srgbClr val="C00000"/>
                </a:solidFill>
              </a:rPr>
              <a:t>3</a:t>
            </a:r>
            <a:endParaRPr sz="24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8"/>
          <p:cNvSpPr txBox="1">
            <a:spLocks noGrp="1"/>
          </p:cNvSpPr>
          <p:nvPr>
            <p:ph type="ctrTitle"/>
          </p:nvPr>
        </p:nvSpPr>
        <p:spPr>
          <a:xfrm>
            <a:off x="1957700" y="450467"/>
            <a:ext cx="898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  <a:buSzPts val="990"/>
            </a:pPr>
            <a:r>
              <a:rPr lang="en" sz="5200" b="1">
                <a:solidFill>
                  <a:srgbClr val="1C458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 it right from the start </a:t>
            </a:r>
            <a:endParaRPr sz="5200" b="1">
              <a:solidFill>
                <a:srgbClr val="1C458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95" name="Google Shape;49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-5"/>
            <a:ext cx="1957700" cy="1957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2167" y="2013767"/>
            <a:ext cx="6085868" cy="4358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626</Words>
  <Application>Microsoft Macintosh PowerPoint</Application>
  <PresentationFormat>Widescreen</PresentationFormat>
  <Paragraphs>77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Aptos Display</vt:lpstr>
      <vt:lpstr>Arial</vt:lpstr>
      <vt:lpstr>Avenir</vt:lpstr>
      <vt:lpstr>Century Gothic</vt:lpstr>
      <vt:lpstr>Courier New</vt:lpstr>
      <vt:lpstr>Roboto</vt:lpstr>
      <vt:lpstr>Office Theme</vt:lpstr>
      <vt:lpstr>PowerPoint Presentation</vt:lpstr>
      <vt:lpstr>PowerPoint Presentation</vt:lpstr>
      <vt:lpstr>More into the problem - The R System</vt:lpstr>
      <vt:lpstr>PowerPoint Presentation</vt:lpstr>
      <vt:lpstr> RENV</vt:lpstr>
      <vt:lpstr>PowerPoint Presentation</vt:lpstr>
      <vt:lpstr>PowerPoint Presentation</vt:lpstr>
      <vt:lpstr>Anatomy of renv.lock file</vt:lpstr>
      <vt:lpstr>Get it right from the start </vt:lpstr>
      <vt:lpstr>It’s never too late…</vt:lpstr>
      <vt:lpstr>It’s never too late…</vt:lpstr>
      <vt:lpstr>Collaborating with RENV</vt:lpstr>
      <vt:lpstr>Wait…What if not the same R version?</vt:lpstr>
      <vt:lpstr>…Better but still with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Julien Brun</dc:creator>
  <cp:lastModifiedBy>Julien Brun</cp:lastModifiedBy>
  <cp:revision>6</cp:revision>
  <dcterms:created xsi:type="dcterms:W3CDTF">2024-05-13T17:26:13Z</dcterms:created>
  <dcterms:modified xsi:type="dcterms:W3CDTF">2024-05-13T17:32:26Z</dcterms:modified>
</cp:coreProperties>
</file>