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E397-219F-DD40-5C0F-D95BF421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C8F57-846E-6BA1-F25D-9A6D254A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E1F4-5E80-DDD4-244E-28F15412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D30E-3CA7-1379-BF7C-6E349AF6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DEEF-9E2F-2901-1395-2FCC5A07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9781-38FB-D8C7-9073-A522FA67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71FF-F802-93B9-C213-E67E681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817E-9CA3-7A47-E5B2-94D25A1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3451-9F0A-5DFB-9548-F2D8390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960E-47C9-3053-39C0-C4C4CB9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551A2-9807-5150-46F3-6D61D1E80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0871B-09B5-5B0E-4E7D-1426CD70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3B62-7B90-C34A-1FB9-290919E4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5BF5-F367-5B3E-8D19-F865BC5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2430-AA8C-D762-4620-7FACEF7E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205-54DA-24FE-FFA5-37DCE202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2D88-46FA-8294-BAEA-1A061194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E8C2-830D-D526-85A0-6CD240B7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8DEF-CFE4-545E-591D-085EC11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E250-7DDA-01A2-7EB1-C21FBB0C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7C6F-6B3A-C768-82EC-546E2835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9E0F-41C3-9DF2-65BF-EE32E87A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FD82-A6CC-9DB2-0154-17C12672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7E07-4E81-9A62-442A-F5307013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8A7D-7240-C0F1-F0E4-17B62091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90F-5E7F-4C4B-94A7-D3C4F776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1617-46A7-57C2-9008-C8FF9544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78A6-C76A-37F8-31CF-A436216A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DB152-BD72-2769-7662-ACB5F18D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906CC-459F-E6A5-ED1D-6DB75E43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6D8F-252D-93BB-F010-99014A6D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4FA2-8553-2DC2-6471-55EA526E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5FA3-FCF8-D568-3555-BB33CEEF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200AA-ED15-E009-8473-240C3C25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03B0F-6D82-32BF-80E5-28B03CD5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3C4F-D594-B62A-D955-1EECA8F97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6008-76CB-198B-D56F-C7537358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22D63-82AD-7FB3-9806-BD22F7A7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97D63-0F81-3092-30F4-1D7D3669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B24C-CAD4-9A22-A1B4-05CA989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B410B-C665-39E2-7084-BC42C003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383E0-A644-4B03-EE03-3D96FA6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0424-D509-9686-855A-326EB41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59622-4540-B3CB-7BF8-8AD779C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F0F5-6DC8-E626-EDC7-5E60810D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717A-858E-3294-E67D-5C8223EF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FED-967D-8A89-674D-D885D032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160B-8181-984B-5672-70D42BF9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3248F-59F7-7920-622E-F4E394BA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D2A9B-9AF5-2101-C2EF-D16C4F96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C8A7-08B7-31C2-E9FB-6CBA292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B7B36-CAE2-3C4D-F901-A6C1CB95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4A1A-D87B-5B58-08F9-15F2ADD4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1A9C-D7D0-20DB-2181-5088E94EB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BADA2-27F8-AF46-B76A-46B461BC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A94A-0391-107F-F961-AC6DE0E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DFA10-977B-879B-90C6-4D2224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7012-AC20-AA4C-0688-F4E45F7D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39B5-B13C-E903-718E-2DBA53A7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5208-F150-B6EE-C521-2A7F6D24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063C-831C-DE79-A2FF-EC581A8A3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4C93D-2F9A-5447-8FDC-662A08F7448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A536-9BC9-7F59-A3A0-757521A2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1B21-0C63-AC32-869C-E54BA808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csb-library-research-data-services.github.io/bren-eds213/modules/week07/index-07.html" TargetMode="External"/><Relationship Id="rId3" Type="http://schemas.openxmlformats.org/officeDocument/2006/relationships/hyperlink" Target="https://ucsb-library-research-data-services.github.io/bren-eds213/modules/week02/index-02.html" TargetMode="External"/><Relationship Id="rId7" Type="http://schemas.openxmlformats.org/officeDocument/2006/relationships/hyperlink" Target="https://ucsb-library-research-data-services.github.io/bren-eds213/modules/week06/index-06.html" TargetMode="External"/><Relationship Id="rId2" Type="http://schemas.openxmlformats.org/officeDocument/2006/relationships/hyperlink" Target="https://ucsb-library-research-data-services.github.io/bren-eds213/modules/week01/index-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sb-library-research-data-services.github.io/bren-eds213/modules/week05/index-05.html" TargetMode="External"/><Relationship Id="rId11" Type="http://schemas.openxmlformats.org/officeDocument/2006/relationships/hyperlink" Target="https://ucsb-library-research-data-services.github.io/bren-eds213/modules/week10/index-10.html" TargetMode="External"/><Relationship Id="rId5" Type="http://schemas.openxmlformats.org/officeDocument/2006/relationships/hyperlink" Target="https://ucsb-library-research-data-services.github.io/bren-eds213/modules/week04/index-04.html" TargetMode="External"/><Relationship Id="rId10" Type="http://schemas.openxmlformats.org/officeDocument/2006/relationships/hyperlink" Target="https://ucsb-library-research-data-services.github.io/bren-eds213/modules/week09/index-09.html" TargetMode="External"/><Relationship Id="rId4" Type="http://schemas.openxmlformats.org/officeDocument/2006/relationships/hyperlink" Target="https://ucsb-library-research-data-services.github.io/bren-eds213/modules/week03/index-03.html" TargetMode="External"/><Relationship Id="rId9" Type="http://schemas.openxmlformats.org/officeDocument/2006/relationships/hyperlink" Target="https://ucsb-library-research-data-services.github.io/bren-eds213/modules/week08/index-0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conduct.sa.ucsb.edu/academic-integr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E18-1555-702D-262F-2AFC4B7A5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Databases &amp;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5619-BA57-3D8A-8E52-8D0377763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EDS-213, v2025</a:t>
            </a:r>
          </a:p>
          <a:p>
            <a:r>
              <a:rPr lang="en-US" dirty="0"/>
              <a:t>Julien Brun, Greg Janée, Renata Curty &amp; Annie Adams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1A9F9C-32B3-BCEA-02E9-32987CD8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304800"/>
            <a:ext cx="124705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hexagon with yellow text&#10;&#10;AI-generated content may be incorrect.">
            <a:extLst>
              <a:ext uri="{FF2B5EF4-FFF2-40B4-BE49-F238E27FC236}">
                <a16:creationId xmlns:a16="http://schemas.microsoft.com/office/drawing/2014/main" id="{55EE874E-90C1-9BB3-24BB-3A7CFD77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136263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9FED-F493-3685-54EC-9999E1F6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A7EE-A0E4-B5E5-391D-41BB5A7D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Attendance 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343-9A6C-EB17-FDF8-CEAB34B3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TL;DR:  Come to class &amp; Discussions!!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More info on the website, under Syllabus</a:t>
            </a:r>
          </a:p>
        </p:txBody>
      </p:sp>
    </p:spTree>
    <p:extLst>
      <p:ext uri="{BB962C8B-B14F-4D97-AF65-F5344CB8AC3E}">
        <p14:creationId xmlns:p14="http://schemas.microsoft.com/office/powerpoint/2010/main" val="428209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03A4-3056-CD3D-7A2D-9CF2E95A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19EF-3BF1-9889-F4F6-2B5B83E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F03E-E2F1-9FED-6D56-2743440E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Julien Brun 	(jb160@ucsb.edu)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Greg Janée 	(</a:t>
            </a:r>
            <a:r>
              <a:rPr lang="en-US" sz="3200" dirty="0" err="1">
                <a:latin typeface="Aptos Narrow" panose="020B0004020202020204" pitchFamily="34" charset="0"/>
              </a:rPr>
              <a:t>gjanee@ucsb.edu</a:t>
            </a:r>
            <a:r>
              <a:rPr lang="en-US" sz="3200" dirty="0">
                <a:latin typeface="Aptos Narrow" panose="020B00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Renata Curty	(</a:t>
            </a:r>
            <a:r>
              <a:rPr lang="en-US" sz="3200" dirty="0" err="1">
                <a:latin typeface="Aptos Narrow" panose="020B0004020202020204" pitchFamily="34" charset="0"/>
              </a:rPr>
              <a:t>rcurty@ucsb.edu</a:t>
            </a:r>
            <a:r>
              <a:rPr lang="en-US" sz="3200" dirty="0">
                <a:latin typeface="Aptos Narrow" panose="020B0004020202020204" pitchFamily="34" charset="0"/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Annie Adams 	(</a:t>
            </a:r>
            <a:r>
              <a:rPr lang="en-US" sz="3200" dirty="0" err="1">
                <a:latin typeface="Aptos Narrow" panose="020B0004020202020204" pitchFamily="34" charset="0"/>
              </a:rPr>
              <a:t>aradams@ucsb.edu</a:t>
            </a:r>
            <a:r>
              <a:rPr lang="en-US" sz="3200" dirty="0">
                <a:latin typeface="Aptos Narrow" panose="020B000402020202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60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5911-05F4-88B5-7A30-1831EBD7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6D72-12E8-2350-2448-6D44D32E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E496-D9A6-083F-4054-3B52E6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Class/Lab: Tuesday &amp; Thursday 9:30-10:45 AM (BH 1424)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Discussion - session 1: Thursday 1-1:50 PM, BH 3022A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Discussion - session 2: Thursday 2-2:50 PM, BH 3022A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Office hours: TBD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Best way to contact use: email</a:t>
            </a:r>
          </a:p>
        </p:txBody>
      </p:sp>
    </p:spTree>
    <p:extLst>
      <p:ext uri="{BB962C8B-B14F-4D97-AF65-F5344CB8AC3E}">
        <p14:creationId xmlns:p14="http://schemas.microsoft.com/office/powerpoint/2010/main" val="22448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C0AB-9571-B8FD-A064-802D8EE4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Goals –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CA73-8F82-C53B-665D-32644FD3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Understand the fundamental principles of relational databases and relational data modeling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Use SQL to retrieve, manipulate, and manage data stored in a relational database.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Demonstrate proficiency in querying, filtering, sorting, and programmatically interacting with relational databases from R and Python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Become familiar with advanced database topics such as concurrency, transactions, indexing, backups, and publication.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0EF5DB-FACD-B43C-2910-A9A9BB3C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65125"/>
            <a:ext cx="1380830" cy="10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5815AC-EC96-999E-A098-D8BD0114C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35" y="381000"/>
            <a:ext cx="1065212" cy="1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5CC-F0EE-B0CC-E254-2BA38EEF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Goals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39A4-ECDC-DDB3-7184-AA8F20D3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Understand the role of good data documentation and metadata standards for interoperability, effective data management, and reproducibility</a:t>
            </a:r>
          </a:p>
          <a:p>
            <a:r>
              <a:rPr lang="en-US" dirty="0">
                <a:latin typeface="Aptos Narrow" panose="020B0004020202020204" pitchFamily="34" charset="0"/>
              </a:rPr>
              <a:t>Operationalize the FAIR principles into data management practices</a:t>
            </a:r>
          </a:p>
          <a:p>
            <a:r>
              <a:rPr lang="en-US" dirty="0">
                <a:latin typeface="Aptos Narrow" panose="020B0004020202020204" pitchFamily="34" charset="0"/>
              </a:rPr>
              <a:t>Produce a metadata record using standardized schema</a:t>
            </a:r>
          </a:p>
          <a:p>
            <a:r>
              <a:rPr lang="en-US" dirty="0">
                <a:latin typeface="Aptos Narrow" panose="020B0004020202020204" pitchFamily="34" charset="0"/>
              </a:rPr>
              <a:t>Understand the ethics of sensitive data and how to de-identify sensitive data</a:t>
            </a:r>
          </a:p>
          <a:p>
            <a:r>
              <a:rPr lang="en-US" dirty="0">
                <a:latin typeface="Aptos Narrow" panose="020B0004020202020204" pitchFamily="34" charset="0"/>
              </a:rPr>
              <a:t>Evaluate ethical and responsible data management practices, including bias, data privacy, sharing, ownership, and licensing issues.</a:t>
            </a:r>
          </a:p>
        </p:txBody>
      </p:sp>
    </p:spTree>
    <p:extLst>
      <p:ext uri="{BB962C8B-B14F-4D97-AF65-F5344CB8AC3E}">
        <p14:creationId xmlns:p14="http://schemas.microsoft.com/office/powerpoint/2010/main" val="33262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53E4-5A06-4B9C-E656-61FC2AE3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726E-39A9-CEAC-39C4-6F156B2A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Modules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E351C0-4A2F-61F9-E7DD-17ABDA696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829100"/>
              </p:ext>
            </p:extLst>
          </p:nvPr>
        </p:nvGraphicFramePr>
        <p:xfrm>
          <a:off x="1449604" y="1447800"/>
          <a:ext cx="9599396" cy="4727877"/>
        </p:xfrm>
        <a:graphic>
          <a:graphicData uri="http://schemas.openxmlformats.org/drawingml/2006/table">
            <a:tbl>
              <a:tblPr/>
              <a:tblGrid>
                <a:gridCol w="1228046">
                  <a:extLst>
                    <a:ext uri="{9D8B030D-6E8A-4147-A177-3AD203B41FA5}">
                      <a16:colId xmlns:a16="http://schemas.microsoft.com/office/drawing/2014/main" val="2240576019"/>
                    </a:ext>
                  </a:extLst>
                </a:gridCol>
                <a:gridCol w="8371350">
                  <a:extLst>
                    <a:ext uri="{9D8B030D-6E8A-4147-A177-3AD203B41FA5}">
                      <a16:colId xmlns:a16="http://schemas.microsoft.com/office/drawing/2014/main" val="1921947136"/>
                    </a:ext>
                  </a:extLst>
                </a:gridCol>
              </a:tblGrid>
              <a:tr h="368292">
                <a:tc>
                  <a:txBody>
                    <a:bodyPr/>
                    <a:lstStyle/>
                    <a:p>
                      <a:r>
                        <a:rPr lang="en-US" sz="1800" dirty="0"/>
                        <a:t>Week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Topic/Content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42441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Relational databases and data modeling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991087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Analyzing &amp; cleaning the bird dataset (from csv)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60045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Introduction to SQL (part 1) &amp; DuckDB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7047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SQL part 2 + Analyzing the bird database using SQL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56560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I/O &amp; data management + Advanced database topics (indexing, triggers, …)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063271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Using R to query databases + bash programming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140744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Using Python to query databases + Documenting your work: metadata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1331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9"/>
                        </a:rPr>
                        <a:t>Capturing your computing environment + Ethical &amp; responsible data mgnt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20185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Sensitive data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603458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/>
                        </a:rPr>
                        <a:t>Data licensing and publication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57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44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B2AC-18CF-88E1-D4C2-5F6E3616F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D77-8001-169C-B4AC-BE89035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Discussion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DBC6-3E35-E6C3-6CAE-E0B4AC54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your own database from data you care about</a:t>
            </a:r>
          </a:p>
          <a:p>
            <a:r>
              <a:rPr lang="en-US" dirty="0"/>
              <a:t>Answer some questions that you care about</a:t>
            </a:r>
          </a:p>
          <a:p>
            <a:r>
              <a:rPr lang="en-US" dirty="0"/>
              <a:t>Fun peer-to-peer space to experience </a:t>
            </a:r>
          </a:p>
        </p:txBody>
      </p:sp>
    </p:spTree>
    <p:extLst>
      <p:ext uri="{BB962C8B-B14F-4D97-AF65-F5344CB8AC3E}">
        <p14:creationId xmlns:p14="http://schemas.microsoft.com/office/powerpoint/2010/main" val="407835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35A-A9C6-2617-6AE7-EEFA1916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6504-C42C-36D3-8532-D856F734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 on weekly homework assignments </a:t>
            </a:r>
          </a:p>
          <a:p>
            <a:r>
              <a:rPr lang="en-US" dirty="0"/>
              <a:t>10% on class &amp; discussion participation</a:t>
            </a:r>
          </a:p>
          <a:p>
            <a:r>
              <a:rPr lang="en-US" dirty="0"/>
              <a:t>No graded homework on week 9 &amp; 10 </a:t>
            </a:r>
          </a:p>
          <a:p>
            <a:r>
              <a:rPr lang="en-US" dirty="0"/>
              <a:t>Resubmit homework to learn and recover up to 50% points</a:t>
            </a:r>
          </a:p>
          <a:p>
            <a:r>
              <a:rPr lang="en-US" dirty="0"/>
              <a:t>Homework turned in late will be docked 20% per day</a:t>
            </a:r>
          </a:p>
        </p:txBody>
      </p:sp>
    </p:spTree>
    <p:extLst>
      <p:ext uri="{BB962C8B-B14F-4D97-AF65-F5344CB8AC3E}">
        <p14:creationId xmlns:p14="http://schemas.microsoft.com/office/powerpoint/2010/main" val="41629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57C8-0AE8-9B2D-958E-73D4FFFD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AI Assistant Tools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1BE2-9AFE-698D-FF46-09596992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Materials (written or otherwise) submitted to fulfill academic requirements must represent a student’s efforts unless otherwise permitted by an instructor    </a:t>
            </a:r>
            <a:r>
              <a:rPr lang="en-US" sz="2000" dirty="0">
                <a:hlinkClick r:id="rId2"/>
              </a:rPr>
              <a:t>Student Guide to Academic Integrity</a:t>
            </a:r>
            <a:br>
              <a:rPr lang="en-US" sz="2000" dirty="0"/>
            </a:br>
            <a:endParaRPr lang="en-US" sz="2000" i="1" dirty="0"/>
          </a:p>
          <a:p>
            <a:r>
              <a:rPr lang="en-US" dirty="0"/>
              <a:t>Disclaim the use of any coding assistant or LLMs (such as ChatGPT) </a:t>
            </a:r>
          </a:p>
          <a:p>
            <a:r>
              <a:rPr lang="en-US" dirty="0"/>
              <a:t>Understand every line of code that is submitted as part of the assignments</a:t>
            </a:r>
          </a:p>
          <a:p>
            <a:pPr marL="0" indent="0">
              <a:buNone/>
            </a:pPr>
            <a:r>
              <a:rPr lang="en-US" b="1" i="1" dirty="0"/>
              <a:t> =&gt; refrain from the use of AI tools and keep to practicing your skills and favoring peer-to-peer learning</a:t>
            </a:r>
          </a:p>
        </p:txBody>
      </p:sp>
    </p:spTree>
    <p:extLst>
      <p:ext uri="{BB962C8B-B14F-4D97-AF65-F5344CB8AC3E}">
        <p14:creationId xmlns:p14="http://schemas.microsoft.com/office/powerpoint/2010/main" val="429181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515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Office Theme</vt:lpstr>
      <vt:lpstr>Databases &amp;  Data Management</vt:lpstr>
      <vt:lpstr>People</vt:lpstr>
      <vt:lpstr>Schedule</vt:lpstr>
      <vt:lpstr>Goals – Database</vt:lpstr>
      <vt:lpstr>Goals – Data management</vt:lpstr>
      <vt:lpstr>Modules</vt:lpstr>
      <vt:lpstr>Discussion Sessions</vt:lpstr>
      <vt:lpstr>Assessment</vt:lpstr>
      <vt:lpstr>AI Assistant Tools </vt:lpstr>
      <vt:lpstr>Attendance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Brun</dc:creator>
  <cp:lastModifiedBy>Julien Brun</cp:lastModifiedBy>
  <cp:revision>16</cp:revision>
  <dcterms:created xsi:type="dcterms:W3CDTF">2025-03-31T22:45:43Z</dcterms:created>
  <dcterms:modified xsi:type="dcterms:W3CDTF">2025-04-01T16:05:28Z</dcterms:modified>
</cp:coreProperties>
</file>