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2" r:id="rId1"/>
    <p:sldMasterId id="2147483673" r:id="rId2"/>
  </p:sldMasterIdLst>
  <p:notesMasterIdLst>
    <p:notesMasterId r:id="rId49"/>
  </p:notesMasterIdLst>
  <p:sldIdLst>
    <p:sldId id="256" r:id="rId3"/>
    <p:sldId id="257" r:id="rId4"/>
    <p:sldId id="260" r:id="rId5"/>
    <p:sldId id="261" r:id="rId6"/>
    <p:sldId id="262" r:id="rId7"/>
    <p:sldId id="300" r:id="rId8"/>
    <p:sldId id="263" r:id="rId9"/>
    <p:sldId id="258" r:id="rId10"/>
    <p:sldId id="264" r:id="rId11"/>
    <p:sldId id="265" r:id="rId12"/>
    <p:sldId id="259" r:id="rId13"/>
    <p:sldId id="266" r:id="rId14"/>
    <p:sldId id="267" r:id="rId15"/>
    <p:sldId id="269" r:id="rId16"/>
    <p:sldId id="274" r:id="rId17"/>
    <p:sldId id="273" r:id="rId18"/>
    <p:sldId id="275" r:id="rId19"/>
    <p:sldId id="293" r:id="rId20"/>
    <p:sldId id="294" r:id="rId21"/>
    <p:sldId id="295" r:id="rId22"/>
    <p:sldId id="302" r:id="rId23"/>
    <p:sldId id="303" r:id="rId24"/>
    <p:sldId id="298" r:id="rId25"/>
    <p:sldId id="296" r:id="rId26"/>
    <p:sldId id="299" r:id="rId27"/>
    <p:sldId id="277" r:id="rId28"/>
    <p:sldId id="301" r:id="rId29"/>
    <p:sldId id="281" r:id="rId30"/>
    <p:sldId id="279" r:id="rId31"/>
    <p:sldId id="282" r:id="rId32"/>
    <p:sldId id="283" r:id="rId33"/>
    <p:sldId id="284" r:id="rId34"/>
    <p:sldId id="278" r:id="rId35"/>
    <p:sldId id="268" r:id="rId36"/>
    <p:sldId id="304" r:id="rId37"/>
    <p:sldId id="297" r:id="rId38"/>
    <p:sldId id="270" r:id="rId39"/>
    <p:sldId id="271" r:id="rId40"/>
    <p:sldId id="286" r:id="rId41"/>
    <p:sldId id="285" r:id="rId42"/>
    <p:sldId id="291" r:id="rId43"/>
    <p:sldId id="292" r:id="rId44"/>
    <p:sldId id="287" r:id="rId45"/>
    <p:sldId id="290" r:id="rId46"/>
    <p:sldId id="272" r:id="rId47"/>
    <p:sldId id="288" r:id="rId48"/>
  </p:sldIdLst>
  <p:sldSz cx="9144000" cy="5143500" type="screen16x9"/>
  <p:notesSz cx="6858000" cy="9144000"/>
  <p:embeddedFontLst>
    <p:embeddedFont>
      <p:font typeface="Avenir" panose="02000503020000020003" pitchFamily="2" charset="0"/>
      <p:regular r:id="rId50"/>
      <p:italic r:id="rId51"/>
    </p:embeddedFont>
    <p:embeddedFont>
      <p:font typeface="Avenir Black" panose="02000503020000020003" pitchFamily="2" charset="0"/>
      <p:bold r:id="rId52"/>
      <p:italic r:id="rId53"/>
      <p:boldItalic r:id="rId54"/>
    </p:embeddedFont>
    <p:embeddedFont>
      <p:font typeface="Avenir Book" panose="02000503020000020003" pitchFamily="2" charset="0"/>
      <p:regular r:id="rId55"/>
      <p:italic r:id="rId56"/>
    </p:embeddedFont>
    <p:embeddedFont>
      <p:font typeface="Century Gothic" panose="020B0502020202020204" pitchFamily="34" charset="0"/>
      <p:regular r:id="rId57"/>
      <p:bold r:id="rId58"/>
      <p:italic r:id="rId59"/>
      <p:boldItalic r:id="rId60"/>
    </p:embeddedFont>
    <p:embeddedFont>
      <p:font typeface="Lobster" pitchFamily="2" charset="77"/>
      <p:regular r:id="rId61"/>
    </p:embeddedFont>
    <p:embeddedFont>
      <p:font typeface="Nunito Sans" pitchFamily="2" charset="77"/>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B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6871"/>
  </p:normalViewPr>
  <p:slideViewPr>
    <p:cSldViewPr snapToGrid="0">
      <p:cViewPr varScale="1">
        <p:scale>
          <a:sx n="139" d="100"/>
          <a:sy n="139" d="100"/>
        </p:scale>
        <p:origin x="176" y="30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4.fntdata"/><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font" Target="fonts/font9.fntdata"/><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font" Target="fonts/font12.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7.fntdata"/><Relationship Id="rId64" Type="http://schemas.openxmlformats.org/officeDocument/2006/relationships/font" Target="fonts/font15.fntdata"/><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0.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5.fntdata"/><Relationship Id="rId62"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1.fntdata"/><Relationship Id="rId55"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231e351ad2_0_9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
        <p:nvSpPr>
          <p:cNvPr id="136" name="Google Shape;136;g2231e351ad2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entity is can be subtle, as we will see</a:t>
            </a:r>
          </a:p>
        </p:txBody>
      </p:sp>
    </p:spTree>
    <p:extLst>
      <p:ext uri="{BB962C8B-B14F-4D97-AF65-F5344CB8AC3E}">
        <p14:creationId xmlns:p14="http://schemas.microsoft.com/office/powerpoint/2010/main" val="22432900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constitutes ”atomic” depends on purpose and data types provided by system</a:t>
            </a:r>
          </a:p>
        </p:txBody>
      </p:sp>
    </p:spTree>
    <p:extLst>
      <p:ext uri="{BB962C8B-B14F-4D97-AF65-F5344CB8AC3E}">
        <p14:creationId xmlns:p14="http://schemas.microsoft.com/office/powerpoint/2010/main" val="14167664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Extensions provide JSON, XML support, but said support is not well-integrated with the rest of SQL</a:t>
            </a:r>
          </a:p>
        </p:txBody>
      </p:sp>
    </p:spTree>
    <p:extLst>
      <p:ext uri="{BB962C8B-B14F-4D97-AF65-F5344CB8AC3E}">
        <p14:creationId xmlns:p14="http://schemas.microsoft.com/office/powerpoint/2010/main" val="6317672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is, Student has no primary key</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Multi-column key example: (site, time) in temperature measurement table</a:t>
            </a:r>
          </a:p>
        </p:txBody>
      </p:sp>
    </p:spTree>
    <p:extLst>
      <p:ext uri="{BB962C8B-B14F-4D97-AF65-F5344CB8AC3E}">
        <p14:creationId xmlns:p14="http://schemas.microsoft.com/office/powerpoint/2010/main" val="703865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93346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Presaging normalization here</a:t>
            </a:r>
          </a:p>
        </p:txBody>
      </p:sp>
    </p:spTree>
    <p:extLst>
      <p:ext uri="{BB962C8B-B14F-4D97-AF65-F5344CB8AC3E}">
        <p14:creationId xmlns:p14="http://schemas.microsoft.com/office/powerpoint/2010/main" val="14479657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Enrollment primary key: whole row</a:t>
            </a:r>
          </a:p>
        </p:txBody>
      </p:sp>
    </p:spTree>
    <p:extLst>
      <p:ext uri="{BB962C8B-B14F-4D97-AF65-F5344CB8AC3E}">
        <p14:creationId xmlns:p14="http://schemas.microsoft.com/office/powerpoint/2010/main" val="191133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06185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Correctness/consistency preservation means that the database will not allow the row to be deleted.</a:t>
            </a:r>
          </a:p>
        </p:txBody>
      </p:sp>
    </p:spTree>
    <p:extLst>
      <p:ext uri="{BB962C8B-B14F-4D97-AF65-F5344CB8AC3E}">
        <p14:creationId xmlns:p14="http://schemas.microsoft.com/office/powerpoint/2010/main" val="20505315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Student question: Enrollment is not human readable, very technical</a:t>
            </a:r>
          </a:p>
        </p:txBody>
      </p:sp>
    </p:spTree>
    <p:extLst>
      <p:ext uri="{BB962C8B-B14F-4D97-AF65-F5344CB8AC3E}">
        <p14:creationId xmlns:p14="http://schemas.microsoft.com/office/powerpoint/2010/main" val="2326430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31e351ad2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31e351ad2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view is a table, albeit a virtual one</a:t>
            </a:r>
          </a:p>
        </p:txBody>
      </p:sp>
    </p:spTree>
    <p:extLst>
      <p:ext uri="{BB962C8B-B14F-4D97-AF65-F5344CB8AC3E}">
        <p14:creationId xmlns:p14="http://schemas.microsoft.com/office/powerpoint/2010/main" val="4167947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More formally, normalization is defined by functional dependencies between columns, and there are 5 normal forms</a:t>
            </a:r>
          </a:p>
        </p:txBody>
      </p:sp>
    </p:spTree>
    <p:extLst>
      <p:ext uri="{BB962C8B-B14F-4D97-AF65-F5344CB8AC3E}">
        <p14:creationId xmlns:p14="http://schemas.microsoft.com/office/powerpoint/2010/main" val="39723234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Is headmaster an attribute of a student?  No</a:t>
            </a:r>
          </a:p>
        </p:txBody>
      </p:sp>
    </p:spTree>
    <p:extLst>
      <p:ext uri="{BB962C8B-B14F-4D97-AF65-F5344CB8AC3E}">
        <p14:creationId xmlns:p14="http://schemas.microsoft.com/office/powerpoint/2010/main" val="18355197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assumes wand has one owner; will discuss this point further in a bit</a:t>
            </a:r>
          </a:p>
        </p:txBody>
      </p:sp>
    </p:spTree>
    <p:extLst>
      <p:ext uri="{BB962C8B-B14F-4D97-AF65-F5344CB8AC3E}">
        <p14:creationId xmlns:p14="http://schemas.microsoft.com/office/powerpoint/2010/main" val="2037729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Camp_staff</a:t>
            </a:r>
            <a:r>
              <a:rPr lang="en-US" dirty="0"/>
              <a:t> was name originally given; renamed to </a:t>
            </a:r>
            <a:r>
              <a:rPr lang="en-US" dirty="0" err="1"/>
              <a:t>Camp_assignment</a:t>
            </a:r>
            <a:endParaRPr lang="en-US" dirty="0"/>
          </a:p>
        </p:txBody>
      </p:sp>
    </p:spTree>
    <p:extLst>
      <p:ext uri="{BB962C8B-B14F-4D97-AF65-F5344CB8AC3E}">
        <p14:creationId xmlns:p14="http://schemas.microsoft.com/office/powerpoint/2010/main" val="18324731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Normalization is the context of an entity type, so what the entity is determines appropriateness of attributes</a:t>
            </a:r>
          </a:p>
          <a:p>
            <a:r>
              <a:rPr lang="en-US" dirty="0"/>
              <a:t>Naming: what is the best name for this table/entity?</a:t>
            </a:r>
          </a:p>
        </p:txBody>
      </p:sp>
    </p:spTree>
    <p:extLst>
      <p:ext uri="{BB962C8B-B14F-4D97-AF65-F5344CB8AC3E}">
        <p14:creationId xmlns:p14="http://schemas.microsoft.com/office/powerpoint/2010/main" val="40522775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We’re not going to do a data modeling exercise, but will instead focus on how express CSV file semantics in SQL</a:t>
            </a:r>
          </a:p>
        </p:txBody>
      </p:sp>
    </p:spTree>
    <p:extLst>
      <p:ext uri="{BB962C8B-B14F-4D97-AF65-F5344CB8AC3E}">
        <p14:creationId xmlns:p14="http://schemas.microsoft.com/office/powerpoint/2010/main" val="36050066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View in RStudio or </a:t>
            </a:r>
            <a:r>
              <a:rPr lang="en-US" dirty="0" err="1"/>
              <a:t>Jupyter</a:t>
            </a:r>
            <a:endParaRPr lang="en-US" dirty="0"/>
          </a:p>
        </p:txBody>
      </p:sp>
    </p:spTree>
    <p:extLst>
      <p:ext uri="{BB962C8B-B14F-4D97-AF65-F5344CB8AC3E}">
        <p14:creationId xmlns:p14="http://schemas.microsoft.com/office/powerpoint/2010/main" val="37399329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Notice differing number precisions, 95 vs 10.45.  What’s the methodology?  Also the 200 value.</a:t>
            </a:r>
          </a:p>
        </p:txBody>
      </p:sp>
    </p:spTree>
    <p:extLst>
      <p:ext uri="{BB962C8B-B14F-4D97-AF65-F5344CB8AC3E}">
        <p14:creationId xmlns:p14="http://schemas.microsoft.com/office/powerpoint/2010/main" val="2685947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Kudos to E.F. Codd for nailing it the first time</a:t>
            </a:r>
          </a:p>
          <a:p>
            <a:r>
              <a:rPr lang="en-US" dirty="0"/>
              <a:t>Basis: relational algebra</a:t>
            </a:r>
          </a:p>
        </p:txBody>
      </p:sp>
    </p:spTree>
    <p:extLst>
      <p:ext uri="{BB962C8B-B14F-4D97-AF65-F5344CB8AC3E}">
        <p14:creationId xmlns:p14="http://schemas.microsoft.com/office/powerpoint/2010/main" val="1436813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Installation: separate server process, user accounts, admin user, etc.</a:t>
            </a:r>
          </a:p>
        </p:txBody>
      </p:sp>
    </p:spTree>
    <p:extLst>
      <p:ext uri="{BB962C8B-B14F-4D97-AF65-F5344CB8AC3E}">
        <p14:creationId xmlns:p14="http://schemas.microsoft.com/office/powerpoint/2010/main" val="2564459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GBIF, all websites really, are backed by RDBMS</a:t>
            </a:r>
          </a:p>
        </p:txBody>
      </p:sp>
    </p:spTree>
    <p:extLst>
      <p:ext uri="{BB962C8B-B14F-4D97-AF65-F5344CB8AC3E}">
        <p14:creationId xmlns:p14="http://schemas.microsoft.com/office/powerpoint/2010/main" val="2931317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r>
              <a:rPr lang="en-US" dirty="0"/>
              <a:t>Never possible to encode all semantics, metadata is always required, but possible to express more using SQL DDL statements</a:t>
            </a:r>
          </a:p>
        </p:txBody>
      </p:sp>
    </p:spTree>
    <p:extLst>
      <p:ext uri="{BB962C8B-B14F-4D97-AF65-F5344CB8AC3E}">
        <p14:creationId xmlns:p14="http://schemas.microsoft.com/office/powerpoint/2010/main" val="31267624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Data model = foundation</a:t>
            </a:r>
          </a:p>
        </p:txBody>
      </p:sp>
    </p:spTree>
    <p:extLst>
      <p:ext uri="{BB962C8B-B14F-4D97-AF65-F5344CB8AC3E}">
        <p14:creationId xmlns:p14="http://schemas.microsoft.com/office/powerpoint/2010/main" val="2525818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01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85606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53"/>
        <p:cNvGrpSpPr/>
        <p:nvPr/>
      </p:nvGrpSpPr>
      <p:grpSpPr>
        <a:xfrm>
          <a:off x="0" y="0"/>
          <a:ext cx="0" cy="0"/>
          <a:chOff x="0" y="0"/>
          <a:chExt cx="0" cy="0"/>
        </a:xfrm>
      </p:grpSpPr>
      <p:sp>
        <p:nvSpPr>
          <p:cNvPr id="54" name="Google Shape;54;p14"/>
          <p:cNvSpPr/>
          <p:nvPr/>
        </p:nvSpPr>
        <p:spPr>
          <a:xfrm>
            <a:off x="0" y="4218710"/>
            <a:ext cx="9144000" cy="92490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55" name="Google Shape;55;p14"/>
          <p:cNvSpPr txBox="1">
            <a:spLocks noGrp="1"/>
          </p:cNvSpPr>
          <p:nvPr>
            <p:ph type="ctrTitle"/>
          </p:nvPr>
        </p:nvSpPr>
        <p:spPr>
          <a:xfrm>
            <a:off x="317809" y="1154296"/>
            <a:ext cx="8452200" cy="692100"/>
          </a:xfrm>
          <a:prstGeom prst="rect">
            <a:avLst/>
          </a:prstGeom>
          <a:noFill/>
          <a:ln>
            <a:noFill/>
          </a:ln>
        </p:spPr>
        <p:txBody>
          <a:bodyPr spcFirstLastPara="1" wrap="square" lIns="68575" tIns="34275" rIns="68575" bIns="34275" anchor="b" anchorCtr="0">
            <a:sp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6" name="Google Shape;56;p14"/>
          <p:cNvSpPr txBox="1">
            <a:spLocks noGrp="1"/>
          </p:cNvSpPr>
          <p:nvPr>
            <p:ph type="subTitle" idx="1"/>
          </p:nvPr>
        </p:nvSpPr>
        <p:spPr>
          <a:xfrm>
            <a:off x="394000" y="1887525"/>
            <a:ext cx="8452200" cy="393900"/>
          </a:xfrm>
          <a:prstGeom prst="rect">
            <a:avLst/>
          </a:prstGeom>
          <a:noFill/>
          <a:ln>
            <a:noFill/>
          </a:ln>
        </p:spPr>
        <p:txBody>
          <a:bodyPr spcFirstLastPara="1" wrap="square" lIns="0" tIns="0" rIns="0" bIns="0" anchor="t" anchorCtr="0">
            <a:spAutoFit/>
          </a:bodyPr>
          <a:lstStyle>
            <a:lvl1pPr marR="0" lvl="0" algn="l" rtl="0">
              <a:lnSpc>
                <a:spcPct val="90000"/>
              </a:lnSpc>
              <a:spcBef>
                <a:spcPts val="800"/>
              </a:spcBef>
              <a:spcAft>
                <a:spcPts val="0"/>
              </a:spcAft>
              <a:buClr>
                <a:schemeClr val="accent1"/>
              </a:buClr>
              <a:buSzPts val="2100"/>
              <a:buFont typeface="Arial"/>
              <a:buNone/>
              <a:defRPr sz="2100" b="0" i="0" u="none" strike="noStrike" cap="none">
                <a:solidFill>
                  <a:schemeClr val="lt1"/>
                </a:solidFill>
                <a:latin typeface="Century Gothic"/>
                <a:ea typeface="Century Gothic"/>
                <a:cs typeface="Century Gothic"/>
                <a:sym typeface="Century Gothic"/>
              </a:defRPr>
            </a:lvl1pPr>
            <a:lvl2pPr marR="0" lvl="1" algn="ctr" rtl="0">
              <a:lnSpc>
                <a:spcPct val="90000"/>
              </a:lnSpc>
              <a:spcBef>
                <a:spcPts val="400"/>
              </a:spcBef>
              <a:spcAft>
                <a:spcPts val="0"/>
              </a:spcAft>
              <a:buClr>
                <a:schemeClr val="accent1"/>
              </a:buClr>
              <a:buSzPts val="1500"/>
              <a:buFont typeface="Arial"/>
              <a:buNone/>
              <a:defRPr sz="1500" b="0" i="0" u="none" strike="noStrike" cap="none">
                <a:solidFill>
                  <a:schemeClr val="dk1"/>
                </a:solidFill>
                <a:latin typeface="Century Gothic"/>
                <a:ea typeface="Century Gothic"/>
                <a:cs typeface="Century Gothic"/>
                <a:sym typeface="Century Gothic"/>
              </a:defRPr>
            </a:lvl2pPr>
            <a:lvl3pPr marR="0" lvl="2" algn="ctr" rtl="0">
              <a:lnSpc>
                <a:spcPct val="90000"/>
              </a:lnSpc>
              <a:spcBef>
                <a:spcPts val="400"/>
              </a:spcBef>
              <a:spcAft>
                <a:spcPts val="0"/>
              </a:spcAft>
              <a:buClr>
                <a:schemeClr val="accent1"/>
              </a:buClr>
              <a:buSzPts val="1400"/>
              <a:buFont typeface="Arial"/>
              <a:buNone/>
              <a:defRPr sz="1400" b="0" i="0" u="none" strike="noStrike" cap="none">
                <a:solidFill>
                  <a:schemeClr val="dk1"/>
                </a:solidFill>
                <a:latin typeface="Century Gothic"/>
                <a:ea typeface="Century Gothic"/>
                <a:cs typeface="Century Gothic"/>
                <a:sym typeface="Century Gothic"/>
              </a:defRPr>
            </a:lvl3pPr>
            <a:lvl4pPr marR="0" lvl="3" algn="ctr" rtl="0">
              <a:lnSpc>
                <a:spcPct val="90000"/>
              </a:lnSpc>
              <a:spcBef>
                <a:spcPts val="400"/>
              </a:spcBef>
              <a:spcAft>
                <a:spcPts val="0"/>
              </a:spcAft>
              <a:buClr>
                <a:schemeClr val="accent1"/>
              </a:buClr>
              <a:buSzPts val="1200"/>
              <a:buFont typeface="Arial"/>
              <a:buNone/>
              <a:defRPr sz="1200" b="0" i="0" u="none" strike="noStrike" cap="none">
                <a:solidFill>
                  <a:schemeClr val="dk1"/>
                </a:solidFill>
                <a:latin typeface="Century Gothic"/>
                <a:ea typeface="Century Gothic"/>
                <a:cs typeface="Century Gothic"/>
                <a:sym typeface="Century Gothic"/>
              </a:defRPr>
            </a:lvl4pPr>
            <a:lvl5pPr marR="0" lvl="4" algn="ctr" rtl="0">
              <a:lnSpc>
                <a:spcPct val="90000"/>
              </a:lnSpc>
              <a:spcBef>
                <a:spcPts val="400"/>
              </a:spcBef>
              <a:spcAft>
                <a:spcPts val="0"/>
              </a:spcAft>
              <a:buClr>
                <a:schemeClr val="accent1"/>
              </a:buClr>
              <a:buSzPts val="1200"/>
              <a:buFont typeface="Arial"/>
              <a:buNone/>
              <a:defRPr sz="1200" b="0" i="0" u="none" strike="noStrike" cap="none">
                <a:solidFill>
                  <a:schemeClr val="dk1"/>
                </a:solidFill>
                <a:latin typeface="Century Gothic"/>
                <a:ea typeface="Century Gothic"/>
                <a:cs typeface="Century Gothic"/>
                <a:sym typeface="Century Gothic"/>
              </a:defRPr>
            </a:lvl5pPr>
            <a:lvl6pPr marR="0" lvl="5"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pic>
        <p:nvPicPr>
          <p:cNvPr id="57" name="Google Shape;57;p14"/>
          <p:cNvPicPr preferRelativeResize="0"/>
          <p:nvPr/>
        </p:nvPicPr>
        <p:blipFill rotWithShape="1">
          <a:blip r:embed="rId2">
            <a:alphaModFix/>
          </a:blip>
          <a:srcRect/>
          <a:stretch/>
        </p:blipFill>
        <p:spPr>
          <a:xfrm>
            <a:off x="7050024" y="4841748"/>
            <a:ext cx="1932469" cy="14376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132">
          <p15:clr>
            <a:srgbClr val="FBAE40"/>
          </p15:clr>
        </p15:guide>
        <p15:guide id="2"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 list" type="obj">
  <p:cSld name="OBJEC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0" name="Google Shape;60;p15"/>
          <p:cNvSpPr txBox="1">
            <a:spLocks noGrp="1"/>
          </p:cNvSpPr>
          <p:nvPr>
            <p:ph type="body" idx="1"/>
          </p:nvPr>
        </p:nvSpPr>
        <p:spPr>
          <a:xfrm>
            <a:off x="531050" y="1023175"/>
            <a:ext cx="7161000" cy="32025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61" name="Google Shape;61;p15"/>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1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4" name="Google Shape;64;p16"/>
          <p:cNvSpPr txBox="1"/>
          <p:nvPr/>
        </p:nvSpPr>
        <p:spPr>
          <a:xfrm>
            <a:off x="4472325" y="1162300"/>
            <a:ext cx="3344100" cy="308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 name="Google Shape;65;p16"/>
          <p:cNvSpPr txBox="1">
            <a:spLocks noGrp="1"/>
          </p:cNvSpPr>
          <p:nvPr>
            <p:ph type="body" idx="1"/>
          </p:nvPr>
        </p:nvSpPr>
        <p:spPr>
          <a:xfrm>
            <a:off x="531050" y="1023175"/>
            <a:ext cx="3493200" cy="32025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66" name="Google Shape;66;p16"/>
          <p:cNvSpPr txBox="1">
            <a:spLocks noGrp="1"/>
          </p:cNvSpPr>
          <p:nvPr>
            <p:ph type="body" idx="2"/>
          </p:nvPr>
        </p:nvSpPr>
        <p:spPr>
          <a:xfrm>
            <a:off x="4397775" y="1023175"/>
            <a:ext cx="3493200" cy="32025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67" name="Google Shape;67;p16"/>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 horizontal image">
  <p:cSld name="Two Content Blocks + Picture">
    <p:spTree>
      <p:nvGrpSpPr>
        <p:cNvPr id="1" name="Shape 68"/>
        <p:cNvGrpSpPr/>
        <p:nvPr/>
      </p:nvGrpSpPr>
      <p:grpSpPr>
        <a:xfrm>
          <a:off x="0" y="0"/>
          <a:ext cx="0" cy="0"/>
          <a:chOff x="0" y="0"/>
          <a:chExt cx="0" cy="0"/>
        </a:xfrm>
      </p:grpSpPr>
      <p:sp>
        <p:nvSpPr>
          <p:cNvPr id="69" name="Google Shape;69;p17"/>
          <p:cNvSpPr txBox="1"/>
          <p:nvPr/>
        </p:nvSpPr>
        <p:spPr>
          <a:xfrm>
            <a:off x="718800" y="1024875"/>
            <a:ext cx="7750200" cy="101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a:latin typeface="Avenir"/>
              <a:ea typeface="Avenir"/>
              <a:cs typeface="Avenir"/>
              <a:sym typeface="Avenir"/>
            </a:endParaRPr>
          </a:p>
        </p:txBody>
      </p:sp>
      <p:sp>
        <p:nvSpPr>
          <p:cNvPr id="70" name="Google Shape;70;p17"/>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1" name="Google Shape;71;p17"/>
          <p:cNvSpPr txBox="1">
            <a:spLocks noGrp="1"/>
          </p:cNvSpPr>
          <p:nvPr>
            <p:ph type="subTitle" idx="1"/>
          </p:nvPr>
        </p:nvSpPr>
        <p:spPr>
          <a:xfrm>
            <a:off x="534700" y="9182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72" name="Google Shape;72;p17"/>
          <p:cNvSpPr txBox="1">
            <a:spLocks noGrp="1"/>
          </p:cNvSpPr>
          <p:nvPr>
            <p:ph type="body" idx="2"/>
          </p:nvPr>
        </p:nvSpPr>
        <p:spPr>
          <a:xfrm>
            <a:off x="531050" y="1395225"/>
            <a:ext cx="81630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73" name="Google Shape;73;p17"/>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Row list + image">
  <p:cSld name="Two Content Blocks + Picture_2">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6" name="Google Shape;76;p18"/>
          <p:cNvSpPr txBox="1">
            <a:spLocks noGrp="1"/>
          </p:cNvSpPr>
          <p:nvPr>
            <p:ph type="subTitle" idx="1"/>
          </p:nvPr>
        </p:nvSpPr>
        <p:spPr>
          <a:xfrm>
            <a:off x="534700" y="9182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77" name="Google Shape;77;p18"/>
          <p:cNvSpPr txBox="1">
            <a:spLocks noGrp="1"/>
          </p:cNvSpPr>
          <p:nvPr>
            <p:ph type="body" idx="2"/>
          </p:nvPr>
        </p:nvSpPr>
        <p:spPr>
          <a:xfrm>
            <a:off x="531050" y="1395225"/>
            <a:ext cx="4722300" cy="30300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78" name="Google Shape;78;p18"/>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4 list">
  <p:cSld name="Two Content Blocks + Picture_2_1">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1" name="Google Shape;81;p19"/>
          <p:cNvSpPr txBox="1">
            <a:spLocks noGrp="1"/>
          </p:cNvSpPr>
          <p:nvPr>
            <p:ph type="subTitle" idx="1"/>
          </p:nvPr>
        </p:nvSpPr>
        <p:spPr>
          <a:xfrm>
            <a:off x="535276" y="9182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2" name="Google Shape;82;p19"/>
          <p:cNvSpPr txBox="1">
            <a:spLocks noGrp="1"/>
          </p:cNvSpPr>
          <p:nvPr>
            <p:ph type="body" idx="2"/>
          </p:nvPr>
        </p:nvSpPr>
        <p:spPr>
          <a:xfrm>
            <a:off x="531050" y="13952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83" name="Google Shape;83;p19"/>
          <p:cNvSpPr txBox="1">
            <a:spLocks noGrp="1"/>
          </p:cNvSpPr>
          <p:nvPr>
            <p:ph type="subTitle" idx="3"/>
          </p:nvPr>
        </p:nvSpPr>
        <p:spPr>
          <a:xfrm>
            <a:off x="535276" y="28620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4" name="Google Shape;84;p19"/>
          <p:cNvSpPr txBox="1">
            <a:spLocks noGrp="1"/>
          </p:cNvSpPr>
          <p:nvPr>
            <p:ph type="body" idx="4"/>
          </p:nvPr>
        </p:nvSpPr>
        <p:spPr>
          <a:xfrm>
            <a:off x="531050" y="33390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85" name="Google Shape;85;p19"/>
          <p:cNvSpPr txBox="1">
            <a:spLocks noGrp="1"/>
          </p:cNvSpPr>
          <p:nvPr>
            <p:ph type="subTitle" idx="5"/>
          </p:nvPr>
        </p:nvSpPr>
        <p:spPr>
          <a:xfrm>
            <a:off x="4810401" y="9182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6" name="Google Shape;86;p19"/>
          <p:cNvSpPr txBox="1">
            <a:spLocks noGrp="1"/>
          </p:cNvSpPr>
          <p:nvPr>
            <p:ph type="body" idx="6"/>
          </p:nvPr>
        </p:nvSpPr>
        <p:spPr>
          <a:xfrm>
            <a:off x="4806175" y="13952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87" name="Google Shape;87;p19"/>
          <p:cNvSpPr txBox="1">
            <a:spLocks noGrp="1"/>
          </p:cNvSpPr>
          <p:nvPr>
            <p:ph type="subTitle" idx="7"/>
          </p:nvPr>
        </p:nvSpPr>
        <p:spPr>
          <a:xfrm>
            <a:off x="4810401" y="28620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8" name="Google Shape;88;p19"/>
          <p:cNvSpPr txBox="1">
            <a:spLocks noGrp="1"/>
          </p:cNvSpPr>
          <p:nvPr>
            <p:ph type="body" idx="8"/>
          </p:nvPr>
        </p:nvSpPr>
        <p:spPr>
          <a:xfrm>
            <a:off x="4806175" y="33390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89" name="Google Shape;89;p19"/>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 list">
  <p:cSld name="Two Content Blocks + Picture_2_1_1">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92" name="Google Shape;92;p20"/>
          <p:cNvSpPr txBox="1"/>
          <p:nvPr/>
        </p:nvSpPr>
        <p:spPr>
          <a:xfrm>
            <a:off x="1149250" y="3624025"/>
            <a:ext cx="23898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20"/>
          <p:cNvSpPr txBox="1">
            <a:spLocks noGrp="1"/>
          </p:cNvSpPr>
          <p:nvPr>
            <p:ph type="subTitle" idx="1"/>
          </p:nvPr>
        </p:nvSpPr>
        <p:spPr>
          <a:xfrm>
            <a:off x="534700" y="9182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94" name="Google Shape;94;p20"/>
          <p:cNvSpPr txBox="1">
            <a:spLocks noGrp="1"/>
          </p:cNvSpPr>
          <p:nvPr>
            <p:ph type="body" idx="2"/>
          </p:nvPr>
        </p:nvSpPr>
        <p:spPr>
          <a:xfrm>
            <a:off x="531050" y="1395225"/>
            <a:ext cx="47223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95" name="Google Shape;95;p20"/>
          <p:cNvSpPr txBox="1">
            <a:spLocks noGrp="1"/>
          </p:cNvSpPr>
          <p:nvPr>
            <p:ph type="subTitle" idx="3"/>
          </p:nvPr>
        </p:nvSpPr>
        <p:spPr>
          <a:xfrm>
            <a:off x="534700" y="28620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96" name="Google Shape;96;p20"/>
          <p:cNvSpPr txBox="1">
            <a:spLocks noGrp="1"/>
          </p:cNvSpPr>
          <p:nvPr>
            <p:ph type="body" idx="4"/>
          </p:nvPr>
        </p:nvSpPr>
        <p:spPr>
          <a:xfrm>
            <a:off x="531050" y="3339025"/>
            <a:ext cx="47223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97" name="Google Shape;97;p20"/>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Navy" type="secHead">
  <p:cSld name="SECTION_HEADER">
    <p:bg>
      <p:bgPr>
        <a:solidFill>
          <a:schemeClr val="dk2"/>
        </a:solidFill>
        <a:effectLst/>
      </p:bgPr>
    </p:bg>
    <p:spTree>
      <p:nvGrpSpPr>
        <p:cNvPr id="1" name="Shape 98"/>
        <p:cNvGrpSpPr/>
        <p:nvPr/>
      </p:nvGrpSpPr>
      <p:grpSpPr>
        <a:xfrm>
          <a:off x="0" y="0"/>
          <a:ext cx="0" cy="0"/>
          <a:chOff x="0" y="0"/>
          <a:chExt cx="0" cy="0"/>
        </a:xfrm>
      </p:grpSpPr>
      <p:sp>
        <p:nvSpPr>
          <p:cNvPr id="99" name="Google Shape;99;p21"/>
          <p:cNvSpPr/>
          <p:nvPr/>
        </p:nvSpPr>
        <p:spPr>
          <a:xfrm>
            <a:off x="0" y="4218710"/>
            <a:ext cx="9144000" cy="92490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00" name="Google Shape;100;p21"/>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1" name="Google Shape;101;p21"/>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02" name="Google Shape;102;p21"/>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03" name="Google Shape;103;p21"/>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484">
          <p15:clr>
            <a:srgbClr val="FBAE40"/>
          </p15:clr>
        </p15:guide>
        <p15:guide id="2"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Moss">
  <p:cSld name="Section Header Moss">
    <p:bg>
      <p:bgPr>
        <a:solidFill>
          <a:schemeClr val="accent2"/>
        </a:solidFill>
        <a:effectLst/>
      </p:bgPr>
    </p:bg>
    <p:spTree>
      <p:nvGrpSpPr>
        <p:cNvPr id="1" name="Shape 104"/>
        <p:cNvGrpSpPr/>
        <p:nvPr/>
      </p:nvGrpSpPr>
      <p:grpSpPr>
        <a:xfrm>
          <a:off x="0" y="0"/>
          <a:ext cx="0" cy="0"/>
          <a:chOff x="0" y="0"/>
          <a:chExt cx="0" cy="0"/>
        </a:xfrm>
      </p:grpSpPr>
      <p:sp>
        <p:nvSpPr>
          <p:cNvPr id="105" name="Google Shape;105;p22"/>
          <p:cNvSpPr/>
          <p:nvPr/>
        </p:nvSpPr>
        <p:spPr>
          <a:xfrm>
            <a:off x="0" y="4218710"/>
            <a:ext cx="9144000" cy="9249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06" name="Google Shape;106;p22"/>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7" name="Google Shape;107;p22"/>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08" name="Google Shape;108;p22"/>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09" name="Google Shape;109;p22"/>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Sea Green">
  <p:cSld name="Section Header Sea Green">
    <p:bg>
      <p:bgPr>
        <a:solidFill>
          <a:schemeClr val="accent3"/>
        </a:solidFill>
        <a:effectLst/>
      </p:bgPr>
    </p:bg>
    <p:spTree>
      <p:nvGrpSpPr>
        <p:cNvPr id="1" name="Shape 110"/>
        <p:cNvGrpSpPr/>
        <p:nvPr/>
      </p:nvGrpSpPr>
      <p:grpSpPr>
        <a:xfrm>
          <a:off x="0" y="0"/>
          <a:ext cx="0" cy="0"/>
          <a:chOff x="0" y="0"/>
          <a:chExt cx="0" cy="0"/>
        </a:xfrm>
      </p:grpSpPr>
      <p:sp>
        <p:nvSpPr>
          <p:cNvPr id="111" name="Google Shape;111;p23"/>
          <p:cNvSpPr/>
          <p:nvPr/>
        </p:nvSpPr>
        <p:spPr>
          <a:xfrm>
            <a:off x="0" y="4218710"/>
            <a:ext cx="9144000" cy="9249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12" name="Google Shape;112;p23"/>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3" name="Google Shape;113;p23"/>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14" name="Google Shape;114;p23"/>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15" name="Google Shape;115;p23"/>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Coral">
  <p:cSld name="Section Header Coral">
    <p:bg>
      <p:bgPr>
        <a:solidFill>
          <a:schemeClr val="accent4"/>
        </a:solidFill>
        <a:effectLst/>
      </p:bgPr>
    </p:bg>
    <p:spTree>
      <p:nvGrpSpPr>
        <p:cNvPr id="1" name="Shape 116"/>
        <p:cNvGrpSpPr/>
        <p:nvPr/>
      </p:nvGrpSpPr>
      <p:grpSpPr>
        <a:xfrm>
          <a:off x="0" y="0"/>
          <a:ext cx="0" cy="0"/>
          <a:chOff x="0" y="0"/>
          <a:chExt cx="0" cy="0"/>
        </a:xfrm>
      </p:grpSpPr>
      <p:sp>
        <p:nvSpPr>
          <p:cNvPr id="117" name="Google Shape;117;p24"/>
          <p:cNvSpPr/>
          <p:nvPr/>
        </p:nvSpPr>
        <p:spPr>
          <a:xfrm>
            <a:off x="0" y="4218710"/>
            <a:ext cx="9144000" cy="9249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18" name="Google Shape;118;p24"/>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9" name="Google Shape;119;p24"/>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20" name="Google Shape;120;p24"/>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21" name="Google Shape;121;p24"/>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Gold">
  <p:cSld name="Section Header Gold">
    <p:bg>
      <p:bgPr>
        <a:solidFill>
          <a:schemeClr val="lt2"/>
        </a:solidFill>
        <a:effectLst/>
      </p:bgPr>
    </p:bg>
    <p:spTree>
      <p:nvGrpSpPr>
        <p:cNvPr id="1" name="Shape 122"/>
        <p:cNvGrpSpPr/>
        <p:nvPr/>
      </p:nvGrpSpPr>
      <p:grpSpPr>
        <a:xfrm>
          <a:off x="0" y="0"/>
          <a:ext cx="0" cy="0"/>
          <a:chOff x="0" y="0"/>
          <a:chExt cx="0" cy="0"/>
        </a:xfrm>
      </p:grpSpPr>
      <p:sp>
        <p:nvSpPr>
          <p:cNvPr id="123" name="Google Shape;123;p25"/>
          <p:cNvSpPr/>
          <p:nvPr/>
        </p:nvSpPr>
        <p:spPr>
          <a:xfrm>
            <a:off x="0" y="4218710"/>
            <a:ext cx="9144000" cy="9249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24" name="Google Shape;124;p25"/>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SzPts val="2700"/>
              <a:buFont typeface="Century Gothic"/>
              <a:buNone/>
              <a:defRPr sz="2700" b="1" i="0" u="none" strike="noStrike" cap="none">
                <a:latin typeface="Century Gothic"/>
                <a:ea typeface="Century Gothic"/>
                <a:cs typeface="Century Gothic"/>
                <a:sym typeface="Century Gothic"/>
              </a:defRPr>
            </a:lvl1pPr>
            <a:lvl2pPr lvl="1" rtl="0">
              <a:spcBef>
                <a:spcPts val="0"/>
              </a:spcBef>
              <a:spcAft>
                <a:spcPts val="0"/>
              </a:spcAft>
              <a:buClr>
                <a:schemeClr val="dk2"/>
              </a:buClr>
              <a:buSzPts val="1100"/>
              <a:buNone/>
              <a:defRPr sz="1400">
                <a:solidFill>
                  <a:schemeClr val="dk2"/>
                </a:solidFill>
              </a:defRPr>
            </a:lvl2pPr>
            <a:lvl3pPr lvl="2" rtl="0">
              <a:spcBef>
                <a:spcPts val="0"/>
              </a:spcBef>
              <a:spcAft>
                <a:spcPts val="0"/>
              </a:spcAft>
              <a:buClr>
                <a:schemeClr val="dk2"/>
              </a:buClr>
              <a:buSzPts val="1100"/>
              <a:buNone/>
              <a:defRPr sz="1400">
                <a:solidFill>
                  <a:schemeClr val="dk2"/>
                </a:solidFill>
              </a:defRPr>
            </a:lvl3pPr>
            <a:lvl4pPr lvl="3" rtl="0">
              <a:spcBef>
                <a:spcPts val="0"/>
              </a:spcBef>
              <a:spcAft>
                <a:spcPts val="0"/>
              </a:spcAft>
              <a:buClr>
                <a:schemeClr val="dk2"/>
              </a:buClr>
              <a:buSzPts val="1100"/>
              <a:buNone/>
              <a:defRPr sz="1400">
                <a:solidFill>
                  <a:schemeClr val="dk2"/>
                </a:solidFill>
              </a:defRPr>
            </a:lvl4pPr>
            <a:lvl5pPr lvl="4" rtl="0">
              <a:spcBef>
                <a:spcPts val="0"/>
              </a:spcBef>
              <a:spcAft>
                <a:spcPts val="0"/>
              </a:spcAft>
              <a:buClr>
                <a:schemeClr val="dk2"/>
              </a:buClr>
              <a:buSzPts val="1100"/>
              <a:buNone/>
              <a:defRPr sz="1400">
                <a:solidFill>
                  <a:schemeClr val="dk2"/>
                </a:solidFill>
              </a:defRPr>
            </a:lvl5pPr>
            <a:lvl6pPr lvl="5" rtl="0">
              <a:spcBef>
                <a:spcPts val="0"/>
              </a:spcBef>
              <a:spcAft>
                <a:spcPts val="0"/>
              </a:spcAft>
              <a:buClr>
                <a:schemeClr val="dk2"/>
              </a:buClr>
              <a:buSzPts val="1100"/>
              <a:buNone/>
              <a:defRPr sz="1400">
                <a:solidFill>
                  <a:schemeClr val="dk2"/>
                </a:solidFill>
              </a:defRPr>
            </a:lvl6pPr>
            <a:lvl7pPr lvl="6" rtl="0">
              <a:spcBef>
                <a:spcPts val="0"/>
              </a:spcBef>
              <a:spcAft>
                <a:spcPts val="0"/>
              </a:spcAft>
              <a:buClr>
                <a:schemeClr val="dk2"/>
              </a:buClr>
              <a:buSzPts val="1100"/>
              <a:buNone/>
              <a:defRPr sz="1400">
                <a:solidFill>
                  <a:schemeClr val="dk2"/>
                </a:solidFill>
              </a:defRPr>
            </a:lvl7pPr>
            <a:lvl8pPr lvl="7" rtl="0">
              <a:spcBef>
                <a:spcPts val="0"/>
              </a:spcBef>
              <a:spcAft>
                <a:spcPts val="0"/>
              </a:spcAft>
              <a:buClr>
                <a:schemeClr val="dk2"/>
              </a:buClr>
              <a:buSzPts val="1100"/>
              <a:buNone/>
              <a:defRPr sz="1400">
                <a:solidFill>
                  <a:schemeClr val="dk2"/>
                </a:solidFill>
              </a:defRPr>
            </a:lvl8pPr>
            <a:lvl9pPr lvl="8" rtl="0">
              <a:spcBef>
                <a:spcPts val="0"/>
              </a:spcBef>
              <a:spcAft>
                <a:spcPts val="0"/>
              </a:spcAft>
              <a:buClr>
                <a:schemeClr val="dk2"/>
              </a:buClr>
              <a:buSzPts val="1100"/>
              <a:buNone/>
              <a:defRPr sz="1400">
                <a:solidFill>
                  <a:schemeClr val="dk2"/>
                </a:solidFill>
              </a:defRPr>
            </a:lvl9pPr>
          </a:lstStyle>
          <a:p>
            <a:endParaRPr/>
          </a:p>
        </p:txBody>
      </p:sp>
      <p:sp>
        <p:nvSpPr>
          <p:cNvPr id="125" name="Google Shape;125;p25"/>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chemeClr val="dk2"/>
                </a:solidFill>
                <a:latin typeface="Century Gothic"/>
                <a:ea typeface="Century Gothic"/>
                <a:cs typeface="Century Gothic"/>
                <a:sym typeface="Century Gothic"/>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pic>
        <p:nvPicPr>
          <p:cNvPr id="126" name="Google Shape;126;p25"/>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27" name="Google Shape;127;p25"/>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Aqua 1">
  <p:cSld name="Section Header Aqua_1">
    <p:bg>
      <p:bgPr>
        <a:solidFill>
          <a:schemeClr val="accent1"/>
        </a:solidFill>
        <a:effectLst/>
      </p:bgPr>
    </p:bg>
    <p:spTree>
      <p:nvGrpSpPr>
        <p:cNvPr id="1" name="Shape 128"/>
        <p:cNvGrpSpPr/>
        <p:nvPr/>
      </p:nvGrpSpPr>
      <p:grpSpPr>
        <a:xfrm>
          <a:off x="0" y="0"/>
          <a:ext cx="0" cy="0"/>
          <a:chOff x="0" y="0"/>
          <a:chExt cx="0" cy="0"/>
        </a:xfrm>
      </p:grpSpPr>
      <p:sp>
        <p:nvSpPr>
          <p:cNvPr id="129" name="Google Shape;129;p26"/>
          <p:cNvSpPr/>
          <p:nvPr/>
        </p:nvSpPr>
        <p:spPr>
          <a:xfrm>
            <a:off x="0" y="4218710"/>
            <a:ext cx="9144000" cy="924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Calibri"/>
              <a:ea typeface="Calibri"/>
              <a:cs typeface="Calibri"/>
              <a:sym typeface="Calibri"/>
            </a:endParaRPr>
          </a:p>
        </p:txBody>
      </p:sp>
      <p:sp>
        <p:nvSpPr>
          <p:cNvPr id="130" name="Google Shape;130;p26"/>
          <p:cNvSpPr txBox="1">
            <a:spLocks noGrp="1"/>
          </p:cNvSpPr>
          <p:nvPr>
            <p:ph type="title"/>
          </p:nvPr>
        </p:nvSpPr>
        <p:spPr>
          <a:xfrm>
            <a:off x="776288" y="32229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31" name="Google Shape;131;p26"/>
          <p:cNvSpPr txBox="1">
            <a:spLocks noGrp="1"/>
          </p:cNvSpPr>
          <p:nvPr>
            <p:ph type="subTitle" idx="1"/>
          </p:nvPr>
        </p:nvSpPr>
        <p:spPr>
          <a:xfrm>
            <a:off x="805575" y="40524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32" name="Google Shape;132;p26"/>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33" name="Google Shape;133;p26"/>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200" b="1" i="0">
                <a:solidFill>
                  <a:srgbClr val="004B83"/>
                </a:solidFill>
                <a:latin typeface="Century Gothic" panose="020B0502020202020204" pitchFamily="34"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Avenir Book" panose="02000503020000020003" pitchFamily="2" charset="0"/>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00" b="1" i="0" u="none" strike="noStrike" cap="none">
          <a:solidFill>
            <a:srgbClr val="0070C0"/>
          </a:solidFill>
          <a:latin typeface="Century Gothic" panose="020B0502020202020204" pitchFamily="34" charset="0"/>
          <a:ea typeface="Century Gothic" panose="020B0502020202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94853" y="273844"/>
            <a:ext cx="8354400" cy="4443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pic>
        <p:nvPicPr>
          <p:cNvPr id="52" name="Google Shape;52;p13"/>
          <p:cNvPicPr preferRelativeResize="0"/>
          <p:nvPr/>
        </p:nvPicPr>
        <p:blipFill>
          <a:blip r:embed="rId15">
            <a:alphaModFix/>
          </a:blip>
          <a:stretch>
            <a:fillRect/>
          </a:stretch>
        </p:blipFill>
        <p:spPr>
          <a:xfrm>
            <a:off x="7025800" y="4844350"/>
            <a:ext cx="1951327" cy="1463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doi.org/10.18739/A2222R68W"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ctrTitle"/>
          </p:nvPr>
        </p:nvSpPr>
        <p:spPr>
          <a:xfrm>
            <a:off x="1801300" y="1205502"/>
            <a:ext cx="5822400" cy="1269548"/>
          </a:xfrm>
          <a:prstGeom prst="rect">
            <a:avLst/>
          </a:prstGeom>
        </p:spPr>
        <p:txBody>
          <a:bodyPr spcFirstLastPara="1" wrap="square" lIns="68575" tIns="34275" rIns="68575" bIns="34275" anchor="b" anchorCtr="0">
            <a:spAutoFit/>
          </a:bodyPr>
          <a:lstStyle/>
          <a:p>
            <a:pPr marL="0" lvl="0" indent="0" algn="l" rtl="0">
              <a:lnSpc>
                <a:spcPct val="100000"/>
              </a:lnSpc>
              <a:spcBef>
                <a:spcPts val="0"/>
              </a:spcBef>
              <a:spcAft>
                <a:spcPts val="0"/>
              </a:spcAft>
              <a:buNone/>
            </a:pPr>
            <a:r>
              <a:rPr lang="en" sz="3900" dirty="0">
                <a:solidFill>
                  <a:srgbClr val="FCFCFC"/>
                </a:solidFill>
              </a:rPr>
              <a:t>Relational databases and data modeling</a:t>
            </a:r>
            <a:endParaRPr sz="3900" dirty="0">
              <a:solidFill>
                <a:srgbClr val="FCFCFC"/>
              </a:solidFill>
            </a:endParaRPr>
          </a:p>
        </p:txBody>
      </p:sp>
      <p:sp>
        <p:nvSpPr>
          <p:cNvPr id="139" name="Google Shape;139;p27"/>
          <p:cNvSpPr txBox="1"/>
          <p:nvPr/>
        </p:nvSpPr>
        <p:spPr>
          <a:xfrm>
            <a:off x="1819925" y="499050"/>
            <a:ext cx="7116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i="1">
              <a:solidFill>
                <a:srgbClr val="F1C232"/>
              </a:solidFill>
              <a:latin typeface="Lobster"/>
              <a:ea typeface="Lobster"/>
              <a:cs typeface="Lobster"/>
              <a:sym typeface="Lobster"/>
            </a:endParaRPr>
          </a:p>
        </p:txBody>
      </p:sp>
      <p:sp>
        <p:nvSpPr>
          <p:cNvPr id="140" name="Google Shape;140;p27"/>
          <p:cNvSpPr txBox="1"/>
          <p:nvPr/>
        </p:nvSpPr>
        <p:spPr>
          <a:xfrm>
            <a:off x="4289450" y="3754650"/>
            <a:ext cx="4469100" cy="936000"/>
          </a:xfrm>
          <a:prstGeom prst="rect">
            <a:avLst/>
          </a:prstGeom>
          <a:noFill/>
          <a:ln>
            <a:noFill/>
          </a:ln>
        </p:spPr>
        <p:txBody>
          <a:bodyPr spcFirstLastPara="1" wrap="square" lIns="64000" tIns="36575" rIns="64000" bIns="36575" anchor="t" anchorCtr="0">
            <a:spAutoFit/>
          </a:bodyPr>
          <a:lstStyle/>
          <a:p>
            <a:pPr marL="0" lvl="0" indent="0" algn="l" rtl="0">
              <a:spcBef>
                <a:spcPts val="0"/>
              </a:spcBef>
              <a:spcAft>
                <a:spcPts val="0"/>
              </a:spcAft>
              <a:buNone/>
            </a:pPr>
            <a:r>
              <a:rPr lang="en-US" sz="1700" dirty="0">
                <a:solidFill>
                  <a:srgbClr val="FFFFFF"/>
                </a:solidFill>
                <a:latin typeface="Nunito Sans"/>
                <a:ea typeface="Nunito Sans"/>
                <a:cs typeface="Nunito Sans"/>
                <a:sym typeface="Nunito Sans"/>
              </a:rPr>
              <a:t>Greg </a:t>
            </a:r>
            <a:r>
              <a:rPr lang="en-US" sz="1700" dirty="0" err="1">
                <a:solidFill>
                  <a:srgbClr val="FFFFFF"/>
                </a:solidFill>
                <a:latin typeface="Nunito Sans"/>
                <a:ea typeface="Nunito Sans"/>
                <a:cs typeface="Nunito Sans"/>
                <a:sym typeface="Nunito Sans"/>
              </a:rPr>
              <a:t>Janée</a:t>
            </a:r>
            <a:endParaRPr sz="1700" dirty="0">
              <a:solidFill>
                <a:srgbClr val="FFFFFF"/>
              </a:solidFill>
              <a:latin typeface="Nunito Sans"/>
              <a:ea typeface="Nunito Sans"/>
              <a:cs typeface="Nunito Sans"/>
              <a:sym typeface="Nunito Sans"/>
            </a:endParaRPr>
          </a:p>
          <a:p>
            <a:pPr marL="0" lvl="0" indent="0" algn="l" rtl="0">
              <a:spcBef>
                <a:spcPts val="0"/>
              </a:spcBef>
              <a:spcAft>
                <a:spcPts val="0"/>
              </a:spcAft>
              <a:buNone/>
            </a:pPr>
            <a:r>
              <a:rPr lang="en" sz="1300" dirty="0">
                <a:solidFill>
                  <a:srgbClr val="FEBC11"/>
                </a:solidFill>
                <a:latin typeface="Nunito Sans"/>
                <a:ea typeface="Nunito Sans"/>
                <a:cs typeface="Nunito Sans"/>
                <a:sym typeface="Nunito Sans"/>
              </a:rPr>
              <a:t>Research Data Services, UCSB Library</a:t>
            </a:r>
            <a:endParaRPr sz="1300" dirty="0">
              <a:solidFill>
                <a:srgbClr val="FEBC11"/>
              </a:solidFill>
              <a:latin typeface="Nunito Sans"/>
              <a:ea typeface="Nunito Sans"/>
              <a:cs typeface="Nunito Sans"/>
              <a:sym typeface="Nunito Sans"/>
            </a:endParaRPr>
          </a:p>
          <a:p>
            <a:pPr marL="0" lvl="0" indent="0" algn="l" rtl="0">
              <a:spcBef>
                <a:spcPts val="0"/>
              </a:spcBef>
              <a:spcAft>
                <a:spcPts val="0"/>
              </a:spcAft>
              <a:buNone/>
            </a:pPr>
            <a:r>
              <a:rPr lang="en" sz="1300" dirty="0" err="1">
                <a:solidFill>
                  <a:srgbClr val="FEBC11"/>
                </a:solidFill>
                <a:latin typeface="Nunito Sans"/>
                <a:ea typeface="Nunito Sans"/>
                <a:cs typeface="Nunito Sans"/>
                <a:sym typeface="Nunito Sans"/>
              </a:rPr>
              <a:t>rds@library.ucsb.edu</a:t>
            </a:r>
            <a:endParaRPr sz="1300" dirty="0">
              <a:solidFill>
                <a:srgbClr val="FEBC11"/>
              </a:solidFill>
              <a:latin typeface="Nunito Sans"/>
              <a:ea typeface="Nunito Sans"/>
              <a:cs typeface="Nunito Sans"/>
              <a:sym typeface="Nunito Sans"/>
            </a:endParaRPr>
          </a:p>
          <a:p>
            <a:pPr marL="0" lvl="0" indent="0" algn="l" rtl="0">
              <a:spcBef>
                <a:spcPts val="0"/>
              </a:spcBef>
              <a:spcAft>
                <a:spcPts val="0"/>
              </a:spcAft>
              <a:buNone/>
            </a:pPr>
            <a:endParaRPr sz="1300" dirty="0">
              <a:solidFill>
                <a:srgbClr val="FEBC11"/>
              </a:solidFill>
              <a:latin typeface="Century Gothic"/>
              <a:ea typeface="Century Gothic"/>
              <a:cs typeface="Century Gothic"/>
              <a:sym typeface="Century Gothic"/>
            </a:endParaRPr>
          </a:p>
        </p:txBody>
      </p:sp>
      <p:sp>
        <p:nvSpPr>
          <p:cNvPr id="141" name="Google Shape;141;p27"/>
          <p:cNvSpPr txBox="1"/>
          <p:nvPr/>
        </p:nvSpPr>
        <p:spPr>
          <a:xfrm>
            <a:off x="200025" y="247650"/>
            <a:ext cx="7116900" cy="84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dirty="0">
                <a:solidFill>
                  <a:schemeClr val="lt2"/>
                </a:solidFill>
                <a:latin typeface="Nunito Sans"/>
                <a:ea typeface="Nunito Sans"/>
                <a:cs typeface="Nunito Sans"/>
                <a:sym typeface="Nunito Sans"/>
              </a:rPr>
              <a:t>EDS213 - Databases &amp; Data Management</a:t>
            </a:r>
            <a:endParaRPr sz="1500" b="1" dirty="0">
              <a:solidFill>
                <a:schemeClr val="lt2"/>
              </a:solidFill>
              <a:latin typeface="Nunito Sans"/>
              <a:ea typeface="Nunito Sans"/>
              <a:cs typeface="Nunito Sans"/>
              <a:sym typeface="Nunito Sans"/>
            </a:endParaRPr>
          </a:p>
          <a:p>
            <a:pPr marL="0" lvl="0" indent="0" algn="l" rtl="0">
              <a:spcBef>
                <a:spcPts val="0"/>
              </a:spcBef>
              <a:spcAft>
                <a:spcPts val="0"/>
              </a:spcAft>
              <a:buNone/>
            </a:pPr>
            <a:r>
              <a:rPr lang="en" sz="1500" b="1" dirty="0">
                <a:solidFill>
                  <a:schemeClr val="lt2"/>
                </a:solidFill>
                <a:latin typeface="Nunito Sans"/>
                <a:ea typeface="Nunito Sans"/>
                <a:cs typeface="Nunito Sans"/>
                <a:sym typeface="Nunito Sans"/>
              </a:rPr>
              <a:t>Week </a:t>
            </a:r>
            <a:r>
              <a:rPr lang="en-US" sz="1500" b="1" dirty="0">
                <a:solidFill>
                  <a:schemeClr val="lt2"/>
                </a:solidFill>
                <a:latin typeface="Nunito Sans"/>
                <a:ea typeface="Nunito Sans"/>
                <a:cs typeface="Nunito Sans"/>
                <a:sym typeface="Nunito Sans"/>
              </a:rPr>
              <a:t>1</a:t>
            </a:r>
            <a:endParaRPr sz="1500" b="1" dirty="0">
              <a:solidFill>
                <a:schemeClr val="lt2"/>
              </a:solidFill>
              <a:latin typeface="Nunito Sans"/>
              <a:ea typeface="Nunito Sans"/>
              <a:cs typeface="Nunito Sans"/>
              <a:sym typeface="Nunito Sans"/>
            </a:endParaRPr>
          </a:p>
          <a:p>
            <a:pPr marL="0" lvl="0" indent="0" algn="l" rtl="0">
              <a:spcBef>
                <a:spcPts val="0"/>
              </a:spcBef>
              <a:spcAft>
                <a:spcPts val="0"/>
              </a:spcAft>
              <a:buNone/>
            </a:pPr>
            <a:endParaRPr sz="1300" i="1" dirty="0">
              <a:solidFill>
                <a:srgbClr val="F1C232"/>
              </a:solidFill>
              <a:latin typeface="Lobster"/>
              <a:ea typeface="Lobster"/>
              <a:cs typeface="Lobster"/>
              <a:sym typeface="Lobs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345A7-368F-1AC0-EF92-F543618C39A4}"/>
              </a:ext>
            </a:extLst>
          </p:cNvPr>
          <p:cNvSpPr>
            <a:spLocks noGrp="1"/>
          </p:cNvSpPr>
          <p:nvPr>
            <p:ph type="title"/>
          </p:nvPr>
        </p:nvSpPr>
        <p:spPr/>
        <p:txBody>
          <a:bodyPr/>
          <a:lstStyle/>
          <a:p>
            <a:r>
              <a:rPr lang="en-US" dirty="0"/>
              <a:t>Data modeling case study</a:t>
            </a:r>
          </a:p>
        </p:txBody>
      </p:sp>
      <p:sp>
        <p:nvSpPr>
          <p:cNvPr id="3" name="Text Placeholder 2">
            <a:extLst>
              <a:ext uri="{FF2B5EF4-FFF2-40B4-BE49-F238E27FC236}">
                <a16:creationId xmlns:a16="http://schemas.microsoft.com/office/drawing/2014/main" id="{8C22E16C-EEAF-F6E1-DDC5-9777F976F678}"/>
              </a:ext>
            </a:extLst>
          </p:cNvPr>
          <p:cNvSpPr>
            <a:spLocks noGrp="1"/>
          </p:cNvSpPr>
          <p:nvPr>
            <p:ph type="body" idx="1"/>
          </p:nvPr>
        </p:nvSpPr>
        <p:spPr/>
        <p:txBody>
          <a:bodyPr>
            <a:normAutofit lnSpcReduction="10000"/>
          </a:bodyPr>
          <a:lstStyle/>
          <a:p>
            <a:r>
              <a:rPr lang="en-US" dirty="0"/>
              <a:t>What did they consider? (cont’d)</a:t>
            </a:r>
          </a:p>
          <a:p>
            <a:pPr lvl="1"/>
            <a:r>
              <a:rPr lang="en-US" b="1" dirty="0">
                <a:latin typeface="Avenir Book" panose="02000503020000020003" pitchFamily="2" charset="0"/>
              </a:rPr>
              <a:t>Interoperability with other standards</a:t>
            </a:r>
          </a:p>
          <a:p>
            <a:pPr lvl="2"/>
            <a:r>
              <a:rPr lang="en-US" dirty="0">
                <a:latin typeface="Avenir Book" panose="02000503020000020003" pitchFamily="2" charset="0"/>
              </a:rPr>
              <a:t>“…’site status’ was revised to </a:t>
            </a:r>
            <a:r>
              <a:rPr lang="en-US" dirty="0" err="1">
                <a:latin typeface="Avenir Book" panose="02000503020000020003" pitchFamily="2" charset="0"/>
              </a:rPr>
              <a:t>utilise</a:t>
            </a:r>
            <a:r>
              <a:rPr lang="en-US" dirty="0">
                <a:latin typeface="Avenir Book" panose="02000503020000020003" pitchFamily="2" charset="0"/>
              </a:rPr>
              <a:t> the WIGOS Codes registry.”</a:t>
            </a:r>
          </a:p>
          <a:p>
            <a:pPr lvl="2"/>
            <a:endParaRPr lang="en-US" dirty="0">
              <a:latin typeface="Avenir Book" panose="02000503020000020003" pitchFamily="2" charset="0"/>
            </a:endParaRPr>
          </a:p>
          <a:p>
            <a:pPr lvl="1"/>
            <a:r>
              <a:rPr lang="en-US" b="1" dirty="0">
                <a:latin typeface="Avenir Book" panose="02000503020000020003" pitchFamily="2" charset="0"/>
              </a:rPr>
              <a:t>Data representation</a:t>
            </a:r>
          </a:p>
          <a:p>
            <a:pPr lvl="2"/>
            <a:r>
              <a:rPr lang="en-US" dirty="0">
                <a:latin typeface="Avenir Book" panose="02000503020000020003" pitchFamily="2" charset="0"/>
              </a:rPr>
              <a:t>“The description of geographic information is now </a:t>
            </a:r>
            <a:r>
              <a:rPr lang="en-US" dirty="0" err="1">
                <a:latin typeface="Avenir Book" panose="02000503020000020003" pitchFamily="2" charset="0"/>
              </a:rPr>
              <a:t>realised</a:t>
            </a:r>
            <a:r>
              <a:rPr lang="en-US" dirty="0">
                <a:latin typeface="Avenir Book" panose="02000503020000020003" pitchFamily="2" charset="0"/>
              </a:rPr>
              <a:t> through three separate fields: (1) the centroid/representative coordinates, …”</a:t>
            </a:r>
          </a:p>
          <a:p>
            <a:pPr lvl="2"/>
            <a:endParaRPr lang="en-US" dirty="0">
              <a:latin typeface="Avenir Book" panose="02000503020000020003" pitchFamily="2" charset="0"/>
            </a:endParaRPr>
          </a:p>
          <a:p>
            <a:pPr lvl="1"/>
            <a:r>
              <a:rPr lang="en-US" b="1" dirty="0">
                <a:latin typeface="Avenir Book" panose="02000503020000020003" pitchFamily="2" charset="0"/>
              </a:rPr>
              <a:t>Business rules</a:t>
            </a:r>
          </a:p>
          <a:p>
            <a:pPr lvl="2"/>
            <a:r>
              <a:rPr lang="en-US" dirty="0">
                <a:latin typeface="Avenir Book" panose="02000503020000020003" pitchFamily="2" charset="0"/>
              </a:rPr>
              <a:t>“At least one contact person and metadata creator has to be linked to a site record…”</a:t>
            </a:r>
          </a:p>
          <a:p>
            <a:pPr lvl="2"/>
            <a:endParaRPr lang="en-US" dirty="0">
              <a:latin typeface="Avenir Book" panose="02000503020000020003" pitchFamily="2" charset="0"/>
            </a:endParaRPr>
          </a:p>
          <a:p>
            <a:pPr lvl="1"/>
            <a:r>
              <a:rPr lang="en-US" b="1" dirty="0">
                <a:latin typeface="Avenir Book" panose="02000503020000020003" pitchFamily="2" charset="0"/>
              </a:rPr>
              <a:t>Functionality enabled</a:t>
            </a:r>
          </a:p>
          <a:p>
            <a:pPr lvl="2"/>
            <a:r>
              <a:rPr lang="en-US" dirty="0">
                <a:latin typeface="Avenir Book" panose="02000503020000020003" pitchFamily="2" charset="0"/>
              </a:rPr>
              <a:t>“Using the REST-API … enables potent queries by combining multiple filters.”</a:t>
            </a:r>
          </a:p>
          <a:p>
            <a:endParaRPr lang="en-US" dirty="0"/>
          </a:p>
        </p:txBody>
      </p:sp>
      <p:sp>
        <p:nvSpPr>
          <p:cNvPr id="4" name="Slide Number Placeholder 3">
            <a:extLst>
              <a:ext uri="{FF2B5EF4-FFF2-40B4-BE49-F238E27FC236}">
                <a16:creationId xmlns:a16="http://schemas.microsoft.com/office/drawing/2014/main" id="{F56213AF-934C-3E96-90F0-009FACB1CE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dirty="0"/>
          </a:p>
        </p:txBody>
      </p:sp>
    </p:spTree>
    <p:extLst>
      <p:ext uri="{BB962C8B-B14F-4D97-AF65-F5344CB8AC3E}">
        <p14:creationId xmlns:p14="http://schemas.microsoft.com/office/powerpoint/2010/main" val="147234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25C0-CB42-EBFA-941E-81D0D7E03FA6}"/>
              </a:ext>
            </a:extLst>
          </p:cNvPr>
          <p:cNvSpPr>
            <a:spLocks noGrp="1"/>
          </p:cNvSpPr>
          <p:nvPr>
            <p:ph type="title"/>
          </p:nvPr>
        </p:nvSpPr>
        <p:spPr/>
        <p:txBody>
          <a:bodyPr>
            <a:normAutofit fontScale="90000"/>
          </a:bodyPr>
          <a:lstStyle/>
          <a:p>
            <a:r>
              <a:rPr lang="en-US" dirty="0"/>
              <a:t>Basic unit of information: table</a:t>
            </a:r>
          </a:p>
        </p:txBody>
      </p:sp>
      <p:sp>
        <p:nvSpPr>
          <p:cNvPr id="3" name="Text Placeholder 2">
            <a:extLst>
              <a:ext uri="{FF2B5EF4-FFF2-40B4-BE49-F238E27FC236}">
                <a16:creationId xmlns:a16="http://schemas.microsoft.com/office/drawing/2014/main" id="{87A26514-1CE5-2643-11EB-C3AC86C58E75}"/>
              </a:ext>
            </a:extLst>
          </p:cNvPr>
          <p:cNvSpPr>
            <a:spLocks noGrp="1"/>
          </p:cNvSpPr>
          <p:nvPr>
            <p:ph type="body" idx="1"/>
          </p:nvPr>
        </p:nvSpPr>
        <p:spPr/>
        <p:txBody>
          <a:bodyPr>
            <a:normAutofit/>
          </a:bodyPr>
          <a:lstStyle/>
          <a:p>
            <a:r>
              <a:rPr lang="en-US" sz="1400" dirty="0"/>
              <a:t>Represents a type of entity</a:t>
            </a:r>
          </a:p>
          <a:p>
            <a:pPr lvl="1"/>
            <a:r>
              <a:rPr lang="en-US" sz="1100" dirty="0">
                <a:latin typeface="Avenir Book" panose="02000503020000020003" pitchFamily="2" charset="0"/>
              </a:rPr>
              <a:t>Person, place, thing, event, transaction, observation</a:t>
            </a:r>
          </a:p>
          <a:p>
            <a:r>
              <a:rPr lang="en-US" sz="1400" dirty="0"/>
              <a:t>Rows represent instances of the entity</a:t>
            </a:r>
          </a:p>
          <a:p>
            <a:pPr lvl="1"/>
            <a:r>
              <a:rPr lang="en-US" sz="1100" dirty="0">
                <a:latin typeface="Avenir Book" panose="02000503020000020003" pitchFamily="2" charset="0"/>
              </a:rPr>
              <a:t>Usually unique; conceptually unordered</a:t>
            </a:r>
          </a:p>
          <a:p>
            <a:r>
              <a:rPr lang="en-US" sz="1400" dirty="0"/>
              <a:t>Columns represent attributes/properties of the entities</a:t>
            </a:r>
          </a:p>
        </p:txBody>
      </p:sp>
      <p:sp>
        <p:nvSpPr>
          <p:cNvPr id="4" name="Slide Number Placeholder 3">
            <a:extLst>
              <a:ext uri="{FF2B5EF4-FFF2-40B4-BE49-F238E27FC236}">
                <a16:creationId xmlns:a16="http://schemas.microsoft.com/office/drawing/2014/main" id="{701836BE-3008-C3F9-848B-EE9B8C0453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dirty="0"/>
          </a:p>
        </p:txBody>
      </p:sp>
      <p:graphicFrame>
        <p:nvGraphicFramePr>
          <p:cNvPr id="6" name="Table 6">
            <a:extLst>
              <a:ext uri="{FF2B5EF4-FFF2-40B4-BE49-F238E27FC236}">
                <a16:creationId xmlns:a16="http://schemas.microsoft.com/office/drawing/2014/main" id="{3B2A5A4E-0BA8-4524-1731-BA9B677EBFB9}"/>
              </a:ext>
            </a:extLst>
          </p:cNvPr>
          <p:cNvGraphicFramePr>
            <a:graphicFrameLocks noGrp="1"/>
          </p:cNvGraphicFramePr>
          <p:nvPr>
            <p:extLst>
              <p:ext uri="{D42A27DB-BD31-4B8C-83A1-F6EECF244321}">
                <p14:modId xmlns:p14="http://schemas.microsoft.com/office/powerpoint/2010/main" val="3370799300"/>
              </p:ext>
            </p:extLst>
          </p:nvPr>
        </p:nvGraphicFramePr>
        <p:xfrm>
          <a:off x="1733226" y="2714908"/>
          <a:ext cx="6096000" cy="20269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481386493"/>
                    </a:ext>
                  </a:extLst>
                </a:gridCol>
                <a:gridCol w="1219200">
                  <a:extLst>
                    <a:ext uri="{9D8B030D-6E8A-4147-A177-3AD203B41FA5}">
                      <a16:colId xmlns:a16="http://schemas.microsoft.com/office/drawing/2014/main" val="992614225"/>
                    </a:ext>
                  </a:extLst>
                </a:gridCol>
                <a:gridCol w="1219200">
                  <a:extLst>
                    <a:ext uri="{9D8B030D-6E8A-4147-A177-3AD203B41FA5}">
                      <a16:colId xmlns:a16="http://schemas.microsoft.com/office/drawing/2014/main" val="4093792969"/>
                    </a:ext>
                  </a:extLst>
                </a:gridCol>
                <a:gridCol w="1219200">
                  <a:extLst>
                    <a:ext uri="{9D8B030D-6E8A-4147-A177-3AD203B41FA5}">
                      <a16:colId xmlns:a16="http://schemas.microsoft.com/office/drawing/2014/main" val="1678987015"/>
                    </a:ext>
                  </a:extLst>
                </a:gridCol>
                <a:gridCol w="1219200">
                  <a:extLst>
                    <a:ext uri="{9D8B030D-6E8A-4147-A177-3AD203B41FA5}">
                      <a16:colId xmlns:a16="http://schemas.microsoft.com/office/drawing/2014/main" val="3015614634"/>
                    </a:ext>
                  </a:extLst>
                </a:gridCol>
              </a:tblGrid>
              <a:tr h="370840">
                <a:tc>
                  <a:txBody>
                    <a:bodyPr/>
                    <a:lstStyle/>
                    <a:p>
                      <a:r>
                        <a:rPr lang="en-US" sz="1200" dirty="0"/>
                        <a:t>Name</a:t>
                      </a:r>
                    </a:p>
                  </a:txBody>
                  <a:tcPr/>
                </a:tc>
                <a:tc>
                  <a:txBody>
                    <a:bodyPr/>
                    <a:lstStyle/>
                    <a:p>
                      <a:r>
                        <a:rPr lang="en-US" sz="1200" dirty="0"/>
                        <a:t>House</a:t>
                      </a:r>
                    </a:p>
                  </a:txBody>
                  <a:tcPr/>
                </a:tc>
                <a:tc>
                  <a:txBody>
                    <a:bodyPr/>
                    <a:lstStyle/>
                    <a:p>
                      <a:r>
                        <a:rPr lang="en-US" sz="1200" dirty="0"/>
                        <a:t>Blood status</a:t>
                      </a:r>
                    </a:p>
                  </a:txBody>
                  <a:tcPr/>
                </a:tc>
                <a:tc>
                  <a:txBody>
                    <a:bodyPr/>
                    <a:lstStyle/>
                    <a:p>
                      <a:r>
                        <a:rPr lang="en-US" sz="1200" dirty="0"/>
                        <a:t>Birthdate</a:t>
                      </a:r>
                    </a:p>
                  </a:txBody>
                  <a:tcPr/>
                </a:tc>
                <a:tc>
                  <a:txBody>
                    <a:bodyPr/>
                    <a:lstStyle/>
                    <a:p>
                      <a:r>
                        <a:rPr lang="en-US" sz="1200" dirty="0"/>
                        <a:t>Wand length (in)</a:t>
                      </a:r>
                    </a:p>
                  </a:txBody>
                  <a:tcPr/>
                </a:tc>
                <a:extLst>
                  <a:ext uri="{0D108BD9-81ED-4DB2-BD59-A6C34878D82A}">
                    <a16:rowId xmlns:a16="http://schemas.microsoft.com/office/drawing/2014/main" val="2779361094"/>
                  </a:ext>
                </a:extLst>
              </a:tr>
              <a:tr h="370840">
                <a:tc>
                  <a:txBody>
                    <a:bodyPr/>
                    <a:lstStyle/>
                    <a:p>
                      <a:r>
                        <a:rPr lang="en-US" sz="1200" dirty="0"/>
                        <a:t>Harry Potter</a:t>
                      </a:r>
                    </a:p>
                  </a:txBody>
                  <a:tcPr/>
                </a:tc>
                <a:tc>
                  <a:txBody>
                    <a:bodyPr/>
                    <a:lstStyle/>
                    <a:p>
                      <a:r>
                        <a:rPr lang="en-US" sz="1200" dirty="0"/>
                        <a:t>Gryffindor</a:t>
                      </a:r>
                    </a:p>
                  </a:txBody>
                  <a:tcPr/>
                </a:tc>
                <a:tc>
                  <a:txBody>
                    <a:bodyPr/>
                    <a:lstStyle/>
                    <a:p>
                      <a:r>
                        <a:rPr lang="en-US" sz="1200" dirty="0"/>
                        <a:t>Half-blood</a:t>
                      </a:r>
                    </a:p>
                  </a:txBody>
                  <a:tcPr/>
                </a:tc>
                <a:tc>
                  <a:txBody>
                    <a:bodyPr/>
                    <a:lstStyle/>
                    <a:p>
                      <a:r>
                        <a:rPr lang="en-US" sz="1200" dirty="0"/>
                        <a:t>1980-07-31</a:t>
                      </a:r>
                    </a:p>
                  </a:txBody>
                  <a:tcPr/>
                </a:tc>
                <a:tc>
                  <a:txBody>
                    <a:bodyPr/>
                    <a:lstStyle/>
                    <a:p>
                      <a:r>
                        <a:rPr lang="en-US" sz="1200" dirty="0"/>
                        <a:t>11</a:t>
                      </a:r>
                    </a:p>
                  </a:txBody>
                  <a:tcPr/>
                </a:tc>
                <a:extLst>
                  <a:ext uri="{0D108BD9-81ED-4DB2-BD59-A6C34878D82A}">
                    <a16:rowId xmlns:a16="http://schemas.microsoft.com/office/drawing/2014/main" val="2215406621"/>
                  </a:ext>
                </a:extLst>
              </a:tr>
              <a:tr h="370840">
                <a:tc>
                  <a:txBody>
                    <a:bodyPr/>
                    <a:lstStyle/>
                    <a:p>
                      <a:r>
                        <a:rPr lang="en-US" sz="1200" dirty="0"/>
                        <a:t>Hermione Granger</a:t>
                      </a:r>
                    </a:p>
                  </a:txBody>
                  <a:tcPr/>
                </a:tc>
                <a:tc>
                  <a:txBody>
                    <a:bodyPr/>
                    <a:lstStyle/>
                    <a:p>
                      <a:r>
                        <a:rPr lang="en-US" sz="1200" dirty="0"/>
                        <a:t>Gryffindor</a:t>
                      </a:r>
                    </a:p>
                  </a:txBody>
                  <a:tcPr/>
                </a:tc>
                <a:tc>
                  <a:txBody>
                    <a:bodyPr/>
                    <a:lstStyle/>
                    <a:p>
                      <a:r>
                        <a:rPr lang="en-US" sz="1200" dirty="0"/>
                        <a:t>Muggle-born</a:t>
                      </a:r>
                    </a:p>
                  </a:txBody>
                  <a:tcPr/>
                </a:tc>
                <a:tc>
                  <a:txBody>
                    <a:bodyPr/>
                    <a:lstStyle/>
                    <a:p>
                      <a:r>
                        <a:rPr lang="en-US" sz="1200" dirty="0"/>
                        <a:t>1979-09-19</a:t>
                      </a:r>
                    </a:p>
                  </a:txBody>
                  <a:tcPr/>
                </a:tc>
                <a:tc>
                  <a:txBody>
                    <a:bodyPr/>
                    <a:lstStyle/>
                    <a:p>
                      <a:r>
                        <a:rPr lang="en-US" sz="1200" dirty="0"/>
                        <a:t>10.75</a:t>
                      </a:r>
                    </a:p>
                  </a:txBody>
                  <a:tcPr/>
                </a:tc>
                <a:extLst>
                  <a:ext uri="{0D108BD9-81ED-4DB2-BD59-A6C34878D82A}">
                    <a16:rowId xmlns:a16="http://schemas.microsoft.com/office/drawing/2014/main" val="973924525"/>
                  </a:ext>
                </a:extLst>
              </a:tr>
              <a:tr h="370840">
                <a:tc>
                  <a:txBody>
                    <a:bodyPr/>
                    <a:lstStyle/>
                    <a:p>
                      <a:r>
                        <a:rPr lang="en-US" sz="1200" dirty="0"/>
                        <a:t>Draco Malfoy</a:t>
                      </a:r>
                    </a:p>
                  </a:txBody>
                  <a:tcPr/>
                </a:tc>
                <a:tc>
                  <a:txBody>
                    <a:bodyPr/>
                    <a:lstStyle/>
                    <a:p>
                      <a:r>
                        <a:rPr lang="en-US" sz="1200" dirty="0"/>
                        <a:t>Slytherin</a:t>
                      </a:r>
                    </a:p>
                  </a:txBody>
                  <a:tcPr/>
                </a:tc>
                <a:tc>
                  <a:txBody>
                    <a:bodyPr/>
                    <a:lstStyle/>
                    <a:p>
                      <a:r>
                        <a:rPr lang="en-US" sz="1200" dirty="0"/>
                        <a:t>Pure-blood</a:t>
                      </a:r>
                    </a:p>
                  </a:txBody>
                  <a:tcPr/>
                </a:tc>
                <a:tc>
                  <a:txBody>
                    <a:bodyPr/>
                    <a:lstStyle/>
                    <a:p>
                      <a:r>
                        <a:rPr lang="en-US" sz="1200" dirty="0"/>
                        <a:t>1980-06-05</a:t>
                      </a:r>
                    </a:p>
                  </a:txBody>
                  <a:tcPr/>
                </a:tc>
                <a:tc>
                  <a:txBody>
                    <a:bodyPr/>
                    <a:lstStyle/>
                    <a:p>
                      <a:r>
                        <a:rPr lang="en-US" sz="1200" dirty="0"/>
                        <a:t>10</a:t>
                      </a:r>
                    </a:p>
                  </a:txBody>
                  <a:tcPr/>
                </a:tc>
                <a:extLst>
                  <a:ext uri="{0D108BD9-81ED-4DB2-BD59-A6C34878D82A}">
                    <a16:rowId xmlns:a16="http://schemas.microsoft.com/office/drawing/2014/main" val="2235407540"/>
                  </a:ext>
                </a:extLst>
              </a:tr>
              <a:tr h="370840">
                <a:tc>
                  <a:txBody>
                    <a:bodyPr/>
                    <a:lstStyle/>
                    <a:p>
                      <a:r>
                        <a:rPr lang="en-US" sz="1200" dirty="0"/>
                        <a:t>Ginny Weasley</a:t>
                      </a:r>
                    </a:p>
                  </a:txBody>
                  <a:tcPr/>
                </a:tc>
                <a:tc>
                  <a:txBody>
                    <a:bodyPr/>
                    <a:lstStyle/>
                    <a:p>
                      <a:r>
                        <a:rPr lang="en-US" sz="1200" dirty="0"/>
                        <a:t>Gryffindor</a:t>
                      </a:r>
                    </a:p>
                  </a:txBody>
                  <a:tcPr/>
                </a:tc>
                <a:tc>
                  <a:txBody>
                    <a:bodyPr/>
                    <a:lstStyle/>
                    <a:p>
                      <a:r>
                        <a:rPr lang="en-US" sz="1200" dirty="0"/>
                        <a:t>Pure-blood</a:t>
                      </a:r>
                    </a:p>
                  </a:txBody>
                  <a:tcPr/>
                </a:tc>
                <a:tc>
                  <a:txBody>
                    <a:bodyPr/>
                    <a:lstStyle/>
                    <a:p>
                      <a:r>
                        <a:rPr lang="en-US" sz="1200" dirty="0"/>
                        <a:t>1981-08-11</a:t>
                      </a:r>
                    </a:p>
                  </a:txBody>
                  <a:tcPr/>
                </a:tc>
                <a:tc>
                  <a:txBody>
                    <a:bodyPr/>
                    <a:lstStyle/>
                    <a:p>
                      <a:r>
                        <a:rPr lang="en-US" sz="1200" dirty="0"/>
                        <a:t>NULL</a:t>
                      </a:r>
                    </a:p>
                  </a:txBody>
                  <a:tcPr/>
                </a:tc>
                <a:extLst>
                  <a:ext uri="{0D108BD9-81ED-4DB2-BD59-A6C34878D82A}">
                    <a16:rowId xmlns:a16="http://schemas.microsoft.com/office/drawing/2014/main" val="1219449798"/>
                  </a:ext>
                </a:extLst>
              </a:tr>
            </a:tbl>
          </a:graphicData>
        </a:graphic>
      </p:graphicFrame>
      <p:sp>
        <p:nvSpPr>
          <p:cNvPr id="7" name="TextBox 6">
            <a:extLst>
              <a:ext uri="{FF2B5EF4-FFF2-40B4-BE49-F238E27FC236}">
                <a16:creationId xmlns:a16="http://schemas.microsoft.com/office/drawing/2014/main" id="{86BFCA2B-971E-CC17-C968-994E2AA5343F}"/>
              </a:ext>
            </a:extLst>
          </p:cNvPr>
          <p:cNvSpPr txBox="1"/>
          <p:nvPr/>
        </p:nvSpPr>
        <p:spPr>
          <a:xfrm>
            <a:off x="232473" y="4875330"/>
            <a:ext cx="3781587" cy="246221"/>
          </a:xfrm>
          <a:prstGeom prst="rect">
            <a:avLst/>
          </a:prstGeom>
          <a:noFill/>
        </p:spPr>
        <p:txBody>
          <a:bodyPr wrap="square" rtlCol="0">
            <a:spAutoFit/>
          </a:bodyPr>
          <a:lstStyle/>
          <a:p>
            <a:r>
              <a:rPr lang="en-US" sz="1000" dirty="0">
                <a:latin typeface="Avenir Book" panose="02000503020000020003" pitchFamily="2" charset="0"/>
              </a:rPr>
              <a:t>All data from </a:t>
            </a:r>
            <a:r>
              <a:rPr lang="en-US" sz="1000" dirty="0" err="1">
                <a:latin typeface="Avenir Book" panose="02000503020000020003" pitchFamily="2" charset="0"/>
              </a:rPr>
              <a:t>harrypotter.fandom.com</a:t>
            </a:r>
            <a:endParaRPr lang="en-US" sz="1000" dirty="0">
              <a:latin typeface="Avenir Book" panose="02000503020000020003" pitchFamily="2" charset="0"/>
            </a:endParaRPr>
          </a:p>
        </p:txBody>
      </p:sp>
      <p:sp>
        <p:nvSpPr>
          <p:cNvPr id="8" name="TextBox 7">
            <a:extLst>
              <a:ext uri="{FF2B5EF4-FFF2-40B4-BE49-F238E27FC236}">
                <a16:creationId xmlns:a16="http://schemas.microsoft.com/office/drawing/2014/main" id="{025E1519-E70B-B0B4-A0AA-8501B6C2B070}"/>
              </a:ext>
            </a:extLst>
          </p:cNvPr>
          <p:cNvSpPr txBox="1"/>
          <p:nvPr/>
        </p:nvSpPr>
        <p:spPr>
          <a:xfrm>
            <a:off x="1733226" y="2407792"/>
            <a:ext cx="1108129" cy="307777"/>
          </a:xfrm>
          <a:prstGeom prst="rect">
            <a:avLst/>
          </a:prstGeom>
          <a:noFill/>
        </p:spPr>
        <p:txBody>
          <a:bodyPr wrap="square" rtlCol="0">
            <a:spAutoFit/>
          </a:bodyPr>
          <a:lstStyle/>
          <a:p>
            <a:r>
              <a:rPr lang="en-US" b="1" dirty="0"/>
              <a:t>STUDENT</a:t>
            </a:r>
          </a:p>
        </p:txBody>
      </p:sp>
    </p:spTree>
    <p:extLst>
      <p:ext uri="{BB962C8B-B14F-4D97-AF65-F5344CB8AC3E}">
        <p14:creationId xmlns:p14="http://schemas.microsoft.com/office/powerpoint/2010/main" val="35381003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26747-8CCD-4D57-062E-8D37DEE21D4D}"/>
              </a:ext>
            </a:extLst>
          </p:cNvPr>
          <p:cNvSpPr>
            <a:spLocks noGrp="1"/>
          </p:cNvSpPr>
          <p:nvPr>
            <p:ph type="title"/>
          </p:nvPr>
        </p:nvSpPr>
        <p:spPr/>
        <p:txBody>
          <a:bodyPr/>
          <a:lstStyle/>
          <a:p>
            <a:r>
              <a:rPr lang="en-US" dirty="0"/>
              <a:t>Columns</a:t>
            </a:r>
          </a:p>
        </p:txBody>
      </p:sp>
      <p:sp>
        <p:nvSpPr>
          <p:cNvPr id="3" name="Text Placeholder 2">
            <a:extLst>
              <a:ext uri="{FF2B5EF4-FFF2-40B4-BE49-F238E27FC236}">
                <a16:creationId xmlns:a16="http://schemas.microsoft.com/office/drawing/2014/main" id="{E9D056C5-01F4-C814-8FD5-DAEAF18B75A4}"/>
              </a:ext>
            </a:extLst>
          </p:cNvPr>
          <p:cNvSpPr>
            <a:spLocks noGrp="1"/>
          </p:cNvSpPr>
          <p:nvPr>
            <p:ph type="body" idx="1"/>
          </p:nvPr>
        </p:nvSpPr>
        <p:spPr/>
        <p:txBody>
          <a:bodyPr/>
          <a:lstStyle/>
          <a:p>
            <a:r>
              <a:rPr lang="en-US" dirty="0"/>
              <a:t>Strictly typed</a:t>
            </a:r>
          </a:p>
          <a:p>
            <a:pPr lvl="1"/>
            <a:r>
              <a:rPr lang="en-US" dirty="0">
                <a:latin typeface="Avenir Book" panose="02000503020000020003" pitchFamily="2" charset="0"/>
              </a:rPr>
              <a:t>Good range of standard types, though with some differences by platform</a:t>
            </a:r>
          </a:p>
          <a:p>
            <a:r>
              <a:rPr lang="en-US" dirty="0"/>
              <a:t>Best practice: one atomic quantity</a:t>
            </a:r>
          </a:p>
        </p:txBody>
      </p:sp>
      <p:sp>
        <p:nvSpPr>
          <p:cNvPr id="4" name="Slide Number Placeholder 3">
            <a:extLst>
              <a:ext uri="{FF2B5EF4-FFF2-40B4-BE49-F238E27FC236}">
                <a16:creationId xmlns:a16="http://schemas.microsoft.com/office/drawing/2014/main" id="{90053435-DBDF-53FA-7359-00D3840E6D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dirty="0"/>
          </a:p>
        </p:txBody>
      </p:sp>
      <p:graphicFrame>
        <p:nvGraphicFramePr>
          <p:cNvPr id="5" name="Table 6">
            <a:extLst>
              <a:ext uri="{FF2B5EF4-FFF2-40B4-BE49-F238E27FC236}">
                <a16:creationId xmlns:a16="http://schemas.microsoft.com/office/drawing/2014/main" id="{E3BDF833-5A6B-9CF7-9A59-AF8E71121DDC}"/>
              </a:ext>
            </a:extLst>
          </p:cNvPr>
          <p:cNvGraphicFramePr>
            <a:graphicFrameLocks noGrp="1"/>
          </p:cNvGraphicFramePr>
          <p:nvPr>
            <p:extLst>
              <p:ext uri="{D42A27DB-BD31-4B8C-83A1-F6EECF244321}">
                <p14:modId xmlns:p14="http://schemas.microsoft.com/office/powerpoint/2010/main" val="3300059154"/>
              </p:ext>
            </p:extLst>
          </p:nvPr>
        </p:nvGraphicFramePr>
        <p:xfrm>
          <a:off x="1733226" y="2714908"/>
          <a:ext cx="6096000" cy="20269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481386493"/>
                    </a:ext>
                  </a:extLst>
                </a:gridCol>
                <a:gridCol w="1219200">
                  <a:extLst>
                    <a:ext uri="{9D8B030D-6E8A-4147-A177-3AD203B41FA5}">
                      <a16:colId xmlns:a16="http://schemas.microsoft.com/office/drawing/2014/main" val="992614225"/>
                    </a:ext>
                  </a:extLst>
                </a:gridCol>
                <a:gridCol w="1219200">
                  <a:extLst>
                    <a:ext uri="{9D8B030D-6E8A-4147-A177-3AD203B41FA5}">
                      <a16:colId xmlns:a16="http://schemas.microsoft.com/office/drawing/2014/main" val="4093792969"/>
                    </a:ext>
                  </a:extLst>
                </a:gridCol>
                <a:gridCol w="1219200">
                  <a:extLst>
                    <a:ext uri="{9D8B030D-6E8A-4147-A177-3AD203B41FA5}">
                      <a16:colId xmlns:a16="http://schemas.microsoft.com/office/drawing/2014/main" val="1678987015"/>
                    </a:ext>
                  </a:extLst>
                </a:gridCol>
                <a:gridCol w="1219200">
                  <a:extLst>
                    <a:ext uri="{9D8B030D-6E8A-4147-A177-3AD203B41FA5}">
                      <a16:colId xmlns:a16="http://schemas.microsoft.com/office/drawing/2014/main" val="3015614634"/>
                    </a:ext>
                  </a:extLst>
                </a:gridCol>
              </a:tblGrid>
              <a:tr h="370840">
                <a:tc>
                  <a:txBody>
                    <a:bodyPr/>
                    <a:lstStyle/>
                    <a:p>
                      <a:r>
                        <a:rPr lang="en-US" sz="1200" dirty="0"/>
                        <a:t>Name</a:t>
                      </a:r>
                    </a:p>
                  </a:txBody>
                  <a:tcPr/>
                </a:tc>
                <a:tc>
                  <a:txBody>
                    <a:bodyPr/>
                    <a:lstStyle/>
                    <a:p>
                      <a:r>
                        <a:rPr lang="en-US" sz="1200" dirty="0"/>
                        <a:t>House</a:t>
                      </a:r>
                    </a:p>
                  </a:txBody>
                  <a:tcPr/>
                </a:tc>
                <a:tc>
                  <a:txBody>
                    <a:bodyPr/>
                    <a:lstStyle/>
                    <a:p>
                      <a:r>
                        <a:rPr lang="en-US" sz="1200" dirty="0"/>
                        <a:t>Blood status</a:t>
                      </a:r>
                    </a:p>
                  </a:txBody>
                  <a:tcPr/>
                </a:tc>
                <a:tc>
                  <a:txBody>
                    <a:bodyPr/>
                    <a:lstStyle/>
                    <a:p>
                      <a:r>
                        <a:rPr lang="en-US" sz="1200" dirty="0"/>
                        <a:t>Birthdate</a:t>
                      </a:r>
                    </a:p>
                  </a:txBody>
                  <a:tcPr/>
                </a:tc>
                <a:tc>
                  <a:txBody>
                    <a:bodyPr/>
                    <a:lstStyle/>
                    <a:p>
                      <a:r>
                        <a:rPr lang="en-US" sz="1200" dirty="0"/>
                        <a:t>Wand length (in)</a:t>
                      </a:r>
                    </a:p>
                  </a:txBody>
                  <a:tcPr/>
                </a:tc>
                <a:extLst>
                  <a:ext uri="{0D108BD9-81ED-4DB2-BD59-A6C34878D82A}">
                    <a16:rowId xmlns:a16="http://schemas.microsoft.com/office/drawing/2014/main" val="2779361094"/>
                  </a:ext>
                </a:extLst>
              </a:tr>
              <a:tr h="370840">
                <a:tc>
                  <a:txBody>
                    <a:bodyPr/>
                    <a:lstStyle/>
                    <a:p>
                      <a:r>
                        <a:rPr lang="en-US" sz="1200" dirty="0"/>
                        <a:t>Harry Potter</a:t>
                      </a:r>
                    </a:p>
                  </a:txBody>
                  <a:tcPr/>
                </a:tc>
                <a:tc>
                  <a:txBody>
                    <a:bodyPr/>
                    <a:lstStyle/>
                    <a:p>
                      <a:r>
                        <a:rPr lang="en-US" sz="1200" dirty="0"/>
                        <a:t>Gryffindor</a:t>
                      </a:r>
                    </a:p>
                  </a:txBody>
                  <a:tcPr/>
                </a:tc>
                <a:tc>
                  <a:txBody>
                    <a:bodyPr/>
                    <a:lstStyle/>
                    <a:p>
                      <a:r>
                        <a:rPr lang="en-US" sz="1200" dirty="0"/>
                        <a:t>Half-blood</a:t>
                      </a:r>
                    </a:p>
                  </a:txBody>
                  <a:tcPr/>
                </a:tc>
                <a:tc>
                  <a:txBody>
                    <a:bodyPr/>
                    <a:lstStyle/>
                    <a:p>
                      <a:r>
                        <a:rPr lang="en-US" sz="1200" dirty="0"/>
                        <a:t>1980-07-31</a:t>
                      </a:r>
                    </a:p>
                  </a:txBody>
                  <a:tcPr/>
                </a:tc>
                <a:tc>
                  <a:txBody>
                    <a:bodyPr/>
                    <a:lstStyle/>
                    <a:p>
                      <a:r>
                        <a:rPr lang="en-US" sz="1200" dirty="0"/>
                        <a:t>11</a:t>
                      </a:r>
                    </a:p>
                  </a:txBody>
                  <a:tcPr/>
                </a:tc>
                <a:extLst>
                  <a:ext uri="{0D108BD9-81ED-4DB2-BD59-A6C34878D82A}">
                    <a16:rowId xmlns:a16="http://schemas.microsoft.com/office/drawing/2014/main" val="2215406621"/>
                  </a:ext>
                </a:extLst>
              </a:tr>
              <a:tr h="370840">
                <a:tc>
                  <a:txBody>
                    <a:bodyPr/>
                    <a:lstStyle/>
                    <a:p>
                      <a:r>
                        <a:rPr lang="en-US" sz="1200" dirty="0"/>
                        <a:t>Hermione Granger</a:t>
                      </a:r>
                    </a:p>
                  </a:txBody>
                  <a:tcPr/>
                </a:tc>
                <a:tc>
                  <a:txBody>
                    <a:bodyPr/>
                    <a:lstStyle/>
                    <a:p>
                      <a:r>
                        <a:rPr lang="en-US" sz="1200" dirty="0"/>
                        <a:t>Gryffindor</a:t>
                      </a:r>
                    </a:p>
                  </a:txBody>
                  <a:tcPr/>
                </a:tc>
                <a:tc>
                  <a:txBody>
                    <a:bodyPr/>
                    <a:lstStyle/>
                    <a:p>
                      <a:r>
                        <a:rPr lang="en-US" sz="1200" dirty="0"/>
                        <a:t>Muggle-born</a:t>
                      </a:r>
                    </a:p>
                  </a:txBody>
                  <a:tcPr/>
                </a:tc>
                <a:tc>
                  <a:txBody>
                    <a:bodyPr/>
                    <a:lstStyle/>
                    <a:p>
                      <a:r>
                        <a:rPr lang="en-US" sz="1200" dirty="0"/>
                        <a:t>1979-09-19</a:t>
                      </a:r>
                    </a:p>
                  </a:txBody>
                  <a:tcPr/>
                </a:tc>
                <a:tc>
                  <a:txBody>
                    <a:bodyPr/>
                    <a:lstStyle/>
                    <a:p>
                      <a:r>
                        <a:rPr lang="en-US" sz="1200" dirty="0"/>
                        <a:t>10.75</a:t>
                      </a:r>
                    </a:p>
                  </a:txBody>
                  <a:tcPr/>
                </a:tc>
                <a:extLst>
                  <a:ext uri="{0D108BD9-81ED-4DB2-BD59-A6C34878D82A}">
                    <a16:rowId xmlns:a16="http://schemas.microsoft.com/office/drawing/2014/main" val="973924525"/>
                  </a:ext>
                </a:extLst>
              </a:tr>
              <a:tr h="370840">
                <a:tc>
                  <a:txBody>
                    <a:bodyPr/>
                    <a:lstStyle/>
                    <a:p>
                      <a:r>
                        <a:rPr lang="en-US" sz="1200" dirty="0"/>
                        <a:t>Draco Malfoy</a:t>
                      </a:r>
                    </a:p>
                  </a:txBody>
                  <a:tcPr/>
                </a:tc>
                <a:tc>
                  <a:txBody>
                    <a:bodyPr/>
                    <a:lstStyle/>
                    <a:p>
                      <a:r>
                        <a:rPr lang="en-US" sz="1200" dirty="0"/>
                        <a:t>Slytherin</a:t>
                      </a:r>
                    </a:p>
                  </a:txBody>
                  <a:tcPr/>
                </a:tc>
                <a:tc>
                  <a:txBody>
                    <a:bodyPr/>
                    <a:lstStyle/>
                    <a:p>
                      <a:r>
                        <a:rPr lang="en-US" sz="1200" dirty="0"/>
                        <a:t>Pure-blood</a:t>
                      </a:r>
                    </a:p>
                  </a:txBody>
                  <a:tcPr/>
                </a:tc>
                <a:tc>
                  <a:txBody>
                    <a:bodyPr/>
                    <a:lstStyle/>
                    <a:p>
                      <a:r>
                        <a:rPr lang="en-US" sz="1200" dirty="0"/>
                        <a:t>1980-06-05</a:t>
                      </a:r>
                    </a:p>
                  </a:txBody>
                  <a:tcPr/>
                </a:tc>
                <a:tc>
                  <a:txBody>
                    <a:bodyPr/>
                    <a:lstStyle/>
                    <a:p>
                      <a:r>
                        <a:rPr lang="en-US" sz="1200" dirty="0"/>
                        <a:t>10</a:t>
                      </a:r>
                    </a:p>
                  </a:txBody>
                  <a:tcPr/>
                </a:tc>
                <a:extLst>
                  <a:ext uri="{0D108BD9-81ED-4DB2-BD59-A6C34878D82A}">
                    <a16:rowId xmlns:a16="http://schemas.microsoft.com/office/drawing/2014/main" val="2235407540"/>
                  </a:ext>
                </a:extLst>
              </a:tr>
              <a:tr h="370840">
                <a:tc>
                  <a:txBody>
                    <a:bodyPr/>
                    <a:lstStyle/>
                    <a:p>
                      <a:r>
                        <a:rPr lang="en-US" sz="1200" dirty="0"/>
                        <a:t>Ginny Weasley</a:t>
                      </a:r>
                    </a:p>
                  </a:txBody>
                  <a:tcPr/>
                </a:tc>
                <a:tc>
                  <a:txBody>
                    <a:bodyPr/>
                    <a:lstStyle/>
                    <a:p>
                      <a:r>
                        <a:rPr lang="en-US" sz="1200" dirty="0"/>
                        <a:t>Gryffindor</a:t>
                      </a:r>
                    </a:p>
                  </a:txBody>
                  <a:tcPr/>
                </a:tc>
                <a:tc>
                  <a:txBody>
                    <a:bodyPr/>
                    <a:lstStyle/>
                    <a:p>
                      <a:r>
                        <a:rPr lang="en-US" sz="1200" dirty="0"/>
                        <a:t>Pure-blood</a:t>
                      </a:r>
                    </a:p>
                  </a:txBody>
                  <a:tcPr/>
                </a:tc>
                <a:tc>
                  <a:txBody>
                    <a:bodyPr/>
                    <a:lstStyle/>
                    <a:p>
                      <a:r>
                        <a:rPr lang="en-US" sz="1200" dirty="0"/>
                        <a:t>1981-08-11</a:t>
                      </a:r>
                    </a:p>
                  </a:txBody>
                  <a:tcPr/>
                </a:tc>
                <a:tc>
                  <a:txBody>
                    <a:bodyPr/>
                    <a:lstStyle/>
                    <a:p>
                      <a:r>
                        <a:rPr lang="en-US" sz="1200" dirty="0"/>
                        <a:t>NULL</a:t>
                      </a:r>
                    </a:p>
                  </a:txBody>
                  <a:tcPr/>
                </a:tc>
                <a:extLst>
                  <a:ext uri="{0D108BD9-81ED-4DB2-BD59-A6C34878D82A}">
                    <a16:rowId xmlns:a16="http://schemas.microsoft.com/office/drawing/2014/main" val="1219449798"/>
                  </a:ext>
                </a:extLst>
              </a:tr>
            </a:tbl>
          </a:graphicData>
        </a:graphic>
      </p:graphicFrame>
      <p:graphicFrame>
        <p:nvGraphicFramePr>
          <p:cNvPr id="7" name="Table 7">
            <a:extLst>
              <a:ext uri="{FF2B5EF4-FFF2-40B4-BE49-F238E27FC236}">
                <a16:creationId xmlns:a16="http://schemas.microsoft.com/office/drawing/2014/main" id="{1925B25C-198F-987F-E14C-86994D58B246}"/>
              </a:ext>
            </a:extLst>
          </p:cNvPr>
          <p:cNvGraphicFramePr>
            <a:graphicFrameLocks noGrp="1"/>
          </p:cNvGraphicFramePr>
          <p:nvPr>
            <p:extLst>
              <p:ext uri="{D42A27DB-BD31-4B8C-83A1-F6EECF244321}">
                <p14:modId xmlns:p14="http://schemas.microsoft.com/office/powerpoint/2010/main" val="2651708926"/>
              </p:ext>
            </p:extLst>
          </p:nvPr>
        </p:nvGraphicFramePr>
        <p:xfrm>
          <a:off x="1733226" y="2224157"/>
          <a:ext cx="6096000" cy="457200"/>
        </p:xfrm>
        <a:graphic>
          <a:graphicData uri="http://schemas.openxmlformats.org/drawingml/2006/table">
            <a:tbl>
              <a:tblPr firstRow="1" bandRow="1">
                <a:tableStyleId>{00A15C55-8517-42AA-B614-E9B94910E393}</a:tableStyleId>
              </a:tblPr>
              <a:tblGrid>
                <a:gridCol w="1219200">
                  <a:extLst>
                    <a:ext uri="{9D8B030D-6E8A-4147-A177-3AD203B41FA5}">
                      <a16:colId xmlns:a16="http://schemas.microsoft.com/office/drawing/2014/main" val="3001214319"/>
                    </a:ext>
                  </a:extLst>
                </a:gridCol>
                <a:gridCol w="1219200">
                  <a:extLst>
                    <a:ext uri="{9D8B030D-6E8A-4147-A177-3AD203B41FA5}">
                      <a16:colId xmlns:a16="http://schemas.microsoft.com/office/drawing/2014/main" val="2907287878"/>
                    </a:ext>
                  </a:extLst>
                </a:gridCol>
                <a:gridCol w="1219200">
                  <a:extLst>
                    <a:ext uri="{9D8B030D-6E8A-4147-A177-3AD203B41FA5}">
                      <a16:colId xmlns:a16="http://schemas.microsoft.com/office/drawing/2014/main" val="3082822704"/>
                    </a:ext>
                  </a:extLst>
                </a:gridCol>
                <a:gridCol w="1219200">
                  <a:extLst>
                    <a:ext uri="{9D8B030D-6E8A-4147-A177-3AD203B41FA5}">
                      <a16:colId xmlns:a16="http://schemas.microsoft.com/office/drawing/2014/main" val="2553303970"/>
                    </a:ext>
                  </a:extLst>
                </a:gridCol>
                <a:gridCol w="1219200">
                  <a:extLst>
                    <a:ext uri="{9D8B030D-6E8A-4147-A177-3AD203B41FA5}">
                      <a16:colId xmlns:a16="http://schemas.microsoft.com/office/drawing/2014/main" val="70691552"/>
                    </a:ext>
                  </a:extLst>
                </a:gridCol>
              </a:tblGrid>
              <a:tr h="370840">
                <a:tc>
                  <a:txBody>
                    <a:bodyPr/>
                    <a:lstStyle/>
                    <a:p>
                      <a:r>
                        <a:rPr lang="en-US" sz="1200" dirty="0"/>
                        <a:t>Text</a:t>
                      </a:r>
                    </a:p>
                  </a:txBody>
                  <a:tcPr/>
                </a:tc>
                <a:tc>
                  <a:txBody>
                    <a:bodyPr/>
                    <a:lstStyle/>
                    <a:p>
                      <a:r>
                        <a:rPr lang="en-US" sz="1200" dirty="0"/>
                        <a:t>Controlled vocabulary</a:t>
                      </a:r>
                    </a:p>
                  </a:txBody>
                  <a:tcPr/>
                </a:tc>
                <a:tc>
                  <a:txBody>
                    <a:bodyPr/>
                    <a:lstStyle/>
                    <a:p>
                      <a:r>
                        <a:rPr lang="en-US" sz="1200" dirty="0"/>
                        <a:t>Controlled vocabulary</a:t>
                      </a:r>
                    </a:p>
                  </a:txBody>
                  <a:tcPr/>
                </a:tc>
                <a:tc>
                  <a:txBody>
                    <a:bodyPr/>
                    <a:lstStyle/>
                    <a:p>
                      <a:r>
                        <a:rPr lang="en-US" sz="1200" dirty="0"/>
                        <a:t>Date</a:t>
                      </a:r>
                    </a:p>
                  </a:txBody>
                  <a:tcPr/>
                </a:tc>
                <a:tc>
                  <a:txBody>
                    <a:bodyPr/>
                    <a:lstStyle/>
                    <a:p>
                      <a:r>
                        <a:rPr lang="en-US" sz="1200" dirty="0"/>
                        <a:t>Real</a:t>
                      </a:r>
                    </a:p>
                  </a:txBody>
                  <a:tcPr/>
                </a:tc>
                <a:extLst>
                  <a:ext uri="{0D108BD9-81ED-4DB2-BD59-A6C34878D82A}">
                    <a16:rowId xmlns:a16="http://schemas.microsoft.com/office/drawing/2014/main" val="3889795451"/>
                  </a:ext>
                </a:extLst>
              </a:tr>
            </a:tbl>
          </a:graphicData>
        </a:graphic>
      </p:graphicFrame>
    </p:spTree>
    <p:extLst>
      <p:ext uri="{BB962C8B-B14F-4D97-AF65-F5344CB8AC3E}">
        <p14:creationId xmlns:p14="http://schemas.microsoft.com/office/powerpoint/2010/main" val="814749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527B8-7510-1E83-252A-66E417836BD0}"/>
              </a:ext>
            </a:extLst>
          </p:cNvPr>
          <p:cNvSpPr>
            <a:spLocks noGrp="1"/>
          </p:cNvSpPr>
          <p:nvPr>
            <p:ph type="title"/>
          </p:nvPr>
        </p:nvSpPr>
        <p:spPr/>
        <p:txBody>
          <a:bodyPr/>
          <a:lstStyle/>
          <a:p>
            <a:r>
              <a:rPr lang="en-US" dirty="0"/>
              <a:t>Columns, cont’d</a:t>
            </a:r>
          </a:p>
        </p:txBody>
      </p:sp>
      <p:sp>
        <p:nvSpPr>
          <p:cNvPr id="3" name="Text Placeholder 2">
            <a:extLst>
              <a:ext uri="{FF2B5EF4-FFF2-40B4-BE49-F238E27FC236}">
                <a16:creationId xmlns:a16="http://schemas.microsoft.com/office/drawing/2014/main" id="{0D60E4E1-9580-FD0E-C0B0-E598C1D92509}"/>
              </a:ext>
            </a:extLst>
          </p:cNvPr>
          <p:cNvSpPr>
            <a:spLocks noGrp="1"/>
          </p:cNvSpPr>
          <p:nvPr>
            <p:ph type="body" idx="1"/>
          </p:nvPr>
        </p:nvSpPr>
        <p:spPr/>
        <p:txBody>
          <a:bodyPr>
            <a:normAutofit lnSpcReduction="10000"/>
          </a:bodyPr>
          <a:lstStyle/>
          <a:p>
            <a:r>
              <a:rPr lang="en-US" dirty="0"/>
              <a:t>No hierarchical or grouping structures provided</a:t>
            </a:r>
          </a:p>
          <a:p>
            <a:pPr lvl="1"/>
            <a:r>
              <a:rPr lang="en-US" dirty="0">
                <a:latin typeface="Avenir Book" panose="02000503020000020003" pitchFamily="2" charset="0"/>
              </a:rPr>
              <a:t>RDBMS answer: more tables and relationships</a:t>
            </a:r>
          </a:p>
          <a:p>
            <a:pPr lvl="2"/>
            <a:endParaRPr lang="en-US" dirty="0">
              <a:latin typeface="Avenir Book" panose="02000503020000020003" pitchFamily="2" charset="0"/>
            </a:endParaRPr>
          </a:p>
          <a:p>
            <a:r>
              <a:rPr lang="en-US" dirty="0"/>
              <a:t>NULL values</a:t>
            </a:r>
          </a:p>
          <a:p>
            <a:pPr lvl="1"/>
            <a:r>
              <a:rPr lang="en-US" dirty="0">
                <a:latin typeface="Avenir Book" panose="02000503020000020003" pitchFamily="2" charset="0"/>
              </a:rPr>
              <a:t>Comparable to NA in R</a:t>
            </a:r>
          </a:p>
          <a:p>
            <a:pPr lvl="1"/>
            <a:r>
              <a:rPr lang="en-US" dirty="0">
                <a:latin typeface="Avenir Book" panose="02000503020000020003" pitchFamily="2" charset="0"/>
              </a:rPr>
              <a:t>Represent absence of data (in tables) or unknown (in computation)</a:t>
            </a:r>
          </a:p>
          <a:p>
            <a:pPr lvl="1"/>
            <a:r>
              <a:rPr lang="en-US" dirty="0">
                <a:latin typeface="Avenir Book" panose="02000503020000020003" pitchFamily="2" charset="0"/>
              </a:rPr>
              <a:t>Tri-value logic: TRUE, FALSE, NULL</a:t>
            </a:r>
          </a:p>
          <a:p>
            <a:pPr lvl="2"/>
            <a:endParaRPr lang="en-US" dirty="0">
              <a:latin typeface="Avenir Book" panose="02000503020000020003" pitchFamily="2" charset="0"/>
            </a:endParaRPr>
          </a:p>
          <a:p>
            <a:r>
              <a:rPr lang="en-US" dirty="0"/>
              <a:t>Integrity constraints</a:t>
            </a:r>
          </a:p>
          <a:p>
            <a:pPr lvl="1"/>
            <a:r>
              <a:rPr lang="en-US" dirty="0">
                <a:latin typeface="Avenir Book" panose="02000503020000020003" pitchFamily="2" charset="0"/>
              </a:rPr>
              <a:t>Value constraints</a:t>
            </a:r>
          </a:p>
          <a:p>
            <a:pPr lvl="2"/>
            <a:r>
              <a:rPr lang="en-US" dirty="0">
                <a:latin typeface="Avenir Book" panose="02000503020000020003" pitchFamily="2" charset="0"/>
              </a:rPr>
              <a:t>E.g., CHECK (</a:t>
            </a:r>
            <a:r>
              <a:rPr lang="en-US" dirty="0" err="1">
                <a:latin typeface="Avenir Book" panose="02000503020000020003" pitchFamily="2" charset="0"/>
              </a:rPr>
              <a:t>Wand_length</a:t>
            </a:r>
            <a:r>
              <a:rPr lang="en-US" dirty="0">
                <a:latin typeface="Avenir Book" panose="02000503020000020003" pitchFamily="2" charset="0"/>
              </a:rPr>
              <a:t> BETWEEN 7 AND 15)</a:t>
            </a:r>
          </a:p>
          <a:p>
            <a:pPr lvl="1"/>
            <a:r>
              <a:rPr lang="en-US" dirty="0">
                <a:latin typeface="Avenir Book" panose="02000503020000020003" pitchFamily="2" charset="0"/>
              </a:rPr>
              <a:t>Uniqueness</a:t>
            </a:r>
          </a:p>
          <a:p>
            <a:pPr lvl="1"/>
            <a:r>
              <a:rPr lang="en-US" dirty="0">
                <a:latin typeface="Avenir Book" panose="02000503020000020003" pitchFamily="2" charset="0"/>
              </a:rPr>
              <a:t>NULL values allowed or not</a:t>
            </a:r>
          </a:p>
        </p:txBody>
      </p:sp>
      <p:sp>
        <p:nvSpPr>
          <p:cNvPr id="4" name="Slide Number Placeholder 3">
            <a:extLst>
              <a:ext uri="{FF2B5EF4-FFF2-40B4-BE49-F238E27FC236}">
                <a16:creationId xmlns:a16="http://schemas.microsoft.com/office/drawing/2014/main" id="{446449B9-1105-C11D-774F-7E16F3A504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dirty="0"/>
          </a:p>
        </p:txBody>
      </p:sp>
    </p:spTree>
    <p:extLst>
      <p:ext uri="{BB962C8B-B14F-4D97-AF65-F5344CB8AC3E}">
        <p14:creationId xmlns:p14="http://schemas.microsoft.com/office/powerpoint/2010/main" val="2411084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D433-246E-4DE0-A514-6E3FE9C35D64}"/>
              </a:ext>
            </a:extLst>
          </p:cNvPr>
          <p:cNvSpPr>
            <a:spLocks noGrp="1"/>
          </p:cNvSpPr>
          <p:nvPr>
            <p:ph type="title"/>
          </p:nvPr>
        </p:nvSpPr>
        <p:spPr/>
        <p:txBody>
          <a:bodyPr/>
          <a:lstStyle/>
          <a:p>
            <a:r>
              <a:rPr lang="en-US" dirty="0"/>
              <a:t>Primary keys</a:t>
            </a:r>
          </a:p>
        </p:txBody>
      </p:sp>
      <p:sp>
        <p:nvSpPr>
          <p:cNvPr id="3" name="Text Placeholder 2">
            <a:extLst>
              <a:ext uri="{FF2B5EF4-FFF2-40B4-BE49-F238E27FC236}">
                <a16:creationId xmlns:a16="http://schemas.microsoft.com/office/drawing/2014/main" id="{AB5F93C9-E6A7-5A27-B20D-92DE971E2BB6}"/>
              </a:ext>
            </a:extLst>
          </p:cNvPr>
          <p:cNvSpPr>
            <a:spLocks noGrp="1"/>
          </p:cNvSpPr>
          <p:nvPr>
            <p:ph type="body" idx="1"/>
          </p:nvPr>
        </p:nvSpPr>
        <p:spPr/>
        <p:txBody>
          <a:bodyPr/>
          <a:lstStyle/>
          <a:p>
            <a:r>
              <a:rPr lang="en-US" dirty="0"/>
              <a:t>Column(s) that uniquely identify the entities, i.e., the rows</a:t>
            </a:r>
          </a:p>
          <a:p>
            <a:r>
              <a:rPr lang="en-US" dirty="0"/>
              <a:t>Not required by SQL, but usually conceptually necessary/applicable</a:t>
            </a:r>
          </a:p>
        </p:txBody>
      </p:sp>
      <p:sp>
        <p:nvSpPr>
          <p:cNvPr id="4" name="Slide Number Placeholder 3">
            <a:extLst>
              <a:ext uri="{FF2B5EF4-FFF2-40B4-BE49-F238E27FC236}">
                <a16:creationId xmlns:a16="http://schemas.microsoft.com/office/drawing/2014/main" id="{5303B2D2-2AB7-890C-D489-CBA81E938C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dirty="0"/>
          </a:p>
        </p:txBody>
      </p:sp>
      <p:graphicFrame>
        <p:nvGraphicFramePr>
          <p:cNvPr id="5" name="Table 6">
            <a:extLst>
              <a:ext uri="{FF2B5EF4-FFF2-40B4-BE49-F238E27FC236}">
                <a16:creationId xmlns:a16="http://schemas.microsoft.com/office/drawing/2014/main" id="{1992EF4B-41C4-A656-9316-018DCA9C55A2}"/>
              </a:ext>
            </a:extLst>
          </p:cNvPr>
          <p:cNvGraphicFramePr>
            <a:graphicFrameLocks noGrp="1"/>
          </p:cNvGraphicFramePr>
          <p:nvPr>
            <p:extLst>
              <p:ext uri="{D42A27DB-BD31-4B8C-83A1-F6EECF244321}">
                <p14:modId xmlns:p14="http://schemas.microsoft.com/office/powerpoint/2010/main" val="1618294819"/>
              </p:ext>
            </p:extLst>
          </p:nvPr>
        </p:nvGraphicFramePr>
        <p:xfrm>
          <a:off x="1733226" y="2714908"/>
          <a:ext cx="6096000" cy="20269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481386493"/>
                    </a:ext>
                  </a:extLst>
                </a:gridCol>
                <a:gridCol w="1219200">
                  <a:extLst>
                    <a:ext uri="{9D8B030D-6E8A-4147-A177-3AD203B41FA5}">
                      <a16:colId xmlns:a16="http://schemas.microsoft.com/office/drawing/2014/main" val="992614225"/>
                    </a:ext>
                  </a:extLst>
                </a:gridCol>
                <a:gridCol w="1219200">
                  <a:extLst>
                    <a:ext uri="{9D8B030D-6E8A-4147-A177-3AD203B41FA5}">
                      <a16:colId xmlns:a16="http://schemas.microsoft.com/office/drawing/2014/main" val="4093792969"/>
                    </a:ext>
                  </a:extLst>
                </a:gridCol>
                <a:gridCol w="1219200">
                  <a:extLst>
                    <a:ext uri="{9D8B030D-6E8A-4147-A177-3AD203B41FA5}">
                      <a16:colId xmlns:a16="http://schemas.microsoft.com/office/drawing/2014/main" val="1678987015"/>
                    </a:ext>
                  </a:extLst>
                </a:gridCol>
                <a:gridCol w="1219200">
                  <a:extLst>
                    <a:ext uri="{9D8B030D-6E8A-4147-A177-3AD203B41FA5}">
                      <a16:colId xmlns:a16="http://schemas.microsoft.com/office/drawing/2014/main" val="3015614634"/>
                    </a:ext>
                  </a:extLst>
                </a:gridCol>
              </a:tblGrid>
              <a:tr h="370840">
                <a:tc>
                  <a:txBody>
                    <a:bodyPr/>
                    <a:lstStyle/>
                    <a:p>
                      <a:r>
                        <a:rPr lang="en-US" sz="1200" dirty="0"/>
                        <a:t>Name</a:t>
                      </a:r>
                    </a:p>
                  </a:txBody>
                  <a:tcPr/>
                </a:tc>
                <a:tc>
                  <a:txBody>
                    <a:bodyPr/>
                    <a:lstStyle/>
                    <a:p>
                      <a:r>
                        <a:rPr lang="en-US" sz="1200" dirty="0"/>
                        <a:t>House</a:t>
                      </a:r>
                    </a:p>
                  </a:txBody>
                  <a:tcPr/>
                </a:tc>
                <a:tc>
                  <a:txBody>
                    <a:bodyPr/>
                    <a:lstStyle/>
                    <a:p>
                      <a:r>
                        <a:rPr lang="en-US" sz="1200" dirty="0"/>
                        <a:t>Blood status</a:t>
                      </a:r>
                    </a:p>
                  </a:txBody>
                  <a:tcPr/>
                </a:tc>
                <a:tc>
                  <a:txBody>
                    <a:bodyPr/>
                    <a:lstStyle/>
                    <a:p>
                      <a:r>
                        <a:rPr lang="en-US" sz="1200" dirty="0"/>
                        <a:t>Birthdate</a:t>
                      </a:r>
                    </a:p>
                  </a:txBody>
                  <a:tcPr/>
                </a:tc>
                <a:tc>
                  <a:txBody>
                    <a:bodyPr/>
                    <a:lstStyle/>
                    <a:p>
                      <a:r>
                        <a:rPr lang="en-US" sz="1200" dirty="0"/>
                        <a:t>Wand length (in)</a:t>
                      </a:r>
                    </a:p>
                  </a:txBody>
                  <a:tcPr/>
                </a:tc>
                <a:extLst>
                  <a:ext uri="{0D108BD9-81ED-4DB2-BD59-A6C34878D82A}">
                    <a16:rowId xmlns:a16="http://schemas.microsoft.com/office/drawing/2014/main" val="2779361094"/>
                  </a:ext>
                </a:extLst>
              </a:tr>
              <a:tr h="370840">
                <a:tc>
                  <a:txBody>
                    <a:bodyPr/>
                    <a:lstStyle/>
                    <a:p>
                      <a:r>
                        <a:rPr lang="en-US" sz="1200" dirty="0"/>
                        <a:t>Harry Potter</a:t>
                      </a:r>
                    </a:p>
                  </a:txBody>
                  <a:tcPr/>
                </a:tc>
                <a:tc>
                  <a:txBody>
                    <a:bodyPr/>
                    <a:lstStyle/>
                    <a:p>
                      <a:r>
                        <a:rPr lang="en-US" sz="1200" dirty="0"/>
                        <a:t>Gryffindor</a:t>
                      </a:r>
                    </a:p>
                  </a:txBody>
                  <a:tcPr/>
                </a:tc>
                <a:tc>
                  <a:txBody>
                    <a:bodyPr/>
                    <a:lstStyle/>
                    <a:p>
                      <a:r>
                        <a:rPr lang="en-US" sz="1200" dirty="0"/>
                        <a:t>Half-blood</a:t>
                      </a:r>
                    </a:p>
                  </a:txBody>
                  <a:tcPr/>
                </a:tc>
                <a:tc>
                  <a:txBody>
                    <a:bodyPr/>
                    <a:lstStyle/>
                    <a:p>
                      <a:r>
                        <a:rPr lang="en-US" sz="1200" dirty="0"/>
                        <a:t>1980-07-31</a:t>
                      </a:r>
                    </a:p>
                  </a:txBody>
                  <a:tcPr/>
                </a:tc>
                <a:tc>
                  <a:txBody>
                    <a:bodyPr/>
                    <a:lstStyle/>
                    <a:p>
                      <a:r>
                        <a:rPr lang="en-US" sz="1200" dirty="0"/>
                        <a:t>11</a:t>
                      </a:r>
                    </a:p>
                  </a:txBody>
                  <a:tcPr/>
                </a:tc>
                <a:extLst>
                  <a:ext uri="{0D108BD9-81ED-4DB2-BD59-A6C34878D82A}">
                    <a16:rowId xmlns:a16="http://schemas.microsoft.com/office/drawing/2014/main" val="2215406621"/>
                  </a:ext>
                </a:extLst>
              </a:tr>
              <a:tr h="370840">
                <a:tc>
                  <a:txBody>
                    <a:bodyPr/>
                    <a:lstStyle/>
                    <a:p>
                      <a:r>
                        <a:rPr lang="en-US" sz="1200" dirty="0"/>
                        <a:t>Hermione Granger</a:t>
                      </a:r>
                    </a:p>
                  </a:txBody>
                  <a:tcPr/>
                </a:tc>
                <a:tc>
                  <a:txBody>
                    <a:bodyPr/>
                    <a:lstStyle/>
                    <a:p>
                      <a:r>
                        <a:rPr lang="en-US" sz="1200" dirty="0"/>
                        <a:t>Gryffindor</a:t>
                      </a:r>
                    </a:p>
                  </a:txBody>
                  <a:tcPr/>
                </a:tc>
                <a:tc>
                  <a:txBody>
                    <a:bodyPr/>
                    <a:lstStyle/>
                    <a:p>
                      <a:r>
                        <a:rPr lang="en-US" sz="1200" dirty="0"/>
                        <a:t>Muggle-born</a:t>
                      </a:r>
                    </a:p>
                  </a:txBody>
                  <a:tcPr/>
                </a:tc>
                <a:tc>
                  <a:txBody>
                    <a:bodyPr/>
                    <a:lstStyle/>
                    <a:p>
                      <a:r>
                        <a:rPr lang="en-US" sz="1200" dirty="0"/>
                        <a:t>1979-09-19</a:t>
                      </a:r>
                    </a:p>
                  </a:txBody>
                  <a:tcPr/>
                </a:tc>
                <a:tc>
                  <a:txBody>
                    <a:bodyPr/>
                    <a:lstStyle/>
                    <a:p>
                      <a:r>
                        <a:rPr lang="en-US" sz="1200" dirty="0"/>
                        <a:t>10.75</a:t>
                      </a:r>
                    </a:p>
                  </a:txBody>
                  <a:tcPr/>
                </a:tc>
                <a:extLst>
                  <a:ext uri="{0D108BD9-81ED-4DB2-BD59-A6C34878D82A}">
                    <a16:rowId xmlns:a16="http://schemas.microsoft.com/office/drawing/2014/main" val="973924525"/>
                  </a:ext>
                </a:extLst>
              </a:tr>
              <a:tr h="370840">
                <a:tc>
                  <a:txBody>
                    <a:bodyPr/>
                    <a:lstStyle/>
                    <a:p>
                      <a:r>
                        <a:rPr lang="en-US" sz="1200" dirty="0"/>
                        <a:t>Draco Malfoy</a:t>
                      </a:r>
                    </a:p>
                  </a:txBody>
                  <a:tcPr/>
                </a:tc>
                <a:tc>
                  <a:txBody>
                    <a:bodyPr/>
                    <a:lstStyle/>
                    <a:p>
                      <a:r>
                        <a:rPr lang="en-US" sz="1200" dirty="0"/>
                        <a:t>Slytherin</a:t>
                      </a:r>
                    </a:p>
                  </a:txBody>
                  <a:tcPr/>
                </a:tc>
                <a:tc>
                  <a:txBody>
                    <a:bodyPr/>
                    <a:lstStyle/>
                    <a:p>
                      <a:r>
                        <a:rPr lang="en-US" sz="1200" dirty="0"/>
                        <a:t>Pure-blood</a:t>
                      </a:r>
                    </a:p>
                  </a:txBody>
                  <a:tcPr/>
                </a:tc>
                <a:tc>
                  <a:txBody>
                    <a:bodyPr/>
                    <a:lstStyle/>
                    <a:p>
                      <a:r>
                        <a:rPr lang="en-US" sz="1200" dirty="0"/>
                        <a:t>1980-06-05</a:t>
                      </a:r>
                    </a:p>
                  </a:txBody>
                  <a:tcPr/>
                </a:tc>
                <a:tc>
                  <a:txBody>
                    <a:bodyPr/>
                    <a:lstStyle/>
                    <a:p>
                      <a:r>
                        <a:rPr lang="en-US" sz="1200" dirty="0"/>
                        <a:t>10</a:t>
                      </a:r>
                    </a:p>
                  </a:txBody>
                  <a:tcPr/>
                </a:tc>
                <a:extLst>
                  <a:ext uri="{0D108BD9-81ED-4DB2-BD59-A6C34878D82A}">
                    <a16:rowId xmlns:a16="http://schemas.microsoft.com/office/drawing/2014/main" val="2235407540"/>
                  </a:ext>
                </a:extLst>
              </a:tr>
              <a:tr h="370840">
                <a:tc>
                  <a:txBody>
                    <a:bodyPr/>
                    <a:lstStyle/>
                    <a:p>
                      <a:r>
                        <a:rPr lang="en-US" sz="1200" dirty="0"/>
                        <a:t>Ginny Weasley</a:t>
                      </a:r>
                    </a:p>
                  </a:txBody>
                  <a:tcPr/>
                </a:tc>
                <a:tc>
                  <a:txBody>
                    <a:bodyPr/>
                    <a:lstStyle/>
                    <a:p>
                      <a:r>
                        <a:rPr lang="en-US" sz="1200" dirty="0"/>
                        <a:t>Gryffindor</a:t>
                      </a:r>
                    </a:p>
                  </a:txBody>
                  <a:tcPr/>
                </a:tc>
                <a:tc>
                  <a:txBody>
                    <a:bodyPr/>
                    <a:lstStyle/>
                    <a:p>
                      <a:r>
                        <a:rPr lang="en-US" sz="1200" dirty="0"/>
                        <a:t>Pure-blood</a:t>
                      </a:r>
                    </a:p>
                  </a:txBody>
                  <a:tcPr/>
                </a:tc>
                <a:tc>
                  <a:txBody>
                    <a:bodyPr/>
                    <a:lstStyle/>
                    <a:p>
                      <a:r>
                        <a:rPr lang="en-US" sz="1200" dirty="0"/>
                        <a:t>1981-08-11</a:t>
                      </a:r>
                    </a:p>
                  </a:txBody>
                  <a:tcPr/>
                </a:tc>
                <a:tc>
                  <a:txBody>
                    <a:bodyPr/>
                    <a:lstStyle/>
                    <a:p>
                      <a:r>
                        <a:rPr lang="en-US" sz="1200" dirty="0"/>
                        <a:t>NULL</a:t>
                      </a:r>
                    </a:p>
                  </a:txBody>
                  <a:tcPr/>
                </a:tc>
                <a:extLst>
                  <a:ext uri="{0D108BD9-81ED-4DB2-BD59-A6C34878D82A}">
                    <a16:rowId xmlns:a16="http://schemas.microsoft.com/office/drawing/2014/main" val="1219449798"/>
                  </a:ext>
                </a:extLst>
              </a:tr>
            </a:tbl>
          </a:graphicData>
        </a:graphic>
      </p:graphicFrame>
      <p:sp>
        <p:nvSpPr>
          <p:cNvPr id="6" name="TextBox 5">
            <a:extLst>
              <a:ext uri="{FF2B5EF4-FFF2-40B4-BE49-F238E27FC236}">
                <a16:creationId xmlns:a16="http://schemas.microsoft.com/office/drawing/2014/main" id="{7A7498E9-714B-62CE-7EC0-0FA660E77607}"/>
              </a:ext>
            </a:extLst>
          </p:cNvPr>
          <p:cNvSpPr txBox="1"/>
          <p:nvPr/>
        </p:nvSpPr>
        <p:spPr>
          <a:xfrm>
            <a:off x="1733226" y="2450579"/>
            <a:ext cx="1108129" cy="307777"/>
          </a:xfrm>
          <a:prstGeom prst="rect">
            <a:avLst/>
          </a:prstGeom>
          <a:noFill/>
        </p:spPr>
        <p:txBody>
          <a:bodyPr wrap="square" rtlCol="0">
            <a:spAutoFit/>
          </a:bodyPr>
          <a:lstStyle/>
          <a:p>
            <a:r>
              <a:rPr lang="en-US" b="1" dirty="0"/>
              <a:t>STUDENT</a:t>
            </a:r>
          </a:p>
        </p:txBody>
      </p:sp>
    </p:spTree>
    <p:extLst>
      <p:ext uri="{BB962C8B-B14F-4D97-AF65-F5344CB8AC3E}">
        <p14:creationId xmlns:p14="http://schemas.microsoft.com/office/powerpoint/2010/main" val="1344226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D433-246E-4DE0-A514-6E3FE9C35D64}"/>
              </a:ext>
            </a:extLst>
          </p:cNvPr>
          <p:cNvSpPr>
            <a:spLocks noGrp="1"/>
          </p:cNvSpPr>
          <p:nvPr>
            <p:ph type="title"/>
          </p:nvPr>
        </p:nvSpPr>
        <p:spPr/>
        <p:txBody>
          <a:bodyPr/>
          <a:lstStyle/>
          <a:p>
            <a:r>
              <a:rPr lang="en-US" dirty="0"/>
              <a:t>Primary keys</a:t>
            </a:r>
          </a:p>
        </p:txBody>
      </p:sp>
      <p:sp>
        <p:nvSpPr>
          <p:cNvPr id="3" name="Text Placeholder 2">
            <a:extLst>
              <a:ext uri="{FF2B5EF4-FFF2-40B4-BE49-F238E27FC236}">
                <a16:creationId xmlns:a16="http://schemas.microsoft.com/office/drawing/2014/main" id="{AB5F93C9-E6A7-5A27-B20D-92DE971E2BB6}"/>
              </a:ext>
            </a:extLst>
          </p:cNvPr>
          <p:cNvSpPr>
            <a:spLocks noGrp="1"/>
          </p:cNvSpPr>
          <p:nvPr>
            <p:ph type="body" idx="1"/>
          </p:nvPr>
        </p:nvSpPr>
        <p:spPr/>
        <p:txBody>
          <a:bodyPr/>
          <a:lstStyle/>
          <a:p>
            <a:r>
              <a:rPr lang="en-US" dirty="0"/>
              <a:t>Column(s) that uniquely identify the entities, i.e., the rows</a:t>
            </a:r>
          </a:p>
          <a:p>
            <a:r>
              <a:rPr lang="en-US" dirty="0"/>
              <a:t>Not required by SQL, but usually conceptually necessary/applicable</a:t>
            </a:r>
          </a:p>
        </p:txBody>
      </p:sp>
      <p:sp>
        <p:nvSpPr>
          <p:cNvPr id="4" name="Slide Number Placeholder 3">
            <a:extLst>
              <a:ext uri="{FF2B5EF4-FFF2-40B4-BE49-F238E27FC236}">
                <a16:creationId xmlns:a16="http://schemas.microsoft.com/office/drawing/2014/main" id="{5303B2D2-2AB7-890C-D489-CBA81E938C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dirty="0"/>
          </a:p>
        </p:txBody>
      </p:sp>
      <p:graphicFrame>
        <p:nvGraphicFramePr>
          <p:cNvPr id="5" name="Table 6">
            <a:extLst>
              <a:ext uri="{FF2B5EF4-FFF2-40B4-BE49-F238E27FC236}">
                <a16:creationId xmlns:a16="http://schemas.microsoft.com/office/drawing/2014/main" id="{1992EF4B-41C4-A656-9316-018DCA9C55A2}"/>
              </a:ext>
            </a:extLst>
          </p:cNvPr>
          <p:cNvGraphicFramePr>
            <a:graphicFrameLocks noGrp="1"/>
          </p:cNvGraphicFramePr>
          <p:nvPr>
            <p:extLst>
              <p:ext uri="{D42A27DB-BD31-4B8C-83A1-F6EECF244321}">
                <p14:modId xmlns:p14="http://schemas.microsoft.com/office/powerpoint/2010/main" val="3916459953"/>
              </p:ext>
            </p:extLst>
          </p:nvPr>
        </p:nvGraphicFramePr>
        <p:xfrm>
          <a:off x="503698" y="2714908"/>
          <a:ext cx="7322952" cy="2026920"/>
        </p:xfrm>
        <a:graphic>
          <a:graphicData uri="http://schemas.openxmlformats.org/drawingml/2006/table">
            <a:tbl>
              <a:tblPr firstRow="1" bandRow="1">
                <a:tableStyleId>{5C22544A-7EE6-4342-B048-85BDC9FD1C3A}</a:tableStyleId>
              </a:tblPr>
              <a:tblGrid>
                <a:gridCol w="1220492">
                  <a:extLst>
                    <a:ext uri="{9D8B030D-6E8A-4147-A177-3AD203B41FA5}">
                      <a16:colId xmlns:a16="http://schemas.microsoft.com/office/drawing/2014/main" val="4291815652"/>
                    </a:ext>
                  </a:extLst>
                </a:gridCol>
                <a:gridCol w="1220492">
                  <a:extLst>
                    <a:ext uri="{9D8B030D-6E8A-4147-A177-3AD203B41FA5}">
                      <a16:colId xmlns:a16="http://schemas.microsoft.com/office/drawing/2014/main" val="2481386493"/>
                    </a:ext>
                  </a:extLst>
                </a:gridCol>
                <a:gridCol w="1220492">
                  <a:extLst>
                    <a:ext uri="{9D8B030D-6E8A-4147-A177-3AD203B41FA5}">
                      <a16:colId xmlns:a16="http://schemas.microsoft.com/office/drawing/2014/main" val="992614225"/>
                    </a:ext>
                  </a:extLst>
                </a:gridCol>
                <a:gridCol w="1220492">
                  <a:extLst>
                    <a:ext uri="{9D8B030D-6E8A-4147-A177-3AD203B41FA5}">
                      <a16:colId xmlns:a16="http://schemas.microsoft.com/office/drawing/2014/main" val="4093792969"/>
                    </a:ext>
                  </a:extLst>
                </a:gridCol>
                <a:gridCol w="1220492">
                  <a:extLst>
                    <a:ext uri="{9D8B030D-6E8A-4147-A177-3AD203B41FA5}">
                      <a16:colId xmlns:a16="http://schemas.microsoft.com/office/drawing/2014/main" val="1678987015"/>
                    </a:ext>
                  </a:extLst>
                </a:gridCol>
                <a:gridCol w="1220492">
                  <a:extLst>
                    <a:ext uri="{9D8B030D-6E8A-4147-A177-3AD203B41FA5}">
                      <a16:colId xmlns:a16="http://schemas.microsoft.com/office/drawing/2014/main" val="3015614634"/>
                    </a:ext>
                  </a:extLst>
                </a:gridCol>
              </a:tblGrid>
              <a:tr h="370840">
                <a:tc>
                  <a:txBody>
                    <a:bodyPr/>
                    <a:lstStyle/>
                    <a:p>
                      <a:r>
                        <a:rPr lang="en-US" sz="1200" dirty="0"/>
                        <a:t>ID</a:t>
                      </a:r>
                    </a:p>
                  </a:txBody>
                  <a:tcPr>
                    <a:solidFill>
                      <a:schemeClr val="accent4">
                        <a:lumMod val="60000"/>
                        <a:lumOff val="40000"/>
                      </a:schemeClr>
                    </a:solidFill>
                  </a:tcPr>
                </a:tc>
                <a:tc>
                  <a:txBody>
                    <a:bodyPr/>
                    <a:lstStyle/>
                    <a:p>
                      <a:r>
                        <a:rPr lang="en-US" sz="1200" dirty="0"/>
                        <a:t>Name</a:t>
                      </a:r>
                    </a:p>
                  </a:txBody>
                  <a:tcPr/>
                </a:tc>
                <a:tc>
                  <a:txBody>
                    <a:bodyPr/>
                    <a:lstStyle/>
                    <a:p>
                      <a:r>
                        <a:rPr lang="en-US" sz="1200" dirty="0"/>
                        <a:t>House</a:t>
                      </a:r>
                    </a:p>
                  </a:txBody>
                  <a:tcPr/>
                </a:tc>
                <a:tc>
                  <a:txBody>
                    <a:bodyPr/>
                    <a:lstStyle/>
                    <a:p>
                      <a:r>
                        <a:rPr lang="en-US" sz="1200" dirty="0"/>
                        <a:t>Blood status</a:t>
                      </a:r>
                    </a:p>
                  </a:txBody>
                  <a:tcPr/>
                </a:tc>
                <a:tc>
                  <a:txBody>
                    <a:bodyPr/>
                    <a:lstStyle/>
                    <a:p>
                      <a:r>
                        <a:rPr lang="en-US" sz="1200" dirty="0"/>
                        <a:t>Birthdate</a:t>
                      </a:r>
                    </a:p>
                  </a:txBody>
                  <a:tcPr/>
                </a:tc>
                <a:tc>
                  <a:txBody>
                    <a:bodyPr/>
                    <a:lstStyle/>
                    <a:p>
                      <a:r>
                        <a:rPr lang="en-US" sz="1200" dirty="0"/>
                        <a:t>Wand length (in)</a:t>
                      </a:r>
                    </a:p>
                  </a:txBody>
                  <a:tcPr/>
                </a:tc>
                <a:extLst>
                  <a:ext uri="{0D108BD9-81ED-4DB2-BD59-A6C34878D82A}">
                    <a16:rowId xmlns:a16="http://schemas.microsoft.com/office/drawing/2014/main" val="2779361094"/>
                  </a:ext>
                </a:extLst>
              </a:tr>
              <a:tr h="370840">
                <a:tc>
                  <a:txBody>
                    <a:bodyPr/>
                    <a:lstStyle/>
                    <a:p>
                      <a:r>
                        <a:rPr lang="en-US" sz="1200" dirty="0"/>
                        <a:t>S359</a:t>
                      </a:r>
                    </a:p>
                  </a:txBody>
                  <a:tcPr>
                    <a:solidFill>
                      <a:schemeClr val="accent4">
                        <a:lumMod val="40000"/>
                        <a:lumOff val="60000"/>
                      </a:schemeClr>
                    </a:solidFill>
                  </a:tcPr>
                </a:tc>
                <a:tc>
                  <a:txBody>
                    <a:bodyPr/>
                    <a:lstStyle/>
                    <a:p>
                      <a:r>
                        <a:rPr lang="en-US" sz="1200" dirty="0"/>
                        <a:t>Harry Potter</a:t>
                      </a:r>
                    </a:p>
                  </a:txBody>
                  <a:tcPr/>
                </a:tc>
                <a:tc>
                  <a:txBody>
                    <a:bodyPr/>
                    <a:lstStyle/>
                    <a:p>
                      <a:r>
                        <a:rPr lang="en-US" sz="1200" dirty="0"/>
                        <a:t>Gryffindor</a:t>
                      </a:r>
                    </a:p>
                  </a:txBody>
                  <a:tcPr/>
                </a:tc>
                <a:tc>
                  <a:txBody>
                    <a:bodyPr/>
                    <a:lstStyle/>
                    <a:p>
                      <a:r>
                        <a:rPr lang="en-US" sz="1200" dirty="0"/>
                        <a:t>Half-blood</a:t>
                      </a:r>
                    </a:p>
                  </a:txBody>
                  <a:tcPr/>
                </a:tc>
                <a:tc>
                  <a:txBody>
                    <a:bodyPr/>
                    <a:lstStyle/>
                    <a:p>
                      <a:r>
                        <a:rPr lang="en-US" sz="1200" dirty="0"/>
                        <a:t>1980-07-31</a:t>
                      </a:r>
                    </a:p>
                  </a:txBody>
                  <a:tcPr/>
                </a:tc>
                <a:tc>
                  <a:txBody>
                    <a:bodyPr/>
                    <a:lstStyle/>
                    <a:p>
                      <a:r>
                        <a:rPr lang="en-US" sz="1200" dirty="0"/>
                        <a:t>11</a:t>
                      </a:r>
                    </a:p>
                  </a:txBody>
                  <a:tcPr/>
                </a:tc>
                <a:extLst>
                  <a:ext uri="{0D108BD9-81ED-4DB2-BD59-A6C34878D82A}">
                    <a16:rowId xmlns:a16="http://schemas.microsoft.com/office/drawing/2014/main" val="2215406621"/>
                  </a:ext>
                </a:extLst>
              </a:tr>
              <a:tr h="370840">
                <a:tc>
                  <a:txBody>
                    <a:bodyPr/>
                    <a:lstStyle/>
                    <a:p>
                      <a:r>
                        <a:rPr lang="en-US" sz="1200" dirty="0"/>
                        <a:t>S460</a:t>
                      </a:r>
                    </a:p>
                  </a:txBody>
                  <a:tcPr>
                    <a:solidFill>
                      <a:schemeClr val="accent4">
                        <a:lumMod val="40000"/>
                        <a:lumOff val="60000"/>
                      </a:schemeClr>
                    </a:solidFill>
                  </a:tcPr>
                </a:tc>
                <a:tc>
                  <a:txBody>
                    <a:bodyPr/>
                    <a:lstStyle/>
                    <a:p>
                      <a:r>
                        <a:rPr lang="en-US" sz="1200" dirty="0"/>
                        <a:t>Hermione Granger</a:t>
                      </a:r>
                    </a:p>
                  </a:txBody>
                  <a:tcPr/>
                </a:tc>
                <a:tc>
                  <a:txBody>
                    <a:bodyPr/>
                    <a:lstStyle/>
                    <a:p>
                      <a:r>
                        <a:rPr lang="en-US" sz="1200" dirty="0"/>
                        <a:t>Gryffindor</a:t>
                      </a:r>
                    </a:p>
                  </a:txBody>
                  <a:tcPr/>
                </a:tc>
                <a:tc>
                  <a:txBody>
                    <a:bodyPr/>
                    <a:lstStyle/>
                    <a:p>
                      <a:r>
                        <a:rPr lang="en-US" sz="1200" dirty="0"/>
                        <a:t>Muggle-born</a:t>
                      </a:r>
                    </a:p>
                  </a:txBody>
                  <a:tcPr/>
                </a:tc>
                <a:tc>
                  <a:txBody>
                    <a:bodyPr/>
                    <a:lstStyle/>
                    <a:p>
                      <a:r>
                        <a:rPr lang="en-US" sz="1200" dirty="0"/>
                        <a:t>1979-09-19</a:t>
                      </a:r>
                    </a:p>
                  </a:txBody>
                  <a:tcPr/>
                </a:tc>
                <a:tc>
                  <a:txBody>
                    <a:bodyPr/>
                    <a:lstStyle/>
                    <a:p>
                      <a:r>
                        <a:rPr lang="en-US" sz="1200" dirty="0"/>
                        <a:t>10.75</a:t>
                      </a:r>
                    </a:p>
                  </a:txBody>
                  <a:tcPr/>
                </a:tc>
                <a:extLst>
                  <a:ext uri="{0D108BD9-81ED-4DB2-BD59-A6C34878D82A}">
                    <a16:rowId xmlns:a16="http://schemas.microsoft.com/office/drawing/2014/main" val="973924525"/>
                  </a:ext>
                </a:extLst>
              </a:tr>
              <a:tr h="370840">
                <a:tc>
                  <a:txBody>
                    <a:bodyPr/>
                    <a:lstStyle/>
                    <a:p>
                      <a:r>
                        <a:rPr lang="en-US" sz="1200" dirty="0"/>
                        <a:t>S103</a:t>
                      </a:r>
                    </a:p>
                  </a:txBody>
                  <a:tcPr>
                    <a:solidFill>
                      <a:schemeClr val="accent4">
                        <a:lumMod val="40000"/>
                        <a:lumOff val="60000"/>
                      </a:schemeClr>
                    </a:solidFill>
                  </a:tcPr>
                </a:tc>
                <a:tc>
                  <a:txBody>
                    <a:bodyPr/>
                    <a:lstStyle/>
                    <a:p>
                      <a:r>
                        <a:rPr lang="en-US" sz="1200" dirty="0"/>
                        <a:t>Draco Malfoy</a:t>
                      </a:r>
                    </a:p>
                  </a:txBody>
                  <a:tcPr/>
                </a:tc>
                <a:tc>
                  <a:txBody>
                    <a:bodyPr/>
                    <a:lstStyle/>
                    <a:p>
                      <a:r>
                        <a:rPr lang="en-US" sz="1200" dirty="0"/>
                        <a:t>Slytherin</a:t>
                      </a:r>
                    </a:p>
                  </a:txBody>
                  <a:tcPr/>
                </a:tc>
                <a:tc>
                  <a:txBody>
                    <a:bodyPr/>
                    <a:lstStyle/>
                    <a:p>
                      <a:r>
                        <a:rPr lang="en-US" sz="1200" dirty="0"/>
                        <a:t>Pure-blood</a:t>
                      </a:r>
                    </a:p>
                  </a:txBody>
                  <a:tcPr/>
                </a:tc>
                <a:tc>
                  <a:txBody>
                    <a:bodyPr/>
                    <a:lstStyle/>
                    <a:p>
                      <a:r>
                        <a:rPr lang="en-US" sz="1200" dirty="0"/>
                        <a:t>1980-06-05</a:t>
                      </a:r>
                    </a:p>
                  </a:txBody>
                  <a:tcPr/>
                </a:tc>
                <a:tc>
                  <a:txBody>
                    <a:bodyPr/>
                    <a:lstStyle/>
                    <a:p>
                      <a:r>
                        <a:rPr lang="en-US" sz="1200" dirty="0"/>
                        <a:t>10</a:t>
                      </a:r>
                    </a:p>
                  </a:txBody>
                  <a:tcPr/>
                </a:tc>
                <a:extLst>
                  <a:ext uri="{0D108BD9-81ED-4DB2-BD59-A6C34878D82A}">
                    <a16:rowId xmlns:a16="http://schemas.microsoft.com/office/drawing/2014/main" val="2235407540"/>
                  </a:ext>
                </a:extLst>
              </a:tr>
              <a:tr h="370840">
                <a:tc>
                  <a:txBody>
                    <a:bodyPr/>
                    <a:lstStyle/>
                    <a:p>
                      <a:r>
                        <a:rPr lang="en-US" sz="1200" dirty="0"/>
                        <a:t>S671</a:t>
                      </a:r>
                    </a:p>
                  </a:txBody>
                  <a:tcPr>
                    <a:solidFill>
                      <a:schemeClr val="accent4">
                        <a:lumMod val="40000"/>
                        <a:lumOff val="60000"/>
                      </a:schemeClr>
                    </a:solidFill>
                  </a:tcPr>
                </a:tc>
                <a:tc>
                  <a:txBody>
                    <a:bodyPr/>
                    <a:lstStyle/>
                    <a:p>
                      <a:r>
                        <a:rPr lang="en-US" sz="1200" dirty="0"/>
                        <a:t>Ginny Weasley</a:t>
                      </a:r>
                    </a:p>
                  </a:txBody>
                  <a:tcPr/>
                </a:tc>
                <a:tc>
                  <a:txBody>
                    <a:bodyPr/>
                    <a:lstStyle/>
                    <a:p>
                      <a:r>
                        <a:rPr lang="en-US" sz="1200" dirty="0"/>
                        <a:t>Gryffindor</a:t>
                      </a:r>
                    </a:p>
                  </a:txBody>
                  <a:tcPr/>
                </a:tc>
                <a:tc>
                  <a:txBody>
                    <a:bodyPr/>
                    <a:lstStyle/>
                    <a:p>
                      <a:r>
                        <a:rPr lang="en-US" sz="1200" dirty="0"/>
                        <a:t>Pure-blood</a:t>
                      </a:r>
                    </a:p>
                  </a:txBody>
                  <a:tcPr/>
                </a:tc>
                <a:tc>
                  <a:txBody>
                    <a:bodyPr/>
                    <a:lstStyle/>
                    <a:p>
                      <a:r>
                        <a:rPr lang="en-US" sz="1200" dirty="0"/>
                        <a:t>1981-08-11</a:t>
                      </a:r>
                    </a:p>
                  </a:txBody>
                  <a:tcPr/>
                </a:tc>
                <a:tc>
                  <a:txBody>
                    <a:bodyPr/>
                    <a:lstStyle/>
                    <a:p>
                      <a:r>
                        <a:rPr lang="en-US" sz="1200" dirty="0"/>
                        <a:t>NULL</a:t>
                      </a:r>
                    </a:p>
                  </a:txBody>
                  <a:tcPr/>
                </a:tc>
                <a:extLst>
                  <a:ext uri="{0D108BD9-81ED-4DB2-BD59-A6C34878D82A}">
                    <a16:rowId xmlns:a16="http://schemas.microsoft.com/office/drawing/2014/main" val="1219449798"/>
                  </a:ext>
                </a:extLst>
              </a:tr>
            </a:tbl>
          </a:graphicData>
        </a:graphic>
      </p:graphicFrame>
      <p:sp>
        <p:nvSpPr>
          <p:cNvPr id="6" name="TextBox 5">
            <a:extLst>
              <a:ext uri="{FF2B5EF4-FFF2-40B4-BE49-F238E27FC236}">
                <a16:creationId xmlns:a16="http://schemas.microsoft.com/office/drawing/2014/main" id="{7A7498E9-714B-62CE-7EC0-0FA660E77607}"/>
              </a:ext>
            </a:extLst>
          </p:cNvPr>
          <p:cNvSpPr txBox="1"/>
          <p:nvPr/>
        </p:nvSpPr>
        <p:spPr>
          <a:xfrm>
            <a:off x="503698" y="2428592"/>
            <a:ext cx="1108129" cy="307777"/>
          </a:xfrm>
          <a:prstGeom prst="rect">
            <a:avLst/>
          </a:prstGeom>
          <a:noFill/>
        </p:spPr>
        <p:txBody>
          <a:bodyPr wrap="square" rtlCol="0">
            <a:spAutoFit/>
          </a:bodyPr>
          <a:lstStyle/>
          <a:p>
            <a:r>
              <a:rPr lang="en-US" b="1" dirty="0"/>
              <a:t>STUDENT</a:t>
            </a:r>
          </a:p>
        </p:txBody>
      </p:sp>
    </p:spTree>
    <p:extLst>
      <p:ext uri="{BB962C8B-B14F-4D97-AF65-F5344CB8AC3E}">
        <p14:creationId xmlns:p14="http://schemas.microsoft.com/office/powerpoint/2010/main" val="1058658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5469-BFB2-2087-2A71-456C1075A937}"/>
              </a:ext>
            </a:extLst>
          </p:cNvPr>
          <p:cNvSpPr>
            <a:spLocks noGrp="1"/>
          </p:cNvSpPr>
          <p:nvPr>
            <p:ph type="title"/>
          </p:nvPr>
        </p:nvSpPr>
        <p:spPr/>
        <p:txBody>
          <a:bodyPr/>
          <a:lstStyle/>
          <a:p>
            <a:r>
              <a:rPr lang="en-US" dirty="0"/>
              <a:t>Primary keys, cont’d</a:t>
            </a:r>
          </a:p>
        </p:txBody>
      </p:sp>
      <p:sp>
        <p:nvSpPr>
          <p:cNvPr id="3" name="Text Placeholder 2">
            <a:extLst>
              <a:ext uri="{FF2B5EF4-FFF2-40B4-BE49-F238E27FC236}">
                <a16:creationId xmlns:a16="http://schemas.microsoft.com/office/drawing/2014/main" id="{BFFAC0C8-A9DE-9AC9-4865-7E4DBDD77B2B}"/>
              </a:ext>
            </a:extLst>
          </p:cNvPr>
          <p:cNvSpPr>
            <a:spLocks noGrp="1"/>
          </p:cNvSpPr>
          <p:nvPr>
            <p:ph type="body" idx="1"/>
          </p:nvPr>
        </p:nvSpPr>
        <p:spPr/>
        <p:txBody>
          <a:bodyPr/>
          <a:lstStyle/>
          <a:p>
            <a:r>
              <a:rPr lang="en-US" dirty="0"/>
              <a:t>Primary key acts as referent, i.e., as target of relations</a:t>
            </a:r>
          </a:p>
          <a:p>
            <a:pPr lvl="1"/>
            <a:endParaRPr lang="en-US" dirty="0">
              <a:latin typeface="Avenir Book" panose="02000503020000020003" pitchFamily="2" charset="0"/>
            </a:endParaRPr>
          </a:p>
          <a:p>
            <a:r>
              <a:rPr lang="en-US" dirty="0"/>
              <a:t>Benefits</a:t>
            </a:r>
          </a:p>
          <a:p>
            <a:pPr lvl="1"/>
            <a:r>
              <a:rPr lang="en-US" dirty="0">
                <a:latin typeface="Avenir Book" panose="02000503020000020003" pitchFamily="2" charset="0"/>
              </a:rPr>
              <a:t>Flexibility and independence: data can be changed without affecting relationships or related data</a:t>
            </a:r>
          </a:p>
          <a:p>
            <a:pPr lvl="1"/>
            <a:r>
              <a:rPr lang="en-US" dirty="0">
                <a:latin typeface="Avenir Book" panose="02000503020000020003" pitchFamily="2" charset="0"/>
              </a:rPr>
              <a:t>Non-redundancy: data can be consolidated in one place</a:t>
            </a:r>
          </a:p>
          <a:p>
            <a:pPr lvl="1"/>
            <a:endParaRPr lang="en-US" dirty="0">
              <a:latin typeface="Avenir Book" panose="02000503020000020003" pitchFamily="2" charset="0"/>
            </a:endParaRPr>
          </a:p>
          <a:p>
            <a:r>
              <a:rPr lang="en-US" dirty="0"/>
              <a:t>Best practice</a:t>
            </a:r>
          </a:p>
          <a:p>
            <a:pPr lvl="1"/>
            <a:r>
              <a:rPr lang="en-US" dirty="0">
                <a:latin typeface="Avenir Book" panose="02000503020000020003" pitchFamily="2" charset="0"/>
              </a:rPr>
              <a:t>Primary key is numeric, or at least compact and opaque</a:t>
            </a:r>
          </a:p>
        </p:txBody>
      </p:sp>
      <p:sp>
        <p:nvSpPr>
          <p:cNvPr id="4" name="Slide Number Placeholder 3">
            <a:extLst>
              <a:ext uri="{FF2B5EF4-FFF2-40B4-BE49-F238E27FC236}">
                <a16:creationId xmlns:a16="http://schemas.microsoft.com/office/drawing/2014/main" id="{BBF78F01-BE08-028A-9124-F9623B9E63D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dirty="0"/>
          </a:p>
        </p:txBody>
      </p:sp>
    </p:spTree>
    <p:extLst>
      <p:ext uri="{BB962C8B-B14F-4D97-AF65-F5344CB8AC3E}">
        <p14:creationId xmlns:p14="http://schemas.microsoft.com/office/powerpoint/2010/main" val="4182676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4499-864C-F5E9-D72C-CF8C8C4E6917}"/>
              </a:ext>
            </a:extLst>
          </p:cNvPr>
          <p:cNvSpPr>
            <a:spLocks noGrp="1"/>
          </p:cNvSpPr>
          <p:nvPr>
            <p:ph type="title"/>
          </p:nvPr>
        </p:nvSpPr>
        <p:spPr/>
        <p:txBody>
          <a:bodyPr/>
          <a:lstStyle/>
          <a:p>
            <a:r>
              <a:rPr lang="en-US" dirty="0"/>
              <a:t>Foreign keys</a:t>
            </a:r>
          </a:p>
        </p:txBody>
      </p:sp>
      <p:sp>
        <p:nvSpPr>
          <p:cNvPr id="3" name="Text Placeholder 2">
            <a:extLst>
              <a:ext uri="{FF2B5EF4-FFF2-40B4-BE49-F238E27FC236}">
                <a16:creationId xmlns:a16="http://schemas.microsoft.com/office/drawing/2014/main" id="{C16C9D23-0047-FB0A-8D65-35F987F80388}"/>
              </a:ext>
            </a:extLst>
          </p:cNvPr>
          <p:cNvSpPr>
            <a:spLocks noGrp="1"/>
          </p:cNvSpPr>
          <p:nvPr>
            <p:ph type="body" idx="1"/>
          </p:nvPr>
        </p:nvSpPr>
        <p:spPr/>
        <p:txBody>
          <a:bodyPr/>
          <a:lstStyle/>
          <a:p>
            <a:r>
              <a:rPr lang="en-US" dirty="0"/>
              <a:t>Column(s) that reference the primary key column(s) in another table</a:t>
            </a:r>
          </a:p>
          <a:p>
            <a:r>
              <a:rPr lang="en-US" dirty="0"/>
              <a:t>Basis for relationships</a:t>
            </a:r>
          </a:p>
          <a:p>
            <a:r>
              <a:rPr lang="en-US" dirty="0"/>
              <a:t>Declared and enforced: “referential integrity”</a:t>
            </a:r>
          </a:p>
          <a:p>
            <a:r>
              <a:rPr lang="en-US" dirty="0"/>
              <a:t>Relationship cardinalities: one-to-one, many-to-one, many-to-many</a:t>
            </a:r>
          </a:p>
          <a:p>
            <a:pPr lvl="1"/>
            <a:r>
              <a:rPr lang="en-US" dirty="0">
                <a:latin typeface="Avenir Book" panose="02000503020000020003" pitchFamily="2" charset="0"/>
              </a:rPr>
              <a:t>Many-to-one is most common</a:t>
            </a:r>
          </a:p>
        </p:txBody>
      </p:sp>
      <p:sp>
        <p:nvSpPr>
          <p:cNvPr id="4" name="Slide Number Placeholder 3">
            <a:extLst>
              <a:ext uri="{FF2B5EF4-FFF2-40B4-BE49-F238E27FC236}">
                <a16:creationId xmlns:a16="http://schemas.microsoft.com/office/drawing/2014/main" id="{77104294-5CB2-5C02-6B6E-604EA83AD1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dirty="0"/>
          </a:p>
        </p:txBody>
      </p:sp>
      <p:graphicFrame>
        <p:nvGraphicFramePr>
          <p:cNvPr id="5" name="Table 5">
            <a:extLst>
              <a:ext uri="{FF2B5EF4-FFF2-40B4-BE49-F238E27FC236}">
                <a16:creationId xmlns:a16="http://schemas.microsoft.com/office/drawing/2014/main" id="{8DAD6B86-929F-EBAE-8A6B-71F47451D8A3}"/>
              </a:ext>
            </a:extLst>
          </p:cNvPr>
          <p:cNvGraphicFramePr>
            <a:graphicFrameLocks noGrp="1"/>
          </p:cNvGraphicFramePr>
          <p:nvPr>
            <p:extLst>
              <p:ext uri="{D42A27DB-BD31-4B8C-83A1-F6EECF244321}">
                <p14:modId xmlns:p14="http://schemas.microsoft.com/office/powerpoint/2010/main" val="3693363122"/>
              </p:ext>
            </p:extLst>
          </p:nvPr>
        </p:nvGraphicFramePr>
        <p:xfrm>
          <a:off x="4572000" y="2882954"/>
          <a:ext cx="4019824" cy="2170786"/>
        </p:xfrm>
        <a:graphic>
          <a:graphicData uri="http://schemas.openxmlformats.org/drawingml/2006/table">
            <a:tbl>
              <a:tblPr firstRow="1" bandRow="1">
                <a:tableStyleId>{5C22544A-7EE6-4342-B048-85BDC9FD1C3A}</a:tableStyleId>
              </a:tblPr>
              <a:tblGrid>
                <a:gridCol w="841212">
                  <a:extLst>
                    <a:ext uri="{9D8B030D-6E8A-4147-A177-3AD203B41FA5}">
                      <a16:colId xmlns:a16="http://schemas.microsoft.com/office/drawing/2014/main" val="3499373031"/>
                    </a:ext>
                  </a:extLst>
                </a:gridCol>
                <a:gridCol w="1168700">
                  <a:extLst>
                    <a:ext uri="{9D8B030D-6E8A-4147-A177-3AD203B41FA5}">
                      <a16:colId xmlns:a16="http://schemas.microsoft.com/office/drawing/2014/main" val="3301548165"/>
                    </a:ext>
                  </a:extLst>
                </a:gridCol>
                <a:gridCol w="1004956">
                  <a:extLst>
                    <a:ext uri="{9D8B030D-6E8A-4147-A177-3AD203B41FA5}">
                      <a16:colId xmlns:a16="http://schemas.microsoft.com/office/drawing/2014/main" val="2980354565"/>
                    </a:ext>
                  </a:extLst>
                </a:gridCol>
                <a:gridCol w="1004956">
                  <a:extLst>
                    <a:ext uri="{9D8B030D-6E8A-4147-A177-3AD203B41FA5}">
                      <a16:colId xmlns:a16="http://schemas.microsoft.com/office/drawing/2014/main" val="2303047089"/>
                    </a:ext>
                  </a:extLst>
                </a:gridCol>
              </a:tblGrid>
              <a:tr h="224943">
                <a:tc>
                  <a:txBody>
                    <a:bodyPr/>
                    <a:lstStyle/>
                    <a:p>
                      <a:r>
                        <a:rPr lang="en-US" sz="1200" dirty="0"/>
                        <a:t>ID</a:t>
                      </a:r>
                    </a:p>
                  </a:txBody>
                  <a:tcPr/>
                </a:tc>
                <a:tc>
                  <a:txBody>
                    <a:bodyPr/>
                    <a:lstStyle/>
                    <a:p>
                      <a:r>
                        <a:rPr lang="en-US" sz="1200" dirty="0"/>
                        <a:t>Name</a:t>
                      </a:r>
                    </a:p>
                  </a:txBody>
                  <a:tcPr/>
                </a:tc>
                <a:tc>
                  <a:txBody>
                    <a:bodyPr/>
                    <a:lstStyle/>
                    <a:p>
                      <a:r>
                        <a:rPr lang="en-US" sz="1200" dirty="0"/>
                        <a:t>Head</a:t>
                      </a:r>
                    </a:p>
                  </a:txBody>
                  <a:tcPr/>
                </a:tc>
                <a:tc>
                  <a:txBody>
                    <a:bodyPr/>
                    <a:lstStyle/>
                    <a:p>
                      <a:r>
                        <a:rPr lang="en-US" sz="1200" dirty="0"/>
                        <a:t>Animal</a:t>
                      </a:r>
                    </a:p>
                  </a:txBody>
                  <a:tcPr/>
                </a:tc>
                <a:extLst>
                  <a:ext uri="{0D108BD9-81ED-4DB2-BD59-A6C34878D82A}">
                    <a16:rowId xmlns:a16="http://schemas.microsoft.com/office/drawing/2014/main" val="2923072136"/>
                  </a:ext>
                </a:extLst>
              </a:tr>
              <a:tr h="524866">
                <a:tc>
                  <a:txBody>
                    <a:bodyPr/>
                    <a:lstStyle/>
                    <a:p>
                      <a:r>
                        <a:rPr lang="en-US" sz="1200" dirty="0"/>
                        <a:t>H936</a:t>
                      </a:r>
                    </a:p>
                  </a:txBody>
                  <a:tcPr/>
                </a:tc>
                <a:tc>
                  <a:txBody>
                    <a:bodyPr/>
                    <a:lstStyle/>
                    <a:p>
                      <a:r>
                        <a:rPr lang="en-US" sz="1200" dirty="0"/>
                        <a:t>Gryffindor</a:t>
                      </a:r>
                    </a:p>
                  </a:txBody>
                  <a:tcPr/>
                </a:tc>
                <a:tc>
                  <a:txBody>
                    <a:bodyPr/>
                    <a:lstStyle/>
                    <a:p>
                      <a:r>
                        <a:rPr lang="en-US" sz="1200" dirty="0"/>
                        <a:t>Minerva McGonagall</a:t>
                      </a:r>
                    </a:p>
                  </a:txBody>
                  <a:tcPr/>
                </a:tc>
                <a:tc>
                  <a:txBody>
                    <a:bodyPr/>
                    <a:lstStyle/>
                    <a:p>
                      <a:r>
                        <a:rPr lang="en-US" sz="1200" dirty="0"/>
                        <a:t>Lion</a:t>
                      </a:r>
                    </a:p>
                  </a:txBody>
                  <a:tcPr/>
                </a:tc>
                <a:extLst>
                  <a:ext uri="{0D108BD9-81ED-4DB2-BD59-A6C34878D82A}">
                    <a16:rowId xmlns:a16="http://schemas.microsoft.com/office/drawing/2014/main" val="1689187156"/>
                  </a:ext>
                </a:extLst>
              </a:tr>
              <a:tr h="374904">
                <a:tc>
                  <a:txBody>
                    <a:bodyPr/>
                    <a:lstStyle/>
                    <a:p>
                      <a:r>
                        <a:rPr lang="en-US" sz="1200" dirty="0"/>
                        <a:t>H822</a:t>
                      </a:r>
                    </a:p>
                  </a:txBody>
                  <a:tcPr/>
                </a:tc>
                <a:tc>
                  <a:txBody>
                    <a:bodyPr/>
                    <a:lstStyle/>
                    <a:p>
                      <a:r>
                        <a:rPr lang="en-US" sz="1200" dirty="0"/>
                        <a:t>Hufflepuff</a:t>
                      </a:r>
                    </a:p>
                  </a:txBody>
                  <a:tcPr/>
                </a:tc>
                <a:tc>
                  <a:txBody>
                    <a:bodyPr/>
                    <a:lstStyle/>
                    <a:p>
                      <a:r>
                        <a:rPr lang="en-US" sz="1200" dirty="0"/>
                        <a:t>Pomona Sprout</a:t>
                      </a:r>
                    </a:p>
                  </a:txBody>
                  <a:tcPr/>
                </a:tc>
                <a:tc>
                  <a:txBody>
                    <a:bodyPr/>
                    <a:lstStyle/>
                    <a:p>
                      <a:r>
                        <a:rPr lang="en-US" sz="1200" dirty="0"/>
                        <a:t>Badger</a:t>
                      </a:r>
                    </a:p>
                  </a:txBody>
                  <a:tcPr/>
                </a:tc>
                <a:extLst>
                  <a:ext uri="{0D108BD9-81ED-4DB2-BD59-A6C34878D82A}">
                    <a16:rowId xmlns:a16="http://schemas.microsoft.com/office/drawing/2014/main" val="753961028"/>
                  </a:ext>
                </a:extLst>
              </a:tr>
              <a:tr h="374904">
                <a:tc>
                  <a:txBody>
                    <a:bodyPr/>
                    <a:lstStyle/>
                    <a:p>
                      <a:r>
                        <a:rPr lang="en-US" sz="1200" dirty="0"/>
                        <a:t>H115</a:t>
                      </a:r>
                    </a:p>
                  </a:txBody>
                  <a:tcPr/>
                </a:tc>
                <a:tc>
                  <a:txBody>
                    <a:bodyPr/>
                    <a:lstStyle/>
                    <a:p>
                      <a:r>
                        <a:rPr lang="en-US" sz="1200" dirty="0"/>
                        <a:t>Ravenclaw</a:t>
                      </a:r>
                    </a:p>
                  </a:txBody>
                  <a:tcPr/>
                </a:tc>
                <a:tc>
                  <a:txBody>
                    <a:bodyPr/>
                    <a:lstStyle/>
                    <a:p>
                      <a:r>
                        <a:rPr lang="en-US" sz="1200" dirty="0" err="1"/>
                        <a:t>Filius</a:t>
                      </a:r>
                      <a:r>
                        <a:rPr lang="en-US" sz="1200" dirty="0"/>
                        <a:t> Flitwick</a:t>
                      </a:r>
                    </a:p>
                  </a:txBody>
                  <a:tcPr/>
                </a:tc>
                <a:tc>
                  <a:txBody>
                    <a:bodyPr/>
                    <a:lstStyle/>
                    <a:p>
                      <a:r>
                        <a:rPr lang="en-US" sz="1200" dirty="0"/>
                        <a:t>Eagle</a:t>
                      </a:r>
                    </a:p>
                  </a:txBody>
                  <a:tcPr/>
                </a:tc>
                <a:extLst>
                  <a:ext uri="{0D108BD9-81ED-4DB2-BD59-A6C34878D82A}">
                    <a16:rowId xmlns:a16="http://schemas.microsoft.com/office/drawing/2014/main" val="1913095617"/>
                  </a:ext>
                </a:extLst>
              </a:tr>
              <a:tr h="374904">
                <a:tc>
                  <a:txBody>
                    <a:bodyPr/>
                    <a:lstStyle/>
                    <a:p>
                      <a:r>
                        <a:rPr lang="en-US" sz="1200" dirty="0"/>
                        <a:t>H790</a:t>
                      </a:r>
                    </a:p>
                  </a:txBody>
                  <a:tcPr/>
                </a:tc>
                <a:tc>
                  <a:txBody>
                    <a:bodyPr/>
                    <a:lstStyle/>
                    <a:p>
                      <a:r>
                        <a:rPr lang="en-US" sz="1200" dirty="0"/>
                        <a:t>Slytherin</a:t>
                      </a:r>
                    </a:p>
                  </a:txBody>
                  <a:tcPr/>
                </a:tc>
                <a:tc>
                  <a:txBody>
                    <a:bodyPr/>
                    <a:lstStyle/>
                    <a:p>
                      <a:r>
                        <a:rPr lang="en-US" sz="1200" dirty="0"/>
                        <a:t>Severus Snape</a:t>
                      </a:r>
                    </a:p>
                  </a:txBody>
                  <a:tcPr/>
                </a:tc>
                <a:tc>
                  <a:txBody>
                    <a:bodyPr/>
                    <a:lstStyle/>
                    <a:p>
                      <a:r>
                        <a:rPr lang="en-US" sz="1200" dirty="0"/>
                        <a:t>Serpent</a:t>
                      </a:r>
                    </a:p>
                  </a:txBody>
                  <a:tcPr/>
                </a:tc>
                <a:extLst>
                  <a:ext uri="{0D108BD9-81ED-4DB2-BD59-A6C34878D82A}">
                    <a16:rowId xmlns:a16="http://schemas.microsoft.com/office/drawing/2014/main" val="3813934038"/>
                  </a:ext>
                </a:extLst>
              </a:tr>
            </a:tbl>
          </a:graphicData>
        </a:graphic>
      </p:graphicFrame>
      <p:graphicFrame>
        <p:nvGraphicFramePr>
          <p:cNvPr id="6" name="Table 6">
            <a:extLst>
              <a:ext uri="{FF2B5EF4-FFF2-40B4-BE49-F238E27FC236}">
                <a16:creationId xmlns:a16="http://schemas.microsoft.com/office/drawing/2014/main" id="{50A9CEE4-B06B-B102-F4D5-01189F1248A8}"/>
              </a:ext>
            </a:extLst>
          </p:cNvPr>
          <p:cNvGraphicFramePr>
            <a:graphicFrameLocks noGrp="1"/>
          </p:cNvGraphicFramePr>
          <p:nvPr>
            <p:extLst>
              <p:ext uri="{D42A27DB-BD31-4B8C-83A1-F6EECF244321}">
                <p14:modId xmlns:p14="http://schemas.microsoft.com/office/powerpoint/2010/main" val="2108195892"/>
              </p:ext>
            </p:extLst>
          </p:nvPr>
        </p:nvGraphicFramePr>
        <p:xfrm>
          <a:off x="311700" y="3182297"/>
          <a:ext cx="2942944" cy="1874520"/>
        </p:xfrm>
        <a:graphic>
          <a:graphicData uri="http://schemas.openxmlformats.org/drawingml/2006/table">
            <a:tbl>
              <a:tblPr firstRow="1" bandRow="1">
                <a:tableStyleId>{5C22544A-7EE6-4342-B048-85BDC9FD1C3A}</a:tableStyleId>
              </a:tblPr>
              <a:tblGrid>
                <a:gridCol w="680192">
                  <a:extLst>
                    <a:ext uri="{9D8B030D-6E8A-4147-A177-3AD203B41FA5}">
                      <a16:colId xmlns:a16="http://schemas.microsoft.com/office/drawing/2014/main" val="613641680"/>
                    </a:ext>
                  </a:extLst>
                </a:gridCol>
                <a:gridCol w="1208867">
                  <a:extLst>
                    <a:ext uri="{9D8B030D-6E8A-4147-A177-3AD203B41FA5}">
                      <a16:colId xmlns:a16="http://schemas.microsoft.com/office/drawing/2014/main" val="1270670896"/>
                    </a:ext>
                  </a:extLst>
                </a:gridCol>
                <a:gridCol w="1053885">
                  <a:extLst>
                    <a:ext uri="{9D8B030D-6E8A-4147-A177-3AD203B41FA5}">
                      <a16:colId xmlns:a16="http://schemas.microsoft.com/office/drawing/2014/main" val="2399880175"/>
                    </a:ext>
                  </a:extLst>
                </a:gridCol>
              </a:tblGrid>
              <a:tr h="163805">
                <a:tc>
                  <a:txBody>
                    <a:bodyPr/>
                    <a:lstStyle/>
                    <a:p>
                      <a:r>
                        <a:rPr lang="en-US" dirty="0"/>
                        <a:t>ID</a:t>
                      </a:r>
                    </a:p>
                  </a:txBody>
                  <a:tcPr/>
                </a:tc>
                <a:tc>
                  <a:txBody>
                    <a:bodyPr/>
                    <a:lstStyle/>
                    <a:p>
                      <a:r>
                        <a:rPr lang="en-US" dirty="0"/>
                        <a:t>Name</a:t>
                      </a:r>
                    </a:p>
                  </a:txBody>
                  <a:tcPr/>
                </a:tc>
                <a:tc>
                  <a:txBody>
                    <a:bodyPr/>
                    <a:lstStyle/>
                    <a:p>
                      <a:r>
                        <a:rPr lang="en-US" dirty="0" err="1"/>
                        <a:t>House_ID</a:t>
                      </a:r>
                      <a:endParaRPr lang="en-US" dirty="0"/>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Harry Potter</a:t>
                      </a:r>
                    </a:p>
                  </a:txBody>
                  <a:tcPr/>
                </a:tc>
                <a:tc>
                  <a:txBody>
                    <a:bodyPr/>
                    <a:lstStyle/>
                    <a:p>
                      <a:r>
                        <a:rPr lang="en-US" dirty="0"/>
                        <a:t>H936</a:t>
                      </a:r>
                    </a:p>
                  </a:txBody>
                  <a:tcPr/>
                </a:tc>
                <a:extLst>
                  <a:ext uri="{0D108BD9-81ED-4DB2-BD59-A6C34878D82A}">
                    <a16:rowId xmlns:a16="http://schemas.microsoft.com/office/drawing/2014/main" val="3401890203"/>
                  </a:ext>
                </a:extLst>
              </a:tr>
              <a:tr h="370840">
                <a:tc>
                  <a:txBody>
                    <a:bodyPr/>
                    <a:lstStyle/>
                    <a:p>
                      <a:r>
                        <a:rPr lang="en-US" sz="1200" dirty="0"/>
                        <a:t>S460</a:t>
                      </a:r>
                    </a:p>
                  </a:txBody>
                  <a:tcPr/>
                </a:tc>
                <a:tc>
                  <a:txBody>
                    <a:bodyPr/>
                    <a:lstStyle/>
                    <a:p>
                      <a:r>
                        <a:rPr lang="en-US" sz="1200" dirty="0"/>
                        <a:t>Hermione Granger</a:t>
                      </a:r>
                    </a:p>
                  </a:txBody>
                  <a:tcPr/>
                </a:tc>
                <a:tc>
                  <a:txBody>
                    <a:bodyPr/>
                    <a:lstStyle/>
                    <a:p>
                      <a:r>
                        <a:rPr lang="en-US" dirty="0"/>
                        <a:t>H936</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Draco Malfoy</a:t>
                      </a:r>
                    </a:p>
                  </a:txBody>
                  <a:tcPr/>
                </a:tc>
                <a:tc>
                  <a:txBody>
                    <a:bodyPr/>
                    <a:lstStyle/>
                    <a:p>
                      <a:r>
                        <a:rPr lang="en-US" dirty="0"/>
                        <a:t>H790</a:t>
                      </a:r>
                    </a:p>
                  </a:txBody>
                  <a:tcPr/>
                </a:tc>
                <a:extLst>
                  <a:ext uri="{0D108BD9-81ED-4DB2-BD59-A6C34878D82A}">
                    <a16:rowId xmlns:a16="http://schemas.microsoft.com/office/drawing/2014/main" val="1583905470"/>
                  </a:ext>
                </a:extLst>
              </a:tr>
              <a:tr h="370840">
                <a:tc>
                  <a:txBody>
                    <a:bodyPr/>
                    <a:lstStyle/>
                    <a:p>
                      <a:r>
                        <a:rPr lang="en-US" sz="1200" dirty="0"/>
                        <a:t>S671</a:t>
                      </a:r>
                    </a:p>
                  </a:txBody>
                  <a:tcPr/>
                </a:tc>
                <a:tc>
                  <a:txBody>
                    <a:bodyPr/>
                    <a:lstStyle/>
                    <a:p>
                      <a:r>
                        <a:rPr lang="en-US" sz="1200" dirty="0"/>
                        <a:t>Ginny Weasley</a:t>
                      </a:r>
                    </a:p>
                  </a:txBody>
                  <a:tcPr/>
                </a:tc>
                <a:tc>
                  <a:txBody>
                    <a:bodyPr/>
                    <a:lstStyle/>
                    <a:p>
                      <a:r>
                        <a:rPr lang="en-US" dirty="0"/>
                        <a:t>H936</a:t>
                      </a:r>
                    </a:p>
                  </a:txBody>
                  <a:tcPr/>
                </a:tc>
                <a:extLst>
                  <a:ext uri="{0D108BD9-81ED-4DB2-BD59-A6C34878D82A}">
                    <a16:rowId xmlns:a16="http://schemas.microsoft.com/office/drawing/2014/main" val="589925318"/>
                  </a:ext>
                </a:extLst>
              </a:tr>
            </a:tbl>
          </a:graphicData>
        </a:graphic>
      </p:graphicFrame>
      <p:sp>
        <p:nvSpPr>
          <p:cNvPr id="7" name="TextBox 6">
            <a:extLst>
              <a:ext uri="{FF2B5EF4-FFF2-40B4-BE49-F238E27FC236}">
                <a16:creationId xmlns:a16="http://schemas.microsoft.com/office/drawing/2014/main" id="{93156EB6-FD8F-A70B-0B08-33F8C30063A5}"/>
              </a:ext>
            </a:extLst>
          </p:cNvPr>
          <p:cNvSpPr txBox="1"/>
          <p:nvPr/>
        </p:nvSpPr>
        <p:spPr>
          <a:xfrm>
            <a:off x="311700" y="2874520"/>
            <a:ext cx="1108129" cy="307777"/>
          </a:xfrm>
          <a:prstGeom prst="rect">
            <a:avLst/>
          </a:prstGeom>
          <a:noFill/>
        </p:spPr>
        <p:txBody>
          <a:bodyPr wrap="square" rtlCol="0">
            <a:spAutoFit/>
          </a:bodyPr>
          <a:lstStyle/>
          <a:p>
            <a:r>
              <a:rPr lang="en-US" b="1" dirty="0"/>
              <a:t>STUDENT</a:t>
            </a:r>
          </a:p>
        </p:txBody>
      </p:sp>
      <p:sp>
        <p:nvSpPr>
          <p:cNvPr id="8" name="TextBox 7">
            <a:extLst>
              <a:ext uri="{FF2B5EF4-FFF2-40B4-BE49-F238E27FC236}">
                <a16:creationId xmlns:a16="http://schemas.microsoft.com/office/drawing/2014/main" id="{5ACC152D-31EE-D7C3-3A52-7ACA33D90B13}"/>
              </a:ext>
            </a:extLst>
          </p:cNvPr>
          <p:cNvSpPr txBox="1"/>
          <p:nvPr/>
        </p:nvSpPr>
        <p:spPr>
          <a:xfrm>
            <a:off x="4572000" y="2575177"/>
            <a:ext cx="1108129" cy="307777"/>
          </a:xfrm>
          <a:prstGeom prst="rect">
            <a:avLst/>
          </a:prstGeom>
          <a:noFill/>
        </p:spPr>
        <p:txBody>
          <a:bodyPr wrap="square" rtlCol="0">
            <a:spAutoFit/>
          </a:bodyPr>
          <a:lstStyle/>
          <a:p>
            <a:r>
              <a:rPr lang="en-US" b="1" dirty="0"/>
              <a:t>HOUSE</a:t>
            </a:r>
          </a:p>
        </p:txBody>
      </p:sp>
      <p:cxnSp>
        <p:nvCxnSpPr>
          <p:cNvPr id="10" name="Straight Arrow Connector 9">
            <a:extLst>
              <a:ext uri="{FF2B5EF4-FFF2-40B4-BE49-F238E27FC236}">
                <a16:creationId xmlns:a16="http://schemas.microsoft.com/office/drawing/2014/main" id="{5CEB1776-12B0-9879-1933-058B8D5E62CE}"/>
              </a:ext>
            </a:extLst>
          </p:cNvPr>
          <p:cNvCxnSpPr>
            <a:cxnSpLocks/>
          </p:cNvCxnSpPr>
          <p:nvPr/>
        </p:nvCxnSpPr>
        <p:spPr>
          <a:xfrm flipV="1">
            <a:off x="2789695" y="3394129"/>
            <a:ext cx="1782305" cy="28671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44A0E6B-DCFA-0B33-304D-F0E54D6ADF1C}"/>
              </a:ext>
            </a:extLst>
          </p:cNvPr>
          <p:cNvCxnSpPr>
            <a:cxnSpLocks/>
          </p:cNvCxnSpPr>
          <p:nvPr/>
        </p:nvCxnSpPr>
        <p:spPr>
          <a:xfrm flipV="1">
            <a:off x="2789695" y="3518115"/>
            <a:ext cx="1782305" cy="52596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18A772B-E284-1329-FC28-0F91F462F63D}"/>
              </a:ext>
            </a:extLst>
          </p:cNvPr>
          <p:cNvCxnSpPr>
            <a:cxnSpLocks/>
          </p:cNvCxnSpPr>
          <p:nvPr/>
        </p:nvCxnSpPr>
        <p:spPr>
          <a:xfrm flipV="1">
            <a:off x="2843939" y="3583983"/>
            <a:ext cx="1728061" cy="127603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B2FA53A-A447-FA14-3675-711E6B80216B}"/>
              </a:ext>
            </a:extLst>
          </p:cNvPr>
          <p:cNvCxnSpPr>
            <a:cxnSpLocks/>
          </p:cNvCxnSpPr>
          <p:nvPr/>
        </p:nvCxnSpPr>
        <p:spPr>
          <a:xfrm>
            <a:off x="2789695" y="4495577"/>
            <a:ext cx="1782305" cy="2773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9645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9D30-00B2-3B69-4407-3F667C81FDF1}"/>
              </a:ext>
            </a:extLst>
          </p:cNvPr>
          <p:cNvSpPr>
            <a:spLocks noGrp="1"/>
          </p:cNvSpPr>
          <p:nvPr>
            <p:ph type="title"/>
          </p:nvPr>
        </p:nvSpPr>
        <p:spPr/>
        <p:txBody>
          <a:bodyPr/>
          <a:lstStyle/>
          <a:p>
            <a:r>
              <a:rPr lang="en-US" dirty="0"/>
              <a:t>Many-to-many relationship</a:t>
            </a:r>
          </a:p>
        </p:txBody>
      </p:sp>
      <p:sp>
        <p:nvSpPr>
          <p:cNvPr id="3" name="Text Placeholder 2">
            <a:extLst>
              <a:ext uri="{FF2B5EF4-FFF2-40B4-BE49-F238E27FC236}">
                <a16:creationId xmlns:a16="http://schemas.microsoft.com/office/drawing/2014/main" id="{D13157F1-BC0F-01AC-8F44-228A5A7181E1}"/>
              </a:ext>
            </a:extLst>
          </p:cNvPr>
          <p:cNvSpPr>
            <a:spLocks noGrp="1"/>
          </p:cNvSpPr>
          <p:nvPr>
            <p:ph type="body" idx="1"/>
          </p:nvPr>
        </p:nvSpPr>
        <p:spPr/>
        <p:txBody>
          <a:bodyPr/>
          <a:lstStyle/>
          <a:p>
            <a:r>
              <a:rPr lang="en-US" dirty="0"/>
              <a:t>Requires an intermediate table</a:t>
            </a:r>
          </a:p>
        </p:txBody>
      </p:sp>
      <p:sp>
        <p:nvSpPr>
          <p:cNvPr id="4" name="Slide Number Placeholder 3">
            <a:extLst>
              <a:ext uri="{FF2B5EF4-FFF2-40B4-BE49-F238E27FC236}">
                <a16:creationId xmlns:a16="http://schemas.microsoft.com/office/drawing/2014/main" id="{F1A46BF3-3E7F-A827-EA49-D076C75D79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dirty="0"/>
          </a:p>
        </p:txBody>
      </p:sp>
      <p:graphicFrame>
        <p:nvGraphicFramePr>
          <p:cNvPr id="6" name="Table 5">
            <a:extLst>
              <a:ext uri="{FF2B5EF4-FFF2-40B4-BE49-F238E27FC236}">
                <a16:creationId xmlns:a16="http://schemas.microsoft.com/office/drawing/2014/main" id="{DD6F60E2-68EF-3978-E64C-690FE8FD681F}"/>
              </a:ext>
            </a:extLst>
          </p:cNvPr>
          <p:cNvGraphicFramePr>
            <a:graphicFrameLocks noGrp="1"/>
          </p:cNvGraphicFramePr>
          <p:nvPr/>
        </p:nvGraphicFramePr>
        <p:xfrm>
          <a:off x="5796366" y="2018410"/>
          <a:ext cx="3100109" cy="1693435"/>
        </p:xfrm>
        <a:graphic>
          <a:graphicData uri="http://schemas.openxmlformats.org/drawingml/2006/table">
            <a:tbl>
              <a:tblPr firstRow="1" bandRow="1">
                <a:tableStyleId>{5C22544A-7EE6-4342-B048-85BDC9FD1C3A}</a:tableStyleId>
              </a:tblPr>
              <a:tblGrid>
                <a:gridCol w="864996">
                  <a:extLst>
                    <a:ext uri="{9D8B030D-6E8A-4147-A177-3AD203B41FA5}">
                      <a16:colId xmlns:a16="http://schemas.microsoft.com/office/drawing/2014/main" val="3499373031"/>
                    </a:ext>
                  </a:extLst>
                </a:gridCol>
                <a:gridCol w="1201743">
                  <a:extLst>
                    <a:ext uri="{9D8B030D-6E8A-4147-A177-3AD203B41FA5}">
                      <a16:colId xmlns:a16="http://schemas.microsoft.com/office/drawing/2014/main" val="3301548165"/>
                    </a:ext>
                  </a:extLst>
                </a:gridCol>
                <a:gridCol w="1033370">
                  <a:extLst>
                    <a:ext uri="{9D8B030D-6E8A-4147-A177-3AD203B41FA5}">
                      <a16:colId xmlns:a16="http://schemas.microsoft.com/office/drawing/2014/main" val="2980354565"/>
                    </a:ext>
                  </a:extLst>
                </a:gridCol>
              </a:tblGrid>
              <a:tr h="338687">
                <a:tc>
                  <a:txBody>
                    <a:bodyPr/>
                    <a:lstStyle/>
                    <a:p>
                      <a:r>
                        <a:rPr lang="en-US" sz="1200" dirty="0"/>
                        <a:t>ID</a:t>
                      </a:r>
                    </a:p>
                  </a:txBody>
                  <a:tcPr/>
                </a:tc>
                <a:tc>
                  <a:txBody>
                    <a:bodyPr/>
                    <a:lstStyle/>
                    <a:p>
                      <a:r>
                        <a:rPr lang="en-US" sz="1200" dirty="0"/>
                        <a:t>Title</a:t>
                      </a:r>
                    </a:p>
                  </a:txBody>
                  <a:tcPr/>
                </a:tc>
                <a:tc>
                  <a:txBody>
                    <a:bodyPr/>
                    <a:lstStyle/>
                    <a:p>
                      <a:r>
                        <a:rPr lang="en-US" sz="1200" dirty="0"/>
                        <a:t>Room</a:t>
                      </a:r>
                    </a:p>
                  </a:txBody>
                  <a:tcPr/>
                </a:tc>
                <a:extLst>
                  <a:ext uri="{0D108BD9-81ED-4DB2-BD59-A6C34878D82A}">
                    <a16:rowId xmlns:a16="http://schemas.microsoft.com/office/drawing/2014/main" val="2923072136"/>
                  </a:ext>
                </a:extLst>
              </a:tr>
              <a:tr h="338687">
                <a:tc>
                  <a:txBody>
                    <a:bodyPr/>
                    <a:lstStyle/>
                    <a:p>
                      <a:r>
                        <a:rPr lang="en-US" sz="1200" dirty="0"/>
                        <a:t>C465</a:t>
                      </a:r>
                    </a:p>
                  </a:txBody>
                  <a:tcPr/>
                </a:tc>
                <a:tc>
                  <a:txBody>
                    <a:bodyPr/>
                    <a:lstStyle/>
                    <a:p>
                      <a:r>
                        <a:rPr lang="en-US" sz="1200" dirty="0"/>
                        <a:t>Potions</a:t>
                      </a:r>
                    </a:p>
                  </a:txBody>
                  <a:tcPr/>
                </a:tc>
                <a:tc>
                  <a:txBody>
                    <a:bodyPr/>
                    <a:lstStyle/>
                    <a:p>
                      <a:r>
                        <a:rPr lang="en-US" sz="1200" dirty="0"/>
                        <a:t>Dungeons</a:t>
                      </a:r>
                    </a:p>
                  </a:txBody>
                  <a:tcPr/>
                </a:tc>
                <a:extLst>
                  <a:ext uri="{0D108BD9-81ED-4DB2-BD59-A6C34878D82A}">
                    <a16:rowId xmlns:a16="http://schemas.microsoft.com/office/drawing/2014/main" val="1689187156"/>
                  </a:ext>
                </a:extLst>
              </a:tr>
              <a:tr h="338687">
                <a:tc>
                  <a:txBody>
                    <a:bodyPr/>
                    <a:lstStyle/>
                    <a:p>
                      <a:r>
                        <a:rPr lang="en-US" sz="1200" dirty="0"/>
                        <a:t>C122</a:t>
                      </a:r>
                    </a:p>
                  </a:txBody>
                  <a:tcPr/>
                </a:tc>
                <a:tc>
                  <a:txBody>
                    <a:bodyPr/>
                    <a:lstStyle/>
                    <a:p>
                      <a:r>
                        <a:rPr lang="en-US" sz="1200" dirty="0"/>
                        <a:t>Transfiguration</a:t>
                      </a:r>
                    </a:p>
                  </a:txBody>
                  <a:tcPr/>
                </a:tc>
                <a:tc>
                  <a:txBody>
                    <a:bodyPr/>
                    <a:lstStyle/>
                    <a:p>
                      <a:r>
                        <a:rPr lang="en-US" sz="1200" dirty="0"/>
                        <a:t>Room 1B</a:t>
                      </a:r>
                    </a:p>
                  </a:txBody>
                  <a:tcPr/>
                </a:tc>
                <a:extLst>
                  <a:ext uri="{0D108BD9-81ED-4DB2-BD59-A6C34878D82A}">
                    <a16:rowId xmlns:a16="http://schemas.microsoft.com/office/drawing/2014/main" val="753961028"/>
                  </a:ext>
                </a:extLst>
              </a:tr>
              <a:tr h="338687">
                <a:tc>
                  <a:txBody>
                    <a:bodyPr/>
                    <a:lstStyle/>
                    <a:p>
                      <a:r>
                        <a:rPr lang="en-US" sz="1200" dirty="0"/>
                        <a:t>C962</a:t>
                      </a:r>
                    </a:p>
                  </a:txBody>
                  <a:tcPr/>
                </a:tc>
                <a:tc>
                  <a:txBody>
                    <a:bodyPr/>
                    <a:lstStyle/>
                    <a:p>
                      <a:r>
                        <a:rPr lang="en-US" sz="1200" dirty="0"/>
                        <a:t>Herbology</a:t>
                      </a:r>
                    </a:p>
                  </a:txBody>
                  <a:tcPr/>
                </a:tc>
                <a:tc>
                  <a:txBody>
                    <a:bodyPr/>
                    <a:lstStyle/>
                    <a:p>
                      <a:r>
                        <a:rPr lang="en-US" sz="1200" dirty="0"/>
                        <a:t>Greenhouse</a:t>
                      </a:r>
                    </a:p>
                  </a:txBody>
                  <a:tcPr/>
                </a:tc>
                <a:extLst>
                  <a:ext uri="{0D108BD9-81ED-4DB2-BD59-A6C34878D82A}">
                    <a16:rowId xmlns:a16="http://schemas.microsoft.com/office/drawing/2014/main" val="1913095617"/>
                  </a:ext>
                </a:extLst>
              </a:tr>
              <a:tr h="338687">
                <a:tc>
                  <a:txBody>
                    <a:bodyPr/>
                    <a:lstStyle/>
                    <a:p>
                      <a:r>
                        <a:rPr lang="en-US" sz="1200" dirty="0"/>
                        <a:t>C141</a:t>
                      </a:r>
                    </a:p>
                  </a:txBody>
                  <a:tcPr/>
                </a:tc>
                <a:tc>
                  <a:txBody>
                    <a:bodyPr/>
                    <a:lstStyle/>
                    <a:p>
                      <a:r>
                        <a:rPr lang="en-US" sz="1200" dirty="0"/>
                        <a:t>Charms</a:t>
                      </a:r>
                    </a:p>
                  </a:txBody>
                  <a:tcPr/>
                </a:tc>
                <a:tc>
                  <a:txBody>
                    <a:bodyPr/>
                    <a:lstStyle/>
                    <a:p>
                      <a:r>
                        <a:rPr lang="en-US" sz="1200" dirty="0"/>
                        <a:t>Corridor</a:t>
                      </a:r>
                    </a:p>
                  </a:txBody>
                  <a:tcPr/>
                </a:tc>
                <a:extLst>
                  <a:ext uri="{0D108BD9-81ED-4DB2-BD59-A6C34878D82A}">
                    <a16:rowId xmlns:a16="http://schemas.microsoft.com/office/drawing/2014/main" val="3813934038"/>
                  </a:ext>
                </a:extLst>
              </a:tr>
            </a:tbl>
          </a:graphicData>
        </a:graphic>
      </p:graphicFrame>
      <p:graphicFrame>
        <p:nvGraphicFramePr>
          <p:cNvPr id="7" name="Table 6">
            <a:extLst>
              <a:ext uri="{FF2B5EF4-FFF2-40B4-BE49-F238E27FC236}">
                <a16:creationId xmlns:a16="http://schemas.microsoft.com/office/drawing/2014/main" id="{1D19C107-15E8-F410-7932-324B44EAC42B}"/>
              </a:ext>
            </a:extLst>
          </p:cNvPr>
          <p:cNvGraphicFramePr>
            <a:graphicFrameLocks noGrp="1"/>
          </p:cNvGraphicFramePr>
          <p:nvPr/>
        </p:nvGraphicFramePr>
        <p:xfrm>
          <a:off x="311700" y="2015952"/>
          <a:ext cx="1889059" cy="1874520"/>
        </p:xfrm>
        <a:graphic>
          <a:graphicData uri="http://schemas.openxmlformats.org/drawingml/2006/table">
            <a:tbl>
              <a:tblPr firstRow="1" bandRow="1">
                <a:tableStyleId>{5C22544A-7EE6-4342-B048-85BDC9FD1C3A}</a:tableStyleId>
              </a:tblPr>
              <a:tblGrid>
                <a:gridCol w="680192">
                  <a:extLst>
                    <a:ext uri="{9D8B030D-6E8A-4147-A177-3AD203B41FA5}">
                      <a16:colId xmlns:a16="http://schemas.microsoft.com/office/drawing/2014/main" val="613641680"/>
                    </a:ext>
                  </a:extLst>
                </a:gridCol>
                <a:gridCol w="1208867">
                  <a:extLst>
                    <a:ext uri="{9D8B030D-6E8A-4147-A177-3AD203B41FA5}">
                      <a16:colId xmlns:a16="http://schemas.microsoft.com/office/drawing/2014/main" val="1270670896"/>
                    </a:ext>
                  </a:extLst>
                </a:gridCol>
              </a:tblGrid>
              <a:tr h="0">
                <a:tc>
                  <a:txBody>
                    <a:bodyPr/>
                    <a:lstStyle/>
                    <a:p>
                      <a:r>
                        <a:rPr lang="en-US" dirty="0"/>
                        <a:t>ID</a:t>
                      </a:r>
                    </a:p>
                  </a:txBody>
                  <a:tcPr/>
                </a:tc>
                <a:tc>
                  <a:txBody>
                    <a:bodyPr/>
                    <a:lstStyle/>
                    <a:p>
                      <a:r>
                        <a:rPr lang="en-US" dirty="0"/>
                        <a:t>Name</a:t>
                      </a:r>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Harry Potter</a:t>
                      </a:r>
                    </a:p>
                  </a:txBody>
                  <a:tcPr/>
                </a:tc>
                <a:extLst>
                  <a:ext uri="{0D108BD9-81ED-4DB2-BD59-A6C34878D82A}">
                    <a16:rowId xmlns:a16="http://schemas.microsoft.com/office/drawing/2014/main" val="3401890203"/>
                  </a:ext>
                </a:extLst>
              </a:tr>
              <a:tr h="370840">
                <a:tc>
                  <a:txBody>
                    <a:bodyPr/>
                    <a:lstStyle/>
                    <a:p>
                      <a:r>
                        <a:rPr lang="en-US" sz="1200" dirty="0"/>
                        <a:t>S460</a:t>
                      </a:r>
                    </a:p>
                  </a:txBody>
                  <a:tcPr/>
                </a:tc>
                <a:tc>
                  <a:txBody>
                    <a:bodyPr/>
                    <a:lstStyle/>
                    <a:p>
                      <a:r>
                        <a:rPr lang="en-US" sz="1200" dirty="0"/>
                        <a:t>Hermione Granger</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Draco Malfoy</a:t>
                      </a:r>
                    </a:p>
                  </a:txBody>
                  <a:tcPr/>
                </a:tc>
                <a:extLst>
                  <a:ext uri="{0D108BD9-81ED-4DB2-BD59-A6C34878D82A}">
                    <a16:rowId xmlns:a16="http://schemas.microsoft.com/office/drawing/2014/main" val="1583905470"/>
                  </a:ext>
                </a:extLst>
              </a:tr>
              <a:tr h="370840">
                <a:tc>
                  <a:txBody>
                    <a:bodyPr/>
                    <a:lstStyle/>
                    <a:p>
                      <a:r>
                        <a:rPr lang="en-US" sz="1200" dirty="0"/>
                        <a:t>S671</a:t>
                      </a:r>
                    </a:p>
                  </a:txBody>
                  <a:tcPr/>
                </a:tc>
                <a:tc>
                  <a:txBody>
                    <a:bodyPr/>
                    <a:lstStyle/>
                    <a:p>
                      <a:r>
                        <a:rPr lang="en-US" sz="1200" dirty="0"/>
                        <a:t>Ginny Weasley</a:t>
                      </a:r>
                    </a:p>
                  </a:txBody>
                  <a:tcPr/>
                </a:tc>
                <a:extLst>
                  <a:ext uri="{0D108BD9-81ED-4DB2-BD59-A6C34878D82A}">
                    <a16:rowId xmlns:a16="http://schemas.microsoft.com/office/drawing/2014/main" val="589925318"/>
                  </a:ext>
                </a:extLst>
              </a:tr>
            </a:tbl>
          </a:graphicData>
        </a:graphic>
      </p:graphicFrame>
      <p:sp>
        <p:nvSpPr>
          <p:cNvPr id="8" name="TextBox 7">
            <a:extLst>
              <a:ext uri="{FF2B5EF4-FFF2-40B4-BE49-F238E27FC236}">
                <a16:creationId xmlns:a16="http://schemas.microsoft.com/office/drawing/2014/main" id="{E7E1CB28-B7D5-F980-A1EE-0C38CBC150FA}"/>
              </a:ext>
            </a:extLst>
          </p:cNvPr>
          <p:cNvSpPr txBox="1"/>
          <p:nvPr/>
        </p:nvSpPr>
        <p:spPr>
          <a:xfrm>
            <a:off x="311700" y="1708175"/>
            <a:ext cx="1108129" cy="307777"/>
          </a:xfrm>
          <a:prstGeom prst="rect">
            <a:avLst/>
          </a:prstGeom>
          <a:noFill/>
        </p:spPr>
        <p:txBody>
          <a:bodyPr wrap="square" rtlCol="0">
            <a:spAutoFit/>
          </a:bodyPr>
          <a:lstStyle/>
          <a:p>
            <a:r>
              <a:rPr lang="en-US" b="1" dirty="0"/>
              <a:t>STUDENT</a:t>
            </a:r>
          </a:p>
        </p:txBody>
      </p:sp>
      <p:sp>
        <p:nvSpPr>
          <p:cNvPr id="9" name="TextBox 8">
            <a:extLst>
              <a:ext uri="{FF2B5EF4-FFF2-40B4-BE49-F238E27FC236}">
                <a16:creationId xmlns:a16="http://schemas.microsoft.com/office/drawing/2014/main" id="{FD00F8A3-6AF5-38D4-B8F9-895E1D45B8B2}"/>
              </a:ext>
            </a:extLst>
          </p:cNvPr>
          <p:cNvSpPr txBox="1"/>
          <p:nvPr/>
        </p:nvSpPr>
        <p:spPr>
          <a:xfrm>
            <a:off x="5881607" y="1712039"/>
            <a:ext cx="1108129" cy="307777"/>
          </a:xfrm>
          <a:prstGeom prst="rect">
            <a:avLst/>
          </a:prstGeom>
          <a:noFill/>
        </p:spPr>
        <p:txBody>
          <a:bodyPr wrap="square" rtlCol="0">
            <a:spAutoFit/>
          </a:bodyPr>
          <a:lstStyle/>
          <a:p>
            <a:r>
              <a:rPr lang="en-US" b="1" dirty="0"/>
              <a:t>COURSE</a:t>
            </a:r>
          </a:p>
        </p:txBody>
      </p:sp>
      <p:graphicFrame>
        <p:nvGraphicFramePr>
          <p:cNvPr id="10" name="Table 9">
            <a:extLst>
              <a:ext uri="{FF2B5EF4-FFF2-40B4-BE49-F238E27FC236}">
                <a16:creationId xmlns:a16="http://schemas.microsoft.com/office/drawing/2014/main" id="{88BAFD48-7F69-7768-355D-C53985736906}"/>
              </a:ext>
            </a:extLst>
          </p:cNvPr>
          <p:cNvGraphicFramePr>
            <a:graphicFrameLocks noGrp="1"/>
          </p:cNvGraphicFramePr>
          <p:nvPr/>
        </p:nvGraphicFramePr>
        <p:xfrm>
          <a:off x="2847814" y="2017124"/>
          <a:ext cx="2301497" cy="2900680"/>
        </p:xfrm>
        <a:graphic>
          <a:graphicData uri="http://schemas.openxmlformats.org/drawingml/2006/table">
            <a:tbl>
              <a:tblPr firstRow="1" bandRow="1">
                <a:tableStyleId>{5C22544A-7EE6-4342-B048-85BDC9FD1C3A}</a:tableStyleId>
              </a:tblPr>
              <a:tblGrid>
                <a:gridCol w="1142033">
                  <a:extLst>
                    <a:ext uri="{9D8B030D-6E8A-4147-A177-3AD203B41FA5}">
                      <a16:colId xmlns:a16="http://schemas.microsoft.com/office/drawing/2014/main" val="613641680"/>
                    </a:ext>
                  </a:extLst>
                </a:gridCol>
                <a:gridCol w="1159464">
                  <a:extLst>
                    <a:ext uri="{9D8B030D-6E8A-4147-A177-3AD203B41FA5}">
                      <a16:colId xmlns:a16="http://schemas.microsoft.com/office/drawing/2014/main" val="2399880175"/>
                    </a:ext>
                  </a:extLst>
                </a:gridCol>
              </a:tblGrid>
              <a:tr h="163805">
                <a:tc>
                  <a:txBody>
                    <a:bodyPr/>
                    <a:lstStyle/>
                    <a:p>
                      <a:r>
                        <a:rPr lang="en-US" dirty="0" err="1"/>
                        <a:t>Student_ID</a:t>
                      </a:r>
                      <a:endParaRPr lang="en-US" dirty="0"/>
                    </a:p>
                  </a:txBody>
                  <a:tcPr/>
                </a:tc>
                <a:tc>
                  <a:txBody>
                    <a:bodyPr/>
                    <a:lstStyle/>
                    <a:p>
                      <a:r>
                        <a:rPr lang="en-US" dirty="0" err="1"/>
                        <a:t>Course_ID</a:t>
                      </a:r>
                      <a:endParaRPr lang="en-US" dirty="0"/>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C465</a:t>
                      </a:r>
                    </a:p>
                  </a:txBody>
                  <a:tcPr/>
                </a:tc>
                <a:extLst>
                  <a:ext uri="{0D108BD9-81ED-4DB2-BD59-A6C34878D82A}">
                    <a16:rowId xmlns:a16="http://schemas.microsoft.com/office/drawing/2014/main" val="3401890203"/>
                  </a:ext>
                </a:extLst>
              </a:tr>
              <a:tr h="370840">
                <a:tc>
                  <a:txBody>
                    <a:bodyPr/>
                    <a:lstStyle/>
                    <a:p>
                      <a:r>
                        <a:rPr lang="en-US" sz="1200" dirty="0"/>
                        <a:t>S359</a:t>
                      </a:r>
                    </a:p>
                  </a:txBody>
                  <a:tcPr/>
                </a:tc>
                <a:tc>
                  <a:txBody>
                    <a:bodyPr/>
                    <a:lstStyle/>
                    <a:p>
                      <a:r>
                        <a:rPr lang="en-US" sz="1200" dirty="0"/>
                        <a:t>C962</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C962</a:t>
                      </a:r>
                    </a:p>
                  </a:txBody>
                  <a:tcPr/>
                </a:tc>
                <a:extLst>
                  <a:ext uri="{0D108BD9-81ED-4DB2-BD59-A6C34878D82A}">
                    <a16:rowId xmlns:a16="http://schemas.microsoft.com/office/drawing/2014/main" val="1583905470"/>
                  </a:ext>
                </a:extLst>
              </a:tr>
              <a:tr h="370840">
                <a:tc>
                  <a:txBody>
                    <a:bodyPr/>
                    <a:lstStyle/>
                    <a:p>
                      <a:r>
                        <a:rPr lang="en-US" sz="1200" dirty="0"/>
                        <a:t>S460</a:t>
                      </a:r>
                    </a:p>
                  </a:txBody>
                  <a:tcPr/>
                </a:tc>
                <a:tc>
                  <a:txBody>
                    <a:bodyPr/>
                    <a:lstStyle/>
                    <a:p>
                      <a:r>
                        <a:rPr lang="en-US" sz="1200" dirty="0"/>
                        <a:t>C122</a:t>
                      </a:r>
                    </a:p>
                  </a:txBody>
                  <a:tcPr/>
                </a:tc>
                <a:extLst>
                  <a:ext uri="{0D108BD9-81ED-4DB2-BD59-A6C34878D82A}">
                    <a16:rowId xmlns:a16="http://schemas.microsoft.com/office/drawing/2014/main" val="589925318"/>
                  </a:ext>
                </a:extLst>
              </a:tr>
              <a:tr h="370840">
                <a:tc>
                  <a:txBody>
                    <a:bodyPr/>
                    <a:lstStyle/>
                    <a:p>
                      <a:r>
                        <a:rPr lang="en-US" sz="1200" dirty="0"/>
                        <a:t>S460</a:t>
                      </a:r>
                    </a:p>
                  </a:txBody>
                  <a:tcPr/>
                </a:tc>
                <a:tc>
                  <a:txBody>
                    <a:bodyPr/>
                    <a:lstStyle/>
                    <a:p>
                      <a:r>
                        <a:rPr lang="en-US" sz="1200" dirty="0"/>
                        <a:t>C465</a:t>
                      </a:r>
                    </a:p>
                  </a:txBody>
                  <a:tcPr/>
                </a:tc>
                <a:extLst>
                  <a:ext uri="{0D108BD9-81ED-4DB2-BD59-A6C34878D82A}">
                    <a16:rowId xmlns:a16="http://schemas.microsoft.com/office/drawing/2014/main" val="2706072300"/>
                  </a:ext>
                </a:extLst>
              </a:tr>
              <a:tr h="370840">
                <a:tc>
                  <a:txBody>
                    <a:bodyPr/>
                    <a:lstStyle/>
                    <a:p>
                      <a:r>
                        <a:rPr lang="en-US" sz="1200" dirty="0"/>
                        <a:t>S103</a:t>
                      </a:r>
                    </a:p>
                  </a:txBody>
                  <a:tcPr/>
                </a:tc>
                <a:tc>
                  <a:txBody>
                    <a:bodyPr/>
                    <a:lstStyle/>
                    <a:p>
                      <a:r>
                        <a:rPr lang="en-US" sz="1200" dirty="0"/>
                        <a:t>C141</a:t>
                      </a:r>
                    </a:p>
                  </a:txBody>
                  <a:tcPr/>
                </a:tc>
                <a:extLst>
                  <a:ext uri="{0D108BD9-81ED-4DB2-BD59-A6C34878D82A}">
                    <a16:rowId xmlns:a16="http://schemas.microsoft.com/office/drawing/2014/main" val="1425115117"/>
                  </a:ext>
                </a:extLst>
              </a:tr>
              <a:tr h="370840">
                <a:tc>
                  <a:txBody>
                    <a:bodyPr/>
                    <a:lstStyle/>
                    <a:p>
                      <a:r>
                        <a:rPr lang="en-US" sz="1200" dirty="0"/>
                        <a:t>…</a:t>
                      </a:r>
                    </a:p>
                  </a:txBody>
                  <a:tcPr/>
                </a:tc>
                <a:tc>
                  <a:txBody>
                    <a:bodyPr/>
                    <a:lstStyle/>
                    <a:p>
                      <a:r>
                        <a:rPr lang="en-US" sz="1200" dirty="0"/>
                        <a:t>…</a:t>
                      </a:r>
                    </a:p>
                  </a:txBody>
                  <a:tcPr/>
                </a:tc>
                <a:extLst>
                  <a:ext uri="{0D108BD9-81ED-4DB2-BD59-A6C34878D82A}">
                    <a16:rowId xmlns:a16="http://schemas.microsoft.com/office/drawing/2014/main" val="2484951322"/>
                  </a:ext>
                </a:extLst>
              </a:tr>
            </a:tbl>
          </a:graphicData>
        </a:graphic>
      </p:graphicFrame>
      <p:sp>
        <p:nvSpPr>
          <p:cNvPr id="11" name="TextBox 10">
            <a:extLst>
              <a:ext uri="{FF2B5EF4-FFF2-40B4-BE49-F238E27FC236}">
                <a16:creationId xmlns:a16="http://schemas.microsoft.com/office/drawing/2014/main" id="{6BA3CBA4-C2A0-8456-290F-2D94AD87210D}"/>
              </a:ext>
            </a:extLst>
          </p:cNvPr>
          <p:cNvSpPr txBox="1"/>
          <p:nvPr/>
        </p:nvSpPr>
        <p:spPr>
          <a:xfrm>
            <a:off x="2847814" y="1708175"/>
            <a:ext cx="1574990" cy="307777"/>
          </a:xfrm>
          <a:prstGeom prst="rect">
            <a:avLst/>
          </a:prstGeom>
          <a:noFill/>
        </p:spPr>
        <p:txBody>
          <a:bodyPr wrap="square" rtlCol="0">
            <a:spAutoFit/>
          </a:bodyPr>
          <a:lstStyle/>
          <a:p>
            <a:r>
              <a:rPr lang="en-US" b="1" dirty="0"/>
              <a:t>ENROLLMENT</a:t>
            </a:r>
          </a:p>
        </p:txBody>
      </p:sp>
      <p:grpSp>
        <p:nvGrpSpPr>
          <p:cNvPr id="5" name="Group 4">
            <a:extLst>
              <a:ext uri="{FF2B5EF4-FFF2-40B4-BE49-F238E27FC236}">
                <a16:creationId xmlns:a16="http://schemas.microsoft.com/office/drawing/2014/main" id="{70926776-5202-2801-9E8B-4C0ADA8697A3}"/>
              </a:ext>
            </a:extLst>
          </p:cNvPr>
          <p:cNvGrpSpPr/>
          <p:nvPr/>
        </p:nvGrpSpPr>
        <p:grpSpPr>
          <a:xfrm>
            <a:off x="1883044" y="2462855"/>
            <a:ext cx="3913322" cy="1848673"/>
            <a:chOff x="1883044" y="2462855"/>
            <a:chExt cx="3913322" cy="1848673"/>
          </a:xfrm>
        </p:grpSpPr>
        <p:cxnSp>
          <p:nvCxnSpPr>
            <p:cNvPr id="12" name="Straight Arrow Connector 11">
              <a:extLst>
                <a:ext uri="{FF2B5EF4-FFF2-40B4-BE49-F238E27FC236}">
                  <a16:creationId xmlns:a16="http://schemas.microsoft.com/office/drawing/2014/main" id="{BA3B2ED7-D668-7E2A-6923-FFDD958BD70D}"/>
                </a:ext>
              </a:extLst>
            </p:cNvPr>
            <p:cNvCxnSpPr>
              <a:cxnSpLocks/>
            </p:cNvCxnSpPr>
            <p:nvPr/>
          </p:nvCxnSpPr>
          <p:spPr>
            <a:xfrm>
              <a:off x="4577811" y="2468709"/>
              <a:ext cx="121855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F6F6F22-113E-FA1F-FA76-628EB0CF976D}"/>
                </a:ext>
              </a:extLst>
            </p:cNvPr>
            <p:cNvCxnSpPr>
              <a:cxnSpLocks/>
            </p:cNvCxnSpPr>
            <p:nvPr/>
          </p:nvCxnSpPr>
          <p:spPr>
            <a:xfrm>
              <a:off x="4572000" y="2843122"/>
              <a:ext cx="1224366" cy="34178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0532292-452A-1B0D-DCBC-66DD0136AE78}"/>
                </a:ext>
              </a:extLst>
            </p:cNvPr>
            <p:cNvCxnSpPr>
              <a:cxnSpLocks/>
            </p:cNvCxnSpPr>
            <p:nvPr/>
          </p:nvCxnSpPr>
          <p:spPr>
            <a:xfrm>
              <a:off x="4566189" y="3217535"/>
              <a:ext cx="123017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17F1AC-5CED-648A-7A36-44970A3B5061}"/>
                </a:ext>
              </a:extLst>
            </p:cNvPr>
            <p:cNvCxnSpPr>
              <a:cxnSpLocks/>
              <a:endCxn id="6" idx="1"/>
            </p:cNvCxnSpPr>
            <p:nvPr/>
          </p:nvCxnSpPr>
          <p:spPr>
            <a:xfrm flipV="1">
              <a:off x="4560378" y="2865127"/>
              <a:ext cx="1235988" cy="72682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AE69844-961D-FA6D-B9A3-0995A2C8C8BC}"/>
                </a:ext>
              </a:extLst>
            </p:cNvPr>
            <p:cNvCxnSpPr>
              <a:cxnSpLocks/>
            </p:cNvCxnSpPr>
            <p:nvPr/>
          </p:nvCxnSpPr>
          <p:spPr>
            <a:xfrm flipV="1">
              <a:off x="4531317" y="2516198"/>
              <a:ext cx="1265049" cy="143916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E3FAEC8-B771-CDDC-E73B-D68D91D651E3}"/>
                </a:ext>
              </a:extLst>
            </p:cNvPr>
            <p:cNvCxnSpPr>
              <a:cxnSpLocks/>
            </p:cNvCxnSpPr>
            <p:nvPr/>
          </p:nvCxnSpPr>
          <p:spPr>
            <a:xfrm flipV="1">
              <a:off x="4522597" y="3511826"/>
              <a:ext cx="1273769" cy="79970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A0EC02C-70F1-F91B-AF15-1A95FB773B73}"/>
                </a:ext>
              </a:extLst>
            </p:cNvPr>
            <p:cNvCxnSpPr>
              <a:cxnSpLocks/>
            </p:cNvCxnSpPr>
            <p:nvPr/>
          </p:nvCxnSpPr>
          <p:spPr>
            <a:xfrm flipH="1">
              <a:off x="1952786" y="2462855"/>
              <a:ext cx="895028" cy="585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1E0FD52-E361-8AD8-F9E2-2254AF2C9689}"/>
                </a:ext>
              </a:extLst>
            </p:cNvPr>
            <p:cNvCxnSpPr>
              <a:cxnSpLocks/>
            </p:cNvCxnSpPr>
            <p:nvPr/>
          </p:nvCxnSpPr>
          <p:spPr>
            <a:xfrm flipH="1" flipV="1">
              <a:off x="2014780" y="2512953"/>
              <a:ext cx="856281" cy="33068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6D44494-4567-3709-FECB-F6F423D6F1A2}"/>
                </a:ext>
              </a:extLst>
            </p:cNvPr>
            <p:cNvCxnSpPr>
              <a:cxnSpLocks/>
            </p:cNvCxnSpPr>
            <p:nvPr/>
          </p:nvCxnSpPr>
          <p:spPr>
            <a:xfrm flipH="1">
              <a:off x="2014780" y="3194941"/>
              <a:ext cx="897932" cy="13841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E4F8633-CD9C-C0CA-7553-1FF04951FF23}"/>
                </a:ext>
              </a:extLst>
            </p:cNvPr>
            <p:cNvCxnSpPr>
              <a:cxnSpLocks/>
            </p:cNvCxnSpPr>
            <p:nvPr/>
          </p:nvCxnSpPr>
          <p:spPr>
            <a:xfrm flipH="1" flipV="1">
              <a:off x="1883044" y="2879429"/>
              <a:ext cx="988017" cy="71251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195BF6-F253-DCDD-FAD5-2ADAEF152487}"/>
                </a:ext>
              </a:extLst>
            </p:cNvPr>
            <p:cNvCxnSpPr>
              <a:cxnSpLocks/>
            </p:cNvCxnSpPr>
            <p:nvPr/>
          </p:nvCxnSpPr>
          <p:spPr>
            <a:xfrm flipH="1" flipV="1">
              <a:off x="1883044" y="3024270"/>
              <a:ext cx="988017" cy="93108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B203B4-647C-7773-D908-8EFA42A51988}"/>
                </a:ext>
              </a:extLst>
            </p:cNvPr>
            <p:cNvCxnSpPr>
              <a:cxnSpLocks/>
            </p:cNvCxnSpPr>
            <p:nvPr/>
          </p:nvCxnSpPr>
          <p:spPr>
            <a:xfrm flipH="1" flipV="1">
              <a:off x="2061757" y="3401783"/>
              <a:ext cx="786057" cy="90974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72374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FD15D-38C0-218A-0E3E-22B7B6A6D144}"/>
              </a:ext>
            </a:extLst>
          </p:cNvPr>
          <p:cNvSpPr>
            <a:spLocks noGrp="1"/>
          </p:cNvSpPr>
          <p:nvPr>
            <p:ph type="title"/>
          </p:nvPr>
        </p:nvSpPr>
        <p:spPr/>
        <p:txBody>
          <a:bodyPr/>
          <a:lstStyle/>
          <a:p>
            <a:r>
              <a:rPr lang="en-US" sz="2800" dirty="0"/>
              <a:t>Use your data science skills for fun and profit!</a:t>
            </a:r>
          </a:p>
        </p:txBody>
      </p:sp>
      <p:sp>
        <p:nvSpPr>
          <p:cNvPr id="3" name="Text Placeholder 2">
            <a:extLst>
              <a:ext uri="{FF2B5EF4-FFF2-40B4-BE49-F238E27FC236}">
                <a16:creationId xmlns:a16="http://schemas.microsoft.com/office/drawing/2014/main" id="{531C87FE-559C-F1C4-D2EB-BBE4B5C89A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E538B4-2584-A692-F1FA-E59F9667D0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dirty="0"/>
          </a:p>
        </p:txBody>
      </p:sp>
      <p:pic>
        <p:nvPicPr>
          <p:cNvPr id="6" name="Picture 5">
            <a:extLst>
              <a:ext uri="{FF2B5EF4-FFF2-40B4-BE49-F238E27FC236}">
                <a16:creationId xmlns:a16="http://schemas.microsoft.com/office/drawing/2014/main" id="{9E9A50B0-7E93-C980-A3A5-918DDF17E577}"/>
              </a:ext>
            </a:extLst>
          </p:cNvPr>
          <p:cNvPicPr>
            <a:picLocks noChangeAspect="1"/>
          </p:cNvPicPr>
          <p:nvPr/>
        </p:nvPicPr>
        <p:blipFill rotWithShape="1">
          <a:blip r:embed="rId2"/>
          <a:srcRect b="14305"/>
          <a:stretch/>
        </p:blipFill>
        <p:spPr>
          <a:xfrm>
            <a:off x="1776009" y="1152475"/>
            <a:ext cx="5591982" cy="3422889"/>
          </a:xfrm>
          <a:prstGeom prst="rect">
            <a:avLst/>
          </a:prstGeom>
        </p:spPr>
      </p:pic>
      <p:sp>
        <p:nvSpPr>
          <p:cNvPr id="7" name="TextBox 6">
            <a:extLst>
              <a:ext uri="{FF2B5EF4-FFF2-40B4-BE49-F238E27FC236}">
                <a16:creationId xmlns:a16="http://schemas.microsoft.com/office/drawing/2014/main" id="{B0ABB717-D441-0776-2959-97C0FB1A6375}"/>
              </a:ext>
            </a:extLst>
          </p:cNvPr>
          <p:cNvSpPr txBox="1"/>
          <p:nvPr/>
        </p:nvSpPr>
        <p:spPr>
          <a:xfrm>
            <a:off x="311700" y="4575364"/>
            <a:ext cx="7268705" cy="246221"/>
          </a:xfrm>
          <a:prstGeom prst="rect">
            <a:avLst/>
          </a:prstGeom>
          <a:noFill/>
        </p:spPr>
        <p:txBody>
          <a:bodyPr wrap="square" rtlCol="0">
            <a:spAutoFit/>
          </a:bodyPr>
          <a:lstStyle/>
          <a:p>
            <a:r>
              <a:rPr lang="en-US" sz="1000" dirty="0">
                <a:latin typeface="Avenir Book" panose="02000503020000020003" pitchFamily="2" charset="0"/>
              </a:rPr>
              <a:t>https://</a:t>
            </a:r>
            <a:r>
              <a:rPr lang="en-US" sz="1000" dirty="0" err="1">
                <a:latin typeface="Avenir Book" panose="02000503020000020003" pitchFamily="2" charset="0"/>
              </a:rPr>
              <a:t>www.tplatdata.com</a:t>
            </a:r>
            <a:r>
              <a:rPr lang="en-US" sz="1000" dirty="0">
                <a:latin typeface="Avenir Book" panose="02000503020000020003" pitchFamily="2" charset="0"/>
              </a:rPr>
              <a:t>/blog/wordy-hallows-how-language-changes-in-harry-potter/</a:t>
            </a:r>
          </a:p>
        </p:txBody>
      </p:sp>
    </p:spTree>
    <p:extLst>
      <p:ext uri="{BB962C8B-B14F-4D97-AF65-F5344CB8AC3E}">
        <p14:creationId xmlns:p14="http://schemas.microsoft.com/office/powerpoint/2010/main" val="2519795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5" name="Title 4">
            <a:extLst>
              <a:ext uri="{FF2B5EF4-FFF2-40B4-BE49-F238E27FC236}">
                <a16:creationId xmlns:a16="http://schemas.microsoft.com/office/drawing/2014/main" id="{F1DD394F-4238-CED7-B93B-79FEC9EF9F10}"/>
              </a:ext>
            </a:extLst>
          </p:cNvPr>
          <p:cNvSpPr>
            <a:spLocks noGrp="1"/>
          </p:cNvSpPr>
          <p:nvPr>
            <p:ph type="title"/>
          </p:nvPr>
        </p:nvSpPr>
        <p:spPr/>
        <p:txBody>
          <a:bodyPr/>
          <a:lstStyle/>
          <a:p>
            <a:r>
              <a:rPr lang="en-US" dirty="0"/>
              <a:t>Learning objectives</a:t>
            </a:r>
          </a:p>
        </p:txBody>
      </p:sp>
      <p:sp>
        <p:nvSpPr>
          <p:cNvPr id="6" name="Text Placeholder 5">
            <a:extLst>
              <a:ext uri="{FF2B5EF4-FFF2-40B4-BE49-F238E27FC236}">
                <a16:creationId xmlns:a16="http://schemas.microsoft.com/office/drawing/2014/main" id="{2A92C8E0-AA8D-FED6-880C-601DDECD533B}"/>
              </a:ext>
            </a:extLst>
          </p:cNvPr>
          <p:cNvSpPr>
            <a:spLocks noGrp="1"/>
          </p:cNvSpPr>
          <p:nvPr>
            <p:ph type="body" idx="1"/>
          </p:nvPr>
        </p:nvSpPr>
        <p:spPr/>
        <p:txBody>
          <a:bodyPr/>
          <a:lstStyle/>
          <a:p>
            <a:r>
              <a:rPr lang="en-US" dirty="0"/>
              <a:t>Benefits of relational databases</a:t>
            </a:r>
          </a:p>
          <a:p>
            <a:r>
              <a:rPr lang="en-US" dirty="0"/>
              <a:t>Uses in Earth and environmental sciences</a:t>
            </a:r>
          </a:p>
          <a:p>
            <a:r>
              <a:rPr lang="en-US" dirty="0"/>
              <a:t>Relational data model and SQL data definition</a:t>
            </a:r>
          </a:p>
          <a:p>
            <a:r>
              <a:rPr lang="en-US" dirty="0"/>
              <a:t>Data modeling</a:t>
            </a:r>
          </a:p>
        </p:txBody>
      </p:sp>
      <p:sp>
        <p:nvSpPr>
          <p:cNvPr id="7" name="Slide Number Placeholder 6">
            <a:extLst>
              <a:ext uri="{FF2B5EF4-FFF2-40B4-BE49-F238E27FC236}">
                <a16:creationId xmlns:a16="http://schemas.microsoft.com/office/drawing/2014/main" id="{CB1183F7-8A39-501D-ED5D-4756FC7BCA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061B-877F-22C2-5FE4-B74B3A832BB6}"/>
              </a:ext>
            </a:extLst>
          </p:cNvPr>
          <p:cNvSpPr>
            <a:spLocks noGrp="1"/>
          </p:cNvSpPr>
          <p:nvPr>
            <p:ph type="title"/>
          </p:nvPr>
        </p:nvSpPr>
        <p:spPr/>
        <p:txBody>
          <a:bodyPr/>
          <a:lstStyle/>
          <a:p>
            <a:r>
              <a:rPr lang="en-US" dirty="0"/>
              <a:t>Day 1 recap</a:t>
            </a:r>
          </a:p>
        </p:txBody>
      </p:sp>
      <p:sp>
        <p:nvSpPr>
          <p:cNvPr id="3" name="Text Placeholder 2">
            <a:extLst>
              <a:ext uri="{FF2B5EF4-FFF2-40B4-BE49-F238E27FC236}">
                <a16:creationId xmlns:a16="http://schemas.microsoft.com/office/drawing/2014/main" id="{690B5359-472E-0C21-F326-7EC020F60849}"/>
              </a:ext>
            </a:extLst>
          </p:cNvPr>
          <p:cNvSpPr>
            <a:spLocks noGrp="1"/>
          </p:cNvSpPr>
          <p:nvPr>
            <p:ph type="body" idx="1"/>
          </p:nvPr>
        </p:nvSpPr>
        <p:spPr/>
        <p:txBody>
          <a:bodyPr/>
          <a:lstStyle/>
          <a:p>
            <a:r>
              <a:rPr lang="en-US" dirty="0"/>
              <a:t>Relational databases, many advantages</a:t>
            </a:r>
          </a:p>
          <a:p>
            <a:pPr lvl="1"/>
            <a:r>
              <a:rPr lang="en-US" dirty="0">
                <a:latin typeface="Avenir Book" panose="02000503020000020003" pitchFamily="2" charset="0"/>
              </a:rPr>
              <a:t>Structured, expressive, consistency-guaranteeing</a:t>
            </a:r>
          </a:p>
          <a:p>
            <a:pPr lvl="1"/>
            <a:r>
              <a:rPr lang="en-US" dirty="0">
                <a:latin typeface="Avenir Book" panose="02000503020000020003" pitchFamily="2" charset="0"/>
              </a:rPr>
              <a:t>Lots of additional features for free: concurrency, fault tolerance, indexes for performance</a:t>
            </a:r>
          </a:p>
          <a:p>
            <a:pPr lvl="2"/>
            <a:endParaRPr lang="en-US" dirty="0">
              <a:latin typeface="Avenir Book" panose="02000503020000020003" pitchFamily="2" charset="0"/>
            </a:endParaRPr>
          </a:p>
          <a:p>
            <a:r>
              <a:rPr lang="en-US" dirty="0"/>
              <a:t>The downsides</a:t>
            </a:r>
          </a:p>
          <a:p>
            <a:pPr lvl="1"/>
            <a:r>
              <a:rPr lang="en-US" dirty="0">
                <a:latin typeface="Avenir Book" panose="02000503020000020003" pitchFamily="2" charset="0"/>
              </a:rPr>
              <a:t>Less flexible, larger up-front cost</a:t>
            </a:r>
          </a:p>
          <a:p>
            <a:pPr lvl="1"/>
            <a:r>
              <a:rPr lang="en-US" dirty="0">
                <a:latin typeface="Avenir Book" panose="02000503020000020003" pitchFamily="2" charset="0"/>
              </a:rPr>
              <a:t>Data lock-in</a:t>
            </a:r>
          </a:p>
          <a:p>
            <a:pPr lvl="1"/>
            <a:endParaRPr lang="en-US" dirty="0">
              <a:latin typeface="Avenir Book" panose="02000503020000020003" pitchFamily="2" charset="0"/>
            </a:endParaRPr>
          </a:p>
          <a:p>
            <a:r>
              <a:rPr lang="en-US" dirty="0"/>
              <a:t>Data modeling</a:t>
            </a:r>
          </a:p>
          <a:p>
            <a:pPr lvl="1"/>
            <a:r>
              <a:rPr lang="en-US" dirty="0">
                <a:latin typeface="Avenir Book" panose="02000503020000020003" pitchFamily="2" charset="0"/>
              </a:rPr>
              <a:t>Generally: defining the representation, structure, meaning of data</a:t>
            </a:r>
          </a:p>
          <a:p>
            <a:pPr lvl="1"/>
            <a:r>
              <a:rPr lang="en-US" dirty="0">
                <a:latin typeface="Avenir Book" panose="02000503020000020003" pitchFamily="2" charset="0"/>
              </a:rPr>
              <a:t>For RDBMS specifically, doing so using tools provided: entities (tables), attributes (columns), relationships (foreign key </a:t>
            </a:r>
            <a:r>
              <a:rPr lang="en-US" dirty="0"/>
              <a:t>➜ </a:t>
            </a:r>
            <a:r>
              <a:rPr lang="en-US" dirty="0">
                <a:latin typeface="Avenir Book" panose="02000503020000020003" pitchFamily="2" charset="0"/>
              </a:rPr>
              <a:t>primary key), constraints</a:t>
            </a:r>
          </a:p>
        </p:txBody>
      </p:sp>
      <p:sp>
        <p:nvSpPr>
          <p:cNvPr id="4" name="Slide Number Placeholder 3">
            <a:extLst>
              <a:ext uri="{FF2B5EF4-FFF2-40B4-BE49-F238E27FC236}">
                <a16:creationId xmlns:a16="http://schemas.microsoft.com/office/drawing/2014/main" id="{5E8A4DD3-B12A-2607-EE12-912F4604AC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dirty="0"/>
          </a:p>
        </p:txBody>
      </p:sp>
    </p:spTree>
    <p:extLst>
      <p:ext uri="{BB962C8B-B14F-4D97-AF65-F5344CB8AC3E}">
        <p14:creationId xmlns:p14="http://schemas.microsoft.com/office/powerpoint/2010/main" val="3528105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91540-E0B3-02EF-2D16-A3634AB6CA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35C0E2-B425-8796-C7AD-E03E9AC842EB}"/>
              </a:ext>
            </a:extLst>
          </p:cNvPr>
          <p:cNvSpPr>
            <a:spLocks noGrp="1"/>
          </p:cNvSpPr>
          <p:nvPr>
            <p:ph type="title"/>
          </p:nvPr>
        </p:nvSpPr>
        <p:spPr/>
        <p:txBody>
          <a:bodyPr/>
          <a:lstStyle/>
          <a:p>
            <a:r>
              <a:rPr lang="en-US" dirty="0"/>
              <a:t>Revisiting foreign keys</a:t>
            </a:r>
          </a:p>
        </p:txBody>
      </p:sp>
      <p:sp>
        <p:nvSpPr>
          <p:cNvPr id="3" name="Text Placeholder 2">
            <a:extLst>
              <a:ext uri="{FF2B5EF4-FFF2-40B4-BE49-F238E27FC236}">
                <a16:creationId xmlns:a16="http://schemas.microsoft.com/office/drawing/2014/main" id="{0E2E00A6-077F-046C-BA10-A0A42D78C6E6}"/>
              </a:ext>
            </a:extLst>
          </p:cNvPr>
          <p:cNvSpPr>
            <a:spLocks noGrp="1"/>
          </p:cNvSpPr>
          <p:nvPr>
            <p:ph type="body" idx="1"/>
          </p:nvPr>
        </p:nvSpPr>
        <p:spPr/>
        <p:txBody>
          <a:bodyPr/>
          <a:lstStyle/>
          <a:p>
            <a:r>
              <a:rPr lang="en-US" dirty="0"/>
              <a:t>Can express that a column is a foreign key</a:t>
            </a:r>
          </a:p>
        </p:txBody>
      </p:sp>
      <p:sp>
        <p:nvSpPr>
          <p:cNvPr id="4" name="Slide Number Placeholder 3">
            <a:extLst>
              <a:ext uri="{FF2B5EF4-FFF2-40B4-BE49-F238E27FC236}">
                <a16:creationId xmlns:a16="http://schemas.microsoft.com/office/drawing/2014/main" id="{E28268BD-6345-63A0-D191-84A6FFCF31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dirty="0"/>
          </a:p>
        </p:txBody>
      </p:sp>
      <p:graphicFrame>
        <p:nvGraphicFramePr>
          <p:cNvPr id="5" name="Table 5">
            <a:extLst>
              <a:ext uri="{FF2B5EF4-FFF2-40B4-BE49-F238E27FC236}">
                <a16:creationId xmlns:a16="http://schemas.microsoft.com/office/drawing/2014/main" id="{13579C3A-8000-AF66-7536-201940C899F9}"/>
              </a:ext>
            </a:extLst>
          </p:cNvPr>
          <p:cNvGraphicFramePr>
            <a:graphicFrameLocks noGrp="1"/>
          </p:cNvGraphicFramePr>
          <p:nvPr>
            <p:extLst>
              <p:ext uri="{D42A27DB-BD31-4B8C-83A1-F6EECF244321}">
                <p14:modId xmlns:p14="http://schemas.microsoft.com/office/powerpoint/2010/main" val="899183620"/>
              </p:ext>
            </p:extLst>
          </p:nvPr>
        </p:nvGraphicFramePr>
        <p:xfrm>
          <a:off x="4572000" y="2302510"/>
          <a:ext cx="4019824" cy="2170786"/>
        </p:xfrm>
        <a:graphic>
          <a:graphicData uri="http://schemas.openxmlformats.org/drawingml/2006/table">
            <a:tbl>
              <a:tblPr firstRow="1" bandRow="1">
                <a:tableStyleId>{5C22544A-7EE6-4342-B048-85BDC9FD1C3A}</a:tableStyleId>
              </a:tblPr>
              <a:tblGrid>
                <a:gridCol w="841212">
                  <a:extLst>
                    <a:ext uri="{9D8B030D-6E8A-4147-A177-3AD203B41FA5}">
                      <a16:colId xmlns:a16="http://schemas.microsoft.com/office/drawing/2014/main" val="3499373031"/>
                    </a:ext>
                  </a:extLst>
                </a:gridCol>
                <a:gridCol w="1168700">
                  <a:extLst>
                    <a:ext uri="{9D8B030D-6E8A-4147-A177-3AD203B41FA5}">
                      <a16:colId xmlns:a16="http://schemas.microsoft.com/office/drawing/2014/main" val="3301548165"/>
                    </a:ext>
                  </a:extLst>
                </a:gridCol>
                <a:gridCol w="1004956">
                  <a:extLst>
                    <a:ext uri="{9D8B030D-6E8A-4147-A177-3AD203B41FA5}">
                      <a16:colId xmlns:a16="http://schemas.microsoft.com/office/drawing/2014/main" val="2980354565"/>
                    </a:ext>
                  </a:extLst>
                </a:gridCol>
                <a:gridCol w="1004956">
                  <a:extLst>
                    <a:ext uri="{9D8B030D-6E8A-4147-A177-3AD203B41FA5}">
                      <a16:colId xmlns:a16="http://schemas.microsoft.com/office/drawing/2014/main" val="2303047089"/>
                    </a:ext>
                  </a:extLst>
                </a:gridCol>
              </a:tblGrid>
              <a:tr h="224943">
                <a:tc>
                  <a:txBody>
                    <a:bodyPr/>
                    <a:lstStyle/>
                    <a:p>
                      <a:r>
                        <a:rPr lang="en-US" sz="1200" dirty="0"/>
                        <a:t>ID</a:t>
                      </a:r>
                    </a:p>
                  </a:txBody>
                  <a:tcPr/>
                </a:tc>
                <a:tc>
                  <a:txBody>
                    <a:bodyPr/>
                    <a:lstStyle/>
                    <a:p>
                      <a:r>
                        <a:rPr lang="en-US" sz="1200" dirty="0"/>
                        <a:t>Name</a:t>
                      </a:r>
                    </a:p>
                  </a:txBody>
                  <a:tcPr/>
                </a:tc>
                <a:tc>
                  <a:txBody>
                    <a:bodyPr/>
                    <a:lstStyle/>
                    <a:p>
                      <a:r>
                        <a:rPr lang="en-US" sz="1200" dirty="0"/>
                        <a:t>Head</a:t>
                      </a:r>
                    </a:p>
                  </a:txBody>
                  <a:tcPr/>
                </a:tc>
                <a:tc>
                  <a:txBody>
                    <a:bodyPr/>
                    <a:lstStyle/>
                    <a:p>
                      <a:r>
                        <a:rPr lang="en-US" sz="1200" dirty="0"/>
                        <a:t>Animal</a:t>
                      </a:r>
                    </a:p>
                  </a:txBody>
                  <a:tcPr/>
                </a:tc>
                <a:extLst>
                  <a:ext uri="{0D108BD9-81ED-4DB2-BD59-A6C34878D82A}">
                    <a16:rowId xmlns:a16="http://schemas.microsoft.com/office/drawing/2014/main" val="2923072136"/>
                  </a:ext>
                </a:extLst>
              </a:tr>
              <a:tr h="524866">
                <a:tc>
                  <a:txBody>
                    <a:bodyPr/>
                    <a:lstStyle/>
                    <a:p>
                      <a:r>
                        <a:rPr lang="en-US" sz="1200" dirty="0"/>
                        <a:t>H936</a:t>
                      </a:r>
                    </a:p>
                  </a:txBody>
                  <a:tcPr/>
                </a:tc>
                <a:tc>
                  <a:txBody>
                    <a:bodyPr/>
                    <a:lstStyle/>
                    <a:p>
                      <a:r>
                        <a:rPr lang="en-US" sz="1200" dirty="0"/>
                        <a:t>Gryffindor</a:t>
                      </a:r>
                    </a:p>
                  </a:txBody>
                  <a:tcPr/>
                </a:tc>
                <a:tc>
                  <a:txBody>
                    <a:bodyPr/>
                    <a:lstStyle/>
                    <a:p>
                      <a:r>
                        <a:rPr lang="en-US" sz="1200" dirty="0"/>
                        <a:t>Minerva McGonagall</a:t>
                      </a:r>
                    </a:p>
                  </a:txBody>
                  <a:tcPr/>
                </a:tc>
                <a:tc>
                  <a:txBody>
                    <a:bodyPr/>
                    <a:lstStyle/>
                    <a:p>
                      <a:r>
                        <a:rPr lang="en-US" sz="1200" dirty="0"/>
                        <a:t>Lion</a:t>
                      </a:r>
                    </a:p>
                  </a:txBody>
                  <a:tcPr/>
                </a:tc>
                <a:extLst>
                  <a:ext uri="{0D108BD9-81ED-4DB2-BD59-A6C34878D82A}">
                    <a16:rowId xmlns:a16="http://schemas.microsoft.com/office/drawing/2014/main" val="1689187156"/>
                  </a:ext>
                </a:extLst>
              </a:tr>
              <a:tr h="374904">
                <a:tc>
                  <a:txBody>
                    <a:bodyPr/>
                    <a:lstStyle/>
                    <a:p>
                      <a:r>
                        <a:rPr lang="en-US" sz="1200" dirty="0"/>
                        <a:t>H822</a:t>
                      </a:r>
                    </a:p>
                  </a:txBody>
                  <a:tcPr/>
                </a:tc>
                <a:tc>
                  <a:txBody>
                    <a:bodyPr/>
                    <a:lstStyle/>
                    <a:p>
                      <a:r>
                        <a:rPr lang="en-US" sz="1200" dirty="0"/>
                        <a:t>Hufflepuff</a:t>
                      </a:r>
                    </a:p>
                  </a:txBody>
                  <a:tcPr/>
                </a:tc>
                <a:tc>
                  <a:txBody>
                    <a:bodyPr/>
                    <a:lstStyle/>
                    <a:p>
                      <a:r>
                        <a:rPr lang="en-US" sz="1200" dirty="0"/>
                        <a:t>Pomona Sprout</a:t>
                      </a:r>
                    </a:p>
                  </a:txBody>
                  <a:tcPr/>
                </a:tc>
                <a:tc>
                  <a:txBody>
                    <a:bodyPr/>
                    <a:lstStyle/>
                    <a:p>
                      <a:r>
                        <a:rPr lang="en-US" sz="1200" dirty="0"/>
                        <a:t>Badger</a:t>
                      </a:r>
                    </a:p>
                  </a:txBody>
                  <a:tcPr/>
                </a:tc>
                <a:extLst>
                  <a:ext uri="{0D108BD9-81ED-4DB2-BD59-A6C34878D82A}">
                    <a16:rowId xmlns:a16="http://schemas.microsoft.com/office/drawing/2014/main" val="753961028"/>
                  </a:ext>
                </a:extLst>
              </a:tr>
              <a:tr h="374904">
                <a:tc>
                  <a:txBody>
                    <a:bodyPr/>
                    <a:lstStyle/>
                    <a:p>
                      <a:r>
                        <a:rPr lang="en-US" sz="1200" dirty="0"/>
                        <a:t>H115</a:t>
                      </a:r>
                    </a:p>
                  </a:txBody>
                  <a:tcPr/>
                </a:tc>
                <a:tc>
                  <a:txBody>
                    <a:bodyPr/>
                    <a:lstStyle/>
                    <a:p>
                      <a:r>
                        <a:rPr lang="en-US" sz="1200" dirty="0"/>
                        <a:t>Ravenclaw</a:t>
                      </a:r>
                    </a:p>
                  </a:txBody>
                  <a:tcPr/>
                </a:tc>
                <a:tc>
                  <a:txBody>
                    <a:bodyPr/>
                    <a:lstStyle/>
                    <a:p>
                      <a:r>
                        <a:rPr lang="en-US" sz="1200" dirty="0" err="1"/>
                        <a:t>Filius</a:t>
                      </a:r>
                      <a:r>
                        <a:rPr lang="en-US" sz="1200" dirty="0"/>
                        <a:t> Flitwick</a:t>
                      </a:r>
                    </a:p>
                  </a:txBody>
                  <a:tcPr/>
                </a:tc>
                <a:tc>
                  <a:txBody>
                    <a:bodyPr/>
                    <a:lstStyle/>
                    <a:p>
                      <a:r>
                        <a:rPr lang="en-US" sz="1200" dirty="0"/>
                        <a:t>Eagle</a:t>
                      </a:r>
                    </a:p>
                  </a:txBody>
                  <a:tcPr/>
                </a:tc>
                <a:extLst>
                  <a:ext uri="{0D108BD9-81ED-4DB2-BD59-A6C34878D82A}">
                    <a16:rowId xmlns:a16="http://schemas.microsoft.com/office/drawing/2014/main" val="1913095617"/>
                  </a:ext>
                </a:extLst>
              </a:tr>
              <a:tr h="374904">
                <a:tc>
                  <a:txBody>
                    <a:bodyPr/>
                    <a:lstStyle/>
                    <a:p>
                      <a:r>
                        <a:rPr lang="en-US" sz="1200" dirty="0"/>
                        <a:t>H790</a:t>
                      </a:r>
                    </a:p>
                  </a:txBody>
                  <a:tcPr/>
                </a:tc>
                <a:tc>
                  <a:txBody>
                    <a:bodyPr/>
                    <a:lstStyle/>
                    <a:p>
                      <a:r>
                        <a:rPr lang="en-US" sz="1200" dirty="0"/>
                        <a:t>Slytherin</a:t>
                      </a:r>
                    </a:p>
                  </a:txBody>
                  <a:tcPr/>
                </a:tc>
                <a:tc>
                  <a:txBody>
                    <a:bodyPr/>
                    <a:lstStyle/>
                    <a:p>
                      <a:r>
                        <a:rPr lang="en-US" sz="1200" dirty="0"/>
                        <a:t>Severus Snape</a:t>
                      </a:r>
                    </a:p>
                  </a:txBody>
                  <a:tcPr/>
                </a:tc>
                <a:tc>
                  <a:txBody>
                    <a:bodyPr/>
                    <a:lstStyle/>
                    <a:p>
                      <a:r>
                        <a:rPr lang="en-US" sz="1200" dirty="0"/>
                        <a:t>Serpent</a:t>
                      </a:r>
                    </a:p>
                  </a:txBody>
                  <a:tcPr/>
                </a:tc>
                <a:extLst>
                  <a:ext uri="{0D108BD9-81ED-4DB2-BD59-A6C34878D82A}">
                    <a16:rowId xmlns:a16="http://schemas.microsoft.com/office/drawing/2014/main" val="3813934038"/>
                  </a:ext>
                </a:extLst>
              </a:tr>
            </a:tbl>
          </a:graphicData>
        </a:graphic>
      </p:graphicFrame>
      <p:graphicFrame>
        <p:nvGraphicFramePr>
          <p:cNvPr id="6" name="Table 6">
            <a:extLst>
              <a:ext uri="{FF2B5EF4-FFF2-40B4-BE49-F238E27FC236}">
                <a16:creationId xmlns:a16="http://schemas.microsoft.com/office/drawing/2014/main" id="{16CB61AC-8839-8398-2817-6E6821AFDF75}"/>
              </a:ext>
            </a:extLst>
          </p:cNvPr>
          <p:cNvGraphicFramePr>
            <a:graphicFrameLocks noGrp="1"/>
          </p:cNvGraphicFramePr>
          <p:nvPr>
            <p:extLst>
              <p:ext uri="{D42A27DB-BD31-4B8C-83A1-F6EECF244321}">
                <p14:modId xmlns:p14="http://schemas.microsoft.com/office/powerpoint/2010/main" val="1445197779"/>
              </p:ext>
            </p:extLst>
          </p:nvPr>
        </p:nvGraphicFramePr>
        <p:xfrm>
          <a:off x="311700" y="2601853"/>
          <a:ext cx="2942944" cy="1874520"/>
        </p:xfrm>
        <a:graphic>
          <a:graphicData uri="http://schemas.openxmlformats.org/drawingml/2006/table">
            <a:tbl>
              <a:tblPr firstRow="1" bandRow="1">
                <a:tableStyleId>{5C22544A-7EE6-4342-B048-85BDC9FD1C3A}</a:tableStyleId>
              </a:tblPr>
              <a:tblGrid>
                <a:gridCol w="680192">
                  <a:extLst>
                    <a:ext uri="{9D8B030D-6E8A-4147-A177-3AD203B41FA5}">
                      <a16:colId xmlns:a16="http://schemas.microsoft.com/office/drawing/2014/main" val="613641680"/>
                    </a:ext>
                  </a:extLst>
                </a:gridCol>
                <a:gridCol w="1208867">
                  <a:extLst>
                    <a:ext uri="{9D8B030D-6E8A-4147-A177-3AD203B41FA5}">
                      <a16:colId xmlns:a16="http://schemas.microsoft.com/office/drawing/2014/main" val="1270670896"/>
                    </a:ext>
                  </a:extLst>
                </a:gridCol>
                <a:gridCol w="1053885">
                  <a:extLst>
                    <a:ext uri="{9D8B030D-6E8A-4147-A177-3AD203B41FA5}">
                      <a16:colId xmlns:a16="http://schemas.microsoft.com/office/drawing/2014/main" val="2399880175"/>
                    </a:ext>
                  </a:extLst>
                </a:gridCol>
              </a:tblGrid>
              <a:tr h="163805">
                <a:tc>
                  <a:txBody>
                    <a:bodyPr/>
                    <a:lstStyle/>
                    <a:p>
                      <a:r>
                        <a:rPr lang="en-US" dirty="0"/>
                        <a:t>ID</a:t>
                      </a:r>
                    </a:p>
                  </a:txBody>
                  <a:tcPr/>
                </a:tc>
                <a:tc>
                  <a:txBody>
                    <a:bodyPr/>
                    <a:lstStyle/>
                    <a:p>
                      <a:r>
                        <a:rPr lang="en-US" dirty="0"/>
                        <a:t>Name</a:t>
                      </a:r>
                    </a:p>
                  </a:txBody>
                  <a:tcPr/>
                </a:tc>
                <a:tc>
                  <a:txBody>
                    <a:bodyPr/>
                    <a:lstStyle/>
                    <a:p>
                      <a:r>
                        <a:rPr lang="en-US" dirty="0" err="1"/>
                        <a:t>House_ID</a:t>
                      </a:r>
                      <a:endParaRPr lang="en-US" dirty="0"/>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Harry Potter</a:t>
                      </a:r>
                    </a:p>
                  </a:txBody>
                  <a:tcPr/>
                </a:tc>
                <a:tc>
                  <a:txBody>
                    <a:bodyPr/>
                    <a:lstStyle/>
                    <a:p>
                      <a:r>
                        <a:rPr lang="en-US" dirty="0"/>
                        <a:t>H936</a:t>
                      </a:r>
                    </a:p>
                  </a:txBody>
                  <a:tcPr/>
                </a:tc>
                <a:extLst>
                  <a:ext uri="{0D108BD9-81ED-4DB2-BD59-A6C34878D82A}">
                    <a16:rowId xmlns:a16="http://schemas.microsoft.com/office/drawing/2014/main" val="3401890203"/>
                  </a:ext>
                </a:extLst>
              </a:tr>
              <a:tr h="370840">
                <a:tc>
                  <a:txBody>
                    <a:bodyPr/>
                    <a:lstStyle/>
                    <a:p>
                      <a:r>
                        <a:rPr lang="en-US" sz="1200" dirty="0"/>
                        <a:t>S460</a:t>
                      </a:r>
                    </a:p>
                  </a:txBody>
                  <a:tcPr/>
                </a:tc>
                <a:tc>
                  <a:txBody>
                    <a:bodyPr/>
                    <a:lstStyle/>
                    <a:p>
                      <a:r>
                        <a:rPr lang="en-US" sz="1200" dirty="0"/>
                        <a:t>Hermione Granger</a:t>
                      </a:r>
                    </a:p>
                  </a:txBody>
                  <a:tcPr/>
                </a:tc>
                <a:tc>
                  <a:txBody>
                    <a:bodyPr/>
                    <a:lstStyle/>
                    <a:p>
                      <a:r>
                        <a:rPr lang="en-US" dirty="0"/>
                        <a:t>H936</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Draco Malfoy</a:t>
                      </a:r>
                    </a:p>
                  </a:txBody>
                  <a:tcPr/>
                </a:tc>
                <a:tc>
                  <a:txBody>
                    <a:bodyPr/>
                    <a:lstStyle/>
                    <a:p>
                      <a:r>
                        <a:rPr lang="en-US" dirty="0"/>
                        <a:t>H790</a:t>
                      </a:r>
                    </a:p>
                  </a:txBody>
                  <a:tcPr/>
                </a:tc>
                <a:extLst>
                  <a:ext uri="{0D108BD9-81ED-4DB2-BD59-A6C34878D82A}">
                    <a16:rowId xmlns:a16="http://schemas.microsoft.com/office/drawing/2014/main" val="1583905470"/>
                  </a:ext>
                </a:extLst>
              </a:tr>
              <a:tr h="370840">
                <a:tc>
                  <a:txBody>
                    <a:bodyPr/>
                    <a:lstStyle/>
                    <a:p>
                      <a:r>
                        <a:rPr lang="en-US" sz="1200" dirty="0"/>
                        <a:t>S671</a:t>
                      </a:r>
                    </a:p>
                  </a:txBody>
                  <a:tcPr/>
                </a:tc>
                <a:tc>
                  <a:txBody>
                    <a:bodyPr/>
                    <a:lstStyle/>
                    <a:p>
                      <a:r>
                        <a:rPr lang="en-US" sz="1200" dirty="0"/>
                        <a:t>Ginny Weasley</a:t>
                      </a:r>
                    </a:p>
                  </a:txBody>
                  <a:tcPr/>
                </a:tc>
                <a:tc>
                  <a:txBody>
                    <a:bodyPr/>
                    <a:lstStyle/>
                    <a:p>
                      <a:r>
                        <a:rPr lang="en-US" dirty="0"/>
                        <a:t>H936</a:t>
                      </a:r>
                    </a:p>
                  </a:txBody>
                  <a:tcPr/>
                </a:tc>
                <a:extLst>
                  <a:ext uri="{0D108BD9-81ED-4DB2-BD59-A6C34878D82A}">
                    <a16:rowId xmlns:a16="http://schemas.microsoft.com/office/drawing/2014/main" val="589925318"/>
                  </a:ext>
                </a:extLst>
              </a:tr>
            </a:tbl>
          </a:graphicData>
        </a:graphic>
      </p:graphicFrame>
      <p:sp>
        <p:nvSpPr>
          <p:cNvPr id="7" name="TextBox 6">
            <a:extLst>
              <a:ext uri="{FF2B5EF4-FFF2-40B4-BE49-F238E27FC236}">
                <a16:creationId xmlns:a16="http://schemas.microsoft.com/office/drawing/2014/main" id="{B5DD4C35-27F7-B94C-CCB9-6E5CDE81291B}"/>
              </a:ext>
            </a:extLst>
          </p:cNvPr>
          <p:cNvSpPr txBox="1"/>
          <p:nvPr/>
        </p:nvSpPr>
        <p:spPr>
          <a:xfrm>
            <a:off x="311700" y="2294076"/>
            <a:ext cx="1108129" cy="307777"/>
          </a:xfrm>
          <a:prstGeom prst="rect">
            <a:avLst/>
          </a:prstGeom>
          <a:noFill/>
        </p:spPr>
        <p:txBody>
          <a:bodyPr wrap="square" rtlCol="0">
            <a:spAutoFit/>
          </a:bodyPr>
          <a:lstStyle/>
          <a:p>
            <a:r>
              <a:rPr lang="en-US" b="1" dirty="0"/>
              <a:t>STUDENT</a:t>
            </a:r>
          </a:p>
        </p:txBody>
      </p:sp>
      <p:sp>
        <p:nvSpPr>
          <p:cNvPr id="8" name="TextBox 7">
            <a:extLst>
              <a:ext uri="{FF2B5EF4-FFF2-40B4-BE49-F238E27FC236}">
                <a16:creationId xmlns:a16="http://schemas.microsoft.com/office/drawing/2014/main" id="{32F695F9-D69D-326C-883D-6EDE02E1373F}"/>
              </a:ext>
            </a:extLst>
          </p:cNvPr>
          <p:cNvSpPr txBox="1"/>
          <p:nvPr/>
        </p:nvSpPr>
        <p:spPr>
          <a:xfrm>
            <a:off x="4572000" y="1994733"/>
            <a:ext cx="1108129" cy="307777"/>
          </a:xfrm>
          <a:prstGeom prst="rect">
            <a:avLst/>
          </a:prstGeom>
          <a:noFill/>
        </p:spPr>
        <p:txBody>
          <a:bodyPr wrap="square" rtlCol="0">
            <a:spAutoFit/>
          </a:bodyPr>
          <a:lstStyle/>
          <a:p>
            <a:r>
              <a:rPr lang="en-US" b="1" dirty="0"/>
              <a:t>HOUSE</a:t>
            </a:r>
          </a:p>
        </p:txBody>
      </p:sp>
      <p:cxnSp>
        <p:nvCxnSpPr>
          <p:cNvPr id="10" name="Straight Arrow Connector 9">
            <a:extLst>
              <a:ext uri="{FF2B5EF4-FFF2-40B4-BE49-F238E27FC236}">
                <a16:creationId xmlns:a16="http://schemas.microsoft.com/office/drawing/2014/main" id="{2A932DD5-4AA2-972E-69ED-414C0B8075AA}"/>
              </a:ext>
            </a:extLst>
          </p:cNvPr>
          <p:cNvCxnSpPr>
            <a:cxnSpLocks/>
          </p:cNvCxnSpPr>
          <p:nvPr/>
        </p:nvCxnSpPr>
        <p:spPr>
          <a:xfrm flipV="1">
            <a:off x="2789695" y="2813685"/>
            <a:ext cx="1782305" cy="28671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779AB21-18C6-F61E-ACE6-529BB1C4C24A}"/>
              </a:ext>
            </a:extLst>
          </p:cNvPr>
          <p:cNvCxnSpPr>
            <a:cxnSpLocks/>
          </p:cNvCxnSpPr>
          <p:nvPr/>
        </p:nvCxnSpPr>
        <p:spPr>
          <a:xfrm flipV="1">
            <a:off x="2789695" y="2937671"/>
            <a:ext cx="1782305" cy="52596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C94D60B-2150-45C2-0F35-938E4DB7B89F}"/>
              </a:ext>
            </a:extLst>
          </p:cNvPr>
          <p:cNvCxnSpPr>
            <a:cxnSpLocks/>
          </p:cNvCxnSpPr>
          <p:nvPr/>
        </p:nvCxnSpPr>
        <p:spPr>
          <a:xfrm flipV="1">
            <a:off x="2843939" y="3003539"/>
            <a:ext cx="1728061" cy="127603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31E992C-DFA2-7C81-0A75-8465AB33D8CF}"/>
              </a:ext>
            </a:extLst>
          </p:cNvPr>
          <p:cNvCxnSpPr>
            <a:cxnSpLocks/>
          </p:cNvCxnSpPr>
          <p:nvPr/>
        </p:nvCxnSpPr>
        <p:spPr>
          <a:xfrm>
            <a:off x="2789695" y="3915133"/>
            <a:ext cx="1782305" cy="2773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7249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847E12-ADE3-3EC5-D298-EBAF8124EA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B88C65-9CD3-A960-121C-E8DD4A71CFE5}"/>
              </a:ext>
            </a:extLst>
          </p:cNvPr>
          <p:cNvSpPr>
            <a:spLocks noGrp="1"/>
          </p:cNvSpPr>
          <p:nvPr>
            <p:ph type="title"/>
          </p:nvPr>
        </p:nvSpPr>
        <p:spPr/>
        <p:txBody>
          <a:bodyPr/>
          <a:lstStyle/>
          <a:p>
            <a:r>
              <a:rPr lang="en-US" dirty="0"/>
              <a:t>Revisiting foreign keys</a:t>
            </a:r>
          </a:p>
        </p:txBody>
      </p:sp>
      <p:sp>
        <p:nvSpPr>
          <p:cNvPr id="3" name="Text Placeholder 2">
            <a:extLst>
              <a:ext uri="{FF2B5EF4-FFF2-40B4-BE49-F238E27FC236}">
                <a16:creationId xmlns:a16="http://schemas.microsoft.com/office/drawing/2014/main" id="{8979E5F6-4BF3-6799-CDCA-86F8DA95EE5B}"/>
              </a:ext>
            </a:extLst>
          </p:cNvPr>
          <p:cNvSpPr>
            <a:spLocks noGrp="1"/>
          </p:cNvSpPr>
          <p:nvPr>
            <p:ph type="body" idx="1"/>
          </p:nvPr>
        </p:nvSpPr>
        <p:spPr/>
        <p:txBody>
          <a:bodyPr/>
          <a:lstStyle/>
          <a:p>
            <a:r>
              <a:rPr lang="en-US" dirty="0"/>
              <a:t>Can express that a column is a foreign key</a:t>
            </a:r>
          </a:p>
          <a:p>
            <a:r>
              <a:rPr lang="en-US" dirty="0"/>
              <a:t>Q: what happens if we try to delete the Gryffindor row?</a:t>
            </a:r>
            <a:endParaRPr lang="en-US"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0762F131-9AB9-F030-A326-CB2900A3808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dirty="0"/>
          </a:p>
        </p:txBody>
      </p:sp>
      <p:graphicFrame>
        <p:nvGraphicFramePr>
          <p:cNvPr id="5" name="Table 5">
            <a:extLst>
              <a:ext uri="{FF2B5EF4-FFF2-40B4-BE49-F238E27FC236}">
                <a16:creationId xmlns:a16="http://schemas.microsoft.com/office/drawing/2014/main" id="{EC0FE3E2-7840-09FE-F807-FF466352DDD3}"/>
              </a:ext>
            </a:extLst>
          </p:cNvPr>
          <p:cNvGraphicFramePr>
            <a:graphicFrameLocks noGrp="1"/>
          </p:cNvGraphicFramePr>
          <p:nvPr>
            <p:extLst>
              <p:ext uri="{D42A27DB-BD31-4B8C-83A1-F6EECF244321}">
                <p14:modId xmlns:p14="http://schemas.microsoft.com/office/powerpoint/2010/main" val="3799722373"/>
              </p:ext>
            </p:extLst>
          </p:nvPr>
        </p:nvGraphicFramePr>
        <p:xfrm>
          <a:off x="4572000" y="2302510"/>
          <a:ext cx="4019824" cy="2170786"/>
        </p:xfrm>
        <a:graphic>
          <a:graphicData uri="http://schemas.openxmlformats.org/drawingml/2006/table">
            <a:tbl>
              <a:tblPr firstRow="1" bandRow="1">
                <a:tableStyleId>{5C22544A-7EE6-4342-B048-85BDC9FD1C3A}</a:tableStyleId>
              </a:tblPr>
              <a:tblGrid>
                <a:gridCol w="841212">
                  <a:extLst>
                    <a:ext uri="{9D8B030D-6E8A-4147-A177-3AD203B41FA5}">
                      <a16:colId xmlns:a16="http://schemas.microsoft.com/office/drawing/2014/main" val="3499373031"/>
                    </a:ext>
                  </a:extLst>
                </a:gridCol>
                <a:gridCol w="1168700">
                  <a:extLst>
                    <a:ext uri="{9D8B030D-6E8A-4147-A177-3AD203B41FA5}">
                      <a16:colId xmlns:a16="http://schemas.microsoft.com/office/drawing/2014/main" val="3301548165"/>
                    </a:ext>
                  </a:extLst>
                </a:gridCol>
                <a:gridCol w="1004956">
                  <a:extLst>
                    <a:ext uri="{9D8B030D-6E8A-4147-A177-3AD203B41FA5}">
                      <a16:colId xmlns:a16="http://schemas.microsoft.com/office/drawing/2014/main" val="2980354565"/>
                    </a:ext>
                  </a:extLst>
                </a:gridCol>
                <a:gridCol w="1004956">
                  <a:extLst>
                    <a:ext uri="{9D8B030D-6E8A-4147-A177-3AD203B41FA5}">
                      <a16:colId xmlns:a16="http://schemas.microsoft.com/office/drawing/2014/main" val="2303047089"/>
                    </a:ext>
                  </a:extLst>
                </a:gridCol>
              </a:tblGrid>
              <a:tr h="224943">
                <a:tc>
                  <a:txBody>
                    <a:bodyPr/>
                    <a:lstStyle/>
                    <a:p>
                      <a:r>
                        <a:rPr lang="en-US" sz="1200" dirty="0"/>
                        <a:t>ID</a:t>
                      </a:r>
                    </a:p>
                  </a:txBody>
                  <a:tcPr/>
                </a:tc>
                <a:tc>
                  <a:txBody>
                    <a:bodyPr/>
                    <a:lstStyle/>
                    <a:p>
                      <a:r>
                        <a:rPr lang="en-US" sz="1200" dirty="0"/>
                        <a:t>Name</a:t>
                      </a:r>
                    </a:p>
                  </a:txBody>
                  <a:tcPr/>
                </a:tc>
                <a:tc>
                  <a:txBody>
                    <a:bodyPr/>
                    <a:lstStyle/>
                    <a:p>
                      <a:r>
                        <a:rPr lang="en-US" sz="1200" dirty="0"/>
                        <a:t>Head</a:t>
                      </a:r>
                    </a:p>
                  </a:txBody>
                  <a:tcPr/>
                </a:tc>
                <a:tc>
                  <a:txBody>
                    <a:bodyPr/>
                    <a:lstStyle/>
                    <a:p>
                      <a:r>
                        <a:rPr lang="en-US" sz="1200" dirty="0"/>
                        <a:t>Animal</a:t>
                      </a:r>
                    </a:p>
                  </a:txBody>
                  <a:tcPr/>
                </a:tc>
                <a:extLst>
                  <a:ext uri="{0D108BD9-81ED-4DB2-BD59-A6C34878D82A}">
                    <a16:rowId xmlns:a16="http://schemas.microsoft.com/office/drawing/2014/main" val="2923072136"/>
                  </a:ext>
                </a:extLst>
              </a:tr>
              <a:tr h="524866">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689187156"/>
                  </a:ext>
                </a:extLst>
              </a:tr>
              <a:tr h="374904">
                <a:tc>
                  <a:txBody>
                    <a:bodyPr/>
                    <a:lstStyle/>
                    <a:p>
                      <a:r>
                        <a:rPr lang="en-US" sz="1200" dirty="0"/>
                        <a:t>H822</a:t>
                      </a:r>
                    </a:p>
                  </a:txBody>
                  <a:tcPr/>
                </a:tc>
                <a:tc>
                  <a:txBody>
                    <a:bodyPr/>
                    <a:lstStyle/>
                    <a:p>
                      <a:r>
                        <a:rPr lang="en-US" sz="1200" dirty="0"/>
                        <a:t>Hufflepuff</a:t>
                      </a:r>
                    </a:p>
                  </a:txBody>
                  <a:tcPr/>
                </a:tc>
                <a:tc>
                  <a:txBody>
                    <a:bodyPr/>
                    <a:lstStyle/>
                    <a:p>
                      <a:r>
                        <a:rPr lang="en-US" sz="1200" dirty="0"/>
                        <a:t>Pomona Sprout</a:t>
                      </a:r>
                    </a:p>
                  </a:txBody>
                  <a:tcPr/>
                </a:tc>
                <a:tc>
                  <a:txBody>
                    <a:bodyPr/>
                    <a:lstStyle/>
                    <a:p>
                      <a:r>
                        <a:rPr lang="en-US" sz="1200" dirty="0"/>
                        <a:t>Badger</a:t>
                      </a:r>
                    </a:p>
                  </a:txBody>
                  <a:tcPr/>
                </a:tc>
                <a:extLst>
                  <a:ext uri="{0D108BD9-81ED-4DB2-BD59-A6C34878D82A}">
                    <a16:rowId xmlns:a16="http://schemas.microsoft.com/office/drawing/2014/main" val="753961028"/>
                  </a:ext>
                </a:extLst>
              </a:tr>
              <a:tr h="374904">
                <a:tc>
                  <a:txBody>
                    <a:bodyPr/>
                    <a:lstStyle/>
                    <a:p>
                      <a:r>
                        <a:rPr lang="en-US" sz="1200" dirty="0"/>
                        <a:t>H115</a:t>
                      </a:r>
                    </a:p>
                  </a:txBody>
                  <a:tcPr/>
                </a:tc>
                <a:tc>
                  <a:txBody>
                    <a:bodyPr/>
                    <a:lstStyle/>
                    <a:p>
                      <a:r>
                        <a:rPr lang="en-US" sz="1200" dirty="0"/>
                        <a:t>Ravenclaw</a:t>
                      </a:r>
                    </a:p>
                  </a:txBody>
                  <a:tcPr/>
                </a:tc>
                <a:tc>
                  <a:txBody>
                    <a:bodyPr/>
                    <a:lstStyle/>
                    <a:p>
                      <a:r>
                        <a:rPr lang="en-US" sz="1200" dirty="0" err="1"/>
                        <a:t>Filius</a:t>
                      </a:r>
                      <a:r>
                        <a:rPr lang="en-US" sz="1200" dirty="0"/>
                        <a:t> Flitwick</a:t>
                      </a:r>
                    </a:p>
                  </a:txBody>
                  <a:tcPr/>
                </a:tc>
                <a:tc>
                  <a:txBody>
                    <a:bodyPr/>
                    <a:lstStyle/>
                    <a:p>
                      <a:r>
                        <a:rPr lang="en-US" sz="1200" dirty="0"/>
                        <a:t>Eagle</a:t>
                      </a:r>
                    </a:p>
                  </a:txBody>
                  <a:tcPr/>
                </a:tc>
                <a:extLst>
                  <a:ext uri="{0D108BD9-81ED-4DB2-BD59-A6C34878D82A}">
                    <a16:rowId xmlns:a16="http://schemas.microsoft.com/office/drawing/2014/main" val="1913095617"/>
                  </a:ext>
                </a:extLst>
              </a:tr>
              <a:tr h="374904">
                <a:tc>
                  <a:txBody>
                    <a:bodyPr/>
                    <a:lstStyle/>
                    <a:p>
                      <a:r>
                        <a:rPr lang="en-US" sz="1200" dirty="0"/>
                        <a:t>H790</a:t>
                      </a:r>
                    </a:p>
                  </a:txBody>
                  <a:tcPr/>
                </a:tc>
                <a:tc>
                  <a:txBody>
                    <a:bodyPr/>
                    <a:lstStyle/>
                    <a:p>
                      <a:r>
                        <a:rPr lang="en-US" sz="1200" dirty="0"/>
                        <a:t>Slytherin</a:t>
                      </a:r>
                    </a:p>
                  </a:txBody>
                  <a:tcPr/>
                </a:tc>
                <a:tc>
                  <a:txBody>
                    <a:bodyPr/>
                    <a:lstStyle/>
                    <a:p>
                      <a:r>
                        <a:rPr lang="en-US" sz="1200" dirty="0"/>
                        <a:t>Severus Snape</a:t>
                      </a:r>
                    </a:p>
                  </a:txBody>
                  <a:tcPr/>
                </a:tc>
                <a:tc>
                  <a:txBody>
                    <a:bodyPr/>
                    <a:lstStyle/>
                    <a:p>
                      <a:r>
                        <a:rPr lang="en-US" sz="1200" dirty="0"/>
                        <a:t>Serpent</a:t>
                      </a:r>
                    </a:p>
                  </a:txBody>
                  <a:tcPr/>
                </a:tc>
                <a:extLst>
                  <a:ext uri="{0D108BD9-81ED-4DB2-BD59-A6C34878D82A}">
                    <a16:rowId xmlns:a16="http://schemas.microsoft.com/office/drawing/2014/main" val="3813934038"/>
                  </a:ext>
                </a:extLst>
              </a:tr>
            </a:tbl>
          </a:graphicData>
        </a:graphic>
      </p:graphicFrame>
      <p:graphicFrame>
        <p:nvGraphicFramePr>
          <p:cNvPr id="6" name="Table 6">
            <a:extLst>
              <a:ext uri="{FF2B5EF4-FFF2-40B4-BE49-F238E27FC236}">
                <a16:creationId xmlns:a16="http://schemas.microsoft.com/office/drawing/2014/main" id="{86C1BF53-4A87-1EB6-E7F5-58452055B47C}"/>
              </a:ext>
            </a:extLst>
          </p:cNvPr>
          <p:cNvGraphicFramePr>
            <a:graphicFrameLocks noGrp="1"/>
          </p:cNvGraphicFramePr>
          <p:nvPr/>
        </p:nvGraphicFramePr>
        <p:xfrm>
          <a:off x="311700" y="2601853"/>
          <a:ext cx="2942944" cy="1874520"/>
        </p:xfrm>
        <a:graphic>
          <a:graphicData uri="http://schemas.openxmlformats.org/drawingml/2006/table">
            <a:tbl>
              <a:tblPr firstRow="1" bandRow="1">
                <a:tableStyleId>{5C22544A-7EE6-4342-B048-85BDC9FD1C3A}</a:tableStyleId>
              </a:tblPr>
              <a:tblGrid>
                <a:gridCol w="680192">
                  <a:extLst>
                    <a:ext uri="{9D8B030D-6E8A-4147-A177-3AD203B41FA5}">
                      <a16:colId xmlns:a16="http://schemas.microsoft.com/office/drawing/2014/main" val="613641680"/>
                    </a:ext>
                  </a:extLst>
                </a:gridCol>
                <a:gridCol w="1208867">
                  <a:extLst>
                    <a:ext uri="{9D8B030D-6E8A-4147-A177-3AD203B41FA5}">
                      <a16:colId xmlns:a16="http://schemas.microsoft.com/office/drawing/2014/main" val="1270670896"/>
                    </a:ext>
                  </a:extLst>
                </a:gridCol>
                <a:gridCol w="1053885">
                  <a:extLst>
                    <a:ext uri="{9D8B030D-6E8A-4147-A177-3AD203B41FA5}">
                      <a16:colId xmlns:a16="http://schemas.microsoft.com/office/drawing/2014/main" val="2399880175"/>
                    </a:ext>
                  </a:extLst>
                </a:gridCol>
              </a:tblGrid>
              <a:tr h="163805">
                <a:tc>
                  <a:txBody>
                    <a:bodyPr/>
                    <a:lstStyle/>
                    <a:p>
                      <a:r>
                        <a:rPr lang="en-US" dirty="0"/>
                        <a:t>ID</a:t>
                      </a:r>
                    </a:p>
                  </a:txBody>
                  <a:tcPr/>
                </a:tc>
                <a:tc>
                  <a:txBody>
                    <a:bodyPr/>
                    <a:lstStyle/>
                    <a:p>
                      <a:r>
                        <a:rPr lang="en-US" dirty="0"/>
                        <a:t>Name</a:t>
                      </a:r>
                    </a:p>
                  </a:txBody>
                  <a:tcPr/>
                </a:tc>
                <a:tc>
                  <a:txBody>
                    <a:bodyPr/>
                    <a:lstStyle/>
                    <a:p>
                      <a:r>
                        <a:rPr lang="en-US" dirty="0" err="1"/>
                        <a:t>House_ID</a:t>
                      </a:r>
                      <a:endParaRPr lang="en-US" dirty="0"/>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Harry Potter</a:t>
                      </a:r>
                    </a:p>
                  </a:txBody>
                  <a:tcPr/>
                </a:tc>
                <a:tc>
                  <a:txBody>
                    <a:bodyPr/>
                    <a:lstStyle/>
                    <a:p>
                      <a:r>
                        <a:rPr lang="en-US" dirty="0"/>
                        <a:t>H936</a:t>
                      </a:r>
                    </a:p>
                  </a:txBody>
                  <a:tcPr/>
                </a:tc>
                <a:extLst>
                  <a:ext uri="{0D108BD9-81ED-4DB2-BD59-A6C34878D82A}">
                    <a16:rowId xmlns:a16="http://schemas.microsoft.com/office/drawing/2014/main" val="3401890203"/>
                  </a:ext>
                </a:extLst>
              </a:tr>
              <a:tr h="370840">
                <a:tc>
                  <a:txBody>
                    <a:bodyPr/>
                    <a:lstStyle/>
                    <a:p>
                      <a:r>
                        <a:rPr lang="en-US" sz="1200" dirty="0"/>
                        <a:t>S460</a:t>
                      </a:r>
                    </a:p>
                  </a:txBody>
                  <a:tcPr/>
                </a:tc>
                <a:tc>
                  <a:txBody>
                    <a:bodyPr/>
                    <a:lstStyle/>
                    <a:p>
                      <a:r>
                        <a:rPr lang="en-US" sz="1200" dirty="0"/>
                        <a:t>Hermione Granger</a:t>
                      </a:r>
                    </a:p>
                  </a:txBody>
                  <a:tcPr/>
                </a:tc>
                <a:tc>
                  <a:txBody>
                    <a:bodyPr/>
                    <a:lstStyle/>
                    <a:p>
                      <a:r>
                        <a:rPr lang="en-US" dirty="0"/>
                        <a:t>H936</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Draco Malfoy</a:t>
                      </a:r>
                    </a:p>
                  </a:txBody>
                  <a:tcPr/>
                </a:tc>
                <a:tc>
                  <a:txBody>
                    <a:bodyPr/>
                    <a:lstStyle/>
                    <a:p>
                      <a:r>
                        <a:rPr lang="en-US" dirty="0"/>
                        <a:t>H790</a:t>
                      </a:r>
                    </a:p>
                  </a:txBody>
                  <a:tcPr/>
                </a:tc>
                <a:extLst>
                  <a:ext uri="{0D108BD9-81ED-4DB2-BD59-A6C34878D82A}">
                    <a16:rowId xmlns:a16="http://schemas.microsoft.com/office/drawing/2014/main" val="1583905470"/>
                  </a:ext>
                </a:extLst>
              </a:tr>
              <a:tr h="370840">
                <a:tc>
                  <a:txBody>
                    <a:bodyPr/>
                    <a:lstStyle/>
                    <a:p>
                      <a:r>
                        <a:rPr lang="en-US" sz="1200" dirty="0"/>
                        <a:t>S671</a:t>
                      </a:r>
                    </a:p>
                  </a:txBody>
                  <a:tcPr/>
                </a:tc>
                <a:tc>
                  <a:txBody>
                    <a:bodyPr/>
                    <a:lstStyle/>
                    <a:p>
                      <a:r>
                        <a:rPr lang="en-US" sz="1200" dirty="0"/>
                        <a:t>Ginny Weasley</a:t>
                      </a:r>
                    </a:p>
                  </a:txBody>
                  <a:tcPr/>
                </a:tc>
                <a:tc>
                  <a:txBody>
                    <a:bodyPr/>
                    <a:lstStyle/>
                    <a:p>
                      <a:r>
                        <a:rPr lang="en-US" dirty="0"/>
                        <a:t>H936</a:t>
                      </a:r>
                    </a:p>
                  </a:txBody>
                  <a:tcPr/>
                </a:tc>
                <a:extLst>
                  <a:ext uri="{0D108BD9-81ED-4DB2-BD59-A6C34878D82A}">
                    <a16:rowId xmlns:a16="http://schemas.microsoft.com/office/drawing/2014/main" val="589925318"/>
                  </a:ext>
                </a:extLst>
              </a:tr>
            </a:tbl>
          </a:graphicData>
        </a:graphic>
      </p:graphicFrame>
      <p:sp>
        <p:nvSpPr>
          <p:cNvPr id="7" name="TextBox 6">
            <a:extLst>
              <a:ext uri="{FF2B5EF4-FFF2-40B4-BE49-F238E27FC236}">
                <a16:creationId xmlns:a16="http://schemas.microsoft.com/office/drawing/2014/main" id="{CCAA0124-12DB-65CB-2613-9B4E2C83AB67}"/>
              </a:ext>
            </a:extLst>
          </p:cNvPr>
          <p:cNvSpPr txBox="1"/>
          <p:nvPr/>
        </p:nvSpPr>
        <p:spPr>
          <a:xfrm>
            <a:off x="311700" y="2294076"/>
            <a:ext cx="1108129" cy="307777"/>
          </a:xfrm>
          <a:prstGeom prst="rect">
            <a:avLst/>
          </a:prstGeom>
          <a:noFill/>
        </p:spPr>
        <p:txBody>
          <a:bodyPr wrap="square" rtlCol="0">
            <a:spAutoFit/>
          </a:bodyPr>
          <a:lstStyle/>
          <a:p>
            <a:r>
              <a:rPr lang="en-US" b="1" dirty="0"/>
              <a:t>STUDENT</a:t>
            </a:r>
          </a:p>
        </p:txBody>
      </p:sp>
      <p:sp>
        <p:nvSpPr>
          <p:cNvPr id="8" name="TextBox 7">
            <a:extLst>
              <a:ext uri="{FF2B5EF4-FFF2-40B4-BE49-F238E27FC236}">
                <a16:creationId xmlns:a16="http://schemas.microsoft.com/office/drawing/2014/main" id="{3DEFFAEB-3698-7A84-CDB2-772FBF861C2E}"/>
              </a:ext>
            </a:extLst>
          </p:cNvPr>
          <p:cNvSpPr txBox="1"/>
          <p:nvPr/>
        </p:nvSpPr>
        <p:spPr>
          <a:xfrm>
            <a:off x="4572000" y="1994733"/>
            <a:ext cx="1108129" cy="307777"/>
          </a:xfrm>
          <a:prstGeom prst="rect">
            <a:avLst/>
          </a:prstGeom>
          <a:noFill/>
        </p:spPr>
        <p:txBody>
          <a:bodyPr wrap="square" rtlCol="0">
            <a:spAutoFit/>
          </a:bodyPr>
          <a:lstStyle/>
          <a:p>
            <a:r>
              <a:rPr lang="en-US" b="1" dirty="0"/>
              <a:t>HOUSE</a:t>
            </a:r>
          </a:p>
        </p:txBody>
      </p:sp>
      <p:cxnSp>
        <p:nvCxnSpPr>
          <p:cNvPr id="10" name="Straight Arrow Connector 9">
            <a:extLst>
              <a:ext uri="{FF2B5EF4-FFF2-40B4-BE49-F238E27FC236}">
                <a16:creationId xmlns:a16="http://schemas.microsoft.com/office/drawing/2014/main" id="{1764A987-30C9-9B6A-6672-427431744ABB}"/>
              </a:ext>
            </a:extLst>
          </p:cNvPr>
          <p:cNvCxnSpPr>
            <a:cxnSpLocks/>
          </p:cNvCxnSpPr>
          <p:nvPr/>
        </p:nvCxnSpPr>
        <p:spPr>
          <a:xfrm flipV="1">
            <a:off x="2789695" y="2813685"/>
            <a:ext cx="1782305" cy="28671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99934C0-5D8B-1FC6-9EE4-CCF2F72D9D86}"/>
              </a:ext>
            </a:extLst>
          </p:cNvPr>
          <p:cNvCxnSpPr>
            <a:cxnSpLocks/>
          </p:cNvCxnSpPr>
          <p:nvPr/>
        </p:nvCxnSpPr>
        <p:spPr>
          <a:xfrm flipV="1">
            <a:off x="2789695" y="2937671"/>
            <a:ext cx="1782305" cy="52596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CBC4EA6-3E95-487C-1D9E-D0526EE4EE3A}"/>
              </a:ext>
            </a:extLst>
          </p:cNvPr>
          <p:cNvCxnSpPr>
            <a:cxnSpLocks/>
          </p:cNvCxnSpPr>
          <p:nvPr/>
        </p:nvCxnSpPr>
        <p:spPr>
          <a:xfrm flipV="1">
            <a:off x="2843939" y="3003539"/>
            <a:ext cx="1728061" cy="127603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6D958DF-3210-EE20-A26E-8F4AAA84115C}"/>
              </a:ext>
            </a:extLst>
          </p:cNvPr>
          <p:cNvCxnSpPr>
            <a:cxnSpLocks/>
          </p:cNvCxnSpPr>
          <p:nvPr/>
        </p:nvCxnSpPr>
        <p:spPr>
          <a:xfrm>
            <a:off x="2789695" y="3915133"/>
            <a:ext cx="1782305" cy="2773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8D80AC7-148A-AE54-A40B-D1C8D1C570D2}"/>
              </a:ext>
            </a:extLst>
          </p:cNvPr>
          <p:cNvSpPr txBox="1"/>
          <p:nvPr/>
        </p:nvSpPr>
        <p:spPr>
          <a:xfrm>
            <a:off x="3680847" y="2612932"/>
            <a:ext cx="284052" cy="307777"/>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4B532994-A080-EB19-CC52-F752D5A3DAD2}"/>
              </a:ext>
            </a:extLst>
          </p:cNvPr>
          <p:cNvSpPr txBox="1"/>
          <p:nvPr/>
        </p:nvSpPr>
        <p:spPr>
          <a:xfrm>
            <a:off x="3565943" y="3222590"/>
            <a:ext cx="284052" cy="307777"/>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9302148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59D30-00B2-3B69-4407-3F667C81FDF1}"/>
              </a:ext>
            </a:extLst>
          </p:cNvPr>
          <p:cNvSpPr>
            <a:spLocks noGrp="1"/>
          </p:cNvSpPr>
          <p:nvPr>
            <p:ph type="title"/>
          </p:nvPr>
        </p:nvSpPr>
        <p:spPr/>
        <p:txBody>
          <a:bodyPr/>
          <a:lstStyle/>
          <a:p>
            <a:r>
              <a:rPr lang="en-US" dirty="0"/>
              <a:t>Revisiting many-to-many relationships</a:t>
            </a:r>
          </a:p>
        </p:txBody>
      </p:sp>
      <p:sp>
        <p:nvSpPr>
          <p:cNvPr id="3" name="Text Placeholder 2">
            <a:extLst>
              <a:ext uri="{FF2B5EF4-FFF2-40B4-BE49-F238E27FC236}">
                <a16:creationId xmlns:a16="http://schemas.microsoft.com/office/drawing/2014/main" id="{D13157F1-BC0F-01AC-8F44-228A5A7181E1}"/>
              </a:ext>
            </a:extLst>
          </p:cNvPr>
          <p:cNvSpPr>
            <a:spLocks noGrp="1"/>
          </p:cNvSpPr>
          <p:nvPr>
            <p:ph type="body" idx="1"/>
          </p:nvPr>
        </p:nvSpPr>
        <p:spPr/>
        <p:txBody>
          <a:bodyPr/>
          <a:lstStyle/>
          <a:p>
            <a:r>
              <a:rPr lang="en-US" dirty="0"/>
              <a:t>Requires an intermediate table</a:t>
            </a:r>
          </a:p>
        </p:txBody>
      </p:sp>
      <p:sp>
        <p:nvSpPr>
          <p:cNvPr id="4" name="Slide Number Placeholder 3">
            <a:extLst>
              <a:ext uri="{FF2B5EF4-FFF2-40B4-BE49-F238E27FC236}">
                <a16:creationId xmlns:a16="http://schemas.microsoft.com/office/drawing/2014/main" id="{F1A46BF3-3E7F-A827-EA49-D076C75D79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dirty="0"/>
          </a:p>
        </p:txBody>
      </p:sp>
      <p:graphicFrame>
        <p:nvGraphicFramePr>
          <p:cNvPr id="6" name="Table 5">
            <a:extLst>
              <a:ext uri="{FF2B5EF4-FFF2-40B4-BE49-F238E27FC236}">
                <a16:creationId xmlns:a16="http://schemas.microsoft.com/office/drawing/2014/main" id="{DD6F60E2-68EF-3978-E64C-690FE8FD681F}"/>
              </a:ext>
            </a:extLst>
          </p:cNvPr>
          <p:cNvGraphicFramePr>
            <a:graphicFrameLocks noGrp="1"/>
          </p:cNvGraphicFramePr>
          <p:nvPr/>
        </p:nvGraphicFramePr>
        <p:xfrm>
          <a:off x="5796366" y="2018410"/>
          <a:ext cx="3100109" cy="1693435"/>
        </p:xfrm>
        <a:graphic>
          <a:graphicData uri="http://schemas.openxmlformats.org/drawingml/2006/table">
            <a:tbl>
              <a:tblPr firstRow="1" bandRow="1">
                <a:tableStyleId>{5C22544A-7EE6-4342-B048-85BDC9FD1C3A}</a:tableStyleId>
              </a:tblPr>
              <a:tblGrid>
                <a:gridCol w="864996">
                  <a:extLst>
                    <a:ext uri="{9D8B030D-6E8A-4147-A177-3AD203B41FA5}">
                      <a16:colId xmlns:a16="http://schemas.microsoft.com/office/drawing/2014/main" val="3499373031"/>
                    </a:ext>
                  </a:extLst>
                </a:gridCol>
                <a:gridCol w="1201743">
                  <a:extLst>
                    <a:ext uri="{9D8B030D-6E8A-4147-A177-3AD203B41FA5}">
                      <a16:colId xmlns:a16="http://schemas.microsoft.com/office/drawing/2014/main" val="3301548165"/>
                    </a:ext>
                  </a:extLst>
                </a:gridCol>
                <a:gridCol w="1033370">
                  <a:extLst>
                    <a:ext uri="{9D8B030D-6E8A-4147-A177-3AD203B41FA5}">
                      <a16:colId xmlns:a16="http://schemas.microsoft.com/office/drawing/2014/main" val="2980354565"/>
                    </a:ext>
                  </a:extLst>
                </a:gridCol>
              </a:tblGrid>
              <a:tr h="338687">
                <a:tc>
                  <a:txBody>
                    <a:bodyPr/>
                    <a:lstStyle/>
                    <a:p>
                      <a:r>
                        <a:rPr lang="en-US" sz="1200" dirty="0"/>
                        <a:t>ID</a:t>
                      </a:r>
                    </a:p>
                  </a:txBody>
                  <a:tcPr/>
                </a:tc>
                <a:tc>
                  <a:txBody>
                    <a:bodyPr/>
                    <a:lstStyle/>
                    <a:p>
                      <a:r>
                        <a:rPr lang="en-US" sz="1200" dirty="0"/>
                        <a:t>Title</a:t>
                      </a:r>
                    </a:p>
                  </a:txBody>
                  <a:tcPr/>
                </a:tc>
                <a:tc>
                  <a:txBody>
                    <a:bodyPr/>
                    <a:lstStyle/>
                    <a:p>
                      <a:r>
                        <a:rPr lang="en-US" sz="1200" dirty="0"/>
                        <a:t>Room</a:t>
                      </a:r>
                    </a:p>
                  </a:txBody>
                  <a:tcPr/>
                </a:tc>
                <a:extLst>
                  <a:ext uri="{0D108BD9-81ED-4DB2-BD59-A6C34878D82A}">
                    <a16:rowId xmlns:a16="http://schemas.microsoft.com/office/drawing/2014/main" val="2923072136"/>
                  </a:ext>
                </a:extLst>
              </a:tr>
              <a:tr h="338687">
                <a:tc>
                  <a:txBody>
                    <a:bodyPr/>
                    <a:lstStyle/>
                    <a:p>
                      <a:r>
                        <a:rPr lang="en-US" sz="1200" dirty="0"/>
                        <a:t>C465</a:t>
                      </a:r>
                    </a:p>
                  </a:txBody>
                  <a:tcPr/>
                </a:tc>
                <a:tc>
                  <a:txBody>
                    <a:bodyPr/>
                    <a:lstStyle/>
                    <a:p>
                      <a:r>
                        <a:rPr lang="en-US" sz="1200" dirty="0"/>
                        <a:t>Potions</a:t>
                      </a:r>
                    </a:p>
                  </a:txBody>
                  <a:tcPr/>
                </a:tc>
                <a:tc>
                  <a:txBody>
                    <a:bodyPr/>
                    <a:lstStyle/>
                    <a:p>
                      <a:r>
                        <a:rPr lang="en-US" sz="1200" dirty="0"/>
                        <a:t>Dungeons</a:t>
                      </a:r>
                    </a:p>
                  </a:txBody>
                  <a:tcPr/>
                </a:tc>
                <a:extLst>
                  <a:ext uri="{0D108BD9-81ED-4DB2-BD59-A6C34878D82A}">
                    <a16:rowId xmlns:a16="http://schemas.microsoft.com/office/drawing/2014/main" val="1689187156"/>
                  </a:ext>
                </a:extLst>
              </a:tr>
              <a:tr h="338687">
                <a:tc>
                  <a:txBody>
                    <a:bodyPr/>
                    <a:lstStyle/>
                    <a:p>
                      <a:r>
                        <a:rPr lang="en-US" sz="1200" dirty="0"/>
                        <a:t>C122</a:t>
                      </a:r>
                    </a:p>
                  </a:txBody>
                  <a:tcPr/>
                </a:tc>
                <a:tc>
                  <a:txBody>
                    <a:bodyPr/>
                    <a:lstStyle/>
                    <a:p>
                      <a:r>
                        <a:rPr lang="en-US" sz="1200" dirty="0"/>
                        <a:t>Transfiguration</a:t>
                      </a:r>
                    </a:p>
                  </a:txBody>
                  <a:tcPr/>
                </a:tc>
                <a:tc>
                  <a:txBody>
                    <a:bodyPr/>
                    <a:lstStyle/>
                    <a:p>
                      <a:r>
                        <a:rPr lang="en-US" sz="1200" dirty="0"/>
                        <a:t>Room 1B</a:t>
                      </a:r>
                    </a:p>
                  </a:txBody>
                  <a:tcPr/>
                </a:tc>
                <a:extLst>
                  <a:ext uri="{0D108BD9-81ED-4DB2-BD59-A6C34878D82A}">
                    <a16:rowId xmlns:a16="http://schemas.microsoft.com/office/drawing/2014/main" val="753961028"/>
                  </a:ext>
                </a:extLst>
              </a:tr>
              <a:tr h="338687">
                <a:tc>
                  <a:txBody>
                    <a:bodyPr/>
                    <a:lstStyle/>
                    <a:p>
                      <a:r>
                        <a:rPr lang="en-US" sz="1200" dirty="0"/>
                        <a:t>C962</a:t>
                      </a:r>
                    </a:p>
                  </a:txBody>
                  <a:tcPr/>
                </a:tc>
                <a:tc>
                  <a:txBody>
                    <a:bodyPr/>
                    <a:lstStyle/>
                    <a:p>
                      <a:r>
                        <a:rPr lang="en-US" sz="1200" dirty="0"/>
                        <a:t>Herbology</a:t>
                      </a:r>
                    </a:p>
                  </a:txBody>
                  <a:tcPr/>
                </a:tc>
                <a:tc>
                  <a:txBody>
                    <a:bodyPr/>
                    <a:lstStyle/>
                    <a:p>
                      <a:r>
                        <a:rPr lang="en-US" sz="1200" dirty="0"/>
                        <a:t>Greenhouse</a:t>
                      </a:r>
                    </a:p>
                  </a:txBody>
                  <a:tcPr/>
                </a:tc>
                <a:extLst>
                  <a:ext uri="{0D108BD9-81ED-4DB2-BD59-A6C34878D82A}">
                    <a16:rowId xmlns:a16="http://schemas.microsoft.com/office/drawing/2014/main" val="1913095617"/>
                  </a:ext>
                </a:extLst>
              </a:tr>
              <a:tr h="338687">
                <a:tc>
                  <a:txBody>
                    <a:bodyPr/>
                    <a:lstStyle/>
                    <a:p>
                      <a:r>
                        <a:rPr lang="en-US" sz="1200" dirty="0"/>
                        <a:t>C141</a:t>
                      </a:r>
                    </a:p>
                  </a:txBody>
                  <a:tcPr/>
                </a:tc>
                <a:tc>
                  <a:txBody>
                    <a:bodyPr/>
                    <a:lstStyle/>
                    <a:p>
                      <a:r>
                        <a:rPr lang="en-US" sz="1200" dirty="0"/>
                        <a:t>Charms</a:t>
                      </a:r>
                    </a:p>
                  </a:txBody>
                  <a:tcPr/>
                </a:tc>
                <a:tc>
                  <a:txBody>
                    <a:bodyPr/>
                    <a:lstStyle/>
                    <a:p>
                      <a:r>
                        <a:rPr lang="en-US" sz="1200" dirty="0"/>
                        <a:t>Corridor</a:t>
                      </a:r>
                    </a:p>
                  </a:txBody>
                  <a:tcPr/>
                </a:tc>
                <a:extLst>
                  <a:ext uri="{0D108BD9-81ED-4DB2-BD59-A6C34878D82A}">
                    <a16:rowId xmlns:a16="http://schemas.microsoft.com/office/drawing/2014/main" val="3813934038"/>
                  </a:ext>
                </a:extLst>
              </a:tr>
            </a:tbl>
          </a:graphicData>
        </a:graphic>
      </p:graphicFrame>
      <p:graphicFrame>
        <p:nvGraphicFramePr>
          <p:cNvPr id="7" name="Table 6">
            <a:extLst>
              <a:ext uri="{FF2B5EF4-FFF2-40B4-BE49-F238E27FC236}">
                <a16:creationId xmlns:a16="http://schemas.microsoft.com/office/drawing/2014/main" id="{1D19C107-15E8-F410-7932-324B44EAC42B}"/>
              </a:ext>
            </a:extLst>
          </p:cNvPr>
          <p:cNvGraphicFramePr>
            <a:graphicFrameLocks noGrp="1"/>
          </p:cNvGraphicFramePr>
          <p:nvPr/>
        </p:nvGraphicFramePr>
        <p:xfrm>
          <a:off x="311700" y="2015952"/>
          <a:ext cx="1889059" cy="1874520"/>
        </p:xfrm>
        <a:graphic>
          <a:graphicData uri="http://schemas.openxmlformats.org/drawingml/2006/table">
            <a:tbl>
              <a:tblPr firstRow="1" bandRow="1">
                <a:tableStyleId>{5C22544A-7EE6-4342-B048-85BDC9FD1C3A}</a:tableStyleId>
              </a:tblPr>
              <a:tblGrid>
                <a:gridCol w="680192">
                  <a:extLst>
                    <a:ext uri="{9D8B030D-6E8A-4147-A177-3AD203B41FA5}">
                      <a16:colId xmlns:a16="http://schemas.microsoft.com/office/drawing/2014/main" val="613641680"/>
                    </a:ext>
                  </a:extLst>
                </a:gridCol>
                <a:gridCol w="1208867">
                  <a:extLst>
                    <a:ext uri="{9D8B030D-6E8A-4147-A177-3AD203B41FA5}">
                      <a16:colId xmlns:a16="http://schemas.microsoft.com/office/drawing/2014/main" val="1270670896"/>
                    </a:ext>
                  </a:extLst>
                </a:gridCol>
              </a:tblGrid>
              <a:tr h="0">
                <a:tc>
                  <a:txBody>
                    <a:bodyPr/>
                    <a:lstStyle/>
                    <a:p>
                      <a:r>
                        <a:rPr lang="en-US" dirty="0"/>
                        <a:t>ID</a:t>
                      </a:r>
                    </a:p>
                  </a:txBody>
                  <a:tcPr/>
                </a:tc>
                <a:tc>
                  <a:txBody>
                    <a:bodyPr/>
                    <a:lstStyle/>
                    <a:p>
                      <a:r>
                        <a:rPr lang="en-US" dirty="0"/>
                        <a:t>Name</a:t>
                      </a:r>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Harry Potter</a:t>
                      </a:r>
                    </a:p>
                  </a:txBody>
                  <a:tcPr/>
                </a:tc>
                <a:extLst>
                  <a:ext uri="{0D108BD9-81ED-4DB2-BD59-A6C34878D82A}">
                    <a16:rowId xmlns:a16="http://schemas.microsoft.com/office/drawing/2014/main" val="3401890203"/>
                  </a:ext>
                </a:extLst>
              </a:tr>
              <a:tr h="370840">
                <a:tc>
                  <a:txBody>
                    <a:bodyPr/>
                    <a:lstStyle/>
                    <a:p>
                      <a:r>
                        <a:rPr lang="en-US" sz="1200" dirty="0"/>
                        <a:t>S460</a:t>
                      </a:r>
                    </a:p>
                  </a:txBody>
                  <a:tcPr/>
                </a:tc>
                <a:tc>
                  <a:txBody>
                    <a:bodyPr/>
                    <a:lstStyle/>
                    <a:p>
                      <a:r>
                        <a:rPr lang="en-US" sz="1200" dirty="0"/>
                        <a:t>Hermione Granger</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Draco Malfoy</a:t>
                      </a:r>
                    </a:p>
                  </a:txBody>
                  <a:tcPr/>
                </a:tc>
                <a:extLst>
                  <a:ext uri="{0D108BD9-81ED-4DB2-BD59-A6C34878D82A}">
                    <a16:rowId xmlns:a16="http://schemas.microsoft.com/office/drawing/2014/main" val="1583905470"/>
                  </a:ext>
                </a:extLst>
              </a:tr>
              <a:tr h="370840">
                <a:tc>
                  <a:txBody>
                    <a:bodyPr/>
                    <a:lstStyle/>
                    <a:p>
                      <a:r>
                        <a:rPr lang="en-US" sz="1200" dirty="0"/>
                        <a:t>S671</a:t>
                      </a:r>
                    </a:p>
                  </a:txBody>
                  <a:tcPr/>
                </a:tc>
                <a:tc>
                  <a:txBody>
                    <a:bodyPr/>
                    <a:lstStyle/>
                    <a:p>
                      <a:r>
                        <a:rPr lang="en-US" sz="1200" dirty="0"/>
                        <a:t>Ginny Weasley</a:t>
                      </a:r>
                    </a:p>
                  </a:txBody>
                  <a:tcPr/>
                </a:tc>
                <a:extLst>
                  <a:ext uri="{0D108BD9-81ED-4DB2-BD59-A6C34878D82A}">
                    <a16:rowId xmlns:a16="http://schemas.microsoft.com/office/drawing/2014/main" val="589925318"/>
                  </a:ext>
                </a:extLst>
              </a:tr>
            </a:tbl>
          </a:graphicData>
        </a:graphic>
      </p:graphicFrame>
      <p:sp>
        <p:nvSpPr>
          <p:cNvPr id="8" name="TextBox 7">
            <a:extLst>
              <a:ext uri="{FF2B5EF4-FFF2-40B4-BE49-F238E27FC236}">
                <a16:creationId xmlns:a16="http://schemas.microsoft.com/office/drawing/2014/main" id="{E7E1CB28-B7D5-F980-A1EE-0C38CBC150FA}"/>
              </a:ext>
            </a:extLst>
          </p:cNvPr>
          <p:cNvSpPr txBox="1"/>
          <p:nvPr/>
        </p:nvSpPr>
        <p:spPr>
          <a:xfrm>
            <a:off x="311700" y="1708175"/>
            <a:ext cx="1108129" cy="307777"/>
          </a:xfrm>
          <a:prstGeom prst="rect">
            <a:avLst/>
          </a:prstGeom>
          <a:noFill/>
        </p:spPr>
        <p:txBody>
          <a:bodyPr wrap="square" rtlCol="0">
            <a:spAutoFit/>
          </a:bodyPr>
          <a:lstStyle/>
          <a:p>
            <a:r>
              <a:rPr lang="en-US" b="1" dirty="0"/>
              <a:t>STUDENT</a:t>
            </a:r>
          </a:p>
        </p:txBody>
      </p:sp>
      <p:sp>
        <p:nvSpPr>
          <p:cNvPr id="9" name="TextBox 8">
            <a:extLst>
              <a:ext uri="{FF2B5EF4-FFF2-40B4-BE49-F238E27FC236}">
                <a16:creationId xmlns:a16="http://schemas.microsoft.com/office/drawing/2014/main" id="{FD00F8A3-6AF5-38D4-B8F9-895E1D45B8B2}"/>
              </a:ext>
            </a:extLst>
          </p:cNvPr>
          <p:cNvSpPr txBox="1"/>
          <p:nvPr/>
        </p:nvSpPr>
        <p:spPr>
          <a:xfrm>
            <a:off x="5881607" y="1712039"/>
            <a:ext cx="1108129" cy="307777"/>
          </a:xfrm>
          <a:prstGeom prst="rect">
            <a:avLst/>
          </a:prstGeom>
          <a:noFill/>
        </p:spPr>
        <p:txBody>
          <a:bodyPr wrap="square" rtlCol="0">
            <a:spAutoFit/>
          </a:bodyPr>
          <a:lstStyle/>
          <a:p>
            <a:r>
              <a:rPr lang="en-US" b="1" dirty="0"/>
              <a:t>COURSE</a:t>
            </a:r>
          </a:p>
        </p:txBody>
      </p:sp>
      <p:graphicFrame>
        <p:nvGraphicFramePr>
          <p:cNvPr id="10" name="Table 9">
            <a:extLst>
              <a:ext uri="{FF2B5EF4-FFF2-40B4-BE49-F238E27FC236}">
                <a16:creationId xmlns:a16="http://schemas.microsoft.com/office/drawing/2014/main" id="{88BAFD48-7F69-7768-355D-C53985736906}"/>
              </a:ext>
            </a:extLst>
          </p:cNvPr>
          <p:cNvGraphicFramePr>
            <a:graphicFrameLocks noGrp="1"/>
          </p:cNvGraphicFramePr>
          <p:nvPr/>
        </p:nvGraphicFramePr>
        <p:xfrm>
          <a:off x="2847814" y="2017124"/>
          <a:ext cx="2301497" cy="2900680"/>
        </p:xfrm>
        <a:graphic>
          <a:graphicData uri="http://schemas.openxmlformats.org/drawingml/2006/table">
            <a:tbl>
              <a:tblPr firstRow="1" bandRow="1">
                <a:tableStyleId>{5C22544A-7EE6-4342-B048-85BDC9FD1C3A}</a:tableStyleId>
              </a:tblPr>
              <a:tblGrid>
                <a:gridCol w="1142033">
                  <a:extLst>
                    <a:ext uri="{9D8B030D-6E8A-4147-A177-3AD203B41FA5}">
                      <a16:colId xmlns:a16="http://schemas.microsoft.com/office/drawing/2014/main" val="613641680"/>
                    </a:ext>
                  </a:extLst>
                </a:gridCol>
                <a:gridCol w="1159464">
                  <a:extLst>
                    <a:ext uri="{9D8B030D-6E8A-4147-A177-3AD203B41FA5}">
                      <a16:colId xmlns:a16="http://schemas.microsoft.com/office/drawing/2014/main" val="2399880175"/>
                    </a:ext>
                  </a:extLst>
                </a:gridCol>
              </a:tblGrid>
              <a:tr h="163805">
                <a:tc>
                  <a:txBody>
                    <a:bodyPr/>
                    <a:lstStyle/>
                    <a:p>
                      <a:r>
                        <a:rPr lang="en-US" dirty="0" err="1"/>
                        <a:t>Student_ID</a:t>
                      </a:r>
                      <a:endParaRPr lang="en-US" dirty="0"/>
                    </a:p>
                  </a:txBody>
                  <a:tcPr/>
                </a:tc>
                <a:tc>
                  <a:txBody>
                    <a:bodyPr/>
                    <a:lstStyle/>
                    <a:p>
                      <a:r>
                        <a:rPr lang="en-US" dirty="0" err="1"/>
                        <a:t>Course_ID</a:t>
                      </a:r>
                      <a:endParaRPr lang="en-US" dirty="0"/>
                    </a:p>
                  </a:txBody>
                  <a:tcPr/>
                </a:tc>
                <a:extLst>
                  <a:ext uri="{0D108BD9-81ED-4DB2-BD59-A6C34878D82A}">
                    <a16:rowId xmlns:a16="http://schemas.microsoft.com/office/drawing/2014/main" val="14665062"/>
                  </a:ext>
                </a:extLst>
              </a:tr>
              <a:tr h="370840">
                <a:tc>
                  <a:txBody>
                    <a:bodyPr/>
                    <a:lstStyle/>
                    <a:p>
                      <a:r>
                        <a:rPr lang="en-US" sz="1200" dirty="0"/>
                        <a:t>S359</a:t>
                      </a:r>
                    </a:p>
                  </a:txBody>
                  <a:tcPr/>
                </a:tc>
                <a:tc>
                  <a:txBody>
                    <a:bodyPr/>
                    <a:lstStyle/>
                    <a:p>
                      <a:r>
                        <a:rPr lang="en-US" sz="1200" dirty="0"/>
                        <a:t>C465</a:t>
                      </a:r>
                    </a:p>
                  </a:txBody>
                  <a:tcPr/>
                </a:tc>
                <a:extLst>
                  <a:ext uri="{0D108BD9-81ED-4DB2-BD59-A6C34878D82A}">
                    <a16:rowId xmlns:a16="http://schemas.microsoft.com/office/drawing/2014/main" val="3401890203"/>
                  </a:ext>
                </a:extLst>
              </a:tr>
              <a:tr h="370840">
                <a:tc>
                  <a:txBody>
                    <a:bodyPr/>
                    <a:lstStyle/>
                    <a:p>
                      <a:r>
                        <a:rPr lang="en-US" sz="1200" dirty="0"/>
                        <a:t>S359</a:t>
                      </a:r>
                    </a:p>
                  </a:txBody>
                  <a:tcPr/>
                </a:tc>
                <a:tc>
                  <a:txBody>
                    <a:bodyPr/>
                    <a:lstStyle/>
                    <a:p>
                      <a:r>
                        <a:rPr lang="en-US" sz="1200" dirty="0"/>
                        <a:t>C962</a:t>
                      </a:r>
                    </a:p>
                  </a:txBody>
                  <a:tcPr/>
                </a:tc>
                <a:extLst>
                  <a:ext uri="{0D108BD9-81ED-4DB2-BD59-A6C34878D82A}">
                    <a16:rowId xmlns:a16="http://schemas.microsoft.com/office/drawing/2014/main" val="1808365316"/>
                  </a:ext>
                </a:extLst>
              </a:tr>
              <a:tr h="370840">
                <a:tc>
                  <a:txBody>
                    <a:bodyPr/>
                    <a:lstStyle/>
                    <a:p>
                      <a:r>
                        <a:rPr lang="en-US" sz="1200" dirty="0"/>
                        <a:t>S103</a:t>
                      </a:r>
                    </a:p>
                  </a:txBody>
                  <a:tcPr/>
                </a:tc>
                <a:tc>
                  <a:txBody>
                    <a:bodyPr/>
                    <a:lstStyle/>
                    <a:p>
                      <a:r>
                        <a:rPr lang="en-US" sz="1200" dirty="0"/>
                        <a:t>C962</a:t>
                      </a:r>
                    </a:p>
                  </a:txBody>
                  <a:tcPr/>
                </a:tc>
                <a:extLst>
                  <a:ext uri="{0D108BD9-81ED-4DB2-BD59-A6C34878D82A}">
                    <a16:rowId xmlns:a16="http://schemas.microsoft.com/office/drawing/2014/main" val="1583905470"/>
                  </a:ext>
                </a:extLst>
              </a:tr>
              <a:tr h="370840">
                <a:tc>
                  <a:txBody>
                    <a:bodyPr/>
                    <a:lstStyle/>
                    <a:p>
                      <a:r>
                        <a:rPr lang="en-US" sz="1200" dirty="0"/>
                        <a:t>S460</a:t>
                      </a:r>
                    </a:p>
                  </a:txBody>
                  <a:tcPr/>
                </a:tc>
                <a:tc>
                  <a:txBody>
                    <a:bodyPr/>
                    <a:lstStyle/>
                    <a:p>
                      <a:r>
                        <a:rPr lang="en-US" sz="1200" dirty="0"/>
                        <a:t>C122</a:t>
                      </a:r>
                    </a:p>
                  </a:txBody>
                  <a:tcPr/>
                </a:tc>
                <a:extLst>
                  <a:ext uri="{0D108BD9-81ED-4DB2-BD59-A6C34878D82A}">
                    <a16:rowId xmlns:a16="http://schemas.microsoft.com/office/drawing/2014/main" val="589925318"/>
                  </a:ext>
                </a:extLst>
              </a:tr>
              <a:tr h="370840">
                <a:tc>
                  <a:txBody>
                    <a:bodyPr/>
                    <a:lstStyle/>
                    <a:p>
                      <a:r>
                        <a:rPr lang="en-US" sz="1200" dirty="0"/>
                        <a:t>S460</a:t>
                      </a:r>
                    </a:p>
                  </a:txBody>
                  <a:tcPr/>
                </a:tc>
                <a:tc>
                  <a:txBody>
                    <a:bodyPr/>
                    <a:lstStyle/>
                    <a:p>
                      <a:r>
                        <a:rPr lang="en-US" sz="1200" dirty="0"/>
                        <a:t>C465</a:t>
                      </a:r>
                    </a:p>
                  </a:txBody>
                  <a:tcPr/>
                </a:tc>
                <a:extLst>
                  <a:ext uri="{0D108BD9-81ED-4DB2-BD59-A6C34878D82A}">
                    <a16:rowId xmlns:a16="http://schemas.microsoft.com/office/drawing/2014/main" val="2706072300"/>
                  </a:ext>
                </a:extLst>
              </a:tr>
              <a:tr h="370840">
                <a:tc>
                  <a:txBody>
                    <a:bodyPr/>
                    <a:lstStyle/>
                    <a:p>
                      <a:r>
                        <a:rPr lang="en-US" sz="1200" dirty="0"/>
                        <a:t>S103</a:t>
                      </a:r>
                    </a:p>
                  </a:txBody>
                  <a:tcPr/>
                </a:tc>
                <a:tc>
                  <a:txBody>
                    <a:bodyPr/>
                    <a:lstStyle/>
                    <a:p>
                      <a:r>
                        <a:rPr lang="en-US" sz="1200" dirty="0"/>
                        <a:t>C141</a:t>
                      </a:r>
                    </a:p>
                  </a:txBody>
                  <a:tcPr/>
                </a:tc>
                <a:extLst>
                  <a:ext uri="{0D108BD9-81ED-4DB2-BD59-A6C34878D82A}">
                    <a16:rowId xmlns:a16="http://schemas.microsoft.com/office/drawing/2014/main" val="1425115117"/>
                  </a:ext>
                </a:extLst>
              </a:tr>
              <a:tr h="370840">
                <a:tc>
                  <a:txBody>
                    <a:bodyPr/>
                    <a:lstStyle/>
                    <a:p>
                      <a:r>
                        <a:rPr lang="en-US" sz="1200" dirty="0"/>
                        <a:t>…</a:t>
                      </a:r>
                    </a:p>
                  </a:txBody>
                  <a:tcPr/>
                </a:tc>
                <a:tc>
                  <a:txBody>
                    <a:bodyPr/>
                    <a:lstStyle/>
                    <a:p>
                      <a:r>
                        <a:rPr lang="en-US" sz="1200" dirty="0"/>
                        <a:t>…</a:t>
                      </a:r>
                    </a:p>
                  </a:txBody>
                  <a:tcPr/>
                </a:tc>
                <a:extLst>
                  <a:ext uri="{0D108BD9-81ED-4DB2-BD59-A6C34878D82A}">
                    <a16:rowId xmlns:a16="http://schemas.microsoft.com/office/drawing/2014/main" val="2484951322"/>
                  </a:ext>
                </a:extLst>
              </a:tr>
            </a:tbl>
          </a:graphicData>
        </a:graphic>
      </p:graphicFrame>
      <p:sp>
        <p:nvSpPr>
          <p:cNvPr id="11" name="TextBox 10">
            <a:extLst>
              <a:ext uri="{FF2B5EF4-FFF2-40B4-BE49-F238E27FC236}">
                <a16:creationId xmlns:a16="http://schemas.microsoft.com/office/drawing/2014/main" id="{6BA3CBA4-C2A0-8456-290F-2D94AD87210D}"/>
              </a:ext>
            </a:extLst>
          </p:cNvPr>
          <p:cNvSpPr txBox="1"/>
          <p:nvPr/>
        </p:nvSpPr>
        <p:spPr>
          <a:xfrm>
            <a:off x="2847814" y="1708175"/>
            <a:ext cx="1574990" cy="307777"/>
          </a:xfrm>
          <a:prstGeom prst="rect">
            <a:avLst/>
          </a:prstGeom>
          <a:noFill/>
        </p:spPr>
        <p:txBody>
          <a:bodyPr wrap="square" rtlCol="0">
            <a:spAutoFit/>
          </a:bodyPr>
          <a:lstStyle/>
          <a:p>
            <a:r>
              <a:rPr lang="en-US" b="1" dirty="0"/>
              <a:t>ENROLLMENT</a:t>
            </a:r>
          </a:p>
        </p:txBody>
      </p:sp>
      <p:grpSp>
        <p:nvGrpSpPr>
          <p:cNvPr id="5" name="Group 4">
            <a:extLst>
              <a:ext uri="{FF2B5EF4-FFF2-40B4-BE49-F238E27FC236}">
                <a16:creationId xmlns:a16="http://schemas.microsoft.com/office/drawing/2014/main" id="{70926776-5202-2801-9E8B-4C0ADA8697A3}"/>
              </a:ext>
            </a:extLst>
          </p:cNvPr>
          <p:cNvGrpSpPr/>
          <p:nvPr/>
        </p:nvGrpSpPr>
        <p:grpSpPr>
          <a:xfrm>
            <a:off x="1883044" y="2462855"/>
            <a:ext cx="3913322" cy="1848673"/>
            <a:chOff x="1883044" y="2462855"/>
            <a:chExt cx="3913322" cy="1848673"/>
          </a:xfrm>
        </p:grpSpPr>
        <p:cxnSp>
          <p:nvCxnSpPr>
            <p:cNvPr id="12" name="Straight Arrow Connector 11">
              <a:extLst>
                <a:ext uri="{FF2B5EF4-FFF2-40B4-BE49-F238E27FC236}">
                  <a16:creationId xmlns:a16="http://schemas.microsoft.com/office/drawing/2014/main" id="{BA3B2ED7-D668-7E2A-6923-FFDD958BD70D}"/>
                </a:ext>
              </a:extLst>
            </p:cNvPr>
            <p:cNvCxnSpPr>
              <a:cxnSpLocks/>
            </p:cNvCxnSpPr>
            <p:nvPr/>
          </p:nvCxnSpPr>
          <p:spPr>
            <a:xfrm>
              <a:off x="4577811" y="2468709"/>
              <a:ext cx="1218555"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F6F6F22-113E-FA1F-FA76-628EB0CF976D}"/>
                </a:ext>
              </a:extLst>
            </p:cNvPr>
            <p:cNvCxnSpPr>
              <a:cxnSpLocks/>
            </p:cNvCxnSpPr>
            <p:nvPr/>
          </p:nvCxnSpPr>
          <p:spPr>
            <a:xfrm>
              <a:off x="4572000" y="2843122"/>
              <a:ext cx="1224366" cy="34178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0532292-452A-1B0D-DCBC-66DD0136AE78}"/>
                </a:ext>
              </a:extLst>
            </p:cNvPr>
            <p:cNvCxnSpPr>
              <a:cxnSpLocks/>
            </p:cNvCxnSpPr>
            <p:nvPr/>
          </p:nvCxnSpPr>
          <p:spPr>
            <a:xfrm>
              <a:off x="4566189" y="3217535"/>
              <a:ext cx="1230177"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17F1AC-5CED-648A-7A36-44970A3B5061}"/>
                </a:ext>
              </a:extLst>
            </p:cNvPr>
            <p:cNvCxnSpPr>
              <a:cxnSpLocks/>
              <a:endCxn id="6" idx="1"/>
            </p:cNvCxnSpPr>
            <p:nvPr/>
          </p:nvCxnSpPr>
          <p:spPr>
            <a:xfrm flipV="1">
              <a:off x="4560378" y="2865127"/>
              <a:ext cx="1235988" cy="72682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AE69844-961D-FA6D-B9A3-0995A2C8C8BC}"/>
                </a:ext>
              </a:extLst>
            </p:cNvPr>
            <p:cNvCxnSpPr>
              <a:cxnSpLocks/>
            </p:cNvCxnSpPr>
            <p:nvPr/>
          </p:nvCxnSpPr>
          <p:spPr>
            <a:xfrm flipV="1">
              <a:off x="4531317" y="2516198"/>
              <a:ext cx="1265049" cy="143916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E3FAEC8-B771-CDDC-E73B-D68D91D651E3}"/>
                </a:ext>
              </a:extLst>
            </p:cNvPr>
            <p:cNvCxnSpPr>
              <a:cxnSpLocks/>
            </p:cNvCxnSpPr>
            <p:nvPr/>
          </p:nvCxnSpPr>
          <p:spPr>
            <a:xfrm flipV="1">
              <a:off x="4522597" y="3511826"/>
              <a:ext cx="1273769" cy="79970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A0EC02C-70F1-F91B-AF15-1A95FB773B73}"/>
                </a:ext>
              </a:extLst>
            </p:cNvPr>
            <p:cNvCxnSpPr>
              <a:cxnSpLocks/>
            </p:cNvCxnSpPr>
            <p:nvPr/>
          </p:nvCxnSpPr>
          <p:spPr>
            <a:xfrm flipH="1">
              <a:off x="1952786" y="2462855"/>
              <a:ext cx="895028" cy="5854"/>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1E0FD52-E361-8AD8-F9E2-2254AF2C9689}"/>
                </a:ext>
              </a:extLst>
            </p:cNvPr>
            <p:cNvCxnSpPr>
              <a:cxnSpLocks/>
            </p:cNvCxnSpPr>
            <p:nvPr/>
          </p:nvCxnSpPr>
          <p:spPr>
            <a:xfrm flipH="1" flipV="1">
              <a:off x="2014780" y="2512953"/>
              <a:ext cx="856281" cy="33068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6D44494-4567-3709-FECB-F6F423D6F1A2}"/>
                </a:ext>
              </a:extLst>
            </p:cNvPr>
            <p:cNvCxnSpPr>
              <a:cxnSpLocks/>
            </p:cNvCxnSpPr>
            <p:nvPr/>
          </p:nvCxnSpPr>
          <p:spPr>
            <a:xfrm flipH="1">
              <a:off x="2014780" y="3194941"/>
              <a:ext cx="897932" cy="13841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E4F8633-CD9C-C0CA-7553-1FF04951FF23}"/>
                </a:ext>
              </a:extLst>
            </p:cNvPr>
            <p:cNvCxnSpPr>
              <a:cxnSpLocks/>
            </p:cNvCxnSpPr>
            <p:nvPr/>
          </p:nvCxnSpPr>
          <p:spPr>
            <a:xfrm flipH="1" flipV="1">
              <a:off x="1883044" y="2879429"/>
              <a:ext cx="988017" cy="712519"/>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195BF6-F253-DCDD-FAD5-2ADAEF152487}"/>
                </a:ext>
              </a:extLst>
            </p:cNvPr>
            <p:cNvCxnSpPr>
              <a:cxnSpLocks/>
            </p:cNvCxnSpPr>
            <p:nvPr/>
          </p:nvCxnSpPr>
          <p:spPr>
            <a:xfrm flipH="1" flipV="1">
              <a:off x="1883044" y="3024270"/>
              <a:ext cx="988017" cy="93108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B203B4-647C-7773-D908-8EFA42A51988}"/>
                </a:ext>
              </a:extLst>
            </p:cNvPr>
            <p:cNvCxnSpPr>
              <a:cxnSpLocks/>
            </p:cNvCxnSpPr>
            <p:nvPr/>
          </p:nvCxnSpPr>
          <p:spPr>
            <a:xfrm flipH="1" flipV="1">
              <a:off x="2061757" y="3401783"/>
              <a:ext cx="786057" cy="90974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04809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3CC3A-88D2-560B-B5EE-EC61D5A52242}"/>
              </a:ext>
            </a:extLst>
          </p:cNvPr>
          <p:cNvSpPr>
            <a:spLocks noGrp="1"/>
          </p:cNvSpPr>
          <p:nvPr>
            <p:ph type="title"/>
          </p:nvPr>
        </p:nvSpPr>
        <p:spPr/>
        <p:txBody>
          <a:bodyPr>
            <a:noAutofit/>
          </a:bodyPr>
          <a:lstStyle/>
          <a:p>
            <a:r>
              <a:rPr lang="en-US" sz="3200" dirty="0">
                <a:solidFill>
                  <a:srgbClr val="004B83"/>
                </a:solidFill>
              </a:rPr>
              <a:t>Preview of coming attractions (1)</a:t>
            </a:r>
          </a:p>
        </p:txBody>
      </p:sp>
      <p:sp>
        <p:nvSpPr>
          <p:cNvPr id="3" name="Text Placeholder 2">
            <a:extLst>
              <a:ext uri="{FF2B5EF4-FFF2-40B4-BE49-F238E27FC236}">
                <a16:creationId xmlns:a16="http://schemas.microsoft.com/office/drawing/2014/main" id="{F193F1C7-E077-68D2-7E2A-8BAB71A382D9}"/>
              </a:ext>
            </a:extLst>
          </p:cNvPr>
          <p:cNvSpPr>
            <a:spLocks noGrp="1"/>
          </p:cNvSpPr>
          <p:nvPr>
            <p:ph type="body" idx="1"/>
          </p:nvPr>
        </p:nvSpPr>
        <p:spPr/>
        <p:txBody>
          <a:bodyPr/>
          <a:lstStyle/>
          <a:p>
            <a:r>
              <a:rPr lang="en-US" dirty="0">
                <a:latin typeface="Avenir Book" panose="02000503020000020003" pitchFamily="2" charset="0"/>
              </a:rPr>
              <a:t>SELECT name</a:t>
            </a:r>
            <a:br>
              <a:rPr lang="en-US" dirty="0">
                <a:latin typeface="Avenir Book" panose="02000503020000020003" pitchFamily="2" charset="0"/>
              </a:rPr>
            </a:br>
            <a:r>
              <a:rPr lang="en-US" dirty="0">
                <a:latin typeface="Avenir Book" panose="02000503020000020003" pitchFamily="2" charset="0"/>
              </a:rPr>
              <a:t>FROM student, enrollment, course</a:t>
            </a:r>
            <a:br>
              <a:rPr lang="en-US" dirty="0">
                <a:latin typeface="Avenir Book" panose="02000503020000020003" pitchFamily="2" charset="0"/>
              </a:rPr>
            </a:br>
            <a:r>
              <a:rPr lang="en-US" dirty="0">
                <a:latin typeface="Avenir Book" panose="02000503020000020003" pitchFamily="2" charset="0"/>
              </a:rPr>
              <a:t>ON …</a:t>
            </a:r>
            <a:br>
              <a:rPr lang="en-US" dirty="0">
                <a:latin typeface="Avenir Book" panose="02000503020000020003" pitchFamily="2" charset="0"/>
              </a:rPr>
            </a:br>
            <a:r>
              <a:rPr lang="en-US" dirty="0">
                <a:latin typeface="Avenir Book" panose="02000503020000020003" pitchFamily="2" charset="0"/>
              </a:rPr>
              <a:t>WHERE title = ‘Potions’;</a:t>
            </a:r>
          </a:p>
        </p:txBody>
      </p:sp>
      <p:sp>
        <p:nvSpPr>
          <p:cNvPr id="5" name="Text Placeholder 4">
            <a:extLst>
              <a:ext uri="{FF2B5EF4-FFF2-40B4-BE49-F238E27FC236}">
                <a16:creationId xmlns:a16="http://schemas.microsoft.com/office/drawing/2014/main" id="{2C0BF0BB-D4A5-F8CB-F94E-192EFE9AF1EC}"/>
              </a:ext>
            </a:extLst>
          </p:cNvPr>
          <p:cNvSpPr>
            <a:spLocks noGrp="1"/>
          </p:cNvSpPr>
          <p:nvPr>
            <p:ph type="body" idx="2"/>
          </p:nvPr>
        </p:nvSpPr>
        <p:spPr/>
        <p:txBody>
          <a:bodyPr/>
          <a:lstStyle/>
          <a:p>
            <a:endParaRPr lang="en-US"/>
          </a:p>
        </p:txBody>
      </p:sp>
      <p:sp>
        <p:nvSpPr>
          <p:cNvPr id="4" name="Slide Number Placeholder 3">
            <a:extLst>
              <a:ext uri="{FF2B5EF4-FFF2-40B4-BE49-F238E27FC236}">
                <a16:creationId xmlns:a16="http://schemas.microsoft.com/office/drawing/2014/main" id="{F75D26E5-4B9C-AE7C-4F67-C282F63E9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dirty="0"/>
          </a:p>
        </p:txBody>
      </p:sp>
    </p:spTree>
    <p:extLst>
      <p:ext uri="{BB962C8B-B14F-4D97-AF65-F5344CB8AC3E}">
        <p14:creationId xmlns:p14="http://schemas.microsoft.com/office/powerpoint/2010/main" val="1382346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3CC3A-88D2-560B-B5EE-EC61D5A52242}"/>
              </a:ext>
            </a:extLst>
          </p:cNvPr>
          <p:cNvSpPr>
            <a:spLocks noGrp="1"/>
          </p:cNvSpPr>
          <p:nvPr>
            <p:ph type="title"/>
          </p:nvPr>
        </p:nvSpPr>
        <p:spPr/>
        <p:txBody>
          <a:bodyPr>
            <a:noAutofit/>
          </a:bodyPr>
          <a:lstStyle/>
          <a:p>
            <a:r>
              <a:rPr lang="en-US" sz="3200" dirty="0">
                <a:solidFill>
                  <a:srgbClr val="004B83"/>
                </a:solidFill>
              </a:rPr>
              <a:t>Preview of coming attractions (2)</a:t>
            </a:r>
          </a:p>
        </p:txBody>
      </p:sp>
      <p:sp>
        <p:nvSpPr>
          <p:cNvPr id="3" name="Text Placeholder 2">
            <a:extLst>
              <a:ext uri="{FF2B5EF4-FFF2-40B4-BE49-F238E27FC236}">
                <a16:creationId xmlns:a16="http://schemas.microsoft.com/office/drawing/2014/main" id="{F193F1C7-E077-68D2-7E2A-8BAB71A382D9}"/>
              </a:ext>
            </a:extLst>
          </p:cNvPr>
          <p:cNvSpPr>
            <a:spLocks noGrp="1"/>
          </p:cNvSpPr>
          <p:nvPr>
            <p:ph type="body" idx="1"/>
          </p:nvPr>
        </p:nvSpPr>
        <p:spPr>
          <a:xfrm>
            <a:off x="311700" y="1160224"/>
            <a:ext cx="3999900" cy="3416400"/>
          </a:xfrm>
        </p:spPr>
        <p:txBody>
          <a:bodyPr/>
          <a:lstStyle/>
          <a:p>
            <a:r>
              <a:rPr lang="en-US" dirty="0">
                <a:latin typeface="Avenir Book" panose="02000503020000020003" pitchFamily="2" charset="0"/>
              </a:rPr>
              <a:t>SELECT name</a:t>
            </a:r>
            <a:br>
              <a:rPr lang="en-US" dirty="0">
                <a:latin typeface="Avenir Book" panose="02000503020000020003" pitchFamily="2" charset="0"/>
              </a:rPr>
            </a:br>
            <a:r>
              <a:rPr lang="en-US" dirty="0">
                <a:latin typeface="Avenir Book" panose="02000503020000020003" pitchFamily="2" charset="0"/>
              </a:rPr>
              <a:t>FROM student, enrollment, course</a:t>
            </a:r>
            <a:br>
              <a:rPr lang="en-US" dirty="0">
                <a:latin typeface="Avenir Book" panose="02000503020000020003" pitchFamily="2" charset="0"/>
              </a:rPr>
            </a:br>
            <a:r>
              <a:rPr lang="en-US" dirty="0">
                <a:latin typeface="Avenir Book" panose="02000503020000020003" pitchFamily="2" charset="0"/>
              </a:rPr>
              <a:t>ON …</a:t>
            </a:r>
            <a:br>
              <a:rPr lang="en-US" dirty="0">
                <a:latin typeface="Avenir Book" panose="02000503020000020003" pitchFamily="2" charset="0"/>
              </a:rPr>
            </a:br>
            <a:r>
              <a:rPr lang="en-US" dirty="0">
                <a:latin typeface="Avenir Book" panose="02000503020000020003" pitchFamily="2" charset="0"/>
              </a:rPr>
              <a:t>WHERE title = ‘Potions’;</a:t>
            </a:r>
          </a:p>
          <a:p>
            <a:pPr lvl="1"/>
            <a:endParaRPr lang="en-US" dirty="0">
              <a:latin typeface="Avenir Book" panose="02000503020000020003" pitchFamily="2" charset="0"/>
            </a:endParaRPr>
          </a:p>
          <a:p>
            <a:r>
              <a:rPr lang="en-US" dirty="0">
                <a:latin typeface="Avenir Book" panose="02000503020000020003" pitchFamily="2" charset="0"/>
              </a:rPr>
              <a:t>CREATE VIEW </a:t>
            </a:r>
            <a:r>
              <a:rPr lang="en-US" dirty="0" err="1">
                <a:latin typeface="Avenir Book" panose="02000503020000020003" pitchFamily="2" charset="0"/>
              </a:rPr>
              <a:t>quickref</a:t>
            </a:r>
            <a:r>
              <a:rPr lang="en-US" dirty="0">
                <a:latin typeface="Avenir Book" panose="02000503020000020003" pitchFamily="2" charset="0"/>
              </a:rPr>
              <a:t> AS</a:t>
            </a:r>
            <a:br>
              <a:rPr lang="en-US" dirty="0">
                <a:latin typeface="Avenir Book" panose="02000503020000020003" pitchFamily="2" charset="0"/>
              </a:rPr>
            </a:br>
            <a:r>
              <a:rPr lang="en-US" dirty="0">
                <a:latin typeface="Avenir Book" panose="02000503020000020003" pitchFamily="2" charset="0"/>
              </a:rPr>
              <a:t>SELECT name, title</a:t>
            </a:r>
            <a:br>
              <a:rPr lang="en-US" dirty="0">
                <a:latin typeface="Avenir Book" panose="02000503020000020003" pitchFamily="2" charset="0"/>
              </a:rPr>
            </a:br>
            <a:r>
              <a:rPr lang="en-US" dirty="0">
                <a:latin typeface="Avenir Book" panose="02000503020000020003" pitchFamily="2" charset="0"/>
              </a:rPr>
              <a:t>FROM student, enrollment, course</a:t>
            </a:r>
            <a:br>
              <a:rPr lang="en-US" dirty="0">
                <a:latin typeface="Avenir Book" panose="02000503020000020003" pitchFamily="2" charset="0"/>
              </a:rPr>
            </a:br>
            <a:r>
              <a:rPr lang="en-US" dirty="0">
                <a:latin typeface="Avenir Book" panose="02000503020000020003" pitchFamily="2" charset="0"/>
              </a:rPr>
              <a:t>ON … ;</a:t>
            </a:r>
          </a:p>
          <a:p>
            <a:pPr lvl="1"/>
            <a:endParaRPr lang="en-US" dirty="0">
              <a:latin typeface="Avenir Book" panose="02000503020000020003" pitchFamily="2" charset="0"/>
            </a:endParaRPr>
          </a:p>
          <a:p>
            <a:r>
              <a:rPr lang="en-US" dirty="0">
                <a:latin typeface="Avenir Book" panose="02000503020000020003" pitchFamily="2" charset="0"/>
              </a:rPr>
              <a:t>SELECT name</a:t>
            </a:r>
            <a:br>
              <a:rPr lang="en-US" dirty="0">
                <a:latin typeface="Avenir Book" panose="02000503020000020003" pitchFamily="2" charset="0"/>
              </a:rPr>
            </a:br>
            <a:r>
              <a:rPr lang="en-US" dirty="0">
                <a:latin typeface="Avenir Book" panose="02000503020000020003" pitchFamily="2" charset="0"/>
              </a:rPr>
              <a:t>FROM </a:t>
            </a:r>
            <a:r>
              <a:rPr lang="en-US" dirty="0" err="1">
                <a:latin typeface="Avenir Book" panose="02000503020000020003" pitchFamily="2" charset="0"/>
              </a:rPr>
              <a:t>quickref</a:t>
            </a:r>
            <a:br>
              <a:rPr lang="en-US" dirty="0">
                <a:latin typeface="Avenir Book" panose="02000503020000020003" pitchFamily="2" charset="0"/>
              </a:rPr>
            </a:br>
            <a:r>
              <a:rPr lang="en-US" dirty="0">
                <a:latin typeface="Avenir Book" panose="02000503020000020003" pitchFamily="2" charset="0"/>
              </a:rPr>
              <a:t>WHERE title = ‘Potions’;</a:t>
            </a:r>
          </a:p>
        </p:txBody>
      </p:sp>
      <p:sp>
        <p:nvSpPr>
          <p:cNvPr id="5" name="Text Placeholder 4">
            <a:extLst>
              <a:ext uri="{FF2B5EF4-FFF2-40B4-BE49-F238E27FC236}">
                <a16:creationId xmlns:a16="http://schemas.microsoft.com/office/drawing/2014/main" id="{2C0BF0BB-D4A5-F8CB-F94E-192EFE9AF1EC}"/>
              </a:ext>
            </a:extLst>
          </p:cNvPr>
          <p:cNvSpPr>
            <a:spLocks noGrp="1"/>
          </p:cNvSpPr>
          <p:nvPr>
            <p:ph type="body" idx="2"/>
          </p:nvPr>
        </p:nvSpPr>
        <p:spPr/>
        <p:txBody>
          <a:bodyPr/>
          <a:lstStyle/>
          <a:p>
            <a:endParaRPr lang="en-US"/>
          </a:p>
        </p:txBody>
      </p:sp>
      <p:sp>
        <p:nvSpPr>
          <p:cNvPr id="4" name="Slide Number Placeholder 3">
            <a:extLst>
              <a:ext uri="{FF2B5EF4-FFF2-40B4-BE49-F238E27FC236}">
                <a16:creationId xmlns:a16="http://schemas.microsoft.com/office/drawing/2014/main" id="{F75D26E5-4B9C-AE7C-4F67-C282F63E900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dirty="0"/>
          </a:p>
        </p:txBody>
      </p:sp>
      <p:graphicFrame>
        <p:nvGraphicFramePr>
          <p:cNvPr id="6" name="Table 6">
            <a:extLst>
              <a:ext uri="{FF2B5EF4-FFF2-40B4-BE49-F238E27FC236}">
                <a16:creationId xmlns:a16="http://schemas.microsoft.com/office/drawing/2014/main" id="{50786BB2-182F-7822-E5A7-35B7FEFE7CB6}"/>
              </a:ext>
            </a:extLst>
          </p:cNvPr>
          <p:cNvGraphicFramePr>
            <a:graphicFrameLocks noGrp="1"/>
          </p:cNvGraphicFramePr>
          <p:nvPr>
            <p:extLst>
              <p:ext uri="{D42A27DB-BD31-4B8C-83A1-F6EECF244321}">
                <p14:modId xmlns:p14="http://schemas.microsoft.com/office/powerpoint/2010/main" val="2073831859"/>
              </p:ext>
            </p:extLst>
          </p:nvPr>
        </p:nvGraphicFramePr>
        <p:xfrm>
          <a:off x="5016773" y="2468264"/>
          <a:ext cx="3308400" cy="1854200"/>
        </p:xfrm>
        <a:graphic>
          <a:graphicData uri="http://schemas.openxmlformats.org/drawingml/2006/table">
            <a:tbl>
              <a:tblPr firstRow="1" bandRow="1">
                <a:tableStyleId>{5C22544A-7EE6-4342-B048-85BDC9FD1C3A}</a:tableStyleId>
              </a:tblPr>
              <a:tblGrid>
                <a:gridCol w="1654200">
                  <a:extLst>
                    <a:ext uri="{9D8B030D-6E8A-4147-A177-3AD203B41FA5}">
                      <a16:colId xmlns:a16="http://schemas.microsoft.com/office/drawing/2014/main" val="2962312263"/>
                    </a:ext>
                  </a:extLst>
                </a:gridCol>
                <a:gridCol w="1654200">
                  <a:extLst>
                    <a:ext uri="{9D8B030D-6E8A-4147-A177-3AD203B41FA5}">
                      <a16:colId xmlns:a16="http://schemas.microsoft.com/office/drawing/2014/main" val="3530278981"/>
                    </a:ext>
                  </a:extLst>
                </a:gridCol>
              </a:tblGrid>
              <a:tr h="370840">
                <a:tc>
                  <a:txBody>
                    <a:bodyPr/>
                    <a:lstStyle/>
                    <a:p>
                      <a:r>
                        <a:rPr lang="en-US" sz="1200" dirty="0"/>
                        <a:t>name</a:t>
                      </a:r>
                    </a:p>
                  </a:txBody>
                  <a:tcPr/>
                </a:tc>
                <a:tc>
                  <a:txBody>
                    <a:bodyPr/>
                    <a:lstStyle/>
                    <a:p>
                      <a:r>
                        <a:rPr lang="en-US" sz="1200" dirty="0"/>
                        <a:t>title</a:t>
                      </a:r>
                    </a:p>
                  </a:txBody>
                  <a:tcPr/>
                </a:tc>
                <a:extLst>
                  <a:ext uri="{0D108BD9-81ED-4DB2-BD59-A6C34878D82A}">
                    <a16:rowId xmlns:a16="http://schemas.microsoft.com/office/drawing/2014/main" val="1863958392"/>
                  </a:ext>
                </a:extLst>
              </a:tr>
              <a:tr h="370840">
                <a:tc>
                  <a:txBody>
                    <a:bodyPr/>
                    <a:lstStyle/>
                    <a:p>
                      <a:r>
                        <a:rPr lang="en-US" sz="1200" dirty="0"/>
                        <a:t>Harry Potter</a:t>
                      </a:r>
                    </a:p>
                  </a:txBody>
                  <a:tcPr/>
                </a:tc>
                <a:tc>
                  <a:txBody>
                    <a:bodyPr/>
                    <a:lstStyle/>
                    <a:p>
                      <a:r>
                        <a:rPr lang="en-US" sz="1200" dirty="0"/>
                        <a:t>Potions</a:t>
                      </a:r>
                    </a:p>
                  </a:txBody>
                  <a:tcPr/>
                </a:tc>
                <a:extLst>
                  <a:ext uri="{0D108BD9-81ED-4DB2-BD59-A6C34878D82A}">
                    <a16:rowId xmlns:a16="http://schemas.microsoft.com/office/drawing/2014/main" val="3519681201"/>
                  </a:ext>
                </a:extLst>
              </a:tr>
              <a:tr h="370840">
                <a:tc>
                  <a:txBody>
                    <a:bodyPr/>
                    <a:lstStyle/>
                    <a:p>
                      <a:r>
                        <a:rPr lang="en-US" sz="1200" dirty="0"/>
                        <a:t>Harry Potter</a:t>
                      </a:r>
                    </a:p>
                  </a:txBody>
                  <a:tcPr/>
                </a:tc>
                <a:tc>
                  <a:txBody>
                    <a:bodyPr/>
                    <a:lstStyle/>
                    <a:p>
                      <a:r>
                        <a:rPr lang="en-US" sz="1200" dirty="0"/>
                        <a:t>Herbology</a:t>
                      </a:r>
                    </a:p>
                  </a:txBody>
                  <a:tcPr/>
                </a:tc>
                <a:extLst>
                  <a:ext uri="{0D108BD9-81ED-4DB2-BD59-A6C34878D82A}">
                    <a16:rowId xmlns:a16="http://schemas.microsoft.com/office/drawing/2014/main" val="1110165886"/>
                  </a:ext>
                </a:extLst>
              </a:tr>
              <a:tr h="370840">
                <a:tc>
                  <a:txBody>
                    <a:bodyPr/>
                    <a:lstStyle/>
                    <a:p>
                      <a:r>
                        <a:rPr lang="en-US" sz="1200" dirty="0"/>
                        <a:t>Hermione Granger</a:t>
                      </a:r>
                    </a:p>
                  </a:txBody>
                  <a:tcPr/>
                </a:tc>
                <a:tc>
                  <a:txBody>
                    <a:bodyPr/>
                    <a:lstStyle/>
                    <a:p>
                      <a:r>
                        <a:rPr lang="en-US" sz="1200" dirty="0"/>
                        <a:t>Potions</a:t>
                      </a:r>
                    </a:p>
                  </a:txBody>
                  <a:tcPr/>
                </a:tc>
                <a:extLst>
                  <a:ext uri="{0D108BD9-81ED-4DB2-BD59-A6C34878D82A}">
                    <a16:rowId xmlns:a16="http://schemas.microsoft.com/office/drawing/2014/main" val="3745175187"/>
                  </a:ext>
                </a:extLst>
              </a:tr>
              <a:tr h="370840">
                <a:tc>
                  <a:txBody>
                    <a:bodyPr/>
                    <a:lstStyle/>
                    <a:p>
                      <a:r>
                        <a:rPr lang="en-US" sz="1200" dirty="0"/>
                        <a:t>Hermione Granger</a:t>
                      </a:r>
                    </a:p>
                  </a:txBody>
                  <a:tcPr/>
                </a:tc>
                <a:tc>
                  <a:txBody>
                    <a:bodyPr/>
                    <a:lstStyle/>
                    <a:p>
                      <a:r>
                        <a:rPr lang="en-US" sz="1200" dirty="0"/>
                        <a:t>Transfiguration</a:t>
                      </a:r>
                    </a:p>
                  </a:txBody>
                  <a:tcPr/>
                </a:tc>
                <a:extLst>
                  <a:ext uri="{0D108BD9-81ED-4DB2-BD59-A6C34878D82A}">
                    <a16:rowId xmlns:a16="http://schemas.microsoft.com/office/drawing/2014/main" val="2061039091"/>
                  </a:ext>
                </a:extLst>
              </a:tr>
            </a:tbl>
          </a:graphicData>
        </a:graphic>
      </p:graphicFrame>
      <p:sp>
        <p:nvSpPr>
          <p:cNvPr id="7" name="TextBox 6">
            <a:extLst>
              <a:ext uri="{FF2B5EF4-FFF2-40B4-BE49-F238E27FC236}">
                <a16:creationId xmlns:a16="http://schemas.microsoft.com/office/drawing/2014/main" id="{7107D579-25E9-FF45-5FC1-DE595344D330}"/>
              </a:ext>
            </a:extLst>
          </p:cNvPr>
          <p:cNvSpPr txBox="1"/>
          <p:nvPr/>
        </p:nvSpPr>
        <p:spPr>
          <a:xfrm>
            <a:off x="5016773" y="2164237"/>
            <a:ext cx="1092631" cy="338554"/>
          </a:xfrm>
          <a:prstGeom prst="rect">
            <a:avLst/>
          </a:prstGeom>
          <a:noFill/>
        </p:spPr>
        <p:txBody>
          <a:bodyPr wrap="square" rtlCol="0">
            <a:spAutoFit/>
          </a:bodyPr>
          <a:lstStyle/>
          <a:p>
            <a:r>
              <a:rPr lang="en-US" sz="1600" b="1" dirty="0" err="1"/>
              <a:t>quickref</a:t>
            </a:r>
            <a:endParaRPr lang="en-US" sz="1600" b="1" dirty="0"/>
          </a:p>
        </p:txBody>
      </p:sp>
    </p:spTree>
    <p:extLst>
      <p:ext uri="{BB962C8B-B14F-4D97-AF65-F5344CB8AC3E}">
        <p14:creationId xmlns:p14="http://schemas.microsoft.com/office/powerpoint/2010/main" val="425826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F354-1319-9D3B-2CA4-F91BBF96C3BA}"/>
              </a:ext>
            </a:extLst>
          </p:cNvPr>
          <p:cNvSpPr>
            <a:spLocks noGrp="1"/>
          </p:cNvSpPr>
          <p:nvPr>
            <p:ph type="title"/>
          </p:nvPr>
        </p:nvSpPr>
        <p:spPr/>
        <p:txBody>
          <a:bodyPr/>
          <a:lstStyle/>
          <a:p>
            <a:r>
              <a:rPr lang="en-US" dirty="0"/>
              <a:t>Normalization</a:t>
            </a:r>
          </a:p>
        </p:txBody>
      </p:sp>
      <p:sp>
        <p:nvSpPr>
          <p:cNvPr id="3" name="Text Placeholder 2">
            <a:extLst>
              <a:ext uri="{FF2B5EF4-FFF2-40B4-BE49-F238E27FC236}">
                <a16:creationId xmlns:a16="http://schemas.microsoft.com/office/drawing/2014/main" id="{B6BDC223-C104-6845-DA9B-A38FD30E59C5}"/>
              </a:ext>
            </a:extLst>
          </p:cNvPr>
          <p:cNvSpPr>
            <a:spLocks noGrp="1"/>
          </p:cNvSpPr>
          <p:nvPr>
            <p:ph type="body" idx="1"/>
          </p:nvPr>
        </p:nvSpPr>
        <p:spPr/>
        <p:txBody>
          <a:bodyPr>
            <a:normAutofit lnSpcReduction="10000"/>
          </a:bodyPr>
          <a:lstStyle/>
          <a:p>
            <a:r>
              <a:rPr lang="en-US" dirty="0"/>
              <a:t>Data is “normalized” if it follows the principles we’ve been discussing</a:t>
            </a:r>
          </a:p>
          <a:p>
            <a:pPr lvl="1"/>
            <a:r>
              <a:rPr lang="en-US" dirty="0">
                <a:latin typeface="Avenir Book" panose="02000503020000020003" pitchFamily="2" charset="0"/>
              </a:rPr>
              <a:t>One table per type per entity</a:t>
            </a:r>
          </a:p>
          <a:p>
            <a:pPr lvl="1"/>
            <a:r>
              <a:rPr lang="en-US" dirty="0">
                <a:latin typeface="Avenir Book" panose="02000503020000020003" pitchFamily="2" charset="0"/>
              </a:rPr>
              <a:t>Rows are instances of the entity</a:t>
            </a:r>
          </a:p>
          <a:p>
            <a:pPr lvl="1"/>
            <a:r>
              <a:rPr lang="en-US" dirty="0">
                <a:latin typeface="Avenir Book" panose="02000503020000020003" pitchFamily="2" charset="0"/>
              </a:rPr>
              <a:t>Columns are attributes of the entity (and not of anything else)</a:t>
            </a:r>
          </a:p>
          <a:p>
            <a:pPr lvl="1"/>
            <a:r>
              <a:rPr lang="en-US" dirty="0">
                <a:latin typeface="Avenir Book" panose="02000503020000020003" pitchFamily="2" charset="0"/>
              </a:rPr>
              <a:t>Primary and foreign keys</a:t>
            </a:r>
          </a:p>
          <a:p>
            <a:endParaRPr lang="en-US" dirty="0"/>
          </a:p>
          <a:p>
            <a:r>
              <a:rPr lang="en-US" dirty="0"/>
              <a:t>Benefits</a:t>
            </a:r>
          </a:p>
          <a:p>
            <a:pPr lvl="1"/>
            <a:r>
              <a:rPr lang="en-US" dirty="0">
                <a:latin typeface="Avenir Book" panose="02000503020000020003" pitchFamily="2" charset="0"/>
              </a:rPr>
              <a:t>Data is one and only one place</a:t>
            </a:r>
          </a:p>
          <a:p>
            <a:pPr lvl="1"/>
            <a:r>
              <a:rPr lang="en-US" dirty="0">
                <a:latin typeface="Avenir Book" panose="02000503020000020003" pitchFamily="2" charset="0"/>
              </a:rPr>
              <a:t>Maximizes flexibility and independence</a:t>
            </a:r>
          </a:p>
          <a:p>
            <a:pPr lvl="1"/>
            <a:endParaRPr lang="en-US" dirty="0">
              <a:latin typeface="Avenir Book" panose="02000503020000020003" pitchFamily="2" charset="0"/>
            </a:endParaRPr>
          </a:p>
          <a:p>
            <a:r>
              <a:rPr lang="en-US" dirty="0"/>
              <a:t>Disadvantages</a:t>
            </a:r>
          </a:p>
          <a:p>
            <a:pPr lvl="1"/>
            <a:r>
              <a:rPr lang="en-US" dirty="0">
                <a:latin typeface="Avenir Book" panose="02000503020000020003" pitchFamily="2" charset="0"/>
              </a:rPr>
              <a:t>More tables; complexity</a:t>
            </a:r>
          </a:p>
          <a:p>
            <a:pPr lvl="1"/>
            <a:r>
              <a:rPr lang="en-US" dirty="0">
                <a:latin typeface="Avenir Book" panose="02000503020000020003" pitchFamily="2" charset="0"/>
              </a:rPr>
              <a:t>Data sometimes “denormalized” for simplicity, performance</a:t>
            </a:r>
          </a:p>
        </p:txBody>
      </p:sp>
      <p:sp>
        <p:nvSpPr>
          <p:cNvPr id="4" name="Slide Number Placeholder 3">
            <a:extLst>
              <a:ext uri="{FF2B5EF4-FFF2-40B4-BE49-F238E27FC236}">
                <a16:creationId xmlns:a16="http://schemas.microsoft.com/office/drawing/2014/main" id="{B3E8EBB5-88F0-968E-A6F1-BDAAC57DE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dirty="0"/>
          </a:p>
        </p:txBody>
      </p:sp>
    </p:spTree>
    <p:extLst>
      <p:ext uri="{BB962C8B-B14F-4D97-AF65-F5344CB8AC3E}">
        <p14:creationId xmlns:p14="http://schemas.microsoft.com/office/powerpoint/2010/main" val="3037621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D433-246E-4DE0-A514-6E3FE9C35D64}"/>
              </a:ext>
            </a:extLst>
          </p:cNvPr>
          <p:cNvSpPr>
            <a:spLocks noGrp="1"/>
          </p:cNvSpPr>
          <p:nvPr>
            <p:ph type="title"/>
          </p:nvPr>
        </p:nvSpPr>
        <p:spPr/>
        <p:txBody>
          <a:bodyPr/>
          <a:lstStyle/>
          <a:p>
            <a:r>
              <a:rPr lang="en-US" dirty="0"/>
              <a:t>Example of un-normalization</a:t>
            </a:r>
          </a:p>
        </p:txBody>
      </p:sp>
      <p:sp>
        <p:nvSpPr>
          <p:cNvPr id="3" name="Text Placeholder 2">
            <a:extLst>
              <a:ext uri="{FF2B5EF4-FFF2-40B4-BE49-F238E27FC236}">
                <a16:creationId xmlns:a16="http://schemas.microsoft.com/office/drawing/2014/main" id="{AB5F93C9-E6A7-5A27-B20D-92DE971E2BB6}"/>
              </a:ext>
            </a:extLst>
          </p:cNvPr>
          <p:cNvSpPr>
            <a:spLocks noGrp="1"/>
          </p:cNvSpPr>
          <p:nvPr>
            <p:ph type="body" idx="1"/>
          </p:nvPr>
        </p:nvSpPr>
        <p:spPr/>
        <p:txBody>
          <a:bodyPr/>
          <a:lstStyle/>
          <a:p>
            <a:r>
              <a:rPr lang="en-US" dirty="0"/>
              <a:t>Going back to earlier incarnation of student table…</a:t>
            </a:r>
          </a:p>
        </p:txBody>
      </p:sp>
      <p:sp>
        <p:nvSpPr>
          <p:cNvPr id="4" name="Slide Number Placeholder 3">
            <a:extLst>
              <a:ext uri="{FF2B5EF4-FFF2-40B4-BE49-F238E27FC236}">
                <a16:creationId xmlns:a16="http://schemas.microsoft.com/office/drawing/2014/main" id="{5303B2D2-2AB7-890C-D489-CBA81E938CE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dirty="0"/>
          </a:p>
        </p:txBody>
      </p:sp>
      <p:graphicFrame>
        <p:nvGraphicFramePr>
          <p:cNvPr id="5" name="Table 6">
            <a:extLst>
              <a:ext uri="{FF2B5EF4-FFF2-40B4-BE49-F238E27FC236}">
                <a16:creationId xmlns:a16="http://schemas.microsoft.com/office/drawing/2014/main" id="{1992EF4B-41C4-A656-9316-018DCA9C55A2}"/>
              </a:ext>
            </a:extLst>
          </p:cNvPr>
          <p:cNvGraphicFramePr>
            <a:graphicFrameLocks noGrp="1"/>
          </p:cNvGraphicFramePr>
          <p:nvPr>
            <p:extLst>
              <p:ext uri="{D42A27DB-BD31-4B8C-83A1-F6EECF244321}">
                <p14:modId xmlns:p14="http://schemas.microsoft.com/office/powerpoint/2010/main" val="3875299293"/>
              </p:ext>
            </p:extLst>
          </p:nvPr>
        </p:nvGraphicFramePr>
        <p:xfrm>
          <a:off x="503698" y="2714908"/>
          <a:ext cx="7322952" cy="2199640"/>
        </p:xfrm>
        <a:graphic>
          <a:graphicData uri="http://schemas.openxmlformats.org/drawingml/2006/table">
            <a:tbl>
              <a:tblPr firstRow="1" bandRow="1">
                <a:tableStyleId>{5C22544A-7EE6-4342-B048-85BDC9FD1C3A}</a:tableStyleId>
              </a:tblPr>
              <a:tblGrid>
                <a:gridCol w="1220492">
                  <a:extLst>
                    <a:ext uri="{9D8B030D-6E8A-4147-A177-3AD203B41FA5}">
                      <a16:colId xmlns:a16="http://schemas.microsoft.com/office/drawing/2014/main" val="4291815652"/>
                    </a:ext>
                  </a:extLst>
                </a:gridCol>
                <a:gridCol w="1220492">
                  <a:extLst>
                    <a:ext uri="{9D8B030D-6E8A-4147-A177-3AD203B41FA5}">
                      <a16:colId xmlns:a16="http://schemas.microsoft.com/office/drawing/2014/main" val="2481386493"/>
                    </a:ext>
                  </a:extLst>
                </a:gridCol>
                <a:gridCol w="1220492">
                  <a:extLst>
                    <a:ext uri="{9D8B030D-6E8A-4147-A177-3AD203B41FA5}">
                      <a16:colId xmlns:a16="http://schemas.microsoft.com/office/drawing/2014/main" val="992614225"/>
                    </a:ext>
                  </a:extLst>
                </a:gridCol>
                <a:gridCol w="1220492">
                  <a:extLst>
                    <a:ext uri="{9D8B030D-6E8A-4147-A177-3AD203B41FA5}">
                      <a16:colId xmlns:a16="http://schemas.microsoft.com/office/drawing/2014/main" val="4093792969"/>
                    </a:ext>
                  </a:extLst>
                </a:gridCol>
                <a:gridCol w="1220492">
                  <a:extLst>
                    <a:ext uri="{9D8B030D-6E8A-4147-A177-3AD203B41FA5}">
                      <a16:colId xmlns:a16="http://schemas.microsoft.com/office/drawing/2014/main" val="1678987015"/>
                    </a:ext>
                  </a:extLst>
                </a:gridCol>
                <a:gridCol w="1220492">
                  <a:extLst>
                    <a:ext uri="{9D8B030D-6E8A-4147-A177-3AD203B41FA5}">
                      <a16:colId xmlns:a16="http://schemas.microsoft.com/office/drawing/2014/main" val="3015614634"/>
                    </a:ext>
                  </a:extLst>
                </a:gridCol>
              </a:tblGrid>
              <a:tr h="370840">
                <a:tc>
                  <a:txBody>
                    <a:bodyPr/>
                    <a:lstStyle/>
                    <a:p>
                      <a:r>
                        <a:rPr lang="en-US" sz="1200" dirty="0"/>
                        <a:t>ID</a:t>
                      </a:r>
                    </a:p>
                  </a:txBody>
                  <a:tcPr>
                    <a:solidFill>
                      <a:schemeClr val="accent4">
                        <a:lumMod val="60000"/>
                        <a:lumOff val="40000"/>
                      </a:schemeClr>
                    </a:solidFill>
                  </a:tcPr>
                </a:tc>
                <a:tc>
                  <a:txBody>
                    <a:bodyPr/>
                    <a:lstStyle/>
                    <a:p>
                      <a:r>
                        <a:rPr lang="en-US" sz="1200" dirty="0"/>
                        <a:t>Name</a:t>
                      </a:r>
                    </a:p>
                  </a:txBody>
                  <a:tcPr/>
                </a:tc>
                <a:tc>
                  <a:txBody>
                    <a:bodyPr/>
                    <a:lstStyle/>
                    <a:p>
                      <a:r>
                        <a:rPr lang="en-US" sz="1200" dirty="0"/>
                        <a:t>House</a:t>
                      </a:r>
                    </a:p>
                  </a:txBody>
                  <a:tcPr/>
                </a:tc>
                <a:tc>
                  <a:txBody>
                    <a:bodyPr/>
                    <a:lstStyle/>
                    <a:p>
                      <a:r>
                        <a:rPr lang="en-US" sz="1200" dirty="0"/>
                        <a:t>Headmaster</a:t>
                      </a:r>
                    </a:p>
                  </a:txBody>
                  <a:tcPr/>
                </a:tc>
                <a:tc>
                  <a:txBody>
                    <a:bodyPr/>
                    <a:lstStyle/>
                    <a:p>
                      <a:r>
                        <a:rPr lang="en-US" sz="1200" dirty="0"/>
                        <a:t>Blood status</a:t>
                      </a:r>
                    </a:p>
                  </a:txBody>
                  <a:tcPr/>
                </a:tc>
                <a:tc>
                  <a:txBody>
                    <a:bodyPr/>
                    <a:lstStyle/>
                    <a:p>
                      <a:r>
                        <a:rPr lang="en-US" sz="1200" dirty="0"/>
                        <a:t>Birthdate</a:t>
                      </a:r>
                    </a:p>
                  </a:txBody>
                  <a:tcPr/>
                </a:tc>
                <a:extLst>
                  <a:ext uri="{0D108BD9-81ED-4DB2-BD59-A6C34878D82A}">
                    <a16:rowId xmlns:a16="http://schemas.microsoft.com/office/drawing/2014/main" val="2779361094"/>
                  </a:ext>
                </a:extLst>
              </a:tr>
              <a:tr h="370840">
                <a:tc>
                  <a:txBody>
                    <a:bodyPr/>
                    <a:lstStyle/>
                    <a:p>
                      <a:r>
                        <a:rPr lang="en-US" sz="1200" dirty="0"/>
                        <a:t>S359</a:t>
                      </a:r>
                    </a:p>
                  </a:txBody>
                  <a:tcPr>
                    <a:solidFill>
                      <a:schemeClr val="accent4">
                        <a:lumMod val="40000"/>
                        <a:lumOff val="60000"/>
                      </a:schemeClr>
                    </a:solidFill>
                  </a:tcPr>
                </a:tc>
                <a:tc>
                  <a:txBody>
                    <a:bodyPr/>
                    <a:lstStyle/>
                    <a:p>
                      <a:r>
                        <a:rPr lang="en-US" sz="1200" dirty="0"/>
                        <a:t>Harry Potter</a:t>
                      </a:r>
                    </a:p>
                  </a:txBody>
                  <a:tcPr/>
                </a:tc>
                <a:tc>
                  <a:txBody>
                    <a:bodyPr/>
                    <a:lstStyle/>
                    <a:p>
                      <a:r>
                        <a:rPr lang="en-US" sz="1200" dirty="0"/>
                        <a:t>Gryffindor</a:t>
                      </a:r>
                    </a:p>
                  </a:txBody>
                  <a:tcPr/>
                </a:tc>
                <a:tc>
                  <a:txBody>
                    <a:bodyPr/>
                    <a:lstStyle/>
                    <a:p>
                      <a:r>
                        <a:rPr lang="en-US" sz="1200" dirty="0"/>
                        <a:t>Minerva McGonagall</a:t>
                      </a:r>
                    </a:p>
                  </a:txBody>
                  <a:tcPr/>
                </a:tc>
                <a:tc>
                  <a:txBody>
                    <a:bodyPr/>
                    <a:lstStyle/>
                    <a:p>
                      <a:r>
                        <a:rPr lang="en-US" sz="1200" dirty="0"/>
                        <a:t>Half-blood</a:t>
                      </a:r>
                    </a:p>
                  </a:txBody>
                  <a:tcPr/>
                </a:tc>
                <a:tc>
                  <a:txBody>
                    <a:bodyPr/>
                    <a:lstStyle/>
                    <a:p>
                      <a:r>
                        <a:rPr lang="en-US" sz="1200" dirty="0"/>
                        <a:t>1980-07-31</a:t>
                      </a:r>
                    </a:p>
                  </a:txBody>
                  <a:tcPr/>
                </a:tc>
                <a:extLst>
                  <a:ext uri="{0D108BD9-81ED-4DB2-BD59-A6C34878D82A}">
                    <a16:rowId xmlns:a16="http://schemas.microsoft.com/office/drawing/2014/main" val="2215406621"/>
                  </a:ext>
                </a:extLst>
              </a:tr>
              <a:tr h="370840">
                <a:tc>
                  <a:txBody>
                    <a:bodyPr/>
                    <a:lstStyle/>
                    <a:p>
                      <a:r>
                        <a:rPr lang="en-US" sz="1200" dirty="0"/>
                        <a:t>S460</a:t>
                      </a:r>
                    </a:p>
                  </a:txBody>
                  <a:tcPr>
                    <a:solidFill>
                      <a:schemeClr val="accent4">
                        <a:lumMod val="40000"/>
                        <a:lumOff val="60000"/>
                      </a:schemeClr>
                    </a:solidFill>
                  </a:tcPr>
                </a:tc>
                <a:tc>
                  <a:txBody>
                    <a:bodyPr/>
                    <a:lstStyle/>
                    <a:p>
                      <a:r>
                        <a:rPr lang="en-US" sz="1200" dirty="0"/>
                        <a:t>Hermione Granger</a:t>
                      </a:r>
                    </a:p>
                  </a:txBody>
                  <a:tcPr/>
                </a:tc>
                <a:tc>
                  <a:txBody>
                    <a:bodyPr/>
                    <a:lstStyle/>
                    <a:p>
                      <a:r>
                        <a:rPr lang="en-US" sz="1200" dirty="0"/>
                        <a:t>Gryffindor</a:t>
                      </a:r>
                    </a:p>
                  </a:txBody>
                  <a:tcPr/>
                </a:tc>
                <a:tc>
                  <a:txBody>
                    <a:bodyPr/>
                    <a:lstStyle/>
                    <a:p>
                      <a:r>
                        <a:rPr lang="en-US" sz="1200" dirty="0"/>
                        <a:t>Minerva McGonagall</a:t>
                      </a:r>
                    </a:p>
                  </a:txBody>
                  <a:tcPr/>
                </a:tc>
                <a:tc>
                  <a:txBody>
                    <a:bodyPr/>
                    <a:lstStyle/>
                    <a:p>
                      <a:r>
                        <a:rPr lang="en-US" sz="1200" dirty="0"/>
                        <a:t>Muggle-born</a:t>
                      </a:r>
                    </a:p>
                  </a:txBody>
                  <a:tcPr/>
                </a:tc>
                <a:tc>
                  <a:txBody>
                    <a:bodyPr/>
                    <a:lstStyle/>
                    <a:p>
                      <a:r>
                        <a:rPr lang="en-US" sz="1200" dirty="0"/>
                        <a:t>1979-09-19</a:t>
                      </a:r>
                    </a:p>
                  </a:txBody>
                  <a:tcPr/>
                </a:tc>
                <a:extLst>
                  <a:ext uri="{0D108BD9-81ED-4DB2-BD59-A6C34878D82A}">
                    <a16:rowId xmlns:a16="http://schemas.microsoft.com/office/drawing/2014/main" val="973924525"/>
                  </a:ext>
                </a:extLst>
              </a:tr>
              <a:tr h="370840">
                <a:tc>
                  <a:txBody>
                    <a:bodyPr/>
                    <a:lstStyle/>
                    <a:p>
                      <a:r>
                        <a:rPr lang="en-US" sz="1200" dirty="0"/>
                        <a:t>S103</a:t>
                      </a:r>
                    </a:p>
                  </a:txBody>
                  <a:tcPr>
                    <a:solidFill>
                      <a:schemeClr val="accent4">
                        <a:lumMod val="40000"/>
                        <a:lumOff val="60000"/>
                      </a:schemeClr>
                    </a:solidFill>
                  </a:tcPr>
                </a:tc>
                <a:tc>
                  <a:txBody>
                    <a:bodyPr/>
                    <a:lstStyle/>
                    <a:p>
                      <a:r>
                        <a:rPr lang="en-US" sz="1200" dirty="0"/>
                        <a:t>Draco Malfoy</a:t>
                      </a:r>
                    </a:p>
                  </a:txBody>
                  <a:tcPr/>
                </a:tc>
                <a:tc>
                  <a:txBody>
                    <a:bodyPr/>
                    <a:lstStyle/>
                    <a:p>
                      <a:r>
                        <a:rPr lang="en-US" sz="1200" dirty="0"/>
                        <a:t>Slytherin</a:t>
                      </a:r>
                    </a:p>
                  </a:txBody>
                  <a:tcPr/>
                </a:tc>
                <a:tc>
                  <a:txBody>
                    <a:bodyPr/>
                    <a:lstStyle/>
                    <a:p>
                      <a:r>
                        <a:rPr lang="en-US" sz="1200" dirty="0"/>
                        <a:t>Severus Snape</a:t>
                      </a:r>
                    </a:p>
                  </a:txBody>
                  <a:tcPr/>
                </a:tc>
                <a:tc>
                  <a:txBody>
                    <a:bodyPr/>
                    <a:lstStyle/>
                    <a:p>
                      <a:r>
                        <a:rPr lang="en-US" sz="1200" dirty="0"/>
                        <a:t>Pure-blood</a:t>
                      </a:r>
                    </a:p>
                  </a:txBody>
                  <a:tcPr/>
                </a:tc>
                <a:tc>
                  <a:txBody>
                    <a:bodyPr/>
                    <a:lstStyle/>
                    <a:p>
                      <a:r>
                        <a:rPr lang="en-US" sz="1200" dirty="0"/>
                        <a:t>1980-06-05</a:t>
                      </a:r>
                    </a:p>
                  </a:txBody>
                  <a:tcPr/>
                </a:tc>
                <a:extLst>
                  <a:ext uri="{0D108BD9-81ED-4DB2-BD59-A6C34878D82A}">
                    <a16:rowId xmlns:a16="http://schemas.microsoft.com/office/drawing/2014/main" val="2235407540"/>
                  </a:ext>
                </a:extLst>
              </a:tr>
              <a:tr h="370840">
                <a:tc>
                  <a:txBody>
                    <a:bodyPr/>
                    <a:lstStyle/>
                    <a:p>
                      <a:r>
                        <a:rPr lang="en-US" sz="1200" dirty="0"/>
                        <a:t>S671</a:t>
                      </a:r>
                    </a:p>
                  </a:txBody>
                  <a:tcPr>
                    <a:solidFill>
                      <a:schemeClr val="accent4">
                        <a:lumMod val="40000"/>
                        <a:lumOff val="60000"/>
                      </a:schemeClr>
                    </a:solidFill>
                  </a:tcPr>
                </a:tc>
                <a:tc>
                  <a:txBody>
                    <a:bodyPr/>
                    <a:lstStyle/>
                    <a:p>
                      <a:r>
                        <a:rPr lang="en-US" sz="1200" dirty="0"/>
                        <a:t>Ginny Weasley</a:t>
                      </a:r>
                    </a:p>
                  </a:txBody>
                  <a:tcPr/>
                </a:tc>
                <a:tc>
                  <a:txBody>
                    <a:bodyPr/>
                    <a:lstStyle/>
                    <a:p>
                      <a:r>
                        <a:rPr lang="en-US" sz="1200" dirty="0"/>
                        <a:t>Gryffindor</a:t>
                      </a:r>
                    </a:p>
                  </a:txBody>
                  <a:tcPr/>
                </a:tc>
                <a:tc>
                  <a:txBody>
                    <a:bodyPr/>
                    <a:lstStyle/>
                    <a:p>
                      <a:r>
                        <a:rPr lang="en-US" sz="1200" dirty="0"/>
                        <a:t>Minerva McGonagall</a:t>
                      </a:r>
                    </a:p>
                  </a:txBody>
                  <a:tcPr/>
                </a:tc>
                <a:tc>
                  <a:txBody>
                    <a:bodyPr/>
                    <a:lstStyle/>
                    <a:p>
                      <a:r>
                        <a:rPr lang="en-US" sz="1200" dirty="0"/>
                        <a:t>Pure-blood</a:t>
                      </a:r>
                    </a:p>
                  </a:txBody>
                  <a:tcPr/>
                </a:tc>
                <a:tc>
                  <a:txBody>
                    <a:bodyPr/>
                    <a:lstStyle/>
                    <a:p>
                      <a:r>
                        <a:rPr lang="en-US" sz="1200" dirty="0"/>
                        <a:t>1981-08-11</a:t>
                      </a:r>
                    </a:p>
                  </a:txBody>
                  <a:tcPr/>
                </a:tc>
                <a:extLst>
                  <a:ext uri="{0D108BD9-81ED-4DB2-BD59-A6C34878D82A}">
                    <a16:rowId xmlns:a16="http://schemas.microsoft.com/office/drawing/2014/main" val="1219449798"/>
                  </a:ext>
                </a:extLst>
              </a:tr>
            </a:tbl>
          </a:graphicData>
        </a:graphic>
      </p:graphicFrame>
      <p:sp>
        <p:nvSpPr>
          <p:cNvPr id="6" name="TextBox 5">
            <a:extLst>
              <a:ext uri="{FF2B5EF4-FFF2-40B4-BE49-F238E27FC236}">
                <a16:creationId xmlns:a16="http://schemas.microsoft.com/office/drawing/2014/main" id="{7A7498E9-714B-62CE-7EC0-0FA660E77607}"/>
              </a:ext>
            </a:extLst>
          </p:cNvPr>
          <p:cNvSpPr txBox="1"/>
          <p:nvPr/>
        </p:nvSpPr>
        <p:spPr>
          <a:xfrm>
            <a:off x="503698" y="2428592"/>
            <a:ext cx="1108129" cy="307777"/>
          </a:xfrm>
          <a:prstGeom prst="rect">
            <a:avLst/>
          </a:prstGeom>
          <a:noFill/>
        </p:spPr>
        <p:txBody>
          <a:bodyPr wrap="square" rtlCol="0">
            <a:spAutoFit/>
          </a:bodyPr>
          <a:lstStyle/>
          <a:p>
            <a:r>
              <a:rPr lang="en-US" b="1" dirty="0"/>
              <a:t>STUDENT</a:t>
            </a:r>
          </a:p>
        </p:txBody>
      </p:sp>
      <p:sp>
        <p:nvSpPr>
          <p:cNvPr id="7" name="TextBox 6">
            <a:extLst>
              <a:ext uri="{FF2B5EF4-FFF2-40B4-BE49-F238E27FC236}">
                <a16:creationId xmlns:a16="http://schemas.microsoft.com/office/drawing/2014/main" id="{EBCA8F20-49AB-0FD9-A3FE-027537141184}"/>
              </a:ext>
            </a:extLst>
          </p:cNvPr>
          <p:cNvSpPr txBox="1"/>
          <p:nvPr/>
        </p:nvSpPr>
        <p:spPr>
          <a:xfrm>
            <a:off x="5319423" y="1908312"/>
            <a:ext cx="1170513" cy="307777"/>
          </a:xfrm>
          <a:prstGeom prst="rect">
            <a:avLst/>
          </a:prstGeom>
          <a:noFill/>
        </p:spPr>
        <p:txBody>
          <a:bodyPr wrap="none" rtlCol="0">
            <a:spAutoFit/>
          </a:bodyPr>
          <a:lstStyle/>
          <a:p>
            <a:r>
              <a:rPr lang="en-US" dirty="0"/>
              <a:t>New column</a:t>
            </a:r>
          </a:p>
        </p:txBody>
      </p:sp>
      <p:cxnSp>
        <p:nvCxnSpPr>
          <p:cNvPr id="9" name="Elbow Connector 8">
            <a:extLst>
              <a:ext uri="{FF2B5EF4-FFF2-40B4-BE49-F238E27FC236}">
                <a16:creationId xmlns:a16="http://schemas.microsoft.com/office/drawing/2014/main" id="{EFE368E5-67D2-2FCB-8975-C9FBA99C2010}"/>
              </a:ext>
            </a:extLst>
          </p:cNvPr>
          <p:cNvCxnSpPr>
            <a:cxnSpLocks/>
            <a:stCxn id="7" idx="1"/>
          </p:cNvCxnSpPr>
          <p:nvPr/>
        </p:nvCxnSpPr>
        <p:spPr>
          <a:xfrm rot="10800000" flipV="1">
            <a:off x="4794637" y="2062200"/>
            <a:ext cx="524786" cy="652681"/>
          </a:xfrm>
          <a:prstGeom prst="bentConnector2">
            <a:avLst/>
          </a:prstGeom>
          <a:ln w="444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570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BAF0-DDC6-1290-8F07-EF0C849DACF1}"/>
              </a:ext>
            </a:extLst>
          </p:cNvPr>
          <p:cNvSpPr>
            <a:spLocks noGrp="1"/>
          </p:cNvSpPr>
          <p:nvPr>
            <p:ph type="title"/>
          </p:nvPr>
        </p:nvSpPr>
        <p:spPr/>
        <p:txBody>
          <a:bodyPr/>
          <a:lstStyle/>
          <a:p>
            <a:r>
              <a:rPr lang="en-US" dirty="0"/>
              <a:t>Normalization trigger: attribute growth</a:t>
            </a:r>
          </a:p>
        </p:txBody>
      </p:sp>
      <p:sp>
        <p:nvSpPr>
          <p:cNvPr id="3" name="Text Placeholder 2">
            <a:extLst>
              <a:ext uri="{FF2B5EF4-FFF2-40B4-BE49-F238E27FC236}">
                <a16:creationId xmlns:a16="http://schemas.microsoft.com/office/drawing/2014/main" id="{C4D873AA-C3AF-3E9A-DAD8-EF356DDD6DC9}"/>
              </a:ext>
            </a:extLst>
          </p:cNvPr>
          <p:cNvSpPr>
            <a:spLocks noGrp="1"/>
          </p:cNvSpPr>
          <p:nvPr>
            <p:ph type="body" idx="1"/>
          </p:nvPr>
        </p:nvSpPr>
        <p:spPr/>
        <p:txBody>
          <a:bodyPr/>
          <a:lstStyle/>
          <a:p>
            <a:r>
              <a:rPr lang="en-US" dirty="0"/>
              <a:t>When an attribute gains its own attributes, the attribute becomes an entity in its own right</a:t>
            </a:r>
          </a:p>
          <a:p>
            <a:pPr lvl="1"/>
            <a:endParaRPr lang="en-US" dirty="0">
              <a:latin typeface="Avenir Book" panose="02000503020000020003" pitchFamily="2" charset="0"/>
            </a:endParaRPr>
          </a:p>
          <a:p>
            <a:r>
              <a:rPr lang="en-US" dirty="0"/>
              <a:t>We saw this with the House examples earlier</a:t>
            </a:r>
          </a:p>
          <a:p>
            <a:pPr lvl="1"/>
            <a:r>
              <a:rPr lang="en-US" dirty="0">
                <a:latin typeface="Avenir Book" panose="02000503020000020003" pitchFamily="2" charset="0"/>
              </a:rPr>
              <a:t>First example: House is a term from a controlled vocabulary</a:t>
            </a:r>
          </a:p>
          <a:p>
            <a:pPr lvl="1"/>
            <a:r>
              <a:rPr lang="en-US" dirty="0">
                <a:latin typeface="Avenir Book" panose="02000503020000020003" pitchFamily="2" charset="0"/>
              </a:rPr>
              <a:t>Second example: House is an entity which the Student table references</a:t>
            </a:r>
          </a:p>
        </p:txBody>
      </p:sp>
      <p:sp>
        <p:nvSpPr>
          <p:cNvPr id="4" name="Slide Number Placeholder 3">
            <a:extLst>
              <a:ext uri="{FF2B5EF4-FFF2-40B4-BE49-F238E27FC236}">
                <a16:creationId xmlns:a16="http://schemas.microsoft.com/office/drawing/2014/main" id="{B1183519-1342-87C6-206E-C18C7857E6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dirty="0"/>
          </a:p>
        </p:txBody>
      </p:sp>
    </p:spTree>
    <p:extLst>
      <p:ext uri="{BB962C8B-B14F-4D97-AF65-F5344CB8AC3E}">
        <p14:creationId xmlns:p14="http://schemas.microsoft.com/office/powerpoint/2010/main" val="2224782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82F1-4AEB-5E88-5A52-57472409F274}"/>
              </a:ext>
            </a:extLst>
          </p:cNvPr>
          <p:cNvSpPr>
            <a:spLocks noGrp="1"/>
          </p:cNvSpPr>
          <p:nvPr>
            <p:ph type="title"/>
          </p:nvPr>
        </p:nvSpPr>
        <p:spPr/>
        <p:txBody>
          <a:bodyPr/>
          <a:lstStyle/>
          <a:p>
            <a:r>
              <a:rPr lang="en-US" dirty="0"/>
              <a:t>Normalization trigger: multiple values</a:t>
            </a:r>
          </a:p>
        </p:txBody>
      </p:sp>
      <p:sp>
        <p:nvSpPr>
          <p:cNvPr id="3" name="Text Placeholder 2">
            <a:extLst>
              <a:ext uri="{FF2B5EF4-FFF2-40B4-BE49-F238E27FC236}">
                <a16:creationId xmlns:a16="http://schemas.microsoft.com/office/drawing/2014/main" id="{F5682B19-6A7B-F57F-0583-BF9B8B80DA7F}"/>
              </a:ext>
            </a:extLst>
          </p:cNvPr>
          <p:cNvSpPr>
            <a:spLocks noGrp="1"/>
          </p:cNvSpPr>
          <p:nvPr>
            <p:ph type="body" idx="1"/>
          </p:nvPr>
        </p:nvSpPr>
        <p:spPr/>
        <p:txBody>
          <a:bodyPr/>
          <a:lstStyle/>
          <a:p>
            <a:r>
              <a:rPr lang="en-US" dirty="0"/>
              <a:t>Oops, a student can have multiple wands</a:t>
            </a:r>
          </a:p>
          <a:p>
            <a:r>
              <a:rPr lang="en-US" dirty="0"/>
              <a:t>No:</a:t>
            </a:r>
          </a:p>
          <a:p>
            <a:endParaRPr lang="en-US" dirty="0"/>
          </a:p>
          <a:p>
            <a:endParaRPr lang="en-US" dirty="0"/>
          </a:p>
          <a:p>
            <a:r>
              <a:rPr lang="en-US" dirty="0"/>
              <a:t>No:</a:t>
            </a:r>
          </a:p>
          <a:p>
            <a:endParaRPr lang="en-US" dirty="0"/>
          </a:p>
          <a:p>
            <a:endParaRPr lang="en-US" dirty="0"/>
          </a:p>
          <a:p>
            <a:r>
              <a:rPr lang="en-US" dirty="0"/>
              <a:t>No:</a:t>
            </a:r>
          </a:p>
        </p:txBody>
      </p:sp>
      <p:sp>
        <p:nvSpPr>
          <p:cNvPr id="4" name="Slide Number Placeholder 3">
            <a:extLst>
              <a:ext uri="{FF2B5EF4-FFF2-40B4-BE49-F238E27FC236}">
                <a16:creationId xmlns:a16="http://schemas.microsoft.com/office/drawing/2014/main" id="{7FE1D004-1FB0-2E9D-C0E8-3425C1AB69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dirty="0"/>
          </a:p>
        </p:txBody>
      </p:sp>
      <p:graphicFrame>
        <p:nvGraphicFramePr>
          <p:cNvPr id="5" name="Table 5">
            <a:extLst>
              <a:ext uri="{FF2B5EF4-FFF2-40B4-BE49-F238E27FC236}">
                <a16:creationId xmlns:a16="http://schemas.microsoft.com/office/drawing/2014/main" id="{34E446F0-700B-C067-E2D4-8775B95E7783}"/>
              </a:ext>
            </a:extLst>
          </p:cNvPr>
          <p:cNvGraphicFramePr>
            <a:graphicFrameLocks noGrp="1"/>
          </p:cNvGraphicFramePr>
          <p:nvPr>
            <p:extLst>
              <p:ext uri="{D42A27DB-BD31-4B8C-83A1-F6EECF244321}">
                <p14:modId xmlns:p14="http://schemas.microsoft.com/office/powerpoint/2010/main" val="2144520988"/>
              </p:ext>
            </p:extLst>
          </p:nvPr>
        </p:nvGraphicFramePr>
        <p:xfrm>
          <a:off x="1345144" y="2584144"/>
          <a:ext cx="6620360" cy="741680"/>
        </p:xfrm>
        <a:graphic>
          <a:graphicData uri="http://schemas.openxmlformats.org/drawingml/2006/table">
            <a:tbl>
              <a:tblPr firstRow="1" bandRow="1">
                <a:tableStyleId>{5C22544A-7EE6-4342-B048-85BDC9FD1C3A}</a:tableStyleId>
              </a:tblPr>
              <a:tblGrid>
                <a:gridCol w="701310">
                  <a:extLst>
                    <a:ext uri="{9D8B030D-6E8A-4147-A177-3AD203B41FA5}">
                      <a16:colId xmlns:a16="http://schemas.microsoft.com/office/drawing/2014/main" val="1537350473"/>
                    </a:ext>
                  </a:extLst>
                </a:gridCol>
                <a:gridCol w="1287603">
                  <a:extLst>
                    <a:ext uri="{9D8B030D-6E8A-4147-A177-3AD203B41FA5}">
                      <a16:colId xmlns:a16="http://schemas.microsoft.com/office/drawing/2014/main" val="1965993507"/>
                    </a:ext>
                  </a:extLst>
                </a:gridCol>
                <a:gridCol w="1493041">
                  <a:extLst>
                    <a:ext uri="{9D8B030D-6E8A-4147-A177-3AD203B41FA5}">
                      <a16:colId xmlns:a16="http://schemas.microsoft.com/office/drawing/2014/main" val="670094604"/>
                    </a:ext>
                  </a:extLst>
                </a:gridCol>
                <a:gridCol w="1526583">
                  <a:extLst>
                    <a:ext uri="{9D8B030D-6E8A-4147-A177-3AD203B41FA5}">
                      <a16:colId xmlns:a16="http://schemas.microsoft.com/office/drawing/2014/main" val="3242611339"/>
                    </a:ext>
                  </a:extLst>
                </a:gridCol>
                <a:gridCol w="1611823">
                  <a:extLst>
                    <a:ext uri="{9D8B030D-6E8A-4147-A177-3AD203B41FA5}">
                      <a16:colId xmlns:a16="http://schemas.microsoft.com/office/drawing/2014/main" val="403867313"/>
                    </a:ext>
                  </a:extLst>
                </a:gridCol>
              </a:tblGrid>
              <a:tr h="370840">
                <a:tc>
                  <a:txBody>
                    <a:bodyPr/>
                    <a:lstStyle/>
                    <a:p>
                      <a:r>
                        <a:rPr lang="en-US" dirty="0"/>
                        <a:t>ID</a:t>
                      </a:r>
                    </a:p>
                  </a:txBody>
                  <a:tcPr/>
                </a:tc>
                <a:tc>
                  <a:txBody>
                    <a:bodyPr/>
                    <a:lstStyle/>
                    <a:p>
                      <a:r>
                        <a:rPr lang="en-US" dirty="0"/>
                        <a:t>Name</a:t>
                      </a:r>
                    </a:p>
                  </a:txBody>
                  <a:tcPr/>
                </a:tc>
                <a:tc>
                  <a:txBody>
                    <a:bodyPr/>
                    <a:lstStyle/>
                    <a:p>
                      <a:r>
                        <a:rPr lang="en-US" dirty="0"/>
                        <a:t>Wand_length_1</a:t>
                      </a:r>
                    </a:p>
                  </a:txBody>
                  <a:tcPr/>
                </a:tc>
                <a:tc>
                  <a:txBody>
                    <a:bodyPr/>
                    <a:lstStyle/>
                    <a:p>
                      <a:r>
                        <a:rPr lang="en-US" dirty="0"/>
                        <a:t>Wand_length_2</a:t>
                      </a:r>
                    </a:p>
                  </a:txBody>
                  <a:tcPr/>
                </a:tc>
                <a:tc>
                  <a:txBody>
                    <a:bodyPr/>
                    <a:lstStyle/>
                    <a:p>
                      <a:r>
                        <a:rPr lang="en-US" dirty="0"/>
                        <a:t>Wand_length_3</a:t>
                      </a:r>
                    </a:p>
                  </a:txBody>
                  <a:tcPr/>
                </a:tc>
                <a:extLst>
                  <a:ext uri="{0D108BD9-81ED-4DB2-BD59-A6C34878D82A}">
                    <a16:rowId xmlns:a16="http://schemas.microsoft.com/office/drawing/2014/main" val="710041436"/>
                  </a:ext>
                </a:extLst>
              </a:tr>
              <a:tr h="370840">
                <a:tc>
                  <a:txBody>
                    <a:bodyPr/>
                    <a:lstStyle/>
                    <a:p>
                      <a:r>
                        <a:rPr lang="en-US" dirty="0"/>
                        <a:t>S359</a:t>
                      </a:r>
                    </a:p>
                  </a:txBody>
                  <a:tcPr/>
                </a:tc>
                <a:tc>
                  <a:txBody>
                    <a:bodyPr/>
                    <a:lstStyle/>
                    <a:p>
                      <a:r>
                        <a:rPr lang="en-US" dirty="0"/>
                        <a:t>Harry Potter</a:t>
                      </a:r>
                    </a:p>
                  </a:txBody>
                  <a:tcPr/>
                </a:tc>
                <a:tc>
                  <a:txBody>
                    <a:bodyPr/>
                    <a:lstStyle/>
                    <a:p>
                      <a:r>
                        <a:rPr lang="en-US" dirty="0"/>
                        <a:t>11</a:t>
                      </a:r>
                    </a:p>
                  </a:txBody>
                  <a:tcPr/>
                </a:tc>
                <a:tc>
                  <a:txBody>
                    <a:bodyPr/>
                    <a:lstStyle/>
                    <a:p>
                      <a:r>
                        <a:rPr lang="en-US" dirty="0"/>
                        <a:t>10.75</a:t>
                      </a:r>
                    </a:p>
                  </a:txBody>
                  <a:tcPr/>
                </a:tc>
                <a:tc>
                  <a:txBody>
                    <a:bodyPr/>
                    <a:lstStyle/>
                    <a:p>
                      <a:r>
                        <a:rPr lang="en-US" dirty="0"/>
                        <a:t>10</a:t>
                      </a:r>
                    </a:p>
                  </a:txBody>
                  <a:tcPr/>
                </a:tc>
                <a:extLst>
                  <a:ext uri="{0D108BD9-81ED-4DB2-BD59-A6C34878D82A}">
                    <a16:rowId xmlns:a16="http://schemas.microsoft.com/office/drawing/2014/main" val="77075179"/>
                  </a:ext>
                </a:extLst>
              </a:tr>
            </a:tbl>
          </a:graphicData>
        </a:graphic>
      </p:graphicFrame>
      <p:graphicFrame>
        <p:nvGraphicFramePr>
          <p:cNvPr id="6" name="Table 6">
            <a:extLst>
              <a:ext uri="{FF2B5EF4-FFF2-40B4-BE49-F238E27FC236}">
                <a16:creationId xmlns:a16="http://schemas.microsoft.com/office/drawing/2014/main" id="{037F1D76-E0E8-5B73-BC67-57BD5E402F47}"/>
              </a:ext>
            </a:extLst>
          </p:cNvPr>
          <p:cNvGraphicFramePr>
            <a:graphicFrameLocks noGrp="1"/>
          </p:cNvGraphicFramePr>
          <p:nvPr>
            <p:extLst>
              <p:ext uri="{D42A27DB-BD31-4B8C-83A1-F6EECF244321}">
                <p14:modId xmlns:p14="http://schemas.microsoft.com/office/powerpoint/2010/main" val="862728709"/>
              </p:ext>
            </p:extLst>
          </p:nvPr>
        </p:nvGraphicFramePr>
        <p:xfrm>
          <a:off x="1345144" y="1640080"/>
          <a:ext cx="4040517" cy="741680"/>
        </p:xfrm>
        <a:graphic>
          <a:graphicData uri="http://schemas.openxmlformats.org/drawingml/2006/table">
            <a:tbl>
              <a:tblPr firstRow="1" bandRow="1">
                <a:tableStyleId>{5C22544A-7EE6-4342-B048-85BDC9FD1C3A}</a:tableStyleId>
              </a:tblPr>
              <a:tblGrid>
                <a:gridCol w="708381">
                  <a:extLst>
                    <a:ext uri="{9D8B030D-6E8A-4147-A177-3AD203B41FA5}">
                      <a16:colId xmlns:a16="http://schemas.microsoft.com/office/drawing/2014/main" val="778515529"/>
                    </a:ext>
                  </a:extLst>
                </a:gridCol>
                <a:gridCol w="1270861">
                  <a:extLst>
                    <a:ext uri="{9D8B030D-6E8A-4147-A177-3AD203B41FA5}">
                      <a16:colId xmlns:a16="http://schemas.microsoft.com/office/drawing/2014/main" val="256897956"/>
                    </a:ext>
                  </a:extLst>
                </a:gridCol>
                <a:gridCol w="2061275">
                  <a:extLst>
                    <a:ext uri="{9D8B030D-6E8A-4147-A177-3AD203B41FA5}">
                      <a16:colId xmlns:a16="http://schemas.microsoft.com/office/drawing/2014/main" val="4223254126"/>
                    </a:ext>
                  </a:extLst>
                </a:gridCol>
              </a:tblGrid>
              <a:tr h="370840">
                <a:tc>
                  <a:txBody>
                    <a:bodyPr/>
                    <a:lstStyle/>
                    <a:p>
                      <a:r>
                        <a:rPr lang="en-US" dirty="0"/>
                        <a:t>ID</a:t>
                      </a:r>
                    </a:p>
                  </a:txBody>
                  <a:tcPr/>
                </a:tc>
                <a:tc>
                  <a:txBody>
                    <a:bodyPr/>
                    <a:lstStyle/>
                    <a:p>
                      <a:r>
                        <a:rPr lang="en-US" dirty="0"/>
                        <a:t>Name</a:t>
                      </a:r>
                    </a:p>
                  </a:txBody>
                  <a:tcPr/>
                </a:tc>
                <a:tc>
                  <a:txBody>
                    <a:bodyPr/>
                    <a:lstStyle/>
                    <a:p>
                      <a:r>
                        <a:rPr lang="en-US" dirty="0" err="1"/>
                        <a:t>Wand_lengths</a:t>
                      </a:r>
                      <a:endParaRPr lang="en-US" dirty="0"/>
                    </a:p>
                  </a:txBody>
                  <a:tcPr/>
                </a:tc>
                <a:extLst>
                  <a:ext uri="{0D108BD9-81ED-4DB2-BD59-A6C34878D82A}">
                    <a16:rowId xmlns:a16="http://schemas.microsoft.com/office/drawing/2014/main" val="917273724"/>
                  </a:ext>
                </a:extLst>
              </a:tr>
              <a:tr h="370840">
                <a:tc>
                  <a:txBody>
                    <a:bodyPr/>
                    <a:lstStyle/>
                    <a:p>
                      <a:r>
                        <a:rPr lang="en-US" dirty="0"/>
                        <a:t>S359</a:t>
                      </a:r>
                    </a:p>
                  </a:txBody>
                  <a:tcPr/>
                </a:tc>
                <a:tc>
                  <a:txBody>
                    <a:bodyPr/>
                    <a:lstStyle/>
                    <a:p>
                      <a:r>
                        <a:rPr lang="en-US" dirty="0"/>
                        <a:t>Harry Potter</a:t>
                      </a:r>
                    </a:p>
                  </a:txBody>
                  <a:tcPr/>
                </a:tc>
                <a:tc>
                  <a:txBody>
                    <a:bodyPr/>
                    <a:lstStyle/>
                    <a:p>
                      <a:r>
                        <a:rPr lang="en-US" dirty="0"/>
                        <a:t>11, 10.75, 10, 10, 15</a:t>
                      </a:r>
                    </a:p>
                  </a:txBody>
                  <a:tcPr/>
                </a:tc>
                <a:extLst>
                  <a:ext uri="{0D108BD9-81ED-4DB2-BD59-A6C34878D82A}">
                    <a16:rowId xmlns:a16="http://schemas.microsoft.com/office/drawing/2014/main" val="1166509484"/>
                  </a:ext>
                </a:extLst>
              </a:tr>
            </a:tbl>
          </a:graphicData>
        </a:graphic>
      </p:graphicFrame>
      <p:graphicFrame>
        <p:nvGraphicFramePr>
          <p:cNvPr id="7" name="Table 7">
            <a:extLst>
              <a:ext uri="{FF2B5EF4-FFF2-40B4-BE49-F238E27FC236}">
                <a16:creationId xmlns:a16="http://schemas.microsoft.com/office/drawing/2014/main" id="{9CA622D6-4AC1-5CBE-74F8-BDC8F7802457}"/>
              </a:ext>
            </a:extLst>
          </p:cNvPr>
          <p:cNvGraphicFramePr>
            <a:graphicFrameLocks noGrp="1"/>
          </p:cNvGraphicFramePr>
          <p:nvPr>
            <p:extLst>
              <p:ext uri="{D42A27DB-BD31-4B8C-83A1-F6EECF244321}">
                <p14:modId xmlns:p14="http://schemas.microsoft.com/office/powerpoint/2010/main" val="3721880057"/>
              </p:ext>
            </p:extLst>
          </p:nvPr>
        </p:nvGraphicFramePr>
        <p:xfrm>
          <a:off x="1345145" y="3528208"/>
          <a:ext cx="3412836" cy="1087838"/>
        </p:xfrm>
        <a:graphic>
          <a:graphicData uri="http://schemas.openxmlformats.org/drawingml/2006/table">
            <a:tbl>
              <a:tblPr firstRow="1" bandRow="1">
                <a:tableStyleId>{5C22544A-7EE6-4342-B048-85BDC9FD1C3A}</a:tableStyleId>
              </a:tblPr>
              <a:tblGrid>
                <a:gridCol w="708380">
                  <a:extLst>
                    <a:ext uri="{9D8B030D-6E8A-4147-A177-3AD203B41FA5}">
                      <a16:colId xmlns:a16="http://schemas.microsoft.com/office/drawing/2014/main" val="2927438041"/>
                    </a:ext>
                  </a:extLst>
                </a:gridCol>
                <a:gridCol w="1278611">
                  <a:extLst>
                    <a:ext uri="{9D8B030D-6E8A-4147-A177-3AD203B41FA5}">
                      <a16:colId xmlns:a16="http://schemas.microsoft.com/office/drawing/2014/main" val="876558616"/>
                    </a:ext>
                  </a:extLst>
                </a:gridCol>
                <a:gridCol w="1425845">
                  <a:extLst>
                    <a:ext uri="{9D8B030D-6E8A-4147-A177-3AD203B41FA5}">
                      <a16:colId xmlns:a16="http://schemas.microsoft.com/office/drawing/2014/main" val="807008565"/>
                    </a:ext>
                  </a:extLst>
                </a:gridCol>
              </a:tblGrid>
              <a:tr h="346158">
                <a:tc>
                  <a:txBody>
                    <a:bodyPr/>
                    <a:lstStyle/>
                    <a:p>
                      <a:r>
                        <a:rPr lang="en-US" dirty="0"/>
                        <a:t>ID</a:t>
                      </a:r>
                    </a:p>
                  </a:txBody>
                  <a:tcPr/>
                </a:tc>
                <a:tc>
                  <a:txBody>
                    <a:bodyPr/>
                    <a:lstStyle/>
                    <a:p>
                      <a:r>
                        <a:rPr lang="en-US" dirty="0"/>
                        <a:t>Name</a:t>
                      </a:r>
                    </a:p>
                  </a:txBody>
                  <a:tcPr/>
                </a:tc>
                <a:tc>
                  <a:txBody>
                    <a:bodyPr/>
                    <a:lstStyle/>
                    <a:p>
                      <a:r>
                        <a:rPr lang="en-US" dirty="0" err="1"/>
                        <a:t>Wand_length</a:t>
                      </a:r>
                      <a:endParaRPr lang="en-US" dirty="0"/>
                    </a:p>
                  </a:txBody>
                  <a:tcPr/>
                </a:tc>
                <a:extLst>
                  <a:ext uri="{0D108BD9-81ED-4DB2-BD59-A6C34878D82A}">
                    <a16:rowId xmlns:a16="http://schemas.microsoft.com/office/drawing/2014/main" val="3704916351"/>
                  </a:ext>
                </a:extLst>
              </a:tr>
              <a:tr h="370840">
                <a:tc>
                  <a:txBody>
                    <a:bodyPr/>
                    <a:lstStyle/>
                    <a:p>
                      <a:r>
                        <a:rPr lang="en-US" dirty="0"/>
                        <a:t>S359</a:t>
                      </a:r>
                    </a:p>
                  </a:txBody>
                  <a:tcPr/>
                </a:tc>
                <a:tc>
                  <a:txBody>
                    <a:bodyPr/>
                    <a:lstStyle/>
                    <a:p>
                      <a:r>
                        <a:rPr lang="en-US" dirty="0"/>
                        <a:t>Harry Potter</a:t>
                      </a:r>
                    </a:p>
                  </a:txBody>
                  <a:tcPr/>
                </a:tc>
                <a:tc>
                  <a:txBody>
                    <a:bodyPr/>
                    <a:lstStyle/>
                    <a:p>
                      <a:r>
                        <a:rPr lang="en-US" dirty="0"/>
                        <a:t>11</a:t>
                      </a:r>
                    </a:p>
                  </a:txBody>
                  <a:tcPr/>
                </a:tc>
                <a:extLst>
                  <a:ext uri="{0D108BD9-81ED-4DB2-BD59-A6C34878D82A}">
                    <a16:rowId xmlns:a16="http://schemas.microsoft.com/office/drawing/2014/main" val="1983677338"/>
                  </a:ext>
                </a:extLst>
              </a:tr>
              <a:tr h="370840">
                <a:tc>
                  <a:txBody>
                    <a:bodyPr/>
                    <a:lstStyle/>
                    <a:p>
                      <a:r>
                        <a:rPr lang="en-US" dirty="0"/>
                        <a:t>S359</a:t>
                      </a:r>
                    </a:p>
                  </a:txBody>
                  <a:tcPr/>
                </a:tc>
                <a:tc>
                  <a:txBody>
                    <a:bodyPr/>
                    <a:lstStyle/>
                    <a:p>
                      <a:r>
                        <a:rPr lang="en-US" dirty="0"/>
                        <a:t>Harry Potter</a:t>
                      </a:r>
                    </a:p>
                  </a:txBody>
                  <a:tcPr/>
                </a:tc>
                <a:tc>
                  <a:txBody>
                    <a:bodyPr/>
                    <a:lstStyle/>
                    <a:p>
                      <a:r>
                        <a:rPr lang="en-US" dirty="0"/>
                        <a:t>10.75</a:t>
                      </a:r>
                    </a:p>
                  </a:txBody>
                  <a:tcPr/>
                </a:tc>
                <a:extLst>
                  <a:ext uri="{0D108BD9-81ED-4DB2-BD59-A6C34878D82A}">
                    <a16:rowId xmlns:a16="http://schemas.microsoft.com/office/drawing/2014/main" val="891902602"/>
                  </a:ext>
                </a:extLst>
              </a:tr>
            </a:tbl>
          </a:graphicData>
        </a:graphic>
      </p:graphicFrame>
    </p:spTree>
    <p:extLst>
      <p:ext uri="{BB962C8B-B14F-4D97-AF65-F5344CB8AC3E}">
        <p14:creationId xmlns:p14="http://schemas.microsoft.com/office/powerpoint/2010/main" val="1114462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504D-2DE4-7F49-FB2C-0D8B4FF0D63B}"/>
              </a:ext>
            </a:extLst>
          </p:cNvPr>
          <p:cNvSpPr>
            <a:spLocks noGrp="1"/>
          </p:cNvSpPr>
          <p:nvPr>
            <p:ph type="title"/>
          </p:nvPr>
        </p:nvSpPr>
        <p:spPr/>
        <p:txBody>
          <a:bodyPr/>
          <a:lstStyle/>
          <a:p>
            <a:r>
              <a:rPr lang="en-US" dirty="0"/>
              <a:t>Relational databases, the good</a:t>
            </a:r>
          </a:p>
        </p:txBody>
      </p:sp>
      <p:sp>
        <p:nvSpPr>
          <p:cNvPr id="3" name="Text Placeholder 2">
            <a:extLst>
              <a:ext uri="{FF2B5EF4-FFF2-40B4-BE49-F238E27FC236}">
                <a16:creationId xmlns:a16="http://schemas.microsoft.com/office/drawing/2014/main" id="{1ABC6FBA-A79D-97A1-9EA3-D01AA68A1729}"/>
              </a:ext>
            </a:extLst>
          </p:cNvPr>
          <p:cNvSpPr>
            <a:spLocks noGrp="1"/>
          </p:cNvSpPr>
          <p:nvPr>
            <p:ph type="body" idx="1"/>
          </p:nvPr>
        </p:nvSpPr>
        <p:spPr/>
        <p:txBody>
          <a:bodyPr>
            <a:normAutofit fontScale="92500" lnSpcReduction="10000"/>
          </a:bodyPr>
          <a:lstStyle/>
          <a:p>
            <a:r>
              <a:rPr lang="en-US" dirty="0"/>
              <a:t>Fundamental form of data organization for 50 years</a:t>
            </a:r>
          </a:p>
          <a:p>
            <a:r>
              <a:rPr lang="en-US" dirty="0"/>
              <a:t>Remarkably stable: SQL basically unchanged for 50 years!</a:t>
            </a:r>
          </a:p>
          <a:p>
            <a:r>
              <a:rPr lang="en-US" dirty="0"/>
              <a:t>Mathematically rigorous basis</a:t>
            </a:r>
          </a:p>
          <a:p>
            <a:r>
              <a:rPr lang="en-US" dirty="0"/>
              <a:t>Open-ended query system</a:t>
            </a:r>
          </a:p>
          <a:p>
            <a:r>
              <a:rPr lang="en-US" dirty="0"/>
              <a:t>Support collaboration</a:t>
            </a:r>
          </a:p>
          <a:p>
            <a:r>
              <a:rPr lang="en-US" dirty="0"/>
              <a:t>Allow (well, require) schema definition</a:t>
            </a:r>
          </a:p>
          <a:p>
            <a:r>
              <a:rPr lang="en-US" dirty="0"/>
              <a:t>Correctness/consistency preserving</a:t>
            </a:r>
          </a:p>
          <a:p>
            <a:r>
              <a:rPr lang="en-US" dirty="0"/>
              <a:t>Fault tolerant, even replicated</a:t>
            </a:r>
          </a:p>
          <a:p>
            <a:r>
              <a:rPr lang="en-US" dirty="0"/>
              <a:t>Support concurrency out of the box</a:t>
            </a:r>
          </a:p>
          <a:p>
            <a:r>
              <a:rPr lang="en-US" dirty="0"/>
              <a:t>Turnkey performance support</a:t>
            </a:r>
          </a:p>
          <a:p>
            <a:r>
              <a:rPr lang="en-US" dirty="0"/>
              <a:t>Extensions for spatial objects, large corpus text, XML, JSON, etc.</a:t>
            </a:r>
          </a:p>
        </p:txBody>
      </p:sp>
      <p:sp>
        <p:nvSpPr>
          <p:cNvPr id="4" name="Slide Number Placeholder 3">
            <a:extLst>
              <a:ext uri="{FF2B5EF4-FFF2-40B4-BE49-F238E27FC236}">
                <a16:creationId xmlns:a16="http://schemas.microsoft.com/office/drawing/2014/main" id="{CE684AE4-A3A1-ED77-9743-B518205902F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dirty="0"/>
          </a:p>
        </p:txBody>
      </p:sp>
    </p:spTree>
    <p:extLst>
      <p:ext uri="{BB962C8B-B14F-4D97-AF65-F5344CB8AC3E}">
        <p14:creationId xmlns:p14="http://schemas.microsoft.com/office/powerpoint/2010/main" val="39237241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C3CB6-BCE7-393A-9779-F4133268DF77}"/>
              </a:ext>
            </a:extLst>
          </p:cNvPr>
          <p:cNvSpPr>
            <a:spLocks noGrp="1"/>
          </p:cNvSpPr>
          <p:nvPr>
            <p:ph type="title"/>
          </p:nvPr>
        </p:nvSpPr>
        <p:spPr/>
        <p:txBody>
          <a:bodyPr/>
          <a:lstStyle/>
          <a:p>
            <a:r>
              <a:rPr lang="en-US" dirty="0"/>
              <a:t>Normalization trigger: multiple values</a:t>
            </a:r>
          </a:p>
        </p:txBody>
      </p:sp>
      <p:sp>
        <p:nvSpPr>
          <p:cNvPr id="3" name="Text Placeholder 2">
            <a:extLst>
              <a:ext uri="{FF2B5EF4-FFF2-40B4-BE49-F238E27FC236}">
                <a16:creationId xmlns:a16="http://schemas.microsoft.com/office/drawing/2014/main" id="{9ECD1860-E39B-15B9-3D33-4B1233D3F9C5}"/>
              </a:ext>
            </a:extLst>
          </p:cNvPr>
          <p:cNvSpPr>
            <a:spLocks noGrp="1"/>
          </p:cNvSpPr>
          <p:nvPr>
            <p:ph type="body" idx="1"/>
          </p:nvPr>
        </p:nvSpPr>
        <p:spPr/>
        <p:txBody>
          <a:bodyPr/>
          <a:lstStyle/>
          <a:p>
            <a:r>
              <a:rPr lang="en-US" dirty="0"/>
              <a:t>Yes: promote attribute to an entity</a:t>
            </a:r>
          </a:p>
        </p:txBody>
      </p:sp>
      <p:sp>
        <p:nvSpPr>
          <p:cNvPr id="4" name="Slide Number Placeholder 3">
            <a:extLst>
              <a:ext uri="{FF2B5EF4-FFF2-40B4-BE49-F238E27FC236}">
                <a16:creationId xmlns:a16="http://schemas.microsoft.com/office/drawing/2014/main" id="{B62E6465-733C-A6A7-02AB-14A31CACEA7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dirty="0"/>
          </a:p>
        </p:txBody>
      </p:sp>
      <p:graphicFrame>
        <p:nvGraphicFramePr>
          <p:cNvPr id="5" name="Table 5">
            <a:extLst>
              <a:ext uri="{FF2B5EF4-FFF2-40B4-BE49-F238E27FC236}">
                <a16:creationId xmlns:a16="http://schemas.microsoft.com/office/drawing/2014/main" id="{73108C6D-A719-29F2-E126-E84B2D619FE8}"/>
              </a:ext>
            </a:extLst>
          </p:cNvPr>
          <p:cNvGraphicFramePr>
            <a:graphicFrameLocks noGrp="1"/>
          </p:cNvGraphicFramePr>
          <p:nvPr>
            <p:extLst>
              <p:ext uri="{D42A27DB-BD31-4B8C-83A1-F6EECF244321}">
                <p14:modId xmlns:p14="http://schemas.microsoft.com/office/powerpoint/2010/main" val="959328692"/>
              </p:ext>
            </p:extLst>
          </p:nvPr>
        </p:nvGraphicFramePr>
        <p:xfrm>
          <a:off x="470116" y="1883828"/>
          <a:ext cx="5814447" cy="1483360"/>
        </p:xfrm>
        <a:graphic>
          <a:graphicData uri="http://schemas.openxmlformats.org/drawingml/2006/table">
            <a:tbl>
              <a:tblPr firstRow="1" bandRow="1">
                <a:tableStyleId>{5C22544A-7EE6-4342-B048-85BDC9FD1C3A}</a:tableStyleId>
              </a:tblPr>
              <a:tblGrid>
                <a:gridCol w="767745">
                  <a:extLst>
                    <a:ext uri="{9D8B030D-6E8A-4147-A177-3AD203B41FA5}">
                      <a16:colId xmlns:a16="http://schemas.microsoft.com/office/drawing/2014/main" val="2231420017"/>
                    </a:ext>
                  </a:extLst>
                </a:gridCol>
                <a:gridCol w="792417">
                  <a:extLst>
                    <a:ext uri="{9D8B030D-6E8A-4147-A177-3AD203B41FA5}">
                      <a16:colId xmlns:a16="http://schemas.microsoft.com/office/drawing/2014/main" val="1932831471"/>
                    </a:ext>
                  </a:extLst>
                </a:gridCol>
                <a:gridCol w="705173">
                  <a:extLst>
                    <a:ext uri="{9D8B030D-6E8A-4147-A177-3AD203B41FA5}">
                      <a16:colId xmlns:a16="http://schemas.microsoft.com/office/drawing/2014/main" val="2666790475"/>
                    </a:ext>
                  </a:extLst>
                </a:gridCol>
                <a:gridCol w="1735810">
                  <a:extLst>
                    <a:ext uri="{9D8B030D-6E8A-4147-A177-3AD203B41FA5}">
                      <a16:colId xmlns:a16="http://schemas.microsoft.com/office/drawing/2014/main" val="1912725868"/>
                    </a:ext>
                  </a:extLst>
                </a:gridCol>
                <a:gridCol w="782664">
                  <a:extLst>
                    <a:ext uri="{9D8B030D-6E8A-4147-A177-3AD203B41FA5}">
                      <a16:colId xmlns:a16="http://schemas.microsoft.com/office/drawing/2014/main" val="3944229438"/>
                    </a:ext>
                  </a:extLst>
                </a:gridCol>
                <a:gridCol w="1030638">
                  <a:extLst>
                    <a:ext uri="{9D8B030D-6E8A-4147-A177-3AD203B41FA5}">
                      <a16:colId xmlns:a16="http://schemas.microsoft.com/office/drawing/2014/main" val="3372436063"/>
                    </a:ext>
                  </a:extLst>
                </a:gridCol>
              </a:tblGrid>
              <a:tr h="370840">
                <a:tc>
                  <a:txBody>
                    <a:bodyPr/>
                    <a:lstStyle/>
                    <a:p>
                      <a:r>
                        <a:rPr lang="en-US" dirty="0"/>
                        <a:t>ID</a:t>
                      </a:r>
                    </a:p>
                  </a:txBody>
                  <a:tcPr/>
                </a:tc>
                <a:tc>
                  <a:txBody>
                    <a:bodyPr/>
                    <a:lstStyle/>
                    <a:p>
                      <a:r>
                        <a:rPr lang="en-US" dirty="0"/>
                        <a:t>Length</a:t>
                      </a:r>
                    </a:p>
                  </a:txBody>
                  <a:tcPr/>
                </a:tc>
                <a:tc>
                  <a:txBody>
                    <a:bodyPr/>
                    <a:lstStyle/>
                    <a:p>
                      <a:r>
                        <a:rPr lang="en-US" dirty="0"/>
                        <a:t>Wood</a:t>
                      </a:r>
                    </a:p>
                  </a:txBody>
                  <a:tcPr/>
                </a:tc>
                <a:tc>
                  <a:txBody>
                    <a:bodyPr/>
                    <a:lstStyle/>
                    <a:p>
                      <a:r>
                        <a:rPr lang="en-US" dirty="0"/>
                        <a:t>Core</a:t>
                      </a:r>
                    </a:p>
                  </a:txBody>
                  <a:tcPr/>
                </a:tc>
                <a:tc>
                  <a:txBody>
                    <a:bodyPr/>
                    <a:lstStyle/>
                    <a:p>
                      <a:r>
                        <a:rPr lang="en-US" dirty="0"/>
                        <a:t>Owner</a:t>
                      </a:r>
                    </a:p>
                  </a:txBody>
                  <a:tcPr/>
                </a:tc>
                <a:tc>
                  <a:txBody>
                    <a:bodyPr/>
                    <a:lstStyle/>
                    <a:p>
                      <a:r>
                        <a:rPr lang="en-US" dirty="0"/>
                        <a:t>…</a:t>
                      </a:r>
                    </a:p>
                  </a:txBody>
                  <a:tcPr/>
                </a:tc>
                <a:extLst>
                  <a:ext uri="{0D108BD9-81ED-4DB2-BD59-A6C34878D82A}">
                    <a16:rowId xmlns:a16="http://schemas.microsoft.com/office/drawing/2014/main" val="1784428520"/>
                  </a:ext>
                </a:extLst>
              </a:tr>
              <a:tr h="370840">
                <a:tc>
                  <a:txBody>
                    <a:bodyPr/>
                    <a:lstStyle/>
                    <a:p>
                      <a:r>
                        <a:rPr lang="en-US" dirty="0"/>
                        <a:t>W535</a:t>
                      </a:r>
                    </a:p>
                  </a:txBody>
                  <a:tcPr/>
                </a:tc>
                <a:tc>
                  <a:txBody>
                    <a:bodyPr/>
                    <a:lstStyle/>
                    <a:p>
                      <a:r>
                        <a:rPr lang="en-US" dirty="0"/>
                        <a:t>11</a:t>
                      </a:r>
                    </a:p>
                  </a:txBody>
                  <a:tcPr/>
                </a:tc>
                <a:tc>
                  <a:txBody>
                    <a:bodyPr/>
                    <a:lstStyle/>
                    <a:p>
                      <a:r>
                        <a:rPr lang="en-US" dirty="0"/>
                        <a:t>Holly</a:t>
                      </a:r>
                    </a:p>
                  </a:txBody>
                  <a:tcPr/>
                </a:tc>
                <a:tc>
                  <a:txBody>
                    <a:bodyPr/>
                    <a:lstStyle/>
                    <a:p>
                      <a:r>
                        <a:rPr lang="en-US" dirty="0"/>
                        <a:t>Phoenix feather</a:t>
                      </a:r>
                    </a:p>
                  </a:txBody>
                  <a:tcPr/>
                </a:tc>
                <a:tc>
                  <a:txBody>
                    <a:bodyPr/>
                    <a:lstStyle/>
                    <a:p>
                      <a:r>
                        <a:rPr lang="en-US" dirty="0"/>
                        <a:t>S359</a:t>
                      </a:r>
                    </a:p>
                  </a:txBody>
                  <a:tcPr/>
                </a:tc>
                <a:tc>
                  <a:txBody>
                    <a:bodyPr/>
                    <a:lstStyle/>
                    <a:p>
                      <a:r>
                        <a:rPr lang="en-US" dirty="0"/>
                        <a:t>…</a:t>
                      </a:r>
                    </a:p>
                  </a:txBody>
                  <a:tcPr/>
                </a:tc>
                <a:extLst>
                  <a:ext uri="{0D108BD9-81ED-4DB2-BD59-A6C34878D82A}">
                    <a16:rowId xmlns:a16="http://schemas.microsoft.com/office/drawing/2014/main" val="1863761391"/>
                  </a:ext>
                </a:extLst>
              </a:tr>
              <a:tr h="370840">
                <a:tc>
                  <a:txBody>
                    <a:bodyPr/>
                    <a:lstStyle/>
                    <a:p>
                      <a:r>
                        <a:rPr lang="en-US" dirty="0"/>
                        <a:t>W876</a:t>
                      </a:r>
                    </a:p>
                  </a:txBody>
                  <a:tcPr/>
                </a:tc>
                <a:tc>
                  <a:txBody>
                    <a:bodyPr/>
                    <a:lstStyle/>
                    <a:p>
                      <a:r>
                        <a:rPr lang="en-US" dirty="0"/>
                        <a:t>10.75</a:t>
                      </a:r>
                    </a:p>
                  </a:txBody>
                  <a:tcPr/>
                </a:tc>
                <a:tc>
                  <a:txBody>
                    <a:bodyPr/>
                    <a:lstStyle/>
                    <a:p>
                      <a:r>
                        <a:rPr lang="en-US" dirty="0"/>
                        <a:t>Vine</a:t>
                      </a:r>
                    </a:p>
                  </a:txBody>
                  <a:tcPr/>
                </a:tc>
                <a:tc>
                  <a:txBody>
                    <a:bodyPr/>
                    <a:lstStyle/>
                    <a:p>
                      <a:r>
                        <a:rPr lang="en-US" dirty="0"/>
                        <a:t>Dragon heartstring</a:t>
                      </a:r>
                    </a:p>
                  </a:txBody>
                  <a:tcPr/>
                </a:tc>
                <a:tc>
                  <a:txBody>
                    <a:bodyPr/>
                    <a:lstStyle/>
                    <a:p>
                      <a:r>
                        <a:rPr lang="en-US" dirty="0"/>
                        <a:t>S359</a:t>
                      </a:r>
                    </a:p>
                  </a:txBody>
                  <a:tcPr/>
                </a:tc>
                <a:tc>
                  <a:txBody>
                    <a:bodyPr/>
                    <a:lstStyle/>
                    <a:p>
                      <a:r>
                        <a:rPr lang="en-US" dirty="0"/>
                        <a:t>…</a:t>
                      </a:r>
                    </a:p>
                  </a:txBody>
                  <a:tcPr/>
                </a:tc>
                <a:extLst>
                  <a:ext uri="{0D108BD9-81ED-4DB2-BD59-A6C34878D82A}">
                    <a16:rowId xmlns:a16="http://schemas.microsoft.com/office/drawing/2014/main" val="2076819926"/>
                  </a:ext>
                </a:extLst>
              </a:tr>
              <a:tr h="370840">
                <a:tc>
                  <a:txBody>
                    <a:bodyPr/>
                    <a:lstStyle/>
                    <a:p>
                      <a:r>
                        <a:rPr lang="en-US" dirty="0"/>
                        <a:t>W039</a:t>
                      </a:r>
                    </a:p>
                  </a:txBody>
                  <a:tcPr/>
                </a:tc>
                <a:tc>
                  <a:txBody>
                    <a:bodyPr/>
                    <a:lstStyle/>
                    <a:p>
                      <a:r>
                        <a:rPr lang="en-US" dirty="0"/>
                        <a:t>12</a:t>
                      </a:r>
                    </a:p>
                  </a:txBody>
                  <a:tcPr/>
                </a:tc>
                <a:tc>
                  <a:txBody>
                    <a:bodyPr/>
                    <a:lstStyle/>
                    <a:p>
                      <a:r>
                        <a:rPr lang="en-US" dirty="0"/>
                        <a:t>Ash</a:t>
                      </a:r>
                    </a:p>
                  </a:txBody>
                  <a:tcPr/>
                </a:tc>
                <a:tc>
                  <a:txBody>
                    <a:bodyPr/>
                    <a:lstStyle/>
                    <a:p>
                      <a:r>
                        <a:rPr lang="en-US" dirty="0"/>
                        <a:t>Unicorn tail</a:t>
                      </a:r>
                    </a:p>
                  </a:txBody>
                  <a:tcPr/>
                </a:tc>
                <a:tc>
                  <a:txBody>
                    <a:bodyPr/>
                    <a:lstStyle/>
                    <a:p>
                      <a:r>
                        <a:rPr lang="en-US" dirty="0"/>
                        <a:t>S319</a:t>
                      </a:r>
                    </a:p>
                  </a:txBody>
                  <a:tcPr/>
                </a:tc>
                <a:tc>
                  <a:txBody>
                    <a:bodyPr/>
                    <a:lstStyle/>
                    <a:p>
                      <a:r>
                        <a:rPr lang="en-US" dirty="0"/>
                        <a:t>…</a:t>
                      </a:r>
                    </a:p>
                  </a:txBody>
                  <a:tcPr/>
                </a:tc>
                <a:extLst>
                  <a:ext uri="{0D108BD9-81ED-4DB2-BD59-A6C34878D82A}">
                    <a16:rowId xmlns:a16="http://schemas.microsoft.com/office/drawing/2014/main" val="2808863327"/>
                  </a:ext>
                </a:extLst>
              </a:tr>
            </a:tbl>
          </a:graphicData>
        </a:graphic>
      </p:graphicFrame>
      <p:graphicFrame>
        <p:nvGraphicFramePr>
          <p:cNvPr id="6" name="Table 6">
            <a:extLst>
              <a:ext uri="{FF2B5EF4-FFF2-40B4-BE49-F238E27FC236}">
                <a16:creationId xmlns:a16="http://schemas.microsoft.com/office/drawing/2014/main" id="{E2207D5C-B2A4-BA13-F5F6-1B1CFB60605A}"/>
              </a:ext>
            </a:extLst>
          </p:cNvPr>
          <p:cNvGraphicFramePr>
            <a:graphicFrameLocks noGrp="1"/>
          </p:cNvGraphicFramePr>
          <p:nvPr>
            <p:extLst>
              <p:ext uri="{D42A27DB-BD31-4B8C-83A1-F6EECF244321}">
                <p14:modId xmlns:p14="http://schemas.microsoft.com/office/powerpoint/2010/main" val="411850578"/>
              </p:ext>
            </p:extLst>
          </p:nvPr>
        </p:nvGraphicFramePr>
        <p:xfrm>
          <a:off x="6478291" y="3522395"/>
          <a:ext cx="2222022" cy="1046480"/>
        </p:xfrm>
        <a:graphic>
          <a:graphicData uri="http://schemas.openxmlformats.org/drawingml/2006/table">
            <a:tbl>
              <a:tblPr firstRow="1" bandRow="1">
                <a:tableStyleId>{5C22544A-7EE6-4342-B048-85BDC9FD1C3A}</a:tableStyleId>
              </a:tblPr>
              <a:tblGrid>
                <a:gridCol w="759417">
                  <a:extLst>
                    <a:ext uri="{9D8B030D-6E8A-4147-A177-3AD203B41FA5}">
                      <a16:colId xmlns:a16="http://schemas.microsoft.com/office/drawing/2014/main" val="2469293340"/>
                    </a:ext>
                  </a:extLst>
                </a:gridCol>
                <a:gridCol w="1462605">
                  <a:extLst>
                    <a:ext uri="{9D8B030D-6E8A-4147-A177-3AD203B41FA5}">
                      <a16:colId xmlns:a16="http://schemas.microsoft.com/office/drawing/2014/main" val="3609841865"/>
                    </a:ext>
                  </a:extLst>
                </a:gridCol>
              </a:tblGrid>
              <a:tr h="0">
                <a:tc>
                  <a:txBody>
                    <a:bodyPr/>
                    <a:lstStyle/>
                    <a:p>
                      <a:r>
                        <a:rPr lang="en-US" dirty="0"/>
                        <a:t>ID</a:t>
                      </a:r>
                    </a:p>
                  </a:txBody>
                  <a:tcPr/>
                </a:tc>
                <a:tc>
                  <a:txBody>
                    <a:bodyPr/>
                    <a:lstStyle/>
                    <a:p>
                      <a:r>
                        <a:rPr lang="en-US" dirty="0"/>
                        <a:t>Name</a:t>
                      </a:r>
                    </a:p>
                  </a:txBody>
                  <a:tcPr/>
                </a:tc>
                <a:extLst>
                  <a:ext uri="{0D108BD9-81ED-4DB2-BD59-A6C34878D82A}">
                    <a16:rowId xmlns:a16="http://schemas.microsoft.com/office/drawing/2014/main" val="1635744142"/>
                  </a:ext>
                </a:extLst>
              </a:tr>
              <a:tr h="370840">
                <a:tc>
                  <a:txBody>
                    <a:bodyPr/>
                    <a:lstStyle/>
                    <a:p>
                      <a:r>
                        <a:rPr lang="en-US" dirty="0"/>
                        <a:t>S359</a:t>
                      </a:r>
                    </a:p>
                  </a:txBody>
                  <a:tcPr/>
                </a:tc>
                <a:tc>
                  <a:txBody>
                    <a:bodyPr/>
                    <a:lstStyle/>
                    <a:p>
                      <a:r>
                        <a:rPr lang="en-US" dirty="0"/>
                        <a:t>Harry Potter</a:t>
                      </a:r>
                    </a:p>
                  </a:txBody>
                  <a:tcPr/>
                </a:tc>
                <a:extLst>
                  <a:ext uri="{0D108BD9-81ED-4DB2-BD59-A6C34878D82A}">
                    <a16:rowId xmlns:a16="http://schemas.microsoft.com/office/drawing/2014/main" val="1931913283"/>
                  </a:ext>
                </a:extLst>
              </a:tr>
              <a:tr h="370840">
                <a:tc>
                  <a:txBody>
                    <a:bodyPr/>
                    <a:lstStyle/>
                    <a:p>
                      <a:r>
                        <a:rPr lang="en-US" dirty="0"/>
                        <a:t>S319</a:t>
                      </a:r>
                    </a:p>
                  </a:txBody>
                  <a:tcPr/>
                </a:tc>
                <a:tc>
                  <a:txBody>
                    <a:bodyPr/>
                    <a:lstStyle/>
                    <a:p>
                      <a:r>
                        <a:rPr lang="en-US" dirty="0"/>
                        <a:t>Ron Weasley</a:t>
                      </a:r>
                    </a:p>
                  </a:txBody>
                  <a:tcPr/>
                </a:tc>
                <a:extLst>
                  <a:ext uri="{0D108BD9-81ED-4DB2-BD59-A6C34878D82A}">
                    <a16:rowId xmlns:a16="http://schemas.microsoft.com/office/drawing/2014/main" val="2466186617"/>
                  </a:ext>
                </a:extLst>
              </a:tr>
            </a:tbl>
          </a:graphicData>
        </a:graphic>
      </p:graphicFrame>
      <p:sp>
        <p:nvSpPr>
          <p:cNvPr id="7" name="TextBox 6">
            <a:extLst>
              <a:ext uri="{FF2B5EF4-FFF2-40B4-BE49-F238E27FC236}">
                <a16:creationId xmlns:a16="http://schemas.microsoft.com/office/drawing/2014/main" id="{1ADE5260-5685-F4B0-FC36-29D85C449F5F}"/>
              </a:ext>
            </a:extLst>
          </p:cNvPr>
          <p:cNvSpPr txBox="1"/>
          <p:nvPr/>
        </p:nvSpPr>
        <p:spPr>
          <a:xfrm>
            <a:off x="470116" y="1576051"/>
            <a:ext cx="1108129" cy="307777"/>
          </a:xfrm>
          <a:prstGeom prst="rect">
            <a:avLst/>
          </a:prstGeom>
          <a:noFill/>
        </p:spPr>
        <p:txBody>
          <a:bodyPr wrap="square" rtlCol="0">
            <a:spAutoFit/>
          </a:bodyPr>
          <a:lstStyle/>
          <a:p>
            <a:r>
              <a:rPr lang="en-US" b="1" dirty="0"/>
              <a:t>WAND</a:t>
            </a:r>
          </a:p>
        </p:txBody>
      </p:sp>
      <p:sp>
        <p:nvSpPr>
          <p:cNvPr id="8" name="TextBox 7">
            <a:extLst>
              <a:ext uri="{FF2B5EF4-FFF2-40B4-BE49-F238E27FC236}">
                <a16:creationId xmlns:a16="http://schemas.microsoft.com/office/drawing/2014/main" id="{9519B72C-6375-E5FA-F6A5-C7BA9BB01562}"/>
              </a:ext>
            </a:extLst>
          </p:cNvPr>
          <p:cNvSpPr txBox="1"/>
          <p:nvPr/>
        </p:nvSpPr>
        <p:spPr>
          <a:xfrm>
            <a:off x="7565755" y="3167447"/>
            <a:ext cx="1108129" cy="307777"/>
          </a:xfrm>
          <a:prstGeom prst="rect">
            <a:avLst/>
          </a:prstGeom>
          <a:noFill/>
        </p:spPr>
        <p:txBody>
          <a:bodyPr wrap="square" rtlCol="0">
            <a:spAutoFit/>
          </a:bodyPr>
          <a:lstStyle/>
          <a:p>
            <a:pPr algn="r"/>
            <a:r>
              <a:rPr lang="en-US" b="1" dirty="0"/>
              <a:t>STUDENT</a:t>
            </a:r>
          </a:p>
        </p:txBody>
      </p:sp>
      <p:cxnSp>
        <p:nvCxnSpPr>
          <p:cNvPr id="9" name="Straight Arrow Connector 8">
            <a:extLst>
              <a:ext uri="{FF2B5EF4-FFF2-40B4-BE49-F238E27FC236}">
                <a16:creationId xmlns:a16="http://schemas.microsoft.com/office/drawing/2014/main" id="{F53A55D1-44A8-4AC4-0FC9-F6C610321974}"/>
              </a:ext>
            </a:extLst>
          </p:cNvPr>
          <p:cNvCxnSpPr>
            <a:cxnSpLocks/>
            <a:endCxn id="6" idx="1"/>
          </p:cNvCxnSpPr>
          <p:nvPr/>
        </p:nvCxnSpPr>
        <p:spPr>
          <a:xfrm>
            <a:off x="5106692" y="2468709"/>
            <a:ext cx="1371599" cy="157692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F46A0D7-F42B-EEC4-7116-F61D53133042}"/>
              </a:ext>
            </a:extLst>
          </p:cNvPr>
          <p:cNvCxnSpPr>
            <a:cxnSpLocks/>
            <a:endCxn id="6" idx="1"/>
          </p:cNvCxnSpPr>
          <p:nvPr/>
        </p:nvCxnSpPr>
        <p:spPr>
          <a:xfrm>
            <a:off x="5106692" y="2774197"/>
            <a:ext cx="1371599" cy="127143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B973B24-B2E3-FCCB-0A6C-993884F5609D}"/>
              </a:ext>
            </a:extLst>
          </p:cNvPr>
          <p:cNvCxnSpPr>
            <a:cxnSpLocks/>
          </p:cNvCxnSpPr>
          <p:nvPr/>
        </p:nvCxnSpPr>
        <p:spPr>
          <a:xfrm>
            <a:off x="5106692" y="3146156"/>
            <a:ext cx="1371599" cy="120496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8614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B90C-D278-FEAD-DAE1-0D1E88F8D6EB}"/>
              </a:ext>
            </a:extLst>
          </p:cNvPr>
          <p:cNvSpPr>
            <a:spLocks noGrp="1"/>
          </p:cNvSpPr>
          <p:nvPr>
            <p:ph type="title"/>
          </p:nvPr>
        </p:nvSpPr>
        <p:spPr/>
        <p:txBody>
          <a:bodyPr/>
          <a:lstStyle/>
          <a:p>
            <a:r>
              <a:rPr lang="en-US" dirty="0"/>
              <a:t>What is the entity?</a:t>
            </a:r>
          </a:p>
        </p:txBody>
      </p:sp>
      <p:sp>
        <p:nvSpPr>
          <p:cNvPr id="3" name="Text Placeholder 2">
            <a:extLst>
              <a:ext uri="{FF2B5EF4-FFF2-40B4-BE49-F238E27FC236}">
                <a16:creationId xmlns:a16="http://schemas.microsoft.com/office/drawing/2014/main" id="{AD2B6172-3A13-CC05-62D5-338DC4E76FCF}"/>
              </a:ext>
            </a:extLst>
          </p:cNvPr>
          <p:cNvSpPr>
            <a:spLocks noGrp="1"/>
          </p:cNvSpPr>
          <p:nvPr>
            <p:ph type="body" idx="1"/>
          </p:nvPr>
        </p:nvSpPr>
        <p:spPr/>
        <p:txBody>
          <a:bodyPr/>
          <a:lstStyle/>
          <a:p>
            <a:r>
              <a:rPr lang="en-US" dirty="0"/>
              <a:t>The entity being described can be subtle</a:t>
            </a:r>
          </a:p>
          <a:p>
            <a:r>
              <a:rPr lang="en-US" dirty="0"/>
              <a:t>From the data we’re going to be working with:</a:t>
            </a:r>
          </a:p>
          <a:p>
            <a:pPr lvl="1"/>
            <a:r>
              <a:rPr lang="en-US" dirty="0">
                <a:latin typeface="Avenir Book" panose="02000503020000020003" pitchFamily="2" charset="0"/>
              </a:rPr>
              <a:t>Metadata: “List of field crew members and their active dates”</a:t>
            </a:r>
          </a:p>
        </p:txBody>
      </p:sp>
      <p:sp>
        <p:nvSpPr>
          <p:cNvPr id="4" name="Slide Number Placeholder 3">
            <a:extLst>
              <a:ext uri="{FF2B5EF4-FFF2-40B4-BE49-F238E27FC236}">
                <a16:creationId xmlns:a16="http://schemas.microsoft.com/office/drawing/2014/main" id="{8CCC7150-34E2-769D-48D1-06910DB17F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dirty="0"/>
          </a:p>
        </p:txBody>
      </p:sp>
      <p:graphicFrame>
        <p:nvGraphicFramePr>
          <p:cNvPr id="5" name="Table 5">
            <a:extLst>
              <a:ext uri="{FF2B5EF4-FFF2-40B4-BE49-F238E27FC236}">
                <a16:creationId xmlns:a16="http://schemas.microsoft.com/office/drawing/2014/main" id="{2B383E57-3154-49B9-EBB7-5B6938357718}"/>
              </a:ext>
            </a:extLst>
          </p:cNvPr>
          <p:cNvGraphicFramePr>
            <a:graphicFrameLocks noGrp="1"/>
          </p:cNvGraphicFramePr>
          <p:nvPr>
            <p:extLst>
              <p:ext uri="{D42A27DB-BD31-4B8C-83A1-F6EECF244321}">
                <p14:modId xmlns:p14="http://schemas.microsoft.com/office/powerpoint/2010/main" val="740830795"/>
              </p:ext>
            </p:extLst>
          </p:nvPr>
        </p:nvGraphicFramePr>
        <p:xfrm>
          <a:off x="1524000" y="2706500"/>
          <a:ext cx="6096000" cy="1224366"/>
        </p:xfrm>
        <a:graphic>
          <a:graphicData uri="http://schemas.openxmlformats.org/drawingml/2006/table">
            <a:tbl>
              <a:tblPr firstRow="1" bandRow="1">
                <a:tableStyleId>{5C22544A-7EE6-4342-B048-85BDC9FD1C3A}</a:tableStyleId>
              </a:tblPr>
              <a:tblGrid>
                <a:gridCol w="669010">
                  <a:extLst>
                    <a:ext uri="{9D8B030D-6E8A-4147-A177-3AD203B41FA5}">
                      <a16:colId xmlns:a16="http://schemas.microsoft.com/office/drawing/2014/main" val="1090746660"/>
                    </a:ext>
                  </a:extLst>
                </a:gridCol>
                <a:gridCol w="612183">
                  <a:extLst>
                    <a:ext uri="{9D8B030D-6E8A-4147-A177-3AD203B41FA5}">
                      <a16:colId xmlns:a16="http://schemas.microsoft.com/office/drawing/2014/main" val="2800346265"/>
                    </a:ext>
                  </a:extLst>
                </a:gridCol>
                <a:gridCol w="2376407">
                  <a:extLst>
                    <a:ext uri="{9D8B030D-6E8A-4147-A177-3AD203B41FA5}">
                      <a16:colId xmlns:a16="http://schemas.microsoft.com/office/drawing/2014/main" val="473035186"/>
                    </a:ext>
                  </a:extLst>
                </a:gridCol>
                <a:gridCol w="1219200">
                  <a:extLst>
                    <a:ext uri="{9D8B030D-6E8A-4147-A177-3AD203B41FA5}">
                      <a16:colId xmlns:a16="http://schemas.microsoft.com/office/drawing/2014/main" val="1820778062"/>
                    </a:ext>
                  </a:extLst>
                </a:gridCol>
                <a:gridCol w="1219200">
                  <a:extLst>
                    <a:ext uri="{9D8B030D-6E8A-4147-A177-3AD203B41FA5}">
                      <a16:colId xmlns:a16="http://schemas.microsoft.com/office/drawing/2014/main" val="2770388182"/>
                    </a:ext>
                  </a:extLst>
                </a:gridCol>
              </a:tblGrid>
              <a:tr h="309966">
                <a:tc>
                  <a:txBody>
                    <a:bodyPr/>
                    <a:lstStyle/>
                    <a:p>
                      <a:r>
                        <a:rPr lang="en-US" dirty="0"/>
                        <a:t>Year</a:t>
                      </a:r>
                    </a:p>
                  </a:txBody>
                  <a:tcPr/>
                </a:tc>
                <a:tc>
                  <a:txBody>
                    <a:bodyPr/>
                    <a:lstStyle/>
                    <a:p>
                      <a:r>
                        <a:rPr lang="en-US" dirty="0"/>
                        <a:t>Site</a:t>
                      </a:r>
                    </a:p>
                  </a:txBody>
                  <a:tcPr/>
                </a:tc>
                <a:tc>
                  <a:txBody>
                    <a:bodyPr/>
                    <a:lstStyle/>
                    <a:p>
                      <a:r>
                        <a:rPr lang="en-US" dirty="0"/>
                        <a:t>Name</a:t>
                      </a:r>
                    </a:p>
                  </a:txBody>
                  <a:tcPr/>
                </a:tc>
                <a:tc>
                  <a:txBody>
                    <a:bodyPr/>
                    <a:lstStyle/>
                    <a:p>
                      <a:r>
                        <a:rPr lang="en-US" dirty="0"/>
                        <a:t>Start</a:t>
                      </a:r>
                    </a:p>
                  </a:txBody>
                  <a:tcPr/>
                </a:tc>
                <a:tc>
                  <a:txBody>
                    <a:bodyPr/>
                    <a:lstStyle/>
                    <a:p>
                      <a:r>
                        <a:rPr lang="en-US" dirty="0"/>
                        <a:t>End</a:t>
                      </a:r>
                    </a:p>
                  </a:txBody>
                  <a:tcPr/>
                </a:tc>
                <a:extLst>
                  <a:ext uri="{0D108BD9-81ED-4DB2-BD59-A6C34878D82A}">
                    <a16:rowId xmlns:a16="http://schemas.microsoft.com/office/drawing/2014/main" val="4068464524"/>
                  </a:ext>
                </a:extLst>
              </a:tr>
              <a:tr h="0">
                <a:tc>
                  <a:txBody>
                    <a:bodyPr/>
                    <a:lstStyle/>
                    <a:p>
                      <a:r>
                        <a:rPr lang="en-US" dirty="0"/>
                        <a:t>2005</a:t>
                      </a:r>
                    </a:p>
                  </a:txBody>
                  <a:tcPr/>
                </a:tc>
                <a:tc>
                  <a:txBody>
                    <a:bodyPr/>
                    <a:lstStyle/>
                    <a:p>
                      <a:r>
                        <a:rPr lang="en-US" dirty="0" err="1"/>
                        <a:t>bylo</a:t>
                      </a:r>
                      <a:endParaRPr lang="en-US" dirty="0"/>
                    </a:p>
                  </a:txBody>
                  <a:tcPr/>
                </a:tc>
                <a:tc>
                  <a:txBody>
                    <a:bodyPr/>
                    <a:lstStyle/>
                    <a:p>
                      <a:r>
                        <a:rPr lang="en-US" dirty="0"/>
                        <a:t>Laura McKinnon</a:t>
                      </a:r>
                    </a:p>
                  </a:txBody>
                  <a:tcPr/>
                </a:tc>
                <a:tc>
                  <a:txBody>
                    <a:bodyPr/>
                    <a:lstStyle/>
                    <a:p>
                      <a:r>
                        <a:rPr lang="en-US" dirty="0"/>
                        <a:t>2005-06-01</a:t>
                      </a:r>
                    </a:p>
                  </a:txBody>
                  <a:tcPr/>
                </a:tc>
                <a:tc>
                  <a:txBody>
                    <a:bodyPr/>
                    <a:lstStyle/>
                    <a:p>
                      <a:r>
                        <a:rPr lang="en-US" dirty="0"/>
                        <a:t>2005-08-05</a:t>
                      </a:r>
                    </a:p>
                  </a:txBody>
                  <a:tcPr/>
                </a:tc>
                <a:extLst>
                  <a:ext uri="{0D108BD9-81ED-4DB2-BD59-A6C34878D82A}">
                    <a16:rowId xmlns:a16="http://schemas.microsoft.com/office/drawing/2014/main" val="2214584463"/>
                  </a:ext>
                </a:extLst>
              </a:tr>
              <a:tr h="225735">
                <a:tc>
                  <a:txBody>
                    <a:bodyPr/>
                    <a:lstStyle/>
                    <a:p>
                      <a:r>
                        <a:rPr lang="en-US" dirty="0"/>
                        <a:t>2005</a:t>
                      </a:r>
                    </a:p>
                  </a:txBody>
                  <a:tcPr/>
                </a:tc>
                <a:tc>
                  <a:txBody>
                    <a:bodyPr/>
                    <a:lstStyle/>
                    <a:p>
                      <a:r>
                        <a:rPr lang="en-US" dirty="0" err="1"/>
                        <a:t>bylo</a:t>
                      </a:r>
                      <a:endParaRPr lang="en-US" dirty="0"/>
                    </a:p>
                  </a:txBody>
                  <a:tcPr/>
                </a:tc>
                <a:tc>
                  <a:txBody>
                    <a:bodyPr/>
                    <a:lstStyle/>
                    <a:p>
                      <a:r>
                        <a:rPr lang="en-US" dirty="0"/>
                        <a:t>Benoît </a:t>
                      </a:r>
                      <a:r>
                        <a:rPr lang="en-US" dirty="0" err="1"/>
                        <a:t>Laliberté</a:t>
                      </a:r>
                      <a:endParaRPr lang="en-US" dirty="0"/>
                    </a:p>
                  </a:txBody>
                  <a:tcPr/>
                </a:tc>
                <a:tc>
                  <a:txBody>
                    <a:bodyPr/>
                    <a:lstStyle/>
                    <a:p>
                      <a:r>
                        <a:rPr lang="en-US" dirty="0"/>
                        <a:t>2005-06-05</a:t>
                      </a:r>
                    </a:p>
                  </a:txBody>
                  <a:tcPr/>
                </a:tc>
                <a:tc>
                  <a:txBody>
                    <a:bodyPr/>
                    <a:lstStyle/>
                    <a:p>
                      <a:r>
                        <a:rPr lang="en-US" dirty="0"/>
                        <a:t>2005-08-20</a:t>
                      </a:r>
                    </a:p>
                  </a:txBody>
                  <a:tcPr/>
                </a:tc>
                <a:extLst>
                  <a:ext uri="{0D108BD9-81ED-4DB2-BD59-A6C34878D82A}">
                    <a16:rowId xmlns:a16="http://schemas.microsoft.com/office/drawing/2014/main" val="2137816401"/>
                  </a:ext>
                </a:extLst>
              </a:tr>
              <a:tr h="225735">
                <a:tc>
                  <a:txBody>
                    <a:bodyPr/>
                    <a:lstStyle/>
                    <a:p>
                      <a:r>
                        <a:rPr lang="en-US" dirty="0"/>
                        <a:t>2006</a:t>
                      </a:r>
                    </a:p>
                  </a:txBody>
                  <a:tcPr/>
                </a:tc>
                <a:tc>
                  <a:txBody>
                    <a:bodyPr/>
                    <a:lstStyle/>
                    <a:p>
                      <a:r>
                        <a:rPr lang="en-US" dirty="0" err="1"/>
                        <a:t>bylo</a:t>
                      </a:r>
                      <a:endParaRPr lang="en-US" dirty="0"/>
                    </a:p>
                  </a:txBody>
                  <a:tcPr/>
                </a:tc>
                <a:tc>
                  <a:txBody>
                    <a:bodyPr/>
                    <a:lstStyle/>
                    <a:p>
                      <a:r>
                        <a:rPr lang="en-US" dirty="0" err="1"/>
                        <a:t>Ludovic</a:t>
                      </a:r>
                      <a:r>
                        <a:rPr lang="en-US" dirty="0"/>
                        <a:t> </a:t>
                      </a:r>
                      <a:r>
                        <a:rPr lang="en-US" dirty="0" err="1"/>
                        <a:t>Jolicoeur</a:t>
                      </a:r>
                      <a:endParaRPr lang="en-US" dirty="0"/>
                    </a:p>
                  </a:txBody>
                  <a:tcPr/>
                </a:tc>
                <a:tc>
                  <a:txBody>
                    <a:bodyPr/>
                    <a:lstStyle/>
                    <a:p>
                      <a:r>
                        <a:rPr lang="en-US" dirty="0"/>
                        <a:t>2006-06-06</a:t>
                      </a:r>
                    </a:p>
                  </a:txBody>
                  <a:tcPr/>
                </a:tc>
                <a:tc>
                  <a:txBody>
                    <a:bodyPr/>
                    <a:lstStyle/>
                    <a:p>
                      <a:r>
                        <a:rPr lang="en-US" dirty="0"/>
                        <a:t>2006-08-06</a:t>
                      </a:r>
                    </a:p>
                  </a:txBody>
                  <a:tcPr/>
                </a:tc>
                <a:extLst>
                  <a:ext uri="{0D108BD9-81ED-4DB2-BD59-A6C34878D82A}">
                    <a16:rowId xmlns:a16="http://schemas.microsoft.com/office/drawing/2014/main" val="3279914057"/>
                  </a:ext>
                </a:extLst>
              </a:tr>
            </a:tbl>
          </a:graphicData>
        </a:graphic>
      </p:graphicFrame>
      <p:sp>
        <p:nvSpPr>
          <p:cNvPr id="6" name="TextBox 5">
            <a:extLst>
              <a:ext uri="{FF2B5EF4-FFF2-40B4-BE49-F238E27FC236}">
                <a16:creationId xmlns:a16="http://schemas.microsoft.com/office/drawing/2014/main" id="{E91B65D7-2794-EA35-1D51-DC5B2801E6CA}"/>
              </a:ext>
            </a:extLst>
          </p:cNvPr>
          <p:cNvSpPr txBox="1"/>
          <p:nvPr/>
        </p:nvSpPr>
        <p:spPr>
          <a:xfrm>
            <a:off x="1523999" y="2398723"/>
            <a:ext cx="1934817" cy="307777"/>
          </a:xfrm>
          <a:prstGeom prst="rect">
            <a:avLst/>
          </a:prstGeom>
          <a:noFill/>
        </p:spPr>
        <p:txBody>
          <a:bodyPr wrap="square" rtlCol="0">
            <a:spAutoFit/>
          </a:bodyPr>
          <a:lstStyle/>
          <a:p>
            <a:r>
              <a:rPr lang="en-US" b="1" dirty="0" err="1"/>
              <a:t>Camp_staff</a:t>
            </a:r>
            <a:endParaRPr lang="en-US" b="1" dirty="0"/>
          </a:p>
        </p:txBody>
      </p:sp>
    </p:spTree>
    <p:extLst>
      <p:ext uri="{BB962C8B-B14F-4D97-AF65-F5344CB8AC3E}">
        <p14:creationId xmlns:p14="http://schemas.microsoft.com/office/powerpoint/2010/main" val="458612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6B90C-D278-FEAD-DAE1-0D1E88F8D6EB}"/>
              </a:ext>
            </a:extLst>
          </p:cNvPr>
          <p:cNvSpPr>
            <a:spLocks noGrp="1"/>
          </p:cNvSpPr>
          <p:nvPr>
            <p:ph type="title"/>
          </p:nvPr>
        </p:nvSpPr>
        <p:spPr/>
        <p:txBody>
          <a:bodyPr/>
          <a:lstStyle/>
          <a:p>
            <a:r>
              <a:rPr lang="en-US" dirty="0"/>
              <a:t>What is the entity?</a:t>
            </a:r>
          </a:p>
        </p:txBody>
      </p:sp>
      <p:sp>
        <p:nvSpPr>
          <p:cNvPr id="3" name="Text Placeholder 2">
            <a:extLst>
              <a:ext uri="{FF2B5EF4-FFF2-40B4-BE49-F238E27FC236}">
                <a16:creationId xmlns:a16="http://schemas.microsoft.com/office/drawing/2014/main" id="{AD2B6172-3A13-CC05-62D5-338DC4E76FCF}"/>
              </a:ext>
            </a:extLst>
          </p:cNvPr>
          <p:cNvSpPr>
            <a:spLocks noGrp="1"/>
          </p:cNvSpPr>
          <p:nvPr>
            <p:ph type="body" idx="1"/>
          </p:nvPr>
        </p:nvSpPr>
        <p:spPr/>
        <p:txBody>
          <a:bodyPr/>
          <a:lstStyle/>
          <a:p>
            <a:r>
              <a:rPr lang="en-US" dirty="0"/>
              <a:t>What is it now?</a:t>
            </a:r>
            <a:endParaRPr lang="en-US"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8CCC7150-34E2-769D-48D1-06910DB17F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dirty="0"/>
          </a:p>
        </p:txBody>
      </p:sp>
      <p:graphicFrame>
        <p:nvGraphicFramePr>
          <p:cNvPr id="5" name="Table 5">
            <a:extLst>
              <a:ext uri="{FF2B5EF4-FFF2-40B4-BE49-F238E27FC236}">
                <a16:creationId xmlns:a16="http://schemas.microsoft.com/office/drawing/2014/main" id="{2B383E57-3154-49B9-EBB7-5B6938357718}"/>
              </a:ext>
            </a:extLst>
          </p:cNvPr>
          <p:cNvGraphicFramePr>
            <a:graphicFrameLocks noGrp="1"/>
          </p:cNvGraphicFramePr>
          <p:nvPr/>
        </p:nvGraphicFramePr>
        <p:xfrm>
          <a:off x="1524000" y="2706500"/>
          <a:ext cx="6096000" cy="1529166"/>
        </p:xfrm>
        <a:graphic>
          <a:graphicData uri="http://schemas.openxmlformats.org/drawingml/2006/table">
            <a:tbl>
              <a:tblPr firstRow="1" bandRow="1">
                <a:tableStyleId>{5C22544A-7EE6-4342-B048-85BDC9FD1C3A}</a:tableStyleId>
              </a:tblPr>
              <a:tblGrid>
                <a:gridCol w="669010">
                  <a:extLst>
                    <a:ext uri="{9D8B030D-6E8A-4147-A177-3AD203B41FA5}">
                      <a16:colId xmlns:a16="http://schemas.microsoft.com/office/drawing/2014/main" val="1090746660"/>
                    </a:ext>
                  </a:extLst>
                </a:gridCol>
                <a:gridCol w="612183">
                  <a:extLst>
                    <a:ext uri="{9D8B030D-6E8A-4147-A177-3AD203B41FA5}">
                      <a16:colId xmlns:a16="http://schemas.microsoft.com/office/drawing/2014/main" val="2800346265"/>
                    </a:ext>
                  </a:extLst>
                </a:gridCol>
                <a:gridCol w="2376407">
                  <a:extLst>
                    <a:ext uri="{9D8B030D-6E8A-4147-A177-3AD203B41FA5}">
                      <a16:colId xmlns:a16="http://schemas.microsoft.com/office/drawing/2014/main" val="473035186"/>
                    </a:ext>
                  </a:extLst>
                </a:gridCol>
                <a:gridCol w="1219200">
                  <a:extLst>
                    <a:ext uri="{9D8B030D-6E8A-4147-A177-3AD203B41FA5}">
                      <a16:colId xmlns:a16="http://schemas.microsoft.com/office/drawing/2014/main" val="1820778062"/>
                    </a:ext>
                  </a:extLst>
                </a:gridCol>
                <a:gridCol w="1219200">
                  <a:extLst>
                    <a:ext uri="{9D8B030D-6E8A-4147-A177-3AD203B41FA5}">
                      <a16:colId xmlns:a16="http://schemas.microsoft.com/office/drawing/2014/main" val="2770388182"/>
                    </a:ext>
                  </a:extLst>
                </a:gridCol>
              </a:tblGrid>
              <a:tr h="309966">
                <a:tc>
                  <a:txBody>
                    <a:bodyPr/>
                    <a:lstStyle/>
                    <a:p>
                      <a:r>
                        <a:rPr lang="en-US" dirty="0"/>
                        <a:t>Year</a:t>
                      </a:r>
                    </a:p>
                  </a:txBody>
                  <a:tcPr/>
                </a:tc>
                <a:tc>
                  <a:txBody>
                    <a:bodyPr/>
                    <a:lstStyle/>
                    <a:p>
                      <a:r>
                        <a:rPr lang="en-US" dirty="0"/>
                        <a:t>Site</a:t>
                      </a:r>
                    </a:p>
                  </a:txBody>
                  <a:tcPr/>
                </a:tc>
                <a:tc>
                  <a:txBody>
                    <a:bodyPr/>
                    <a:lstStyle/>
                    <a:p>
                      <a:r>
                        <a:rPr lang="en-US" dirty="0"/>
                        <a:t>Name</a:t>
                      </a:r>
                    </a:p>
                  </a:txBody>
                  <a:tcPr/>
                </a:tc>
                <a:tc>
                  <a:txBody>
                    <a:bodyPr/>
                    <a:lstStyle/>
                    <a:p>
                      <a:r>
                        <a:rPr lang="en-US" dirty="0"/>
                        <a:t>Start</a:t>
                      </a:r>
                    </a:p>
                  </a:txBody>
                  <a:tcPr/>
                </a:tc>
                <a:tc>
                  <a:txBody>
                    <a:bodyPr/>
                    <a:lstStyle/>
                    <a:p>
                      <a:r>
                        <a:rPr lang="en-US" dirty="0"/>
                        <a:t>End</a:t>
                      </a:r>
                    </a:p>
                  </a:txBody>
                  <a:tcPr/>
                </a:tc>
                <a:extLst>
                  <a:ext uri="{0D108BD9-81ED-4DB2-BD59-A6C34878D82A}">
                    <a16:rowId xmlns:a16="http://schemas.microsoft.com/office/drawing/2014/main" val="4068464524"/>
                  </a:ext>
                </a:extLst>
              </a:tr>
              <a:tr h="0">
                <a:tc>
                  <a:txBody>
                    <a:bodyPr/>
                    <a:lstStyle/>
                    <a:p>
                      <a:r>
                        <a:rPr lang="en-US" dirty="0"/>
                        <a:t>2005</a:t>
                      </a:r>
                    </a:p>
                  </a:txBody>
                  <a:tcPr/>
                </a:tc>
                <a:tc>
                  <a:txBody>
                    <a:bodyPr/>
                    <a:lstStyle/>
                    <a:p>
                      <a:r>
                        <a:rPr lang="en-US" dirty="0" err="1"/>
                        <a:t>bylo</a:t>
                      </a:r>
                      <a:endParaRPr lang="en-US" dirty="0"/>
                    </a:p>
                  </a:txBody>
                  <a:tcPr/>
                </a:tc>
                <a:tc>
                  <a:txBody>
                    <a:bodyPr/>
                    <a:lstStyle/>
                    <a:p>
                      <a:r>
                        <a:rPr lang="en-US" dirty="0"/>
                        <a:t>Laura McKinnon</a:t>
                      </a:r>
                    </a:p>
                  </a:txBody>
                  <a:tcPr/>
                </a:tc>
                <a:tc>
                  <a:txBody>
                    <a:bodyPr/>
                    <a:lstStyle/>
                    <a:p>
                      <a:r>
                        <a:rPr lang="en-US" dirty="0"/>
                        <a:t>2005-06-01</a:t>
                      </a:r>
                    </a:p>
                  </a:txBody>
                  <a:tcPr/>
                </a:tc>
                <a:tc>
                  <a:txBody>
                    <a:bodyPr/>
                    <a:lstStyle/>
                    <a:p>
                      <a:r>
                        <a:rPr lang="en-US" dirty="0"/>
                        <a:t>2005-08-05</a:t>
                      </a:r>
                    </a:p>
                  </a:txBody>
                  <a:tcPr/>
                </a:tc>
                <a:extLst>
                  <a:ext uri="{0D108BD9-81ED-4DB2-BD59-A6C34878D82A}">
                    <a16:rowId xmlns:a16="http://schemas.microsoft.com/office/drawing/2014/main" val="2214584463"/>
                  </a:ext>
                </a:extLst>
              </a:tr>
              <a:tr h="225735">
                <a:tc>
                  <a:txBody>
                    <a:bodyPr/>
                    <a:lstStyle/>
                    <a:p>
                      <a:r>
                        <a:rPr lang="en-US" dirty="0"/>
                        <a:t>2005</a:t>
                      </a:r>
                    </a:p>
                  </a:txBody>
                  <a:tcPr/>
                </a:tc>
                <a:tc>
                  <a:txBody>
                    <a:bodyPr/>
                    <a:lstStyle/>
                    <a:p>
                      <a:r>
                        <a:rPr lang="en-US" dirty="0" err="1"/>
                        <a:t>bylo</a:t>
                      </a:r>
                      <a:endParaRPr lang="en-US" dirty="0"/>
                    </a:p>
                  </a:txBody>
                  <a:tcPr/>
                </a:tc>
                <a:tc>
                  <a:txBody>
                    <a:bodyPr/>
                    <a:lstStyle/>
                    <a:p>
                      <a:r>
                        <a:rPr lang="en-US" dirty="0"/>
                        <a:t>Benoît </a:t>
                      </a:r>
                      <a:r>
                        <a:rPr lang="en-US" dirty="0" err="1"/>
                        <a:t>Laliberté</a:t>
                      </a:r>
                      <a:endParaRPr lang="en-US" dirty="0"/>
                    </a:p>
                  </a:txBody>
                  <a:tcPr/>
                </a:tc>
                <a:tc>
                  <a:txBody>
                    <a:bodyPr/>
                    <a:lstStyle/>
                    <a:p>
                      <a:r>
                        <a:rPr lang="en-US" dirty="0"/>
                        <a:t>2005-06-05</a:t>
                      </a:r>
                    </a:p>
                  </a:txBody>
                  <a:tcPr/>
                </a:tc>
                <a:tc>
                  <a:txBody>
                    <a:bodyPr/>
                    <a:lstStyle/>
                    <a:p>
                      <a:r>
                        <a:rPr lang="en-US" dirty="0"/>
                        <a:t>2005-08-20</a:t>
                      </a:r>
                    </a:p>
                  </a:txBody>
                  <a:tcPr/>
                </a:tc>
                <a:extLst>
                  <a:ext uri="{0D108BD9-81ED-4DB2-BD59-A6C34878D82A}">
                    <a16:rowId xmlns:a16="http://schemas.microsoft.com/office/drawing/2014/main" val="2137816401"/>
                  </a:ext>
                </a:extLst>
              </a:tr>
              <a:tr h="225735">
                <a:tc>
                  <a:txBody>
                    <a:bodyPr/>
                    <a:lstStyle/>
                    <a:p>
                      <a:r>
                        <a:rPr lang="en-US" dirty="0"/>
                        <a:t>2006</a:t>
                      </a:r>
                    </a:p>
                  </a:txBody>
                  <a:tcPr/>
                </a:tc>
                <a:tc>
                  <a:txBody>
                    <a:bodyPr/>
                    <a:lstStyle/>
                    <a:p>
                      <a:r>
                        <a:rPr lang="en-US" dirty="0" err="1"/>
                        <a:t>bylo</a:t>
                      </a:r>
                      <a:endParaRPr lang="en-US" dirty="0"/>
                    </a:p>
                  </a:txBody>
                  <a:tcPr/>
                </a:tc>
                <a:tc>
                  <a:txBody>
                    <a:bodyPr/>
                    <a:lstStyle/>
                    <a:p>
                      <a:r>
                        <a:rPr lang="en-US" dirty="0" err="1"/>
                        <a:t>Ludovic</a:t>
                      </a:r>
                      <a:r>
                        <a:rPr lang="en-US" dirty="0"/>
                        <a:t> </a:t>
                      </a:r>
                      <a:r>
                        <a:rPr lang="en-US" dirty="0" err="1"/>
                        <a:t>Jolicoeur</a:t>
                      </a:r>
                      <a:endParaRPr lang="en-US" dirty="0"/>
                    </a:p>
                  </a:txBody>
                  <a:tcPr/>
                </a:tc>
                <a:tc>
                  <a:txBody>
                    <a:bodyPr/>
                    <a:lstStyle/>
                    <a:p>
                      <a:r>
                        <a:rPr lang="en-US" dirty="0"/>
                        <a:t>2006-06-06</a:t>
                      </a:r>
                    </a:p>
                  </a:txBody>
                  <a:tcPr/>
                </a:tc>
                <a:tc>
                  <a:txBody>
                    <a:bodyPr/>
                    <a:lstStyle/>
                    <a:p>
                      <a:r>
                        <a:rPr lang="en-US" dirty="0"/>
                        <a:t>2006-08-06</a:t>
                      </a:r>
                    </a:p>
                  </a:txBody>
                  <a:tcPr/>
                </a:tc>
                <a:extLst>
                  <a:ext uri="{0D108BD9-81ED-4DB2-BD59-A6C34878D82A}">
                    <a16:rowId xmlns:a16="http://schemas.microsoft.com/office/drawing/2014/main" val="3279914057"/>
                  </a:ext>
                </a:extLst>
              </a:tr>
              <a:tr h="225735">
                <a:tc>
                  <a:txBody>
                    <a:bodyPr/>
                    <a:lstStyle/>
                    <a:p>
                      <a:r>
                        <a:rPr lang="en-US" dirty="0"/>
                        <a:t>2007</a:t>
                      </a:r>
                    </a:p>
                  </a:txBody>
                  <a:tcPr/>
                </a:tc>
                <a:tc>
                  <a:txBody>
                    <a:bodyPr/>
                    <a:lstStyle/>
                    <a:p>
                      <a:r>
                        <a:rPr lang="en-US" dirty="0" err="1"/>
                        <a:t>bylo</a:t>
                      </a:r>
                      <a:endParaRPr lang="en-US" dirty="0"/>
                    </a:p>
                  </a:txBody>
                  <a:tcPr/>
                </a:tc>
                <a:tc>
                  <a:txBody>
                    <a:bodyPr/>
                    <a:lstStyle/>
                    <a:p>
                      <a:r>
                        <a:rPr lang="en-US" dirty="0" err="1"/>
                        <a:t>Ludovic</a:t>
                      </a:r>
                      <a:r>
                        <a:rPr lang="en-US" dirty="0"/>
                        <a:t> </a:t>
                      </a:r>
                      <a:r>
                        <a:rPr lang="en-US" dirty="0" err="1"/>
                        <a:t>Jolicoeur</a:t>
                      </a:r>
                      <a:endParaRPr lang="en-US" dirty="0"/>
                    </a:p>
                  </a:txBody>
                  <a:tcPr/>
                </a:tc>
                <a:tc>
                  <a:txBody>
                    <a:bodyPr/>
                    <a:lstStyle/>
                    <a:p>
                      <a:r>
                        <a:rPr lang="en-US" dirty="0"/>
                        <a:t>2007-06-07</a:t>
                      </a:r>
                    </a:p>
                  </a:txBody>
                  <a:tcPr/>
                </a:tc>
                <a:tc>
                  <a:txBody>
                    <a:bodyPr/>
                    <a:lstStyle/>
                    <a:p>
                      <a:r>
                        <a:rPr lang="en-US" dirty="0"/>
                        <a:t>2007-08-07</a:t>
                      </a:r>
                    </a:p>
                  </a:txBody>
                  <a:tcPr/>
                </a:tc>
                <a:extLst>
                  <a:ext uri="{0D108BD9-81ED-4DB2-BD59-A6C34878D82A}">
                    <a16:rowId xmlns:a16="http://schemas.microsoft.com/office/drawing/2014/main" val="2857070415"/>
                  </a:ext>
                </a:extLst>
              </a:tr>
            </a:tbl>
          </a:graphicData>
        </a:graphic>
      </p:graphicFrame>
      <p:sp>
        <p:nvSpPr>
          <p:cNvPr id="6" name="TextBox 5">
            <a:extLst>
              <a:ext uri="{FF2B5EF4-FFF2-40B4-BE49-F238E27FC236}">
                <a16:creationId xmlns:a16="http://schemas.microsoft.com/office/drawing/2014/main" id="{E91B65D7-2794-EA35-1D51-DC5B2801E6CA}"/>
              </a:ext>
            </a:extLst>
          </p:cNvPr>
          <p:cNvSpPr txBox="1"/>
          <p:nvPr/>
        </p:nvSpPr>
        <p:spPr>
          <a:xfrm>
            <a:off x="1524000" y="2398723"/>
            <a:ext cx="2157454" cy="307777"/>
          </a:xfrm>
          <a:prstGeom prst="rect">
            <a:avLst/>
          </a:prstGeom>
          <a:noFill/>
        </p:spPr>
        <p:txBody>
          <a:bodyPr wrap="square" rtlCol="0">
            <a:spAutoFit/>
          </a:bodyPr>
          <a:lstStyle/>
          <a:p>
            <a:r>
              <a:rPr lang="en-US" b="1" dirty="0" err="1"/>
              <a:t>Camp_staff</a:t>
            </a:r>
            <a:endParaRPr lang="en-US" b="1" dirty="0"/>
          </a:p>
        </p:txBody>
      </p:sp>
    </p:spTree>
    <p:extLst>
      <p:ext uri="{BB962C8B-B14F-4D97-AF65-F5344CB8AC3E}">
        <p14:creationId xmlns:p14="http://schemas.microsoft.com/office/powerpoint/2010/main" val="30725188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86F8BA-E847-B129-EFA4-4CC4F5A5B949}"/>
              </a:ext>
            </a:extLst>
          </p:cNvPr>
          <p:cNvPicPr>
            <a:picLocks noChangeAspect="1"/>
          </p:cNvPicPr>
          <p:nvPr/>
        </p:nvPicPr>
        <p:blipFill>
          <a:blip r:embed="rId2"/>
          <a:stretch>
            <a:fillRect/>
          </a:stretch>
        </p:blipFill>
        <p:spPr>
          <a:xfrm>
            <a:off x="4311600" y="-184532"/>
            <a:ext cx="4234924" cy="5480488"/>
          </a:xfrm>
          <a:prstGeom prst="rect">
            <a:avLst/>
          </a:prstGeom>
        </p:spPr>
      </p:pic>
      <p:sp>
        <p:nvSpPr>
          <p:cNvPr id="2" name="Title 1">
            <a:extLst>
              <a:ext uri="{FF2B5EF4-FFF2-40B4-BE49-F238E27FC236}">
                <a16:creationId xmlns:a16="http://schemas.microsoft.com/office/drawing/2014/main" id="{0031CF41-F886-9AA8-23C8-43F9A7843A60}"/>
              </a:ext>
            </a:extLst>
          </p:cNvPr>
          <p:cNvSpPr>
            <a:spLocks noGrp="1"/>
          </p:cNvSpPr>
          <p:nvPr>
            <p:ph type="title"/>
          </p:nvPr>
        </p:nvSpPr>
        <p:spPr>
          <a:solidFill>
            <a:schemeClr val="bg1"/>
          </a:solidFill>
        </p:spPr>
        <p:txBody>
          <a:bodyPr>
            <a:noAutofit/>
          </a:bodyPr>
          <a:lstStyle/>
          <a:p>
            <a:r>
              <a:rPr lang="en-US" sz="3200" dirty="0">
                <a:solidFill>
                  <a:srgbClr val="004B83"/>
                </a:solidFill>
              </a:rPr>
              <a:t>Conceptual vs physical modeling</a:t>
            </a:r>
          </a:p>
        </p:txBody>
      </p:sp>
      <p:sp>
        <p:nvSpPr>
          <p:cNvPr id="5" name="Text Placeholder 4">
            <a:extLst>
              <a:ext uri="{FF2B5EF4-FFF2-40B4-BE49-F238E27FC236}">
                <a16:creationId xmlns:a16="http://schemas.microsoft.com/office/drawing/2014/main" id="{8C1D4584-DB41-04F5-2DA0-028969B19499}"/>
              </a:ext>
            </a:extLst>
          </p:cNvPr>
          <p:cNvSpPr>
            <a:spLocks noGrp="1"/>
          </p:cNvSpPr>
          <p:nvPr>
            <p:ph type="body" idx="1"/>
          </p:nvPr>
        </p:nvSpPr>
        <p:spPr/>
        <p:txBody>
          <a:bodyPr>
            <a:normAutofit/>
          </a:bodyPr>
          <a:lstStyle/>
          <a:p>
            <a:r>
              <a:rPr lang="en-US" sz="1600" dirty="0">
                <a:latin typeface="Avenir Book" panose="02000503020000020003" pitchFamily="2" charset="0"/>
              </a:rPr>
              <a:t>A conceptual model describes relationships at a high level</a:t>
            </a:r>
          </a:p>
          <a:p>
            <a:pPr lvl="1"/>
            <a:r>
              <a:rPr lang="en-US" sz="1400" dirty="0">
                <a:latin typeface="Avenir Book" panose="02000503020000020003" pitchFamily="2" charset="0"/>
              </a:rPr>
              <a:t>“There is a many-to-one relationship between Student and House”</a:t>
            </a:r>
          </a:p>
          <a:p>
            <a:pPr lvl="1"/>
            <a:r>
              <a:rPr lang="en-US" sz="1400" dirty="0">
                <a:latin typeface="Avenir Book" panose="02000503020000020003" pitchFamily="2" charset="0"/>
              </a:rPr>
              <a:t>One way to indicate graphically shown at right</a:t>
            </a:r>
          </a:p>
          <a:p>
            <a:pPr lvl="1"/>
            <a:endParaRPr lang="en-US" sz="1400" dirty="0">
              <a:latin typeface="Avenir Book" panose="02000503020000020003" pitchFamily="2" charset="0"/>
            </a:endParaRPr>
          </a:p>
          <a:p>
            <a:r>
              <a:rPr lang="en-US" sz="1600" dirty="0">
                <a:latin typeface="Avenir Book" panose="02000503020000020003" pitchFamily="2" charset="0"/>
              </a:rPr>
              <a:t>The physical model details how the relationship is implemented with columns, foreign keys, and intermediate tables</a:t>
            </a:r>
          </a:p>
          <a:p>
            <a:pPr lvl="1"/>
            <a:r>
              <a:rPr lang="en-US" sz="1400" dirty="0">
                <a:latin typeface="Avenir Book" panose="02000503020000020003" pitchFamily="2" charset="0"/>
              </a:rPr>
              <a:t>As we’ve seen so far</a:t>
            </a:r>
          </a:p>
        </p:txBody>
      </p:sp>
      <p:sp>
        <p:nvSpPr>
          <p:cNvPr id="6" name="Text Placeholder 5">
            <a:extLst>
              <a:ext uri="{FF2B5EF4-FFF2-40B4-BE49-F238E27FC236}">
                <a16:creationId xmlns:a16="http://schemas.microsoft.com/office/drawing/2014/main" id="{29E67340-AD5D-7B28-6578-5BE6DA6BAA92}"/>
              </a:ext>
            </a:extLst>
          </p:cNvPr>
          <p:cNvSpPr>
            <a:spLocks noGrp="1"/>
          </p:cNvSpPr>
          <p:nvPr>
            <p:ph type="body" idx="2"/>
          </p:nvPr>
        </p:nvSpPr>
        <p:spPr/>
        <p:txBody>
          <a:bodyPr/>
          <a:lstStyle/>
          <a:p>
            <a:endParaRPr lang="en-US" dirty="0"/>
          </a:p>
        </p:txBody>
      </p:sp>
      <p:sp>
        <p:nvSpPr>
          <p:cNvPr id="4" name="Slide Number Placeholder 3">
            <a:extLst>
              <a:ext uri="{FF2B5EF4-FFF2-40B4-BE49-F238E27FC236}">
                <a16:creationId xmlns:a16="http://schemas.microsoft.com/office/drawing/2014/main" id="{0B084204-4D84-2415-8AD8-58EFD9A271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dirty="0"/>
          </a:p>
        </p:txBody>
      </p:sp>
    </p:spTree>
    <p:extLst>
      <p:ext uri="{BB962C8B-B14F-4D97-AF65-F5344CB8AC3E}">
        <p14:creationId xmlns:p14="http://schemas.microsoft.com/office/powerpoint/2010/main" val="1605734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13CA0-FBF6-572F-9E36-5C1C7467084F}"/>
              </a:ext>
            </a:extLst>
          </p:cNvPr>
          <p:cNvSpPr>
            <a:spLocks noGrp="1"/>
          </p:cNvSpPr>
          <p:nvPr>
            <p:ph type="title"/>
          </p:nvPr>
        </p:nvSpPr>
        <p:spPr/>
        <p:txBody>
          <a:bodyPr/>
          <a:lstStyle/>
          <a:p>
            <a:r>
              <a:rPr lang="en-US" dirty="0"/>
              <a:t>Diagramming Harry Potter</a:t>
            </a:r>
          </a:p>
        </p:txBody>
      </p:sp>
      <p:sp>
        <p:nvSpPr>
          <p:cNvPr id="3" name="Text Placeholder 2">
            <a:extLst>
              <a:ext uri="{FF2B5EF4-FFF2-40B4-BE49-F238E27FC236}">
                <a16:creationId xmlns:a16="http://schemas.microsoft.com/office/drawing/2014/main" id="{E128BD81-0565-84B6-75D5-8D0ADFA03D49}"/>
              </a:ext>
            </a:extLst>
          </p:cNvPr>
          <p:cNvSpPr>
            <a:spLocks noGrp="1"/>
          </p:cNvSpPr>
          <p:nvPr>
            <p:ph type="body" idx="1"/>
          </p:nvPr>
        </p:nvSpPr>
        <p:spPr/>
        <p:txBody>
          <a:bodyPr/>
          <a:lstStyle/>
          <a:p>
            <a:r>
              <a:rPr lang="en-US" dirty="0"/>
              <a:t>Conceptual</a:t>
            </a:r>
          </a:p>
          <a:p>
            <a:endParaRPr lang="en-US" dirty="0"/>
          </a:p>
          <a:p>
            <a:endParaRPr lang="en-US" dirty="0"/>
          </a:p>
          <a:p>
            <a:endParaRPr lang="en-US" dirty="0"/>
          </a:p>
          <a:p>
            <a:endParaRPr lang="en-US" dirty="0"/>
          </a:p>
          <a:p>
            <a:r>
              <a:rPr lang="en-US" dirty="0"/>
              <a:t>Physical</a:t>
            </a:r>
          </a:p>
        </p:txBody>
      </p:sp>
      <p:sp>
        <p:nvSpPr>
          <p:cNvPr id="4" name="Slide Number Placeholder 3">
            <a:extLst>
              <a:ext uri="{FF2B5EF4-FFF2-40B4-BE49-F238E27FC236}">
                <a16:creationId xmlns:a16="http://schemas.microsoft.com/office/drawing/2014/main" id="{A379B810-6791-C46E-CCCE-3EE908E129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dirty="0"/>
          </a:p>
        </p:txBody>
      </p:sp>
      <p:pic>
        <p:nvPicPr>
          <p:cNvPr id="19" name="Picture 18" descr="A screenshot of a computer&#10;&#10;Description automatically generated">
            <a:extLst>
              <a:ext uri="{FF2B5EF4-FFF2-40B4-BE49-F238E27FC236}">
                <a16:creationId xmlns:a16="http://schemas.microsoft.com/office/drawing/2014/main" id="{A00748BF-CCFB-5198-EB69-77C0BD06C53F}"/>
              </a:ext>
            </a:extLst>
          </p:cNvPr>
          <p:cNvPicPr>
            <a:picLocks noChangeAspect="1"/>
          </p:cNvPicPr>
          <p:nvPr/>
        </p:nvPicPr>
        <p:blipFill>
          <a:blip r:embed="rId2"/>
          <a:srcRect b="24016"/>
          <a:stretch/>
        </p:blipFill>
        <p:spPr>
          <a:xfrm>
            <a:off x="2132838" y="1375156"/>
            <a:ext cx="3086100" cy="1196594"/>
          </a:xfrm>
          <a:prstGeom prst="rect">
            <a:avLst/>
          </a:prstGeom>
        </p:spPr>
      </p:pic>
      <p:pic>
        <p:nvPicPr>
          <p:cNvPr id="21" name="Picture 20" descr="A screen shot of a computer&#10;&#10;Description automatically generated">
            <a:extLst>
              <a:ext uri="{FF2B5EF4-FFF2-40B4-BE49-F238E27FC236}">
                <a16:creationId xmlns:a16="http://schemas.microsoft.com/office/drawing/2014/main" id="{1C24115A-84FC-C256-3188-E205D66BE34A}"/>
              </a:ext>
            </a:extLst>
          </p:cNvPr>
          <p:cNvPicPr>
            <a:picLocks noChangeAspect="1"/>
          </p:cNvPicPr>
          <p:nvPr/>
        </p:nvPicPr>
        <p:blipFill>
          <a:blip r:embed="rId3"/>
          <a:srcRect b="24016"/>
          <a:stretch/>
        </p:blipFill>
        <p:spPr>
          <a:xfrm>
            <a:off x="1288288" y="3090087"/>
            <a:ext cx="4775200" cy="1196594"/>
          </a:xfrm>
          <a:prstGeom prst="rect">
            <a:avLst/>
          </a:prstGeom>
        </p:spPr>
      </p:pic>
    </p:spTree>
    <p:extLst>
      <p:ext uri="{BB962C8B-B14F-4D97-AF65-F5344CB8AC3E}">
        <p14:creationId xmlns:p14="http://schemas.microsoft.com/office/powerpoint/2010/main" val="2129739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DA7F5-CC9C-5BFE-66F1-9B0FFEBC9F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4B55BD-8AB4-5A19-E122-1D54766DE3B1}"/>
              </a:ext>
            </a:extLst>
          </p:cNvPr>
          <p:cNvSpPr>
            <a:spLocks noGrp="1"/>
          </p:cNvSpPr>
          <p:nvPr>
            <p:ph type="title"/>
          </p:nvPr>
        </p:nvSpPr>
        <p:spPr/>
        <p:txBody>
          <a:bodyPr/>
          <a:lstStyle/>
          <a:p>
            <a:r>
              <a:rPr lang="en-US" dirty="0"/>
              <a:t>Naming best practices</a:t>
            </a:r>
          </a:p>
        </p:txBody>
      </p:sp>
      <p:sp>
        <p:nvSpPr>
          <p:cNvPr id="3" name="Text Placeholder 2">
            <a:extLst>
              <a:ext uri="{FF2B5EF4-FFF2-40B4-BE49-F238E27FC236}">
                <a16:creationId xmlns:a16="http://schemas.microsoft.com/office/drawing/2014/main" id="{1D920550-7640-C619-75C4-02E8E01BB21B}"/>
              </a:ext>
            </a:extLst>
          </p:cNvPr>
          <p:cNvSpPr>
            <a:spLocks noGrp="1"/>
          </p:cNvSpPr>
          <p:nvPr>
            <p:ph type="body" idx="1"/>
          </p:nvPr>
        </p:nvSpPr>
        <p:spPr/>
        <p:txBody>
          <a:bodyPr/>
          <a:lstStyle/>
          <a:p>
            <a:r>
              <a:rPr lang="en-US" dirty="0"/>
              <a:t>Table names singular</a:t>
            </a:r>
          </a:p>
          <a:p>
            <a:pPr lvl="1"/>
            <a:r>
              <a:rPr lang="en-US" dirty="0">
                <a:latin typeface="Avenir Book" panose="02000503020000020003" pitchFamily="2" charset="0"/>
              </a:rPr>
              <a:t>Student, not Students or </a:t>
            </a:r>
            <a:r>
              <a:rPr lang="en-US" dirty="0" err="1">
                <a:latin typeface="Avenir Book" panose="02000503020000020003" pitchFamily="2" charset="0"/>
              </a:rPr>
              <a:t>Student_body</a:t>
            </a:r>
            <a:endParaRPr lang="en-US" dirty="0">
              <a:latin typeface="Avenir Book" panose="02000503020000020003" pitchFamily="2" charset="0"/>
            </a:endParaRPr>
          </a:p>
          <a:p>
            <a:r>
              <a:rPr lang="en-US" dirty="0"/>
              <a:t>Column name unqualified</a:t>
            </a:r>
          </a:p>
          <a:p>
            <a:pPr lvl="1"/>
            <a:r>
              <a:rPr lang="en-US" dirty="0">
                <a:latin typeface="Avenir Book" panose="02000503020000020003" pitchFamily="2" charset="0"/>
              </a:rPr>
              <a:t>Name, not </a:t>
            </a:r>
            <a:r>
              <a:rPr lang="en-US" dirty="0" err="1">
                <a:latin typeface="Avenir Book" panose="02000503020000020003" pitchFamily="2" charset="0"/>
              </a:rPr>
              <a:t>Student_name</a:t>
            </a:r>
            <a:endParaRPr lang="en-US" dirty="0">
              <a:latin typeface="Avenir Book" panose="02000503020000020003" pitchFamily="2" charset="0"/>
            </a:endParaRPr>
          </a:p>
          <a:p>
            <a:r>
              <a:rPr lang="en-US" dirty="0"/>
              <a:t>Ergo, can reference in SQL as </a:t>
            </a:r>
            <a:r>
              <a:rPr lang="en-US" dirty="0" err="1"/>
              <a:t>Student.Name</a:t>
            </a:r>
            <a:endParaRPr lang="en-US" dirty="0"/>
          </a:p>
          <a:p>
            <a:pPr lvl="1"/>
            <a:endParaRPr lang="en-US" dirty="0"/>
          </a:p>
          <a:p>
            <a:r>
              <a:rPr lang="en-US" dirty="0"/>
              <a:t>Two approaches to key naming</a:t>
            </a:r>
          </a:p>
          <a:p>
            <a:pPr lvl="1"/>
            <a:r>
              <a:rPr lang="en-US" dirty="0">
                <a:latin typeface="Avenir Book" panose="02000503020000020003" pitchFamily="2" charset="0"/>
              </a:rPr>
              <a:t>Use attribute name to indicate relationship</a:t>
            </a:r>
          </a:p>
          <a:p>
            <a:pPr lvl="2"/>
            <a:r>
              <a:rPr lang="en-US" dirty="0">
                <a:latin typeface="Avenir Book" panose="02000503020000020003" pitchFamily="2" charset="0"/>
              </a:rPr>
              <a:t>E.g., Wand column referencing Student is named “Owner”</a:t>
            </a:r>
          </a:p>
          <a:p>
            <a:pPr lvl="1"/>
            <a:r>
              <a:rPr lang="en-US" dirty="0">
                <a:latin typeface="Avenir Book" panose="02000503020000020003" pitchFamily="2" charset="0"/>
              </a:rPr>
              <a:t>Use primary key name uniformly (preferred for sanity, makes joins easy)</a:t>
            </a:r>
          </a:p>
          <a:p>
            <a:pPr lvl="2"/>
            <a:r>
              <a:rPr lang="en-US" dirty="0" err="1">
                <a:latin typeface="Avenir Book" panose="02000503020000020003" pitchFamily="2" charset="0"/>
              </a:rPr>
              <a:t>Student_ID</a:t>
            </a:r>
            <a:r>
              <a:rPr lang="en-US" dirty="0">
                <a:latin typeface="Avenir Book" panose="02000503020000020003" pitchFamily="2" charset="0"/>
              </a:rPr>
              <a:t>, </a:t>
            </a:r>
            <a:r>
              <a:rPr lang="en-US" dirty="0" err="1">
                <a:latin typeface="Avenir Book" panose="02000503020000020003" pitchFamily="2" charset="0"/>
              </a:rPr>
              <a:t>House_ID</a:t>
            </a:r>
            <a:r>
              <a:rPr lang="en-US" dirty="0">
                <a:latin typeface="Avenir Book" panose="02000503020000020003" pitchFamily="2" charset="0"/>
              </a:rPr>
              <a:t>, etc.</a:t>
            </a:r>
          </a:p>
          <a:p>
            <a:pPr lvl="1"/>
            <a:endParaRPr lang="en-US" dirty="0">
              <a:latin typeface="Avenir Book" panose="02000503020000020003" pitchFamily="2" charset="0"/>
            </a:endParaRPr>
          </a:p>
        </p:txBody>
      </p:sp>
      <p:sp>
        <p:nvSpPr>
          <p:cNvPr id="4" name="Slide Number Placeholder 3">
            <a:extLst>
              <a:ext uri="{FF2B5EF4-FFF2-40B4-BE49-F238E27FC236}">
                <a16:creationId xmlns:a16="http://schemas.microsoft.com/office/drawing/2014/main" id="{F6C628FA-71F7-C846-8D3C-E8E7077FCD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dirty="0"/>
          </a:p>
        </p:txBody>
      </p:sp>
    </p:spTree>
    <p:extLst>
      <p:ext uri="{BB962C8B-B14F-4D97-AF65-F5344CB8AC3E}">
        <p14:creationId xmlns:p14="http://schemas.microsoft.com/office/powerpoint/2010/main" val="4277951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6885-98D8-2827-1714-63B1A819774C}"/>
              </a:ext>
            </a:extLst>
          </p:cNvPr>
          <p:cNvSpPr>
            <a:spLocks noGrp="1"/>
          </p:cNvSpPr>
          <p:nvPr>
            <p:ph type="title"/>
          </p:nvPr>
        </p:nvSpPr>
        <p:spPr/>
        <p:txBody>
          <a:bodyPr/>
          <a:lstStyle/>
          <a:p>
            <a:r>
              <a:rPr lang="en-US" dirty="0"/>
              <a:t>Art of data modeling</a:t>
            </a:r>
          </a:p>
        </p:txBody>
      </p:sp>
      <p:sp>
        <p:nvSpPr>
          <p:cNvPr id="3" name="Text Placeholder 2">
            <a:extLst>
              <a:ext uri="{FF2B5EF4-FFF2-40B4-BE49-F238E27FC236}">
                <a16:creationId xmlns:a16="http://schemas.microsoft.com/office/drawing/2014/main" id="{74EDED27-BD13-30CA-B970-739316E8548C}"/>
              </a:ext>
            </a:extLst>
          </p:cNvPr>
          <p:cNvSpPr>
            <a:spLocks noGrp="1"/>
          </p:cNvSpPr>
          <p:nvPr>
            <p:ph type="body" idx="1"/>
          </p:nvPr>
        </p:nvSpPr>
        <p:spPr/>
        <p:txBody>
          <a:bodyPr/>
          <a:lstStyle/>
          <a:p>
            <a:r>
              <a:rPr lang="en-US" dirty="0"/>
              <a:t>Balancing act between:</a:t>
            </a:r>
          </a:p>
          <a:p>
            <a:pPr lvl="1"/>
            <a:r>
              <a:rPr lang="en-US" dirty="0">
                <a:latin typeface="Avenir Book" panose="02000503020000020003" pitchFamily="2" charset="0"/>
              </a:rPr>
              <a:t>Fidelity of description</a:t>
            </a:r>
          </a:p>
          <a:p>
            <a:pPr lvl="1"/>
            <a:r>
              <a:rPr lang="en-US" dirty="0">
                <a:latin typeface="Avenir Book" panose="02000503020000020003" pitchFamily="2" charset="0"/>
              </a:rPr>
              <a:t>Functional requirements</a:t>
            </a:r>
          </a:p>
          <a:p>
            <a:pPr lvl="1"/>
            <a:r>
              <a:rPr lang="en-US" dirty="0">
                <a:latin typeface="Avenir Book" panose="02000503020000020003" pitchFamily="2" charset="0"/>
              </a:rPr>
              <a:t>Understandability &amp; maintainability</a:t>
            </a:r>
          </a:p>
          <a:p>
            <a:pPr lvl="1"/>
            <a:r>
              <a:rPr lang="en-US" dirty="0">
                <a:latin typeface="Avenir Book" panose="02000503020000020003" pitchFamily="2" charset="0"/>
              </a:rPr>
              <a:t>Data availability</a:t>
            </a:r>
          </a:p>
        </p:txBody>
      </p:sp>
      <p:sp>
        <p:nvSpPr>
          <p:cNvPr id="4" name="Slide Number Placeholder 3">
            <a:extLst>
              <a:ext uri="{FF2B5EF4-FFF2-40B4-BE49-F238E27FC236}">
                <a16:creationId xmlns:a16="http://schemas.microsoft.com/office/drawing/2014/main" id="{6D2601C2-EA7E-7CD8-98B0-EAD631F724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dirty="0"/>
          </a:p>
        </p:txBody>
      </p:sp>
    </p:spTree>
    <p:extLst>
      <p:ext uri="{BB962C8B-B14F-4D97-AF65-F5344CB8AC3E}">
        <p14:creationId xmlns:p14="http://schemas.microsoft.com/office/powerpoint/2010/main" val="621665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DACDA-4D21-5F27-3210-CCE7BA3D2454}"/>
              </a:ext>
            </a:extLst>
          </p:cNvPr>
          <p:cNvSpPr>
            <a:spLocks noGrp="1"/>
          </p:cNvSpPr>
          <p:nvPr>
            <p:ph type="title"/>
          </p:nvPr>
        </p:nvSpPr>
        <p:spPr/>
        <p:txBody>
          <a:bodyPr/>
          <a:lstStyle/>
          <a:p>
            <a:r>
              <a:rPr lang="en-US" dirty="0"/>
              <a:t>In-class activity</a:t>
            </a:r>
          </a:p>
        </p:txBody>
      </p:sp>
      <p:sp>
        <p:nvSpPr>
          <p:cNvPr id="3" name="Text Placeholder 2">
            <a:extLst>
              <a:ext uri="{FF2B5EF4-FFF2-40B4-BE49-F238E27FC236}">
                <a16:creationId xmlns:a16="http://schemas.microsoft.com/office/drawing/2014/main" id="{C6FBC9B5-AFFD-7A12-379B-886936621BBC}"/>
              </a:ext>
            </a:extLst>
          </p:cNvPr>
          <p:cNvSpPr>
            <a:spLocks noGrp="1"/>
          </p:cNvSpPr>
          <p:nvPr>
            <p:ph type="body" idx="1"/>
          </p:nvPr>
        </p:nvSpPr>
        <p:spPr/>
        <p:txBody>
          <a:bodyPr/>
          <a:lstStyle/>
          <a:p>
            <a:r>
              <a:rPr lang="en-US" dirty="0"/>
              <a:t>Go to </a:t>
            </a:r>
            <a:r>
              <a:rPr lang="en-US" dirty="0" err="1"/>
              <a:t>goodreads.com</a:t>
            </a:r>
            <a:endParaRPr lang="en-US" dirty="0"/>
          </a:p>
          <a:p>
            <a:r>
              <a:rPr lang="en-US" dirty="0"/>
              <a:t>What’s a conceptual data model for this website?</a:t>
            </a:r>
          </a:p>
          <a:p>
            <a:pPr lvl="1"/>
            <a:r>
              <a:rPr lang="en-US" dirty="0">
                <a:latin typeface="Avenir Book" panose="02000503020000020003" pitchFamily="2" charset="0"/>
              </a:rPr>
              <a:t>Entities, attributes, relationships, constraints</a:t>
            </a:r>
          </a:p>
        </p:txBody>
      </p:sp>
      <p:sp>
        <p:nvSpPr>
          <p:cNvPr id="4" name="Slide Number Placeholder 3">
            <a:extLst>
              <a:ext uri="{FF2B5EF4-FFF2-40B4-BE49-F238E27FC236}">
                <a16:creationId xmlns:a16="http://schemas.microsoft.com/office/drawing/2014/main" id="{86F44314-5347-824A-4681-6F0E278EA0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latin typeface="Avenir Book" panose="02000503020000020003" pitchFamily="2" charset="0"/>
              </a:rPr>
              <a:t>37</a:t>
            </a:fld>
            <a:endParaRPr lang="en" dirty="0">
              <a:latin typeface="Avenir Book" panose="02000503020000020003" pitchFamily="2" charset="0"/>
            </a:endParaRPr>
          </a:p>
        </p:txBody>
      </p:sp>
    </p:spTree>
    <p:extLst>
      <p:ext uri="{BB962C8B-B14F-4D97-AF65-F5344CB8AC3E}">
        <p14:creationId xmlns:p14="http://schemas.microsoft.com/office/powerpoint/2010/main" val="28962006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25862-EE3A-EC66-9E3E-8FC3170AF862}"/>
              </a:ext>
            </a:extLst>
          </p:cNvPr>
          <p:cNvSpPr>
            <a:spLocks noGrp="1"/>
          </p:cNvSpPr>
          <p:nvPr>
            <p:ph type="title"/>
          </p:nvPr>
        </p:nvSpPr>
        <p:spPr/>
        <p:txBody>
          <a:bodyPr/>
          <a:lstStyle/>
          <a:p>
            <a:r>
              <a:rPr lang="en-US" dirty="0"/>
              <a:t>Our running example</a:t>
            </a:r>
          </a:p>
        </p:txBody>
      </p:sp>
      <p:sp>
        <p:nvSpPr>
          <p:cNvPr id="3" name="Text Placeholder 2">
            <a:extLst>
              <a:ext uri="{FF2B5EF4-FFF2-40B4-BE49-F238E27FC236}">
                <a16:creationId xmlns:a16="http://schemas.microsoft.com/office/drawing/2014/main" id="{FF92DAA2-6794-B93E-201F-FC8324DC50A3}"/>
              </a:ext>
            </a:extLst>
          </p:cNvPr>
          <p:cNvSpPr>
            <a:spLocks noGrp="1"/>
          </p:cNvSpPr>
          <p:nvPr>
            <p:ph type="body" idx="1"/>
          </p:nvPr>
        </p:nvSpPr>
        <p:spPr/>
        <p:txBody>
          <a:bodyPr>
            <a:normAutofit fontScale="92500" lnSpcReduction="10000"/>
          </a:bodyPr>
          <a:lstStyle/>
          <a:p>
            <a:r>
              <a:rPr lang="en-US" dirty="0"/>
              <a:t>Arctic Shorebird Demographics Network (ASDN)</a:t>
            </a:r>
          </a:p>
          <a:p>
            <a:pPr lvl="1"/>
            <a:r>
              <a:rPr lang="en-US" dirty="0">
                <a:latin typeface="Avenir Book" panose="02000503020000020003" pitchFamily="2" charset="0"/>
              </a:rPr>
              <a:t>Arctic Data Center</a:t>
            </a:r>
          </a:p>
          <a:p>
            <a:pPr lvl="1"/>
            <a:r>
              <a:rPr lang="en-US" dirty="0">
                <a:latin typeface="Avenir Book" panose="02000503020000020003" pitchFamily="2" charset="0"/>
                <a:hlinkClick r:id="rId3"/>
              </a:rPr>
              <a:t>https://doi.org/10.18739/A2222R68W</a:t>
            </a:r>
            <a:endParaRPr lang="en-US" dirty="0">
              <a:latin typeface="Avenir Book" panose="02000503020000020003" pitchFamily="2" charset="0"/>
            </a:endParaRPr>
          </a:p>
          <a:p>
            <a:pPr lvl="1"/>
            <a:endParaRPr lang="en-US" dirty="0">
              <a:latin typeface="Avenir Book" panose="02000503020000020003" pitchFamily="2" charset="0"/>
            </a:endParaRPr>
          </a:p>
          <a:p>
            <a:r>
              <a:rPr lang="en-US" dirty="0"/>
              <a:t>Multiple, related CSV files</a:t>
            </a:r>
          </a:p>
          <a:p>
            <a:pPr lvl="1"/>
            <a:r>
              <a:rPr lang="en-US" dirty="0">
                <a:latin typeface="Avenir Book" panose="02000503020000020003" pitchFamily="2" charset="0"/>
              </a:rPr>
              <a:t>Bird nests, bird eggs, bird captures, bird sightings, lemming counts, snow coverage, etc.</a:t>
            </a:r>
          </a:p>
          <a:p>
            <a:r>
              <a:rPr lang="en-US" dirty="0"/>
              <a:t>Not in database or relational form, but </a:t>
            </a:r>
            <a:r>
              <a:rPr lang="en-US" dirty="0" err="1"/>
              <a:t>kinda</a:t>
            </a:r>
            <a:r>
              <a:rPr lang="en-US" dirty="0"/>
              <a:t> screams relational</a:t>
            </a:r>
          </a:p>
          <a:p>
            <a:pPr lvl="1"/>
            <a:endParaRPr lang="en-US" dirty="0"/>
          </a:p>
          <a:p>
            <a:r>
              <a:rPr lang="en-US" dirty="0"/>
              <a:t>Real-world dataset</a:t>
            </a:r>
          </a:p>
          <a:p>
            <a:pPr lvl="1"/>
            <a:r>
              <a:rPr lang="en-US" dirty="0">
                <a:latin typeface="Avenir Book" panose="02000503020000020003" pitchFamily="2" charset="0"/>
              </a:rPr>
              <a:t>Reflects the challenges of managing data distributed over time, space, and people</a:t>
            </a:r>
          </a:p>
          <a:p>
            <a:pPr lvl="1"/>
            <a:endParaRPr lang="en-US" dirty="0">
              <a:latin typeface="Avenir Book" panose="02000503020000020003" pitchFamily="2" charset="0"/>
            </a:endParaRPr>
          </a:p>
          <a:p>
            <a:r>
              <a:rPr lang="en-US" dirty="0"/>
              <a:t>This week: define table structure</a:t>
            </a:r>
          </a:p>
          <a:p>
            <a:r>
              <a:rPr lang="en-US" dirty="0"/>
              <a:t>Next week: look at cleaning data, getting CSV files into tables</a:t>
            </a:r>
          </a:p>
        </p:txBody>
      </p:sp>
      <p:sp>
        <p:nvSpPr>
          <p:cNvPr id="4" name="Slide Number Placeholder 3">
            <a:extLst>
              <a:ext uri="{FF2B5EF4-FFF2-40B4-BE49-F238E27FC236}">
                <a16:creationId xmlns:a16="http://schemas.microsoft.com/office/drawing/2014/main" id="{EA049EBE-F303-1490-6F23-0604D3E970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dirty="0"/>
          </a:p>
        </p:txBody>
      </p:sp>
    </p:spTree>
    <p:extLst>
      <p:ext uri="{BB962C8B-B14F-4D97-AF65-F5344CB8AC3E}">
        <p14:creationId xmlns:p14="http://schemas.microsoft.com/office/powerpoint/2010/main" val="1988830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E8044-E548-A28A-F822-840354C3EDA2}"/>
              </a:ext>
            </a:extLst>
          </p:cNvPr>
          <p:cNvSpPr>
            <a:spLocks noGrp="1"/>
          </p:cNvSpPr>
          <p:nvPr>
            <p:ph type="title"/>
          </p:nvPr>
        </p:nvSpPr>
        <p:spPr/>
        <p:txBody>
          <a:bodyPr/>
          <a:lstStyle/>
          <a:p>
            <a:r>
              <a:rPr lang="en-US" dirty="0"/>
              <a:t>Sample table: Site</a:t>
            </a:r>
          </a:p>
        </p:txBody>
      </p:sp>
      <p:sp>
        <p:nvSpPr>
          <p:cNvPr id="3" name="Text Placeholder 2">
            <a:extLst>
              <a:ext uri="{FF2B5EF4-FFF2-40B4-BE49-F238E27FC236}">
                <a16:creationId xmlns:a16="http://schemas.microsoft.com/office/drawing/2014/main" id="{F01855C6-2F79-74CE-4597-783180FA08E2}"/>
              </a:ext>
            </a:extLst>
          </p:cNvPr>
          <p:cNvSpPr>
            <a:spLocks noGrp="1"/>
          </p:cNvSpPr>
          <p:nvPr>
            <p:ph type="body" idx="1"/>
          </p:nvPr>
        </p:nvSpPr>
        <p:spPr/>
        <p:txBody>
          <a:bodyPr>
            <a:normAutofit fontScale="62500" lnSpcReduction="20000"/>
          </a:bodyPr>
          <a:lstStyle/>
          <a:p>
            <a:r>
              <a:rPr lang="en-US" dirty="0"/>
              <a:t>“ASDN field sites are referred to by 4-letter codes in each of the data files”</a:t>
            </a:r>
          </a:p>
          <a:p>
            <a:pPr lvl="1"/>
            <a:endParaRPr lang="en-US" dirty="0">
              <a:latin typeface="Avenir Book" panose="02000503020000020003" pitchFamily="2" charset="0"/>
            </a:endParaRPr>
          </a:p>
          <a:p>
            <a:r>
              <a:rPr lang="en-US" dirty="0">
                <a:latin typeface="Courier New" panose="02070309020205020404" pitchFamily="49" charset="0"/>
                <a:cs typeface="Courier New" panose="02070309020205020404" pitchFamily="49" charset="0"/>
              </a:rPr>
              <a:t>import pandas as pd</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site.csv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df.info</a:t>
            </a:r>
            <a:r>
              <a:rPr lang="en-US" dirty="0">
                <a:latin typeface="Courier New" panose="02070309020205020404" pitchFamily="49" charset="0"/>
                <a:cs typeface="Courier New" panose="02070309020205020404" pitchFamily="49" charset="0"/>
              </a:rPr>
              <a:t>()</a:t>
            </a:r>
          </a:p>
          <a:p>
            <a:pPr lvl="1"/>
            <a:endParaRPr lang="en-US" dirty="0">
              <a:latin typeface="Avenir Book" panose="02000503020000020003" pitchFamily="2" charset="0"/>
            </a:endParaRPr>
          </a:p>
          <a:p>
            <a:r>
              <a:rPr lang="en-US" dirty="0"/>
              <a:t>➜ </a:t>
            </a:r>
            <a:r>
              <a:rPr lang="en-US" dirty="0">
                <a:latin typeface="Courier New" panose="02070309020205020404" pitchFamily="49" charset="0"/>
                <a:cs typeface="Courier New" panose="02070309020205020404" pitchFamily="49" charset="0"/>
              </a:rPr>
              <a:t>Data columns (total 6 columns):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Column                      Non-Null Count  </a:t>
            </a: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                      --------------  -----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0   Code                        16 non-null     object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1   Site name                   16 non-null     object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2   Location                    16 non-null     object </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3   Latitude                    16 non-null     float64</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4   Longitude                   16 non-null     float64</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5   </a:t>
            </a:r>
            <a:r>
              <a:rPr lang="en-US" dirty="0" err="1">
                <a:latin typeface="Courier New" panose="02070309020205020404" pitchFamily="49" charset="0"/>
                <a:cs typeface="Courier New" panose="02070309020205020404" pitchFamily="49" charset="0"/>
              </a:rPr>
              <a:t>Total_Study_Plot_Area</a:t>
            </a:r>
            <a:r>
              <a:rPr lang="en-US" dirty="0">
                <a:latin typeface="Courier New" panose="02070309020205020404" pitchFamily="49" charset="0"/>
                <a:cs typeface="Courier New" panose="02070309020205020404" pitchFamily="49" charset="0"/>
              </a:rPr>
              <a:t>_(ha)  16 non-null     float64</a:t>
            </a:r>
          </a:p>
          <a:p>
            <a:pPr lvl="1"/>
            <a:endParaRPr lang="en-US" dirty="0">
              <a:latin typeface="Avenir Book" panose="02000503020000020003" pitchFamily="2" charset="0"/>
            </a:endParaRPr>
          </a:p>
          <a:p>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df.Code.unique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len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["Site name"].unique())</a:t>
            </a:r>
          </a:p>
          <a:p>
            <a:pPr lvl="1"/>
            <a:endParaRPr lang="en-US" dirty="0">
              <a:latin typeface="Avenir Book" panose="02000503020000020003" pitchFamily="2" charset="0"/>
            </a:endParaRPr>
          </a:p>
          <a:p>
            <a:r>
              <a:rPr lang="en-US" dirty="0"/>
              <a:t>➜ </a:t>
            </a:r>
            <a:r>
              <a:rPr lang="en-US" dirty="0">
                <a:latin typeface="Courier New" panose="02070309020205020404" pitchFamily="49" charset="0"/>
                <a:cs typeface="Courier New" panose="02070309020205020404" pitchFamily="49" charset="0"/>
              </a:rPr>
              <a:t>(16, 16)</a:t>
            </a:r>
          </a:p>
        </p:txBody>
      </p:sp>
      <p:sp>
        <p:nvSpPr>
          <p:cNvPr id="4" name="Slide Number Placeholder 3">
            <a:extLst>
              <a:ext uri="{FF2B5EF4-FFF2-40B4-BE49-F238E27FC236}">
                <a16:creationId xmlns:a16="http://schemas.microsoft.com/office/drawing/2014/main" id="{12E58FCF-8D54-3659-891C-78F762F15A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dirty="0"/>
          </a:p>
        </p:txBody>
      </p:sp>
    </p:spTree>
    <p:extLst>
      <p:ext uri="{BB962C8B-B14F-4D97-AF65-F5344CB8AC3E}">
        <p14:creationId xmlns:p14="http://schemas.microsoft.com/office/powerpoint/2010/main" val="18448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48298-6A6A-F50C-AD01-742A1B89B1E5}"/>
              </a:ext>
            </a:extLst>
          </p:cNvPr>
          <p:cNvSpPr>
            <a:spLocks noGrp="1"/>
          </p:cNvSpPr>
          <p:nvPr>
            <p:ph type="title"/>
          </p:nvPr>
        </p:nvSpPr>
        <p:spPr/>
        <p:txBody>
          <a:bodyPr/>
          <a:lstStyle/>
          <a:p>
            <a:r>
              <a:rPr lang="en-US" dirty="0"/>
              <a:t>RDBMS – the downsides</a:t>
            </a:r>
          </a:p>
        </p:txBody>
      </p:sp>
      <p:sp>
        <p:nvSpPr>
          <p:cNvPr id="3" name="Text Placeholder 2">
            <a:extLst>
              <a:ext uri="{FF2B5EF4-FFF2-40B4-BE49-F238E27FC236}">
                <a16:creationId xmlns:a16="http://schemas.microsoft.com/office/drawing/2014/main" id="{C9DECB7C-F318-3A42-58D1-6EF918BD3ED3}"/>
              </a:ext>
            </a:extLst>
          </p:cNvPr>
          <p:cNvSpPr>
            <a:spLocks noGrp="1"/>
          </p:cNvSpPr>
          <p:nvPr>
            <p:ph type="body" idx="1"/>
          </p:nvPr>
        </p:nvSpPr>
        <p:spPr/>
        <p:txBody>
          <a:bodyPr/>
          <a:lstStyle/>
          <a:p>
            <a:r>
              <a:rPr lang="en-US" dirty="0"/>
              <a:t>Relatively inflexible</a:t>
            </a:r>
          </a:p>
          <a:p>
            <a:r>
              <a:rPr lang="en-US" dirty="0"/>
              <a:t>Require more up-front investment</a:t>
            </a:r>
          </a:p>
          <a:p>
            <a:r>
              <a:rPr lang="en-US" dirty="0"/>
              <a:t>Require relatively heavyweight installation</a:t>
            </a:r>
          </a:p>
          <a:p>
            <a:pPr lvl="1"/>
            <a:r>
              <a:rPr lang="en-US" dirty="0">
                <a:latin typeface="Avenir Book" panose="02000503020000020003" pitchFamily="2" charset="0"/>
              </a:rPr>
              <a:t>But the cloud sure makes things easy</a:t>
            </a:r>
          </a:p>
          <a:p>
            <a:r>
              <a:rPr lang="en-US" dirty="0"/>
              <a:t>Data locked in</a:t>
            </a:r>
          </a:p>
          <a:p>
            <a:pPr lvl="1"/>
            <a:r>
              <a:rPr lang="en-US" dirty="0">
                <a:latin typeface="Avenir Book" panose="02000503020000020003" pitchFamily="2" charset="0"/>
              </a:rPr>
              <a:t>Multiple RDBMS vendors, both open source and proprietary</a:t>
            </a:r>
          </a:p>
          <a:p>
            <a:pPr lvl="1"/>
            <a:r>
              <a:rPr lang="en-US" dirty="0">
                <a:latin typeface="Avenir Book" panose="02000503020000020003" pitchFamily="2" charset="0"/>
              </a:rPr>
              <a:t>But beyond SQL, mutually incompatible</a:t>
            </a:r>
          </a:p>
          <a:p>
            <a:pPr lvl="1"/>
            <a:r>
              <a:rPr lang="en-US" dirty="0">
                <a:latin typeface="Avenir Book" panose="02000503020000020003" pitchFamily="2" charset="0"/>
              </a:rPr>
              <a:t>No standard on-disk storage or backup/dump formats</a:t>
            </a:r>
          </a:p>
          <a:p>
            <a:r>
              <a:rPr lang="en-US" dirty="0"/>
              <a:t>If database is corrupted (very rare), you’re out of luck</a:t>
            </a:r>
          </a:p>
        </p:txBody>
      </p:sp>
      <p:sp>
        <p:nvSpPr>
          <p:cNvPr id="4" name="Slide Number Placeholder 3">
            <a:extLst>
              <a:ext uri="{FF2B5EF4-FFF2-40B4-BE49-F238E27FC236}">
                <a16:creationId xmlns:a16="http://schemas.microsoft.com/office/drawing/2014/main" id="{61AE0350-A7E0-D4D5-194B-A5498FD216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dirty="0"/>
          </a:p>
        </p:txBody>
      </p:sp>
    </p:spTree>
    <p:extLst>
      <p:ext uri="{BB962C8B-B14F-4D97-AF65-F5344CB8AC3E}">
        <p14:creationId xmlns:p14="http://schemas.microsoft.com/office/powerpoint/2010/main" val="6693453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86B3-ED6C-D467-C283-CDF3AB1AA694}"/>
              </a:ext>
            </a:extLst>
          </p:cNvPr>
          <p:cNvSpPr>
            <a:spLocks noGrp="1"/>
          </p:cNvSpPr>
          <p:nvPr>
            <p:ph type="title"/>
          </p:nvPr>
        </p:nvSpPr>
        <p:spPr/>
        <p:txBody>
          <a:bodyPr/>
          <a:lstStyle/>
          <a:p>
            <a:r>
              <a:rPr lang="en-US" dirty="0"/>
              <a:t>Site table definition</a:t>
            </a:r>
          </a:p>
        </p:txBody>
      </p:sp>
      <p:sp>
        <p:nvSpPr>
          <p:cNvPr id="3" name="Text Placeholder 2">
            <a:extLst>
              <a:ext uri="{FF2B5EF4-FFF2-40B4-BE49-F238E27FC236}">
                <a16:creationId xmlns:a16="http://schemas.microsoft.com/office/drawing/2014/main" id="{379D940C-D09C-2D1D-89F4-6DB14AD5D4A0}"/>
              </a:ext>
            </a:extLst>
          </p:cNvPr>
          <p:cNvSpPr>
            <a:spLocks noGrp="1"/>
          </p:cNvSpPr>
          <p:nvPr>
            <p:ph type="body" idx="1"/>
          </p:nvPr>
        </p:nvSpPr>
        <p:spPr/>
        <p:txBody>
          <a:bodyPr/>
          <a:lstStyle/>
          <a:p>
            <a:pPr marL="114300" indent="0">
              <a:buNone/>
            </a:pPr>
            <a:r>
              <a:rPr lang="en-US" dirty="0"/>
              <a:t>CREATE TABLE Site (</a:t>
            </a:r>
          </a:p>
          <a:p>
            <a:pPr marL="114300" indent="0">
              <a:buNone/>
            </a:pPr>
            <a:r>
              <a:rPr lang="en-US" dirty="0"/>
              <a:t>    Code TEXT PRIMARY KEY,</a:t>
            </a:r>
          </a:p>
          <a:p>
            <a:pPr marL="114300" indent="0">
              <a:buNone/>
            </a:pPr>
            <a:r>
              <a:rPr lang="en-US" dirty="0"/>
              <a:t>    </a:t>
            </a:r>
            <a:r>
              <a:rPr lang="en-US" dirty="0" err="1"/>
              <a:t>Site_name</a:t>
            </a:r>
            <a:r>
              <a:rPr lang="en-US" dirty="0"/>
              <a:t> TEXT UNIQUE NOT NULL,</a:t>
            </a:r>
          </a:p>
          <a:p>
            <a:pPr marL="114300" indent="0">
              <a:buNone/>
            </a:pPr>
            <a:r>
              <a:rPr lang="en-US" dirty="0"/>
              <a:t>    Location TEXT NOT NULL,</a:t>
            </a:r>
          </a:p>
          <a:p>
            <a:pPr marL="114300" indent="0">
              <a:buNone/>
            </a:pPr>
            <a:r>
              <a:rPr lang="en-US" dirty="0"/>
              <a:t>    Latitude REAL NOT NULL CHECK (Latitude BETWEEN -90 AND 90),</a:t>
            </a:r>
          </a:p>
          <a:p>
            <a:pPr marL="114300" indent="0">
              <a:buNone/>
            </a:pPr>
            <a:r>
              <a:rPr lang="en-US" dirty="0"/>
              <a:t>    Longitude REAL NOT NULL CHECK (Longitude BETWEEN -180 AND 180),</a:t>
            </a:r>
          </a:p>
          <a:p>
            <a:pPr marL="114300" indent="0">
              <a:buNone/>
            </a:pPr>
            <a:r>
              <a:rPr lang="en-US" dirty="0"/>
              <a:t>    "</a:t>
            </a:r>
            <a:r>
              <a:rPr lang="en-US" dirty="0" err="1"/>
              <a:t>Total_Study_Plot_Area</a:t>
            </a:r>
            <a:r>
              <a:rPr lang="en-US" dirty="0"/>
              <a:t>_(ha)" REAL NOT NULL</a:t>
            </a:r>
          </a:p>
          <a:p>
            <a:pPr marL="114300" indent="0">
              <a:buNone/>
            </a:pPr>
            <a:r>
              <a:rPr lang="en-US" dirty="0"/>
              <a:t>	CHECK ("</a:t>
            </a:r>
            <a:r>
              <a:rPr lang="en-US" dirty="0" err="1"/>
              <a:t>Total_Study_Plot_Area</a:t>
            </a:r>
            <a:r>
              <a:rPr lang="en-US" dirty="0"/>
              <a:t>_(ha)" &gt; 0),</a:t>
            </a:r>
          </a:p>
          <a:p>
            <a:pPr marL="114300" indent="0">
              <a:buNone/>
            </a:pPr>
            <a:r>
              <a:rPr lang="en-US" dirty="0"/>
              <a:t>    UNIQUE (Latitude, Longitude)</a:t>
            </a:r>
          </a:p>
          <a:p>
            <a:pPr marL="114300" indent="0">
              <a:buNone/>
            </a:pPr>
            <a:r>
              <a:rPr lang="en-US" dirty="0"/>
              <a:t>);</a:t>
            </a:r>
          </a:p>
        </p:txBody>
      </p:sp>
      <p:sp>
        <p:nvSpPr>
          <p:cNvPr id="4" name="Slide Number Placeholder 3">
            <a:extLst>
              <a:ext uri="{FF2B5EF4-FFF2-40B4-BE49-F238E27FC236}">
                <a16:creationId xmlns:a16="http://schemas.microsoft.com/office/drawing/2014/main" id="{E2E7A624-91C4-9DC6-99DD-41D896C820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dirty="0"/>
          </a:p>
        </p:txBody>
      </p:sp>
    </p:spTree>
    <p:extLst>
      <p:ext uri="{BB962C8B-B14F-4D97-AF65-F5344CB8AC3E}">
        <p14:creationId xmlns:p14="http://schemas.microsoft.com/office/powerpoint/2010/main" val="2070182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3658-D464-815C-D2C2-7A6C7C1DAD10}"/>
              </a:ext>
            </a:extLst>
          </p:cNvPr>
          <p:cNvSpPr>
            <a:spLocks noGrp="1"/>
          </p:cNvSpPr>
          <p:nvPr>
            <p:ph type="title"/>
          </p:nvPr>
        </p:nvSpPr>
        <p:spPr/>
        <p:txBody>
          <a:bodyPr/>
          <a:lstStyle/>
          <a:p>
            <a:r>
              <a:rPr lang="en-US" dirty="0"/>
              <a:t>Sample table: </a:t>
            </a:r>
            <a:r>
              <a:rPr lang="en-US" dirty="0" err="1"/>
              <a:t>Camp_assignment</a:t>
            </a:r>
            <a:endParaRPr lang="en-US" dirty="0"/>
          </a:p>
        </p:txBody>
      </p:sp>
      <p:sp>
        <p:nvSpPr>
          <p:cNvPr id="3" name="Text Placeholder 2">
            <a:extLst>
              <a:ext uri="{FF2B5EF4-FFF2-40B4-BE49-F238E27FC236}">
                <a16:creationId xmlns:a16="http://schemas.microsoft.com/office/drawing/2014/main" id="{0A1258CD-CEC2-568F-07F9-97054CB89E5E}"/>
              </a:ext>
            </a:extLst>
          </p:cNvPr>
          <p:cNvSpPr>
            <a:spLocks noGrp="1"/>
          </p:cNvSpPr>
          <p:nvPr>
            <p:ph type="body" idx="1"/>
          </p:nvPr>
        </p:nvSpPr>
        <p:spPr/>
        <p:txBody>
          <a:bodyPr/>
          <a:lstStyle/>
          <a:p>
            <a:r>
              <a:rPr lang="en-US" dirty="0"/>
              <a:t>Site column: “Four-letter code of site at which data were collected”</a:t>
            </a:r>
          </a:p>
          <a:p>
            <a:r>
              <a:rPr lang="en-US" dirty="0"/>
              <a:t>Smells like a foreign key!</a:t>
            </a:r>
          </a:p>
          <a:p>
            <a:pPr lvl="1"/>
            <a:endParaRPr lang="en-US" dirty="0"/>
          </a:p>
          <a:p>
            <a:r>
              <a:rPr lang="en-US" dirty="0">
                <a:latin typeface="Courier New" panose="02070309020205020404" pitchFamily="49" charset="0"/>
                <a:cs typeface="Courier New" panose="02070309020205020404" pitchFamily="49" charset="0"/>
              </a:rPr>
              <a:t>site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site.csv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ASDN_Camp_assignment.csv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sum(~</a:t>
            </a:r>
            <a:r>
              <a:rPr lang="en-US" dirty="0" err="1">
                <a:latin typeface="Courier New" panose="02070309020205020404" pitchFamily="49" charset="0"/>
                <a:cs typeface="Courier New" panose="02070309020205020404" pitchFamily="49" charset="0"/>
              </a:rPr>
              <a:t>df.Site.isin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site.Code</a:t>
            </a:r>
            <a:r>
              <a:rPr lang="en-US" dirty="0">
                <a:latin typeface="Courier New" panose="02070309020205020404" pitchFamily="49" charset="0"/>
                <a:cs typeface="Courier New" panose="02070309020205020404" pitchFamily="49" charset="0"/>
              </a:rPr>
              <a:t>))</a:t>
            </a:r>
          </a:p>
          <a:p>
            <a:pPr lvl="1"/>
            <a:endParaRPr lang="en-US" dirty="0">
              <a:latin typeface="Courier New" panose="02070309020205020404" pitchFamily="49" charset="0"/>
              <a:cs typeface="Courier New" panose="02070309020205020404" pitchFamily="49" charset="0"/>
            </a:endParaRPr>
          </a:p>
          <a:p>
            <a:r>
              <a:rPr lang="en-US" dirty="0"/>
              <a:t>➜ </a:t>
            </a:r>
            <a:r>
              <a:rPr lang="en-US" dirty="0">
                <a:latin typeface="Courier New" panose="02070309020205020404" pitchFamily="49" charset="0"/>
                <a:cs typeface="Courier New" panose="02070309020205020404" pitchFamily="49" charset="0"/>
              </a:rPr>
              <a:t>0</a:t>
            </a:r>
          </a:p>
        </p:txBody>
      </p:sp>
      <p:sp>
        <p:nvSpPr>
          <p:cNvPr id="4" name="Slide Number Placeholder 3">
            <a:extLst>
              <a:ext uri="{FF2B5EF4-FFF2-40B4-BE49-F238E27FC236}">
                <a16:creationId xmlns:a16="http://schemas.microsoft.com/office/drawing/2014/main" id="{32E0EB1E-8566-BABA-1787-04E250BF62A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dirty="0"/>
          </a:p>
        </p:txBody>
      </p:sp>
    </p:spTree>
    <p:extLst>
      <p:ext uri="{BB962C8B-B14F-4D97-AF65-F5344CB8AC3E}">
        <p14:creationId xmlns:p14="http://schemas.microsoft.com/office/powerpoint/2010/main" val="21215356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93561-4345-FEB0-8B67-CCE030C67B81}"/>
              </a:ext>
            </a:extLst>
          </p:cNvPr>
          <p:cNvSpPr>
            <a:spLocks noGrp="1"/>
          </p:cNvSpPr>
          <p:nvPr>
            <p:ph type="title"/>
          </p:nvPr>
        </p:nvSpPr>
        <p:spPr>
          <a:xfrm>
            <a:off x="311700" y="429527"/>
            <a:ext cx="8520600" cy="572700"/>
          </a:xfrm>
        </p:spPr>
        <p:txBody>
          <a:bodyPr/>
          <a:lstStyle/>
          <a:p>
            <a:r>
              <a:rPr lang="en-US" dirty="0" err="1"/>
              <a:t>Camp_assignment</a:t>
            </a:r>
            <a:r>
              <a:rPr lang="en-US" dirty="0"/>
              <a:t> table definition</a:t>
            </a:r>
          </a:p>
        </p:txBody>
      </p:sp>
      <p:sp>
        <p:nvSpPr>
          <p:cNvPr id="3" name="Text Placeholder 2">
            <a:extLst>
              <a:ext uri="{FF2B5EF4-FFF2-40B4-BE49-F238E27FC236}">
                <a16:creationId xmlns:a16="http://schemas.microsoft.com/office/drawing/2014/main" id="{08DB5040-C1BB-0416-9746-51D7794E8F4C}"/>
              </a:ext>
            </a:extLst>
          </p:cNvPr>
          <p:cNvSpPr>
            <a:spLocks noGrp="1"/>
          </p:cNvSpPr>
          <p:nvPr>
            <p:ph type="body" idx="1"/>
          </p:nvPr>
        </p:nvSpPr>
        <p:spPr/>
        <p:txBody>
          <a:bodyPr/>
          <a:lstStyle/>
          <a:p>
            <a:pPr marL="114300" indent="0">
              <a:buNone/>
            </a:pPr>
            <a:r>
              <a:rPr lang="en-US" dirty="0"/>
              <a:t>CREATE TABLE </a:t>
            </a:r>
            <a:r>
              <a:rPr lang="en-US" dirty="0" err="1"/>
              <a:t>Camp_assignment</a:t>
            </a:r>
            <a:r>
              <a:rPr lang="en-US" dirty="0"/>
              <a:t> (</a:t>
            </a:r>
          </a:p>
          <a:p>
            <a:pPr marL="114300" indent="0">
              <a:buNone/>
            </a:pPr>
            <a:r>
              <a:rPr lang="en-US" dirty="0"/>
              <a:t>    …,</a:t>
            </a:r>
          </a:p>
          <a:p>
            <a:pPr marL="114300" indent="0">
              <a:buNone/>
            </a:pPr>
            <a:r>
              <a:rPr lang="en-US" dirty="0"/>
              <a:t>    Site TEXT NOT NULL,</a:t>
            </a:r>
            <a:br>
              <a:rPr lang="en-US" dirty="0"/>
            </a:br>
            <a:r>
              <a:rPr lang="en-US" dirty="0"/>
              <a:t>    FOREIGN KEY (Site) REFERENCES Site (Code),</a:t>
            </a:r>
          </a:p>
          <a:p>
            <a:pPr marL="114300" indent="0">
              <a:buNone/>
            </a:pPr>
            <a:r>
              <a:rPr lang="en-US" dirty="0"/>
              <a:t>    …,</a:t>
            </a:r>
            <a:br>
              <a:rPr lang="en-US" dirty="0"/>
            </a:br>
            <a:r>
              <a:rPr lang="en-US" dirty="0"/>
              <a:t>);</a:t>
            </a:r>
          </a:p>
        </p:txBody>
      </p:sp>
      <p:sp>
        <p:nvSpPr>
          <p:cNvPr id="4" name="Slide Number Placeholder 3">
            <a:extLst>
              <a:ext uri="{FF2B5EF4-FFF2-40B4-BE49-F238E27FC236}">
                <a16:creationId xmlns:a16="http://schemas.microsoft.com/office/drawing/2014/main" id="{836AE499-BE0D-D212-4632-73B732F7FA9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dirty="0"/>
          </a:p>
        </p:txBody>
      </p:sp>
    </p:spTree>
    <p:extLst>
      <p:ext uri="{BB962C8B-B14F-4D97-AF65-F5344CB8AC3E}">
        <p14:creationId xmlns:p14="http://schemas.microsoft.com/office/powerpoint/2010/main" val="681495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E11B-ED4E-E092-B5AC-3AD01F3AABE6}"/>
              </a:ext>
            </a:extLst>
          </p:cNvPr>
          <p:cNvSpPr>
            <a:spLocks noGrp="1"/>
          </p:cNvSpPr>
          <p:nvPr>
            <p:ph type="title"/>
          </p:nvPr>
        </p:nvSpPr>
        <p:spPr/>
        <p:txBody>
          <a:bodyPr/>
          <a:lstStyle/>
          <a:p>
            <a:r>
              <a:rPr lang="en-US" dirty="0"/>
              <a:t>Why bother with constraints on data? (1)</a:t>
            </a:r>
          </a:p>
        </p:txBody>
      </p:sp>
      <p:sp>
        <p:nvSpPr>
          <p:cNvPr id="3" name="Text Placeholder 2">
            <a:extLst>
              <a:ext uri="{FF2B5EF4-FFF2-40B4-BE49-F238E27FC236}">
                <a16:creationId xmlns:a16="http://schemas.microsoft.com/office/drawing/2014/main" id="{BA4B172B-B22E-36BA-BAF8-1220759AF9AE}"/>
              </a:ext>
            </a:extLst>
          </p:cNvPr>
          <p:cNvSpPr>
            <a:spLocks noGrp="1"/>
          </p:cNvSpPr>
          <p:nvPr>
            <p:ph type="body" idx="1"/>
          </p:nvPr>
        </p:nvSpPr>
        <p:spPr/>
        <p:txBody>
          <a:bodyPr/>
          <a:lstStyle/>
          <a:p>
            <a:r>
              <a:rPr lang="en-US" dirty="0"/>
              <a:t>Here’s why</a:t>
            </a:r>
          </a:p>
          <a:p>
            <a:pPr lvl="1"/>
            <a:endParaRPr lang="en-US" dirty="0">
              <a:latin typeface="Avenir Book" panose="02000503020000020003" pitchFamily="2" charset="0"/>
            </a:endParaRPr>
          </a:p>
          <a:p>
            <a:r>
              <a:rPr lang="en-US" dirty="0" err="1"/>
              <a:t>Daily_pred_lemm.Team_count</a:t>
            </a:r>
            <a:endParaRPr lang="en-US" dirty="0"/>
          </a:p>
          <a:p>
            <a:pPr lvl="1"/>
            <a:r>
              <a:rPr lang="en-US" dirty="0">
                <a:latin typeface="Avenir Book" panose="02000503020000020003" pitchFamily="2" charset="0"/>
              </a:rPr>
              <a:t>Boolean column: “Did more than one person conduct the survey together?”</a:t>
            </a:r>
          </a:p>
          <a:p>
            <a:pPr lvl="1"/>
            <a:endParaRPr lang="en-US" dirty="0">
              <a:latin typeface="Avenir Book" panose="02000503020000020003" pitchFamily="2" charset="0"/>
            </a:endParaRPr>
          </a:p>
          <a:p>
            <a:pPr lvl="1"/>
            <a:r>
              <a:rPr lang="en-US" dirty="0">
                <a:latin typeface="Courier New" panose="02070309020205020404" pitchFamily="49" charset="0"/>
                <a:cs typeface="Courier New" panose="02070309020205020404" pitchFamily="49" charset="0"/>
              </a:rPr>
              <a:t>import pandas as pd</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ASDN_Daily_pred_lemm.csv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df.Team_count.unique</a:t>
            </a:r>
            <a:r>
              <a:rPr lang="en-US" dirty="0">
                <a:latin typeface="Courier New" panose="02070309020205020404" pitchFamily="49" charset="0"/>
                <a:cs typeface="Courier New" panose="02070309020205020404" pitchFamily="49" charset="0"/>
              </a:rPr>
              <a:t>()</a:t>
            </a:r>
          </a:p>
          <a:p>
            <a:pPr lvl="1"/>
            <a:endParaRPr lang="en-US" dirty="0">
              <a:latin typeface="Avenir Book" panose="02000503020000020003" pitchFamily="2" charset="0"/>
            </a:endParaRPr>
          </a:p>
          <a:p>
            <a:pPr lvl="1"/>
            <a:r>
              <a:rPr lang="en-US" dirty="0">
                <a:latin typeface="Avenir Book" panose="02000503020000020003" pitchFamily="2" charset="0"/>
              </a:rPr>
              <a:t>➜ </a:t>
            </a:r>
            <a:r>
              <a:rPr lang="en-US" dirty="0">
                <a:latin typeface="Courier New" panose="02070309020205020404" pitchFamily="49" charset="0"/>
                <a:cs typeface="Courier New" panose="02070309020205020404" pitchFamily="49" charset="0"/>
              </a:rPr>
              <a:t>array(['n', 'y', nan, 'n ', 'N'], </a:t>
            </a: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=object)</a:t>
            </a:r>
          </a:p>
        </p:txBody>
      </p:sp>
      <p:sp>
        <p:nvSpPr>
          <p:cNvPr id="4" name="Slide Number Placeholder 3">
            <a:extLst>
              <a:ext uri="{FF2B5EF4-FFF2-40B4-BE49-F238E27FC236}">
                <a16:creationId xmlns:a16="http://schemas.microsoft.com/office/drawing/2014/main" id="{E33612C2-840E-0EFB-6BDD-739D42AC4F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dirty="0"/>
          </a:p>
        </p:txBody>
      </p:sp>
    </p:spTree>
    <p:extLst>
      <p:ext uri="{BB962C8B-B14F-4D97-AF65-F5344CB8AC3E}">
        <p14:creationId xmlns:p14="http://schemas.microsoft.com/office/powerpoint/2010/main" val="1988222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5E11B-ED4E-E092-B5AC-3AD01F3AABE6}"/>
              </a:ext>
            </a:extLst>
          </p:cNvPr>
          <p:cNvSpPr>
            <a:spLocks noGrp="1"/>
          </p:cNvSpPr>
          <p:nvPr>
            <p:ph type="title"/>
          </p:nvPr>
        </p:nvSpPr>
        <p:spPr/>
        <p:txBody>
          <a:bodyPr/>
          <a:lstStyle/>
          <a:p>
            <a:r>
              <a:rPr lang="en-US" dirty="0"/>
              <a:t>Why bother with constraints on data? (2)</a:t>
            </a:r>
          </a:p>
        </p:txBody>
      </p:sp>
      <p:sp>
        <p:nvSpPr>
          <p:cNvPr id="3" name="Text Placeholder 2">
            <a:extLst>
              <a:ext uri="{FF2B5EF4-FFF2-40B4-BE49-F238E27FC236}">
                <a16:creationId xmlns:a16="http://schemas.microsoft.com/office/drawing/2014/main" id="{BA4B172B-B22E-36BA-BAF8-1220759AF9AE}"/>
              </a:ext>
            </a:extLst>
          </p:cNvPr>
          <p:cNvSpPr>
            <a:spLocks noGrp="1"/>
          </p:cNvSpPr>
          <p:nvPr>
            <p:ph type="body" idx="1"/>
          </p:nvPr>
        </p:nvSpPr>
        <p:spPr/>
        <p:txBody>
          <a:bodyPr>
            <a:normAutofit fontScale="92500"/>
          </a:bodyPr>
          <a:lstStyle/>
          <a:p>
            <a:r>
              <a:rPr lang="en-US" dirty="0" err="1"/>
              <a:t>Bird_nests.conceal</a:t>
            </a:r>
            <a:endParaRPr lang="en-US" dirty="0"/>
          </a:p>
          <a:p>
            <a:pPr lvl="1"/>
            <a:r>
              <a:rPr lang="en-US" dirty="0">
                <a:latin typeface="Avenir Book" panose="02000503020000020003" pitchFamily="2" charset="0"/>
              </a:rPr>
              <a:t>Numeric column: “Percent of the nest concealed by vegetation”</a:t>
            </a:r>
          </a:p>
          <a:p>
            <a:pPr lvl="1"/>
            <a:endParaRPr lang="en-US" dirty="0">
              <a:latin typeface="Avenir Book" panose="02000503020000020003" pitchFamily="2" charset="0"/>
            </a:endParaRPr>
          </a:p>
          <a:p>
            <a:pPr lvl="1"/>
            <a:r>
              <a:rPr lang="en-US" dirty="0" err="1">
                <a:latin typeface="Courier New" panose="02070309020205020404" pitchFamily="49" charset="0"/>
                <a:cs typeface="Courier New" panose="02070309020205020404" pitchFamily="49" charset="0"/>
              </a:rPr>
              <a:t>df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pd.read_csv</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ASDN_Bird_nests.csv</a:t>
            </a:r>
            <a:r>
              <a:rPr lang="en-US" dirty="0">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dirty="0" err="1">
                <a:latin typeface="Courier New" panose="02070309020205020404" pitchFamily="49" charset="0"/>
                <a:cs typeface="Courier New" panose="02070309020205020404" pitchFamily="49" charset="0"/>
              </a:rPr>
              <a:t>df.conceal.unique</a:t>
            </a:r>
            <a:r>
              <a:rPr lang="en-US" dirty="0">
                <a:latin typeface="Courier New" panose="02070309020205020404" pitchFamily="49" charset="0"/>
                <a:cs typeface="Courier New" panose="02070309020205020404" pitchFamily="49" charset="0"/>
              </a:rPr>
              <a:t>()</a:t>
            </a:r>
          </a:p>
          <a:p>
            <a:pPr lvl="1"/>
            <a:endParaRPr lang="en-US" dirty="0">
              <a:latin typeface="Avenir Book" panose="02000503020000020003" pitchFamily="2" charset="0"/>
            </a:endParaRPr>
          </a:p>
          <a:p>
            <a:pPr lvl="1"/>
            <a:r>
              <a:rPr lang="en-US" dirty="0">
                <a:latin typeface="Avenir Book" panose="02000503020000020003" pitchFamily="2" charset="0"/>
              </a:rPr>
              <a:t>➜ </a:t>
            </a:r>
            <a:r>
              <a:rPr lang="en-US" dirty="0">
                <a:latin typeface="Courier New" panose="02070309020205020404" pitchFamily="49" charset="0"/>
                <a:cs typeface="Courier New" panose="02070309020205020404" pitchFamily="49" charset="0"/>
              </a:rPr>
              <a:t>array(['90', '100', '95', '80', '70', '85', '50', '20', '40', '60', '10',</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'30', '65', '75', nan, '0', '15', '55', '35', '200', '25', '45',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'5', '-', '.', '1', '2', '3', '</a:t>
            </a:r>
            <a:r>
              <a:rPr lang="en-US" dirty="0" err="1">
                <a:latin typeface="Courier New" panose="02070309020205020404" pitchFamily="49" charset="0"/>
                <a:cs typeface="Courier New" panose="02070309020205020404" pitchFamily="49" charset="0"/>
              </a:rPr>
              <a:t>unk</a:t>
            </a:r>
            <a:r>
              <a:rPr lang="en-US" dirty="0">
                <a:latin typeface="Courier New" panose="02070309020205020404" pitchFamily="49" charset="0"/>
                <a:cs typeface="Courier New" panose="02070309020205020404" pitchFamily="49" charset="0"/>
              </a:rPr>
              <a:t>', '4', '98', '99', '93', '58',</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'96', '8', '64.7', '57.2', '17.75', '17', '10.45', '4.23', '1.65',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'46', '16.4', '6', '97', '17.5', '77.5', '77', '91.25', '88.5',</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'1.25', '3.5', '6.75', '6.5', '&lt;1', '9', '470', '88', '87'],</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dtype</a:t>
            </a:r>
            <a:r>
              <a:rPr lang="en-US" dirty="0">
                <a:latin typeface="Courier New" panose="02070309020205020404" pitchFamily="49" charset="0"/>
                <a:cs typeface="Courier New" panose="02070309020205020404" pitchFamily="49" charset="0"/>
              </a:rPr>
              <a:t>=object)</a:t>
            </a:r>
          </a:p>
        </p:txBody>
      </p:sp>
      <p:sp>
        <p:nvSpPr>
          <p:cNvPr id="4" name="Slide Number Placeholder 3">
            <a:extLst>
              <a:ext uri="{FF2B5EF4-FFF2-40B4-BE49-F238E27FC236}">
                <a16:creationId xmlns:a16="http://schemas.microsoft.com/office/drawing/2014/main" id="{E33612C2-840E-0EFB-6BDD-739D42AC4F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dirty="0"/>
          </a:p>
        </p:txBody>
      </p:sp>
    </p:spTree>
    <p:extLst>
      <p:ext uri="{BB962C8B-B14F-4D97-AF65-F5344CB8AC3E}">
        <p14:creationId xmlns:p14="http://schemas.microsoft.com/office/powerpoint/2010/main" val="33048637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E2D8A-4E9B-FE85-1033-08823555E686}"/>
              </a:ext>
            </a:extLst>
          </p:cNvPr>
          <p:cNvSpPr>
            <a:spLocks noGrp="1"/>
          </p:cNvSpPr>
          <p:nvPr>
            <p:ph type="title"/>
          </p:nvPr>
        </p:nvSpPr>
        <p:spPr/>
        <p:txBody>
          <a:bodyPr>
            <a:noAutofit/>
          </a:bodyPr>
          <a:lstStyle/>
          <a:p>
            <a:r>
              <a:rPr lang="en-US" sz="3200" dirty="0">
                <a:solidFill>
                  <a:srgbClr val="004B83"/>
                </a:solidFill>
              </a:rPr>
              <a:t>Metaphor for data</a:t>
            </a:r>
          </a:p>
        </p:txBody>
      </p:sp>
      <p:sp>
        <p:nvSpPr>
          <p:cNvPr id="3" name="Text Placeholder 2">
            <a:extLst>
              <a:ext uri="{FF2B5EF4-FFF2-40B4-BE49-F238E27FC236}">
                <a16:creationId xmlns:a16="http://schemas.microsoft.com/office/drawing/2014/main" id="{185D0550-9400-62F3-10FA-52F9AF659DF6}"/>
              </a:ext>
            </a:extLst>
          </p:cNvPr>
          <p:cNvSpPr>
            <a:spLocks noGrp="1"/>
          </p:cNvSpPr>
          <p:nvPr>
            <p:ph type="body" idx="1"/>
          </p:nvPr>
        </p:nvSpPr>
        <p:spPr/>
        <p:txBody>
          <a:bodyPr/>
          <a:lstStyle/>
          <a:p>
            <a:r>
              <a:rPr lang="en-US" dirty="0"/>
              <a:t>Something that flies out of control when no longer constrained</a:t>
            </a:r>
          </a:p>
          <a:p>
            <a:r>
              <a:rPr lang="en-US" dirty="0"/>
              <a:t>Need help here</a:t>
            </a:r>
          </a:p>
        </p:txBody>
      </p:sp>
      <p:sp>
        <p:nvSpPr>
          <p:cNvPr id="4" name="Slide Number Placeholder 3">
            <a:extLst>
              <a:ext uri="{FF2B5EF4-FFF2-40B4-BE49-F238E27FC236}">
                <a16:creationId xmlns:a16="http://schemas.microsoft.com/office/drawing/2014/main" id="{46415D7E-2745-08BC-78C1-006D855E39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45</a:t>
            </a:fld>
            <a:endParaRPr lang="en" dirty="0"/>
          </a:p>
        </p:txBody>
      </p:sp>
    </p:spTree>
    <p:extLst>
      <p:ext uri="{BB962C8B-B14F-4D97-AF65-F5344CB8AC3E}">
        <p14:creationId xmlns:p14="http://schemas.microsoft.com/office/powerpoint/2010/main" val="36228768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AE6A6BD-1D50-CCF5-BFEC-9BFC974181AF}"/>
              </a:ext>
            </a:extLst>
          </p:cNvPr>
          <p:cNvSpPr>
            <a:spLocks noGrp="1"/>
          </p:cNvSpPr>
          <p:nvPr>
            <p:ph type="title"/>
          </p:nvPr>
        </p:nvSpPr>
        <p:spPr/>
        <p:txBody>
          <a:bodyPr/>
          <a:lstStyle/>
          <a:p>
            <a:r>
              <a:rPr lang="en-US" dirty="0"/>
              <a:t>Closing thoughts</a:t>
            </a:r>
          </a:p>
        </p:txBody>
      </p:sp>
      <p:sp>
        <p:nvSpPr>
          <p:cNvPr id="7" name="Text Placeholder 6">
            <a:extLst>
              <a:ext uri="{FF2B5EF4-FFF2-40B4-BE49-F238E27FC236}">
                <a16:creationId xmlns:a16="http://schemas.microsoft.com/office/drawing/2014/main" id="{3940EB4C-1D11-0784-9905-E4E55D67CCC9}"/>
              </a:ext>
            </a:extLst>
          </p:cNvPr>
          <p:cNvSpPr>
            <a:spLocks noGrp="1"/>
          </p:cNvSpPr>
          <p:nvPr>
            <p:ph type="body" idx="1"/>
          </p:nvPr>
        </p:nvSpPr>
        <p:spPr/>
        <p:txBody>
          <a:bodyPr/>
          <a:lstStyle/>
          <a:p>
            <a:r>
              <a:rPr lang="en-US" dirty="0"/>
              <a:t>Errors in data are often unnoticed yet potentially impactful</a:t>
            </a:r>
          </a:p>
          <a:p>
            <a:r>
              <a:rPr lang="en-US" b="1" dirty="0">
                <a:latin typeface="Avenir Black" panose="02000503020000020003" pitchFamily="2" charset="0"/>
              </a:rPr>
              <a:t>To have confidence in data, we need assurance that it matches our assumptions and expectations</a:t>
            </a:r>
          </a:p>
          <a:p>
            <a:r>
              <a:rPr lang="en-US" dirty="0"/>
              <a:t>Takeaway: take advantage of opportunities to insert sanity checks</a:t>
            </a:r>
          </a:p>
          <a:p>
            <a:endParaRPr lang="en-US" dirty="0"/>
          </a:p>
          <a:p>
            <a:r>
              <a:rPr lang="en-US" dirty="0"/>
              <a:t>RDBMS provide tools to structure, describe, and enforce correctness of data</a:t>
            </a:r>
          </a:p>
          <a:p>
            <a:r>
              <a:rPr lang="en-US" dirty="0"/>
              <a:t>Databases are often used for large, long-lived datasets</a:t>
            </a:r>
          </a:p>
          <a:p>
            <a:r>
              <a:rPr lang="en-US" dirty="0"/>
              <a:t>Take advantage of this opportunity</a:t>
            </a:r>
          </a:p>
          <a:p>
            <a:endParaRPr lang="en-US" dirty="0"/>
          </a:p>
        </p:txBody>
      </p:sp>
      <p:sp>
        <p:nvSpPr>
          <p:cNvPr id="5" name="Slide Number Placeholder 4">
            <a:extLst>
              <a:ext uri="{FF2B5EF4-FFF2-40B4-BE49-F238E27FC236}">
                <a16:creationId xmlns:a16="http://schemas.microsoft.com/office/drawing/2014/main" id="{24BB614B-3E19-8F56-8B9B-88BDB30793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46</a:t>
            </a:fld>
            <a:endParaRPr lang="en"/>
          </a:p>
        </p:txBody>
      </p:sp>
    </p:spTree>
    <p:extLst>
      <p:ext uri="{BB962C8B-B14F-4D97-AF65-F5344CB8AC3E}">
        <p14:creationId xmlns:p14="http://schemas.microsoft.com/office/powerpoint/2010/main" val="2106337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84CAA-CE79-205E-90E8-D6F84E8DF3EB}"/>
              </a:ext>
            </a:extLst>
          </p:cNvPr>
          <p:cNvSpPr>
            <a:spLocks noGrp="1"/>
          </p:cNvSpPr>
          <p:nvPr>
            <p:ph type="title"/>
          </p:nvPr>
        </p:nvSpPr>
        <p:spPr/>
        <p:txBody>
          <a:bodyPr/>
          <a:lstStyle/>
          <a:p>
            <a:r>
              <a:rPr lang="en-US" dirty="0"/>
              <a:t>RDBMS – Why in MEDS?</a:t>
            </a:r>
          </a:p>
        </p:txBody>
      </p:sp>
      <p:sp>
        <p:nvSpPr>
          <p:cNvPr id="3" name="Text Placeholder 2">
            <a:extLst>
              <a:ext uri="{FF2B5EF4-FFF2-40B4-BE49-F238E27FC236}">
                <a16:creationId xmlns:a16="http://schemas.microsoft.com/office/drawing/2014/main" id="{94D4F971-5F75-7A5E-DF54-A208F6EFA602}"/>
              </a:ext>
            </a:extLst>
          </p:cNvPr>
          <p:cNvSpPr>
            <a:spLocks noGrp="1"/>
          </p:cNvSpPr>
          <p:nvPr>
            <p:ph type="body" idx="1"/>
          </p:nvPr>
        </p:nvSpPr>
        <p:spPr/>
        <p:txBody>
          <a:bodyPr/>
          <a:lstStyle/>
          <a:p>
            <a:r>
              <a:rPr lang="en-US" dirty="0"/>
              <a:t>Both influential and integrated</a:t>
            </a:r>
          </a:p>
          <a:p>
            <a:pPr lvl="1"/>
            <a:endParaRPr lang="en-US" dirty="0">
              <a:latin typeface="Avenir Book" panose="02000503020000020003" pitchFamily="2" charset="0"/>
            </a:endParaRPr>
          </a:p>
          <a:p>
            <a:r>
              <a:rPr lang="en-US" dirty="0"/>
              <a:t>Influential</a:t>
            </a:r>
          </a:p>
          <a:p>
            <a:pPr lvl="1"/>
            <a:r>
              <a:rPr lang="en-US" dirty="0">
                <a:latin typeface="Avenir Book" panose="02000503020000020003" pitchFamily="2" charset="0"/>
              </a:rPr>
              <a:t>Concepts in Python, R, etc., come straight from SQL</a:t>
            </a:r>
          </a:p>
          <a:p>
            <a:pPr lvl="1"/>
            <a:endParaRPr lang="en-US" dirty="0">
              <a:latin typeface="Avenir Book" panose="02000503020000020003" pitchFamily="2" charset="0"/>
            </a:endParaRPr>
          </a:p>
          <a:p>
            <a:r>
              <a:rPr lang="en-US" dirty="0"/>
              <a:t>Integrated</a:t>
            </a:r>
          </a:p>
          <a:p>
            <a:pPr lvl="1"/>
            <a:r>
              <a:rPr lang="en-US" dirty="0">
                <a:latin typeface="Avenir Book" panose="02000503020000020003" pitchFamily="2" charset="0"/>
              </a:rPr>
              <a:t>Used in environmental web systems</a:t>
            </a:r>
          </a:p>
          <a:p>
            <a:pPr lvl="1"/>
            <a:r>
              <a:rPr lang="en-US" dirty="0">
                <a:latin typeface="Avenir Book" panose="02000503020000020003" pitchFamily="2" charset="0"/>
              </a:rPr>
              <a:t>Directly supported in GIS systems</a:t>
            </a:r>
          </a:p>
          <a:p>
            <a:pPr lvl="1"/>
            <a:r>
              <a:rPr lang="en-US" dirty="0">
                <a:latin typeface="Avenir Book" panose="02000503020000020003" pitchFamily="2" charset="0"/>
              </a:rPr>
              <a:t>Directly supported by programming environments</a:t>
            </a:r>
          </a:p>
        </p:txBody>
      </p:sp>
      <p:sp>
        <p:nvSpPr>
          <p:cNvPr id="4" name="Slide Number Placeholder 3">
            <a:extLst>
              <a:ext uri="{FF2B5EF4-FFF2-40B4-BE49-F238E27FC236}">
                <a16:creationId xmlns:a16="http://schemas.microsoft.com/office/drawing/2014/main" id="{E654560D-0A6A-E4EB-8FFB-FEA0DBBA1F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dirty="0"/>
          </a:p>
        </p:txBody>
      </p:sp>
    </p:spTree>
    <p:extLst>
      <p:ext uri="{BB962C8B-B14F-4D97-AF65-F5344CB8AC3E}">
        <p14:creationId xmlns:p14="http://schemas.microsoft.com/office/powerpoint/2010/main" val="262021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215E-92A8-877E-0C84-DF7276373911}"/>
              </a:ext>
            </a:extLst>
          </p:cNvPr>
          <p:cNvSpPr>
            <a:spLocks noGrp="1"/>
          </p:cNvSpPr>
          <p:nvPr>
            <p:ph type="title"/>
          </p:nvPr>
        </p:nvSpPr>
        <p:spPr/>
        <p:txBody>
          <a:bodyPr/>
          <a:lstStyle/>
          <a:p>
            <a:r>
              <a:rPr lang="en-US" dirty="0"/>
              <a:t>RDBMS – When to use?</a:t>
            </a:r>
          </a:p>
        </p:txBody>
      </p:sp>
      <p:sp>
        <p:nvSpPr>
          <p:cNvPr id="3" name="Text Placeholder 2">
            <a:extLst>
              <a:ext uri="{FF2B5EF4-FFF2-40B4-BE49-F238E27FC236}">
                <a16:creationId xmlns:a16="http://schemas.microsoft.com/office/drawing/2014/main" id="{27693567-CF48-CBB1-31C6-C6662F9D94A1}"/>
              </a:ext>
            </a:extLst>
          </p:cNvPr>
          <p:cNvSpPr>
            <a:spLocks noGrp="1"/>
          </p:cNvSpPr>
          <p:nvPr>
            <p:ph type="body" idx="1"/>
          </p:nvPr>
        </p:nvSpPr>
        <p:spPr/>
        <p:txBody>
          <a:bodyPr/>
          <a:lstStyle/>
          <a:p>
            <a:r>
              <a:rPr lang="en-US" dirty="0"/>
              <a:t>Data is complex, interrelated</a:t>
            </a:r>
          </a:p>
          <a:p>
            <a:r>
              <a:rPr lang="en-US" dirty="0"/>
              <a:t>Working collaboratively</a:t>
            </a:r>
          </a:p>
          <a:p>
            <a:r>
              <a:rPr lang="en-US" dirty="0"/>
              <a:t>Gathering data over time</a:t>
            </a:r>
          </a:p>
          <a:p>
            <a:r>
              <a:rPr lang="en-US" dirty="0"/>
              <a:t>Desire a single, unified view of data</a:t>
            </a:r>
          </a:p>
        </p:txBody>
      </p:sp>
      <p:sp>
        <p:nvSpPr>
          <p:cNvPr id="4" name="Slide Number Placeholder 3">
            <a:extLst>
              <a:ext uri="{FF2B5EF4-FFF2-40B4-BE49-F238E27FC236}">
                <a16:creationId xmlns:a16="http://schemas.microsoft.com/office/drawing/2014/main" id="{B973AD89-5D30-47F7-D64C-6C35EF9D839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dirty="0"/>
          </a:p>
        </p:txBody>
      </p:sp>
    </p:spTree>
    <p:extLst>
      <p:ext uri="{BB962C8B-B14F-4D97-AF65-F5344CB8AC3E}">
        <p14:creationId xmlns:p14="http://schemas.microsoft.com/office/powerpoint/2010/main" val="1655698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89DF-E7F6-6128-D549-EFF350AC2540}"/>
              </a:ext>
            </a:extLst>
          </p:cNvPr>
          <p:cNvSpPr>
            <a:spLocks noGrp="1"/>
          </p:cNvSpPr>
          <p:nvPr>
            <p:ph type="title"/>
          </p:nvPr>
        </p:nvSpPr>
        <p:spPr/>
        <p:txBody>
          <a:bodyPr/>
          <a:lstStyle/>
          <a:p>
            <a:r>
              <a:rPr lang="en-US" dirty="0"/>
              <a:t>Data modeling</a:t>
            </a:r>
          </a:p>
        </p:txBody>
      </p:sp>
      <p:sp>
        <p:nvSpPr>
          <p:cNvPr id="3" name="Text Placeholder 2">
            <a:extLst>
              <a:ext uri="{FF2B5EF4-FFF2-40B4-BE49-F238E27FC236}">
                <a16:creationId xmlns:a16="http://schemas.microsoft.com/office/drawing/2014/main" id="{FEA89D78-02FC-FCF5-0F6E-3929BE48A0F7}"/>
              </a:ext>
            </a:extLst>
          </p:cNvPr>
          <p:cNvSpPr>
            <a:spLocks noGrp="1"/>
          </p:cNvSpPr>
          <p:nvPr>
            <p:ph type="body" idx="1"/>
          </p:nvPr>
        </p:nvSpPr>
        <p:spPr/>
        <p:txBody>
          <a:bodyPr/>
          <a:lstStyle/>
          <a:p>
            <a:r>
              <a:rPr lang="en-US" dirty="0"/>
              <a:t>Broadly: The activity of identifying data elements, articulating their semantics, and naming, organizing, and relating them in support of functional requirements</a:t>
            </a:r>
          </a:p>
          <a:p>
            <a:pPr lvl="1"/>
            <a:r>
              <a:rPr lang="en-US" dirty="0">
                <a:latin typeface="Avenir Book" panose="02000503020000020003" pitchFamily="2" charset="0"/>
              </a:rPr>
              <a:t>For RDBMS: identifying entities, attributes, relationships</a:t>
            </a:r>
          </a:p>
          <a:p>
            <a:pPr lvl="1"/>
            <a:endParaRPr lang="en-US" dirty="0">
              <a:latin typeface="Avenir Book" panose="02000503020000020003" pitchFamily="2" charset="0"/>
            </a:endParaRPr>
          </a:p>
          <a:p>
            <a:r>
              <a:rPr lang="en-US" dirty="0"/>
              <a:t>Compared to CSV files: more expressive, rigorous</a:t>
            </a:r>
          </a:p>
        </p:txBody>
      </p:sp>
      <p:sp>
        <p:nvSpPr>
          <p:cNvPr id="4" name="Slide Number Placeholder 3">
            <a:extLst>
              <a:ext uri="{FF2B5EF4-FFF2-40B4-BE49-F238E27FC236}">
                <a16:creationId xmlns:a16="http://schemas.microsoft.com/office/drawing/2014/main" id="{9EE3720E-F9D2-5178-7BC3-968D76F70D7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dirty="0"/>
          </a:p>
        </p:txBody>
      </p:sp>
    </p:spTree>
    <p:extLst>
      <p:ext uri="{BB962C8B-B14F-4D97-AF65-F5344CB8AC3E}">
        <p14:creationId xmlns:p14="http://schemas.microsoft.com/office/powerpoint/2010/main" val="1333120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962279-E1D4-48D3-32CA-EA7CB7B4231C}"/>
              </a:ext>
            </a:extLst>
          </p:cNvPr>
          <p:cNvSpPr>
            <a:spLocks noGrp="1"/>
          </p:cNvSpPr>
          <p:nvPr>
            <p:ph type="title"/>
          </p:nvPr>
        </p:nvSpPr>
        <p:spPr/>
        <p:txBody>
          <a:bodyPr>
            <a:noAutofit/>
          </a:bodyPr>
          <a:lstStyle/>
          <a:p>
            <a:r>
              <a:rPr lang="en-US" dirty="0"/>
              <a:t>Data modeling importance</a:t>
            </a:r>
          </a:p>
        </p:txBody>
      </p:sp>
      <p:sp>
        <p:nvSpPr>
          <p:cNvPr id="4" name="Text Placeholder 3">
            <a:extLst>
              <a:ext uri="{FF2B5EF4-FFF2-40B4-BE49-F238E27FC236}">
                <a16:creationId xmlns:a16="http://schemas.microsoft.com/office/drawing/2014/main" id="{BE079813-490C-6158-3F32-83B60AE6A4E6}"/>
              </a:ext>
            </a:extLst>
          </p:cNvPr>
          <p:cNvSpPr>
            <a:spLocks noGrp="1"/>
          </p:cNvSpPr>
          <p:nvPr>
            <p:ph type="body" idx="1"/>
          </p:nvPr>
        </p:nvSpPr>
        <p:spPr/>
        <p:txBody>
          <a:bodyPr/>
          <a:lstStyle/>
          <a:p>
            <a:r>
              <a:rPr lang="en-US" dirty="0"/>
              <a:t>“To ensure accuracy in data collection and management, data collection systems have to be developed and maintained. For this, data models are needed to support data and computer systems by providing definitions and formats of data. Even though the data modelling phase represents only a relatively small share of the total development effort of data systems, its impact on the final result is probably greater than that of any other phase.” (</a:t>
            </a:r>
            <a:r>
              <a:rPr lang="en-US" dirty="0" err="1"/>
              <a:t>Wohner</a:t>
            </a:r>
            <a:r>
              <a:rPr lang="en-US" dirty="0"/>
              <a:t> 2022)</a:t>
            </a:r>
          </a:p>
          <a:p>
            <a:pPr lvl="1"/>
            <a:endParaRPr lang="en-US" dirty="0"/>
          </a:p>
          <a:p>
            <a:r>
              <a:rPr lang="en-US" dirty="0"/>
              <a:t>“Best Practice #1: Always create a data model before you start attempting to manage the data.” (Burnett 2022)</a:t>
            </a:r>
          </a:p>
        </p:txBody>
      </p:sp>
      <p:sp>
        <p:nvSpPr>
          <p:cNvPr id="2" name="Slide Number Placeholder 1">
            <a:extLst>
              <a:ext uri="{FF2B5EF4-FFF2-40B4-BE49-F238E27FC236}">
                <a16:creationId xmlns:a16="http://schemas.microsoft.com/office/drawing/2014/main" id="{D28E5D01-8388-5C05-BDA6-FEDC220962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dirty="0"/>
          </a:p>
        </p:txBody>
      </p:sp>
    </p:spTree>
    <p:extLst>
      <p:ext uri="{BB962C8B-B14F-4D97-AF65-F5344CB8AC3E}">
        <p14:creationId xmlns:p14="http://schemas.microsoft.com/office/powerpoint/2010/main" val="1673445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ED1D35-4441-C7BB-EDB5-C548A67F048E}"/>
              </a:ext>
            </a:extLst>
          </p:cNvPr>
          <p:cNvSpPr>
            <a:spLocks noGrp="1"/>
          </p:cNvSpPr>
          <p:nvPr>
            <p:ph type="body" idx="1"/>
          </p:nvPr>
        </p:nvSpPr>
        <p:spPr/>
        <p:txBody>
          <a:bodyPr>
            <a:normAutofit/>
          </a:bodyPr>
          <a:lstStyle/>
          <a:p>
            <a:r>
              <a:rPr lang="en-US" dirty="0"/>
              <a:t>“Designing and implementing a data model for describing environmental monitoring and research sites” (</a:t>
            </a:r>
            <a:r>
              <a:rPr lang="en-US" dirty="0" err="1"/>
              <a:t>Wohner</a:t>
            </a:r>
            <a:r>
              <a:rPr lang="en-US" dirty="0"/>
              <a:t> 2022)</a:t>
            </a:r>
          </a:p>
          <a:p>
            <a:pPr lvl="1"/>
            <a:endParaRPr lang="en-US" dirty="0"/>
          </a:p>
          <a:p>
            <a:r>
              <a:rPr lang="en-US" dirty="0"/>
              <a:t>What did they consider?</a:t>
            </a:r>
          </a:p>
          <a:p>
            <a:pPr lvl="1"/>
            <a:r>
              <a:rPr lang="en-US" b="1" dirty="0">
                <a:latin typeface="Avenir Book" panose="02000503020000020003" pitchFamily="2" charset="0"/>
              </a:rPr>
              <a:t>Naming</a:t>
            </a:r>
          </a:p>
          <a:p>
            <a:pPr lvl="2"/>
            <a:r>
              <a:rPr lang="en-US" dirty="0">
                <a:latin typeface="Avenir Book" panose="02000503020000020003" pitchFamily="2" charset="0"/>
              </a:rPr>
              <a:t>“One example for this was the field ‘site owner’. It was not clear to users what this exactly meant…”</a:t>
            </a:r>
          </a:p>
          <a:p>
            <a:pPr lvl="3"/>
            <a:endParaRPr lang="en-US" dirty="0">
              <a:latin typeface="Avenir Book" panose="02000503020000020003" pitchFamily="2" charset="0"/>
            </a:endParaRPr>
          </a:p>
          <a:p>
            <a:pPr lvl="1"/>
            <a:r>
              <a:rPr lang="en-US" b="1" dirty="0">
                <a:latin typeface="Avenir Book" panose="02000503020000020003" pitchFamily="2" charset="0"/>
              </a:rPr>
              <a:t>Organization</a:t>
            </a:r>
          </a:p>
          <a:p>
            <a:pPr lvl="2"/>
            <a:r>
              <a:rPr lang="en-US" dirty="0">
                <a:latin typeface="Avenir Book" panose="02000503020000020003" pitchFamily="2" charset="0"/>
              </a:rPr>
              <a:t>“…three types of layers: (1) a set of core fields … </a:t>
            </a:r>
            <a:r>
              <a:rPr lang="en-US" dirty="0" err="1">
                <a:latin typeface="Avenir Book" panose="02000503020000020003" pitchFamily="2" charset="0"/>
              </a:rPr>
              <a:t>standardised</a:t>
            </a:r>
            <a:r>
              <a:rPr lang="en-US" dirty="0">
                <a:latin typeface="Avenir Book" panose="02000503020000020003" pitchFamily="2" charset="0"/>
              </a:rPr>
              <a:t> across domains, (2) a set of fields </a:t>
            </a:r>
            <a:r>
              <a:rPr lang="en-US" dirty="0" err="1">
                <a:latin typeface="Avenir Book" panose="02000503020000020003" pitchFamily="2" charset="0"/>
              </a:rPr>
              <a:t>standardised</a:t>
            </a:r>
            <a:r>
              <a:rPr lang="en-US" dirty="0">
                <a:latin typeface="Avenir Book" panose="02000503020000020003" pitchFamily="2" charset="0"/>
              </a:rPr>
              <a:t> within each domain, and (3) catalogue specific fields that are not and do not have to be standardized…”</a:t>
            </a:r>
          </a:p>
        </p:txBody>
      </p:sp>
      <p:sp>
        <p:nvSpPr>
          <p:cNvPr id="2" name="Title 1">
            <a:extLst>
              <a:ext uri="{FF2B5EF4-FFF2-40B4-BE49-F238E27FC236}">
                <a16:creationId xmlns:a16="http://schemas.microsoft.com/office/drawing/2014/main" id="{C843E29B-1126-C44C-D4FD-10EF1031F93F}"/>
              </a:ext>
            </a:extLst>
          </p:cNvPr>
          <p:cNvSpPr>
            <a:spLocks noGrp="1"/>
          </p:cNvSpPr>
          <p:nvPr>
            <p:ph type="title"/>
          </p:nvPr>
        </p:nvSpPr>
        <p:spPr/>
        <p:txBody>
          <a:bodyPr/>
          <a:lstStyle/>
          <a:p>
            <a:r>
              <a:rPr lang="en-US" dirty="0"/>
              <a:t>Data modeling case study</a:t>
            </a:r>
          </a:p>
        </p:txBody>
      </p:sp>
      <p:sp>
        <p:nvSpPr>
          <p:cNvPr id="4" name="Slide Number Placeholder 3">
            <a:extLst>
              <a:ext uri="{FF2B5EF4-FFF2-40B4-BE49-F238E27FC236}">
                <a16:creationId xmlns:a16="http://schemas.microsoft.com/office/drawing/2014/main" id="{A8C2BB11-6815-5997-E416-7EEAE737A2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dirty="0"/>
          </a:p>
        </p:txBody>
      </p:sp>
    </p:spTree>
    <p:extLst>
      <p:ext uri="{BB962C8B-B14F-4D97-AF65-F5344CB8AC3E}">
        <p14:creationId xmlns:p14="http://schemas.microsoft.com/office/powerpoint/2010/main" val="161182913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C Santa Barbara Theme">
  <a:themeElements>
    <a:clrScheme name="UC Santa Barbara">
      <a:dk1>
        <a:srgbClr val="000000"/>
      </a:dk1>
      <a:lt1>
        <a:srgbClr val="FFFFFF"/>
      </a:lt1>
      <a:dk2>
        <a:srgbClr val="003660"/>
      </a:dk2>
      <a:lt2>
        <a:srgbClr val="FEBC11"/>
      </a:lt2>
      <a:accent1>
        <a:srgbClr val="04859B"/>
      </a:accent1>
      <a:accent2>
        <a:srgbClr val="798D38"/>
      </a:accent2>
      <a:accent3>
        <a:srgbClr val="0BA89A"/>
      </a:accent3>
      <a:accent4>
        <a:srgbClr val="EF5645"/>
      </a:accent4>
      <a:accent5>
        <a:srgbClr val="9CBEBE"/>
      </a:accent5>
      <a:accent6>
        <a:srgbClr val="DCD6CC"/>
      </a:accent6>
      <a:hlink>
        <a:srgbClr val="07518C"/>
      </a:hlink>
      <a:folHlink>
        <a:srgbClr val="A1AF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2326</TotalTime>
  <Words>3249</Words>
  <Application>Microsoft Macintosh PowerPoint</Application>
  <PresentationFormat>On-screen Show (16:9)</PresentationFormat>
  <Paragraphs>832</Paragraphs>
  <Slides>46</Slides>
  <Notes>28</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46</vt:i4>
      </vt:variant>
    </vt:vector>
  </HeadingPairs>
  <TitlesOfParts>
    <vt:vector size="57" baseType="lpstr">
      <vt:lpstr>Avenir</vt:lpstr>
      <vt:lpstr>Arial</vt:lpstr>
      <vt:lpstr>Nunito Sans</vt:lpstr>
      <vt:lpstr>Lobster</vt:lpstr>
      <vt:lpstr>Avenir Book</vt:lpstr>
      <vt:lpstr>Century Gothic</vt:lpstr>
      <vt:lpstr>Calibri</vt:lpstr>
      <vt:lpstr>Courier New</vt:lpstr>
      <vt:lpstr>Avenir Black</vt:lpstr>
      <vt:lpstr>Simple Light</vt:lpstr>
      <vt:lpstr>UC Santa Barbara Theme</vt:lpstr>
      <vt:lpstr>Relational databases and data modeling</vt:lpstr>
      <vt:lpstr>Learning objectives</vt:lpstr>
      <vt:lpstr>Relational databases, the good</vt:lpstr>
      <vt:lpstr>RDBMS – the downsides</vt:lpstr>
      <vt:lpstr>RDBMS – Why in MEDS?</vt:lpstr>
      <vt:lpstr>RDBMS – When to use?</vt:lpstr>
      <vt:lpstr>Data modeling</vt:lpstr>
      <vt:lpstr>Data modeling importance</vt:lpstr>
      <vt:lpstr>Data modeling case study</vt:lpstr>
      <vt:lpstr>Data modeling case study</vt:lpstr>
      <vt:lpstr>Basic unit of information: table</vt:lpstr>
      <vt:lpstr>Columns</vt:lpstr>
      <vt:lpstr>Columns, cont’d</vt:lpstr>
      <vt:lpstr>Primary keys</vt:lpstr>
      <vt:lpstr>Primary keys</vt:lpstr>
      <vt:lpstr>Primary keys, cont’d</vt:lpstr>
      <vt:lpstr>Foreign keys</vt:lpstr>
      <vt:lpstr>Many-to-many relationship</vt:lpstr>
      <vt:lpstr>Use your data science skills for fun and profit!</vt:lpstr>
      <vt:lpstr>Day 1 recap</vt:lpstr>
      <vt:lpstr>Revisiting foreign keys</vt:lpstr>
      <vt:lpstr>Revisiting foreign keys</vt:lpstr>
      <vt:lpstr>Revisiting many-to-many relationships</vt:lpstr>
      <vt:lpstr>Preview of coming attractions (1)</vt:lpstr>
      <vt:lpstr>Preview of coming attractions (2)</vt:lpstr>
      <vt:lpstr>Normalization</vt:lpstr>
      <vt:lpstr>Example of un-normalization</vt:lpstr>
      <vt:lpstr>Normalization trigger: attribute growth</vt:lpstr>
      <vt:lpstr>Normalization trigger: multiple values</vt:lpstr>
      <vt:lpstr>Normalization trigger: multiple values</vt:lpstr>
      <vt:lpstr>What is the entity?</vt:lpstr>
      <vt:lpstr>What is the entity?</vt:lpstr>
      <vt:lpstr>Conceptual vs physical modeling</vt:lpstr>
      <vt:lpstr>Diagramming Harry Potter</vt:lpstr>
      <vt:lpstr>Naming best practices</vt:lpstr>
      <vt:lpstr>Art of data modeling</vt:lpstr>
      <vt:lpstr>In-class activity</vt:lpstr>
      <vt:lpstr>Our running example</vt:lpstr>
      <vt:lpstr>Sample table: Site</vt:lpstr>
      <vt:lpstr>Site table definition</vt:lpstr>
      <vt:lpstr>Sample table: Camp_assignment</vt:lpstr>
      <vt:lpstr>Camp_assignment table definition</vt:lpstr>
      <vt:lpstr>Why bother with constraints on data? (1)</vt:lpstr>
      <vt:lpstr>Why bother with constraints on data? (2)</vt:lpstr>
      <vt:lpstr>Metaphor for data</vt:lpstr>
      <vt:lpstr>Closing thoughts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databases and data modeling</dc:title>
  <cp:lastModifiedBy>Greg Janée</cp:lastModifiedBy>
  <cp:revision>227</cp:revision>
  <dcterms:modified xsi:type="dcterms:W3CDTF">2025-04-03T15:47:21Z</dcterms:modified>
</cp:coreProperties>
</file>