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0"/>
  </p:notesMasterIdLst>
  <p:sldIdLst>
    <p:sldId id="276" r:id="rId3"/>
    <p:sldId id="256" r:id="rId4"/>
    <p:sldId id="257" r:id="rId5"/>
    <p:sldId id="270" r:id="rId6"/>
    <p:sldId id="269" r:id="rId7"/>
    <p:sldId id="260" r:id="rId8"/>
    <p:sldId id="261" r:id="rId9"/>
    <p:sldId id="263" r:id="rId10"/>
    <p:sldId id="273" r:id="rId11"/>
    <p:sldId id="262" r:id="rId12"/>
    <p:sldId id="274" r:id="rId13"/>
    <p:sldId id="264" r:id="rId14"/>
    <p:sldId id="266" r:id="rId15"/>
    <p:sldId id="267" r:id="rId16"/>
    <p:sldId id="268" r:id="rId17"/>
    <p:sldId id="259" r:id="rId18"/>
    <p:sldId id="272" r:id="rId19"/>
  </p:sldIdLst>
  <p:sldSz cx="9144000" cy="5143500" type="screen16x9"/>
  <p:notesSz cx="6858000" cy="9144000"/>
  <p:embeddedFontLst>
    <p:embeddedFont>
      <p:font typeface="Avenir" panose="02000503020000020003" pitchFamily="2" charset="0"/>
      <p:regular r:id="rId21"/>
      <p:italic r:id="rId22"/>
    </p:embeddedFont>
    <p:embeddedFont>
      <p:font typeface="Avenir Book" panose="02000503020000020003" pitchFamily="2" charset="0"/>
      <p:regular r:id="rId23"/>
      <p:italic r:id="rId24"/>
    </p:embeddedFont>
    <p:embeddedFont>
      <p:font typeface="Century Gothic" panose="020B0502020202020204" pitchFamily="34" charset="0"/>
      <p:regular r:id="rId25"/>
      <p:bold r:id="rId26"/>
      <p:italic r:id="rId27"/>
      <p:boldItalic r:id="rId28"/>
    </p:embeddedFont>
    <p:embeddedFont>
      <p:font typeface="Lobster" pitchFamily="2" charset="77"/>
      <p:regular r:id="rId29"/>
    </p:embeddedFont>
    <p:embeddedFont>
      <p:font typeface="Nunito Sans" pitchFamily="2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837"/>
  </p:normalViewPr>
  <p:slideViewPr>
    <p:cSldViewPr snapToGrid="0">
      <p:cViewPr varScale="1">
        <p:scale>
          <a:sx n="156" d="100"/>
          <a:sy n="156" d="100"/>
        </p:scale>
        <p:origin x="9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22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Rolling shutter effect: as sensor scan line moves down, propeller is moving, too.  Database analogy: as backup software scans disk, data is being modified.  Can yield inconsistent view of database.</a:t>
            </a:r>
          </a:p>
        </p:txBody>
      </p:sp>
    </p:spTree>
    <p:extLst>
      <p:ext uri="{BB962C8B-B14F-4D97-AF65-F5344CB8AC3E}">
        <p14:creationId xmlns:p14="http://schemas.microsoft.com/office/powerpoint/2010/main" val="43972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 analogy</a:t>
            </a:r>
          </a:p>
          <a:p>
            <a:r>
              <a:rPr lang="en-US" dirty="0"/>
              <a:t>Two ways indexes enhance performance: by supporting binary search, and by being compact</a:t>
            </a:r>
          </a:p>
        </p:txBody>
      </p:sp>
    </p:spTree>
    <p:extLst>
      <p:ext uri="{BB962C8B-B14F-4D97-AF65-F5344CB8AC3E}">
        <p14:creationId xmlns:p14="http://schemas.microsoft.com/office/powerpoint/2010/main" val="224329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31e351ad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136" name="Google Shape;136;g2231e351ad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49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These may not apply to you.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Concurrency: not if single user, or many readers but only one writer.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Backups: not if have sysadmin. Probably not applicable to SQLite.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Indexes: not if database fits in memory.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Intent of this lesson: these are good concepts to be aware of, in the same way that awareness of radioactive materials is good even if you never handle them.</a:t>
            </a:r>
          </a:p>
        </p:txBody>
      </p:sp>
    </p:spTree>
    <p:extLst>
      <p:ext uri="{BB962C8B-B14F-4D97-AF65-F5344CB8AC3E}">
        <p14:creationId xmlns:p14="http://schemas.microsoft.com/office/powerpoint/2010/main" val="1614798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13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Isolated: transactions are serializable</a:t>
            </a:r>
          </a:p>
        </p:txBody>
      </p:sp>
    </p:spTree>
    <p:extLst>
      <p:ext uri="{BB962C8B-B14F-4D97-AF65-F5344CB8AC3E}">
        <p14:creationId xmlns:p14="http://schemas.microsoft.com/office/powerpoint/2010/main" val="3716823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way to say: not serializable</a:t>
            </a:r>
          </a:p>
        </p:txBody>
      </p:sp>
    </p:spTree>
    <p:extLst>
      <p:ext uri="{BB962C8B-B14F-4D97-AF65-F5344CB8AC3E}">
        <p14:creationId xmlns:p14="http://schemas.microsoft.com/office/powerpoint/2010/main" val="330383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-1 worker begins, it registered an intent to modify the database, not just read it.</a:t>
            </a:r>
          </a:p>
          <a:p>
            <a:r>
              <a:rPr lang="en-US" dirty="0"/>
              <a:t>Readers would not be blocked.</a:t>
            </a:r>
          </a:p>
          <a:p>
            <a:r>
              <a:rPr lang="en-US" dirty="0"/>
              <a:t>This is an extreme isolation level.  Client/server databases other than SQLite offer very sophisticated locking schemes.  SQLite supports whole-database locking only.</a:t>
            </a:r>
          </a:p>
        </p:txBody>
      </p:sp>
    </p:spTree>
    <p:extLst>
      <p:ext uri="{BB962C8B-B14F-4D97-AF65-F5344CB8AC3E}">
        <p14:creationId xmlns:p14="http://schemas.microsoft.com/office/powerpoint/2010/main" val="575706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94000" y="18875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s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71610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4472325" y="1162300"/>
            <a:ext cx="33441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4397775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horizontal image">
  <p:cSld name="Two Content Blocks + Pictur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718800" y="1024875"/>
            <a:ext cx="7750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81630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 list + image">
  <p:cSld name="Two Content Blocks + Picture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ist">
  <p:cSld name="Two Content Blocks + Picture_2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535276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3"/>
          </p:nvPr>
        </p:nvSpPr>
        <p:spPr>
          <a:xfrm>
            <a:off x="535276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5"/>
          </p:nvPr>
        </p:nvSpPr>
        <p:spPr>
          <a:xfrm>
            <a:off x="4810401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6"/>
          </p:nvPr>
        </p:nvSpPr>
        <p:spPr>
          <a:xfrm>
            <a:off x="4806175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7"/>
          </p:nvPr>
        </p:nvSpPr>
        <p:spPr>
          <a:xfrm>
            <a:off x="4810401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8"/>
          </p:nvPr>
        </p:nvSpPr>
        <p:spPr>
          <a:xfrm>
            <a:off x="4806175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ist">
  <p:cSld name="Two Content Blocks + Picture_2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1149250" y="3624025"/>
            <a:ext cx="238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3"/>
          </p:nvPr>
        </p:nvSpPr>
        <p:spPr>
          <a:xfrm>
            <a:off x="534700" y="28620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Navy" type="secHead">
  <p:cSld name="SECTION_HEADER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84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Moss">
  <p:cSld name="Section Header Moss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ea Green">
  <p:cSld name="Section Header Sea Green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Coral">
  <p:cSld name="Section Header Coral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">
  <p:cSld name="Section Header Gold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None/>
              <a:defRPr sz="27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qua 1">
  <p:cSld name="Section Header Aqua_1">
    <p:bg>
      <p:bgPr>
        <a:solidFill>
          <a:schemeClr val="accen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776288" y="32229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805575" y="40524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rgbClr val="004B83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venir Book" panose="02000503020000020003" pitchFamily="2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1" i="0" u="none" strike="noStrike" cap="none">
          <a:solidFill>
            <a:srgbClr val="0070C0"/>
          </a:solidFill>
          <a:latin typeface="Century Gothic" panose="020B0502020202020204" pitchFamily="34" charset="0"/>
          <a:ea typeface="Century Gothic" panose="020B0502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25800" y="4844350"/>
            <a:ext cx="1951327" cy="146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379C9-D27F-E4A6-FFE9-03ECC7F4C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83DAF7-E3B3-C26D-03FD-0F28A3EE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920" y="0"/>
            <a:ext cx="3839421" cy="5143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97BDF1-E42C-4B05-FF91-1B35A7AFCE1C}"/>
              </a:ext>
            </a:extLst>
          </p:cNvPr>
          <p:cNvSpPr txBox="1"/>
          <p:nvPr/>
        </p:nvSpPr>
        <p:spPr>
          <a:xfrm>
            <a:off x="663723" y="1547990"/>
            <a:ext cx="2517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What’s going on here?</a:t>
            </a:r>
          </a:p>
        </p:txBody>
      </p:sp>
    </p:spTree>
    <p:extLst>
      <p:ext uri="{BB962C8B-B14F-4D97-AF65-F5344CB8AC3E}">
        <p14:creationId xmlns:p14="http://schemas.microsoft.com/office/powerpoint/2010/main" val="449404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E7F-80BA-96EA-3186-21FE598E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wrong? One way: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379C9-D27F-E4A6-FFE9-03ECC7F4C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37D26C-0CAA-FBD8-6796-43F748F90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730632"/>
              </p:ext>
            </p:extLst>
          </p:nvPr>
        </p:nvGraphicFramePr>
        <p:xfrm>
          <a:off x="1384515" y="1608817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06909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61133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 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9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7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5+1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4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5-1 =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198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A77680-E2C2-E332-965C-1355A374DEEF}"/>
              </a:ext>
            </a:extLst>
          </p:cNvPr>
          <p:cNvSpPr txBox="1"/>
          <p:nvPr/>
        </p:nvSpPr>
        <p:spPr>
          <a:xfrm>
            <a:off x="2845895" y="2383419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 SELECT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17E95-E49B-C1AA-3086-C923174893C5}"/>
              </a:ext>
            </a:extLst>
          </p:cNvPr>
          <p:cNvSpPr txBox="1"/>
          <p:nvPr/>
        </p:nvSpPr>
        <p:spPr>
          <a:xfrm>
            <a:off x="4987872" y="274047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 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98547-D7FA-DFE7-F092-3E061E468FB2}"/>
              </a:ext>
            </a:extLst>
          </p:cNvPr>
          <p:cNvSpPr txBox="1"/>
          <p:nvPr/>
        </p:nvSpPr>
        <p:spPr>
          <a:xfrm>
            <a:off x="2845895" y="3108638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UPDATE 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0E67E-7131-ECC1-5FAF-8F2BBC5E2465}"/>
              </a:ext>
            </a:extLst>
          </p:cNvPr>
          <p:cNvSpPr txBox="1"/>
          <p:nvPr/>
        </p:nvSpPr>
        <p:spPr>
          <a:xfrm>
            <a:off x="4957415" y="3485455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31BEE-15D3-2760-05F6-5A31D5B3BB61}"/>
              </a:ext>
            </a:extLst>
          </p:cNvPr>
          <p:cNvSpPr txBox="1"/>
          <p:nvPr/>
        </p:nvSpPr>
        <p:spPr>
          <a:xfrm rot="16200000">
            <a:off x="736869" y="22442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0E1A9-4B42-2195-ECBA-E403DD44820C}"/>
              </a:ext>
            </a:extLst>
          </p:cNvPr>
          <p:cNvCxnSpPr/>
          <p:nvPr/>
        </p:nvCxnSpPr>
        <p:spPr>
          <a:xfrm>
            <a:off x="1074462" y="2704746"/>
            <a:ext cx="0" cy="764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73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BC89-0AFF-5C34-AC3D-4C960041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fixed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6B93-6814-3824-0CE7-D2E236312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DD196-4B1A-66FA-A972-6AD721750A68}"/>
              </a:ext>
            </a:extLst>
          </p:cNvPr>
          <p:cNvSpPr txBox="1"/>
          <p:nvPr/>
        </p:nvSpPr>
        <p:spPr>
          <a:xfrm>
            <a:off x="3020854" y="1254165"/>
            <a:ext cx="333919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UPDATE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my_table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SET value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3A225-4B0F-FE37-19D2-3745870112C5}"/>
              </a:ext>
            </a:extLst>
          </p:cNvPr>
          <p:cNvSpPr txBox="1"/>
          <p:nvPr/>
        </p:nvSpPr>
        <p:spPr>
          <a:xfrm>
            <a:off x="3171893" y="3789461"/>
            <a:ext cx="3037114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" pitchFamily="2" charset="0"/>
              </a:rPr>
              <a:t>SELECT value FROM </a:t>
            </a:r>
            <a:r>
              <a:rPr lang="en-US" b="1" dirty="0" err="1">
                <a:latin typeface="Courier" pitchFamily="2" charset="0"/>
              </a:rPr>
              <a:t>my_table</a:t>
            </a:r>
            <a:endParaRPr lang="en-US" b="1" dirty="0">
              <a:latin typeface="Courier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87CE1E-C77E-8DCE-3E97-B2492248007A}"/>
              </a:ext>
            </a:extLst>
          </p:cNvPr>
          <p:cNvGrpSpPr/>
          <p:nvPr/>
        </p:nvGrpSpPr>
        <p:grpSpPr>
          <a:xfrm>
            <a:off x="634092" y="1983204"/>
            <a:ext cx="8112716" cy="1384995"/>
            <a:chOff x="634092" y="1774165"/>
            <a:chExt cx="8112716" cy="138499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483C77-41BE-4800-799F-38C5008D491F}"/>
                </a:ext>
              </a:extLst>
            </p:cNvPr>
            <p:cNvSpPr txBox="1"/>
            <p:nvPr/>
          </p:nvSpPr>
          <p:spPr>
            <a:xfrm>
              <a:off x="634092" y="1774165"/>
              <a:ext cx="3929744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500 times: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v = SELECT value FROM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my_table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v += 1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UPDATE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my_table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SET value = v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COMMIT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8CEF98-7724-1B0F-07C9-BB7AEC4E1AAC}"/>
                </a:ext>
              </a:extLst>
            </p:cNvPr>
            <p:cNvSpPr txBox="1"/>
            <p:nvPr/>
          </p:nvSpPr>
          <p:spPr>
            <a:xfrm>
              <a:off x="4817064" y="1774165"/>
              <a:ext cx="3929744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500 times: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BEGIN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v = SELECT value FROM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my_table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v -= 1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UPDATE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my_table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SET value = v</a:t>
              </a:r>
            </a:p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COMMIT</a:t>
              </a:r>
            </a:p>
          </p:txBody>
        </p:sp>
      </p:grp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FDAAC016-2021-F95A-0A4D-A363AD59F4D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434077" y="726830"/>
            <a:ext cx="421262" cy="2091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B35D604-9021-ACCE-CB15-346DDFB9E17A}"/>
              </a:ext>
            </a:extLst>
          </p:cNvPr>
          <p:cNvCxnSpPr>
            <a:stCxn id="5" idx="2"/>
            <a:endCxn id="8" idx="0"/>
          </p:cNvCxnSpPr>
          <p:nvPr/>
        </p:nvCxnSpPr>
        <p:spPr>
          <a:xfrm rot="16200000" flipH="1">
            <a:off x="5525562" y="726830"/>
            <a:ext cx="421262" cy="20914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C8DB8E6-E2A2-645E-1EEA-D6DAE9B87713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16200000" flipH="1">
            <a:off x="3434076" y="2533087"/>
            <a:ext cx="421262" cy="2091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10E11C2-82E0-50F6-60E3-6FEAB75517B5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5400000">
            <a:off x="5525562" y="2533087"/>
            <a:ext cx="421262" cy="2091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529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3E7F-80BA-96EA-3186-21FE598EE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transactions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379C9-D27F-E4A6-FFE9-03ECC7F4C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137D26C-0CAA-FBD8-6796-43F748F90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299662"/>
              </p:ext>
            </p:extLst>
          </p:nvPr>
        </p:nvGraphicFramePr>
        <p:xfrm>
          <a:off x="1384515" y="1608817"/>
          <a:ext cx="6096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706909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661133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66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 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 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194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1576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(wait)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08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5+1 =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 or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(wait)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4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(wait)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38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61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6-1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72958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A77680-E2C2-E332-965C-1355A374DEEF}"/>
              </a:ext>
            </a:extLst>
          </p:cNvPr>
          <p:cNvSpPr txBox="1"/>
          <p:nvPr/>
        </p:nvSpPr>
        <p:spPr>
          <a:xfrm>
            <a:off x="2865933" y="2391788"/>
            <a:ext cx="1037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 SELECT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E17E95-E49B-C1AA-3086-C923174893C5}"/>
              </a:ext>
            </a:extLst>
          </p:cNvPr>
          <p:cNvSpPr txBox="1"/>
          <p:nvPr/>
        </p:nvSpPr>
        <p:spPr>
          <a:xfrm>
            <a:off x="4972643" y="3867705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SELECT &gt;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898547-D7FA-DFE7-F092-3E061E468FB2}"/>
              </a:ext>
            </a:extLst>
          </p:cNvPr>
          <p:cNvSpPr txBox="1"/>
          <p:nvPr/>
        </p:nvSpPr>
        <p:spPr>
          <a:xfrm>
            <a:off x="2845895" y="3108638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UPDATE 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0E67E-7131-ECC1-5FAF-8F2BBC5E2465}"/>
              </a:ext>
            </a:extLst>
          </p:cNvPr>
          <p:cNvSpPr txBox="1"/>
          <p:nvPr/>
        </p:nvSpPr>
        <p:spPr>
          <a:xfrm>
            <a:off x="4957415" y="4237119"/>
            <a:ext cx="10775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&lt;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D31BEE-15D3-2760-05F6-5A31D5B3BB61}"/>
              </a:ext>
            </a:extLst>
          </p:cNvPr>
          <p:cNvSpPr txBox="1"/>
          <p:nvPr/>
        </p:nvSpPr>
        <p:spPr>
          <a:xfrm rot="16200000">
            <a:off x="736869" y="2244282"/>
            <a:ext cx="6751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TIME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0E1A9-4B42-2195-ECBA-E403DD44820C}"/>
              </a:ext>
            </a:extLst>
          </p:cNvPr>
          <p:cNvCxnSpPr/>
          <p:nvPr/>
        </p:nvCxnSpPr>
        <p:spPr>
          <a:xfrm>
            <a:off x="1074462" y="2704746"/>
            <a:ext cx="0" cy="7641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480D3E-130D-87BD-FBEF-FB82D860F4E0}"/>
              </a:ext>
            </a:extLst>
          </p:cNvPr>
          <p:cNvSpPr txBox="1"/>
          <p:nvPr/>
        </p:nvSpPr>
        <p:spPr>
          <a:xfrm>
            <a:off x="2929251" y="3492670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245D92-B0AE-290D-77BA-EB3A95E1963C}"/>
              </a:ext>
            </a:extLst>
          </p:cNvPr>
          <p:cNvSpPr txBox="1"/>
          <p:nvPr/>
        </p:nvSpPr>
        <p:spPr>
          <a:xfrm>
            <a:off x="3007798" y="2029415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BEGIN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92ACED-533B-B3EA-8692-349752A27822}"/>
              </a:ext>
            </a:extLst>
          </p:cNvPr>
          <p:cNvSpPr txBox="1"/>
          <p:nvPr/>
        </p:nvSpPr>
        <p:spPr>
          <a:xfrm>
            <a:off x="5119318" y="2740498"/>
            <a:ext cx="753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BEGIN</a:t>
            </a:r>
          </a:p>
        </p:txBody>
      </p:sp>
    </p:spTree>
    <p:extLst>
      <p:ext uri="{BB962C8B-B14F-4D97-AF65-F5344CB8AC3E}">
        <p14:creationId xmlns:p14="http://schemas.microsoft.com/office/powerpoint/2010/main" val="2681208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379C9-D27F-E4A6-FFE9-03ECC7F4C6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483DAF7-E3B3-C26D-03FD-0F28A3EE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920" y="0"/>
            <a:ext cx="3839421" cy="5143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797BDF1-E42C-4B05-FF91-1B35A7AFCE1C}"/>
              </a:ext>
            </a:extLst>
          </p:cNvPr>
          <p:cNvSpPr txBox="1"/>
          <p:nvPr/>
        </p:nvSpPr>
        <p:spPr>
          <a:xfrm>
            <a:off x="663723" y="1547990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venir Book" panose="02000503020000020003" pitchFamily="2" charset="0"/>
              </a:rPr>
              <a:t>What’s happening here?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8E06E-408C-6D2D-9C87-ACACE51E0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/>
          <a:lstStyle/>
          <a:p>
            <a:r>
              <a:rPr lang="en-US" dirty="0"/>
              <a:t>Backups</a:t>
            </a:r>
          </a:p>
        </p:txBody>
      </p:sp>
    </p:spTree>
    <p:extLst>
      <p:ext uri="{BB962C8B-B14F-4D97-AF65-F5344CB8AC3E}">
        <p14:creationId xmlns:p14="http://schemas.microsoft.com/office/powerpoint/2010/main" val="1010350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BC89-0AFF-5C34-AC3D-4C960041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64A1-BA15-7FDE-9927-107408B5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operating system (i.e., naïve) backup may capture an inconsistent database state</a:t>
            </a:r>
          </a:p>
          <a:p>
            <a:pPr lvl="1"/>
            <a:r>
              <a:rPr lang="en-US" dirty="0"/>
              <a:t>Transactions don’t help here</a:t>
            </a:r>
          </a:p>
          <a:p>
            <a:pPr lvl="1"/>
            <a:endParaRPr lang="en-US" dirty="0"/>
          </a:p>
          <a:p>
            <a:r>
              <a:rPr lang="en-US" dirty="0"/>
              <a:t>Ergo, use the database-provided backup/snapshot tool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Guarantees consistent view, even if backup takes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6B93-6814-3824-0CE7-D2E236312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50641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BC89-0AFF-5C34-AC3D-4C960041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64A1-BA15-7FDE-9927-107408B5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Index: a compact lookup table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Provides fast lookup over selected column(s) in a table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Stored in database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Automatically kept in sync with table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Easy-peasy: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INDEX name ON table (column, ...)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DROP INDEX name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Also specialty index types for text, spatial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6B93-6814-3824-0CE7-D2E236312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35516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25C0-CB42-EBFA-941E-81D0D7E0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836BE-3008-C3F9-848B-EE9B8C0453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2A5A4E-0BA8-4524-1731-BA9B677EB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020028"/>
              </p:ext>
            </p:extLst>
          </p:nvPr>
        </p:nvGraphicFramePr>
        <p:xfrm>
          <a:off x="5055080" y="752141"/>
          <a:ext cx="3657600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4813864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7898701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15614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Birthdate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36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Harry Potter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1980-07-31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406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Hermione Granger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1979-09-19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924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Draco Malfoy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1980-06-05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Slytherin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40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Ginny Weasley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1981-08-11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4497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5E1519-E70B-B0B4-A0AA-8501B6C2B070}"/>
              </a:ext>
            </a:extLst>
          </p:cNvPr>
          <p:cNvSpPr txBox="1"/>
          <p:nvPr/>
        </p:nvSpPr>
        <p:spPr>
          <a:xfrm>
            <a:off x="5055080" y="445025"/>
            <a:ext cx="1108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</a:t>
            </a:r>
          </a:p>
        </p:txBody>
      </p:sp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9840EA1D-2AE9-FE5E-EC1C-EE3E2269DD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05674"/>
              </p:ext>
            </p:extLst>
          </p:nvPr>
        </p:nvGraphicFramePr>
        <p:xfrm>
          <a:off x="454617" y="1531899"/>
          <a:ext cx="1715146" cy="14173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715146">
                  <a:extLst>
                    <a:ext uri="{9D8B030D-6E8A-4147-A177-3AD203B41FA5}">
                      <a16:colId xmlns:a16="http://schemas.microsoft.com/office/drawing/2014/main" val="1823613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Draco Malfoy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0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Ginny Weasley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5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Harry Potter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0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Hermione Granger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6025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91BECA2-7604-B3F4-461F-32A48F687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59477"/>
              </p:ext>
            </p:extLst>
          </p:nvPr>
        </p:nvGraphicFramePr>
        <p:xfrm>
          <a:off x="2413860" y="3452400"/>
          <a:ext cx="1214034" cy="14173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214034">
                  <a:extLst>
                    <a:ext uri="{9D8B030D-6E8A-4147-A177-3AD203B41FA5}">
                      <a16:colId xmlns:a16="http://schemas.microsoft.com/office/drawing/2014/main" val="1823613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1979-09-19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0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1980-06-05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5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1980-07-31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0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1981-08-11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602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CDC432-B8E0-F3BF-417E-AD4171DCC46A}"/>
              </a:ext>
            </a:extLst>
          </p:cNvPr>
          <p:cNvSpPr txBox="1"/>
          <p:nvPr/>
        </p:nvSpPr>
        <p:spPr>
          <a:xfrm>
            <a:off x="454617" y="1224122"/>
            <a:ext cx="1291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Name index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1A1615-065C-1B8E-AD37-040729ED0D89}"/>
              </a:ext>
            </a:extLst>
          </p:cNvPr>
          <p:cNvCxnSpPr>
            <a:cxnSpLocks/>
          </p:cNvCxnSpPr>
          <p:nvPr/>
        </p:nvCxnSpPr>
        <p:spPr>
          <a:xfrm>
            <a:off x="2247254" y="1704814"/>
            <a:ext cx="2745370" cy="462314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9C6802-61A0-8DFB-EE56-18A4D884E619}"/>
              </a:ext>
            </a:extLst>
          </p:cNvPr>
          <p:cNvCxnSpPr>
            <a:cxnSpLocks/>
          </p:cNvCxnSpPr>
          <p:nvPr/>
        </p:nvCxnSpPr>
        <p:spPr>
          <a:xfrm>
            <a:off x="2247254" y="2022529"/>
            <a:ext cx="2736226" cy="492071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995715-35BC-256D-B119-B00EFED42329}"/>
              </a:ext>
            </a:extLst>
          </p:cNvPr>
          <p:cNvCxnSpPr>
            <a:cxnSpLocks/>
          </p:cNvCxnSpPr>
          <p:nvPr/>
        </p:nvCxnSpPr>
        <p:spPr>
          <a:xfrm flipV="1">
            <a:off x="2247254" y="1316736"/>
            <a:ext cx="2763658" cy="1039007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DA0510-2CBD-593F-C70B-A71A683ADEAC}"/>
              </a:ext>
            </a:extLst>
          </p:cNvPr>
          <p:cNvCxnSpPr>
            <a:cxnSpLocks/>
          </p:cNvCxnSpPr>
          <p:nvPr/>
        </p:nvCxnSpPr>
        <p:spPr>
          <a:xfrm flipV="1">
            <a:off x="2247254" y="1737360"/>
            <a:ext cx="2763658" cy="1016773"/>
          </a:xfrm>
          <a:prstGeom prst="straightConnector1">
            <a:avLst/>
          </a:prstGeom>
          <a:ln w="19050"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4B25B971-5831-2B72-C709-A03E02EBA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115" y="1156221"/>
            <a:ext cx="338562" cy="338562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36718335-2DDF-4564-41F6-DE76CC398E8F}"/>
              </a:ext>
            </a:extLst>
          </p:cNvPr>
          <p:cNvGrpSpPr/>
          <p:nvPr/>
        </p:nvGrpSpPr>
        <p:grpSpPr>
          <a:xfrm>
            <a:off x="2413860" y="1441342"/>
            <a:ext cx="2584343" cy="3197279"/>
            <a:chOff x="2413860" y="1441342"/>
            <a:chExt cx="2584343" cy="319727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A514B0-3D1D-5883-F181-7F7891C25986}"/>
                </a:ext>
              </a:extLst>
            </p:cNvPr>
            <p:cNvSpPr txBox="1"/>
            <p:nvPr/>
          </p:nvSpPr>
          <p:spPr>
            <a:xfrm>
              <a:off x="2413860" y="2949219"/>
              <a:ext cx="129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Birthdate index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D324167-475A-F7E4-1148-744402B4B7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977" y="1872055"/>
              <a:ext cx="1224483" cy="1728112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7C2606D-6E56-82D9-CA9E-C336631A3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977" y="2278251"/>
              <a:ext cx="1267547" cy="1648643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6520995-5326-590D-9E27-D9E7B09C0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977" y="1441342"/>
              <a:ext cx="1287226" cy="2841528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54DBFFF-2C6F-0500-436A-5B0421B00C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0977" y="2634712"/>
              <a:ext cx="1232982" cy="2003909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8476FD7-FF9E-7E7F-164D-FC4E7D8795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99105" y="3071334"/>
              <a:ext cx="338562" cy="338562"/>
            </a:xfrm>
            <a:prstGeom prst="rect">
              <a:avLst/>
            </a:prstGeom>
          </p:spPr>
        </p:pic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33D0F75-84AF-435C-098B-7338A902C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29406"/>
              </p:ext>
            </p:extLst>
          </p:nvPr>
        </p:nvGraphicFramePr>
        <p:xfrm>
          <a:off x="6748646" y="3432972"/>
          <a:ext cx="1214034" cy="14173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214034">
                  <a:extLst>
                    <a:ext uri="{9D8B030D-6E8A-4147-A177-3AD203B41FA5}">
                      <a16:colId xmlns:a16="http://schemas.microsoft.com/office/drawing/2014/main" val="1823613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30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905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Gryffindor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30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Slytherin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560252"/>
                  </a:ext>
                </a:extLst>
              </a:tr>
            </a:tbl>
          </a:graphicData>
        </a:graphic>
      </p:graphicFrame>
      <p:grpSp>
        <p:nvGrpSpPr>
          <p:cNvPr id="64" name="Group 63">
            <a:extLst>
              <a:ext uri="{FF2B5EF4-FFF2-40B4-BE49-F238E27FC236}">
                <a16:creationId xmlns:a16="http://schemas.microsoft.com/office/drawing/2014/main" id="{24B9630E-277A-659C-40F8-38E47DABCE76}"/>
              </a:ext>
            </a:extLst>
          </p:cNvPr>
          <p:cNvGrpSpPr/>
          <p:nvPr/>
        </p:nvGrpSpPr>
        <p:grpSpPr>
          <a:xfrm>
            <a:off x="5001110" y="1324841"/>
            <a:ext cx="3000315" cy="3313780"/>
            <a:chOff x="5001110" y="1324841"/>
            <a:chExt cx="3000315" cy="331378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8E66A40-951D-E71D-F7B2-B245EEF21A00}"/>
                </a:ext>
              </a:extLst>
            </p:cNvPr>
            <p:cNvSpPr txBox="1"/>
            <p:nvPr/>
          </p:nvSpPr>
          <p:spPr>
            <a:xfrm>
              <a:off x="6709901" y="2949219"/>
              <a:ext cx="129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House</a:t>
              </a:r>
            </a:p>
            <a:p>
              <a:r>
                <a:rPr lang="en-US" b="1" dirty="0"/>
                <a:t>index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A8A24AD-CCA4-F7BD-62D6-371078F251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61607" y="2504661"/>
              <a:ext cx="1585551" cy="1095506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F7658F2-2904-3C99-2359-BA58F096BC0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80012" y="1324841"/>
              <a:ext cx="1605891" cy="2602053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6AAC6AB-4C2D-73E3-050C-6852F4783D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7273" y="1781092"/>
              <a:ext cx="1654817" cy="2501778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4E9D484-22EA-86E1-6742-24446D76CC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01110" y="2135221"/>
              <a:ext cx="1670980" cy="2503400"/>
            </a:xfrm>
            <a:prstGeom prst="straightConnector1">
              <a:avLst/>
            </a:prstGeom>
            <a:ln w="19050">
              <a:solidFill>
                <a:srgbClr val="7030A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F888EADE-666A-239D-C7B3-B53D04483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4118" y="3032176"/>
              <a:ext cx="338562" cy="3385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810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BC89-0AFF-5C34-AC3D-4C960041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points on indexes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64A1-BA15-7FDE-9927-107408B5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KEY, UNIQUE implemented using indexes!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Query planner evaluates indexes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Accounts for difference in query returns between: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Bird_nests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venir Book" panose="02000503020000020003" pitchFamily="2" charset="0"/>
                <a:cs typeface="Courier New" panose="02070309020205020404" pitchFamily="49" charset="0"/>
              </a:rPr>
              <a:t>(uses index)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Nest_ID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any_other_other_column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Bird_nests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Avenir Book" panose="02000503020000020003" pitchFamily="2" charset="0"/>
                <a:cs typeface="Courier New" panose="02070309020205020404" pitchFamily="49" charset="0"/>
              </a:rPr>
              <a:t>(doesn’t)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Use EXPLAIN to understand database’s reasoning (or not)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Indexes carry their own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6B93-6814-3824-0CE7-D2E236312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27382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1801300" y="1205502"/>
            <a:ext cx="5822400" cy="1269548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rgbClr val="FCFCFC"/>
                </a:solidFill>
              </a:rPr>
              <a:t>Advanced database topics</a:t>
            </a:r>
            <a:endParaRPr sz="3900" dirty="0">
              <a:solidFill>
                <a:srgbClr val="FCFCFC"/>
              </a:solidFill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819925" y="499050"/>
            <a:ext cx="711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4289450" y="3754650"/>
            <a:ext cx="44691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6575" rIns="64000" bIns="36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Greg </a:t>
            </a:r>
            <a:r>
              <a:rPr lang="en-US" sz="1700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Janée</a:t>
            </a:r>
            <a:endParaRPr sz="17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Research Data Services, UCSB Library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rds@library.ucsb.edu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EBC1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00025" y="247650"/>
            <a:ext cx="7116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EDS213 - Databases &amp; Data Management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Week </a:t>
            </a:r>
            <a:r>
              <a:rPr lang="en-US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5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(almost) all the tools you need to successfully use relational databases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When relational databases are appropriate, likely to be encountered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More likely: managing data within project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Unlikely: public/API data access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Data modeling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Importance of defining, constraining data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Entities, attributes, relationships; normalization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“Even though the data modelling phase represents only a relatively small share of the total development effort of data systems, its impact on the final result is probably greater than that of any other phase.” (</a:t>
            </a:r>
            <a:r>
              <a:rPr lang="en-US" dirty="0" err="1">
                <a:latin typeface="Avenir Book" panose="02000503020000020003" pitchFamily="2" charset="0"/>
              </a:rPr>
              <a:t>Wohner</a:t>
            </a:r>
            <a:r>
              <a:rPr lang="en-US" dirty="0">
                <a:latin typeface="Avenir Book" panose="02000503020000020003" pitchFamily="2" charset="0"/>
              </a:rPr>
              <a:t> 2022)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Full gamut of SQL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Data definition statements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Queries, grouping, aggregation, joins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Loading, manipulating, writing data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Taste of database automation: triggers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Next week: programming against databases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From Python and R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Fundamental API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Higher-level interfaces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9391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Exposure to the concepts of: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Concurrency and transactions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Backups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Indexes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1583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504D-2DE4-7F49-FB2C-0D8B4FF0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transactions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C6FBA-A79D-97A1-9EA3-D01AA68A1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Long heritage of databases in business contexts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Banking transactions, reservations, etc.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Many transactions happening concurrently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Correctness, consistency ultra important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Databases operate in terms of transactions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By default, each SQL statement is a transaction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Applications may define higher-level transactions</a:t>
            </a:r>
          </a:p>
          <a:p>
            <a:pPr lvl="2"/>
            <a:r>
              <a:rPr lang="en-US" dirty="0">
                <a:latin typeface="Avenir Book" panose="02000503020000020003" pitchFamily="2" charset="0"/>
              </a:rPr>
              <a:t>Ex: transfer money A → B</a:t>
            </a:r>
          </a:p>
          <a:p>
            <a:pPr lvl="3"/>
            <a:r>
              <a:rPr lang="en-US" dirty="0">
                <a:latin typeface="Avenir Book" panose="02000503020000020003" pitchFamily="2" charset="0"/>
              </a:rPr>
              <a:t>get balance A, get balance B, deduct from A, add to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4AE4-A3A1-ED77-9743-B518205902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2372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44DF8-32EA-FD07-1B0A-8B7BB72A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ACID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2B58-1ACD-B029-F598-736554BDF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transaction is guaranteed to be “ACID”</a:t>
            </a:r>
          </a:p>
          <a:p>
            <a:pPr lvl="1"/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/>
              <a:t>Atomic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Transaction happens entirely or not at all</a:t>
            </a:r>
          </a:p>
          <a:p>
            <a:r>
              <a:rPr lang="en-US" dirty="0"/>
              <a:t>Consistent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Starts, leaves database in consistent state; see consistent state entire time</a:t>
            </a:r>
          </a:p>
          <a:p>
            <a:r>
              <a:rPr lang="en-US" dirty="0"/>
              <a:t>Isolated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As though all other concurrent transactions happen before or after</a:t>
            </a:r>
          </a:p>
          <a:p>
            <a:r>
              <a:rPr lang="en-US" dirty="0"/>
              <a:t>Durable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Changes are persistent at conclusion of transaction (and visible to other transactions)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AC22B6-BB53-C124-F27E-9ABE62BC80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18741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BC89-0AFF-5C34-AC3D-4C960041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664A1-BA15-7FDE-9927-107408B5B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Mini-database: one table, one row, one column, one value (=0)</a:t>
            </a:r>
          </a:p>
          <a:p>
            <a:r>
              <a:rPr lang="en-US" dirty="0"/>
              <a:t>Two concurrent workers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One does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+= 1</a:t>
            </a:r>
            <a:r>
              <a:rPr lang="en-US" dirty="0">
                <a:latin typeface="Avenir Book" panose="02000503020000020003" pitchFamily="2" charset="0"/>
              </a:rPr>
              <a:t>” 500 times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The other does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 -= 1</a:t>
            </a:r>
            <a:r>
              <a:rPr lang="en-US" dirty="0">
                <a:latin typeface="Avenir Book" panose="02000503020000020003" pitchFamily="2" charset="0"/>
              </a:rPr>
              <a:t>” 500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6B93-6814-3824-0CE7-D2E236312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1588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0BC89-0AFF-5C34-AC3D-4C960041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Demonstration: SQL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B6B93-6814-3824-0CE7-D2E2363128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E41B85B-F9F0-B0F7-861D-0E33966F7622}"/>
              </a:ext>
            </a:extLst>
          </p:cNvPr>
          <p:cNvGrpSpPr/>
          <p:nvPr/>
        </p:nvGrpSpPr>
        <p:grpSpPr>
          <a:xfrm>
            <a:off x="515642" y="1409286"/>
            <a:ext cx="8112716" cy="2843073"/>
            <a:chOff x="634092" y="1254165"/>
            <a:chExt cx="8112716" cy="284307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5DD196-4B1A-66FA-A972-6AD721750A68}"/>
                </a:ext>
              </a:extLst>
            </p:cNvPr>
            <p:cNvSpPr txBox="1"/>
            <p:nvPr/>
          </p:nvSpPr>
          <p:spPr>
            <a:xfrm>
              <a:off x="3020854" y="1254165"/>
              <a:ext cx="33391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UPDATE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my_table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SET value =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C3A225-4B0F-FE37-19D2-3745870112C5}"/>
                </a:ext>
              </a:extLst>
            </p:cNvPr>
            <p:cNvSpPr txBox="1"/>
            <p:nvPr/>
          </p:nvSpPr>
          <p:spPr>
            <a:xfrm>
              <a:off x="3171893" y="3789461"/>
              <a:ext cx="303711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ourier" pitchFamily="2" charset="0"/>
                </a:rPr>
                <a:t>SELECT value FROM </a:t>
              </a:r>
              <a:r>
                <a:rPr lang="en-US" b="1" dirty="0" err="1">
                  <a:latin typeface="Courier" pitchFamily="2" charset="0"/>
                </a:rPr>
                <a:t>my_table</a:t>
              </a:r>
              <a:endParaRPr lang="en-US" b="1" dirty="0">
                <a:latin typeface="Courier" pitchFamily="2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87CE1E-C77E-8DCE-3E97-B2492248007A}"/>
                </a:ext>
              </a:extLst>
            </p:cNvPr>
            <p:cNvGrpSpPr/>
            <p:nvPr/>
          </p:nvGrpSpPr>
          <p:grpSpPr>
            <a:xfrm>
              <a:off x="634092" y="1983204"/>
              <a:ext cx="8112716" cy="1384995"/>
              <a:chOff x="634092" y="1774165"/>
              <a:chExt cx="8112716" cy="138499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B483C77-41BE-4800-799F-38C5008D491F}"/>
                  </a:ext>
                </a:extLst>
              </p:cNvPr>
              <p:cNvSpPr txBox="1"/>
              <p:nvPr/>
            </p:nvSpPr>
            <p:spPr>
              <a:xfrm>
                <a:off x="634092" y="1774165"/>
                <a:ext cx="3929744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 500 times:</a:t>
                </a:r>
              </a:p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</a:t>
                </a:r>
              </a:p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v = SELECT value FROM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my_table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v += 1</a:t>
                </a:r>
              </a:p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UPDATE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my_table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SET value = v</a:t>
                </a:r>
              </a:p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COMMIT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8CEF98-7724-1B0F-07C9-BB7AEC4E1AAC}"/>
                  </a:ext>
                </a:extLst>
              </p:cNvPr>
              <p:cNvSpPr txBox="1"/>
              <p:nvPr/>
            </p:nvSpPr>
            <p:spPr>
              <a:xfrm>
                <a:off x="4817064" y="1774165"/>
                <a:ext cx="3929744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 500 times:</a:t>
                </a:r>
              </a:p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</a:t>
                </a:r>
              </a:p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v = SELECT value FROM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my_table</a:t>
                </a: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v -= 1</a:t>
                </a:r>
              </a:p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UPDATE </a:t>
                </a:r>
                <a:r>
                  <a:rPr lang="en-US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my_table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SET value = v</a:t>
                </a:r>
              </a:p>
              <a:p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lang="en-US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COMMIT</a:t>
                </a:r>
              </a:p>
            </p:txBody>
          </p:sp>
        </p:grp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FDAAC016-2021-F95A-0A4D-A363AD59F4D6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3434077" y="726830"/>
              <a:ext cx="421262" cy="209148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8B35D604-9021-ACCE-CB15-346DDFB9E17A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rot="16200000" flipH="1">
              <a:off x="5525562" y="726830"/>
              <a:ext cx="421262" cy="209148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7C8DB8E6-E2A2-645E-1EEA-D6DAE9B87713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16200000" flipH="1">
              <a:off x="3434076" y="2533087"/>
              <a:ext cx="421262" cy="209148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C10E11C2-82E0-50F6-60E3-6FEAB75517B5}"/>
                </a:ext>
              </a:extLst>
            </p:cNvPr>
            <p:cNvCxnSpPr>
              <a:stCxn id="8" idx="2"/>
              <a:endCxn id="7" idx="0"/>
            </p:cNvCxnSpPr>
            <p:nvPr/>
          </p:nvCxnSpPr>
          <p:spPr>
            <a:xfrm rot="5400000">
              <a:off x="5525562" y="2533087"/>
              <a:ext cx="421262" cy="209148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23953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 Santa Barbara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3419</TotalTime>
  <Words>1014</Words>
  <Application>Microsoft Macintosh PowerPoint</Application>
  <PresentationFormat>On-screen Show (16:9)</PresentationFormat>
  <Paragraphs>227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Avenir Book</vt:lpstr>
      <vt:lpstr>Courier</vt:lpstr>
      <vt:lpstr>Lobster</vt:lpstr>
      <vt:lpstr>Courier New</vt:lpstr>
      <vt:lpstr>Avenir</vt:lpstr>
      <vt:lpstr>Arial</vt:lpstr>
      <vt:lpstr>Century Gothic</vt:lpstr>
      <vt:lpstr>Nunito Sans</vt:lpstr>
      <vt:lpstr>Calibri</vt:lpstr>
      <vt:lpstr>Simple Light</vt:lpstr>
      <vt:lpstr>UC Santa Barbara Theme</vt:lpstr>
      <vt:lpstr>PowerPoint Presentation</vt:lpstr>
      <vt:lpstr>Advanced database topics</vt:lpstr>
      <vt:lpstr>Where we are</vt:lpstr>
      <vt:lpstr>Where we are</vt:lpstr>
      <vt:lpstr>Learning objectives</vt:lpstr>
      <vt:lpstr>Concurrency and transactions</vt:lpstr>
      <vt:lpstr>ACID properties</vt:lpstr>
      <vt:lpstr>Demonstration</vt:lpstr>
      <vt:lpstr>Demonstration: SQL statements</vt:lpstr>
      <vt:lpstr>What goes wrong? One way:</vt:lpstr>
      <vt:lpstr>Demonstration fixed</vt:lpstr>
      <vt:lpstr>How transactions help</vt:lpstr>
      <vt:lpstr>Backups</vt:lpstr>
      <vt:lpstr>Backups</vt:lpstr>
      <vt:lpstr>Indexes</vt:lpstr>
      <vt:lpstr>Indexes</vt:lpstr>
      <vt:lpstr>Further points on indexes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data modeling</dc:title>
  <cp:lastModifiedBy>Greg Janée</cp:lastModifiedBy>
  <cp:revision>320</cp:revision>
  <dcterms:modified xsi:type="dcterms:W3CDTF">2024-05-01T16:17:08Z</dcterms:modified>
</cp:coreProperties>
</file>