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7"/>
  </p:notesMasterIdLst>
  <p:sldIdLst>
    <p:sldId id="256" r:id="rId3"/>
    <p:sldId id="257" r:id="rId4"/>
    <p:sldId id="266" r:id="rId5"/>
    <p:sldId id="265" r:id="rId6"/>
  </p:sldIdLst>
  <p:sldSz cx="9144000" cy="5143500" type="screen16x9"/>
  <p:notesSz cx="6858000" cy="9144000"/>
  <p:embeddedFontLst>
    <p:embeddedFont>
      <p:font typeface="Avenir"/>
      <p:regular r:id="rId8"/>
      <p:italic r:id="rId9"/>
    </p:embeddedFont>
    <p:embeddedFont>
      <p:font typeface="Avenir Book" panose="02000503020000020003"/>
      <p:regular r:id="rId10"/>
      <p: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entury Gothic" panose="020B0502020202020204" pitchFamily="34" charset="0"/>
      <p:regular r:id="rId16"/>
      <p:bold r:id="rId17"/>
      <p:italic r:id="rId18"/>
      <p:boldItalic r:id="rId19"/>
    </p:embeddedFont>
    <p:embeddedFont>
      <p:font typeface="Lobster"/>
      <p:regular r:id="rId20"/>
    </p:embeddedFont>
    <p:embeddedFont>
      <p:font typeface="Nunito Sans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B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08" d="100"/>
          <a:sy n="208" d="100"/>
        </p:scale>
        <p:origin x="440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31e351ad2_0_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sp>
        <p:nvSpPr>
          <p:cNvPr id="136" name="Google Shape;136;g2231e351ad2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31e351ad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31e351ad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3803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7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7809" y="1154296"/>
            <a:ext cx="8452200" cy="6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94000" y="1887525"/>
            <a:ext cx="8452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57" name="Google Shape;57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st" type="obj">
  <p:cSld name="OBJEC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71610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1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" type="twoObj">
  <p:cSld name="TWO_OBJEC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64" name="Google Shape;64;p16"/>
          <p:cNvSpPr txBox="1"/>
          <p:nvPr/>
        </p:nvSpPr>
        <p:spPr>
          <a:xfrm>
            <a:off x="4472325" y="1162300"/>
            <a:ext cx="33441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531050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4397775" y="1023175"/>
            <a:ext cx="3493200" cy="32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67" name="Google Shape;6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horizontal image">
  <p:cSld name="Two Content Blocks + Pictur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/>
        </p:nvSpPr>
        <p:spPr>
          <a:xfrm>
            <a:off x="718800" y="1024875"/>
            <a:ext cx="7750200" cy="10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81630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 list + image">
  <p:cSld name="Two Content Blocks + Picture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30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78" name="Google Shape;7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list">
  <p:cSld name="Two Content Blocks + Picture_2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9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535276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ubTitle" idx="3"/>
          </p:nvPr>
        </p:nvSpPr>
        <p:spPr>
          <a:xfrm>
            <a:off x="535276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5"/>
          </p:nvPr>
        </p:nvSpPr>
        <p:spPr>
          <a:xfrm>
            <a:off x="4810401" y="9182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body" idx="6"/>
          </p:nvPr>
        </p:nvSpPr>
        <p:spPr>
          <a:xfrm>
            <a:off x="4806175" y="13952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7"/>
          </p:nvPr>
        </p:nvSpPr>
        <p:spPr>
          <a:xfrm>
            <a:off x="4810401" y="2862025"/>
            <a:ext cx="407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8"/>
          </p:nvPr>
        </p:nvSpPr>
        <p:spPr>
          <a:xfrm>
            <a:off x="4806175" y="3339025"/>
            <a:ext cx="40815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list">
  <p:cSld name="Two Content Blocks + Picture_2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92" name="Google Shape;92;p20"/>
          <p:cNvSpPr txBox="1"/>
          <p:nvPr/>
        </p:nvSpPr>
        <p:spPr>
          <a:xfrm>
            <a:off x="1149250" y="3624025"/>
            <a:ext cx="2389800" cy="2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534700" y="9182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2"/>
          </p:nvPr>
        </p:nvSpPr>
        <p:spPr>
          <a:xfrm>
            <a:off x="531050" y="13952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534700" y="2862025"/>
            <a:ext cx="472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00" b="1">
                <a:solidFill>
                  <a:srgbClr val="04859B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04859B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body" idx="4"/>
          </p:nvPr>
        </p:nvSpPr>
        <p:spPr>
          <a:xfrm>
            <a:off x="531050" y="3339025"/>
            <a:ext cx="4722300" cy="1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2100"/>
              <a:buFont typeface="Century Gothic"/>
              <a:buChar char="●"/>
              <a:defRPr sz="21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600"/>
              <a:buFont typeface="Century Gothic"/>
              <a:buChar char="●"/>
              <a:defRPr sz="16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200"/>
              <a:buFont typeface="Century Gothic"/>
              <a:buChar char="●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1000"/>
              <a:buFont typeface="Century Gothic"/>
              <a:buChar char="●"/>
              <a:defRPr sz="10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859B"/>
              </a:buClr>
              <a:buSzPts val="900"/>
              <a:buFont typeface="Century Gothic"/>
              <a:buChar char="●"/>
              <a:defRPr sz="9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74551"/>
            <a:ext cx="631175" cy="1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Navy" type="secHead">
  <p:cSld name="SECTION_HEADER">
    <p:bg>
      <p:bgPr>
        <a:solidFill>
          <a:schemeClr val="dk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84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Moss">
  <p:cSld name="Section Header Moss">
    <p:bg>
      <p:bgPr>
        <a:solidFill>
          <a:schemeClr val="accent2"/>
        </a:solid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2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22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Sea Green">
  <p:cSld name="Section Header Sea Green">
    <p:bg>
      <p:bgPr>
        <a:solidFill>
          <a:schemeClr val="accent3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3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Coral">
  <p:cSld name="Section Header Coral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Gold">
  <p:cSld name="Section Header Gold">
    <p:bg>
      <p:bgPr>
        <a:solidFill>
          <a:schemeClr val="lt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623888" y="30705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Century Gothic"/>
              <a:buNone/>
              <a:defRPr sz="2700" b="1" i="0" u="none" strike="noStrike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5"/>
          <p:cNvSpPr txBox="1">
            <a:spLocks noGrp="1"/>
          </p:cNvSpPr>
          <p:nvPr>
            <p:ph type="subTitle" idx="1"/>
          </p:nvPr>
        </p:nvSpPr>
        <p:spPr>
          <a:xfrm>
            <a:off x="653175" y="39000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Aqua 1">
  <p:cSld name="Section Header Aqua_1">
    <p:bg>
      <p:bgPr>
        <a:solidFill>
          <a:schemeClr val="accent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/>
          <p:nvPr/>
        </p:nvSpPr>
        <p:spPr>
          <a:xfrm>
            <a:off x="0" y="4218710"/>
            <a:ext cx="9144000" cy="92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6"/>
          <p:cNvSpPr txBox="1">
            <a:spLocks noGrp="1"/>
          </p:cNvSpPr>
          <p:nvPr>
            <p:ph type="title"/>
          </p:nvPr>
        </p:nvSpPr>
        <p:spPr>
          <a:xfrm>
            <a:off x="776288" y="3222918"/>
            <a:ext cx="7886700" cy="8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131" name="Google Shape;131;p26"/>
          <p:cNvSpPr txBox="1">
            <a:spLocks noGrp="1"/>
          </p:cNvSpPr>
          <p:nvPr>
            <p:ph type="subTitle" idx="1"/>
          </p:nvPr>
        </p:nvSpPr>
        <p:spPr>
          <a:xfrm>
            <a:off x="805575" y="4052400"/>
            <a:ext cx="46758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89600" y="160446"/>
            <a:ext cx="631175" cy="1414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50024" y="4841748"/>
            <a:ext cx="1932469" cy="143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200" b="1" i="0">
                <a:solidFill>
                  <a:srgbClr val="004B83"/>
                </a:solidFill>
                <a:latin typeface="Century Gothic" panose="020B0502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venir Book" panose="02000503020000020003" pitchFamily="2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1" i="0" u="none" strike="noStrike" cap="none">
          <a:solidFill>
            <a:srgbClr val="0070C0"/>
          </a:solidFill>
          <a:latin typeface="Century Gothic" panose="020B0502020202020204" pitchFamily="34" charset="0"/>
          <a:ea typeface="Century Gothic" panose="020B0502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94853" y="273844"/>
            <a:ext cx="8354400" cy="4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Century Gothic"/>
              <a:buNone/>
              <a:defRPr sz="2700" b="1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025800" y="4844350"/>
            <a:ext cx="1951327" cy="146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1801300" y="1492219"/>
            <a:ext cx="5822400" cy="1269548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dirty="0">
                <a:solidFill>
                  <a:srgbClr val="FCFCFC"/>
                </a:solidFill>
              </a:rPr>
              <a:t>Programming with databases</a:t>
            </a:r>
            <a:endParaRPr sz="3900" dirty="0">
              <a:solidFill>
                <a:srgbClr val="FCFCFC"/>
              </a:solidFill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819925" y="499050"/>
            <a:ext cx="71169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4289450" y="3754650"/>
            <a:ext cx="4469100" cy="9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36575" rIns="64000" bIns="3657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Greg </a:t>
            </a:r>
            <a:r>
              <a:rPr lang="en-US" sz="1700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Janée</a:t>
            </a:r>
            <a:endParaRPr sz="1700"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Research Data Services, UCSB Library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err="1">
                <a:solidFill>
                  <a:srgbClr val="FEBC11"/>
                </a:solidFill>
                <a:latin typeface="Nunito Sans"/>
                <a:ea typeface="Nunito Sans"/>
                <a:cs typeface="Nunito Sans"/>
                <a:sym typeface="Nunito Sans"/>
              </a:rPr>
              <a:t>rds@library.ucsb.edu</a:t>
            </a:r>
            <a:endParaRPr sz="1300" dirty="0">
              <a:solidFill>
                <a:srgbClr val="FEBC1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rgbClr val="FEBC1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200025" y="247650"/>
            <a:ext cx="71169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EDS213 - Databases &amp; Data Management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lt2"/>
                </a:solidFill>
                <a:latin typeface="Nunito Sans"/>
                <a:ea typeface="Nunito Sans"/>
                <a:cs typeface="Nunito Sans"/>
                <a:sym typeface="Nunito Sans"/>
              </a:rPr>
              <a:t>Week 6</a:t>
            </a:r>
            <a:endParaRPr sz="1500" b="1" dirty="0">
              <a:solidFill>
                <a:schemeClr val="lt2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rgbClr val="F1C232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basic database programming model</a:t>
            </a:r>
          </a:p>
          <a:p>
            <a:r>
              <a:rPr lang="en-US" dirty="0"/>
              <a:t>Access an </a:t>
            </a:r>
            <a:r>
              <a:rPr lang="en-US" dirty="0" err="1"/>
              <a:t>DuckDB</a:t>
            </a:r>
            <a:r>
              <a:rPr lang="en-US" dirty="0"/>
              <a:t> database from Python and R</a:t>
            </a:r>
          </a:p>
          <a:p>
            <a:r>
              <a:rPr lang="en-US" dirty="0"/>
              <a:t>Understand how to use the Python/Pandas and R/</a:t>
            </a:r>
            <a:r>
              <a:rPr lang="en-US" dirty="0" err="1"/>
              <a:t>dbplyr</a:t>
            </a:r>
            <a:r>
              <a:rPr lang="en-US" dirty="0"/>
              <a:t> convenience functions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DD394F-4238-CED7-B93B-79FEC9EF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with databases─ when?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92C8E0-AA8D-FED6-880C-601DDECD5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Pull data out from database to support analysis</a:t>
            </a:r>
          </a:p>
          <a:p>
            <a:pPr lvl="1"/>
            <a:r>
              <a:rPr lang="en-US" dirty="0"/>
              <a:t>Alternative to exporting data as CSV</a:t>
            </a:r>
          </a:p>
          <a:p>
            <a:pPr lvl="1"/>
            <a:r>
              <a:rPr lang="en-US" dirty="0"/>
              <a:t>Create cool data visualizations</a:t>
            </a:r>
          </a:p>
          <a:p>
            <a:pPr lvl="1"/>
            <a:endParaRPr lang="en-US" dirty="0"/>
          </a:p>
          <a:p>
            <a:r>
              <a:rPr lang="en-US" dirty="0"/>
              <a:t>Support application</a:t>
            </a:r>
          </a:p>
          <a:p>
            <a:pPr lvl="1"/>
            <a:r>
              <a:rPr lang="en-US" dirty="0"/>
              <a:t>E.g., Shiny</a:t>
            </a:r>
          </a:p>
          <a:p>
            <a:pPr lvl="1"/>
            <a:endParaRPr lang="en-US" dirty="0"/>
          </a:p>
          <a:p>
            <a:r>
              <a:rPr lang="en-US" dirty="0"/>
              <a:t>Not:</a:t>
            </a:r>
          </a:p>
          <a:p>
            <a:pPr lvl="1"/>
            <a:r>
              <a:rPr lang="en-US" dirty="0"/>
              <a:t>To explore data, data model</a:t>
            </a:r>
          </a:p>
          <a:p>
            <a:pPr lvl="1"/>
            <a:r>
              <a:rPr lang="en-US" dirty="0"/>
              <a:t>Manage data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83F7-8A39-501D-ED5D-4756FC7BCA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205446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FF755-A584-7559-87AA-08D0CBBBF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database programming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2FAF8-590F-887A-2656-130520BA8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connection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Database specified by URL (for </a:t>
            </a:r>
            <a:r>
              <a:rPr lang="en-US" dirty="0" err="1">
                <a:latin typeface="Avenir Book" panose="02000503020000020003" pitchFamily="2" charset="0"/>
              </a:rPr>
              <a:t>DuckDB</a:t>
            </a:r>
            <a:r>
              <a:rPr lang="en-US" dirty="0">
                <a:latin typeface="Avenir Book" panose="02000503020000020003" pitchFamily="2" charset="0"/>
              </a:rPr>
              <a:t>, filename)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Usually done once per program invocation</a:t>
            </a:r>
          </a:p>
          <a:p>
            <a:r>
              <a:rPr lang="en-US" dirty="0"/>
              <a:t>Create cursor(s)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Manages SQL submission, results retrieval</a:t>
            </a:r>
          </a:p>
          <a:p>
            <a:pPr lvl="1"/>
            <a:r>
              <a:rPr lang="en-US" dirty="0">
                <a:latin typeface="Avenir Book" panose="02000503020000020003" pitchFamily="2" charset="0"/>
              </a:rPr>
              <a:t>Can be reused; can run multiple cursors in parallel</a:t>
            </a:r>
          </a:p>
          <a:p>
            <a:r>
              <a:rPr lang="en-US" dirty="0"/>
              <a:t>Formulate SQL statement as a 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 = "SELECT …"</a:t>
            </a:r>
          </a:p>
          <a:p>
            <a:r>
              <a:rPr lang="en-US" dirty="0"/>
              <a:t>Give SQL to cursor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cur.execute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(query)</a:t>
            </a:r>
          </a:p>
          <a:p>
            <a:r>
              <a:rPr lang="en-US" dirty="0"/>
              <a:t>Fetch results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cur.fetchone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D983AA-1BEF-E453-943D-92BA280ACA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63412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C Santa Barbara Theme">
  <a:themeElements>
    <a:clrScheme name="UC Santa Barbara">
      <a:dk1>
        <a:srgbClr val="000000"/>
      </a:dk1>
      <a:lt1>
        <a:srgbClr val="FFFFFF"/>
      </a:lt1>
      <a:dk2>
        <a:srgbClr val="003660"/>
      </a:dk2>
      <a:lt2>
        <a:srgbClr val="FEBC11"/>
      </a:lt2>
      <a:accent1>
        <a:srgbClr val="04859B"/>
      </a:accent1>
      <a:accent2>
        <a:srgbClr val="798D38"/>
      </a:accent2>
      <a:accent3>
        <a:srgbClr val="0BA89A"/>
      </a:accent3>
      <a:accent4>
        <a:srgbClr val="EF5645"/>
      </a:accent4>
      <a:accent5>
        <a:srgbClr val="9CBEBE"/>
      </a:accent5>
      <a:accent6>
        <a:srgbClr val="DCD6CC"/>
      </a:accent6>
      <a:hlink>
        <a:srgbClr val="07518C"/>
      </a:hlink>
      <a:folHlink>
        <a:srgbClr val="A1AF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175</Words>
  <Application>Microsoft Office PowerPoint</Application>
  <PresentationFormat>On-screen Show (16:9)</PresentationFormat>
  <Paragraphs>37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Lobster</vt:lpstr>
      <vt:lpstr>Nunito Sans</vt:lpstr>
      <vt:lpstr>Courier New</vt:lpstr>
      <vt:lpstr>Avenir Book</vt:lpstr>
      <vt:lpstr>Century Gothic</vt:lpstr>
      <vt:lpstr>Avenir</vt:lpstr>
      <vt:lpstr>Arial</vt:lpstr>
      <vt:lpstr>Calibri</vt:lpstr>
      <vt:lpstr>Simple Light</vt:lpstr>
      <vt:lpstr>UC Santa Barbara Theme</vt:lpstr>
      <vt:lpstr>Programming with databases</vt:lpstr>
      <vt:lpstr>Learning objectives</vt:lpstr>
      <vt:lpstr>Programming with databases─ when?</vt:lpstr>
      <vt:lpstr>Common database programming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databases and data modeling</dc:title>
  <cp:lastModifiedBy>Julien Brun</cp:lastModifiedBy>
  <cp:revision>285</cp:revision>
  <dcterms:modified xsi:type="dcterms:W3CDTF">2025-05-05T17:39:08Z</dcterms:modified>
</cp:coreProperties>
</file>