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5" r:id="rId8"/>
    <p:sldId id="262" r:id="rId9"/>
    <p:sldId id="266" r:id="rId10"/>
    <p:sldId id="267" r:id="rId11"/>
    <p:sldId id="268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52"/>
    <p:restoredTop sz="94609"/>
  </p:normalViewPr>
  <p:slideViewPr>
    <p:cSldViewPr>
      <p:cViewPr varScale="1">
        <p:scale>
          <a:sx n="138" d="100"/>
          <a:sy n="138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CE397-219F-DD40-5C0F-D95BF421E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FC8F57-846E-6BA1-F25D-9A6D254A3A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8E1F4-5E80-DDD4-244E-28F15412C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D30E-3CA7-1379-BF7C-6E349AF6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6BDEEF-9E2F-2901-1395-2FCC5A072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3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A9781-38FB-D8C7-9073-A522FA674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B671FF-F802-93B9-C213-E67E681C8F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9817E-9CA3-7A47-E5B2-94D25A16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83451-9F0A-5DFB-9548-F2D8390B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7960E-47C9-3053-39C0-C4C4CB9C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04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551A2-9807-5150-46F3-6D61D1E80C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70871B-09B5-5B0E-4E7D-1426CD702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213B62-7B90-C34A-1FB9-290919E4E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6E5BF5-F367-5B3E-8D19-F865BC5D7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C2430-AA8C-D762-4620-7FACEF7EF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92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07205-54DA-24FE-FFA5-37DCE2025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22D88-46FA-8294-BAEA-1A061194E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5E8C2-830D-D526-85A0-6CD240B72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E8DEF-CFE4-545E-591D-085EC119B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EE250-7DDA-01A2-7EB1-C21FBB0CA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67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E7C6F-6B3A-C768-82EC-546E2835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F9E0F-41C3-9DF2-65BF-EE32E87AB6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EFD82-A6CC-9DB2-0154-17C12672A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A7E07-4E81-9A62-442A-F5307013B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618A7D-7240-C0F1-F0E4-17B620911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072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D590F-5E7F-4C4B-94A7-D3C4F7764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A1617-46A7-57C2-9008-C8FF95446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F578A6-C76A-37F8-31CF-A436216A94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2DB152-BD72-2769-7662-ACB5F18DF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5906CC-459F-E6A5-ED1D-6DB75E430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36D8F-252D-93BB-F010-99014A6D8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701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44FA2-8553-2DC2-6471-55EA526E0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445FA3-FCF8-D568-3555-BB33CEEF32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8200AA-ED15-E009-8473-240C3C25D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603B0F-6D82-32BF-80E5-28B03CD5F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1A3C4F-D594-B62A-D955-1EECA8F977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406008-76CB-198B-D56F-C7537358B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522D63-82AD-7FB3-9806-BD22F7A79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497D63-0F81-3092-30F4-1D7D3669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346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9B24C-CAD4-9A22-A1B4-05CA9893A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BB410B-C665-39E2-7084-BC42C003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2383E0-A644-4B03-EE03-3D96FA61D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0424-D509-9686-855A-326EB41F7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546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E59622-4540-B3CB-7BF8-8AD779CE0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5EF0F5-6DC8-E626-EDC7-5E60810D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23717A-858E-3294-E67D-5C8223EF4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53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1EFED-967D-8A89-674D-D885D0326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4160B-8181-984B-5672-70D42BF95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83248F-59F7-7920-622E-F4E394BA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D2A9B-9AF5-2101-C2EF-D16C4F962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FC8A7-08B7-31C2-E9FB-6CBA2929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DB7B36-CAE2-3C4D-F901-A6C1CB95F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002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D4A1A-D87B-5B58-08F9-15F2ADD47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71A9C-D7D0-20DB-2181-5088E94EB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BADA2-27F8-AF46-B76A-46B461BC4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7AA94A-0391-107F-F961-AC6DE0ECE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DFA10-977B-879B-90C6-4D2224C6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9B7012-AC20-AA4C-0688-F4E45F7D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613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F39B5-B13C-E903-718E-2DBA53A77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D65208-F150-B6EE-C521-2A7F6D242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7063C-831C-DE79-A2FF-EC581A8A3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94C93D-2F9A-5447-8FDC-662A08F74486}" type="datetimeFigureOut">
              <a:rPr lang="en-US" smtClean="0"/>
              <a:t>4/3/25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4A536-9BC9-7F59-A3A0-757521A2EF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51B21-0C63-AC32-869C-E54BA808F0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EE442EE-1A76-FE4E-8038-8E901B9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76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entconduct.sa.ucsb.edu/academic-integrity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ucsb-library-research-data-services.github.io/bren-eds213/modules/week07/index-07.html" TargetMode="External"/><Relationship Id="rId3" Type="http://schemas.openxmlformats.org/officeDocument/2006/relationships/hyperlink" Target="https://ucsb-library-research-data-services.github.io/bren-eds213/modules/week02/index-02.html" TargetMode="External"/><Relationship Id="rId7" Type="http://schemas.openxmlformats.org/officeDocument/2006/relationships/hyperlink" Target="https://ucsb-library-research-data-services.github.io/bren-eds213/modules/week06/index-06.html" TargetMode="External"/><Relationship Id="rId2" Type="http://schemas.openxmlformats.org/officeDocument/2006/relationships/hyperlink" Target="https://ucsb-library-research-data-services.github.io/bren-eds213/modules/week01/index-0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ucsb-library-research-data-services.github.io/bren-eds213/modules/week05/index-05.html" TargetMode="External"/><Relationship Id="rId11" Type="http://schemas.openxmlformats.org/officeDocument/2006/relationships/hyperlink" Target="https://ucsb-library-research-data-services.github.io/bren-eds213/modules/week10/index-10.html" TargetMode="External"/><Relationship Id="rId5" Type="http://schemas.openxmlformats.org/officeDocument/2006/relationships/hyperlink" Target="https://ucsb-library-research-data-services.github.io/bren-eds213/modules/week04/index-04.html" TargetMode="External"/><Relationship Id="rId10" Type="http://schemas.openxmlformats.org/officeDocument/2006/relationships/hyperlink" Target="https://ucsb-library-research-data-services.github.io/bren-eds213/modules/week09/index-09.html" TargetMode="External"/><Relationship Id="rId4" Type="http://schemas.openxmlformats.org/officeDocument/2006/relationships/hyperlink" Target="https://ucsb-library-research-data-services.github.io/bren-eds213/modules/week03/index-03.html" TargetMode="External"/><Relationship Id="rId9" Type="http://schemas.openxmlformats.org/officeDocument/2006/relationships/hyperlink" Target="https://ucsb-library-research-data-services.github.io/bren-eds213/modules/week08/index-08.ht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8DE18-1555-702D-262F-2AFC4B7A513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Databases &amp; </a:t>
            </a:r>
            <a:br>
              <a:rPr lang="en-US" dirty="0">
                <a:solidFill>
                  <a:srgbClr val="002060"/>
                </a:solidFill>
              </a:rPr>
            </a:br>
            <a:r>
              <a:rPr lang="en-US" dirty="0">
                <a:solidFill>
                  <a:srgbClr val="002060"/>
                </a:solidFill>
              </a:rPr>
              <a:t>Data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15619-BA57-3D8A-8E52-8D0377763E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EDS-213, v2025</a:t>
            </a:r>
          </a:p>
          <a:p>
            <a:r>
              <a:rPr lang="en-US" dirty="0"/>
              <a:t>Julien Brun, Greg Janée, Renata Curty &amp; Annie Adams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5C1A9F9C-32B3-BCEA-02E9-32987CD88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400" y="304800"/>
            <a:ext cx="1247051" cy="144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hexagon with yellow text&#10;&#10;AI-generated content may be incorrect.">
            <a:extLst>
              <a:ext uri="{FF2B5EF4-FFF2-40B4-BE49-F238E27FC236}">
                <a16:creationId xmlns:a16="http://schemas.microsoft.com/office/drawing/2014/main" id="{55EE874E-90C1-9BB3-24BB-3A7CFD77E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04800"/>
            <a:ext cx="136263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846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02897-54BE-50EC-A6A2-4858570AF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0D3B8-C7BE-9A91-C79D-C226422A2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1ACD74-0580-C68A-CAE3-377BC204B2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4 Main criteria:</a:t>
            </a:r>
            <a:br>
              <a:rPr lang="en-US" sz="3200" dirty="0"/>
            </a:b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en-US" sz="3200" dirty="0"/>
              <a:t>Technical concepts (database, data modeling)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Code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Documentation</a:t>
            </a:r>
          </a:p>
          <a:p>
            <a:pPr lvl="1">
              <a:lnSpc>
                <a:spcPct val="100000"/>
              </a:lnSpc>
            </a:pPr>
            <a:r>
              <a:rPr lang="en-US" sz="3200" dirty="0"/>
              <a:t>Reproducibility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199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6E2D-4717-C51B-410E-22E443E0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5877A-33F7-7467-E704-250757396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30EFC4-F014-12E1-B1D1-775CF75B4D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200" dirty="0"/>
              <a:t>Weekly assignments will be managed via Canvas</a:t>
            </a:r>
          </a:p>
          <a:p>
            <a:pPr>
              <a:buFontTx/>
              <a:buChar char="-"/>
            </a:pPr>
            <a:r>
              <a:rPr lang="en-US" sz="3200" dirty="0"/>
              <a:t>Available by 5PM on Thursdays</a:t>
            </a:r>
          </a:p>
          <a:p>
            <a:pPr>
              <a:buFontTx/>
              <a:buChar char="-"/>
            </a:pPr>
            <a:r>
              <a:rPr lang="en-US" sz="3200" dirty="0"/>
              <a:t>Due by next Wednesdays 11:59PM</a:t>
            </a:r>
          </a:p>
          <a:p>
            <a:pPr>
              <a:buFontTx/>
              <a:buChar char="-"/>
            </a:pPr>
            <a:r>
              <a:rPr lang="en-US" sz="3200" dirty="0"/>
              <a:t>3 days to resubmit after receiving feedback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34306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D57C8-0AE8-9B2D-958E-73D4FFFD8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AI Assistant Tools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F1BE2-9AFE-698D-FF46-09596992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Materials (written or otherwise) submitted to fulfill academic requirements must represent a student’s efforts unless otherwise permitted by an instructor    </a:t>
            </a:r>
            <a:r>
              <a:rPr lang="en-US" sz="2000" dirty="0">
                <a:hlinkClick r:id="rId2"/>
              </a:rPr>
              <a:t>Student Guide to Academic Integrity</a:t>
            </a:r>
            <a:br>
              <a:rPr lang="en-US" sz="2000" dirty="0"/>
            </a:br>
            <a:endParaRPr lang="en-US" sz="2000" i="1" dirty="0"/>
          </a:p>
          <a:p>
            <a:r>
              <a:rPr lang="en-US" dirty="0"/>
              <a:t>Disclaim the use of any coding assistant or LLMs (such as ChatGPT) </a:t>
            </a:r>
          </a:p>
          <a:p>
            <a:r>
              <a:rPr lang="en-US" dirty="0"/>
              <a:t>Understand every line of code that is submitted as part of the assignments</a:t>
            </a:r>
          </a:p>
          <a:p>
            <a:pPr marL="0" indent="0">
              <a:buNone/>
            </a:pPr>
            <a:r>
              <a:rPr lang="en-US" b="1" i="1" dirty="0"/>
              <a:t> =&gt; refrain from the use of AI tools and keep to practicing your skills and favoring peer-to-peer learning</a:t>
            </a:r>
          </a:p>
        </p:txBody>
      </p:sp>
    </p:spTree>
    <p:extLst>
      <p:ext uri="{BB962C8B-B14F-4D97-AF65-F5344CB8AC3E}">
        <p14:creationId xmlns:p14="http://schemas.microsoft.com/office/powerpoint/2010/main" val="4291811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A9FED-F493-3685-54EC-9999E1F6C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6A7EE-A0E4-B5E5-391D-41BB5A7D4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Attendance Summary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B6343-9A6C-EB17-FDF8-CEAB34B36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i="1" dirty="0"/>
              <a:t>TL;DR:  Come to class &amp; Discussions!!</a:t>
            </a:r>
          </a:p>
          <a:p>
            <a:pPr marL="0" indent="0">
              <a:buNone/>
            </a:pPr>
            <a:endParaRPr lang="en-US" sz="3200" b="1" i="1" dirty="0"/>
          </a:p>
          <a:p>
            <a:pPr marL="0" indent="0">
              <a:buNone/>
            </a:pPr>
            <a:r>
              <a:rPr lang="en-US" sz="3200" dirty="0"/>
              <a:t>More info on the website, under Syllabus</a:t>
            </a:r>
          </a:p>
        </p:txBody>
      </p:sp>
    </p:spTree>
    <p:extLst>
      <p:ext uri="{BB962C8B-B14F-4D97-AF65-F5344CB8AC3E}">
        <p14:creationId xmlns:p14="http://schemas.microsoft.com/office/powerpoint/2010/main" val="4282094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6503A4-3056-CD3D-7A2D-9CF2E95AD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E19EF-3BF1-9889-F4F6-2B5B83E6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People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CF03E-E2F1-9FED-6D56-2743440E9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Julien Brun 	(jb160@ucsb.edu)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Greg Janée 	(</a:t>
            </a:r>
            <a:r>
              <a:rPr lang="en-US" sz="3200" dirty="0" err="1">
                <a:latin typeface="Aptos Narrow" panose="020B0004020202020204" pitchFamily="34" charset="0"/>
              </a:rPr>
              <a:t>gjanee@ucsb.edu</a:t>
            </a:r>
            <a:r>
              <a:rPr lang="en-US" sz="3200" dirty="0">
                <a:latin typeface="Aptos Narrow" panose="020B00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Renata Curty	(</a:t>
            </a:r>
            <a:r>
              <a:rPr lang="en-US" sz="3200" dirty="0" err="1">
                <a:latin typeface="Aptos Narrow" panose="020B0004020202020204" pitchFamily="34" charset="0"/>
              </a:rPr>
              <a:t>rcurty@ucsb.edu</a:t>
            </a:r>
            <a:r>
              <a:rPr lang="en-US" sz="3200" dirty="0">
                <a:latin typeface="Aptos Narrow" panose="020B0004020202020204" pitchFamily="34" charset="0"/>
              </a:rPr>
              <a:t>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>
                <a:latin typeface="Aptos Narrow" panose="020B0004020202020204" pitchFamily="34" charset="0"/>
              </a:rPr>
              <a:t> Annie Adams 	(</a:t>
            </a:r>
            <a:r>
              <a:rPr lang="en-US" sz="3200" dirty="0" err="1">
                <a:latin typeface="Aptos Narrow" panose="020B0004020202020204" pitchFamily="34" charset="0"/>
              </a:rPr>
              <a:t>aradams@ucsb.edu</a:t>
            </a:r>
            <a:r>
              <a:rPr lang="en-US" sz="3200" dirty="0">
                <a:latin typeface="Aptos Narrow" panose="020B0004020202020204" pitchFamily="34" charset="0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66038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95911-05F4-88B5-7A30-1831EBD78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46D72-12E8-2350-2448-6D44D32ED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E496-D9A6-083F-4054-3B52E6289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Class/Lab: Tuesday &amp; Thursday 9:30-10:45 AM (BH 1424)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1: Thursday 1-1:50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Discussion - session 2: Thursday 2-2:50 PM, BH 3022A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Office hours: TBD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dirty="0"/>
              <a:t>Best way to contact use: email</a:t>
            </a:r>
          </a:p>
        </p:txBody>
      </p:sp>
    </p:spTree>
    <p:extLst>
      <p:ext uri="{BB962C8B-B14F-4D97-AF65-F5344CB8AC3E}">
        <p14:creationId xmlns:p14="http://schemas.microsoft.com/office/powerpoint/2010/main" val="2244814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CC0AB-9571-B8FD-A064-802D8EE4B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DCA73-8F82-C53B-665D-32644FD3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66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Understand the fundamental principles of relational databases and relational data modeling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Use SQL to retrieve, manipulate, and manage data stored in a relational database.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Demonstrate proficiency in querying, filtering, sorting, and programmatically interacting with relational databases from R and Python</a:t>
            </a:r>
          </a:p>
          <a:p>
            <a:r>
              <a:rPr lang="en-US" dirty="0">
                <a:latin typeface="Aptos Narrow" panose="020B0004020202020204" pitchFamily="34" charset="0"/>
                <a:ea typeface="Helvetica Neue" panose="02000503000000020004" pitchFamily="2" charset="0"/>
                <a:cs typeface="Helvetica Neue" panose="02000503000000020004" pitchFamily="2" charset="0"/>
              </a:rPr>
              <a:t>Become familiar with advanced database topics such as concurrency, transactions, indexing, backups, and publication.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B30EF5DB-FACD-B43C-2910-A9A9BB3C2C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9400" y="365125"/>
            <a:ext cx="1380830" cy="106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5815AC-EC96-999E-A098-D8BD0114C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8635" y="381000"/>
            <a:ext cx="1065212" cy="106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799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BC5CC-F0EE-B0CC-E254-2BA38EEF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Goals – 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39A4-ECDC-DDB3-7184-AA8F20D3CF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680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Aptos Narrow" panose="020B0004020202020204" pitchFamily="34" charset="0"/>
              </a:rPr>
              <a:t>Understand the role of good data documentation and metadata standards for interoperability, effective data management, and reproducibility</a:t>
            </a:r>
          </a:p>
          <a:p>
            <a:r>
              <a:rPr lang="en-US" dirty="0">
                <a:latin typeface="Aptos Narrow" panose="020B0004020202020204" pitchFamily="34" charset="0"/>
              </a:rPr>
              <a:t>Operationalize the FAIR principles into data management practices</a:t>
            </a:r>
          </a:p>
          <a:p>
            <a:r>
              <a:rPr lang="en-US" dirty="0">
                <a:latin typeface="Aptos Narrow" panose="020B0004020202020204" pitchFamily="34" charset="0"/>
              </a:rPr>
              <a:t>Produce a metadata record using standardized schema</a:t>
            </a:r>
          </a:p>
          <a:p>
            <a:r>
              <a:rPr lang="en-US" dirty="0">
                <a:latin typeface="Aptos Narrow" panose="020B0004020202020204" pitchFamily="34" charset="0"/>
              </a:rPr>
              <a:t>Understand the ethics of sensitive data and how to de-identify sensitive data</a:t>
            </a:r>
          </a:p>
          <a:p>
            <a:r>
              <a:rPr lang="en-US" dirty="0">
                <a:latin typeface="Aptos Narrow" panose="020B0004020202020204" pitchFamily="34" charset="0"/>
              </a:rPr>
              <a:t>Evaluate ethical and responsible data management practices, including bias, data privacy, sharing, ownership, and licensing issues.</a:t>
            </a:r>
          </a:p>
        </p:txBody>
      </p:sp>
    </p:spTree>
    <p:extLst>
      <p:ext uri="{BB962C8B-B14F-4D97-AF65-F5344CB8AC3E}">
        <p14:creationId xmlns:p14="http://schemas.microsoft.com/office/powerpoint/2010/main" val="3326253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B753E4-5A06-4B9C-E656-61FC2AE33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C726E-39A9-CEAC-39C4-6F156B2A1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Modules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3AE351C0-4A2F-61F9-E7DD-17ABDA6969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3829100"/>
              </p:ext>
            </p:extLst>
          </p:nvPr>
        </p:nvGraphicFramePr>
        <p:xfrm>
          <a:off x="1449604" y="1447800"/>
          <a:ext cx="9599396" cy="4727877"/>
        </p:xfrm>
        <a:graphic>
          <a:graphicData uri="http://schemas.openxmlformats.org/drawingml/2006/table">
            <a:tbl>
              <a:tblPr/>
              <a:tblGrid>
                <a:gridCol w="1228046">
                  <a:extLst>
                    <a:ext uri="{9D8B030D-6E8A-4147-A177-3AD203B41FA5}">
                      <a16:colId xmlns:a16="http://schemas.microsoft.com/office/drawing/2014/main" val="2240576019"/>
                    </a:ext>
                  </a:extLst>
                </a:gridCol>
                <a:gridCol w="8371350">
                  <a:extLst>
                    <a:ext uri="{9D8B030D-6E8A-4147-A177-3AD203B41FA5}">
                      <a16:colId xmlns:a16="http://schemas.microsoft.com/office/drawing/2014/main" val="1921947136"/>
                    </a:ext>
                  </a:extLst>
                </a:gridCol>
              </a:tblGrid>
              <a:tr h="368292">
                <a:tc>
                  <a:txBody>
                    <a:bodyPr/>
                    <a:lstStyle/>
                    <a:p>
                      <a:r>
                        <a:rPr lang="en-US" sz="1800" dirty="0"/>
                        <a:t>Week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Topic/Content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994244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2"/>
                        </a:rPr>
                        <a:t>Relational databases and data modeling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699108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2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/>
                        </a:rPr>
                        <a:t>Analyzing &amp; cleaning the bird dataset (from csv)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3256004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3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4"/>
                        </a:rPr>
                        <a:t>Introduction to SQL (part 1) &amp; DuckDB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3127047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4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/>
                        </a:rPr>
                        <a:t>SQL part 2 + Analyzing the bird database using SQL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56560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5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/>
                        </a:rPr>
                        <a:t>I/O &amp; data management + Advanced database topics (indexing, triggers, …)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2063271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6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7"/>
                        </a:rPr>
                        <a:t>Using R to query databases + bash programming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140744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7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8"/>
                        </a:rPr>
                        <a:t>Using Python to query databases + Documenting your work: metadata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131331"/>
                  </a:ext>
                </a:extLst>
              </a:tr>
              <a:tr h="593847">
                <a:tc>
                  <a:txBody>
                    <a:bodyPr/>
                    <a:lstStyle/>
                    <a:p>
                      <a:r>
                        <a:rPr lang="en-US" sz="1800"/>
                        <a:t>8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9"/>
                        </a:rPr>
                        <a:t>Capturing your computing environment + Ethical &amp; responsible data mgnt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620185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9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hlinkClick r:id="rId10"/>
                        </a:rPr>
                        <a:t>Sensitive data</a:t>
                      </a:r>
                      <a:endParaRPr lang="en-US" sz="180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603458"/>
                  </a:ext>
                </a:extLst>
              </a:tr>
              <a:tr h="368292">
                <a:tc>
                  <a:txBody>
                    <a:bodyPr/>
                    <a:lstStyle/>
                    <a:p>
                      <a:r>
                        <a:rPr lang="en-US" sz="1800"/>
                        <a:t>10</a:t>
                      </a:r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11"/>
                        </a:rPr>
                        <a:t>Data licensing and publication</a:t>
                      </a:r>
                      <a:endParaRPr lang="en-US" sz="1800" dirty="0"/>
                    </a:p>
                  </a:txBody>
                  <a:tcPr marL="82101" marR="82101" marT="41050" marB="410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55704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2449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DB2AC-18CF-88E1-D4C2-5F6E3616F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EDD77-8001-169C-B4AC-BE89035F4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Discussion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0DBC6-3E35-E6C3-6CAE-E0B4AC546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Build your own database from data you care about</a:t>
            </a:r>
          </a:p>
          <a:p>
            <a:r>
              <a:rPr lang="en-US" dirty="0"/>
              <a:t>Answer some questions that you care about</a:t>
            </a:r>
          </a:p>
          <a:p>
            <a:r>
              <a:rPr lang="en-US" dirty="0"/>
              <a:t>Fun peer-to-peer space to experience </a:t>
            </a:r>
          </a:p>
        </p:txBody>
      </p:sp>
    </p:spTree>
    <p:extLst>
      <p:ext uri="{BB962C8B-B14F-4D97-AF65-F5344CB8AC3E}">
        <p14:creationId xmlns:p14="http://schemas.microsoft.com/office/powerpoint/2010/main" val="4078356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7E35A-A9C6-2617-6AE7-EEFA19166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46504-C42C-36D3-8532-D856F734C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90% on weekly homework assignments </a:t>
            </a:r>
          </a:p>
          <a:p>
            <a:r>
              <a:rPr lang="en-US" dirty="0"/>
              <a:t>10% on class &amp; discussion participation</a:t>
            </a:r>
          </a:p>
          <a:p>
            <a:r>
              <a:rPr lang="en-US" dirty="0"/>
              <a:t>No graded homework on week 9 &amp; 10 </a:t>
            </a:r>
          </a:p>
          <a:p>
            <a:r>
              <a:rPr lang="en-US" dirty="0"/>
              <a:t>Resubmit homework to learn and recover up to 50% points</a:t>
            </a:r>
          </a:p>
          <a:p>
            <a:r>
              <a:rPr lang="en-US" dirty="0"/>
              <a:t>Homework turned in late will be docked 20% per day</a:t>
            </a:r>
          </a:p>
        </p:txBody>
      </p:sp>
    </p:spTree>
    <p:extLst>
      <p:ext uri="{BB962C8B-B14F-4D97-AF65-F5344CB8AC3E}">
        <p14:creationId xmlns:p14="http://schemas.microsoft.com/office/powerpoint/2010/main" val="4162949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F8E8C-3FC9-6849-D243-9EB38FDC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85528-3FE0-6384-6DC2-4F38F55F1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Assessment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8241B8-BCF4-D1CF-2ECB-7153087824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808468"/>
              </p:ext>
            </p:extLst>
          </p:nvPr>
        </p:nvGraphicFramePr>
        <p:xfrm>
          <a:off x="4648200" y="838200"/>
          <a:ext cx="5257800" cy="4351335"/>
        </p:xfrm>
        <a:graphic>
          <a:graphicData uri="http://schemas.openxmlformats.org/drawingml/2006/table">
            <a:tbl>
              <a:tblPr/>
              <a:tblGrid>
                <a:gridCol w="1162050">
                  <a:extLst>
                    <a:ext uri="{9D8B030D-6E8A-4147-A177-3AD203B41FA5}">
                      <a16:colId xmlns:a16="http://schemas.microsoft.com/office/drawing/2014/main" val="3810534210"/>
                    </a:ext>
                  </a:extLst>
                </a:gridCol>
                <a:gridCol w="3257550">
                  <a:extLst>
                    <a:ext uri="{9D8B030D-6E8A-4147-A177-3AD203B41FA5}">
                      <a16:colId xmlns:a16="http://schemas.microsoft.com/office/drawing/2014/main" val="298950901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346928536"/>
                    </a:ext>
                  </a:extLst>
                </a:gridCol>
              </a:tblGrid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b="1" dirty="0">
                          <a:effectLst/>
                        </a:rPr>
                        <a:t>Week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 dirty="0">
                          <a:effectLst/>
                        </a:rPr>
                        <a:t>Assignment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b="1" dirty="0">
                          <a:effectLst/>
                        </a:rPr>
                        <a:t>Points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7076816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Data Modelling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100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020966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2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Data Cleaning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100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413544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3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SQL query part I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120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9598922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4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SQL query part II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110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492520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5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Database advanced topics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120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3559936"/>
                  </a:ext>
                </a:extLst>
              </a:tr>
              <a:tr h="5584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6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effectLst/>
                        </a:rPr>
                        <a:t>Using R &amp; Python to query a database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100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442102"/>
                  </a:ext>
                </a:extLst>
              </a:tr>
              <a:tr h="5584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7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effectLst/>
                        </a:rPr>
                        <a:t>Documentation Capstone project   - </a:t>
                      </a:r>
                      <a:r>
                        <a:rPr lang="en-US" sz="1700" i="1" dirty="0">
                          <a:effectLst/>
                        </a:rPr>
                        <a:t>metadata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50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9882755"/>
                  </a:ext>
                </a:extLst>
              </a:tr>
              <a:tr h="558422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8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effectLst/>
                        </a:rPr>
                        <a:t>Documentation Capstone project - </a:t>
                      </a:r>
                      <a:r>
                        <a:rPr lang="en-US" sz="1700" i="1" dirty="0">
                          <a:effectLst/>
                        </a:rPr>
                        <a:t>computing env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50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68575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9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- 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773450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10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>
                          <a:effectLst/>
                        </a:rPr>
                        <a:t>- 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>
                          <a:effectLst/>
                        </a:rPr>
                        <a:t>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7081764"/>
                  </a:ext>
                </a:extLst>
              </a:tr>
              <a:tr h="297341"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effectLst/>
                        </a:rPr>
                        <a:t>Discussion</a:t>
                      </a:r>
                    </a:p>
                  </a:txBody>
                  <a:tcPr marL="27196" marR="27196" marT="18131" marB="18131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700" dirty="0">
                          <a:effectLst/>
                        </a:rPr>
                        <a:t>Discussion project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sz="1700" dirty="0">
                          <a:effectLst/>
                        </a:rPr>
                        <a:t>150</a:t>
                      </a:r>
                    </a:p>
                  </a:txBody>
                  <a:tcPr marL="27196" marR="27196" marT="18131" marB="18131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922810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1E41D14-8E88-1989-E777-86B78FF60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814209"/>
              </p:ext>
            </p:extLst>
          </p:nvPr>
        </p:nvGraphicFramePr>
        <p:xfrm>
          <a:off x="5486400" y="5616505"/>
          <a:ext cx="3390900" cy="937260"/>
        </p:xfrm>
        <a:graphic>
          <a:graphicData uri="http://schemas.openxmlformats.org/drawingml/2006/table">
            <a:tbl>
              <a:tblPr/>
              <a:tblGrid>
                <a:gridCol w="2438400">
                  <a:extLst>
                    <a:ext uri="{9D8B030D-6E8A-4147-A177-3AD203B41FA5}">
                      <a16:colId xmlns:a16="http://schemas.microsoft.com/office/drawing/2014/main" val="3895153416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835836034"/>
                    </a:ext>
                  </a:extLst>
                </a:gridCol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b="1">
                          <a:effectLst/>
                        </a:rPr>
                        <a:t>Assignmment 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b="1">
                          <a:effectLst/>
                        </a:rPr>
                        <a:t>900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055498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Participation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>
                          <a:effectLst/>
                        </a:rPr>
                        <a:t>100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2741706"/>
                  </a:ext>
                </a:extLst>
              </a:tr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dirty="0">
                          <a:effectLst/>
                        </a:rPr>
                        <a:t>TOTAL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r" rtl="0" fontAlgn="b"/>
                      <a:r>
                        <a:rPr lang="en-US" dirty="0">
                          <a:effectLst/>
                        </a:rPr>
                        <a:t>1000</a:t>
                      </a:r>
                    </a:p>
                  </a:txBody>
                  <a:tcPr marL="28575" marR="28575" marT="19050" marB="1905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023518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604BBA6-5976-78DF-D6A6-5F7224D79B41}"/>
              </a:ext>
            </a:extLst>
          </p:cNvPr>
          <p:cNvSpPr txBox="1"/>
          <p:nvPr/>
        </p:nvSpPr>
        <p:spPr>
          <a:xfrm>
            <a:off x="533400" y="1662979"/>
            <a:ext cx="3810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baseline="30000" dirty="0"/>
              <a:t>* </a:t>
            </a:r>
            <a:r>
              <a:rPr lang="en-US" sz="2400" i="1" dirty="0"/>
              <a:t>Subject to slight changes </a:t>
            </a:r>
          </a:p>
        </p:txBody>
      </p:sp>
    </p:spTree>
    <p:extLst>
      <p:ext uri="{BB962C8B-B14F-4D97-AF65-F5344CB8AC3E}">
        <p14:creationId xmlns:p14="http://schemas.microsoft.com/office/powerpoint/2010/main" val="16859813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633</Words>
  <Application>Microsoft Macintosh PowerPoint</Application>
  <PresentationFormat>Widescreen</PresentationFormat>
  <Paragraphs>123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Aptos Narrow</vt:lpstr>
      <vt:lpstr>Arial</vt:lpstr>
      <vt:lpstr>Office Theme</vt:lpstr>
      <vt:lpstr>Databases &amp;  Data Management</vt:lpstr>
      <vt:lpstr>People</vt:lpstr>
      <vt:lpstr>Schedule</vt:lpstr>
      <vt:lpstr>Goals – Database</vt:lpstr>
      <vt:lpstr>Goals – Data management</vt:lpstr>
      <vt:lpstr>Modules</vt:lpstr>
      <vt:lpstr>Discussion Sessions</vt:lpstr>
      <vt:lpstr>Assessment</vt:lpstr>
      <vt:lpstr>Assessment</vt:lpstr>
      <vt:lpstr>Assessment</vt:lpstr>
      <vt:lpstr>Assessment</vt:lpstr>
      <vt:lpstr>AI Assistant Tools </vt:lpstr>
      <vt:lpstr>Attendance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Julien Brun</dc:creator>
  <cp:lastModifiedBy>Julien Brun</cp:lastModifiedBy>
  <cp:revision>19</cp:revision>
  <dcterms:created xsi:type="dcterms:W3CDTF">2025-03-31T22:45:43Z</dcterms:created>
  <dcterms:modified xsi:type="dcterms:W3CDTF">2025-04-03T18:35:14Z</dcterms:modified>
</cp:coreProperties>
</file>