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44"/>
  </p:notesMasterIdLst>
  <p:sldIdLst>
    <p:sldId id="256" r:id="rId3"/>
    <p:sldId id="257" r:id="rId4"/>
    <p:sldId id="260" r:id="rId5"/>
    <p:sldId id="261" r:id="rId6"/>
    <p:sldId id="262" r:id="rId7"/>
    <p:sldId id="263" r:id="rId8"/>
    <p:sldId id="258" r:id="rId9"/>
    <p:sldId id="264" r:id="rId10"/>
    <p:sldId id="265" r:id="rId11"/>
    <p:sldId id="259" r:id="rId12"/>
    <p:sldId id="266" r:id="rId13"/>
    <p:sldId id="267" r:id="rId14"/>
    <p:sldId id="269" r:id="rId15"/>
    <p:sldId id="274" r:id="rId16"/>
    <p:sldId id="273" r:id="rId17"/>
    <p:sldId id="275" r:id="rId18"/>
    <p:sldId id="293" r:id="rId19"/>
    <p:sldId id="294" r:id="rId20"/>
    <p:sldId id="295" r:id="rId21"/>
    <p:sldId id="298" r:id="rId22"/>
    <p:sldId id="296" r:id="rId23"/>
    <p:sldId id="299" r:id="rId24"/>
    <p:sldId id="277" r:id="rId25"/>
    <p:sldId id="281" r:id="rId26"/>
    <p:sldId id="279" r:id="rId27"/>
    <p:sldId id="282" r:id="rId28"/>
    <p:sldId id="283" r:id="rId29"/>
    <p:sldId id="284" r:id="rId30"/>
    <p:sldId id="278" r:id="rId31"/>
    <p:sldId id="268" r:id="rId32"/>
    <p:sldId id="297" r:id="rId33"/>
    <p:sldId id="270" r:id="rId34"/>
    <p:sldId id="271" r:id="rId35"/>
    <p:sldId id="286" r:id="rId36"/>
    <p:sldId id="285" r:id="rId37"/>
    <p:sldId id="291" r:id="rId38"/>
    <p:sldId id="292" r:id="rId39"/>
    <p:sldId id="287" r:id="rId40"/>
    <p:sldId id="290" r:id="rId41"/>
    <p:sldId id="272" r:id="rId42"/>
    <p:sldId id="288" r:id="rId43"/>
  </p:sldIdLst>
  <p:sldSz cx="9144000" cy="5143500" type="screen16x9"/>
  <p:notesSz cx="6858000" cy="9144000"/>
  <p:embeddedFontLst>
    <p:embeddedFont>
      <p:font typeface="Avenir" panose="02000503020000020003" pitchFamily="2" charset="0"/>
      <p:regular r:id="rId45"/>
      <p:italic r:id="rId46"/>
    </p:embeddedFont>
    <p:embeddedFont>
      <p:font typeface="Avenir Black" panose="02000503020000020003" pitchFamily="2" charset="0"/>
      <p:bold r:id="rId47"/>
      <p:italic r:id="rId48"/>
      <p:boldItalic r:id="rId49"/>
    </p:embeddedFont>
    <p:embeddedFont>
      <p:font typeface="Avenir Book" panose="02000503020000020003" pitchFamily="2" charset="0"/>
      <p:regular r:id="rId50"/>
      <p:italic r:id="rId51"/>
    </p:embeddedFont>
    <p:embeddedFont>
      <p:font typeface="Calibri" panose="020F0502020204030204" pitchFamily="34" charset="0"/>
      <p:regular r:id="rId52"/>
      <p:bold r:id="rId53"/>
      <p:italic r:id="rId54"/>
      <p:boldItalic r:id="rId55"/>
    </p:embeddedFont>
    <p:embeddedFont>
      <p:font typeface="Century Gothic" panose="020B0502020202020204" pitchFamily="34" charset="0"/>
      <p:regular r:id="rId56"/>
      <p:bold r:id="rId57"/>
      <p:italic r:id="rId58"/>
      <p:boldItalic r:id="rId59"/>
    </p:embeddedFont>
    <p:embeddedFont>
      <p:font typeface="Lobster" pitchFamily="2" charset="77"/>
      <p:regular r:id="rId60"/>
    </p:embeddedFont>
    <p:embeddedFont>
      <p:font typeface="Nunito Sans" pitchFamily="2" charset="77"/>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entity is can be subtle, as we will see</a:t>
            </a:r>
          </a:p>
        </p:txBody>
      </p:sp>
    </p:spTree>
    <p:extLst>
      <p:ext uri="{BB962C8B-B14F-4D97-AF65-F5344CB8AC3E}">
        <p14:creationId xmlns:p14="http://schemas.microsoft.com/office/powerpoint/2010/main" val="22432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constitutes ”atomic” depends on purpose and data types provided by system</a:t>
            </a:r>
          </a:p>
        </p:txBody>
      </p:sp>
    </p:spTree>
    <p:extLst>
      <p:ext uri="{BB962C8B-B14F-4D97-AF65-F5344CB8AC3E}">
        <p14:creationId xmlns:p14="http://schemas.microsoft.com/office/powerpoint/2010/main" val="141676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Extensions provide JSON, XML support, but said support is not well-integrated with the rest of SQL</a:t>
            </a:r>
          </a:p>
        </p:txBody>
      </p:sp>
    </p:spTree>
    <p:extLst>
      <p:ext uri="{BB962C8B-B14F-4D97-AF65-F5344CB8AC3E}">
        <p14:creationId xmlns:p14="http://schemas.microsoft.com/office/powerpoint/2010/main" val="631767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is, Student has no primary key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Multi-column key example: (site, time) in temperature measurement table</a:t>
            </a:r>
          </a:p>
        </p:txBody>
      </p:sp>
    </p:spTree>
    <p:extLst>
      <p:ext uri="{BB962C8B-B14F-4D97-AF65-F5344CB8AC3E}">
        <p14:creationId xmlns:p14="http://schemas.microsoft.com/office/powerpoint/2010/main" val="70386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3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Presaging normalization here</a:t>
            </a:r>
          </a:p>
        </p:txBody>
      </p:sp>
    </p:spTree>
    <p:extLst>
      <p:ext uri="{BB962C8B-B14F-4D97-AF65-F5344CB8AC3E}">
        <p14:creationId xmlns:p14="http://schemas.microsoft.com/office/powerpoint/2010/main" val="14479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Enrollment primary key: whole row</a:t>
            </a:r>
          </a:p>
        </p:txBody>
      </p:sp>
    </p:spTree>
    <p:extLst>
      <p:ext uri="{BB962C8B-B14F-4D97-AF65-F5344CB8AC3E}">
        <p14:creationId xmlns:p14="http://schemas.microsoft.com/office/powerpoint/2010/main" val="19113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Student question: Enrollment is not human readable, very technical</a:t>
            </a:r>
          </a:p>
        </p:txBody>
      </p:sp>
    </p:spTree>
    <p:extLst>
      <p:ext uri="{BB962C8B-B14F-4D97-AF65-F5344CB8AC3E}">
        <p14:creationId xmlns:p14="http://schemas.microsoft.com/office/powerpoint/2010/main" val="232643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view is a table, albeit a virtual one</a:t>
            </a:r>
          </a:p>
        </p:txBody>
      </p:sp>
    </p:spTree>
    <p:extLst>
      <p:ext uri="{BB962C8B-B14F-4D97-AF65-F5344CB8AC3E}">
        <p14:creationId xmlns:p14="http://schemas.microsoft.com/office/powerpoint/2010/main" val="41679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formally, normalization is defined by functional dependencies between columns, and there are 5 normal forms</a:t>
            </a:r>
          </a:p>
        </p:txBody>
      </p:sp>
    </p:spTree>
    <p:extLst>
      <p:ext uri="{BB962C8B-B14F-4D97-AF65-F5344CB8AC3E}">
        <p14:creationId xmlns:p14="http://schemas.microsoft.com/office/powerpoint/2010/main" val="3972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assumes wand has one owner; will discuss this point further in a bit</a:t>
            </a:r>
          </a:p>
        </p:txBody>
      </p:sp>
    </p:spTree>
    <p:extLst>
      <p:ext uri="{BB962C8B-B14F-4D97-AF65-F5344CB8AC3E}">
        <p14:creationId xmlns:p14="http://schemas.microsoft.com/office/powerpoint/2010/main" val="203772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473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Normalization is the context of an entity type, so what the entity is determines appropriateness of attributes</a:t>
            </a:r>
          </a:p>
        </p:txBody>
      </p:sp>
    </p:spTree>
    <p:extLst>
      <p:ext uri="{BB962C8B-B14F-4D97-AF65-F5344CB8AC3E}">
        <p14:creationId xmlns:p14="http://schemas.microsoft.com/office/powerpoint/2010/main" val="405227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going to do a data modeling exercise, but will instead focus on how express CSV file semantics in SQL</a:t>
            </a:r>
          </a:p>
        </p:txBody>
      </p:sp>
    </p:spTree>
    <p:extLst>
      <p:ext uri="{BB962C8B-B14F-4D97-AF65-F5344CB8AC3E}">
        <p14:creationId xmlns:p14="http://schemas.microsoft.com/office/powerpoint/2010/main" val="3605006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View in RStudio or </a:t>
            </a:r>
            <a:r>
              <a:rPr lang="en-US" dirty="0" err="1"/>
              <a:t>Jupyter</a:t>
            </a:r>
            <a:endParaRPr lang="en-US" dirty="0"/>
          </a:p>
        </p:txBody>
      </p:sp>
    </p:spTree>
    <p:extLst>
      <p:ext uri="{BB962C8B-B14F-4D97-AF65-F5344CB8AC3E}">
        <p14:creationId xmlns:p14="http://schemas.microsoft.com/office/powerpoint/2010/main" val="3739932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differing number precisions, 95 vs 10.45.  What’s the methodology?  Also the 200 value.</a:t>
            </a:r>
          </a:p>
        </p:txBody>
      </p:sp>
    </p:spTree>
    <p:extLst>
      <p:ext uri="{BB962C8B-B14F-4D97-AF65-F5344CB8AC3E}">
        <p14:creationId xmlns:p14="http://schemas.microsoft.com/office/powerpoint/2010/main" val="26859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Kudos to E.F. Codd for nailing it the first time</a:t>
            </a:r>
          </a:p>
          <a:p>
            <a:r>
              <a:rPr lang="en-US" dirty="0"/>
              <a:t>Basis: relational algebra</a:t>
            </a:r>
          </a:p>
        </p:txBody>
      </p:sp>
    </p:spTree>
    <p:extLst>
      <p:ext uri="{BB962C8B-B14F-4D97-AF65-F5344CB8AC3E}">
        <p14:creationId xmlns:p14="http://schemas.microsoft.com/office/powerpoint/2010/main" val="1436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Installation: separate server process, user accounts, admin user, etc.</a:t>
            </a:r>
          </a:p>
        </p:txBody>
      </p:sp>
    </p:spTree>
    <p:extLst>
      <p:ext uri="{BB962C8B-B14F-4D97-AF65-F5344CB8AC3E}">
        <p14:creationId xmlns:p14="http://schemas.microsoft.com/office/powerpoint/2010/main" val="25644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GBIF, all websites really, are backed by RDBMS</a:t>
            </a:r>
          </a:p>
        </p:txBody>
      </p:sp>
    </p:spTree>
    <p:extLst>
      <p:ext uri="{BB962C8B-B14F-4D97-AF65-F5344CB8AC3E}">
        <p14:creationId xmlns:p14="http://schemas.microsoft.com/office/powerpoint/2010/main" val="29313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Never possible to encode all semantics, metadata is always required, but possible to express more using SQL DDL statements</a:t>
            </a:r>
          </a:p>
        </p:txBody>
      </p:sp>
    </p:spTree>
    <p:extLst>
      <p:ext uri="{BB962C8B-B14F-4D97-AF65-F5344CB8AC3E}">
        <p14:creationId xmlns:p14="http://schemas.microsoft.com/office/powerpoint/2010/main" val="31267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model = foundation</a:t>
            </a:r>
          </a:p>
        </p:txBody>
      </p:sp>
    </p:spTree>
    <p:extLst>
      <p:ext uri="{BB962C8B-B14F-4D97-AF65-F5344CB8AC3E}">
        <p14:creationId xmlns:p14="http://schemas.microsoft.com/office/powerpoint/2010/main" val="252581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i="0">
                <a:solidFill>
                  <a:srgbClr val="004B83"/>
                </a:solidFill>
                <a:latin typeface="Century Gothic" panose="020B0502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Avenir Book" panose="02000503020000020003" pitchFamily="2"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70C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8739/A2222R68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205502"/>
            <a:ext cx="5822400" cy="1269548"/>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Relational databases and data modeling</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a:t>
            </a:r>
            <a:r>
              <a:rPr lang="en-US" sz="1700" dirty="0" err="1">
                <a:solidFill>
                  <a:srgbClr val="FFFFFF"/>
                </a:solidFill>
                <a:latin typeface="Nunito Sans"/>
                <a:ea typeface="Nunito Sans"/>
                <a:cs typeface="Nunito Sans"/>
                <a:sym typeface="Nunito Sans"/>
              </a:rPr>
              <a:t>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err="1">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1</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5C0-CB42-EBFA-941E-81D0D7E03FA6}"/>
              </a:ext>
            </a:extLst>
          </p:cNvPr>
          <p:cNvSpPr>
            <a:spLocks noGrp="1"/>
          </p:cNvSpPr>
          <p:nvPr>
            <p:ph type="title"/>
          </p:nvPr>
        </p:nvSpPr>
        <p:spPr/>
        <p:txBody>
          <a:bodyPr>
            <a:normAutofit fontScale="90000"/>
          </a:bodyPr>
          <a:lstStyle/>
          <a:p>
            <a:r>
              <a:rPr lang="en-US" dirty="0"/>
              <a:t>Basic unit of information: table</a:t>
            </a:r>
          </a:p>
        </p:txBody>
      </p:sp>
      <p:sp>
        <p:nvSpPr>
          <p:cNvPr id="3" name="Text Placeholder 2">
            <a:extLst>
              <a:ext uri="{FF2B5EF4-FFF2-40B4-BE49-F238E27FC236}">
                <a16:creationId xmlns:a16="http://schemas.microsoft.com/office/drawing/2014/main" id="{87A26514-1CE5-2643-11EB-C3AC86C58E75}"/>
              </a:ext>
            </a:extLst>
          </p:cNvPr>
          <p:cNvSpPr>
            <a:spLocks noGrp="1"/>
          </p:cNvSpPr>
          <p:nvPr>
            <p:ph type="body" idx="1"/>
          </p:nvPr>
        </p:nvSpPr>
        <p:spPr/>
        <p:txBody>
          <a:bodyPr>
            <a:normAutofit/>
          </a:bodyPr>
          <a:lstStyle/>
          <a:p>
            <a:r>
              <a:rPr lang="en-US" sz="1400" dirty="0"/>
              <a:t>Represents a type of entity</a:t>
            </a:r>
          </a:p>
          <a:p>
            <a:pPr lvl="1"/>
            <a:r>
              <a:rPr lang="en-US" sz="1100" dirty="0">
                <a:latin typeface="Avenir Book" panose="02000503020000020003" pitchFamily="2" charset="0"/>
              </a:rPr>
              <a:t>Person, place, thing, event, transaction, observation</a:t>
            </a:r>
          </a:p>
          <a:p>
            <a:r>
              <a:rPr lang="en-US" sz="1400" dirty="0"/>
              <a:t>Rows represent instances of the entity</a:t>
            </a:r>
          </a:p>
          <a:p>
            <a:pPr lvl="1"/>
            <a:r>
              <a:rPr lang="en-US" sz="1100" dirty="0">
                <a:latin typeface="Avenir Book" panose="02000503020000020003" pitchFamily="2" charset="0"/>
              </a:rPr>
              <a:t>Usually unique; conceptually unordered</a:t>
            </a:r>
          </a:p>
          <a:p>
            <a:r>
              <a:rPr lang="en-US" sz="1400" dirty="0"/>
              <a:t>Columns represent attributes/properties of the entities</a:t>
            </a:r>
          </a:p>
        </p:txBody>
      </p:sp>
      <p:sp>
        <p:nvSpPr>
          <p:cNvPr id="4" name="Slide Number Placeholder 3">
            <a:extLst>
              <a:ext uri="{FF2B5EF4-FFF2-40B4-BE49-F238E27FC236}">
                <a16:creationId xmlns:a16="http://schemas.microsoft.com/office/drawing/2014/main" id="{701836BE-3008-C3F9-848B-EE9B8C045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graphicFrame>
        <p:nvGraphicFramePr>
          <p:cNvPr id="6" name="Table 6">
            <a:extLst>
              <a:ext uri="{FF2B5EF4-FFF2-40B4-BE49-F238E27FC236}">
                <a16:creationId xmlns:a16="http://schemas.microsoft.com/office/drawing/2014/main" id="{3B2A5A4E-0BA8-4524-1731-BA9B677EBFB9}"/>
              </a:ext>
            </a:extLst>
          </p:cNvPr>
          <p:cNvGraphicFramePr>
            <a:graphicFrameLocks noGrp="1"/>
          </p:cNvGraphicFramePr>
          <p:nvPr>
            <p:extLst>
              <p:ext uri="{D42A27DB-BD31-4B8C-83A1-F6EECF244321}">
                <p14:modId xmlns:p14="http://schemas.microsoft.com/office/powerpoint/2010/main" val="3370799300"/>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7" name="TextBox 6">
            <a:extLst>
              <a:ext uri="{FF2B5EF4-FFF2-40B4-BE49-F238E27FC236}">
                <a16:creationId xmlns:a16="http://schemas.microsoft.com/office/drawing/2014/main" id="{86BFCA2B-971E-CC17-C968-994E2AA5343F}"/>
              </a:ext>
            </a:extLst>
          </p:cNvPr>
          <p:cNvSpPr txBox="1"/>
          <p:nvPr/>
        </p:nvSpPr>
        <p:spPr>
          <a:xfrm>
            <a:off x="232473" y="4875330"/>
            <a:ext cx="3781587" cy="246221"/>
          </a:xfrm>
          <a:prstGeom prst="rect">
            <a:avLst/>
          </a:prstGeom>
          <a:noFill/>
        </p:spPr>
        <p:txBody>
          <a:bodyPr wrap="square" rtlCol="0">
            <a:spAutoFit/>
          </a:bodyPr>
          <a:lstStyle/>
          <a:p>
            <a:r>
              <a:rPr lang="en-US" sz="1000" dirty="0">
                <a:latin typeface="Avenir Book" panose="02000503020000020003" pitchFamily="2" charset="0"/>
              </a:rPr>
              <a:t>All data from </a:t>
            </a:r>
            <a:r>
              <a:rPr lang="en-US" sz="1000" dirty="0" err="1">
                <a:latin typeface="Avenir Book" panose="02000503020000020003" pitchFamily="2" charset="0"/>
              </a:rPr>
              <a:t>harrypotter.fandom.com</a:t>
            </a:r>
            <a:endParaRPr lang="en-US" sz="1000" dirty="0">
              <a:latin typeface="Avenir Book" panose="02000503020000020003" pitchFamily="2" charset="0"/>
            </a:endParaRPr>
          </a:p>
        </p:txBody>
      </p:sp>
      <p:sp>
        <p:nvSpPr>
          <p:cNvPr id="8" name="TextBox 7">
            <a:extLst>
              <a:ext uri="{FF2B5EF4-FFF2-40B4-BE49-F238E27FC236}">
                <a16:creationId xmlns:a16="http://schemas.microsoft.com/office/drawing/2014/main" id="{025E1519-E70B-B0B4-A0AA-8501B6C2B070}"/>
              </a:ext>
            </a:extLst>
          </p:cNvPr>
          <p:cNvSpPr txBox="1"/>
          <p:nvPr/>
        </p:nvSpPr>
        <p:spPr>
          <a:xfrm>
            <a:off x="1733226" y="24077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353810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6747-8CCD-4D57-062E-8D37DEE21D4D}"/>
              </a:ext>
            </a:extLst>
          </p:cNvPr>
          <p:cNvSpPr>
            <a:spLocks noGrp="1"/>
          </p:cNvSpPr>
          <p:nvPr>
            <p:ph type="title"/>
          </p:nvPr>
        </p:nvSpPr>
        <p:spPr/>
        <p:txBody>
          <a:bodyPr/>
          <a:lstStyle/>
          <a:p>
            <a:r>
              <a:rPr lang="en-US" dirty="0"/>
              <a:t>Columns</a:t>
            </a:r>
          </a:p>
        </p:txBody>
      </p:sp>
      <p:sp>
        <p:nvSpPr>
          <p:cNvPr id="3" name="Text Placeholder 2">
            <a:extLst>
              <a:ext uri="{FF2B5EF4-FFF2-40B4-BE49-F238E27FC236}">
                <a16:creationId xmlns:a16="http://schemas.microsoft.com/office/drawing/2014/main" id="{E9D056C5-01F4-C814-8FD5-DAEAF18B75A4}"/>
              </a:ext>
            </a:extLst>
          </p:cNvPr>
          <p:cNvSpPr>
            <a:spLocks noGrp="1"/>
          </p:cNvSpPr>
          <p:nvPr>
            <p:ph type="body" idx="1"/>
          </p:nvPr>
        </p:nvSpPr>
        <p:spPr/>
        <p:txBody>
          <a:bodyPr/>
          <a:lstStyle/>
          <a:p>
            <a:r>
              <a:rPr lang="en-US" dirty="0"/>
              <a:t>Strictly typed</a:t>
            </a:r>
          </a:p>
          <a:p>
            <a:pPr lvl="1"/>
            <a:r>
              <a:rPr lang="en-US" dirty="0">
                <a:latin typeface="Avenir Book" panose="02000503020000020003" pitchFamily="2" charset="0"/>
              </a:rPr>
              <a:t>Good range of standard types, though with some differences by platform</a:t>
            </a:r>
          </a:p>
          <a:p>
            <a:r>
              <a:rPr lang="en-US" dirty="0"/>
              <a:t>Best practice: one atomic quantity</a:t>
            </a:r>
          </a:p>
        </p:txBody>
      </p:sp>
      <p:sp>
        <p:nvSpPr>
          <p:cNvPr id="4" name="Slide Number Placeholder 3">
            <a:extLst>
              <a:ext uri="{FF2B5EF4-FFF2-40B4-BE49-F238E27FC236}">
                <a16:creationId xmlns:a16="http://schemas.microsoft.com/office/drawing/2014/main" id="{90053435-DBDF-53FA-7359-00D3840E6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5" name="Table 6">
            <a:extLst>
              <a:ext uri="{FF2B5EF4-FFF2-40B4-BE49-F238E27FC236}">
                <a16:creationId xmlns:a16="http://schemas.microsoft.com/office/drawing/2014/main" id="{E3BDF833-5A6B-9CF7-9A59-AF8E71121DDC}"/>
              </a:ext>
            </a:extLst>
          </p:cNvPr>
          <p:cNvGraphicFramePr>
            <a:graphicFrameLocks noGrp="1"/>
          </p:cNvGraphicFramePr>
          <p:nvPr>
            <p:extLst>
              <p:ext uri="{D42A27DB-BD31-4B8C-83A1-F6EECF244321}">
                <p14:modId xmlns:p14="http://schemas.microsoft.com/office/powerpoint/2010/main" val="3300059154"/>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graphicFrame>
        <p:nvGraphicFramePr>
          <p:cNvPr id="7" name="Table 7">
            <a:extLst>
              <a:ext uri="{FF2B5EF4-FFF2-40B4-BE49-F238E27FC236}">
                <a16:creationId xmlns:a16="http://schemas.microsoft.com/office/drawing/2014/main" id="{1925B25C-198F-987F-E14C-86994D58B246}"/>
              </a:ext>
            </a:extLst>
          </p:cNvPr>
          <p:cNvGraphicFramePr>
            <a:graphicFrameLocks noGrp="1"/>
          </p:cNvGraphicFramePr>
          <p:nvPr>
            <p:extLst>
              <p:ext uri="{D42A27DB-BD31-4B8C-83A1-F6EECF244321}">
                <p14:modId xmlns:p14="http://schemas.microsoft.com/office/powerpoint/2010/main" val="2651708926"/>
              </p:ext>
            </p:extLst>
          </p:nvPr>
        </p:nvGraphicFramePr>
        <p:xfrm>
          <a:off x="1733226" y="2224157"/>
          <a:ext cx="6096000" cy="457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01214319"/>
                    </a:ext>
                  </a:extLst>
                </a:gridCol>
                <a:gridCol w="1219200">
                  <a:extLst>
                    <a:ext uri="{9D8B030D-6E8A-4147-A177-3AD203B41FA5}">
                      <a16:colId xmlns:a16="http://schemas.microsoft.com/office/drawing/2014/main" val="2907287878"/>
                    </a:ext>
                  </a:extLst>
                </a:gridCol>
                <a:gridCol w="1219200">
                  <a:extLst>
                    <a:ext uri="{9D8B030D-6E8A-4147-A177-3AD203B41FA5}">
                      <a16:colId xmlns:a16="http://schemas.microsoft.com/office/drawing/2014/main" val="3082822704"/>
                    </a:ext>
                  </a:extLst>
                </a:gridCol>
                <a:gridCol w="1219200">
                  <a:extLst>
                    <a:ext uri="{9D8B030D-6E8A-4147-A177-3AD203B41FA5}">
                      <a16:colId xmlns:a16="http://schemas.microsoft.com/office/drawing/2014/main" val="2553303970"/>
                    </a:ext>
                  </a:extLst>
                </a:gridCol>
                <a:gridCol w="1219200">
                  <a:extLst>
                    <a:ext uri="{9D8B030D-6E8A-4147-A177-3AD203B41FA5}">
                      <a16:colId xmlns:a16="http://schemas.microsoft.com/office/drawing/2014/main" val="70691552"/>
                    </a:ext>
                  </a:extLst>
                </a:gridCol>
              </a:tblGrid>
              <a:tr h="370840">
                <a:tc>
                  <a:txBody>
                    <a:bodyPr/>
                    <a:lstStyle/>
                    <a:p>
                      <a:r>
                        <a:rPr lang="en-US" sz="1200" dirty="0"/>
                        <a:t>Text</a:t>
                      </a:r>
                    </a:p>
                  </a:txBody>
                  <a:tcPr/>
                </a:tc>
                <a:tc>
                  <a:txBody>
                    <a:bodyPr/>
                    <a:lstStyle/>
                    <a:p>
                      <a:r>
                        <a:rPr lang="en-US" sz="1200" dirty="0"/>
                        <a:t>Controlled vocabulary</a:t>
                      </a:r>
                    </a:p>
                  </a:txBody>
                  <a:tcPr/>
                </a:tc>
                <a:tc>
                  <a:txBody>
                    <a:bodyPr/>
                    <a:lstStyle/>
                    <a:p>
                      <a:r>
                        <a:rPr lang="en-US" sz="1200" dirty="0"/>
                        <a:t>Controlled vocabulary</a:t>
                      </a:r>
                    </a:p>
                  </a:txBody>
                  <a:tcPr/>
                </a:tc>
                <a:tc>
                  <a:txBody>
                    <a:bodyPr/>
                    <a:lstStyle/>
                    <a:p>
                      <a:r>
                        <a:rPr lang="en-US" sz="1200" dirty="0"/>
                        <a:t>Date</a:t>
                      </a:r>
                    </a:p>
                  </a:txBody>
                  <a:tcPr/>
                </a:tc>
                <a:tc>
                  <a:txBody>
                    <a:bodyPr/>
                    <a:lstStyle/>
                    <a:p>
                      <a:r>
                        <a:rPr lang="en-US" sz="1200" dirty="0"/>
                        <a:t>Real</a:t>
                      </a:r>
                    </a:p>
                  </a:txBody>
                  <a:tcPr/>
                </a:tc>
                <a:extLst>
                  <a:ext uri="{0D108BD9-81ED-4DB2-BD59-A6C34878D82A}">
                    <a16:rowId xmlns:a16="http://schemas.microsoft.com/office/drawing/2014/main" val="3889795451"/>
                  </a:ext>
                </a:extLst>
              </a:tr>
            </a:tbl>
          </a:graphicData>
        </a:graphic>
      </p:graphicFrame>
    </p:spTree>
    <p:extLst>
      <p:ext uri="{BB962C8B-B14F-4D97-AF65-F5344CB8AC3E}">
        <p14:creationId xmlns:p14="http://schemas.microsoft.com/office/powerpoint/2010/main" val="81474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7B8-7510-1E83-252A-66E417836BD0}"/>
              </a:ext>
            </a:extLst>
          </p:cNvPr>
          <p:cNvSpPr>
            <a:spLocks noGrp="1"/>
          </p:cNvSpPr>
          <p:nvPr>
            <p:ph type="title"/>
          </p:nvPr>
        </p:nvSpPr>
        <p:spPr/>
        <p:txBody>
          <a:bodyPr/>
          <a:lstStyle/>
          <a:p>
            <a:r>
              <a:rPr lang="en-US" dirty="0"/>
              <a:t>Columns, cont’d</a:t>
            </a:r>
          </a:p>
        </p:txBody>
      </p:sp>
      <p:sp>
        <p:nvSpPr>
          <p:cNvPr id="3" name="Text Placeholder 2">
            <a:extLst>
              <a:ext uri="{FF2B5EF4-FFF2-40B4-BE49-F238E27FC236}">
                <a16:creationId xmlns:a16="http://schemas.microsoft.com/office/drawing/2014/main" id="{0D60E4E1-9580-FD0E-C0B0-E598C1D92509}"/>
              </a:ext>
            </a:extLst>
          </p:cNvPr>
          <p:cNvSpPr>
            <a:spLocks noGrp="1"/>
          </p:cNvSpPr>
          <p:nvPr>
            <p:ph type="body" idx="1"/>
          </p:nvPr>
        </p:nvSpPr>
        <p:spPr/>
        <p:txBody>
          <a:bodyPr>
            <a:normAutofit lnSpcReduction="10000"/>
          </a:bodyPr>
          <a:lstStyle/>
          <a:p>
            <a:r>
              <a:rPr lang="en-US" dirty="0"/>
              <a:t>No hierarchical or grouping structures provided</a:t>
            </a:r>
          </a:p>
          <a:p>
            <a:pPr lvl="1"/>
            <a:r>
              <a:rPr lang="en-US" dirty="0">
                <a:latin typeface="Avenir Book" panose="02000503020000020003" pitchFamily="2" charset="0"/>
              </a:rPr>
              <a:t>RDBMS answer: more tables and relationships</a:t>
            </a:r>
          </a:p>
          <a:p>
            <a:pPr lvl="2"/>
            <a:endParaRPr lang="en-US" dirty="0">
              <a:latin typeface="Avenir Book" panose="02000503020000020003" pitchFamily="2" charset="0"/>
            </a:endParaRPr>
          </a:p>
          <a:p>
            <a:r>
              <a:rPr lang="en-US" dirty="0"/>
              <a:t>NULL values</a:t>
            </a:r>
          </a:p>
          <a:p>
            <a:pPr lvl="1"/>
            <a:r>
              <a:rPr lang="en-US" dirty="0">
                <a:latin typeface="Avenir Book" panose="02000503020000020003" pitchFamily="2" charset="0"/>
              </a:rPr>
              <a:t>Comparable to NA in R</a:t>
            </a:r>
          </a:p>
          <a:p>
            <a:pPr lvl="1"/>
            <a:r>
              <a:rPr lang="en-US" dirty="0">
                <a:latin typeface="Avenir Book" panose="02000503020000020003" pitchFamily="2" charset="0"/>
              </a:rPr>
              <a:t>Represent absence of data (in tables) or unknown (in computation)</a:t>
            </a:r>
          </a:p>
          <a:p>
            <a:pPr lvl="1"/>
            <a:r>
              <a:rPr lang="en-US" dirty="0">
                <a:latin typeface="Avenir Book" panose="02000503020000020003" pitchFamily="2" charset="0"/>
              </a:rPr>
              <a:t>Tri-value logic: TRUE, FALSE, NULL</a:t>
            </a:r>
          </a:p>
          <a:p>
            <a:pPr lvl="2"/>
            <a:endParaRPr lang="en-US" dirty="0">
              <a:latin typeface="Avenir Book" panose="02000503020000020003" pitchFamily="2" charset="0"/>
            </a:endParaRPr>
          </a:p>
          <a:p>
            <a:r>
              <a:rPr lang="en-US" dirty="0"/>
              <a:t>Integrity constraints</a:t>
            </a:r>
          </a:p>
          <a:p>
            <a:pPr lvl="1"/>
            <a:r>
              <a:rPr lang="en-US" dirty="0">
                <a:latin typeface="Avenir Book" panose="02000503020000020003" pitchFamily="2" charset="0"/>
              </a:rPr>
              <a:t>Value constraints</a:t>
            </a:r>
          </a:p>
          <a:p>
            <a:pPr lvl="2"/>
            <a:r>
              <a:rPr lang="en-US" dirty="0">
                <a:latin typeface="Avenir Book" panose="02000503020000020003" pitchFamily="2" charset="0"/>
              </a:rPr>
              <a:t>E.g., CHECK (</a:t>
            </a:r>
            <a:r>
              <a:rPr lang="en-US" dirty="0" err="1">
                <a:latin typeface="Avenir Book" panose="02000503020000020003" pitchFamily="2" charset="0"/>
              </a:rPr>
              <a:t>Wand_length</a:t>
            </a:r>
            <a:r>
              <a:rPr lang="en-US" dirty="0">
                <a:latin typeface="Avenir Book" panose="02000503020000020003" pitchFamily="2" charset="0"/>
              </a:rPr>
              <a:t> BETWEEN 7 AND 15)</a:t>
            </a:r>
          </a:p>
          <a:p>
            <a:pPr lvl="1"/>
            <a:r>
              <a:rPr lang="en-US" dirty="0">
                <a:latin typeface="Avenir Book" panose="02000503020000020003" pitchFamily="2" charset="0"/>
              </a:rPr>
              <a:t>Uniqueness</a:t>
            </a:r>
          </a:p>
          <a:p>
            <a:pPr lvl="1"/>
            <a:r>
              <a:rPr lang="en-US" dirty="0">
                <a:latin typeface="Avenir Book" panose="02000503020000020003" pitchFamily="2" charset="0"/>
              </a:rPr>
              <a:t>NULL values allowed or not</a:t>
            </a:r>
          </a:p>
        </p:txBody>
      </p:sp>
      <p:sp>
        <p:nvSpPr>
          <p:cNvPr id="4" name="Slide Number Placeholder 3">
            <a:extLst>
              <a:ext uri="{FF2B5EF4-FFF2-40B4-BE49-F238E27FC236}">
                <a16:creationId xmlns:a16="http://schemas.microsoft.com/office/drawing/2014/main" id="{446449B9-1105-C11D-774F-7E16F3A50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241108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1618294819"/>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1733226" y="2450579"/>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34422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916459953"/>
              </p:ext>
            </p:extLst>
          </p:nvPr>
        </p:nvGraphicFramePr>
        <p:xfrm>
          <a:off x="503698" y="2714908"/>
          <a:ext cx="7322952" cy="202692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05865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469-BFB2-2087-2A71-456C1075A937}"/>
              </a:ext>
            </a:extLst>
          </p:cNvPr>
          <p:cNvSpPr>
            <a:spLocks noGrp="1"/>
          </p:cNvSpPr>
          <p:nvPr>
            <p:ph type="title"/>
          </p:nvPr>
        </p:nvSpPr>
        <p:spPr/>
        <p:txBody>
          <a:bodyPr/>
          <a:lstStyle/>
          <a:p>
            <a:r>
              <a:rPr lang="en-US" dirty="0"/>
              <a:t>Primary keys, cont’d</a:t>
            </a:r>
          </a:p>
        </p:txBody>
      </p:sp>
      <p:sp>
        <p:nvSpPr>
          <p:cNvPr id="3" name="Text Placeholder 2">
            <a:extLst>
              <a:ext uri="{FF2B5EF4-FFF2-40B4-BE49-F238E27FC236}">
                <a16:creationId xmlns:a16="http://schemas.microsoft.com/office/drawing/2014/main" id="{BFFAC0C8-A9DE-9AC9-4865-7E4DBDD77B2B}"/>
              </a:ext>
            </a:extLst>
          </p:cNvPr>
          <p:cNvSpPr>
            <a:spLocks noGrp="1"/>
          </p:cNvSpPr>
          <p:nvPr>
            <p:ph type="body" idx="1"/>
          </p:nvPr>
        </p:nvSpPr>
        <p:spPr/>
        <p:txBody>
          <a:bodyPr/>
          <a:lstStyle/>
          <a:p>
            <a:r>
              <a:rPr lang="en-US" dirty="0"/>
              <a:t>Primary key acts as referent, i.e., as target of relations</a:t>
            </a:r>
          </a:p>
          <a:p>
            <a:pPr lvl="1"/>
            <a:endParaRPr lang="en-US" dirty="0">
              <a:latin typeface="Avenir Book" panose="02000503020000020003" pitchFamily="2" charset="0"/>
            </a:endParaRPr>
          </a:p>
          <a:p>
            <a:r>
              <a:rPr lang="en-US" dirty="0"/>
              <a:t>Benefits</a:t>
            </a:r>
          </a:p>
          <a:p>
            <a:pPr lvl="1"/>
            <a:r>
              <a:rPr lang="en-US" dirty="0">
                <a:latin typeface="Avenir Book" panose="02000503020000020003" pitchFamily="2" charset="0"/>
              </a:rPr>
              <a:t>Flexibility and independence: data can be changed without affecting relationships or related data</a:t>
            </a:r>
          </a:p>
          <a:p>
            <a:pPr lvl="1"/>
            <a:r>
              <a:rPr lang="en-US" dirty="0">
                <a:latin typeface="Avenir Book" panose="02000503020000020003" pitchFamily="2" charset="0"/>
              </a:rPr>
              <a:t>Non-redundancy: data can be consolidated in one place</a:t>
            </a:r>
          </a:p>
          <a:p>
            <a:pPr lvl="1"/>
            <a:endParaRPr lang="en-US" dirty="0">
              <a:latin typeface="Avenir Book" panose="02000503020000020003" pitchFamily="2" charset="0"/>
            </a:endParaRPr>
          </a:p>
          <a:p>
            <a:r>
              <a:rPr lang="en-US" dirty="0"/>
              <a:t>Best practice</a:t>
            </a:r>
          </a:p>
          <a:p>
            <a:pPr lvl="1"/>
            <a:r>
              <a:rPr lang="en-US" dirty="0">
                <a:latin typeface="Avenir Book" panose="02000503020000020003" pitchFamily="2" charset="0"/>
              </a:rPr>
              <a:t>Primary key is numeric, or at least compact and opaque</a:t>
            </a:r>
          </a:p>
        </p:txBody>
      </p:sp>
      <p:sp>
        <p:nvSpPr>
          <p:cNvPr id="4" name="Slide Number Placeholder 3">
            <a:extLst>
              <a:ext uri="{FF2B5EF4-FFF2-40B4-BE49-F238E27FC236}">
                <a16:creationId xmlns:a16="http://schemas.microsoft.com/office/drawing/2014/main" id="{BBF78F01-BE08-028A-9124-F9623B9E6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418267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499-864C-F5E9-D72C-CF8C8C4E6917}"/>
              </a:ext>
            </a:extLst>
          </p:cNvPr>
          <p:cNvSpPr>
            <a:spLocks noGrp="1"/>
          </p:cNvSpPr>
          <p:nvPr>
            <p:ph type="title"/>
          </p:nvPr>
        </p:nvSpPr>
        <p:spPr/>
        <p:txBody>
          <a:bodyPr/>
          <a:lstStyle/>
          <a:p>
            <a:r>
              <a:rPr lang="en-US" dirty="0"/>
              <a:t>Foreign keys</a:t>
            </a:r>
          </a:p>
        </p:txBody>
      </p:sp>
      <p:sp>
        <p:nvSpPr>
          <p:cNvPr id="3" name="Text Placeholder 2">
            <a:extLst>
              <a:ext uri="{FF2B5EF4-FFF2-40B4-BE49-F238E27FC236}">
                <a16:creationId xmlns:a16="http://schemas.microsoft.com/office/drawing/2014/main" id="{C16C9D23-0047-FB0A-8D65-35F987F80388}"/>
              </a:ext>
            </a:extLst>
          </p:cNvPr>
          <p:cNvSpPr>
            <a:spLocks noGrp="1"/>
          </p:cNvSpPr>
          <p:nvPr>
            <p:ph type="body" idx="1"/>
          </p:nvPr>
        </p:nvSpPr>
        <p:spPr/>
        <p:txBody>
          <a:bodyPr/>
          <a:lstStyle/>
          <a:p>
            <a:r>
              <a:rPr lang="en-US" dirty="0"/>
              <a:t>Column(s) that reference the primary key column(s) in another table</a:t>
            </a:r>
          </a:p>
          <a:p>
            <a:r>
              <a:rPr lang="en-US" dirty="0"/>
              <a:t>Basis for relationships</a:t>
            </a:r>
          </a:p>
          <a:p>
            <a:r>
              <a:rPr lang="en-US" dirty="0"/>
              <a:t>Declared and enforced: “referential integrity”</a:t>
            </a:r>
          </a:p>
          <a:p>
            <a:r>
              <a:rPr lang="en-US" dirty="0"/>
              <a:t>Relationship cardinalities: one-to-one, many-to-one, many-to-many</a:t>
            </a:r>
          </a:p>
          <a:p>
            <a:pPr lvl="1"/>
            <a:r>
              <a:rPr lang="en-US" dirty="0">
                <a:latin typeface="Avenir Book" panose="02000503020000020003" pitchFamily="2" charset="0"/>
              </a:rPr>
              <a:t>Many-to-one is most common</a:t>
            </a:r>
          </a:p>
        </p:txBody>
      </p:sp>
      <p:sp>
        <p:nvSpPr>
          <p:cNvPr id="4" name="Slide Number Placeholder 3">
            <a:extLst>
              <a:ext uri="{FF2B5EF4-FFF2-40B4-BE49-F238E27FC236}">
                <a16:creationId xmlns:a16="http://schemas.microsoft.com/office/drawing/2014/main" id="{77104294-5CB2-5C02-6B6E-604EA83A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graphicFrame>
        <p:nvGraphicFramePr>
          <p:cNvPr id="5" name="Table 5">
            <a:extLst>
              <a:ext uri="{FF2B5EF4-FFF2-40B4-BE49-F238E27FC236}">
                <a16:creationId xmlns:a16="http://schemas.microsoft.com/office/drawing/2014/main" id="{8DAD6B86-929F-EBAE-8A6B-71F47451D8A3}"/>
              </a:ext>
            </a:extLst>
          </p:cNvPr>
          <p:cNvGraphicFramePr>
            <a:graphicFrameLocks noGrp="1"/>
          </p:cNvGraphicFramePr>
          <p:nvPr>
            <p:extLst>
              <p:ext uri="{D42A27DB-BD31-4B8C-83A1-F6EECF244321}">
                <p14:modId xmlns:p14="http://schemas.microsoft.com/office/powerpoint/2010/main" val="3693363122"/>
              </p:ext>
            </p:extLst>
          </p:nvPr>
        </p:nvGraphicFramePr>
        <p:xfrm>
          <a:off x="4572000" y="2882954"/>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50A9CEE4-B06B-B102-F4D5-01189F1248A8}"/>
              </a:ext>
            </a:extLst>
          </p:cNvPr>
          <p:cNvGraphicFramePr>
            <a:graphicFrameLocks noGrp="1"/>
          </p:cNvGraphicFramePr>
          <p:nvPr>
            <p:extLst>
              <p:ext uri="{D42A27DB-BD31-4B8C-83A1-F6EECF244321}">
                <p14:modId xmlns:p14="http://schemas.microsoft.com/office/powerpoint/2010/main" val="2108195892"/>
              </p:ext>
            </p:extLst>
          </p:nvPr>
        </p:nvGraphicFramePr>
        <p:xfrm>
          <a:off x="311700" y="3182297"/>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93156EB6-FD8F-A70B-0B08-33F8C30063A5}"/>
              </a:ext>
            </a:extLst>
          </p:cNvPr>
          <p:cNvSpPr txBox="1"/>
          <p:nvPr/>
        </p:nvSpPr>
        <p:spPr>
          <a:xfrm>
            <a:off x="311700" y="2874520"/>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5ACC152D-31EE-D7C3-3A52-7ACA33D90B13}"/>
              </a:ext>
            </a:extLst>
          </p:cNvPr>
          <p:cNvSpPr txBox="1"/>
          <p:nvPr/>
        </p:nvSpPr>
        <p:spPr>
          <a:xfrm>
            <a:off x="4572000" y="2575177"/>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5CEB1776-12B0-9879-1933-058B8D5E62CE}"/>
              </a:ext>
            </a:extLst>
          </p:cNvPr>
          <p:cNvCxnSpPr>
            <a:cxnSpLocks/>
          </p:cNvCxnSpPr>
          <p:nvPr/>
        </p:nvCxnSpPr>
        <p:spPr>
          <a:xfrm flipV="1">
            <a:off x="2789695" y="3394129"/>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4A0E6B-DCFA-0B33-304D-F0E54D6ADF1C}"/>
              </a:ext>
            </a:extLst>
          </p:cNvPr>
          <p:cNvCxnSpPr>
            <a:cxnSpLocks/>
          </p:cNvCxnSpPr>
          <p:nvPr/>
        </p:nvCxnSpPr>
        <p:spPr>
          <a:xfrm flipV="1">
            <a:off x="2789695" y="3518115"/>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8A772B-E284-1329-FC28-0F91F462F63D}"/>
              </a:ext>
            </a:extLst>
          </p:cNvPr>
          <p:cNvCxnSpPr>
            <a:cxnSpLocks/>
          </p:cNvCxnSpPr>
          <p:nvPr/>
        </p:nvCxnSpPr>
        <p:spPr>
          <a:xfrm flipV="1">
            <a:off x="2843939" y="3583983"/>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2FA53A-A447-FA14-3675-711E6B80216B}"/>
              </a:ext>
            </a:extLst>
          </p:cNvPr>
          <p:cNvCxnSpPr>
            <a:cxnSpLocks/>
          </p:cNvCxnSpPr>
          <p:nvPr/>
        </p:nvCxnSpPr>
        <p:spPr>
          <a:xfrm>
            <a:off x="2789695" y="4495577"/>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96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Many-to-many relationship</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3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15D-38C0-218A-0E3E-22B7B6A6D144}"/>
              </a:ext>
            </a:extLst>
          </p:cNvPr>
          <p:cNvSpPr>
            <a:spLocks noGrp="1"/>
          </p:cNvSpPr>
          <p:nvPr>
            <p:ph type="title"/>
          </p:nvPr>
        </p:nvSpPr>
        <p:spPr/>
        <p:txBody>
          <a:bodyPr/>
          <a:lstStyle/>
          <a:p>
            <a:r>
              <a:rPr lang="en-US" sz="2800" dirty="0"/>
              <a:t>Use your data science skills for fun and profit!</a:t>
            </a:r>
          </a:p>
        </p:txBody>
      </p:sp>
      <p:sp>
        <p:nvSpPr>
          <p:cNvPr id="3" name="Text Placeholder 2">
            <a:extLst>
              <a:ext uri="{FF2B5EF4-FFF2-40B4-BE49-F238E27FC236}">
                <a16:creationId xmlns:a16="http://schemas.microsoft.com/office/drawing/2014/main" id="{531C87FE-559C-F1C4-D2EB-BBE4B5C89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538B4-2584-A692-F1FA-E59F9667D0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pic>
        <p:nvPicPr>
          <p:cNvPr id="6" name="Picture 5">
            <a:extLst>
              <a:ext uri="{FF2B5EF4-FFF2-40B4-BE49-F238E27FC236}">
                <a16:creationId xmlns:a16="http://schemas.microsoft.com/office/drawing/2014/main" id="{9E9A50B0-7E93-C980-A3A5-918DDF17E577}"/>
              </a:ext>
            </a:extLst>
          </p:cNvPr>
          <p:cNvPicPr>
            <a:picLocks noChangeAspect="1"/>
          </p:cNvPicPr>
          <p:nvPr/>
        </p:nvPicPr>
        <p:blipFill rotWithShape="1">
          <a:blip r:embed="rId2"/>
          <a:srcRect b="14305"/>
          <a:stretch/>
        </p:blipFill>
        <p:spPr>
          <a:xfrm>
            <a:off x="1776009" y="1152475"/>
            <a:ext cx="5591982" cy="3422889"/>
          </a:xfrm>
          <a:prstGeom prst="rect">
            <a:avLst/>
          </a:prstGeom>
        </p:spPr>
      </p:pic>
      <p:sp>
        <p:nvSpPr>
          <p:cNvPr id="7" name="TextBox 6">
            <a:extLst>
              <a:ext uri="{FF2B5EF4-FFF2-40B4-BE49-F238E27FC236}">
                <a16:creationId xmlns:a16="http://schemas.microsoft.com/office/drawing/2014/main" id="{B0ABB717-D441-0776-2959-97C0FB1A6375}"/>
              </a:ext>
            </a:extLst>
          </p:cNvPr>
          <p:cNvSpPr txBox="1"/>
          <p:nvPr/>
        </p:nvSpPr>
        <p:spPr>
          <a:xfrm>
            <a:off x="311700" y="4575364"/>
            <a:ext cx="7268705" cy="246221"/>
          </a:xfrm>
          <a:prstGeom prst="rect">
            <a:avLst/>
          </a:prstGeom>
          <a:noFill/>
        </p:spPr>
        <p:txBody>
          <a:bodyPr wrap="square" rtlCol="0">
            <a:spAutoFit/>
          </a:bodyPr>
          <a:lstStyle/>
          <a:p>
            <a:r>
              <a:rPr lang="en-US" sz="1000" dirty="0">
                <a:latin typeface="Avenir Book" panose="02000503020000020003" pitchFamily="2" charset="0"/>
              </a:rPr>
              <a:t>https://</a:t>
            </a:r>
            <a:r>
              <a:rPr lang="en-US" sz="1000" dirty="0" err="1">
                <a:latin typeface="Avenir Book" panose="02000503020000020003" pitchFamily="2" charset="0"/>
              </a:rPr>
              <a:t>www.tplatdata.com</a:t>
            </a:r>
            <a:r>
              <a:rPr lang="en-US" sz="1000" dirty="0">
                <a:latin typeface="Avenir Book" panose="02000503020000020003" pitchFamily="2" charset="0"/>
              </a:rPr>
              <a:t>/blog/wordy-hallows-how-language-changes-in-harry-potter/</a:t>
            </a:r>
          </a:p>
        </p:txBody>
      </p:sp>
    </p:spTree>
    <p:extLst>
      <p:ext uri="{BB962C8B-B14F-4D97-AF65-F5344CB8AC3E}">
        <p14:creationId xmlns:p14="http://schemas.microsoft.com/office/powerpoint/2010/main" val="251979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61B-877F-22C2-5FE4-B74B3A832BB6}"/>
              </a:ext>
            </a:extLst>
          </p:cNvPr>
          <p:cNvSpPr>
            <a:spLocks noGrp="1"/>
          </p:cNvSpPr>
          <p:nvPr>
            <p:ph type="title"/>
          </p:nvPr>
        </p:nvSpPr>
        <p:spPr/>
        <p:txBody>
          <a:bodyPr/>
          <a:lstStyle/>
          <a:p>
            <a:r>
              <a:rPr lang="en-US" dirty="0"/>
              <a:t>Day 1 recap</a:t>
            </a:r>
          </a:p>
        </p:txBody>
      </p:sp>
      <p:sp>
        <p:nvSpPr>
          <p:cNvPr id="3" name="Text Placeholder 2">
            <a:extLst>
              <a:ext uri="{FF2B5EF4-FFF2-40B4-BE49-F238E27FC236}">
                <a16:creationId xmlns:a16="http://schemas.microsoft.com/office/drawing/2014/main" id="{690B5359-472E-0C21-F326-7EC020F60849}"/>
              </a:ext>
            </a:extLst>
          </p:cNvPr>
          <p:cNvSpPr>
            <a:spLocks noGrp="1"/>
          </p:cNvSpPr>
          <p:nvPr>
            <p:ph type="body" idx="1"/>
          </p:nvPr>
        </p:nvSpPr>
        <p:spPr/>
        <p:txBody>
          <a:bodyPr/>
          <a:lstStyle/>
          <a:p>
            <a:r>
              <a:rPr lang="en-US" dirty="0"/>
              <a:t>Relational databases, many advantages</a:t>
            </a:r>
          </a:p>
          <a:p>
            <a:pPr lvl="1"/>
            <a:r>
              <a:rPr lang="en-US" dirty="0">
                <a:latin typeface="Avenir Book" panose="02000503020000020003" pitchFamily="2" charset="0"/>
              </a:rPr>
              <a:t>Structured, expressive, consistency-guaranteeing</a:t>
            </a:r>
          </a:p>
          <a:p>
            <a:pPr lvl="1"/>
            <a:r>
              <a:rPr lang="en-US" dirty="0">
                <a:latin typeface="Avenir Book" panose="02000503020000020003" pitchFamily="2" charset="0"/>
              </a:rPr>
              <a:t>Lots of additional features for free: concurrency, fault tolerance, indexes for performance</a:t>
            </a:r>
          </a:p>
          <a:p>
            <a:pPr lvl="2"/>
            <a:endParaRPr lang="en-US" dirty="0">
              <a:latin typeface="Avenir Book" panose="02000503020000020003" pitchFamily="2" charset="0"/>
            </a:endParaRPr>
          </a:p>
          <a:p>
            <a:r>
              <a:rPr lang="en-US" dirty="0"/>
              <a:t>The downsides</a:t>
            </a:r>
          </a:p>
          <a:p>
            <a:pPr lvl="1"/>
            <a:r>
              <a:rPr lang="en-US" dirty="0">
                <a:latin typeface="Avenir Book" panose="02000503020000020003" pitchFamily="2" charset="0"/>
              </a:rPr>
              <a:t>Less flexible, larger up-front cost</a:t>
            </a:r>
          </a:p>
          <a:p>
            <a:pPr lvl="1"/>
            <a:r>
              <a:rPr lang="en-US" dirty="0">
                <a:latin typeface="Avenir Book" panose="02000503020000020003" pitchFamily="2" charset="0"/>
              </a:rPr>
              <a:t>Data lock-in</a:t>
            </a:r>
          </a:p>
          <a:p>
            <a:pPr lvl="1"/>
            <a:endParaRPr lang="en-US" dirty="0">
              <a:latin typeface="Avenir Book" panose="02000503020000020003" pitchFamily="2" charset="0"/>
            </a:endParaRPr>
          </a:p>
          <a:p>
            <a:r>
              <a:rPr lang="en-US" dirty="0"/>
              <a:t>Data modeling</a:t>
            </a:r>
          </a:p>
          <a:p>
            <a:pPr lvl="1"/>
            <a:r>
              <a:rPr lang="en-US" dirty="0">
                <a:latin typeface="Avenir Book" panose="02000503020000020003" pitchFamily="2" charset="0"/>
              </a:rPr>
              <a:t>Generally: defining the representation, structure, meaning of data</a:t>
            </a:r>
          </a:p>
          <a:p>
            <a:pPr lvl="1"/>
            <a:r>
              <a:rPr lang="en-US" dirty="0">
                <a:latin typeface="Avenir Book" panose="02000503020000020003" pitchFamily="2" charset="0"/>
              </a:rPr>
              <a:t>For RDBMS specifically, doing so using tools provided: entities (tables), attributes (columns), relationships (foreign key </a:t>
            </a:r>
            <a:r>
              <a:rPr lang="en-US" dirty="0"/>
              <a:t>➜ </a:t>
            </a:r>
            <a:r>
              <a:rPr lang="en-US" dirty="0">
                <a:latin typeface="Avenir Book" panose="02000503020000020003" pitchFamily="2" charset="0"/>
              </a:rPr>
              <a:t>primary key), constraints</a:t>
            </a:r>
          </a:p>
        </p:txBody>
      </p:sp>
      <p:sp>
        <p:nvSpPr>
          <p:cNvPr id="4" name="Slide Number Placeholder 3">
            <a:extLst>
              <a:ext uri="{FF2B5EF4-FFF2-40B4-BE49-F238E27FC236}">
                <a16:creationId xmlns:a16="http://schemas.microsoft.com/office/drawing/2014/main" id="{5E8A4DD3-B12A-2607-EE12-912F4604A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Tree>
    <p:extLst>
      <p:ext uri="{BB962C8B-B14F-4D97-AF65-F5344CB8AC3E}">
        <p14:creationId xmlns:p14="http://schemas.microsoft.com/office/powerpoint/2010/main" val="352810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lstStyle/>
          <a:p>
            <a:r>
              <a:rPr lang="en-US" dirty="0"/>
              <a:t>Learning objectives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t>Benefits of relational databases</a:t>
            </a:r>
          </a:p>
          <a:p>
            <a:r>
              <a:rPr lang="en-US" dirty="0"/>
              <a:t>Relational data model and SQL data definition</a:t>
            </a:r>
          </a:p>
          <a:p>
            <a:r>
              <a:rPr lang="en-US" dirty="0"/>
              <a:t>Data modeling</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Revisiting many-to-many relationships</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809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(1)</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38234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(2)</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a:xfrm>
            <a:off x="311700" y="1160224"/>
            <a:ext cx="3999900" cy="3416400"/>
          </a:xfrm>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a:p>
            <a:pPr lvl="1"/>
            <a:endParaRPr lang="en-US" dirty="0">
              <a:latin typeface="Avenir Book" panose="02000503020000020003" pitchFamily="2" charset="0"/>
            </a:endParaRPr>
          </a:p>
          <a:p>
            <a:r>
              <a:rPr lang="en-US" dirty="0">
                <a:latin typeface="Avenir Book" panose="02000503020000020003" pitchFamily="2" charset="0"/>
              </a:rPr>
              <a:t>CREATE VIEW </a:t>
            </a:r>
            <a:r>
              <a:rPr lang="en-US" dirty="0" err="1">
                <a:latin typeface="Avenir Book" panose="02000503020000020003" pitchFamily="2" charset="0"/>
              </a:rPr>
              <a:t>quickref</a:t>
            </a:r>
            <a:r>
              <a:rPr lang="en-US" dirty="0">
                <a:latin typeface="Avenir Book" panose="02000503020000020003" pitchFamily="2" charset="0"/>
              </a:rPr>
              <a:t> AS</a:t>
            </a:r>
            <a:br>
              <a:rPr lang="en-US" dirty="0">
                <a:latin typeface="Avenir Book" panose="02000503020000020003" pitchFamily="2" charset="0"/>
              </a:rPr>
            </a:br>
            <a:r>
              <a:rPr lang="en-US" dirty="0">
                <a:latin typeface="Avenir Book" panose="02000503020000020003" pitchFamily="2" charset="0"/>
              </a:rPr>
              <a:t>SELECT name, title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 ;</a:t>
            </a:r>
          </a:p>
          <a:p>
            <a:pPr lvl="1"/>
            <a:endParaRPr lang="en-US" dirty="0">
              <a:latin typeface="Avenir Book" panose="02000503020000020003" pitchFamily="2" charset="0"/>
            </a:endParaRPr>
          </a:p>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a:t>
            </a:r>
            <a:r>
              <a:rPr lang="en-US" dirty="0" err="1">
                <a:latin typeface="Avenir Book" panose="02000503020000020003" pitchFamily="2" charset="0"/>
              </a:rPr>
              <a:t>quickref</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graphicFrame>
        <p:nvGraphicFramePr>
          <p:cNvPr id="6" name="Table 6">
            <a:extLst>
              <a:ext uri="{FF2B5EF4-FFF2-40B4-BE49-F238E27FC236}">
                <a16:creationId xmlns:a16="http://schemas.microsoft.com/office/drawing/2014/main" id="{50786BB2-182F-7822-E5A7-35B7FEFE7CB6}"/>
              </a:ext>
            </a:extLst>
          </p:cNvPr>
          <p:cNvGraphicFramePr>
            <a:graphicFrameLocks noGrp="1"/>
          </p:cNvGraphicFramePr>
          <p:nvPr>
            <p:extLst>
              <p:ext uri="{D42A27DB-BD31-4B8C-83A1-F6EECF244321}">
                <p14:modId xmlns:p14="http://schemas.microsoft.com/office/powerpoint/2010/main" val="2073831859"/>
              </p:ext>
            </p:extLst>
          </p:nvPr>
        </p:nvGraphicFramePr>
        <p:xfrm>
          <a:off x="5016773" y="2468264"/>
          <a:ext cx="3308400" cy="1854200"/>
        </p:xfrm>
        <a:graphic>
          <a:graphicData uri="http://schemas.openxmlformats.org/drawingml/2006/table">
            <a:tbl>
              <a:tblPr firstRow="1" bandRow="1">
                <a:tableStyleId>{5C22544A-7EE6-4342-B048-85BDC9FD1C3A}</a:tableStyleId>
              </a:tblPr>
              <a:tblGrid>
                <a:gridCol w="1654200">
                  <a:extLst>
                    <a:ext uri="{9D8B030D-6E8A-4147-A177-3AD203B41FA5}">
                      <a16:colId xmlns:a16="http://schemas.microsoft.com/office/drawing/2014/main" val="2962312263"/>
                    </a:ext>
                  </a:extLst>
                </a:gridCol>
                <a:gridCol w="1654200">
                  <a:extLst>
                    <a:ext uri="{9D8B030D-6E8A-4147-A177-3AD203B41FA5}">
                      <a16:colId xmlns:a16="http://schemas.microsoft.com/office/drawing/2014/main" val="3530278981"/>
                    </a:ext>
                  </a:extLst>
                </a:gridCol>
              </a:tblGrid>
              <a:tr h="370840">
                <a:tc>
                  <a:txBody>
                    <a:bodyPr/>
                    <a:lstStyle/>
                    <a:p>
                      <a:r>
                        <a:rPr lang="en-US" sz="1200" dirty="0"/>
                        <a:t>name</a:t>
                      </a:r>
                    </a:p>
                  </a:txBody>
                  <a:tcPr/>
                </a:tc>
                <a:tc>
                  <a:txBody>
                    <a:bodyPr/>
                    <a:lstStyle/>
                    <a:p>
                      <a:r>
                        <a:rPr lang="en-US" sz="1200" dirty="0"/>
                        <a:t>title</a:t>
                      </a:r>
                    </a:p>
                  </a:txBody>
                  <a:tcPr/>
                </a:tc>
                <a:extLst>
                  <a:ext uri="{0D108BD9-81ED-4DB2-BD59-A6C34878D82A}">
                    <a16:rowId xmlns:a16="http://schemas.microsoft.com/office/drawing/2014/main" val="1863958392"/>
                  </a:ext>
                </a:extLst>
              </a:tr>
              <a:tr h="370840">
                <a:tc>
                  <a:txBody>
                    <a:bodyPr/>
                    <a:lstStyle/>
                    <a:p>
                      <a:r>
                        <a:rPr lang="en-US" sz="1200" dirty="0"/>
                        <a:t>Harry Potter</a:t>
                      </a:r>
                    </a:p>
                  </a:txBody>
                  <a:tcPr/>
                </a:tc>
                <a:tc>
                  <a:txBody>
                    <a:bodyPr/>
                    <a:lstStyle/>
                    <a:p>
                      <a:r>
                        <a:rPr lang="en-US" sz="1200" dirty="0"/>
                        <a:t>Potions</a:t>
                      </a:r>
                    </a:p>
                  </a:txBody>
                  <a:tcPr/>
                </a:tc>
                <a:extLst>
                  <a:ext uri="{0D108BD9-81ED-4DB2-BD59-A6C34878D82A}">
                    <a16:rowId xmlns:a16="http://schemas.microsoft.com/office/drawing/2014/main" val="3519681201"/>
                  </a:ext>
                </a:extLst>
              </a:tr>
              <a:tr h="370840">
                <a:tc>
                  <a:txBody>
                    <a:bodyPr/>
                    <a:lstStyle/>
                    <a:p>
                      <a:r>
                        <a:rPr lang="en-US" sz="1200" dirty="0"/>
                        <a:t>Harry Potter</a:t>
                      </a:r>
                    </a:p>
                  </a:txBody>
                  <a:tcPr/>
                </a:tc>
                <a:tc>
                  <a:txBody>
                    <a:bodyPr/>
                    <a:lstStyle/>
                    <a:p>
                      <a:r>
                        <a:rPr lang="en-US" sz="1200" dirty="0"/>
                        <a:t>Herbology</a:t>
                      </a:r>
                    </a:p>
                  </a:txBody>
                  <a:tcPr/>
                </a:tc>
                <a:extLst>
                  <a:ext uri="{0D108BD9-81ED-4DB2-BD59-A6C34878D82A}">
                    <a16:rowId xmlns:a16="http://schemas.microsoft.com/office/drawing/2014/main" val="1110165886"/>
                  </a:ext>
                </a:extLst>
              </a:tr>
              <a:tr h="370840">
                <a:tc>
                  <a:txBody>
                    <a:bodyPr/>
                    <a:lstStyle/>
                    <a:p>
                      <a:r>
                        <a:rPr lang="en-US" sz="1200" dirty="0"/>
                        <a:t>Hermione Granger</a:t>
                      </a:r>
                    </a:p>
                  </a:txBody>
                  <a:tcPr/>
                </a:tc>
                <a:tc>
                  <a:txBody>
                    <a:bodyPr/>
                    <a:lstStyle/>
                    <a:p>
                      <a:r>
                        <a:rPr lang="en-US" sz="1200" dirty="0"/>
                        <a:t>Potions</a:t>
                      </a:r>
                    </a:p>
                  </a:txBody>
                  <a:tcPr/>
                </a:tc>
                <a:extLst>
                  <a:ext uri="{0D108BD9-81ED-4DB2-BD59-A6C34878D82A}">
                    <a16:rowId xmlns:a16="http://schemas.microsoft.com/office/drawing/2014/main" val="3745175187"/>
                  </a:ext>
                </a:extLst>
              </a:tr>
              <a:tr h="370840">
                <a:tc>
                  <a:txBody>
                    <a:bodyPr/>
                    <a:lstStyle/>
                    <a:p>
                      <a:r>
                        <a:rPr lang="en-US" sz="1200" dirty="0"/>
                        <a:t>Hermione Granger</a:t>
                      </a:r>
                    </a:p>
                  </a:txBody>
                  <a:tcPr/>
                </a:tc>
                <a:tc>
                  <a:txBody>
                    <a:bodyPr/>
                    <a:lstStyle/>
                    <a:p>
                      <a:r>
                        <a:rPr lang="en-US" sz="1200" dirty="0"/>
                        <a:t>Transfiguration</a:t>
                      </a:r>
                    </a:p>
                  </a:txBody>
                  <a:tcPr/>
                </a:tc>
                <a:extLst>
                  <a:ext uri="{0D108BD9-81ED-4DB2-BD59-A6C34878D82A}">
                    <a16:rowId xmlns:a16="http://schemas.microsoft.com/office/drawing/2014/main" val="2061039091"/>
                  </a:ext>
                </a:extLst>
              </a:tr>
            </a:tbl>
          </a:graphicData>
        </a:graphic>
      </p:graphicFrame>
      <p:sp>
        <p:nvSpPr>
          <p:cNvPr id="7" name="TextBox 6">
            <a:extLst>
              <a:ext uri="{FF2B5EF4-FFF2-40B4-BE49-F238E27FC236}">
                <a16:creationId xmlns:a16="http://schemas.microsoft.com/office/drawing/2014/main" id="{7107D579-25E9-FF45-5FC1-DE595344D330}"/>
              </a:ext>
            </a:extLst>
          </p:cNvPr>
          <p:cNvSpPr txBox="1"/>
          <p:nvPr/>
        </p:nvSpPr>
        <p:spPr>
          <a:xfrm>
            <a:off x="5016773" y="2164237"/>
            <a:ext cx="1092631" cy="338554"/>
          </a:xfrm>
          <a:prstGeom prst="rect">
            <a:avLst/>
          </a:prstGeom>
          <a:noFill/>
        </p:spPr>
        <p:txBody>
          <a:bodyPr wrap="square" rtlCol="0">
            <a:spAutoFit/>
          </a:bodyPr>
          <a:lstStyle/>
          <a:p>
            <a:r>
              <a:rPr lang="en-US" sz="1600" b="1" dirty="0" err="1"/>
              <a:t>quickref</a:t>
            </a:r>
            <a:endParaRPr lang="en-US" sz="1600" b="1" dirty="0"/>
          </a:p>
        </p:txBody>
      </p:sp>
    </p:spTree>
    <p:extLst>
      <p:ext uri="{BB962C8B-B14F-4D97-AF65-F5344CB8AC3E}">
        <p14:creationId xmlns:p14="http://schemas.microsoft.com/office/powerpoint/2010/main" val="42582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354-1319-9D3B-2CA4-F91BBF96C3B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B6BDC223-C104-6845-DA9B-A38FD30E59C5}"/>
              </a:ext>
            </a:extLst>
          </p:cNvPr>
          <p:cNvSpPr>
            <a:spLocks noGrp="1"/>
          </p:cNvSpPr>
          <p:nvPr>
            <p:ph type="body" idx="1"/>
          </p:nvPr>
        </p:nvSpPr>
        <p:spPr/>
        <p:txBody>
          <a:bodyPr>
            <a:normAutofit lnSpcReduction="10000"/>
          </a:bodyPr>
          <a:lstStyle/>
          <a:p>
            <a:r>
              <a:rPr lang="en-US" dirty="0"/>
              <a:t>Data is “normalized” if it follows the principles we’ve been discussing</a:t>
            </a:r>
          </a:p>
          <a:p>
            <a:pPr lvl="1"/>
            <a:r>
              <a:rPr lang="en-US" dirty="0">
                <a:latin typeface="Avenir Book" panose="02000503020000020003" pitchFamily="2" charset="0"/>
              </a:rPr>
              <a:t>One table per type per entity</a:t>
            </a:r>
          </a:p>
          <a:p>
            <a:pPr lvl="1"/>
            <a:r>
              <a:rPr lang="en-US" dirty="0">
                <a:latin typeface="Avenir Book" panose="02000503020000020003" pitchFamily="2" charset="0"/>
              </a:rPr>
              <a:t>Rows are instances of the entity</a:t>
            </a:r>
          </a:p>
          <a:p>
            <a:pPr lvl="1"/>
            <a:r>
              <a:rPr lang="en-US" dirty="0">
                <a:latin typeface="Avenir Book" panose="02000503020000020003" pitchFamily="2" charset="0"/>
              </a:rPr>
              <a:t>Columns are attributes of the entity (and not of anything else)</a:t>
            </a:r>
          </a:p>
          <a:p>
            <a:pPr lvl="1"/>
            <a:r>
              <a:rPr lang="en-US" dirty="0">
                <a:latin typeface="Avenir Book" panose="02000503020000020003" pitchFamily="2" charset="0"/>
              </a:rPr>
              <a:t>Primary and foreign keys</a:t>
            </a:r>
          </a:p>
          <a:p>
            <a:endParaRPr lang="en-US" dirty="0"/>
          </a:p>
          <a:p>
            <a:r>
              <a:rPr lang="en-US" dirty="0"/>
              <a:t>Benefits</a:t>
            </a:r>
          </a:p>
          <a:p>
            <a:pPr lvl="1"/>
            <a:r>
              <a:rPr lang="en-US" dirty="0">
                <a:latin typeface="Avenir Book" panose="02000503020000020003" pitchFamily="2" charset="0"/>
              </a:rPr>
              <a:t>Data is one and only one place</a:t>
            </a:r>
          </a:p>
          <a:p>
            <a:pPr lvl="1"/>
            <a:r>
              <a:rPr lang="en-US" dirty="0">
                <a:latin typeface="Avenir Book" panose="02000503020000020003" pitchFamily="2" charset="0"/>
              </a:rPr>
              <a:t>Maximizes flexibility and independence</a:t>
            </a:r>
          </a:p>
          <a:p>
            <a:pPr lvl="1"/>
            <a:endParaRPr lang="en-US" dirty="0">
              <a:latin typeface="Avenir Book" panose="02000503020000020003" pitchFamily="2" charset="0"/>
            </a:endParaRPr>
          </a:p>
          <a:p>
            <a:r>
              <a:rPr lang="en-US" dirty="0"/>
              <a:t>Disadvantages</a:t>
            </a:r>
          </a:p>
          <a:p>
            <a:pPr lvl="1"/>
            <a:r>
              <a:rPr lang="en-US" dirty="0">
                <a:latin typeface="Avenir Book" panose="02000503020000020003" pitchFamily="2" charset="0"/>
              </a:rPr>
              <a:t>More tables; complexity</a:t>
            </a:r>
          </a:p>
          <a:p>
            <a:pPr lvl="1"/>
            <a:r>
              <a:rPr lang="en-US" dirty="0">
                <a:latin typeface="Avenir Book" panose="02000503020000020003" pitchFamily="2" charset="0"/>
              </a:rPr>
              <a:t>Data sometimes “denormalized” for simplicity, performance</a:t>
            </a:r>
          </a:p>
        </p:txBody>
      </p:sp>
      <p:sp>
        <p:nvSpPr>
          <p:cNvPr id="4" name="Slide Number Placeholder 3">
            <a:extLst>
              <a:ext uri="{FF2B5EF4-FFF2-40B4-BE49-F238E27FC236}">
                <a16:creationId xmlns:a16="http://schemas.microsoft.com/office/drawing/2014/main" id="{B3E8EBB5-88F0-968E-A6F1-BDAAC57DE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303762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AF0-DDC6-1290-8F07-EF0C849DACF1}"/>
              </a:ext>
            </a:extLst>
          </p:cNvPr>
          <p:cNvSpPr>
            <a:spLocks noGrp="1"/>
          </p:cNvSpPr>
          <p:nvPr>
            <p:ph type="title"/>
          </p:nvPr>
        </p:nvSpPr>
        <p:spPr/>
        <p:txBody>
          <a:bodyPr/>
          <a:lstStyle/>
          <a:p>
            <a:r>
              <a:rPr lang="en-US" dirty="0"/>
              <a:t>Normalization trigger: attribute growth</a:t>
            </a:r>
          </a:p>
        </p:txBody>
      </p:sp>
      <p:sp>
        <p:nvSpPr>
          <p:cNvPr id="3" name="Text Placeholder 2">
            <a:extLst>
              <a:ext uri="{FF2B5EF4-FFF2-40B4-BE49-F238E27FC236}">
                <a16:creationId xmlns:a16="http://schemas.microsoft.com/office/drawing/2014/main" id="{C4D873AA-C3AF-3E9A-DAD8-EF356DDD6DC9}"/>
              </a:ext>
            </a:extLst>
          </p:cNvPr>
          <p:cNvSpPr>
            <a:spLocks noGrp="1"/>
          </p:cNvSpPr>
          <p:nvPr>
            <p:ph type="body" idx="1"/>
          </p:nvPr>
        </p:nvSpPr>
        <p:spPr/>
        <p:txBody>
          <a:bodyPr/>
          <a:lstStyle/>
          <a:p>
            <a:r>
              <a:rPr lang="en-US" dirty="0"/>
              <a:t>When an attribute gains its own attributes, the attribute becomes an entity in its own right</a:t>
            </a:r>
          </a:p>
          <a:p>
            <a:pPr lvl="1"/>
            <a:endParaRPr lang="en-US" dirty="0">
              <a:latin typeface="Avenir Book" panose="02000503020000020003" pitchFamily="2" charset="0"/>
            </a:endParaRPr>
          </a:p>
          <a:p>
            <a:r>
              <a:rPr lang="en-US" dirty="0"/>
              <a:t>We saw this with the House examples earlier</a:t>
            </a:r>
          </a:p>
          <a:p>
            <a:pPr lvl="1"/>
            <a:r>
              <a:rPr lang="en-US" dirty="0">
                <a:latin typeface="Avenir Book" panose="02000503020000020003" pitchFamily="2" charset="0"/>
              </a:rPr>
              <a:t>First example: House is a term from a controlled vocabulary</a:t>
            </a:r>
          </a:p>
          <a:p>
            <a:pPr lvl="1"/>
            <a:r>
              <a:rPr lang="en-US" dirty="0">
                <a:latin typeface="Avenir Book" panose="02000503020000020003" pitchFamily="2" charset="0"/>
              </a:rPr>
              <a:t>Second example: House is an entity which the Student table references</a:t>
            </a:r>
          </a:p>
        </p:txBody>
      </p:sp>
      <p:sp>
        <p:nvSpPr>
          <p:cNvPr id="4" name="Slide Number Placeholder 3">
            <a:extLst>
              <a:ext uri="{FF2B5EF4-FFF2-40B4-BE49-F238E27FC236}">
                <a16:creationId xmlns:a16="http://schemas.microsoft.com/office/drawing/2014/main" id="{B1183519-1342-87C6-206E-C18C7857E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222478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2F1-4AEB-5E88-5A52-57472409F274}"/>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F5682B19-6A7B-F57F-0583-BF9B8B80DA7F}"/>
              </a:ext>
            </a:extLst>
          </p:cNvPr>
          <p:cNvSpPr>
            <a:spLocks noGrp="1"/>
          </p:cNvSpPr>
          <p:nvPr>
            <p:ph type="body" idx="1"/>
          </p:nvPr>
        </p:nvSpPr>
        <p:spPr/>
        <p:txBody>
          <a:bodyPr/>
          <a:lstStyle/>
          <a:p>
            <a:r>
              <a:rPr lang="en-US" dirty="0"/>
              <a:t>Oops, a student can have multiple wands</a:t>
            </a:r>
          </a:p>
          <a:p>
            <a:r>
              <a:rPr lang="en-US" dirty="0"/>
              <a:t>No:</a:t>
            </a:r>
          </a:p>
          <a:p>
            <a:endParaRPr lang="en-US" dirty="0"/>
          </a:p>
          <a:p>
            <a:endParaRPr lang="en-US" dirty="0"/>
          </a:p>
          <a:p>
            <a:r>
              <a:rPr lang="en-US" dirty="0"/>
              <a:t>No:</a:t>
            </a:r>
          </a:p>
          <a:p>
            <a:endParaRPr lang="en-US" dirty="0"/>
          </a:p>
          <a:p>
            <a:endParaRPr lang="en-US" dirty="0"/>
          </a:p>
          <a:p>
            <a:r>
              <a:rPr lang="en-US" dirty="0"/>
              <a:t>No:</a:t>
            </a:r>
          </a:p>
        </p:txBody>
      </p:sp>
      <p:sp>
        <p:nvSpPr>
          <p:cNvPr id="4" name="Slide Number Placeholder 3">
            <a:extLst>
              <a:ext uri="{FF2B5EF4-FFF2-40B4-BE49-F238E27FC236}">
                <a16:creationId xmlns:a16="http://schemas.microsoft.com/office/drawing/2014/main" id="{7FE1D004-1FB0-2E9D-C0E8-3425C1AB6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graphicFrame>
        <p:nvGraphicFramePr>
          <p:cNvPr id="5" name="Table 5">
            <a:extLst>
              <a:ext uri="{FF2B5EF4-FFF2-40B4-BE49-F238E27FC236}">
                <a16:creationId xmlns:a16="http://schemas.microsoft.com/office/drawing/2014/main" id="{34E446F0-700B-C067-E2D4-8775B95E7783}"/>
              </a:ext>
            </a:extLst>
          </p:cNvPr>
          <p:cNvGraphicFramePr>
            <a:graphicFrameLocks noGrp="1"/>
          </p:cNvGraphicFramePr>
          <p:nvPr>
            <p:extLst>
              <p:ext uri="{D42A27DB-BD31-4B8C-83A1-F6EECF244321}">
                <p14:modId xmlns:p14="http://schemas.microsoft.com/office/powerpoint/2010/main" val="2144520988"/>
              </p:ext>
            </p:extLst>
          </p:nvPr>
        </p:nvGraphicFramePr>
        <p:xfrm>
          <a:off x="1345144" y="2584144"/>
          <a:ext cx="6620360" cy="74168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1537350473"/>
                    </a:ext>
                  </a:extLst>
                </a:gridCol>
                <a:gridCol w="1287603">
                  <a:extLst>
                    <a:ext uri="{9D8B030D-6E8A-4147-A177-3AD203B41FA5}">
                      <a16:colId xmlns:a16="http://schemas.microsoft.com/office/drawing/2014/main" val="1965993507"/>
                    </a:ext>
                  </a:extLst>
                </a:gridCol>
                <a:gridCol w="1493041">
                  <a:extLst>
                    <a:ext uri="{9D8B030D-6E8A-4147-A177-3AD203B41FA5}">
                      <a16:colId xmlns:a16="http://schemas.microsoft.com/office/drawing/2014/main" val="670094604"/>
                    </a:ext>
                  </a:extLst>
                </a:gridCol>
                <a:gridCol w="1526583">
                  <a:extLst>
                    <a:ext uri="{9D8B030D-6E8A-4147-A177-3AD203B41FA5}">
                      <a16:colId xmlns:a16="http://schemas.microsoft.com/office/drawing/2014/main" val="3242611339"/>
                    </a:ext>
                  </a:extLst>
                </a:gridCol>
                <a:gridCol w="1611823">
                  <a:extLst>
                    <a:ext uri="{9D8B030D-6E8A-4147-A177-3AD203B41FA5}">
                      <a16:colId xmlns:a16="http://schemas.microsoft.com/office/drawing/2014/main" val="40386731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Wand_length_1</a:t>
                      </a:r>
                    </a:p>
                  </a:txBody>
                  <a:tcPr/>
                </a:tc>
                <a:tc>
                  <a:txBody>
                    <a:bodyPr/>
                    <a:lstStyle/>
                    <a:p>
                      <a:r>
                        <a:rPr lang="en-US" dirty="0"/>
                        <a:t>Wand_length_2</a:t>
                      </a:r>
                    </a:p>
                  </a:txBody>
                  <a:tcPr/>
                </a:tc>
                <a:tc>
                  <a:txBody>
                    <a:bodyPr/>
                    <a:lstStyle/>
                    <a:p>
                      <a:r>
                        <a:rPr lang="en-US" dirty="0"/>
                        <a:t>Wand_length_3</a:t>
                      </a:r>
                    </a:p>
                  </a:txBody>
                  <a:tcPr/>
                </a:tc>
                <a:extLst>
                  <a:ext uri="{0D108BD9-81ED-4DB2-BD59-A6C34878D82A}">
                    <a16:rowId xmlns:a16="http://schemas.microsoft.com/office/drawing/2014/main" val="710041436"/>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tc>
                  <a:txBody>
                    <a:bodyPr/>
                    <a:lstStyle/>
                    <a:p>
                      <a:r>
                        <a:rPr lang="en-US" dirty="0"/>
                        <a:t>10.75</a:t>
                      </a:r>
                    </a:p>
                  </a:txBody>
                  <a:tcPr/>
                </a:tc>
                <a:tc>
                  <a:txBody>
                    <a:bodyPr/>
                    <a:lstStyle/>
                    <a:p>
                      <a:r>
                        <a:rPr lang="en-US" dirty="0"/>
                        <a:t>10</a:t>
                      </a:r>
                    </a:p>
                  </a:txBody>
                  <a:tcPr/>
                </a:tc>
                <a:extLst>
                  <a:ext uri="{0D108BD9-81ED-4DB2-BD59-A6C34878D82A}">
                    <a16:rowId xmlns:a16="http://schemas.microsoft.com/office/drawing/2014/main" val="77075179"/>
                  </a:ext>
                </a:extLst>
              </a:tr>
            </a:tbl>
          </a:graphicData>
        </a:graphic>
      </p:graphicFrame>
      <p:graphicFrame>
        <p:nvGraphicFramePr>
          <p:cNvPr id="6" name="Table 6">
            <a:extLst>
              <a:ext uri="{FF2B5EF4-FFF2-40B4-BE49-F238E27FC236}">
                <a16:creationId xmlns:a16="http://schemas.microsoft.com/office/drawing/2014/main" id="{037F1D76-E0E8-5B73-BC67-57BD5E402F47}"/>
              </a:ext>
            </a:extLst>
          </p:cNvPr>
          <p:cNvGraphicFramePr>
            <a:graphicFrameLocks noGrp="1"/>
          </p:cNvGraphicFramePr>
          <p:nvPr>
            <p:extLst>
              <p:ext uri="{D42A27DB-BD31-4B8C-83A1-F6EECF244321}">
                <p14:modId xmlns:p14="http://schemas.microsoft.com/office/powerpoint/2010/main" val="3687819363"/>
              </p:ext>
            </p:extLst>
          </p:nvPr>
        </p:nvGraphicFramePr>
        <p:xfrm>
          <a:off x="1345144" y="1640080"/>
          <a:ext cx="4040517" cy="741680"/>
        </p:xfrm>
        <a:graphic>
          <a:graphicData uri="http://schemas.openxmlformats.org/drawingml/2006/table">
            <a:tbl>
              <a:tblPr firstRow="1" bandRow="1">
                <a:tableStyleId>{5C22544A-7EE6-4342-B048-85BDC9FD1C3A}</a:tableStyleId>
              </a:tblPr>
              <a:tblGrid>
                <a:gridCol w="708381">
                  <a:extLst>
                    <a:ext uri="{9D8B030D-6E8A-4147-A177-3AD203B41FA5}">
                      <a16:colId xmlns:a16="http://schemas.microsoft.com/office/drawing/2014/main" val="778515529"/>
                    </a:ext>
                  </a:extLst>
                </a:gridCol>
                <a:gridCol w="1270861">
                  <a:extLst>
                    <a:ext uri="{9D8B030D-6E8A-4147-A177-3AD203B41FA5}">
                      <a16:colId xmlns:a16="http://schemas.microsoft.com/office/drawing/2014/main" val="256897956"/>
                    </a:ext>
                  </a:extLst>
                </a:gridCol>
                <a:gridCol w="2061275">
                  <a:extLst>
                    <a:ext uri="{9D8B030D-6E8A-4147-A177-3AD203B41FA5}">
                      <a16:colId xmlns:a16="http://schemas.microsoft.com/office/drawing/2014/main" val="4223254126"/>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 lengths</a:t>
                      </a:r>
                    </a:p>
                  </a:txBody>
                  <a:tcPr/>
                </a:tc>
                <a:extLst>
                  <a:ext uri="{0D108BD9-81ED-4DB2-BD59-A6C34878D82A}">
                    <a16:rowId xmlns:a16="http://schemas.microsoft.com/office/drawing/2014/main" val="917273724"/>
                  </a:ext>
                </a:extLst>
              </a:tr>
              <a:tr h="370840">
                <a:tc>
                  <a:txBody>
                    <a:bodyPr/>
                    <a:lstStyle/>
                    <a:p>
                      <a:r>
                        <a:rPr lang="en-US" dirty="0"/>
                        <a:t>S359</a:t>
                      </a:r>
                    </a:p>
                  </a:txBody>
                  <a:tcPr/>
                </a:tc>
                <a:tc>
                  <a:txBody>
                    <a:bodyPr/>
                    <a:lstStyle/>
                    <a:p>
                      <a:r>
                        <a:rPr lang="en-US" dirty="0"/>
                        <a:t>Harry Potter</a:t>
                      </a:r>
                    </a:p>
                  </a:txBody>
                  <a:tcPr/>
                </a:tc>
                <a:tc>
                  <a:txBody>
                    <a:bodyPr/>
                    <a:lstStyle/>
                    <a:p>
                      <a:r>
                        <a:rPr lang="en-US" dirty="0"/>
                        <a:t>11, 10.75, 10, 10, 15</a:t>
                      </a:r>
                    </a:p>
                  </a:txBody>
                  <a:tcPr/>
                </a:tc>
                <a:extLst>
                  <a:ext uri="{0D108BD9-81ED-4DB2-BD59-A6C34878D82A}">
                    <a16:rowId xmlns:a16="http://schemas.microsoft.com/office/drawing/2014/main" val="1166509484"/>
                  </a:ext>
                </a:extLst>
              </a:tr>
            </a:tbl>
          </a:graphicData>
        </a:graphic>
      </p:graphicFrame>
      <p:graphicFrame>
        <p:nvGraphicFramePr>
          <p:cNvPr id="7" name="Table 7">
            <a:extLst>
              <a:ext uri="{FF2B5EF4-FFF2-40B4-BE49-F238E27FC236}">
                <a16:creationId xmlns:a16="http://schemas.microsoft.com/office/drawing/2014/main" id="{9CA622D6-4AC1-5CBE-74F8-BDC8F7802457}"/>
              </a:ext>
            </a:extLst>
          </p:cNvPr>
          <p:cNvGraphicFramePr>
            <a:graphicFrameLocks noGrp="1"/>
          </p:cNvGraphicFramePr>
          <p:nvPr>
            <p:extLst>
              <p:ext uri="{D42A27DB-BD31-4B8C-83A1-F6EECF244321}">
                <p14:modId xmlns:p14="http://schemas.microsoft.com/office/powerpoint/2010/main" val="3721880057"/>
              </p:ext>
            </p:extLst>
          </p:nvPr>
        </p:nvGraphicFramePr>
        <p:xfrm>
          <a:off x="1345145" y="3528208"/>
          <a:ext cx="3412836" cy="1087838"/>
        </p:xfrm>
        <a:graphic>
          <a:graphicData uri="http://schemas.openxmlformats.org/drawingml/2006/table">
            <a:tbl>
              <a:tblPr firstRow="1" bandRow="1">
                <a:tableStyleId>{5C22544A-7EE6-4342-B048-85BDC9FD1C3A}</a:tableStyleId>
              </a:tblPr>
              <a:tblGrid>
                <a:gridCol w="708380">
                  <a:extLst>
                    <a:ext uri="{9D8B030D-6E8A-4147-A177-3AD203B41FA5}">
                      <a16:colId xmlns:a16="http://schemas.microsoft.com/office/drawing/2014/main" val="2927438041"/>
                    </a:ext>
                  </a:extLst>
                </a:gridCol>
                <a:gridCol w="1278611">
                  <a:extLst>
                    <a:ext uri="{9D8B030D-6E8A-4147-A177-3AD203B41FA5}">
                      <a16:colId xmlns:a16="http://schemas.microsoft.com/office/drawing/2014/main" val="876558616"/>
                    </a:ext>
                  </a:extLst>
                </a:gridCol>
                <a:gridCol w="1425845">
                  <a:extLst>
                    <a:ext uri="{9D8B030D-6E8A-4147-A177-3AD203B41FA5}">
                      <a16:colId xmlns:a16="http://schemas.microsoft.com/office/drawing/2014/main" val="807008565"/>
                    </a:ext>
                  </a:extLst>
                </a:gridCol>
              </a:tblGrid>
              <a:tr h="346158">
                <a:tc>
                  <a:txBody>
                    <a:bodyPr/>
                    <a:lstStyle/>
                    <a:p>
                      <a:r>
                        <a:rPr lang="en-US" dirty="0"/>
                        <a:t>ID</a:t>
                      </a:r>
                    </a:p>
                  </a:txBody>
                  <a:tcPr/>
                </a:tc>
                <a:tc>
                  <a:txBody>
                    <a:bodyPr/>
                    <a:lstStyle/>
                    <a:p>
                      <a:r>
                        <a:rPr lang="en-US" dirty="0"/>
                        <a:t>Name</a:t>
                      </a:r>
                    </a:p>
                  </a:txBody>
                  <a:tcPr/>
                </a:tc>
                <a:tc>
                  <a:txBody>
                    <a:bodyPr/>
                    <a:lstStyle/>
                    <a:p>
                      <a:r>
                        <a:rPr lang="en-US" dirty="0" err="1"/>
                        <a:t>Wand_length</a:t>
                      </a:r>
                      <a:endParaRPr lang="en-US" dirty="0"/>
                    </a:p>
                  </a:txBody>
                  <a:tcPr/>
                </a:tc>
                <a:extLst>
                  <a:ext uri="{0D108BD9-81ED-4DB2-BD59-A6C34878D82A}">
                    <a16:rowId xmlns:a16="http://schemas.microsoft.com/office/drawing/2014/main" val="3704916351"/>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extLst>
                  <a:ext uri="{0D108BD9-81ED-4DB2-BD59-A6C34878D82A}">
                    <a16:rowId xmlns:a16="http://schemas.microsoft.com/office/drawing/2014/main" val="1983677338"/>
                  </a:ext>
                </a:extLst>
              </a:tr>
              <a:tr h="370840">
                <a:tc>
                  <a:txBody>
                    <a:bodyPr/>
                    <a:lstStyle/>
                    <a:p>
                      <a:r>
                        <a:rPr lang="en-US" dirty="0"/>
                        <a:t>S359</a:t>
                      </a:r>
                    </a:p>
                  </a:txBody>
                  <a:tcPr/>
                </a:tc>
                <a:tc>
                  <a:txBody>
                    <a:bodyPr/>
                    <a:lstStyle/>
                    <a:p>
                      <a:r>
                        <a:rPr lang="en-US" dirty="0"/>
                        <a:t>Harry Potter</a:t>
                      </a:r>
                    </a:p>
                  </a:txBody>
                  <a:tcPr/>
                </a:tc>
                <a:tc>
                  <a:txBody>
                    <a:bodyPr/>
                    <a:lstStyle/>
                    <a:p>
                      <a:r>
                        <a:rPr lang="en-US" dirty="0"/>
                        <a:t>10.75</a:t>
                      </a:r>
                    </a:p>
                  </a:txBody>
                  <a:tcPr/>
                </a:tc>
                <a:extLst>
                  <a:ext uri="{0D108BD9-81ED-4DB2-BD59-A6C34878D82A}">
                    <a16:rowId xmlns:a16="http://schemas.microsoft.com/office/drawing/2014/main" val="891902602"/>
                  </a:ext>
                </a:extLst>
              </a:tr>
            </a:tbl>
          </a:graphicData>
        </a:graphic>
      </p:graphicFrame>
    </p:spTree>
    <p:extLst>
      <p:ext uri="{BB962C8B-B14F-4D97-AF65-F5344CB8AC3E}">
        <p14:creationId xmlns:p14="http://schemas.microsoft.com/office/powerpoint/2010/main" val="1114462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CB6-BCE7-393A-9779-F4133268DF77}"/>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9ECD1860-E39B-15B9-3D33-4B1233D3F9C5}"/>
              </a:ext>
            </a:extLst>
          </p:cNvPr>
          <p:cNvSpPr>
            <a:spLocks noGrp="1"/>
          </p:cNvSpPr>
          <p:nvPr>
            <p:ph type="body" idx="1"/>
          </p:nvPr>
        </p:nvSpPr>
        <p:spPr/>
        <p:txBody>
          <a:bodyPr/>
          <a:lstStyle/>
          <a:p>
            <a:r>
              <a:rPr lang="en-US" dirty="0"/>
              <a:t>Yes: promote attribute to an entity</a:t>
            </a:r>
          </a:p>
        </p:txBody>
      </p:sp>
      <p:sp>
        <p:nvSpPr>
          <p:cNvPr id="4" name="Slide Number Placeholder 3">
            <a:extLst>
              <a:ext uri="{FF2B5EF4-FFF2-40B4-BE49-F238E27FC236}">
                <a16:creationId xmlns:a16="http://schemas.microsoft.com/office/drawing/2014/main" id="{B62E6465-733C-A6A7-02AB-14A31CACE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graphicFrame>
        <p:nvGraphicFramePr>
          <p:cNvPr id="5" name="Table 5">
            <a:extLst>
              <a:ext uri="{FF2B5EF4-FFF2-40B4-BE49-F238E27FC236}">
                <a16:creationId xmlns:a16="http://schemas.microsoft.com/office/drawing/2014/main" id="{73108C6D-A719-29F2-E126-E84B2D619FE8}"/>
              </a:ext>
            </a:extLst>
          </p:cNvPr>
          <p:cNvGraphicFramePr>
            <a:graphicFrameLocks noGrp="1"/>
          </p:cNvGraphicFramePr>
          <p:nvPr>
            <p:extLst>
              <p:ext uri="{D42A27DB-BD31-4B8C-83A1-F6EECF244321}">
                <p14:modId xmlns:p14="http://schemas.microsoft.com/office/powerpoint/2010/main" val="1168089251"/>
              </p:ext>
            </p:extLst>
          </p:nvPr>
        </p:nvGraphicFramePr>
        <p:xfrm>
          <a:off x="470116" y="1883828"/>
          <a:ext cx="6969069" cy="1483360"/>
        </p:xfrm>
        <a:graphic>
          <a:graphicData uri="http://schemas.openxmlformats.org/drawingml/2006/table">
            <a:tbl>
              <a:tblPr firstRow="1" bandRow="1">
                <a:tableStyleId>{5C22544A-7EE6-4342-B048-85BDC9FD1C3A}</a:tableStyleId>
              </a:tblPr>
              <a:tblGrid>
                <a:gridCol w="767745">
                  <a:extLst>
                    <a:ext uri="{9D8B030D-6E8A-4147-A177-3AD203B41FA5}">
                      <a16:colId xmlns:a16="http://schemas.microsoft.com/office/drawing/2014/main" val="2231420017"/>
                    </a:ext>
                  </a:extLst>
                </a:gridCol>
                <a:gridCol w="792417">
                  <a:extLst>
                    <a:ext uri="{9D8B030D-6E8A-4147-A177-3AD203B41FA5}">
                      <a16:colId xmlns:a16="http://schemas.microsoft.com/office/drawing/2014/main" val="1932831471"/>
                    </a:ext>
                  </a:extLst>
                </a:gridCol>
                <a:gridCol w="705173">
                  <a:extLst>
                    <a:ext uri="{9D8B030D-6E8A-4147-A177-3AD203B41FA5}">
                      <a16:colId xmlns:a16="http://schemas.microsoft.com/office/drawing/2014/main" val="2666790475"/>
                    </a:ext>
                  </a:extLst>
                </a:gridCol>
                <a:gridCol w="1735810">
                  <a:extLst>
                    <a:ext uri="{9D8B030D-6E8A-4147-A177-3AD203B41FA5}">
                      <a16:colId xmlns:a16="http://schemas.microsoft.com/office/drawing/2014/main" val="1912725868"/>
                    </a:ext>
                  </a:extLst>
                </a:gridCol>
                <a:gridCol w="782664">
                  <a:extLst>
                    <a:ext uri="{9D8B030D-6E8A-4147-A177-3AD203B41FA5}">
                      <a16:colId xmlns:a16="http://schemas.microsoft.com/office/drawing/2014/main" val="3944229438"/>
                    </a:ext>
                  </a:extLst>
                </a:gridCol>
                <a:gridCol w="1030638">
                  <a:extLst>
                    <a:ext uri="{9D8B030D-6E8A-4147-A177-3AD203B41FA5}">
                      <a16:colId xmlns:a16="http://schemas.microsoft.com/office/drawing/2014/main" val="3372436063"/>
                    </a:ext>
                  </a:extLst>
                </a:gridCol>
                <a:gridCol w="1154622">
                  <a:extLst>
                    <a:ext uri="{9D8B030D-6E8A-4147-A177-3AD203B41FA5}">
                      <a16:colId xmlns:a16="http://schemas.microsoft.com/office/drawing/2014/main" val="510668361"/>
                    </a:ext>
                  </a:extLst>
                </a:gridCol>
              </a:tblGrid>
              <a:tr h="370840">
                <a:tc>
                  <a:txBody>
                    <a:bodyPr/>
                    <a:lstStyle/>
                    <a:p>
                      <a:r>
                        <a:rPr lang="en-US" dirty="0"/>
                        <a:t>ID</a:t>
                      </a:r>
                    </a:p>
                  </a:txBody>
                  <a:tcPr/>
                </a:tc>
                <a:tc>
                  <a:txBody>
                    <a:bodyPr/>
                    <a:lstStyle/>
                    <a:p>
                      <a:r>
                        <a:rPr lang="en-US" dirty="0"/>
                        <a:t>Length</a:t>
                      </a:r>
                    </a:p>
                  </a:txBody>
                  <a:tcPr/>
                </a:tc>
                <a:tc>
                  <a:txBody>
                    <a:bodyPr/>
                    <a:lstStyle/>
                    <a:p>
                      <a:r>
                        <a:rPr lang="en-US" dirty="0"/>
                        <a:t>Wood</a:t>
                      </a:r>
                    </a:p>
                  </a:txBody>
                  <a:tcPr/>
                </a:tc>
                <a:tc>
                  <a:txBody>
                    <a:bodyPr/>
                    <a:lstStyle/>
                    <a:p>
                      <a:r>
                        <a:rPr lang="en-US" dirty="0"/>
                        <a:t>Core</a:t>
                      </a:r>
                    </a:p>
                  </a:txBody>
                  <a:tcPr/>
                </a:tc>
                <a:tc>
                  <a:txBody>
                    <a:bodyPr/>
                    <a:lstStyle/>
                    <a:p>
                      <a:r>
                        <a:rPr lang="en-US" dirty="0"/>
                        <a:t>Owner</a:t>
                      </a:r>
                    </a:p>
                  </a:txBody>
                  <a:tcPr/>
                </a:tc>
                <a:tc>
                  <a:txBody>
                    <a:bodyPr/>
                    <a:lstStyle/>
                    <a:p>
                      <a:r>
                        <a:rPr lang="en-US" dirty="0"/>
                        <a:t>Acquired</a:t>
                      </a:r>
                    </a:p>
                  </a:txBody>
                  <a:tcPr/>
                </a:tc>
                <a:tc>
                  <a:txBody>
                    <a:bodyPr/>
                    <a:lstStyle/>
                    <a:p>
                      <a:r>
                        <a:rPr lang="en-US" dirty="0"/>
                        <a:t>Destroyed</a:t>
                      </a:r>
                    </a:p>
                  </a:txBody>
                  <a:tcPr/>
                </a:tc>
                <a:extLst>
                  <a:ext uri="{0D108BD9-81ED-4DB2-BD59-A6C34878D82A}">
                    <a16:rowId xmlns:a16="http://schemas.microsoft.com/office/drawing/2014/main" val="1784428520"/>
                  </a:ext>
                </a:extLst>
              </a:tr>
              <a:tr h="370840">
                <a:tc>
                  <a:txBody>
                    <a:bodyPr/>
                    <a:lstStyle/>
                    <a:p>
                      <a:r>
                        <a:rPr lang="en-US" dirty="0"/>
                        <a:t>W535</a:t>
                      </a:r>
                    </a:p>
                  </a:txBody>
                  <a:tcPr/>
                </a:tc>
                <a:tc>
                  <a:txBody>
                    <a:bodyPr/>
                    <a:lstStyle/>
                    <a:p>
                      <a:r>
                        <a:rPr lang="en-US" dirty="0"/>
                        <a:t>11</a:t>
                      </a:r>
                    </a:p>
                  </a:txBody>
                  <a:tcPr/>
                </a:tc>
                <a:tc>
                  <a:txBody>
                    <a:bodyPr/>
                    <a:lstStyle/>
                    <a:p>
                      <a:r>
                        <a:rPr lang="en-US" dirty="0"/>
                        <a:t>Holly</a:t>
                      </a:r>
                    </a:p>
                  </a:txBody>
                  <a:tcPr/>
                </a:tc>
                <a:tc>
                  <a:txBody>
                    <a:bodyPr/>
                    <a:lstStyle/>
                    <a:p>
                      <a:r>
                        <a:rPr lang="en-US" dirty="0"/>
                        <a:t>Phoenix feather</a:t>
                      </a:r>
                    </a:p>
                  </a:txBody>
                  <a:tcPr/>
                </a:tc>
                <a:tc>
                  <a:txBody>
                    <a:bodyPr/>
                    <a:lstStyle/>
                    <a:p>
                      <a:r>
                        <a:rPr lang="en-US" dirty="0"/>
                        <a:t>S359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63761391"/>
                  </a:ext>
                </a:extLst>
              </a:tr>
              <a:tr h="370840">
                <a:tc>
                  <a:txBody>
                    <a:bodyPr/>
                    <a:lstStyle/>
                    <a:p>
                      <a:r>
                        <a:rPr lang="en-US" dirty="0"/>
                        <a:t>W876</a:t>
                      </a:r>
                    </a:p>
                  </a:txBody>
                  <a:tcPr/>
                </a:tc>
                <a:tc>
                  <a:txBody>
                    <a:bodyPr/>
                    <a:lstStyle/>
                    <a:p>
                      <a:r>
                        <a:rPr lang="en-US" dirty="0"/>
                        <a:t>10.75</a:t>
                      </a:r>
                    </a:p>
                  </a:txBody>
                  <a:tcPr/>
                </a:tc>
                <a:tc>
                  <a:txBody>
                    <a:bodyPr/>
                    <a:lstStyle/>
                    <a:p>
                      <a:r>
                        <a:rPr lang="en-US" dirty="0"/>
                        <a:t>Vine</a:t>
                      </a:r>
                    </a:p>
                  </a:txBody>
                  <a:tcPr/>
                </a:tc>
                <a:tc>
                  <a:txBody>
                    <a:bodyPr/>
                    <a:lstStyle/>
                    <a:p>
                      <a:r>
                        <a:rPr lang="en-US" dirty="0"/>
                        <a:t>Dragon heartstring</a:t>
                      </a:r>
                    </a:p>
                  </a:txBody>
                  <a:tcPr/>
                </a:tc>
                <a:tc>
                  <a:txBody>
                    <a:bodyPr/>
                    <a:lstStyle/>
                    <a:p>
                      <a:r>
                        <a:rPr lang="en-US" dirty="0"/>
                        <a:t>S359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076819926"/>
                  </a:ext>
                </a:extLst>
              </a:tr>
              <a:tr h="370840">
                <a:tc>
                  <a:txBody>
                    <a:bodyPr/>
                    <a:lstStyle/>
                    <a:p>
                      <a:r>
                        <a:rPr lang="en-US" dirty="0"/>
                        <a:t>W039</a:t>
                      </a:r>
                    </a:p>
                  </a:txBody>
                  <a:tcPr/>
                </a:tc>
                <a:tc>
                  <a:txBody>
                    <a:bodyPr/>
                    <a:lstStyle/>
                    <a:p>
                      <a:r>
                        <a:rPr lang="en-US" dirty="0"/>
                        <a:t>12</a:t>
                      </a:r>
                    </a:p>
                  </a:txBody>
                  <a:tcPr/>
                </a:tc>
                <a:tc>
                  <a:txBody>
                    <a:bodyPr/>
                    <a:lstStyle/>
                    <a:p>
                      <a:r>
                        <a:rPr lang="en-US" dirty="0"/>
                        <a:t>Ash</a:t>
                      </a:r>
                    </a:p>
                  </a:txBody>
                  <a:tcPr/>
                </a:tc>
                <a:tc>
                  <a:txBody>
                    <a:bodyPr/>
                    <a:lstStyle/>
                    <a:p>
                      <a:r>
                        <a:rPr lang="en-US" dirty="0"/>
                        <a:t>Unicorn tail</a:t>
                      </a:r>
                    </a:p>
                  </a:txBody>
                  <a:tcPr/>
                </a:tc>
                <a:tc>
                  <a:txBody>
                    <a:bodyPr/>
                    <a:lstStyle/>
                    <a:p>
                      <a:r>
                        <a:rPr lang="en-US" dirty="0"/>
                        <a:t>S319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08863327"/>
                  </a:ext>
                </a:extLst>
              </a:tr>
            </a:tbl>
          </a:graphicData>
        </a:graphic>
      </p:graphicFrame>
      <p:graphicFrame>
        <p:nvGraphicFramePr>
          <p:cNvPr id="6" name="Table 6">
            <a:extLst>
              <a:ext uri="{FF2B5EF4-FFF2-40B4-BE49-F238E27FC236}">
                <a16:creationId xmlns:a16="http://schemas.microsoft.com/office/drawing/2014/main" id="{E2207D5C-B2A4-BA13-F5F6-1B1CFB60605A}"/>
              </a:ext>
            </a:extLst>
          </p:cNvPr>
          <p:cNvGraphicFramePr>
            <a:graphicFrameLocks noGrp="1"/>
          </p:cNvGraphicFramePr>
          <p:nvPr>
            <p:extLst>
              <p:ext uri="{D42A27DB-BD31-4B8C-83A1-F6EECF244321}">
                <p14:modId xmlns:p14="http://schemas.microsoft.com/office/powerpoint/2010/main" val="411850578"/>
              </p:ext>
            </p:extLst>
          </p:nvPr>
        </p:nvGraphicFramePr>
        <p:xfrm>
          <a:off x="6478291" y="3522395"/>
          <a:ext cx="2222022" cy="1046480"/>
        </p:xfrm>
        <a:graphic>
          <a:graphicData uri="http://schemas.openxmlformats.org/drawingml/2006/table">
            <a:tbl>
              <a:tblPr firstRow="1" bandRow="1">
                <a:tableStyleId>{5C22544A-7EE6-4342-B048-85BDC9FD1C3A}</a:tableStyleId>
              </a:tblPr>
              <a:tblGrid>
                <a:gridCol w="759417">
                  <a:extLst>
                    <a:ext uri="{9D8B030D-6E8A-4147-A177-3AD203B41FA5}">
                      <a16:colId xmlns:a16="http://schemas.microsoft.com/office/drawing/2014/main" val="2469293340"/>
                    </a:ext>
                  </a:extLst>
                </a:gridCol>
                <a:gridCol w="1462605">
                  <a:extLst>
                    <a:ext uri="{9D8B030D-6E8A-4147-A177-3AD203B41FA5}">
                      <a16:colId xmlns:a16="http://schemas.microsoft.com/office/drawing/2014/main" val="3609841865"/>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635744142"/>
                  </a:ext>
                </a:extLst>
              </a:tr>
              <a:tr h="370840">
                <a:tc>
                  <a:txBody>
                    <a:bodyPr/>
                    <a:lstStyle/>
                    <a:p>
                      <a:r>
                        <a:rPr lang="en-US" dirty="0"/>
                        <a:t>S359</a:t>
                      </a:r>
                    </a:p>
                  </a:txBody>
                  <a:tcPr/>
                </a:tc>
                <a:tc>
                  <a:txBody>
                    <a:bodyPr/>
                    <a:lstStyle/>
                    <a:p>
                      <a:r>
                        <a:rPr lang="en-US" dirty="0"/>
                        <a:t>Harry Potter</a:t>
                      </a:r>
                    </a:p>
                  </a:txBody>
                  <a:tcPr/>
                </a:tc>
                <a:extLst>
                  <a:ext uri="{0D108BD9-81ED-4DB2-BD59-A6C34878D82A}">
                    <a16:rowId xmlns:a16="http://schemas.microsoft.com/office/drawing/2014/main" val="1931913283"/>
                  </a:ext>
                </a:extLst>
              </a:tr>
              <a:tr h="370840">
                <a:tc>
                  <a:txBody>
                    <a:bodyPr/>
                    <a:lstStyle/>
                    <a:p>
                      <a:r>
                        <a:rPr lang="en-US" dirty="0"/>
                        <a:t>S319</a:t>
                      </a:r>
                    </a:p>
                  </a:txBody>
                  <a:tcPr/>
                </a:tc>
                <a:tc>
                  <a:txBody>
                    <a:bodyPr/>
                    <a:lstStyle/>
                    <a:p>
                      <a:r>
                        <a:rPr lang="en-US" dirty="0"/>
                        <a:t>Ron Weasley</a:t>
                      </a:r>
                    </a:p>
                  </a:txBody>
                  <a:tcPr/>
                </a:tc>
                <a:extLst>
                  <a:ext uri="{0D108BD9-81ED-4DB2-BD59-A6C34878D82A}">
                    <a16:rowId xmlns:a16="http://schemas.microsoft.com/office/drawing/2014/main" val="2466186617"/>
                  </a:ext>
                </a:extLst>
              </a:tr>
            </a:tbl>
          </a:graphicData>
        </a:graphic>
      </p:graphicFrame>
      <p:sp>
        <p:nvSpPr>
          <p:cNvPr id="7" name="TextBox 6">
            <a:extLst>
              <a:ext uri="{FF2B5EF4-FFF2-40B4-BE49-F238E27FC236}">
                <a16:creationId xmlns:a16="http://schemas.microsoft.com/office/drawing/2014/main" id="{1ADE5260-5685-F4B0-FC36-29D85C449F5F}"/>
              </a:ext>
            </a:extLst>
          </p:cNvPr>
          <p:cNvSpPr txBox="1"/>
          <p:nvPr/>
        </p:nvSpPr>
        <p:spPr>
          <a:xfrm>
            <a:off x="470116" y="1576051"/>
            <a:ext cx="1108129" cy="307777"/>
          </a:xfrm>
          <a:prstGeom prst="rect">
            <a:avLst/>
          </a:prstGeom>
          <a:noFill/>
        </p:spPr>
        <p:txBody>
          <a:bodyPr wrap="square" rtlCol="0">
            <a:spAutoFit/>
          </a:bodyPr>
          <a:lstStyle/>
          <a:p>
            <a:r>
              <a:rPr lang="en-US" b="1" dirty="0"/>
              <a:t>WAND</a:t>
            </a:r>
          </a:p>
        </p:txBody>
      </p:sp>
      <p:sp>
        <p:nvSpPr>
          <p:cNvPr id="8" name="TextBox 7">
            <a:extLst>
              <a:ext uri="{FF2B5EF4-FFF2-40B4-BE49-F238E27FC236}">
                <a16:creationId xmlns:a16="http://schemas.microsoft.com/office/drawing/2014/main" id="{9519B72C-6375-E5FA-F6A5-C7BA9BB01562}"/>
              </a:ext>
            </a:extLst>
          </p:cNvPr>
          <p:cNvSpPr txBox="1"/>
          <p:nvPr/>
        </p:nvSpPr>
        <p:spPr>
          <a:xfrm>
            <a:off x="7565755" y="3167447"/>
            <a:ext cx="1108129" cy="307777"/>
          </a:xfrm>
          <a:prstGeom prst="rect">
            <a:avLst/>
          </a:prstGeom>
          <a:noFill/>
        </p:spPr>
        <p:txBody>
          <a:bodyPr wrap="square" rtlCol="0">
            <a:spAutoFit/>
          </a:bodyPr>
          <a:lstStyle/>
          <a:p>
            <a:pPr algn="r"/>
            <a:r>
              <a:rPr lang="en-US" b="1" dirty="0"/>
              <a:t>STUDENT</a:t>
            </a:r>
          </a:p>
        </p:txBody>
      </p:sp>
      <p:cxnSp>
        <p:nvCxnSpPr>
          <p:cNvPr id="9" name="Straight Arrow Connector 8">
            <a:extLst>
              <a:ext uri="{FF2B5EF4-FFF2-40B4-BE49-F238E27FC236}">
                <a16:creationId xmlns:a16="http://schemas.microsoft.com/office/drawing/2014/main" id="{F53A55D1-44A8-4AC4-0FC9-F6C610321974}"/>
              </a:ext>
            </a:extLst>
          </p:cNvPr>
          <p:cNvCxnSpPr>
            <a:cxnSpLocks/>
            <a:endCxn id="6" idx="1"/>
          </p:cNvCxnSpPr>
          <p:nvPr/>
        </p:nvCxnSpPr>
        <p:spPr>
          <a:xfrm>
            <a:off x="5106692" y="2468709"/>
            <a:ext cx="1371599" cy="1576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46A0D7-F42B-EEC4-7116-F61D53133042}"/>
              </a:ext>
            </a:extLst>
          </p:cNvPr>
          <p:cNvCxnSpPr>
            <a:cxnSpLocks/>
            <a:endCxn id="6" idx="1"/>
          </p:cNvCxnSpPr>
          <p:nvPr/>
        </p:nvCxnSpPr>
        <p:spPr>
          <a:xfrm>
            <a:off x="5106692" y="2774197"/>
            <a:ext cx="1371599" cy="12714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973B24-B2E3-FCCB-0A6C-993884F5609D}"/>
              </a:ext>
            </a:extLst>
          </p:cNvPr>
          <p:cNvCxnSpPr>
            <a:cxnSpLocks/>
          </p:cNvCxnSpPr>
          <p:nvPr/>
        </p:nvCxnSpPr>
        <p:spPr>
          <a:xfrm>
            <a:off x="5106692" y="3146156"/>
            <a:ext cx="1371599" cy="1204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1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The entity being described can be subtle</a:t>
            </a:r>
          </a:p>
          <a:p>
            <a:r>
              <a:rPr lang="en-US" dirty="0"/>
              <a:t>From the data we’re going to be working with:</a:t>
            </a:r>
          </a:p>
          <a:p>
            <a:pPr lvl="1"/>
            <a:r>
              <a:rPr lang="en-US" dirty="0">
                <a:latin typeface="Avenir Book" panose="02000503020000020003" pitchFamily="2" charset="0"/>
              </a:rPr>
              <a:t>Metadata: “List of field crew members and their active dates”</a:t>
            </a: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extLst>
              <p:ext uri="{D42A27DB-BD31-4B8C-83A1-F6EECF244321}">
                <p14:modId xmlns:p14="http://schemas.microsoft.com/office/powerpoint/2010/main" val="740830795"/>
              </p:ext>
            </p:extLst>
          </p:nvPr>
        </p:nvGraphicFramePr>
        <p:xfrm>
          <a:off x="1524000" y="2706500"/>
          <a:ext cx="6096000" cy="12243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45861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What is it now?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nvGraphicFramePr>
        <p:xfrm>
          <a:off x="1524000" y="2706500"/>
          <a:ext cx="6096000" cy="15291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r h="225735">
                <a:tc>
                  <a:txBody>
                    <a:bodyPr/>
                    <a:lstStyle/>
                    <a:p>
                      <a:r>
                        <a:rPr lang="en-US" dirty="0"/>
                        <a:t>2007</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2007-06-07</a:t>
                      </a:r>
                    </a:p>
                  </a:txBody>
                  <a:tcPr/>
                </a:tc>
                <a:tc>
                  <a:txBody>
                    <a:bodyPr/>
                    <a:lstStyle/>
                    <a:p>
                      <a:r>
                        <a:rPr lang="en-US" dirty="0"/>
                        <a:t>2007-08-07</a:t>
                      </a:r>
                    </a:p>
                  </a:txBody>
                  <a:tcPr/>
                </a:tc>
                <a:extLst>
                  <a:ext uri="{0D108BD9-81ED-4DB2-BD59-A6C34878D82A}">
                    <a16:rowId xmlns:a16="http://schemas.microsoft.com/office/drawing/2014/main" val="2857070415"/>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307251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86F8BA-E847-B129-EFA4-4CC4F5A5B949}"/>
              </a:ext>
            </a:extLst>
          </p:cNvPr>
          <p:cNvPicPr>
            <a:picLocks noChangeAspect="1"/>
          </p:cNvPicPr>
          <p:nvPr/>
        </p:nvPicPr>
        <p:blipFill>
          <a:blip r:embed="rId2"/>
          <a:stretch>
            <a:fillRect/>
          </a:stretch>
        </p:blipFill>
        <p:spPr>
          <a:xfrm>
            <a:off x="4311600" y="-184532"/>
            <a:ext cx="4234924" cy="5480488"/>
          </a:xfrm>
          <a:prstGeom prst="rect">
            <a:avLst/>
          </a:prstGeom>
        </p:spPr>
      </p:pic>
      <p:sp>
        <p:nvSpPr>
          <p:cNvPr id="2" name="Title 1">
            <a:extLst>
              <a:ext uri="{FF2B5EF4-FFF2-40B4-BE49-F238E27FC236}">
                <a16:creationId xmlns:a16="http://schemas.microsoft.com/office/drawing/2014/main" id="{0031CF41-F886-9AA8-23C8-43F9A7843A60}"/>
              </a:ext>
            </a:extLst>
          </p:cNvPr>
          <p:cNvSpPr>
            <a:spLocks noGrp="1"/>
          </p:cNvSpPr>
          <p:nvPr>
            <p:ph type="title"/>
          </p:nvPr>
        </p:nvSpPr>
        <p:spPr>
          <a:solidFill>
            <a:schemeClr val="bg1"/>
          </a:solidFill>
        </p:spPr>
        <p:txBody>
          <a:bodyPr>
            <a:noAutofit/>
          </a:bodyPr>
          <a:lstStyle/>
          <a:p>
            <a:r>
              <a:rPr lang="en-US" sz="3200" dirty="0">
                <a:solidFill>
                  <a:srgbClr val="004B83"/>
                </a:solidFill>
              </a:rPr>
              <a:t>Conceptual vs physical modeling</a:t>
            </a:r>
          </a:p>
        </p:txBody>
      </p:sp>
      <p:sp>
        <p:nvSpPr>
          <p:cNvPr id="5" name="Text Placeholder 4">
            <a:extLst>
              <a:ext uri="{FF2B5EF4-FFF2-40B4-BE49-F238E27FC236}">
                <a16:creationId xmlns:a16="http://schemas.microsoft.com/office/drawing/2014/main" id="{8C1D4584-DB41-04F5-2DA0-028969B19499}"/>
              </a:ext>
            </a:extLst>
          </p:cNvPr>
          <p:cNvSpPr>
            <a:spLocks noGrp="1"/>
          </p:cNvSpPr>
          <p:nvPr>
            <p:ph type="body" idx="1"/>
          </p:nvPr>
        </p:nvSpPr>
        <p:spPr/>
        <p:txBody>
          <a:bodyPr>
            <a:normAutofit/>
          </a:bodyPr>
          <a:lstStyle/>
          <a:p>
            <a:r>
              <a:rPr lang="en-US" sz="1600" dirty="0">
                <a:latin typeface="Avenir Book" panose="02000503020000020003" pitchFamily="2" charset="0"/>
              </a:rPr>
              <a:t>A conceptual model describes relationships at a high level</a:t>
            </a:r>
          </a:p>
          <a:p>
            <a:pPr lvl="1"/>
            <a:r>
              <a:rPr lang="en-US" sz="1400" dirty="0">
                <a:latin typeface="Avenir Book" panose="02000503020000020003" pitchFamily="2" charset="0"/>
              </a:rPr>
              <a:t>“There is a many-to-one relationship between Student and House”</a:t>
            </a:r>
          </a:p>
          <a:p>
            <a:pPr lvl="1"/>
            <a:r>
              <a:rPr lang="en-US" sz="1400" dirty="0">
                <a:latin typeface="Avenir Book" panose="02000503020000020003" pitchFamily="2" charset="0"/>
              </a:rPr>
              <a:t>One way to indicate graphically shown at right</a:t>
            </a:r>
          </a:p>
          <a:p>
            <a:pPr lvl="1"/>
            <a:endParaRPr lang="en-US" sz="1400" dirty="0">
              <a:latin typeface="Avenir Book" panose="02000503020000020003" pitchFamily="2" charset="0"/>
            </a:endParaRPr>
          </a:p>
          <a:p>
            <a:r>
              <a:rPr lang="en-US" sz="1600" dirty="0">
                <a:latin typeface="Avenir Book" panose="02000503020000020003" pitchFamily="2" charset="0"/>
              </a:rPr>
              <a:t>The physical model details how the relationship is implemented with columns, foreign keys, and intermediate tables</a:t>
            </a:r>
          </a:p>
          <a:p>
            <a:pPr lvl="1"/>
            <a:r>
              <a:rPr lang="en-US" sz="1400" dirty="0">
                <a:latin typeface="Avenir Book" panose="02000503020000020003" pitchFamily="2" charset="0"/>
              </a:rPr>
              <a:t>As we’ve seen so far</a:t>
            </a:r>
          </a:p>
        </p:txBody>
      </p:sp>
      <p:sp>
        <p:nvSpPr>
          <p:cNvPr id="6" name="Text Placeholder 5">
            <a:extLst>
              <a:ext uri="{FF2B5EF4-FFF2-40B4-BE49-F238E27FC236}">
                <a16:creationId xmlns:a16="http://schemas.microsoft.com/office/drawing/2014/main" id="{29E67340-AD5D-7B28-6578-5BE6DA6BAA92}"/>
              </a:ext>
            </a:extLst>
          </p:cNvPr>
          <p:cNvSpPr>
            <a:spLocks noGrp="1"/>
          </p:cNvSpPr>
          <p:nvPr>
            <p:ph type="body" idx="2"/>
          </p:nvPr>
        </p:nvSpPr>
        <p:spPr/>
        <p:txBody>
          <a:bodyPr/>
          <a:lstStyle/>
          <a:p>
            <a:endParaRPr lang="en-US" dirty="0"/>
          </a:p>
        </p:txBody>
      </p:sp>
      <p:sp>
        <p:nvSpPr>
          <p:cNvPr id="4" name="Slide Number Placeholder 3">
            <a:extLst>
              <a:ext uri="{FF2B5EF4-FFF2-40B4-BE49-F238E27FC236}">
                <a16:creationId xmlns:a16="http://schemas.microsoft.com/office/drawing/2014/main" id="{0B084204-4D84-2415-8AD8-58EFD9A27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160573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04D-2DE4-7F49-FB2C-0D8B4FF0D63B}"/>
              </a:ext>
            </a:extLst>
          </p:cNvPr>
          <p:cNvSpPr>
            <a:spLocks noGrp="1"/>
          </p:cNvSpPr>
          <p:nvPr>
            <p:ph type="title"/>
          </p:nvPr>
        </p:nvSpPr>
        <p:spPr/>
        <p:txBody>
          <a:bodyPr/>
          <a:lstStyle/>
          <a:p>
            <a:r>
              <a:rPr lang="en-US" dirty="0"/>
              <a:t>Relational databases, the good</a:t>
            </a:r>
          </a:p>
        </p:txBody>
      </p:sp>
      <p:sp>
        <p:nvSpPr>
          <p:cNvPr id="3" name="Text Placeholder 2">
            <a:extLst>
              <a:ext uri="{FF2B5EF4-FFF2-40B4-BE49-F238E27FC236}">
                <a16:creationId xmlns:a16="http://schemas.microsoft.com/office/drawing/2014/main" id="{1ABC6FBA-A79D-97A1-9EA3-D01AA68A1729}"/>
              </a:ext>
            </a:extLst>
          </p:cNvPr>
          <p:cNvSpPr>
            <a:spLocks noGrp="1"/>
          </p:cNvSpPr>
          <p:nvPr>
            <p:ph type="body" idx="1"/>
          </p:nvPr>
        </p:nvSpPr>
        <p:spPr/>
        <p:txBody>
          <a:bodyPr>
            <a:normAutofit fontScale="92500" lnSpcReduction="10000"/>
          </a:bodyPr>
          <a:lstStyle/>
          <a:p>
            <a:r>
              <a:rPr lang="en-US" dirty="0"/>
              <a:t>Fundamental form of data organization for 50 years</a:t>
            </a:r>
          </a:p>
          <a:p>
            <a:r>
              <a:rPr lang="en-US" dirty="0"/>
              <a:t>Remarkably stable: SQL basically unchanged for 50 years!</a:t>
            </a:r>
          </a:p>
          <a:p>
            <a:r>
              <a:rPr lang="en-US" dirty="0"/>
              <a:t>Mathematically rigorous basis</a:t>
            </a:r>
          </a:p>
          <a:p>
            <a:r>
              <a:rPr lang="en-US" dirty="0"/>
              <a:t>Open-ended query system</a:t>
            </a:r>
          </a:p>
          <a:p>
            <a:r>
              <a:rPr lang="en-US" dirty="0"/>
              <a:t>Support collaboration</a:t>
            </a:r>
          </a:p>
          <a:p>
            <a:r>
              <a:rPr lang="en-US" dirty="0"/>
              <a:t>Allow (well, require) schema definition</a:t>
            </a:r>
          </a:p>
          <a:p>
            <a:r>
              <a:rPr lang="en-US" dirty="0"/>
              <a:t>Correctness/consistency preserving</a:t>
            </a:r>
          </a:p>
          <a:p>
            <a:r>
              <a:rPr lang="en-US" dirty="0"/>
              <a:t>Fault tolerant, even replicated</a:t>
            </a:r>
          </a:p>
          <a:p>
            <a:r>
              <a:rPr lang="en-US" dirty="0"/>
              <a:t>Support concurrency out of the box</a:t>
            </a:r>
          </a:p>
          <a:p>
            <a:r>
              <a:rPr lang="en-US" dirty="0"/>
              <a:t>Turnkey performance support</a:t>
            </a:r>
          </a:p>
          <a:p>
            <a:r>
              <a:rPr lang="en-US" dirty="0"/>
              <a:t>Extensions for spatial objects, large corpus text, XML, JSON, etc.</a:t>
            </a:r>
          </a:p>
        </p:txBody>
      </p:sp>
      <p:sp>
        <p:nvSpPr>
          <p:cNvPr id="4" name="Slide Number Placeholder 3">
            <a:extLst>
              <a:ext uri="{FF2B5EF4-FFF2-40B4-BE49-F238E27FC236}">
                <a16:creationId xmlns:a16="http://schemas.microsoft.com/office/drawing/2014/main" id="{CE684AE4-A3A1-ED77-9743-B51820590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92372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CA0-FBF6-572F-9E36-5C1C7467084F}"/>
              </a:ext>
            </a:extLst>
          </p:cNvPr>
          <p:cNvSpPr>
            <a:spLocks noGrp="1"/>
          </p:cNvSpPr>
          <p:nvPr>
            <p:ph type="title"/>
          </p:nvPr>
        </p:nvSpPr>
        <p:spPr/>
        <p:txBody>
          <a:bodyPr/>
          <a:lstStyle/>
          <a:p>
            <a:r>
              <a:rPr lang="en-US" dirty="0"/>
              <a:t>Naming best practices</a:t>
            </a:r>
          </a:p>
        </p:txBody>
      </p:sp>
      <p:sp>
        <p:nvSpPr>
          <p:cNvPr id="3" name="Text Placeholder 2">
            <a:extLst>
              <a:ext uri="{FF2B5EF4-FFF2-40B4-BE49-F238E27FC236}">
                <a16:creationId xmlns:a16="http://schemas.microsoft.com/office/drawing/2014/main" id="{E128BD81-0565-84B6-75D5-8D0ADFA03D49}"/>
              </a:ext>
            </a:extLst>
          </p:cNvPr>
          <p:cNvSpPr>
            <a:spLocks noGrp="1"/>
          </p:cNvSpPr>
          <p:nvPr>
            <p:ph type="body" idx="1"/>
          </p:nvPr>
        </p:nvSpPr>
        <p:spPr/>
        <p:txBody>
          <a:bodyPr/>
          <a:lstStyle/>
          <a:p>
            <a:r>
              <a:rPr lang="en-US" dirty="0"/>
              <a:t>Table names singular</a:t>
            </a:r>
          </a:p>
          <a:p>
            <a:pPr lvl="1"/>
            <a:r>
              <a:rPr lang="en-US" dirty="0">
                <a:latin typeface="Avenir Book" panose="02000503020000020003" pitchFamily="2" charset="0"/>
              </a:rPr>
              <a:t>Student, not Students of </a:t>
            </a:r>
            <a:r>
              <a:rPr lang="en-US" dirty="0" err="1">
                <a:latin typeface="Avenir Book" panose="02000503020000020003" pitchFamily="2" charset="0"/>
              </a:rPr>
              <a:t>Student_body</a:t>
            </a:r>
            <a:endParaRPr lang="en-US" dirty="0">
              <a:latin typeface="Avenir Book" panose="02000503020000020003" pitchFamily="2" charset="0"/>
            </a:endParaRPr>
          </a:p>
          <a:p>
            <a:r>
              <a:rPr lang="en-US" dirty="0"/>
              <a:t>Column name unqualified</a:t>
            </a:r>
          </a:p>
          <a:p>
            <a:pPr lvl="1"/>
            <a:r>
              <a:rPr lang="en-US" dirty="0">
                <a:latin typeface="Avenir Book" panose="02000503020000020003" pitchFamily="2" charset="0"/>
              </a:rPr>
              <a:t>Name, not </a:t>
            </a:r>
            <a:r>
              <a:rPr lang="en-US" dirty="0" err="1">
                <a:latin typeface="Avenir Book" panose="02000503020000020003" pitchFamily="2" charset="0"/>
              </a:rPr>
              <a:t>Student_name</a:t>
            </a:r>
            <a:endParaRPr lang="en-US" dirty="0">
              <a:latin typeface="Avenir Book" panose="02000503020000020003" pitchFamily="2" charset="0"/>
            </a:endParaRPr>
          </a:p>
          <a:p>
            <a:r>
              <a:rPr lang="en-US" dirty="0"/>
              <a:t>Ergo, can reference in SQL as </a:t>
            </a:r>
            <a:r>
              <a:rPr lang="en-US" dirty="0" err="1"/>
              <a:t>Student.Name</a:t>
            </a:r>
            <a:endParaRPr lang="en-US" dirty="0"/>
          </a:p>
          <a:p>
            <a:pPr lvl="1"/>
            <a:endParaRPr lang="en-US" dirty="0"/>
          </a:p>
          <a:p>
            <a:r>
              <a:rPr lang="en-US" dirty="0"/>
              <a:t>Two approaches to key naming</a:t>
            </a:r>
          </a:p>
          <a:p>
            <a:pPr lvl="1"/>
            <a:r>
              <a:rPr lang="en-US" dirty="0">
                <a:latin typeface="Avenir Book" panose="02000503020000020003" pitchFamily="2" charset="0"/>
              </a:rPr>
              <a:t>Use attribute name to indicate relationship</a:t>
            </a:r>
          </a:p>
          <a:p>
            <a:pPr lvl="2"/>
            <a:r>
              <a:rPr lang="en-US" dirty="0">
                <a:latin typeface="Avenir Book" panose="02000503020000020003" pitchFamily="2" charset="0"/>
              </a:rPr>
              <a:t>E.g., Wand column referencing Student is named “Owner”</a:t>
            </a:r>
          </a:p>
          <a:p>
            <a:pPr lvl="1"/>
            <a:r>
              <a:rPr lang="en-US" dirty="0">
                <a:latin typeface="Avenir Book" panose="02000503020000020003" pitchFamily="2" charset="0"/>
              </a:rPr>
              <a:t>Use primary key name uniformly (probably preferable)</a:t>
            </a:r>
          </a:p>
          <a:p>
            <a:pPr lvl="2"/>
            <a:r>
              <a:rPr lang="en-US" dirty="0" err="1">
                <a:latin typeface="Avenir Book" panose="02000503020000020003" pitchFamily="2" charset="0"/>
              </a:rPr>
              <a:t>Student_ID</a:t>
            </a:r>
            <a:r>
              <a:rPr lang="en-US" dirty="0">
                <a:latin typeface="Avenir Book" panose="02000503020000020003" pitchFamily="2" charset="0"/>
              </a:rPr>
              <a:t>, </a:t>
            </a:r>
            <a:r>
              <a:rPr lang="en-US" dirty="0" err="1">
                <a:latin typeface="Avenir Book" panose="02000503020000020003" pitchFamily="2" charset="0"/>
              </a:rPr>
              <a:t>House_ID</a:t>
            </a:r>
            <a:r>
              <a:rPr lang="en-US" dirty="0">
                <a:latin typeface="Avenir Book" panose="02000503020000020003" pitchFamily="2" charset="0"/>
              </a:rPr>
              <a:t>, etc.</a:t>
            </a:r>
          </a:p>
          <a:p>
            <a:pPr lvl="1"/>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A379B810-6791-C46E-CCCE-3EE908E12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212973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885-98D8-2827-1714-63B1A819774C}"/>
              </a:ext>
            </a:extLst>
          </p:cNvPr>
          <p:cNvSpPr>
            <a:spLocks noGrp="1"/>
          </p:cNvSpPr>
          <p:nvPr>
            <p:ph type="title"/>
          </p:nvPr>
        </p:nvSpPr>
        <p:spPr/>
        <p:txBody>
          <a:bodyPr/>
          <a:lstStyle/>
          <a:p>
            <a:r>
              <a:rPr lang="en-US" dirty="0"/>
              <a:t>Art of data modeling</a:t>
            </a:r>
          </a:p>
        </p:txBody>
      </p:sp>
      <p:sp>
        <p:nvSpPr>
          <p:cNvPr id="3" name="Text Placeholder 2">
            <a:extLst>
              <a:ext uri="{FF2B5EF4-FFF2-40B4-BE49-F238E27FC236}">
                <a16:creationId xmlns:a16="http://schemas.microsoft.com/office/drawing/2014/main" id="{74EDED27-BD13-30CA-B970-739316E8548C}"/>
              </a:ext>
            </a:extLst>
          </p:cNvPr>
          <p:cNvSpPr>
            <a:spLocks noGrp="1"/>
          </p:cNvSpPr>
          <p:nvPr>
            <p:ph type="body" idx="1"/>
          </p:nvPr>
        </p:nvSpPr>
        <p:spPr/>
        <p:txBody>
          <a:bodyPr/>
          <a:lstStyle/>
          <a:p>
            <a:r>
              <a:rPr lang="en-US" dirty="0"/>
              <a:t>Balancing act between:</a:t>
            </a:r>
          </a:p>
          <a:p>
            <a:pPr lvl="1"/>
            <a:r>
              <a:rPr lang="en-US" dirty="0">
                <a:latin typeface="Avenir Book" panose="02000503020000020003" pitchFamily="2" charset="0"/>
              </a:rPr>
              <a:t>Fidelity of description</a:t>
            </a:r>
          </a:p>
          <a:p>
            <a:pPr lvl="1"/>
            <a:r>
              <a:rPr lang="en-US" dirty="0">
                <a:latin typeface="Avenir Book" panose="02000503020000020003" pitchFamily="2" charset="0"/>
              </a:rPr>
              <a:t>Functional requirements</a:t>
            </a:r>
          </a:p>
          <a:p>
            <a:pPr lvl="1"/>
            <a:r>
              <a:rPr lang="en-US" dirty="0">
                <a:latin typeface="Avenir Book" panose="02000503020000020003" pitchFamily="2" charset="0"/>
              </a:rPr>
              <a:t>Understandability &amp; maintainability</a:t>
            </a:r>
          </a:p>
          <a:p>
            <a:pPr lvl="1"/>
            <a:r>
              <a:rPr lang="en-US" dirty="0">
                <a:latin typeface="Avenir Book" panose="02000503020000020003" pitchFamily="2" charset="0"/>
              </a:rPr>
              <a:t>Data availability</a:t>
            </a:r>
          </a:p>
        </p:txBody>
      </p:sp>
      <p:sp>
        <p:nvSpPr>
          <p:cNvPr id="4" name="Slide Number Placeholder 3">
            <a:extLst>
              <a:ext uri="{FF2B5EF4-FFF2-40B4-BE49-F238E27FC236}">
                <a16:creationId xmlns:a16="http://schemas.microsoft.com/office/drawing/2014/main" id="{6D2601C2-EA7E-7CD8-98B0-EAD631F7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621665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CDA-4D21-5F27-3210-CCE7BA3D2454}"/>
              </a:ext>
            </a:extLst>
          </p:cNvPr>
          <p:cNvSpPr>
            <a:spLocks noGrp="1"/>
          </p:cNvSpPr>
          <p:nvPr>
            <p:ph type="title"/>
          </p:nvPr>
        </p:nvSpPr>
        <p:spPr/>
        <p:txBody>
          <a:bodyPr/>
          <a:lstStyle/>
          <a:p>
            <a:r>
              <a:rPr lang="en-US" dirty="0"/>
              <a:t>In-class activity</a:t>
            </a:r>
          </a:p>
        </p:txBody>
      </p:sp>
      <p:sp>
        <p:nvSpPr>
          <p:cNvPr id="3" name="Text Placeholder 2">
            <a:extLst>
              <a:ext uri="{FF2B5EF4-FFF2-40B4-BE49-F238E27FC236}">
                <a16:creationId xmlns:a16="http://schemas.microsoft.com/office/drawing/2014/main" id="{C6FBC9B5-AFFD-7A12-379B-886936621BBC}"/>
              </a:ext>
            </a:extLst>
          </p:cNvPr>
          <p:cNvSpPr>
            <a:spLocks noGrp="1"/>
          </p:cNvSpPr>
          <p:nvPr>
            <p:ph type="body" idx="1"/>
          </p:nvPr>
        </p:nvSpPr>
        <p:spPr/>
        <p:txBody>
          <a:bodyPr/>
          <a:lstStyle/>
          <a:p>
            <a:r>
              <a:rPr lang="en-US" dirty="0"/>
              <a:t>Go to </a:t>
            </a:r>
            <a:r>
              <a:rPr lang="en-US" dirty="0" err="1"/>
              <a:t>goodreads.com</a:t>
            </a:r>
            <a:endParaRPr lang="en-US" dirty="0"/>
          </a:p>
          <a:p>
            <a:r>
              <a:rPr lang="en-US" dirty="0"/>
              <a:t>What’s a conceptual data model for this website?</a:t>
            </a:r>
          </a:p>
          <a:p>
            <a:pPr lvl="1"/>
            <a:r>
              <a:rPr lang="en-US" dirty="0">
                <a:latin typeface="Avenir Book" panose="02000503020000020003" pitchFamily="2" charset="0"/>
              </a:rPr>
              <a:t>Entities, attributes, relationships, constraints</a:t>
            </a:r>
          </a:p>
        </p:txBody>
      </p:sp>
      <p:sp>
        <p:nvSpPr>
          <p:cNvPr id="4" name="Slide Number Placeholder 3">
            <a:extLst>
              <a:ext uri="{FF2B5EF4-FFF2-40B4-BE49-F238E27FC236}">
                <a16:creationId xmlns:a16="http://schemas.microsoft.com/office/drawing/2014/main" id="{86F44314-5347-824A-4681-6F0E278EA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venir Book" panose="02000503020000020003" pitchFamily="2" charset="0"/>
              </a:rPr>
              <a:t>32</a:t>
            </a:fld>
            <a:endParaRPr lang="en" dirty="0">
              <a:latin typeface="Avenir Book" panose="02000503020000020003" pitchFamily="2" charset="0"/>
            </a:endParaRPr>
          </a:p>
        </p:txBody>
      </p:sp>
    </p:spTree>
    <p:extLst>
      <p:ext uri="{BB962C8B-B14F-4D97-AF65-F5344CB8AC3E}">
        <p14:creationId xmlns:p14="http://schemas.microsoft.com/office/powerpoint/2010/main" val="2896200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862-EE3A-EC66-9E3E-8FC3170AF862}"/>
              </a:ext>
            </a:extLst>
          </p:cNvPr>
          <p:cNvSpPr>
            <a:spLocks noGrp="1"/>
          </p:cNvSpPr>
          <p:nvPr>
            <p:ph type="title"/>
          </p:nvPr>
        </p:nvSpPr>
        <p:spPr/>
        <p:txBody>
          <a:bodyPr/>
          <a:lstStyle/>
          <a:p>
            <a:r>
              <a:rPr lang="en-US" dirty="0"/>
              <a:t>Our running example</a:t>
            </a:r>
          </a:p>
        </p:txBody>
      </p:sp>
      <p:sp>
        <p:nvSpPr>
          <p:cNvPr id="3" name="Text Placeholder 2">
            <a:extLst>
              <a:ext uri="{FF2B5EF4-FFF2-40B4-BE49-F238E27FC236}">
                <a16:creationId xmlns:a16="http://schemas.microsoft.com/office/drawing/2014/main" id="{FF92DAA2-6794-B93E-201F-FC8324DC50A3}"/>
              </a:ext>
            </a:extLst>
          </p:cNvPr>
          <p:cNvSpPr>
            <a:spLocks noGrp="1"/>
          </p:cNvSpPr>
          <p:nvPr>
            <p:ph type="body" idx="1"/>
          </p:nvPr>
        </p:nvSpPr>
        <p:spPr/>
        <p:txBody>
          <a:bodyPr>
            <a:normAutofit lnSpcReduction="10000"/>
          </a:bodyPr>
          <a:lstStyle/>
          <a:p>
            <a:r>
              <a:rPr lang="en-US" dirty="0"/>
              <a:t>Arctic Shorebird Demographics Network (ASDN)</a:t>
            </a:r>
          </a:p>
          <a:p>
            <a:pPr lvl="1"/>
            <a:r>
              <a:rPr lang="en-US" dirty="0">
                <a:latin typeface="Avenir Book" panose="02000503020000020003" pitchFamily="2" charset="0"/>
              </a:rPr>
              <a:t>Arctic Data Center</a:t>
            </a:r>
          </a:p>
          <a:p>
            <a:pPr lvl="1"/>
            <a:r>
              <a:rPr lang="en-US" dirty="0">
                <a:latin typeface="Avenir Book" panose="02000503020000020003" pitchFamily="2" charset="0"/>
                <a:hlinkClick r:id="rId3"/>
              </a:rPr>
              <a:t>https://doi.org/10.18739/A2222R68W</a:t>
            </a:r>
            <a:endParaRPr lang="en-US" dirty="0">
              <a:latin typeface="Avenir Book" panose="02000503020000020003" pitchFamily="2" charset="0"/>
            </a:endParaRPr>
          </a:p>
          <a:p>
            <a:pPr lvl="1"/>
            <a:endParaRPr lang="en-US" dirty="0">
              <a:latin typeface="Avenir Book" panose="02000503020000020003" pitchFamily="2" charset="0"/>
            </a:endParaRPr>
          </a:p>
          <a:p>
            <a:r>
              <a:rPr lang="en-US" dirty="0"/>
              <a:t>Multiple, related CSV files</a:t>
            </a:r>
          </a:p>
          <a:p>
            <a:pPr lvl="1"/>
            <a:r>
              <a:rPr lang="en-US" dirty="0">
                <a:latin typeface="Avenir Book" panose="02000503020000020003" pitchFamily="2" charset="0"/>
              </a:rPr>
              <a:t>Bird nests, bird eggs, bird captures, bird sightings, lemming counts, snow coverage, etc.</a:t>
            </a:r>
          </a:p>
          <a:p>
            <a:r>
              <a:rPr lang="en-US" dirty="0"/>
              <a:t>Not in database or relational form, but </a:t>
            </a:r>
            <a:r>
              <a:rPr lang="en-US" dirty="0" err="1"/>
              <a:t>kinda</a:t>
            </a:r>
            <a:r>
              <a:rPr lang="en-US" dirty="0"/>
              <a:t> screams relational</a:t>
            </a:r>
          </a:p>
          <a:p>
            <a:pPr lvl="1"/>
            <a:endParaRPr lang="en-US" dirty="0"/>
          </a:p>
          <a:p>
            <a:r>
              <a:rPr lang="en-US" dirty="0"/>
              <a:t>Real-world dataset</a:t>
            </a:r>
          </a:p>
          <a:p>
            <a:pPr lvl="1"/>
            <a:r>
              <a:rPr lang="en-US" dirty="0">
                <a:latin typeface="Avenir Book" panose="02000503020000020003" pitchFamily="2" charset="0"/>
              </a:rPr>
              <a:t>Reflects the challenges of managing data distributed over time, space, and people</a:t>
            </a:r>
          </a:p>
          <a:p>
            <a:pPr lvl="1"/>
            <a:endParaRPr lang="en-US" dirty="0">
              <a:latin typeface="Avenir Book" panose="02000503020000020003" pitchFamily="2" charset="0"/>
            </a:endParaRPr>
          </a:p>
          <a:p>
            <a:r>
              <a:rPr lang="en-US" dirty="0"/>
              <a:t>Our task this week: convert CSV files to relational tables</a:t>
            </a:r>
          </a:p>
        </p:txBody>
      </p:sp>
      <p:sp>
        <p:nvSpPr>
          <p:cNvPr id="4" name="Slide Number Placeholder 3">
            <a:extLst>
              <a:ext uri="{FF2B5EF4-FFF2-40B4-BE49-F238E27FC236}">
                <a16:creationId xmlns:a16="http://schemas.microsoft.com/office/drawing/2014/main" id="{EA049EBE-F303-1490-6F23-0604D3E97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1988830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8044-E548-A28A-F822-840354C3EDA2}"/>
              </a:ext>
            </a:extLst>
          </p:cNvPr>
          <p:cNvSpPr>
            <a:spLocks noGrp="1"/>
          </p:cNvSpPr>
          <p:nvPr>
            <p:ph type="title"/>
          </p:nvPr>
        </p:nvSpPr>
        <p:spPr/>
        <p:txBody>
          <a:bodyPr/>
          <a:lstStyle/>
          <a:p>
            <a:r>
              <a:rPr lang="en-US" dirty="0"/>
              <a:t>Sample table: Site</a:t>
            </a:r>
          </a:p>
        </p:txBody>
      </p:sp>
      <p:sp>
        <p:nvSpPr>
          <p:cNvPr id="3" name="Text Placeholder 2">
            <a:extLst>
              <a:ext uri="{FF2B5EF4-FFF2-40B4-BE49-F238E27FC236}">
                <a16:creationId xmlns:a16="http://schemas.microsoft.com/office/drawing/2014/main" id="{F01855C6-2F79-74CE-4597-783180FA08E2}"/>
              </a:ext>
            </a:extLst>
          </p:cNvPr>
          <p:cNvSpPr>
            <a:spLocks noGrp="1"/>
          </p:cNvSpPr>
          <p:nvPr>
            <p:ph type="body" idx="1"/>
          </p:nvPr>
        </p:nvSpPr>
        <p:spPr/>
        <p:txBody>
          <a:bodyPr>
            <a:normAutofit fontScale="62500" lnSpcReduction="20000"/>
          </a:bodyPr>
          <a:lstStyle/>
          <a:p>
            <a:r>
              <a:rPr lang="en-US" dirty="0"/>
              <a:t>“ASDN field sites are referred to by 4-letter codes in each of the data files”</a:t>
            </a:r>
          </a:p>
          <a:p>
            <a:pPr lvl="1"/>
            <a:endParaRPr lang="en-US" dirty="0">
              <a:latin typeface="Avenir Book" panose="02000503020000020003" pitchFamily="2" charset="0"/>
            </a:endParaRPr>
          </a:p>
          <a:p>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Data columns (total 6 columns):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Column                      Non-Null Count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Code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   Site name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2   Location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   Latitude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   Longitude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Total_Study_Plot_Area</a:t>
            </a:r>
            <a:r>
              <a:rPr lang="en-US" dirty="0">
                <a:latin typeface="Courier New" panose="02070309020205020404" pitchFamily="49" charset="0"/>
                <a:cs typeface="Courier New" panose="02070309020205020404" pitchFamily="49" charset="0"/>
              </a:rPr>
              <a:t>_(ha)  16 non-null     float64</a:t>
            </a:r>
          </a:p>
          <a:p>
            <a:pPr lvl="1"/>
            <a:endParaRPr lang="en-US" dirty="0">
              <a:latin typeface="Avenir Book" panose="02000503020000020003" pitchFamily="2" charset="0"/>
            </a:endParaRPr>
          </a:p>
          <a:p>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df.Code.unique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["Site name"].unique())</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(16, 16)</a:t>
            </a:r>
          </a:p>
        </p:txBody>
      </p:sp>
      <p:sp>
        <p:nvSpPr>
          <p:cNvPr id="4" name="Slide Number Placeholder 3">
            <a:extLst>
              <a:ext uri="{FF2B5EF4-FFF2-40B4-BE49-F238E27FC236}">
                <a16:creationId xmlns:a16="http://schemas.microsoft.com/office/drawing/2014/main" id="{12E58FCF-8D54-3659-891C-78F762F15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spTree>
    <p:extLst>
      <p:ext uri="{BB962C8B-B14F-4D97-AF65-F5344CB8AC3E}">
        <p14:creationId xmlns:p14="http://schemas.microsoft.com/office/powerpoint/2010/main" val="184488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6B3-ED6C-D467-C283-CDF3AB1AA694}"/>
              </a:ext>
            </a:extLst>
          </p:cNvPr>
          <p:cNvSpPr>
            <a:spLocks noGrp="1"/>
          </p:cNvSpPr>
          <p:nvPr>
            <p:ph type="title"/>
          </p:nvPr>
        </p:nvSpPr>
        <p:spPr/>
        <p:txBody>
          <a:bodyPr/>
          <a:lstStyle/>
          <a:p>
            <a:r>
              <a:rPr lang="en-US" dirty="0"/>
              <a:t>Site table definition</a:t>
            </a:r>
          </a:p>
        </p:txBody>
      </p:sp>
      <p:sp>
        <p:nvSpPr>
          <p:cNvPr id="3" name="Text Placeholder 2">
            <a:extLst>
              <a:ext uri="{FF2B5EF4-FFF2-40B4-BE49-F238E27FC236}">
                <a16:creationId xmlns:a16="http://schemas.microsoft.com/office/drawing/2014/main" id="{379D940C-D09C-2D1D-89F4-6DB14AD5D4A0}"/>
              </a:ext>
            </a:extLst>
          </p:cNvPr>
          <p:cNvSpPr>
            <a:spLocks noGrp="1"/>
          </p:cNvSpPr>
          <p:nvPr>
            <p:ph type="body" idx="1"/>
          </p:nvPr>
        </p:nvSpPr>
        <p:spPr/>
        <p:txBody>
          <a:bodyPr/>
          <a:lstStyle/>
          <a:p>
            <a:pPr marL="114300" indent="0">
              <a:buNone/>
            </a:pPr>
            <a:r>
              <a:rPr lang="en-US" dirty="0"/>
              <a:t>CREATE TABLE Site (</a:t>
            </a:r>
          </a:p>
          <a:p>
            <a:pPr marL="114300" indent="0">
              <a:buNone/>
            </a:pPr>
            <a:r>
              <a:rPr lang="en-US" dirty="0"/>
              <a:t>    Code TEXT PRIMARY KEY,</a:t>
            </a:r>
          </a:p>
          <a:p>
            <a:pPr marL="114300" indent="0">
              <a:buNone/>
            </a:pPr>
            <a:r>
              <a:rPr lang="en-US" dirty="0"/>
              <a:t>    </a:t>
            </a:r>
            <a:r>
              <a:rPr lang="en-US" dirty="0" err="1"/>
              <a:t>Site_name</a:t>
            </a:r>
            <a:r>
              <a:rPr lang="en-US" dirty="0"/>
              <a:t> TEXT UNIQUE NOT NULL,</a:t>
            </a:r>
          </a:p>
          <a:p>
            <a:pPr marL="114300" indent="0">
              <a:buNone/>
            </a:pPr>
            <a:r>
              <a:rPr lang="en-US" dirty="0"/>
              <a:t>    Location TEXT NOT NULL,</a:t>
            </a:r>
          </a:p>
          <a:p>
            <a:pPr marL="114300" indent="0">
              <a:buNone/>
            </a:pPr>
            <a:r>
              <a:rPr lang="en-US" dirty="0"/>
              <a:t>    Latitude REAL NOT NULL CHECK (Latitude BETWEEN -90 AND 90),</a:t>
            </a:r>
          </a:p>
          <a:p>
            <a:pPr marL="114300" indent="0">
              <a:buNone/>
            </a:pPr>
            <a:r>
              <a:rPr lang="en-US" dirty="0"/>
              <a:t>    Longitude REAL NOT NULL CHECK (Longitude BETWEEN -180 AND 180),</a:t>
            </a:r>
          </a:p>
          <a:p>
            <a:pPr marL="114300" indent="0">
              <a:buNone/>
            </a:pPr>
            <a:r>
              <a:rPr lang="en-US" dirty="0"/>
              <a:t>    "</a:t>
            </a:r>
            <a:r>
              <a:rPr lang="en-US" dirty="0" err="1"/>
              <a:t>Total_Study_Plot_Area</a:t>
            </a:r>
            <a:r>
              <a:rPr lang="en-US" dirty="0"/>
              <a:t>_(ha)" REAL NOT NULL</a:t>
            </a:r>
          </a:p>
          <a:p>
            <a:pPr marL="114300" indent="0">
              <a:buNone/>
            </a:pPr>
            <a:r>
              <a:rPr lang="en-US" dirty="0"/>
              <a:t>	CHECK ("</a:t>
            </a:r>
            <a:r>
              <a:rPr lang="en-US" dirty="0" err="1"/>
              <a:t>Total_Study_Plot_Area</a:t>
            </a:r>
            <a:r>
              <a:rPr lang="en-US" dirty="0"/>
              <a:t>_(ha)" &gt; 0),</a:t>
            </a:r>
          </a:p>
          <a:p>
            <a:pPr marL="114300" indent="0">
              <a:buNone/>
            </a:pPr>
            <a:r>
              <a:rPr lang="en-US" dirty="0"/>
              <a:t>    UNIQUE (Latitude, Longitude)</a:t>
            </a:r>
          </a:p>
          <a:p>
            <a:pPr marL="114300" indent="0">
              <a:buNone/>
            </a:pPr>
            <a:r>
              <a:rPr lang="en-US" dirty="0"/>
              <a:t>);</a:t>
            </a:r>
          </a:p>
        </p:txBody>
      </p:sp>
      <p:sp>
        <p:nvSpPr>
          <p:cNvPr id="4" name="Slide Number Placeholder 3">
            <a:extLst>
              <a:ext uri="{FF2B5EF4-FFF2-40B4-BE49-F238E27FC236}">
                <a16:creationId xmlns:a16="http://schemas.microsoft.com/office/drawing/2014/main" id="{E2E7A624-91C4-9DC6-99DD-41D896C820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2070182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3658-D464-815C-D2C2-7A6C7C1DAD10}"/>
              </a:ext>
            </a:extLst>
          </p:cNvPr>
          <p:cNvSpPr>
            <a:spLocks noGrp="1"/>
          </p:cNvSpPr>
          <p:nvPr>
            <p:ph type="title"/>
          </p:nvPr>
        </p:nvSpPr>
        <p:spPr/>
        <p:txBody>
          <a:bodyPr/>
          <a:lstStyle/>
          <a:p>
            <a:r>
              <a:rPr lang="en-US" dirty="0"/>
              <a:t>Sample table: </a:t>
            </a:r>
            <a:r>
              <a:rPr lang="en-US" dirty="0" err="1"/>
              <a:t>Camp_assignment</a:t>
            </a:r>
            <a:endParaRPr lang="en-US" dirty="0"/>
          </a:p>
        </p:txBody>
      </p:sp>
      <p:sp>
        <p:nvSpPr>
          <p:cNvPr id="3" name="Text Placeholder 2">
            <a:extLst>
              <a:ext uri="{FF2B5EF4-FFF2-40B4-BE49-F238E27FC236}">
                <a16:creationId xmlns:a16="http://schemas.microsoft.com/office/drawing/2014/main" id="{0A1258CD-CEC2-568F-07F9-97054CB89E5E}"/>
              </a:ext>
            </a:extLst>
          </p:cNvPr>
          <p:cNvSpPr>
            <a:spLocks noGrp="1"/>
          </p:cNvSpPr>
          <p:nvPr>
            <p:ph type="body" idx="1"/>
          </p:nvPr>
        </p:nvSpPr>
        <p:spPr/>
        <p:txBody>
          <a:bodyPr/>
          <a:lstStyle/>
          <a:p>
            <a:r>
              <a:rPr lang="en-US" dirty="0"/>
              <a:t>Site column: “Four-letter code of site at which data were collected”</a:t>
            </a:r>
          </a:p>
          <a:p>
            <a:r>
              <a:rPr lang="en-US" dirty="0"/>
              <a:t>Smells like a foreign key!</a:t>
            </a:r>
          </a:p>
          <a:p>
            <a:pPr lvl="1"/>
            <a:endParaRPr lang="en-US" dirty="0"/>
          </a:p>
          <a:p>
            <a:r>
              <a:rPr lang="en-US" dirty="0">
                <a:latin typeface="Courier New" panose="02070309020205020404" pitchFamily="49" charset="0"/>
                <a:cs typeface="Courier New" panose="02070309020205020404" pitchFamily="49" charset="0"/>
              </a:rPr>
              <a:t>site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ASDN_Camp_assignment.csv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df.Site.isin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site.Code</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 </a:t>
            </a:r>
            <a:r>
              <a:rPr lang="en-US" dirty="0">
                <a:latin typeface="Courier New" panose="02070309020205020404" pitchFamily="49" charset="0"/>
                <a:cs typeface="Courier New" panose="02070309020205020404" pitchFamily="49" charset="0"/>
              </a:rPr>
              <a:t>0</a:t>
            </a:r>
          </a:p>
        </p:txBody>
      </p:sp>
      <p:sp>
        <p:nvSpPr>
          <p:cNvPr id="4" name="Slide Number Placeholder 3">
            <a:extLst>
              <a:ext uri="{FF2B5EF4-FFF2-40B4-BE49-F238E27FC236}">
                <a16:creationId xmlns:a16="http://schemas.microsoft.com/office/drawing/2014/main" id="{32E0EB1E-8566-BABA-1787-04E250BF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2121535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561-4345-FEB0-8B67-CCE030C67B81}"/>
              </a:ext>
            </a:extLst>
          </p:cNvPr>
          <p:cNvSpPr>
            <a:spLocks noGrp="1"/>
          </p:cNvSpPr>
          <p:nvPr>
            <p:ph type="title"/>
          </p:nvPr>
        </p:nvSpPr>
        <p:spPr>
          <a:xfrm>
            <a:off x="311700" y="429527"/>
            <a:ext cx="8520600" cy="572700"/>
          </a:xfrm>
        </p:spPr>
        <p:txBody>
          <a:bodyPr/>
          <a:lstStyle/>
          <a:p>
            <a:r>
              <a:rPr lang="en-US" dirty="0" err="1"/>
              <a:t>Camp_assignment</a:t>
            </a:r>
            <a:r>
              <a:rPr lang="en-US" dirty="0"/>
              <a:t> table definition</a:t>
            </a:r>
          </a:p>
        </p:txBody>
      </p:sp>
      <p:sp>
        <p:nvSpPr>
          <p:cNvPr id="3" name="Text Placeholder 2">
            <a:extLst>
              <a:ext uri="{FF2B5EF4-FFF2-40B4-BE49-F238E27FC236}">
                <a16:creationId xmlns:a16="http://schemas.microsoft.com/office/drawing/2014/main" id="{08DB5040-C1BB-0416-9746-51D7794E8F4C}"/>
              </a:ext>
            </a:extLst>
          </p:cNvPr>
          <p:cNvSpPr>
            <a:spLocks noGrp="1"/>
          </p:cNvSpPr>
          <p:nvPr>
            <p:ph type="body" idx="1"/>
          </p:nvPr>
        </p:nvSpPr>
        <p:spPr/>
        <p:txBody>
          <a:bodyPr/>
          <a:lstStyle/>
          <a:p>
            <a:pPr marL="114300" indent="0">
              <a:buNone/>
            </a:pPr>
            <a:r>
              <a:rPr lang="en-US" dirty="0"/>
              <a:t>CREATE TABLE </a:t>
            </a:r>
            <a:r>
              <a:rPr lang="en-US" dirty="0" err="1"/>
              <a:t>Camp_assignment</a:t>
            </a:r>
            <a:r>
              <a:rPr lang="en-US" dirty="0"/>
              <a:t> (</a:t>
            </a:r>
          </a:p>
          <a:p>
            <a:pPr marL="114300" indent="0">
              <a:buNone/>
            </a:pPr>
            <a:r>
              <a:rPr lang="en-US" dirty="0"/>
              <a:t>    …,</a:t>
            </a:r>
          </a:p>
          <a:p>
            <a:pPr marL="114300" indent="0">
              <a:buNone/>
            </a:pPr>
            <a:r>
              <a:rPr lang="en-US" dirty="0"/>
              <a:t>    Site TEXT NOT NULL,</a:t>
            </a:r>
          </a:p>
          <a:p>
            <a:pPr marL="114300" indent="0">
              <a:buNone/>
            </a:pPr>
            <a:r>
              <a:rPr lang="en-US" dirty="0"/>
              <a:t>    …,</a:t>
            </a:r>
            <a:br>
              <a:rPr lang="en-US" dirty="0"/>
            </a:br>
            <a:r>
              <a:rPr lang="en-US" dirty="0"/>
              <a:t>    FOREIGN KEY (Site) REFERENCES Site (Code)</a:t>
            </a:r>
            <a:br>
              <a:rPr lang="en-US" dirty="0"/>
            </a:br>
            <a:r>
              <a:rPr lang="en-US" dirty="0"/>
              <a:t>);</a:t>
            </a:r>
          </a:p>
        </p:txBody>
      </p:sp>
      <p:sp>
        <p:nvSpPr>
          <p:cNvPr id="4" name="Slide Number Placeholder 3">
            <a:extLst>
              <a:ext uri="{FF2B5EF4-FFF2-40B4-BE49-F238E27FC236}">
                <a16:creationId xmlns:a16="http://schemas.microsoft.com/office/drawing/2014/main" id="{836AE499-BE0D-D212-4632-73B732F7F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681495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(1)</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lstStyle/>
          <a:p>
            <a:r>
              <a:rPr lang="en-US" dirty="0"/>
              <a:t>Here’s why</a:t>
            </a:r>
          </a:p>
          <a:p>
            <a:pPr lvl="1"/>
            <a:endParaRPr lang="en-US" dirty="0">
              <a:latin typeface="Avenir Book" panose="02000503020000020003" pitchFamily="2" charset="0"/>
            </a:endParaRPr>
          </a:p>
          <a:p>
            <a:r>
              <a:rPr lang="en-US" dirty="0" err="1"/>
              <a:t>Daily_pred_lemm.Team_count</a:t>
            </a:r>
            <a:endParaRPr lang="en-US" dirty="0"/>
          </a:p>
          <a:p>
            <a:pPr lvl="1"/>
            <a:r>
              <a:rPr lang="en-US" dirty="0">
                <a:latin typeface="Avenir Book" panose="02000503020000020003" pitchFamily="2" charset="0"/>
              </a:rPr>
              <a:t>Boolean column: “Did more than one person conduct the survey together?”</a:t>
            </a:r>
          </a:p>
          <a:p>
            <a:pPr lvl="1"/>
            <a:endParaRPr lang="en-US" dirty="0">
              <a:latin typeface="Avenir Book" panose="02000503020000020003" pitchFamily="2" charset="0"/>
            </a:endParaRPr>
          </a:p>
          <a:p>
            <a:pPr lvl="1"/>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ASDN_Daily_pred_lemm.csv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df.Team_count.unique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array(['n', 'y', nan, 'n ', 'N'],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1988222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(2)</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normAutofit fontScale="92500"/>
          </a:bodyPr>
          <a:lstStyle/>
          <a:p>
            <a:r>
              <a:rPr lang="en-US" dirty="0" err="1"/>
              <a:t>Bird_nests.conceal</a:t>
            </a:r>
            <a:endParaRPr lang="en-US" dirty="0"/>
          </a:p>
          <a:p>
            <a:pPr lvl="1"/>
            <a:r>
              <a:rPr lang="en-US" dirty="0">
                <a:latin typeface="Avenir Book" panose="02000503020000020003" pitchFamily="2" charset="0"/>
              </a:rPr>
              <a:t>Numeric column: “Percent of the nest concealed by vegetation”</a:t>
            </a:r>
          </a:p>
          <a:p>
            <a:pPr lvl="1"/>
            <a:endParaRPr lang="en-US" dirty="0">
              <a:latin typeface="Avenir Book" panose="02000503020000020003" pitchFamily="2" charset="0"/>
            </a:endParaRPr>
          </a:p>
          <a:p>
            <a:pPr lvl="1"/>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ASDN_Bird_nests.csv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df.conceal.unique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array(['90', '100', '95', '80', '70', '85', '50', '20', '40', '60', '10',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'30', '65', '75', nan, '0', '15', '55', '35', '200', '25', '45',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 '.', '1', '2', '3', '</a:t>
            </a:r>
            <a:r>
              <a:rPr lang="en-US" dirty="0" err="1">
                <a:latin typeface="Courier New" panose="02070309020205020404" pitchFamily="49" charset="0"/>
                <a:cs typeface="Courier New" panose="02070309020205020404" pitchFamily="49" charset="0"/>
              </a:rPr>
              <a:t>unk</a:t>
            </a:r>
            <a:r>
              <a:rPr lang="en-US" dirty="0">
                <a:latin typeface="Courier New" panose="02070309020205020404" pitchFamily="49" charset="0"/>
                <a:cs typeface="Courier New" panose="02070309020205020404" pitchFamily="49" charset="0"/>
              </a:rPr>
              <a:t>', '4', '98', '99', '93', '58',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'96', '8', '64.7', '57.2', '17.75', '17', '10.45', '4.23', '1.65',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'46', '16.4', '6', '97', '17.5', '77.5', '77', '91.25', '88.5',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'1.25', '3.5', '6.75', '6.5', '&lt;1', '9', '470', '88', '87'],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330486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8298-6A6A-F50C-AD01-742A1B89B1E5}"/>
              </a:ext>
            </a:extLst>
          </p:cNvPr>
          <p:cNvSpPr>
            <a:spLocks noGrp="1"/>
          </p:cNvSpPr>
          <p:nvPr>
            <p:ph type="title"/>
          </p:nvPr>
        </p:nvSpPr>
        <p:spPr/>
        <p:txBody>
          <a:bodyPr/>
          <a:lstStyle/>
          <a:p>
            <a:r>
              <a:rPr lang="en-US" dirty="0"/>
              <a:t>RDBMS – the downsides</a:t>
            </a:r>
          </a:p>
        </p:txBody>
      </p:sp>
      <p:sp>
        <p:nvSpPr>
          <p:cNvPr id="3" name="Text Placeholder 2">
            <a:extLst>
              <a:ext uri="{FF2B5EF4-FFF2-40B4-BE49-F238E27FC236}">
                <a16:creationId xmlns:a16="http://schemas.microsoft.com/office/drawing/2014/main" id="{C9DECB7C-F318-3A42-58D1-6EF918BD3ED3}"/>
              </a:ext>
            </a:extLst>
          </p:cNvPr>
          <p:cNvSpPr>
            <a:spLocks noGrp="1"/>
          </p:cNvSpPr>
          <p:nvPr>
            <p:ph type="body" idx="1"/>
          </p:nvPr>
        </p:nvSpPr>
        <p:spPr/>
        <p:txBody>
          <a:bodyPr/>
          <a:lstStyle/>
          <a:p>
            <a:r>
              <a:rPr lang="en-US" dirty="0"/>
              <a:t>Relatively inflexible</a:t>
            </a:r>
          </a:p>
          <a:p>
            <a:r>
              <a:rPr lang="en-US" dirty="0"/>
              <a:t>Require more up-front investment</a:t>
            </a:r>
          </a:p>
          <a:p>
            <a:r>
              <a:rPr lang="en-US" dirty="0"/>
              <a:t>Require relatively heavyweight installation</a:t>
            </a:r>
          </a:p>
          <a:p>
            <a:pPr lvl="1"/>
            <a:r>
              <a:rPr lang="en-US" dirty="0">
                <a:latin typeface="Avenir Book" panose="02000503020000020003" pitchFamily="2" charset="0"/>
              </a:rPr>
              <a:t>But the cloud sure makes things easy</a:t>
            </a:r>
          </a:p>
          <a:p>
            <a:r>
              <a:rPr lang="en-US" dirty="0"/>
              <a:t>Data locked in</a:t>
            </a:r>
          </a:p>
          <a:p>
            <a:pPr lvl="1"/>
            <a:r>
              <a:rPr lang="en-US" dirty="0">
                <a:latin typeface="Avenir Book" panose="02000503020000020003" pitchFamily="2" charset="0"/>
              </a:rPr>
              <a:t>Multiple RDBMS vendors, both open source and proprietary</a:t>
            </a:r>
          </a:p>
          <a:p>
            <a:pPr lvl="1"/>
            <a:r>
              <a:rPr lang="en-US" dirty="0">
                <a:latin typeface="Avenir Book" panose="02000503020000020003" pitchFamily="2" charset="0"/>
              </a:rPr>
              <a:t>But beyond SQL, mutually incompatible</a:t>
            </a:r>
          </a:p>
          <a:p>
            <a:pPr lvl="1"/>
            <a:r>
              <a:rPr lang="en-US" dirty="0">
                <a:latin typeface="Avenir Book" panose="02000503020000020003" pitchFamily="2" charset="0"/>
              </a:rPr>
              <a:t>No standard on-disk storage or backup/dump formats</a:t>
            </a:r>
          </a:p>
          <a:p>
            <a:r>
              <a:rPr lang="en-US" dirty="0"/>
              <a:t>If database corrupted (very rare), you’re hosed</a:t>
            </a:r>
          </a:p>
        </p:txBody>
      </p:sp>
      <p:sp>
        <p:nvSpPr>
          <p:cNvPr id="4" name="Slide Number Placeholder 3">
            <a:extLst>
              <a:ext uri="{FF2B5EF4-FFF2-40B4-BE49-F238E27FC236}">
                <a16:creationId xmlns:a16="http://schemas.microsoft.com/office/drawing/2014/main" id="{61AE0350-A7E0-D4D5-194B-A5498FD21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66934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D8A-4E9B-FE85-1033-08823555E686}"/>
              </a:ext>
            </a:extLst>
          </p:cNvPr>
          <p:cNvSpPr>
            <a:spLocks noGrp="1"/>
          </p:cNvSpPr>
          <p:nvPr>
            <p:ph type="title"/>
          </p:nvPr>
        </p:nvSpPr>
        <p:spPr/>
        <p:txBody>
          <a:bodyPr>
            <a:noAutofit/>
          </a:bodyPr>
          <a:lstStyle/>
          <a:p>
            <a:r>
              <a:rPr lang="en-US" sz="3200" dirty="0">
                <a:solidFill>
                  <a:srgbClr val="004B83"/>
                </a:solidFill>
              </a:rPr>
              <a:t>Metaphor for data</a:t>
            </a:r>
          </a:p>
        </p:txBody>
      </p:sp>
      <p:sp>
        <p:nvSpPr>
          <p:cNvPr id="3" name="Text Placeholder 2">
            <a:extLst>
              <a:ext uri="{FF2B5EF4-FFF2-40B4-BE49-F238E27FC236}">
                <a16:creationId xmlns:a16="http://schemas.microsoft.com/office/drawing/2014/main" id="{185D0550-9400-62F3-10FA-52F9AF659DF6}"/>
              </a:ext>
            </a:extLst>
          </p:cNvPr>
          <p:cNvSpPr>
            <a:spLocks noGrp="1"/>
          </p:cNvSpPr>
          <p:nvPr>
            <p:ph type="body" idx="1"/>
          </p:nvPr>
        </p:nvSpPr>
        <p:spPr/>
        <p:txBody>
          <a:bodyPr/>
          <a:lstStyle/>
          <a:p>
            <a:r>
              <a:rPr lang="en-US" dirty="0"/>
              <a:t>Something that flies out of control when no longer constrained</a:t>
            </a:r>
          </a:p>
          <a:p>
            <a:r>
              <a:rPr lang="en-US" dirty="0"/>
              <a:t>Need help here</a:t>
            </a:r>
          </a:p>
        </p:txBody>
      </p:sp>
      <p:sp>
        <p:nvSpPr>
          <p:cNvPr id="4" name="Slide Number Placeholder 3">
            <a:extLst>
              <a:ext uri="{FF2B5EF4-FFF2-40B4-BE49-F238E27FC236}">
                <a16:creationId xmlns:a16="http://schemas.microsoft.com/office/drawing/2014/main" id="{46415D7E-2745-08BC-78C1-006D855E3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3622876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6A6BD-1D50-CCF5-BFEC-9BFC974181AF}"/>
              </a:ext>
            </a:extLst>
          </p:cNvPr>
          <p:cNvSpPr>
            <a:spLocks noGrp="1"/>
          </p:cNvSpPr>
          <p:nvPr>
            <p:ph type="title"/>
          </p:nvPr>
        </p:nvSpPr>
        <p:spPr/>
        <p:txBody>
          <a:bodyPr/>
          <a:lstStyle/>
          <a:p>
            <a:r>
              <a:rPr lang="en-US" dirty="0"/>
              <a:t>Closing thoughts</a:t>
            </a:r>
          </a:p>
        </p:txBody>
      </p:sp>
      <p:sp>
        <p:nvSpPr>
          <p:cNvPr id="7" name="Text Placeholder 6">
            <a:extLst>
              <a:ext uri="{FF2B5EF4-FFF2-40B4-BE49-F238E27FC236}">
                <a16:creationId xmlns:a16="http://schemas.microsoft.com/office/drawing/2014/main" id="{3940EB4C-1D11-0784-9905-E4E55D67CCC9}"/>
              </a:ext>
            </a:extLst>
          </p:cNvPr>
          <p:cNvSpPr>
            <a:spLocks noGrp="1"/>
          </p:cNvSpPr>
          <p:nvPr>
            <p:ph type="body" idx="1"/>
          </p:nvPr>
        </p:nvSpPr>
        <p:spPr/>
        <p:txBody>
          <a:bodyPr/>
          <a:lstStyle/>
          <a:p>
            <a:r>
              <a:rPr lang="en-US" dirty="0"/>
              <a:t>Errors in data are often unnoticed yet potentially impactful</a:t>
            </a:r>
          </a:p>
          <a:p>
            <a:r>
              <a:rPr lang="en-US" b="1" dirty="0">
                <a:latin typeface="Avenir Black" panose="02000503020000020003" pitchFamily="2" charset="0"/>
              </a:rPr>
              <a:t>To have confidence in data, we need assurance that it matches our assumptions and expectations</a:t>
            </a:r>
          </a:p>
          <a:p>
            <a:r>
              <a:rPr lang="en-US" dirty="0"/>
              <a:t>Takeaway: take advantage of opportunities to insert sanity checks</a:t>
            </a:r>
          </a:p>
          <a:p>
            <a:endParaRPr lang="en-US" dirty="0"/>
          </a:p>
          <a:p>
            <a:r>
              <a:rPr lang="en-US" dirty="0"/>
              <a:t>RDBMS provide tools to structure, describe, and enforce correctness of data</a:t>
            </a:r>
          </a:p>
          <a:p>
            <a:r>
              <a:rPr lang="en-US" dirty="0"/>
              <a:t>Databases are often used for large, long-lived datasets</a:t>
            </a:r>
          </a:p>
          <a:p>
            <a:r>
              <a:rPr lang="en-US" dirty="0"/>
              <a:t>Take advantage of this opportunity</a:t>
            </a:r>
          </a:p>
          <a:p>
            <a:endParaRPr lang="en-US" dirty="0"/>
          </a:p>
        </p:txBody>
      </p:sp>
      <p:sp>
        <p:nvSpPr>
          <p:cNvPr id="5" name="Slide Number Placeholder 4">
            <a:extLst>
              <a:ext uri="{FF2B5EF4-FFF2-40B4-BE49-F238E27FC236}">
                <a16:creationId xmlns:a16="http://schemas.microsoft.com/office/drawing/2014/main" id="{24BB614B-3E19-8F56-8B9B-88BDB3079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1063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AA-CE79-205E-90E8-D6F84E8DF3EB}"/>
              </a:ext>
            </a:extLst>
          </p:cNvPr>
          <p:cNvSpPr>
            <a:spLocks noGrp="1"/>
          </p:cNvSpPr>
          <p:nvPr>
            <p:ph type="title"/>
          </p:nvPr>
        </p:nvSpPr>
        <p:spPr/>
        <p:txBody>
          <a:bodyPr/>
          <a:lstStyle/>
          <a:p>
            <a:r>
              <a:rPr lang="en-US" dirty="0"/>
              <a:t>RDBMS – Why in MEDS?</a:t>
            </a:r>
          </a:p>
        </p:txBody>
      </p:sp>
      <p:sp>
        <p:nvSpPr>
          <p:cNvPr id="3" name="Text Placeholder 2">
            <a:extLst>
              <a:ext uri="{FF2B5EF4-FFF2-40B4-BE49-F238E27FC236}">
                <a16:creationId xmlns:a16="http://schemas.microsoft.com/office/drawing/2014/main" id="{94D4F971-5F75-7A5E-DF54-A208F6EFA602}"/>
              </a:ext>
            </a:extLst>
          </p:cNvPr>
          <p:cNvSpPr>
            <a:spLocks noGrp="1"/>
          </p:cNvSpPr>
          <p:nvPr>
            <p:ph type="body" idx="1"/>
          </p:nvPr>
        </p:nvSpPr>
        <p:spPr/>
        <p:txBody>
          <a:bodyPr/>
          <a:lstStyle/>
          <a:p>
            <a:r>
              <a:rPr lang="en-US" dirty="0"/>
              <a:t>Both influential and integrated</a:t>
            </a:r>
          </a:p>
          <a:p>
            <a:pPr lvl="1"/>
            <a:endParaRPr lang="en-US" dirty="0">
              <a:latin typeface="Avenir Book" panose="02000503020000020003" pitchFamily="2" charset="0"/>
            </a:endParaRPr>
          </a:p>
          <a:p>
            <a:r>
              <a:rPr lang="en-US" dirty="0"/>
              <a:t>Influential</a:t>
            </a:r>
          </a:p>
          <a:p>
            <a:pPr lvl="1"/>
            <a:r>
              <a:rPr lang="en-US" dirty="0">
                <a:latin typeface="Avenir Book" panose="02000503020000020003" pitchFamily="2" charset="0"/>
              </a:rPr>
              <a:t>Concepts in Python, R, etc., come straight from SQL</a:t>
            </a:r>
          </a:p>
          <a:p>
            <a:pPr lvl="1"/>
            <a:endParaRPr lang="en-US" dirty="0">
              <a:latin typeface="Avenir Book" panose="02000503020000020003" pitchFamily="2" charset="0"/>
            </a:endParaRPr>
          </a:p>
          <a:p>
            <a:r>
              <a:rPr lang="en-US" dirty="0"/>
              <a:t>Integrated</a:t>
            </a:r>
          </a:p>
          <a:p>
            <a:pPr lvl="1"/>
            <a:r>
              <a:rPr lang="en-US" dirty="0">
                <a:latin typeface="Avenir Book" panose="02000503020000020003" pitchFamily="2" charset="0"/>
              </a:rPr>
              <a:t>Used in environmental web systems</a:t>
            </a:r>
          </a:p>
          <a:p>
            <a:pPr lvl="1"/>
            <a:r>
              <a:rPr lang="en-US" dirty="0">
                <a:latin typeface="Avenir Book" panose="02000503020000020003" pitchFamily="2" charset="0"/>
              </a:rPr>
              <a:t>Directly supported in GIS systems</a:t>
            </a:r>
          </a:p>
          <a:p>
            <a:pPr lvl="1"/>
            <a:r>
              <a:rPr lang="en-US" dirty="0">
                <a:latin typeface="Avenir Book" panose="02000503020000020003" pitchFamily="2" charset="0"/>
              </a:rPr>
              <a:t>Directly supported by programming environments</a:t>
            </a:r>
          </a:p>
        </p:txBody>
      </p:sp>
      <p:sp>
        <p:nvSpPr>
          <p:cNvPr id="4" name="Slide Number Placeholder 3">
            <a:extLst>
              <a:ext uri="{FF2B5EF4-FFF2-40B4-BE49-F238E27FC236}">
                <a16:creationId xmlns:a16="http://schemas.microsoft.com/office/drawing/2014/main" id="{E654560D-0A6A-E4EB-8FFB-FEA0DBBA1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2021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9DF-E7F6-6128-D549-EFF350AC2540}"/>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FEA89D78-02FC-FCF5-0F6E-3929BE48A0F7}"/>
              </a:ext>
            </a:extLst>
          </p:cNvPr>
          <p:cNvSpPr>
            <a:spLocks noGrp="1"/>
          </p:cNvSpPr>
          <p:nvPr>
            <p:ph type="body" idx="1"/>
          </p:nvPr>
        </p:nvSpPr>
        <p:spPr/>
        <p:txBody>
          <a:bodyPr/>
          <a:lstStyle/>
          <a:p>
            <a:r>
              <a:rPr lang="en-US" dirty="0"/>
              <a:t>Broadly: The activity of identifying data elements, articulating their semantics, and naming, organizing, and relating them in support of functional requirements</a:t>
            </a:r>
          </a:p>
          <a:p>
            <a:pPr lvl="1"/>
            <a:r>
              <a:rPr lang="en-US" dirty="0">
                <a:latin typeface="Avenir Book" panose="02000503020000020003" pitchFamily="2" charset="0"/>
              </a:rPr>
              <a:t>For RDBMS: identifying entities, attributes, relationships</a:t>
            </a:r>
          </a:p>
          <a:p>
            <a:pPr lvl="1"/>
            <a:endParaRPr lang="en-US" dirty="0">
              <a:latin typeface="Avenir Book" panose="02000503020000020003" pitchFamily="2" charset="0"/>
            </a:endParaRPr>
          </a:p>
          <a:p>
            <a:r>
              <a:rPr lang="en-US" dirty="0"/>
              <a:t>Compared to CSV files: more expressive, rigorous</a:t>
            </a:r>
          </a:p>
        </p:txBody>
      </p:sp>
      <p:sp>
        <p:nvSpPr>
          <p:cNvPr id="4" name="Slide Number Placeholder 3">
            <a:extLst>
              <a:ext uri="{FF2B5EF4-FFF2-40B4-BE49-F238E27FC236}">
                <a16:creationId xmlns:a16="http://schemas.microsoft.com/office/drawing/2014/main" id="{9EE3720E-F9D2-5178-7BC3-968D76F70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33312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62279-E1D4-48D3-32CA-EA7CB7B4231C}"/>
              </a:ext>
            </a:extLst>
          </p:cNvPr>
          <p:cNvSpPr>
            <a:spLocks noGrp="1"/>
          </p:cNvSpPr>
          <p:nvPr>
            <p:ph type="title"/>
          </p:nvPr>
        </p:nvSpPr>
        <p:spPr/>
        <p:txBody>
          <a:bodyPr>
            <a:noAutofit/>
          </a:bodyPr>
          <a:lstStyle/>
          <a:p>
            <a:r>
              <a:rPr lang="en-US" dirty="0"/>
              <a:t>Data modeling importance</a:t>
            </a:r>
          </a:p>
        </p:txBody>
      </p:sp>
      <p:sp>
        <p:nvSpPr>
          <p:cNvPr id="4" name="Text Placeholder 3">
            <a:extLst>
              <a:ext uri="{FF2B5EF4-FFF2-40B4-BE49-F238E27FC236}">
                <a16:creationId xmlns:a16="http://schemas.microsoft.com/office/drawing/2014/main" id="{BE079813-490C-6158-3F32-83B60AE6A4E6}"/>
              </a:ext>
            </a:extLst>
          </p:cNvPr>
          <p:cNvSpPr>
            <a:spLocks noGrp="1"/>
          </p:cNvSpPr>
          <p:nvPr>
            <p:ph type="body" idx="1"/>
          </p:nvPr>
        </p:nvSpPr>
        <p:spPr/>
        <p:txBody>
          <a:bodyPr/>
          <a:lstStyle/>
          <a:p>
            <a:r>
              <a:rPr lang="en-US" dirty="0"/>
              <a:t>“To ensure accuracy in data collection and management, data collection systems have to be developed and maintained. For this, data models are needed to support data and computer systems by providing definitions and formats of data. Even though the data modelling phase represents only a relatively small share of the total development effort of data systems, its impact on the final result is probably greater than that of any other phase.” (</a:t>
            </a:r>
            <a:r>
              <a:rPr lang="en-US" dirty="0" err="1"/>
              <a:t>Wohner</a:t>
            </a:r>
            <a:r>
              <a:rPr lang="en-US" dirty="0"/>
              <a:t> 2022)</a:t>
            </a:r>
          </a:p>
          <a:p>
            <a:pPr lvl="1"/>
            <a:endParaRPr lang="en-US" dirty="0"/>
          </a:p>
          <a:p>
            <a:r>
              <a:rPr lang="en-US" dirty="0"/>
              <a:t>“Best Practice #1: Always create a data model before you start attempting to manage the data.” (Burnett 2022)</a:t>
            </a:r>
          </a:p>
        </p:txBody>
      </p:sp>
      <p:sp>
        <p:nvSpPr>
          <p:cNvPr id="2" name="Slide Number Placeholder 1">
            <a:extLst>
              <a:ext uri="{FF2B5EF4-FFF2-40B4-BE49-F238E27FC236}">
                <a16:creationId xmlns:a16="http://schemas.microsoft.com/office/drawing/2014/main" id="{D28E5D01-8388-5C05-BDA6-FEDC22096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67344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D1D35-4441-C7BB-EDB5-C548A67F048E}"/>
              </a:ext>
            </a:extLst>
          </p:cNvPr>
          <p:cNvSpPr>
            <a:spLocks noGrp="1"/>
          </p:cNvSpPr>
          <p:nvPr>
            <p:ph type="body" idx="1"/>
          </p:nvPr>
        </p:nvSpPr>
        <p:spPr/>
        <p:txBody>
          <a:bodyPr>
            <a:normAutofit/>
          </a:bodyPr>
          <a:lstStyle/>
          <a:p>
            <a:r>
              <a:rPr lang="en-US" dirty="0"/>
              <a:t>“Designing and implementing a data model for describing environmental monitoring and research sites” (</a:t>
            </a:r>
            <a:r>
              <a:rPr lang="en-US" dirty="0" err="1"/>
              <a:t>Wohner</a:t>
            </a:r>
            <a:r>
              <a:rPr lang="en-US" dirty="0"/>
              <a:t> 2022)</a:t>
            </a:r>
          </a:p>
          <a:p>
            <a:pPr lvl="1"/>
            <a:endParaRPr lang="en-US" dirty="0"/>
          </a:p>
          <a:p>
            <a:r>
              <a:rPr lang="en-US" dirty="0"/>
              <a:t>What did they consider?</a:t>
            </a:r>
          </a:p>
          <a:p>
            <a:pPr lvl="1"/>
            <a:r>
              <a:rPr lang="en-US" b="1" dirty="0">
                <a:latin typeface="Avenir Book" panose="02000503020000020003" pitchFamily="2" charset="0"/>
              </a:rPr>
              <a:t>Naming</a:t>
            </a:r>
          </a:p>
          <a:p>
            <a:pPr lvl="2"/>
            <a:r>
              <a:rPr lang="en-US" dirty="0">
                <a:latin typeface="Avenir Book" panose="02000503020000020003" pitchFamily="2" charset="0"/>
              </a:rPr>
              <a:t>“One example for this was the field ‘site owner’. It was not clear to users what this exactly meant…”</a:t>
            </a:r>
          </a:p>
          <a:p>
            <a:pPr lvl="3"/>
            <a:endParaRPr lang="en-US" dirty="0">
              <a:latin typeface="Avenir Book" panose="02000503020000020003" pitchFamily="2" charset="0"/>
            </a:endParaRPr>
          </a:p>
          <a:p>
            <a:pPr lvl="1"/>
            <a:r>
              <a:rPr lang="en-US" b="1" dirty="0">
                <a:latin typeface="Avenir Book" panose="02000503020000020003" pitchFamily="2" charset="0"/>
              </a:rPr>
              <a:t>Organization</a:t>
            </a:r>
          </a:p>
          <a:p>
            <a:pPr lvl="2"/>
            <a:r>
              <a:rPr lang="en-US" dirty="0">
                <a:latin typeface="Avenir Book" panose="02000503020000020003" pitchFamily="2" charset="0"/>
              </a:rPr>
              <a:t>“…three types of layers: (1) a set of core fields … </a:t>
            </a:r>
            <a:r>
              <a:rPr lang="en-US" dirty="0" err="1">
                <a:latin typeface="Avenir Book" panose="02000503020000020003" pitchFamily="2" charset="0"/>
              </a:rPr>
              <a:t>standardised</a:t>
            </a:r>
            <a:r>
              <a:rPr lang="en-US" dirty="0">
                <a:latin typeface="Avenir Book" panose="02000503020000020003" pitchFamily="2" charset="0"/>
              </a:rPr>
              <a:t> across domains, (2) a set of fields </a:t>
            </a:r>
            <a:r>
              <a:rPr lang="en-US" dirty="0" err="1">
                <a:latin typeface="Avenir Book" panose="02000503020000020003" pitchFamily="2" charset="0"/>
              </a:rPr>
              <a:t>standardised</a:t>
            </a:r>
            <a:r>
              <a:rPr lang="en-US" dirty="0">
                <a:latin typeface="Avenir Book" panose="02000503020000020003" pitchFamily="2" charset="0"/>
              </a:rPr>
              <a:t> within each domain, and (3) catalogue specific fields that are not and do not have to be standardized…”</a:t>
            </a:r>
          </a:p>
        </p:txBody>
      </p:sp>
      <p:sp>
        <p:nvSpPr>
          <p:cNvPr id="2" name="Title 1">
            <a:extLst>
              <a:ext uri="{FF2B5EF4-FFF2-40B4-BE49-F238E27FC236}">
                <a16:creationId xmlns:a16="http://schemas.microsoft.com/office/drawing/2014/main" id="{C843E29B-1126-C44C-D4FD-10EF1031F93F}"/>
              </a:ext>
            </a:extLst>
          </p:cNvPr>
          <p:cNvSpPr>
            <a:spLocks noGrp="1"/>
          </p:cNvSpPr>
          <p:nvPr>
            <p:ph type="title"/>
          </p:nvPr>
        </p:nvSpPr>
        <p:spPr/>
        <p:txBody>
          <a:bodyPr/>
          <a:lstStyle/>
          <a:p>
            <a:r>
              <a:rPr lang="en-US" dirty="0"/>
              <a:t>Data modeling case study</a:t>
            </a:r>
          </a:p>
        </p:txBody>
      </p:sp>
      <p:sp>
        <p:nvSpPr>
          <p:cNvPr id="4" name="Slide Number Placeholder 3">
            <a:extLst>
              <a:ext uri="{FF2B5EF4-FFF2-40B4-BE49-F238E27FC236}">
                <a16:creationId xmlns:a16="http://schemas.microsoft.com/office/drawing/2014/main" id="{A8C2BB11-6815-5997-E416-7EEAE737A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1182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45A7-368F-1AC0-EF92-F543618C39A4}"/>
              </a:ext>
            </a:extLst>
          </p:cNvPr>
          <p:cNvSpPr>
            <a:spLocks noGrp="1"/>
          </p:cNvSpPr>
          <p:nvPr>
            <p:ph type="title"/>
          </p:nvPr>
        </p:nvSpPr>
        <p:spPr/>
        <p:txBody>
          <a:bodyPr/>
          <a:lstStyle/>
          <a:p>
            <a:r>
              <a:rPr lang="en-US" dirty="0"/>
              <a:t>Data modeling case study</a:t>
            </a:r>
          </a:p>
        </p:txBody>
      </p:sp>
      <p:sp>
        <p:nvSpPr>
          <p:cNvPr id="3" name="Text Placeholder 2">
            <a:extLst>
              <a:ext uri="{FF2B5EF4-FFF2-40B4-BE49-F238E27FC236}">
                <a16:creationId xmlns:a16="http://schemas.microsoft.com/office/drawing/2014/main" id="{8C22E16C-EEAF-F6E1-DDC5-9777F976F678}"/>
              </a:ext>
            </a:extLst>
          </p:cNvPr>
          <p:cNvSpPr>
            <a:spLocks noGrp="1"/>
          </p:cNvSpPr>
          <p:nvPr>
            <p:ph type="body" idx="1"/>
          </p:nvPr>
        </p:nvSpPr>
        <p:spPr/>
        <p:txBody>
          <a:bodyPr>
            <a:normAutofit lnSpcReduction="10000"/>
          </a:bodyPr>
          <a:lstStyle/>
          <a:p>
            <a:r>
              <a:rPr lang="en-US" dirty="0"/>
              <a:t>What did they consider? (cont’d)</a:t>
            </a:r>
          </a:p>
          <a:p>
            <a:pPr lvl="1"/>
            <a:r>
              <a:rPr lang="en-US" b="1" dirty="0">
                <a:latin typeface="Avenir Book" panose="02000503020000020003" pitchFamily="2" charset="0"/>
              </a:rPr>
              <a:t>Interoperability with other standards</a:t>
            </a:r>
          </a:p>
          <a:p>
            <a:pPr lvl="2"/>
            <a:r>
              <a:rPr lang="en-US" dirty="0">
                <a:latin typeface="Avenir Book" panose="02000503020000020003" pitchFamily="2" charset="0"/>
              </a:rPr>
              <a:t>“…’site status’ was revised to </a:t>
            </a:r>
            <a:r>
              <a:rPr lang="en-US" dirty="0" err="1">
                <a:latin typeface="Avenir Book" panose="02000503020000020003" pitchFamily="2" charset="0"/>
              </a:rPr>
              <a:t>utilise</a:t>
            </a:r>
            <a:r>
              <a:rPr lang="en-US" dirty="0">
                <a:latin typeface="Avenir Book" panose="02000503020000020003" pitchFamily="2" charset="0"/>
              </a:rPr>
              <a:t> the WIGOS Codes registry.”</a:t>
            </a:r>
          </a:p>
          <a:p>
            <a:pPr lvl="2"/>
            <a:endParaRPr lang="en-US" dirty="0">
              <a:latin typeface="Avenir Book" panose="02000503020000020003" pitchFamily="2" charset="0"/>
            </a:endParaRPr>
          </a:p>
          <a:p>
            <a:pPr lvl="1"/>
            <a:r>
              <a:rPr lang="en-US" b="1" dirty="0">
                <a:latin typeface="Avenir Book" panose="02000503020000020003" pitchFamily="2" charset="0"/>
              </a:rPr>
              <a:t>Data representation</a:t>
            </a:r>
          </a:p>
          <a:p>
            <a:pPr lvl="2"/>
            <a:r>
              <a:rPr lang="en-US" dirty="0">
                <a:latin typeface="Avenir Book" panose="02000503020000020003" pitchFamily="2" charset="0"/>
              </a:rPr>
              <a:t>“The description of geographic information is now </a:t>
            </a:r>
            <a:r>
              <a:rPr lang="en-US" dirty="0" err="1">
                <a:latin typeface="Avenir Book" panose="02000503020000020003" pitchFamily="2" charset="0"/>
              </a:rPr>
              <a:t>realised</a:t>
            </a:r>
            <a:r>
              <a:rPr lang="en-US" dirty="0">
                <a:latin typeface="Avenir Book" panose="02000503020000020003" pitchFamily="2" charset="0"/>
              </a:rPr>
              <a:t> through three separate fields: (1) the centroid/representative coordinates, …”</a:t>
            </a:r>
          </a:p>
          <a:p>
            <a:pPr lvl="2"/>
            <a:endParaRPr lang="en-US" dirty="0">
              <a:latin typeface="Avenir Book" panose="02000503020000020003" pitchFamily="2" charset="0"/>
            </a:endParaRPr>
          </a:p>
          <a:p>
            <a:pPr lvl="1"/>
            <a:r>
              <a:rPr lang="en-US" b="1" dirty="0">
                <a:latin typeface="Avenir Book" panose="02000503020000020003" pitchFamily="2" charset="0"/>
              </a:rPr>
              <a:t>Business rules</a:t>
            </a:r>
          </a:p>
          <a:p>
            <a:pPr lvl="2"/>
            <a:r>
              <a:rPr lang="en-US" dirty="0">
                <a:latin typeface="Avenir Book" panose="02000503020000020003" pitchFamily="2" charset="0"/>
              </a:rPr>
              <a:t>“At least one contact person and metadata creator has to be linked to a site record…”</a:t>
            </a:r>
          </a:p>
          <a:p>
            <a:pPr lvl="2"/>
            <a:endParaRPr lang="en-US" dirty="0">
              <a:latin typeface="Avenir Book" panose="02000503020000020003" pitchFamily="2" charset="0"/>
            </a:endParaRPr>
          </a:p>
          <a:p>
            <a:pPr lvl="1"/>
            <a:r>
              <a:rPr lang="en-US" b="1" dirty="0">
                <a:latin typeface="Avenir Book" panose="02000503020000020003" pitchFamily="2" charset="0"/>
              </a:rPr>
              <a:t>Functionality enabled</a:t>
            </a:r>
          </a:p>
          <a:p>
            <a:pPr lvl="2"/>
            <a:r>
              <a:rPr lang="en-US" dirty="0">
                <a:latin typeface="Avenir Book" panose="02000503020000020003" pitchFamily="2" charset="0"/>
              </a:rPr>
              <a:t>“Using the REST-API … enables potent queries by combining multiple filters.”</a:t>
            </a:r>
          </a:p>
          <a:p>
            <a:endParaRPr lang="en-US" dirty="0"/>
          </a:p>
        </p:txBody>
      </p:sp>
      <p:sp>
        <p:nvSpPr>
          <p:cNvPr id="4" name="Slide Number Placeholder 3">
            <a:extLst>
              <a:ext uri="{FF2B5EF4-FFF2-40B4-BE49-F238E27FC236}">
                <a16:creationId xmlns:a16="http://schemas.microsoft.com/office/drawing/2014/main" id="{F56213AF-934C-3E96-90F0-009FACB1C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4723410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2009</TotalTime>
  <Words>2961</Words>
  <Application>Microsoft Macintosh PowerPoint</Application>
  <PresentationFormat>On-screen Show (16:9)</PresentationFormat>
  <Paragraphs>702</Paragraphs>
  <Slides>41</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Avenir Black</vt:lpstr>
      <vt:lpstr>Calibri</vt:lpstr>
      <vt:lpstr>Avenir</vt:lpstr>
      <vt:lpstr>Courier New</vt:lpstr>
      <vt:lpstr>Nunito Sans</vt:lpstr>
      <vt:lpstr>Century Gothic</vt:lpstr>
      <vt:lpstr>Avenir Book</vt:lpstr>
      <vt:lpstr>Arial</vt:lpstr>
      <vt:lpstr>Lobster</vt:lpstr>
      <vt:lpstr>Simple Light</vt:lpstr>
      <vt:lpstr>UC Santa Barbara Theme</vt:lpstr>
      <vt:lpstr>Relational databases and data modeling</vt:lpstr>
      <vt:lpstr>Learning objectives</vt:lpstr>
      <vt:lpstr>Relational databases, the good</vt:lpstr>
      <vt:lpstr>RDBMS – the downsides</vt:lpstr>
      <vt:lpstr>RDBMS – Why in MEDS?</vt:lpstr>
      <vt:lpstr>Data modeling</vt:lpstr>
      <vt:lpstr>Data modeling importance</vt:lpstr>
      <vt:lpstr>Data modeling case study</vt:lpstr>
      <vt:lpstr>Data modeling case study</vt:lpstr>
      <vt:lpstr>Basic unit of information: table</vt:lpstr>
      <vt:lpstr>Columns</vt:lpstr>
      <vt:lpstr>Columns, cont’d</vt:lpstr>
      <vt:lpstr>Primary keys</vt:lpstr>
      <vt:lpstr>Primary keys</vt:lpstr>
      <vt:lpstr>Primary keys, cont’d</vt:lpstr>
      <vt:lpstr>Foreign keys</vt:lpstr>
      <vt:lpstr>Many-to-many relationship</vt:lpstr>
      <vt:lpstr>Use your data science skills for fun and profit!</vt:lpstr>
      <vt:lpstr>Day 1 recap</vt:lpstr>
      <vt:lpstr>Revisiting many-to-many relationships</vt:lpstr>
      <vt:lpstr>Preview of coming attractions (1)</vt:lpstr>
      <vt:lpstr>Preview of coming attractions (2)</vt:lpstr>
      <vt:lpstr>Normalization</vt:lpstr>
      <vt:lpstr>Normalization trigger: attribute growth</vt:lpstr>
      <vt:lpstr>Normalization trigger: multiple values</vt:lpstr>
      <vt:lpstr>Normalization trigger: multiple values</vt:lpstr>
      <vt:lpstr>What is the entity?</vt:lpstr>
      <vt:lpstr>What is the entity?</vt:lpstr>
      <vt:lpstr>Conceptual vs physical modeling</vt:lpstr>
      <vt:lpstr>Naming best practices</vt:lpstr>
      <vt:lpstr>Art of data modeling</vt:lpstr>
      <vt:lpstr>In-class activity</vt:lpstr>
      <vt:lpstr>Our running example</vt:lpstr>
      <vt:lpstr>Sample table: Site</vt:lpstr>
      <vt:lpstr>Site table definition</vt:lpstr>
      <vt:lpstr>Sample table: Camp_assignment</vt:lpstr>
      <vt:lpstr>Camp_assignment table definition</vt:lpstr>
      <vt:lpstr>Why bother with constraints on data? (1)</vt:lpstr>
      <vt:lpstr>Why bother with constraints on data? (2)</vt:lpstr>
      <vt:lpstr>Metaphor for data</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data modeling</dc:title>
  <cp:lastModifiedBy>Greg Janée</cp:lastModifiedBy>
  <cp:revision>207</cp:revision>
  <dcterms:modified xsi:type="dcterms:W3CDTF">2023-04-09T04:26:21Z</dcterms:modified>
</cp:coreProperties>
</file>