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11"/>
  </p:notesMasterIdLst>
  <p:sldIdLst>
    <p:sldId id="256"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venir" panose="02000503020000020003" pitchFamily="2" charset="0"/>
      <p:regular r:id="rId12"/>
      <p:italic r:id="rId13"/>
    </p:embeddedFont>
    <p:embeddedFont>
      <p:font typeface="Avenir Book" panose="02000503020000020003" pitchFamily="2" charset="0"/>
      <p:regular r:id="rId14"/>
      <p:italic r:id="rId15"/>
    </p:embeddedFont>
    <p:embeddedFont>
      <p:font typeface="Calibri" panose="020F0502020204030204" pitchFamily="34" charset="0"/>
      <p:regular r:id="rId16"/>
      <p:bold r:id="rId17"/>
      <p:italic r:id="rId18"/>
      <p:boldItalic r:id="rId19"/>
    </p:embeddedFont>
    <p:embeddedFont>
      <p:font typeface="Century Gothic" panose="020B0502020202020204" pitchFamily="34" charset="0"/>
      <p:regular r:id="rId20"/>
      <p:bold r:id="rId21"/>
      <p:italic r:id="rId22"/>
      <p:boldItalic r:id="rId23"/>
    </p:embeddedFont>
    <p:embeddedFont>
      <p:font typeface="Lobster" pitchFamily="2" charset="77"/>
      <p:regular r:id="rId24"/>
    </p:embeddedFont>
    <p:embeddedFont>
      <p:font typeface="Nunito Sans" pitchFamily="2" charset="77"/>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B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p:cViewPr varScale="1">
        <p:scale>
          <a:sx n="165" d="100"/>
          <a:sy n="165" d="100"/>
        </p:scale>
        <p:origin x="66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8.xml"/><Relationship Id="rId19" Type="http://schemas.openxmlformats.org/officeDocument/2006/relationships/font" Target="fonts/font8.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231e351ad2_0_9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6" name="Google Shape;136;g2231e351ad2_0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31e351ad2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31e351ad2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31e351ad2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31e351ad2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3446683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31e351ad2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31e351ad2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2267261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31e351ad2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31e351ad2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1553096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31e351ad2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31e351ad2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930465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31e351ad2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31e351ad2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1597568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31e351ad2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31e351ad2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146405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53"/>
        <p:cNvGrpSpPr/>
        <p:nvPr/>
      </p:nvGrpSpPr>
      <p:grpSpPr>
        <a:xfrm>
          <a:off x="0" y="0"/>
          <a:ext cx="0" cy="0"/>
          <a:chOff x="0" y="0"/>
          <a:chExt cx="0" cy="0"/>
        </a:xfrm>
      </p:grpSpPr>
      <p:sp>
        <p:nvSpPr>
          <p:cNvPr id="54" name="Google Shape;54;p14"/>
          <p:cNvSpPr/>
          <p:nvPr/>
        </p:nvSpPr>
        <p:spPr>
          <a:xfrm>
            <a:off x="0" y="4218710"/>
            <a:ext cx="9144000" cy="924900"/>
          </a:xfrm>
          <a:prstGeom prst="rect">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dirty="0">
              <a:solidFill>
                <a:schemeClr val="lt1"/>
              </a:solidFill>
              <a:latin typeface="Calibri"/>
              <a:ea typeface="Calibri"/>
              <a:cs typeface="Calibri"/>
              <a:sym typeface="Calibri"/>
            </a:endParaRPr>
          </a:p>
        </p:txBody>
      </p:sp>
      <p:sp>
        <p:nvSpPr>
          <p:cNvPr id="55" name="Google Shape;55;p14"/>
          <p:cNvSpPr txBox="1">
            <a:spLocks noGrp="1"/>
          </p:cNvSpPr>
          <p:nvPr>
            <p:ph type="ctrTitle"/>
          </p:nvPr>
        </p:nvSpPr>
        <p:spPr>
          <a:xfrm>
            <a:off x="317809" y="1154296"/>
            <a:ext cx="8452200" cy="692100"/>
          </a:xfrm>
          <a:prstGeom prst="rect">
            <a:avLst/>
          </a:prstGeom>
          <a:noFill/>
          <a:ln>
            <a:noFill/>
          </a:ln>
        </p:spPr>
        <p:txBody>
          <a:bodyPr spcFirstLastPara="1" wrap="square" lIns="68575" tIns="34275" rIns="68575" bIns="34275" anchor="b" anchorCtr="0">
            <a:sp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6" name="Google Shape;56;p14"/>
          <p:cNvSpPr txBox="1">
            <a:spLocks noGrp="1"/>
          </p:cNvSpPr>
          <p:nvPr>
            <p:ph type="subTitle" idx="1"/>
          </p:nvPr>
        </p:nvSpPr>
        <p:spPr>
          <a:xfrm>
            <a:off x="394000" y="1887525"/>
            <a:ext cx="8452200" cy="393900"/>
          </a:xfrm>
          <a:prstGeom prst="rect">
            <a:avLst/>
          </a:prstGeom>
          <a:noFill/>
          <a:ln>
            <a:noFill/>
          </a:ln>
        </p:spPr>
        <p:txBody>
          <a:bodyPr spcFirstLastPara="1" wrap="square" lIns="0" tIns="0" rIns="0" bIns="0" anchor="t" anchorCtr="0">
            <a:spAutoFit/>
          </a:bodyPr>
          <a:lstStyle>
            <a:lvl1pPr marR="0" lvl="0" algn="l" rtl="0">
              <a:lnSpc>
                <a:spcPct val="90000"/>
              </a:lnSpc>
              <a:spcBef>
                <a:spcPts val="800"/>
              </a:spcBef>
              <a:spcAft>
                <a:spcPts val="0"/>
              </a:spcAft>
              <a:buClr>
                <a:schemeClr val="accent1"/>
              </a:buClr>
              <a:buSzPts val="2100"/>
              <a:buFont typeface="Arial"/>
              <a:buNone/>
              <a:defRPr sz="2100" b="0" i="0" u="none" strike="noStrike" cap="none">
                <a:solidFill>
                  <a:schemeClr val="lt1"/>
                </a:solidFill>
                <a:latin typeface="Century Gothic"/>
                <a:ea typeface="Century Gothic"/>
                <a:cs typeface="Century Gothic"/>
                <a:sym typeface="Century Gothic"/>
              </a:defRPr>
            </a:lvl1pPr>
            <a:lvl2pPr marR="0" lvl="1" algn="ctr" rtl="0">
              <a:lnSpc>
                <a:spcPct val="90000"/>
              </a:lnSpc>
              <a:spcBef>
                <a:spcPts val="400"/>
              </a:spcBef>
              <a:spcAft>
                <a:spcPts val="0"/>
              </a:spcAft>
              <a:buClr>
                <a:schemeClr val="accent1"/>
              </a:buClr>
              <a:buSzPts val="1500"/>
              <a:buFont typeface="Arial"/>
              <a:buNone/>
              <a:defRPr sz="1500" b="0" i="0" u="none" strike="noStrike" cap="none">
                <a:solidFill>
                  <a:schemeClr val="dk1"/>
                </a:solidFill>
                <a:latin typeface="Century Gothic"/>
                <a:ea typeface="Century Gothic"/>
                <a:cs typeface="Century Gothic"/>
                <a:sym typeface="Century Gothic"/>
              </a:defRPr>
            </a:lvl2pPr>
            <a:lvl3pPr marR="0" lvl="2" algn="ctr" rtl="0">
              <a:lnSpc>
                <a:spcPct val="90000"/>
              </a:lnSpc>
              <a:spcBef>
                <a:spcPts val="400"/>
              </a:spcBef>
              <a:spcAft>
                <a:spcPts val="0"/>
              </a:spcAft>
              <a:buClr>
                <a:schemeClr val="accent1"/>
              </a:buClr>
              <a:buSzPts val="1400"/>
              <a:buFont typeface="Arial"/>
              <a:buNone/>
              <a:defRPr sz="1400" b="0" i="0" u="none" strike="noStrike" cap="none">
                <a:solidFill>
                  <a:schemeClr val="dk1"/>
                </a:solidFill>
                <a:latin typeface="Century Gothic"/>
                <a:ea typeface="Century Gothic"/>
                <a:cs typeface="Century Gothic"/>
                <a:sym typeface="Century Gothic"/>
              </a:defRPr>
            </a:lvl3pPr>
            <a:lvl4pPr marR="0" lvl="3" algn="ctr" rtl="0">
              <a:lnSpc>
                <a:spcPct val="90000"/>
              </a:lnSpc>
              <a:spcBef>
                <a:spcPts val="400"/>
              </a:spcBef>
              <a:spcAft>
                <a:spcPts val="0"/>
              </a:spcAft>
              <a:buClr>
                <a:schemeClr val="accent1"/>
              </a:buClr>
              <a:buSzPts val="1200"/>
              <a:buFont typeface="Arial"/>
              <a:buNone/>
              <a:defRPr sz="1200" b="0" i="0" u="none" strike="noStrike" cap="none">
                <a:solidFill>
                  <a:schemeClr val="dk1"/>
                </a:solidFill>
                <a:latin typeface="Century Gothic"/>
                <a:ea typeface="Century Gothic"/>
                <a:cs typeface="Century Gothic"/>
                <a:sym typeface="Century Gothic"/>
              </a:defRPr>
            </a:lvl4pPr>
            <a:lvl5pPr marR="0" lvl="4" algn="ctr" rtl="0">
              <a:lnSpc>
                <a:spcPct val="90000"/>
              </a:lnSpc>
              <a:spcBef>
                <a:spcPts val="400"/>
              </a:spcBef>
              <a:spcAft>
                <a:spcPts val="0"/>
              </a:spcAft>
              <a:buClr>
                <a:schemeClr val="accent1"/>
              </a:buClr>
              <a:buSzPts val="1200"/>
              <a:buFont typeface="Arial"/>
              <a:buNone/>
              <a:defRPr sz="1200" b="0" i="0" u="none" strike="noStrike" cap="none">
                <a:solidFill>
                  <a:schemeClr val="dk1"/>
                </a:solidFill>
                <a:latin typeface="Century Gothic"/>
                <a:ea typeface="Century Gothic"/>
                <a:cs typeface="Century Gothic"/>
                <a:sym typeface="Century Gothic"/>
              </a:defRPr>
            </a:lvl5pPr>
            <a:lvl6pPr marR="0" lvl="5"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pic>
        <p:nvPicPr>
          <p:cNvPr id="57" name="Google Shape;57;p14"/>
          <p:cNvPicPr preferRelativeResize="0"/>
          <p:nvPr/>
        </p:nvPicPr>
        <p:blipFill rotWithShape="1">
          <a:blip r:embed="rId2">
            <a:alphaModFix/>
          </a:blip>
          <a:srcRect/>
          <a:stretch/>
        </p:blipFill>
        <p:spPr>
          <a:xfrm>
            <a:off x="7050024" y="4841748"/>
            <a:ext cx="1932469" cy="14376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132">
          <p15:clr>
            <a:srgbClr val="FBAE40"/>
          </p15:clr>
        </p15:guide>
        <p15:guide id="2"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 list" type="obj">
  <p:cSld name="OBJEC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60" name="Google Shape;60;p15"/>
          <p:cNvSpPr txBox="1">
            <a:spLocks noGrp="1"/>
          </p:cNvSpPr>
          <p:nvPr>
            <p:ph type="body" idx="1"/>
          </p:nvPr>
        </p:nvSpPr>
        <p:spPr>
          <a:xfrm>
            <a:off x="531050" y="1023175"/>
            <a:ext cx="7161000" cy="32025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61" name="Google Shape;61;p15"/>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1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64" name="Google Shape;64;p16"/>
          <p:cNvSpPr txBox="1"/>
          <p:nvPr/>
        </p:nvSpPr>
        <p:spPr>
          <a:xfrm>
            <a:off x="4472325" y="1162300"/>
            <a:ext cx="3344100" cy="308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5" name="Google Shape;65;p16"/>
          <p:cNvSpPr txBox="1">
            <a:spLocks noGrp="1"/>
          </p:cNvSpPr>
          <p:nvPr>
            <p:ph type="body" idx="1"/>
          </p:nvPr>
        </p:nvSpPr>
        <p:spPr>
          <a:xfrm>
            <a:off x="531050" y="1023175"/>
            <a:ext cx="3493200" cy="32025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66" name="Google Shape;66;p16"/>
          <p:cNvSpPr txBox="1">
            <a:spLocks noGrp="1"/>
          </p:cNvSpPr>
          <p:nvPr>
            <p:ph type="body" idx="2"/>
          </p:nvPr>
        </p:nvSpPr>
        <p:spPr>
          <a:xfrm>
            <a:off x="4397775" y="1023175"/>
            <a:ext cx="3493200" cy="32025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67" name="Google Shape;67;p16"/>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 horizontal image">
  <p:cSld name="Two Content Blocks + Picture">
    <p:spTree>
      <p:nvGrpSpPr>
        <p:cNvPr id="1" name="Shape 68"/>
        <p:cNvGrpSpPr/>
        <p:nvPr/>
      </p:nvGrpSpPr>
      <p:grpSpPr>
        <a:xfrm>
          <a:off x="0" y="0"/>
          <a:ext cx="0" cy="0"/>
          <a:chOff x="0" y="0"/>
          <a:chExt cx="0" cy="0"/>
        </a:xfrm>
      </p:grpSpPr>
      <p:sp>
        <p:nvSpPr>
          <p:cNvPr id="69" name="Google Shape;69;p17"/>
          <p:cNvSpPr txBox="1"/>
          <p:nvPr/>
        </p:nvSpPr>
        <p:spPr>
          <a:xfrm>
            <a:off x="718800" y="1024875"/>
            <a:ext cx="7750200" cy="101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dirty="0">
              <a:latin typeface="Avenir"/>
              <a:ea typeface="Avenir"/>
              <a:cs typeface="Avenir"/>
              <a:sym typeface="Avenir"/>
            </a:endParaRPr>
          </a:p>
        </p:txBody>
      </p:sp>
      <p:sp>
        <p:nvSpPr>
          <p:cNvPr id="70" name="Google Shape;70;p17"/>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1" name="Google Shape;71;p17"/>
          <p:cNvSpPr txBox="1">
            <a:spLocks noGrp="1"/>
          </p:cNvSpPr>
          <p:nvPr>
            <p:ph type="subTitle" idx="1"/>
          </p:nvPr>
        </p:nvSpPr>
        <p:spPr>
          <a:xfrm>
            <a:off x="534700" y="918225"/>
            <a:ext cx="4722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72" name="Google Shape;72;p17"/>
          <p:cNvSpPr txBox="1">
            <a:spLocks noGrp="1"/>
          </p:cNvSpPr>
          <p:nvPr>
            <p:ph type="body" idx="2"/>
          </p:nvPr>
        </p:nvSpPr>
        <p:spPr>
          <a:xfrm>
            <a:off x="531050" y="1395225"/>
            <a:ext cx="81630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73" name="Google Shape;73;p17"/>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Row list + image">
  <p:cSld name="Two Content Blocks + Picture_2">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6" name="Google Shape;76;p18"/>
          <p:cNvSpPr txBox="1">
            <a:spLocks noGrp="1"/>
          </p:cNvSpPr>
          <p:nvPr>
            <p:ph type="subTitle" idx="1"/>
          </p:nvPr>
        </p:nvSpPr>
        <p:spPr>
          <a:xfrm>
            <a:off x="534700" y="918225"/>
            <a:ext cx="4722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77" name="Google Shape;77;p18"/>
          <p:cNvSpPr txBox="1">
            <a:spLocks noGrp="1"/>
          </p:cNvSpPr>
          <p:nvPr>
            <p:ph type="body" idx="2"/>
          </p:nvPr>
        </p:nvSpPr>
        <p:spPr>
          <a:xfrm>
            <a:off x="531050" y="1395225"/>
            <a:ext cx="4722300" cy="30300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78" name="Google Shape;78;p18"/>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 list">
  <p:cSld name="Two Content Blocks + Picture_2_1">
    <p:spTree>
      <p:nvGrpSpPr>
        <p:cNvPr id="1" name="Shape 79"/>
        <p:cNvGrpSpPr/>
        <p:nvPr/>
      </p:nvGrpSpPr>
      <p:grpSpPr>
        <a:xfrm>
          <a:off x="0" y="0"/>
          <a:ext cx="0" cy="0"/>
          <a:chOff x="0" y="0"/>
          <a:chExt cx="0" cy="0"/>
        </a:xfrm>
      </p:grpSpPr>
      <p:sp>
        <p:nvSpPr>
          <p:cNvPr id="80" name="Google Shape;80;p19"/>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1" name="Google Shape;81;p19"/>
          <p:cNvSpPr txBox="1">
            <a:spLocks noGrp="1"/>
          </p:cNvSpPr>
          <p:nvPr>
            <p:ph type="subTitle" idx="1"/>
          </p:nvPr>
        </p:nvSpPr>
        <p:spPr>
          <a:xfrm>
            <a:off x="535276" y="918225"/>
            <a:ext cx="4077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82" name="Google Shape;82;p19"/>
          <p:cNvSpPr txBox="1">
            <a:spLocks noGrp="1"/>
          </p:cNvSpPr>
          <p:nvPr>
            <p:ph type="body" idx="2"/>
          </p:nvPr>
        </p:nvSpPr>
        <p:spPr>
          <a:xfrm>
            <a:off x="531050" y="1395225"/>
            <a:ext cx="40815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83" name="Google Shape;83;p19"/>
          <p:cNvSpPr txBox="1">
            <a:spLocks noGrp="1"/>
          </p:cNvSpPr>
          <p:nvPr>
            <p:ph type="subTitle" idx="3"/>
          </p:nvPr>
        </p:nvSpPr>
        <p:spPr>
          <a:xfrm>
            <a:off x="535276" y="2862025"/>
            <a:ext cx="4077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84" name="Google Shape;84;p19"/>
          <p:cNvSpPr txBox="1">
            <a:spLocks noGrp="1"/>
          </p:cNvSpPr>
          <p:nvPr>
            <p:ph type="body" idx="4"/>
          </p:nvPr>
        </p:nvSpPr>
        <p:spPr>
          <a:xfrm>
            <a:off x="531050" y="3339025"/>
            <a:ext cx="40815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85" name="Google Shape;85;p19"/>
          <p:cNvSpPr txBox="1">
            <a:spLocks noGrp="1"/>
          </p:cNvSpPr>
          <p:nvPr>
            <p:ph type="subTitle" idx="5"/>
          </p:nvPr>
        </p:nvSpPr>
        <p:spPr>
          <a:xfrm>
            <a:off x="4810401" y="918225"/>
            <a:ext cx="4077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86" name="Google Shape;86;p19"/>
          <p:cNvSpPr txBox="1">
            <a:spLocks noGrp="1"/>
          </p:cNvSpPr>
          <p:nvPr>
            <p:ph type="body" idx="6"/>
          </p:nvPr>
        </p:nvSpPr>
        <p:spPr>
          <a:xfrm>
            <a:off x="4806175" y="1395225"/>
            <a:ext cx="40815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87" name="Google Shape;87;p19"/>
          <p:cNvSpPr txBox="1">
            <a:spLocks noGrp="1"/>
          </p:cNvSpPr>
          <p:nvPr>
            <p:ph type="subTitle" idx="7"/>
          </p:nvPr>
        </p:nvSpPr>
        <p:spPr>
          <a:xfrm>
            <a:off x="4810401" y="2862025"/>
            <a:ext cx="4077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88" name="Google Shape;88;p19"/>
          <p:cNvSpPr txBox="1">
            <a:spLocks noGrp="1"/>
          </p:cNvSpPr>
          <p:nvPr>
            <p:ph type="body" idx="8"/>
          </p:nvPr>
        </p:nvSpPr>
        <p:spPr>
          <a:xfrm>
            <a:off x="4806175" y="3339025"/>
            <a:ext cx="40815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89" name="Google Shape;89;p19"/>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 list">
  <p:cSld name="Two Content Blocks + Picture_2_1_1">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92" name="Google Shape;92;p20"/>
          <p:cNvSpPr txBox="1"/>
          <p:nvPr/>
        </p:nvSpPr>
        <p:spPr>
          <a:xfrm>
            <a:off x="1149250" y="3624025"/>
            <a:ext cx="23898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3" name="Google Shape;93;p20"/>
          <p:cNvSpPr txBox="1">
            <a:spLocks noGrp="1"/>
          </p:cNvSpPr>
          <p:nvPr>
            <p:ph type="subTitle" idx="1"/>
          </p:nvPr>
        </p:nvSpPr>
        <p:spPr>
          <a:xfrm>
            <a:off x="534700" y="918225"/>
            <a:ext cx="4722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94" name="Google Shape;94;p20"/>
          <p:cNvSpPr txBox="1">
            <a:spLocks noGrp="1"/>
          </p:cNvSpPr>
          <p:nvPr>
            <p:ph type="body" idx="2"/>
          </p:nvPr>
        </p:nvSpPr>
        <p:spPr>
          <a:xfrm>
            <a:off x="531050" y="1395225"/>
            <a:ext cx="47223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95" name="Google Shape;95;p20"/>
          <p:cNvSpPr txBox="1">
            <a:spLocks noGrp="1"/>
          </p:cNvSpPr>
          <p:nvPr>
            <p:ph type="subTitle" idx="3"/>
          </p:nvPr>
        </p:nvSpPr>
        <p:spPr>
          <a:xfrm>
            <a:off x="534700" y="2862025"/>
            <a:ext cx="4722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96" name="Google Shape;96;p20"/>
          <p:cNvSpPr txBox="1">
            <a:spLocks noGrp="1"/>
          </p:cNvSpPr>
          <p:nvPr>
            <p:ph type="body" idx="4"/>
          </p:nvPr>
        </p:nvSpPr>
        <p:spPr>
          <a:xfrm>
            <a:off x="531050" y="3339025"/>
            <a:ext cx="47223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97" name="Google Shape;97;p20"/>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Navy" type="secHead">
  <p:cSld name="SECTION_HEADER">
    <p:bg>
      <p:bgPr>
        <a:solidFill>
          <a:schemeClr val="dk2"/>
        </a:solidFill>
        <a:effectLst/>
      </p:bgPr>
    </p:bg>
    <p:spTree>
      <p:nvGrpSpPr>
        <p:cNvPr id="1" name="Shape 98"/>
        <p:cNvGrpSpPr/>
        <p:nvPr/>
      </p:nvGrpSpPr>
      <p:grpSpPr>
        <a:xfrm>
          <a:off x="0" y="0"/>
          <a:ext cx="0" cy="0"/>
          <a:chOff x="0" y="0"/>
          <a:chExt cx="0" cy="0"/>
        </a:xfrm>
      </p:grpSpPr>
      <p:sp>
        <p:nvSpPr>
          <p:cNvPr id="99" name="Google Shape;99;p21"/>
          <p:cNvSpPr/>
          <p:nvPr/>
        </p:nvSpPr>
        <p:spPr>
          <a:xfrm>
            <a:off x="0" y="4218710"/>
            <a:ext cx="9144000" cy="924900"/>
          </a:xfrm>
          <a:prstGeom prst="rect">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dirty="0">
              <a:solidFill>
                <a:schemeClr val="lt1"/>
              </a:solidFill>
              <a:latin typeface="Calibri"/>
              <a:ea typeface="Calibri"/>
              <a:cs typeface="Calibri"/>
              <a:sym typeface="Calibri"/>
            </a:endParaRPr>
          </a:p>
        </p:txBody>
      </p:sp>
      <p:sp>
        <p:nvSpPr>
          <p:cNvPr id="100" name="Google Shape;100;p21"/>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1" name="Google Shape;101;p21"/>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02" name="Google Shape;102;p21"/>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03" name="Google Shape;103;p21"/>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484">
          <p15:clr>
            <a:srgbClr val="FBAE40"/>
          </p15:clr>
        </p15:guide>
        <p15:guide id="2"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Moss">
  <p:cSld name="Section Header Moss">
    <p:bg>
      <p:bgPr>
        <a:solidFill>
          <a:schemeClr val="accent2"/>
        </a:solidFill>
        <a:effectLst/>
      </p:bgPr>
    </p:bg>
    <p:spTree>
      <p:nvGrpSpPr>
        <p:cNvPr id="1" name="Shape 104"/>
        <p:cNvGrpSpPr/>
        <p:nvPr/>
      </p:nvGrpSpPr>
      <p:grpSpPr>
        <a:xfrm>
          <a:off x="0" y="0"/>
          <a:ext cx="0" cy="0"/>
          <a:chOff x="0" y="0"/>
          <a:chExt cx="0" cy="0"/>
        </a:xfrm>
      </p:grpSpPr>
      <p:sp>
        <p:nvSpPr>
          <p:cNvPr id="105" name="Google Shape;105;p22"/>
          <p:cNvSpPr/>
          <p:nvPr/>
        </p:nvSpPr>
        <p:spPr>
          <a:xfrm>
            <a:off x="0" y="4218710"/>
            <a:ext cx="9144000" cy="9249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dirty="0">
              <a:solidFill>
                <a:schemeClr val="lt1"/>
              </a:solidFill>
              <a:latin typeface="Calibri"/>
              <a:ea typeface="Calibri"/>
              <a:cs typeface="Calibri"/>
              <a:sym typeface="Calibri"/>
            </a:endParaRPr>
          </a:p>
        </p:txBody>
      </p:sp>
      <p:sp>
        <p:nvSpPr>
          <p:cNvPr id="106" name="Google Shape;106;p22"/>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7" name="Google Shape;107;p22"/>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08" name="Google Shape;108;p22"/>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09" name="Google Shape;109;p22"/>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Sea Green">
  <p:cSld name="Section Header Sea Green">
    <p:bg>
      <p:bgPr>
        <a:solidFill>
          <a:schemeClr val="accent3"/>
        </a:solidFill>
        <a:effectLst/>
      </p:bgPr>
    </p:bg>
    <p:spTree>
      <p:nvGrpSpPr>
        <p:cNvPr id="1" name="Shape 110"/>
        <p:cNvGrpSpPr/>
        <p:nvPr/>
      </p:nvGrpSpPr>
      <p:grpSpPr>
        <a:xfrm>
          <a:off x="0" y="0"/>
          <a:ext cx="0" cy="0"/>
          <a:chOff x="0" y="0"/>
          <a:chExt cx="0" cy="0"/>
        </a:xfrm>
      </p:grpSpPr>
      <p:sp>
        <p:nvSpPr>
          <p:cNvPr id="111" name="Google Shape;111;p23"/>
          <p:cNvSpPr/>
          <p:nvPr/>
        </p:nvSpPr>
        <p:spPr>
          <a:xfrm>
            <a:off x="0" y="4218710"/>
            <a:ext cx="9144000" cy="9249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dirty="0">
              <a:solidFill>
                <a:schemeClr val="lt1"/>
              </a:solidFill>
              <a:latin typeface="Calibri"/>
              <a:ea typeface="Calibri"/>
              <a:cs typeface="Calibri"/>
              <a:sym typeface="Calibri"/>
            </a:endParaRPr>
          </a:p>
        </p:txBody>
      </p:sp>
      <p:sp>
        <p:nvSpPr>
          <p:cNvPr id="112" name="Google Shape;112;p23"/>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13" name="Google Shape;113;p23"/>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14" name="Google Shape;114;p23"/>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15" name="Google Shape;115;p23"/>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Coral">
  <p:cSld name="Section Header Coral">
    <p:bg>
      <p:bgPr>
        <a:solidFill>
          <a:schemeClr val="accent4"/>
        </a:solidFill>
        <a:effectLst/>
      </p:bgPr>
    </p:bg>
    <p:spTree>
      <p:nvGrpSpPr>
        <p:cNvPr id="1" name="Shape 116"/>
        <p:cNvGrpSpPr/>
        <p:nvPr/>
      </p:nvGrpSpPr>
      <p:grpSpPr>
        <a:xfrm>
          <a:off x="0" y="0"/>
          <a:ext cx="0" cy="0"/>
          <a:chOff x="0" y="0"/>
          <a:chExt cx="0" cy="0"/>
        </a:xfrm>
      </p:grpSpPr>
      <p:sp>
        <p:nvSpPr>
          <p:cNvPr id="117" name="Google Shape;117;p24"/>
          <p:cNvSpPr/>
          <p:nvPr/>
        </p:nvSpPr>
        <p:spPr>
          <a:xfrm>
            <a:off x="0" y="4218710"/>
            <a:ext cx="9144000" cy="9249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dirty="0">
              <a:solidFill>
                <a:schemeClr val="lt1"/>
              </a:solidFill>
              <a:latin typeface="Calibri"/>
              <a:ea typeface="Calibri"/>
              <a:cs typeface="Calibri"/>
              <a:sym typeface="Calibri"/>
            </a:endParaRPr>
          </a:p>
        </p:txBody>
      </p:sp>
      <p:sp>
        <p:nvSpPr>
          <p:cNvPr id="118" name="Google Shape;118;p24"/>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19" name="Google Shape;119;p24"/>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20" name="Google Shape;120;p24"/>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21" name="Google Shape;121;p24"/>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Gold">
  <p:cSld name="Section Header Gold">
    <p:bg>
      <p:bgPr>
        <a:solidFill>
          <a:schemeClr val="lt2"/>
        </a:solidFill>
        <a:effectLst/>
      </p:bgPr>
    </p:bg>
    <p:spTree>
      <p:nvGrpSpPr>
        <p:cNvPr id="1" name="Shape 122"/>
        <p:cNvGrpSpPr/>
        <p:nvPr/>
      </p:nvGrpSpPr>
      <p:grpSpPr>
        <a:xfrm>
          <a:off x="0" y="0"/>
          <a:ext cx="0" cy="0"/>
          <a:chOff x="0" y="0"/>
          <a:chExt cx="0" cy="0"/>
        </a:xfrm>
      </p:grpSpPr>
      <p:sp>
        <p:nvSpPr>
          <p:cNvPr id="123" name="Google Shape;123;p25"/>
          <p:cNvSpPr/>
          <p:nvPr/>
        </p:nvSpPr>
        <p:spPr>
          <a:xfrm>
            <a:off x="0" y="4218710"/>
            <a:ext cx="9144000" cy="9249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dirty="0">
              <a:solidFill>
                <a:schemeClr val="lt1"/>
              </a:solidFill>
              <a:latin typeface="Calibri"/>
              <a:ea typeface="Calibri"/>
              <a:cs typeface="Calibri"/>
              <a:sym typeface="Calibri"/>
            </a:endParaRPr>
          </a:p>
        </p:txBody>
      </p:sp>
      <p:sp>
        <p:nvSpPr>
          <p:cNvPr id="124" name="Google Shape;124;p25"/>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SzPts val="2700"/>
              <a:buFont typeface="Century Gothic"/>
              <a:buNone/>
              <a:defRPr sz="2700" b="1" i="0" u="none" strike="noStrike" cap="none">
                <a:latin typeface="Century Gothic"/>
                <a:ea typeface="Century Gothic"/>
                <a:cs typeface="Century Gothic"/>
                <a:sym typeface="Century Gothic"/>
              </a:defRPr>
            </a:lvl1pPr>
            <a:lvl2pPr lvl="1" rtl="0">
              <a:spcBef>
                <a:spcPts val="0"/>
              </a:spcBef>
              <a:spcAft>
                <a:spcPts val="0"/>
              </a:spcAft>
              <a:buClr>
                <a:schemeClr val="dk2"/>
              </a:buClr>
              <a:buSzPts val="1100"/>
              <a:buNone/>
              <a:defRPr sz="1400">
                <a:solidFill>
                  <a:schemeClr val="dk2"/>
                </a:solidFill>
              </a:defRPr>
            </a:lvl2pPr>
            <a:lvl3pPr lvl="2" rtl="0">
              <a:spcBef>
                <a:spcPts val="0"/>
              </a:spcBef>
              <a:spcAft>
                <a:spcPts val="0"/>
              </a:spcAft>
              <a:buClr>
                <a:schemeClr val="dk2"/>
              </a:buClr>
              <a:buSzPts val="1100"/>
              <a:buNone/>
              <a:defRPr sz="1400">
                <a:solidFill>
                  <a:schemeClr val="dk2"/>
                </a:solidFill>
              </a:defRPr>
            </a:lvl3pPr>
            <a:lvl4pPr lvl="3" rtl="0">
              <a:spcBef>
                <a:spcPts val="0"/>
              </a:spcBef>
              <a:spcAft>
                <a:spcPts val="0"/>
              </a:spcAft>
              <a:buClr>
                <a:schemeClr val="dk2"/>
              </a:buClr>
              <a:buSzPts val="1100"/>
              <a:buNone/>
              <a:defRPr sz="1400">
                <a:solidFill>
                  <a:schemeClr val="dk2"/>
                </a:solidFill>
              </a:defRPr>
            </a:lvl4pPr>
            <a:lvl5pPr lvl="4" rtl="0">
              <a:spcBef>
                <a:spcPts val="0"/>
              </a:spcBef>
              <a:spcAft>
                <a:spcPts val="0"/>
              </a:spcAft>
              <a:buClr>
                <a:schemeClr val="dk2"/>
              </a:buClr>
              <a:buSzPts val="1100"/>
              <a:buNone/>
              <a:defRPr sz="1400">
                <a:solidFill>
                  <a:schemeClr val="dk2"/>
                </a:solidFill>
              </a:defRPr>
            </a:lvl5pPr>
            <a:lvl6pPr lvl="5" rtl="0">
              <a:spcBef>
                <a:spcPts val="0"/>
              </a:spcBef>
              <a:spcAft>
                <a:spcPts val="0"/>
              </a:spcAft>
              <a:buClr>
                <a:schemeClr val="dk2"/>
              </a:buClr>
              <a:buSzPts val="1100"/>
              <a:buNone/>
              <a:defRPr sz="1400">
                <a:solidFill>
                  <a:schemeClr val="dk2"/>
                </a:solidFill>
              </a:defRPr>
            </a:lvl6pPr>
            <a:lvl7pPr lvl="6" rtl="0">
              <a:spcBef>
                <a:spcPts val="0"/>
              </a:spcBef>
              <a:spcAft>
                <a:spcPts val="0"/>
              </a:spcAft>
              <a:buClr>
                <a:schemeClr val="dk2"/>
              </a:buClr>
              <a:buSzPts val="1100"/>
              <a:buNone/>
              <a:defRPr sz="1400">
                <a:solidFill>
                  <a:schemeClr val="dk2"/>
                </a:solidFill>
              </a:defRPr>
            </a:lvl7pPr>
            <a:lvl8pPr lvl="7" rtl="0">
              <a:spcBef>
                <a:spcPts val="0"/>
              </a:spcBef>
              <a:spcAft>
                <a:spcPts val="0"/>
              </a:spcAft>
              <a:buClr>
                <a:schemeClr val="dk2"/>
              </a:buClr>
              <a:buSzPts val="1100"/>
              <a:buNone/>
              <a:defRPr sz="1400">
                <a:solidFill>
                  <a:schemeClr val="dk2"/>
                </a:solidFill>
              </a:defRPr>
            </a:lvl8pPr>
            <a:lvl9pPr lvl="8" rtl="0">
              <a:spcBef>
                <a:spcPts val="0"/>
              </a:spcBef>
              <a:spcAft>
                <a:spcPts val="0"/>
              </a:spcAft>
              <a:buClr>
                <a:schemeClr val="dk2"/>
              </a:buClr>
              <a:buSzPts val="1100"/>
              <a:buNone/>
              <a:defRPr sz="1400">
                <a:solidFill>
                  <a:schemeClr val="dk2"/>
                </a:solidFill>
              </a:defRPr>
            </a:lvl9pPr>
          </a:lstStyle>
          <a:p>
            <a:endParaRPr/>
          </a:p>
        </p:txBody>
      </p:sp>
      <p:sp>
        <p:nvSpPr>
          <p:cNvPr id="125" name="Google Shape;125;p25"/>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chemeClr val="dk2"/>
                </a:solidFill>
                <a:latin typeface="Century Gothic"/>
                <a:ea typeface="Century Gothic"/>
                <a:cs typeface="Century Gothic"/>
                <a:sym typeface="Century Gothic"/>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pic>
        <p:nvPicPr>
          <p:cNvPr id="126" name="Google Shape;126;p25"/>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27" name="Google Shape;127;p25"/>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Aqua 1">
  <p:cSld name="Section Header Aqua_1">
    <p:bg>
      <p:bgPr>
        <a:solidFill>
          <a:schemeClr val="accent1"/>
        </a:solidFill>
        <a:effectLst/>
      </p:bgPr>
    </p:bg>
    <p:spTree>
      <p:nvGrpSpPr>
        <p:cNvPr id="1" name="Shape 128"/>
        <p:cNvGrpSpPr/>
        <p:nvPr/>
      </p:nvGrpSpPr>
      <p:grpSpPr>
        <a:xfrm>
          <a:off x="0" y="0"/>
          <a:ext cx="0" cy="0"/>
          <a:chOff x="0" y="0"/>
          <a:chExt cx="0" cy="0"/>
        </a:xfrm>
      </p:grpSpPr>
      <p:sp>
        <p:nvSpPr>
          <p:cNvPr id="129" name="Google Shape;129;p26"/>
          <p:cNvSpPr/>
          <p:nvPr/>
        </p:nvSpPr>
        <p:spPr>
          <a:xfrm>
            <a:off x="0" y="4218710"/>
            <a:ext cx="9144000" cy="924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dirty="0">
              <a:solidFill>
                <a:schemeClr val="lt1"/>
              </a:solidFill>
              <a:latin typeface="Calibri"/>
              <a:ea typeface="Calibri"/>
              <a:cs typeface="Calibri"/>
              <a:sym typeface="Calibri"/>
            </a:endParaRPr>
          </a:p>
        </p:txBody>
      </p:sp>
      <p:sp>
        <p:nvSpPr>
          <p:cNvPr id="130" name="Google Shape;130;p26"/>
          <p:cNvSpPr txBox="1">
            <a:spLocks noGrp="1"/>
          </p:cNvSpPr>
          <p:nvPr>
            <p:ph type="title"/>
          </p:nvPr>
        </p:nvSpPr>
        <p:spPr>
          <a:xfrm>
            <a:off x="776288" y="32229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31" name="Google Shape;131;p26"/>
          <p:cNvSpPr txBox="1">
            <a:spLocks noGrp="1"/>
          </p:cNvSpPr>
          <p:nvPr>
            <p:ph type="subTitle" idx="1"/>
          </p:nvPr>
        </p:nvSpPr>
        <p:spPr>
          <a:xfrm>
            <a:off x="805575" y="40524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32" name="Google Shape;132;p26"/>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33" name="Google Shape;133;p26"/>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1.pn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94853" y="273844"/>
            <a:ext cx="8354400" cy="4443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pic>
        <p:nvPicPr>
          <p:cNvPr id="52" name="Google Shape;52;p13"/>
          <p:cNvPicPr preferRelativeResize="0"/>
          <p:nvPr/>
        </p:nvPicPr>
        <p:blipFill>
          <a:blip r:embed="rId15">
            <a:alphaModFix/>
          </a:blip>
          <a:stretch>
            <a:fillRect/>
          </a:stretch>
        </p:blipFill>
        <p:spPr>
          <a:xfrm>
            <a:off x="7025800" y="4844350"/>
            <a:ext cx="1951327" cy="1463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ctrTitle"/>
          </p:nvPr>
        </p:nvSpPr>
        <p:spPr>
          <a:xfrm>
            <a:off x="1801300" y="1805450"/>
            <a:ext cx="5822400" cy="669600"/>
          </a:xfrm>
          <a:prstGeom prst="rect">
            <a:avLst/>
          </a:prstGeom>
        </p:spPr>
        <p:txBody>
          <a:bodyPr spcFirstLastPara="1" wrap="square" lIns="68575" tIns="34275" rIns="68575" bIns="34275" anchor="b" anchorCtr="0">
            <a:spAutoFit/>
          </a:bodyPr>
          <a:lstStyle/>
          <a:p>
            <a:pPr marL="0" lvl="0" indent="0" algn="l" rtl="0">
              <a:lnSpc>
                <a:spcPct val="100000"/>
              </a:lnSpc>
              <a:spcBef>
                <a:spcPts val="0"/>
              </a:spcBef>
              <a:spcAft>
                <a:spcPts val="0"/>
              </a:spcAft>
              <a:buNone/>
            </a:pPr>
            <a:r>
              <a:rPr lang="en" sz="3900" dirty="0">
                <a:solidFill>
                  <a:srgbClr val="FCFCFC"/>
                </a:solidFill>
              </a:rPr>
              <a:t>SQL Triggers</a:t>
            </a:r>
            <a:endParaRPr sz="3900" dirty="0">
              <a:solidFill>
                <a:srgbClr val="FCFCFC"/>
              </a:solidFill>
            </a:endParaRPr>
          </a:p>
        </p:txBody>
      </p:sp>
      <p:sp>
        <p:nvSpPr>
          <p:cNvPr id="139" name="Google Shape;139;p27"/>
          <p:cNvSpPr txBox="1"/>
          <p:nvPr/>
        </p:nvSpPr>
        <p:spPr>
          <a:xfrm>
            <a:off x="1819925" y="499050"/>
            <a:ext cx="71169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i="1" dirty="0">
              <a:solidFill>
                <a:srgbClr val="F1C232"/>
              </a:solidFill>
              <a:latin typeface="Lobster"/>
              <a:ea typeface="Lobster"/>
              <a:cs typeface="Lobster"/>
              <a:sym typeface="Lobster"/>
            </a:endParaRPr>
          </a:p>
        </p:txBody>
      </p:sp>
      <p:sp>
        <p:nvSpPr>
          <p:cNvPr id="140" name="Google Shape;140;p27"/>
          <p:cNvSpPr txBox="1"/>
          <p:nvPr/>
        </p:nvSpPr>
        <p:spPr>
          <a:xfrm>
            <a:off x="4289450" y="3754650"/>
            <a:ext cx="4469100" cy="936000"/>
          </a:xfrm>
          <a:prstGeom prst="rect">
            <a:avLst/>
          </a:prstGeom>
          <a:noFill/>
          <a:ln>
            <a:noFill/>
          </a:ln>
        </p:spPr>
        <p:txBody>
          <a:bodyPr spcFirstLastPara="1" wrap="square" lIns="64000" tIns="36575" rIns="64000" bIns="36575" anchor="t" anchorCtr="0">
            <a:spAutoFit/>
          </a:bodyPr>
          <a:lstStyle/>
          <a:p>
            <a:pPr marL="0" lvl="0" indent="0" algn="l" rtl="0">
              <a:spcBef>
                <a:spcPts val="0"/>
              </a:spcBef>
              <a:spcAft>
                <a:spcPts val="0"/>
              </a:spcAft>
              <a:buNone/>
            </a:pPr>
            <a:r>
              <a:rPr lang="en-US" sz="1700" dirty="0">
                <a:solidFill>
                  <a:srgbClr val="FFFFFF"/>
                </a:solidFill>
                <a:latin typeface="Nunito Sans"/>
                <a:ea typeface="Nunito Sans"/>
                <a:cs typeface="Nunito Sans"/>
                <a:sym typeface="Nunito Sans"/>
              </a:rPr>
              <a:t>Greg Janée</a:t>
            </a:r>
            <a:endParaRPr sz="1700" dirty="0">
              <a:solidFill>
                <a:srgbClr val="FFFFFF"/>
              </a:solidFill>
              <a:latin typeface="Nunito Sans"/>
              <a:ea typeface="Nunito Sans"/>
              <a:cs typeface="Nunito Sans"/>
              <a:sym typeface="Nunito Sans"/>
            </a:endParaRPr>
          </a:p>
          <a:p>
            <a:pPr marL="0" lvl="0" indent="0" algn="l" rtl="0">
              <a:spcBef>
                <a:spcPts val="0"/>
              </a:spcBef>
              <a:spcAft>
                <a:spcPts val="0"/>
              </a:spcAft>
              <a:buNone/>
            </a:pPr>
            <a:r>
              <a:rPr lang="en" sz="1300" dirty="0">
                <a:solidFill>
                  <a:srgbClr val="FEBC11"/>
                </a:solidFill>
                <a:latin typeface="Nunito Sans"/>
                <a:ea typeface="Nunito Sans"/>
                <a:cs typeface="Nunito Sans"/>
                <a:sym typeface="Nunito Sans"/>
              </a:rPr>
              <a:t>Research Data Services, UCSB Library</a:t>
            </a:r>
            <a:endParaRPr sz="1300" dirty="0">
              <a:solidFill>
                <a:srgbClr val="FEBC11"/>
              </a:solidFill>
              <a:latin typeface="Nunito Sans"/>
              <a:ea typeface="Nunito Sans"/>
              <a:cs typeface="Nunito Sans"/>
              <a:sym typeface="Nunito Sans"/>
            </a:endParaRPr>
          </a:p>
          <a:p>
            <a:pPr marL="0" lvl="0" indent="0" algn="l" rtl="0">
              <a:spcBef>
                <a:spcPts val="0"/>
              </a:spcBef>
              <a:spcAft>
                <a:spcPts val="0"/>
              </a:spcAft>
              <a:buNone/>
            </a:pPr>
            <a:r>
              <a:rPr lang="en" sz="1300" dirty="0">
                <a:solidFill>
                  <a:srgbClr val="FEBC11"/>
                </a:solidFill>
                <a:latin typeface="Nunito Sans"/>
                <a:ea typeface="Nunito Sans"/>
                <a:cs typeface="Nunito Sans"/>
                <a:sym typeface="Nunito Sans"/>
              </a:rPr>
              <a:t>rds@library.ucsb.edu</a:t>
            </a:r>
            <a:endParaRPr sz="1300" dirty="0">
              <a:solidFill>
                <a:srgbClr val="FEBC11"/>
              </a:solidFill>
              <a:latin typeface="Nunito Sans"/>
              <a:ea typeface="Nunito Sans"/>
              <a:cs typeface="Nunito Sans"/>
              <a:sym typeface="Nunito Sans"/>
            </a:endParaRPr>
          </a:p>
          <a:p>
            <a:pPr marL="0" lvl="0" indent="0" algn="l" rtl="0">
              <a:spcBef>
                <a:spcPts val="0"/>
              </a:spcBef>
              <a:spcAft>
                <a:spcPts val="0"/>
              </a:spcAft>
              <a:buNone/>
            </a:pPr>
            <a:endParaRPr sz="1300" dirty="0">
              <a:solidFill>
                <a:srgbClr val="FEBC11"/>
              </a:solidFill>
              <a:latin typeface="Century Gothic"/>
              <a:ea typeface="Century Gothic"/>
              <a:cs typeface="Century Gothic"/>
              <a:sym typeface="Century Gothic"/>
            </a:endParaRPr>
          </a:p>
        </p:txBody>
      </p:sp>
      <p:sp>
        <p:nvSpPr>
          <p:cNvPr id="141" name="Google Shape;141;p27"/>
          <p:cNvSpPr txBox="1"/>
          <p:nvPr/>
        </p:nvSpPr>
        <p:spPr>
          <a:xfrm>
            <a:off x="200025" y="247650"/>
            <a:ext cx="7116900" cy="84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dirty="0">
                <a:solidFill>
                  <a:schemeClr val="lt2"/>
                </a:solidFill>
                <a:latin typeface="Nunito Sans"/>
                <a:ea typeface="Nunito Sans"/>
                <a:cs typeface="Nunito Sans"/>
                <a:sym typeface="Nunito Sans"/>
              </a:rPr>
              <a:t>EDS213 - Databases &amp; Data Management</a:t>
            </a:r>
            <a:endParaRPr sz="1500" b="1" dirty="0">
              <a:solidFill>
                <a:schemeClr val="lt2"/>
              </a:solidFill>
              <a:latin typeface="Nunito Sans"/>
              <a:ea typeface="Nunito Sans"/>
              <a:cs typeface="Nunito Sans"/>
              <a:sym typeface="Nunito Sans"/>
            </a:endParaRPr>
          </a:p>
          <a:p>
            <a:pPr marL="0" lvl="0" indent="0" algn="l" rtl="0">
              <a:spcBef>
                <a:spcPts val="0"/>
              </a:spcBef>
              <a:spcAft>
                <a:spcPts val="0"/>
              </a:spcAft>
              <a:buNone/>
            </a:pPr>
            <a:r>
              <a:rPr lang="en" sz="1500" b="1" dirty="0">
                <a:solidFill>
                  <a:schemeClr val="lt2"/>
                </a:solidFill>
                <a:latin typeface="Nunito Sans"/>
                <a:ea typeface="Nunito Sans"/>
                <a:cs typeface="Nunito Sans"/>
                <a:sym typeface="Nunito Sans"/>
              </a:rPr>
              <a:t>Week </a:t>
            </a:r>
            <a:r>
              <a:rPr lang="en-US" sz="1500" b="1" dirty="0">
                <a:solidFill>
                  <a:schemeClr val="lt2"/>
                </a:solidFill>
                <a:latin typeface="Nunito Sans"/>
                <a:ea typeface="Nunito Sans"/>
                <a:cs typeface="Nunito Sans"/>
                <a:sym typeface="Nunito Sans"/>
              </a:rPr>
              <a:t>5</a:t>
            </a:r>
            <a:endParaRPr sz="1500" b="1" dirty="0">
              <a:solidFill>
                <a:schemeClr val="lt2"/>
              </a:solidFill>
              <a:latin typeface="Nunito Sans"/>
              <a:ea typeface="Nunito Sans"/>
              <a:cs typeface="Nunito Sans"/>
              <a:sym typeface="Nunito Sans"/>
            </a:endParaRPr>
          </a:p>
          <a:p>
            <a:pPr marL="0" lvl="0" indent="0" algn="l" rtl="0">
              <a:spcBef>
                <a:spcPts val="0"/>
              </a:spcBef>
              <a:spcAft>
                <a:spcPts val="0"/>
              </a:spcAft>
              <a:buNone/>
            </a:pPr>
            <a:endParaRPr sz="1300" i="1" dirty="0">
              <a:solidFill>
                <a:srgbClr val="F1C232"/>
              </a:solidFill>
              <a:latin typeface="Lobster"/>
              <a:ea typeface="Lobster"/>
              <a:cs typeface="Lobster"/>
              <a:sym typeface="Lobs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5" name="Title 4">
            <a:extLst>
              <a:ext uri="{FF2B5EF4-FFF2-40B4-BE49-F238E27FC236}">
                <a16:creationId xmlns:a16="http://schemas.microsoft.com/office/drawing/2014/main" id="{F1DD394F-4238-CED7-B93B-79FEC9EF9F10}"/>
              </a:ext>
            </a:extLst>
          </p:cNvPr>
          <p:cNvSpPr>
            <a:spLocks noGrp="1"/>
          </p:cNvSpPr>
          <p:nvPr>
            <p:ph type="title"/>
          </p:nvPr>
        </p:nvSpPr>
        <p:spPr/>
        <p:txBody>
          <a:bodyPr>
            <a:noAutofit/>
          </a:bodyPr>
          <a:lstStyle/>
          <a:p>
            <a:r>
              <a:rPr lang="en-US" sz="3200" b="1" dirty="0">
                <a:solidFill>
                  <a:srgbClr val="004B83"/>
                </a:solidFill>
                <a:latin typeface="Century Gothic" panose="020B0502020202020204" pitchFamily="34" charset="0"/>
              </a:rPr>
              <a:t>Trigger overview</a:t>
            </a:r>
          </a:p>
        </p:txBody>
      </p:sp>
      <p:sp>
        <p:nvSpPr>
          <p:cNvPr id="6" name="Text Placeholder 5">
            <a:extLst>
              <a:ext uri="{FF2B5EF4-FFF2-40B4-BE49-F238E27FC236}">
                <a16:creationId xmlns:a16="http://schemas.microsoft.com/office/drawing/2014/main" id="{2A92C8E0-AA8D-FED6-880C-601DDECD533B}"/>
              </a:ext>
            </a:extLst>
          </p:cNvPr>
          <p:cNvSpPr>
            <a:spLocks noGrp="1"/>
          </p:cNvSpPr>
          <p:nvPr>
            <p:ph type="body" idx="1"/>
          </p:nvPr>
        </p:nvSpPr>
        <p:spPr/>
        <p:txBody>
          <a:bodyPr/>
          <a:lstStyle/>
          <a:p>
            <a:r>
              <a:rPr lang="en-US" dirty="0">
                <a:latin typeface="Avenir Book" panose="02000503020000020003" pitchFamily="2" charset="0"/>
              </a:rPr>
              <a:t>On some event, do these action(s)</a:t>
            </a:r>
          </a:p>
          <a:p>
            <a:r>
              <a:rPr lang="en-US" dirty="0">
                <a:latin typeface="Avenir Book" panose="02000503020000020003" pitchFamily="2" charset="0"/>
              </a:rPr>
              <a:t>Event: before/after insert/update/delete on some table</a:t>
            </a:r>
          </a:p>
          <a:p>
            <a:r>
              <a:rPr lang="en-US" dirty="0">
                <a:latin typeface="Avenir Book" panose="02000503020000020003" pitchFamily="2" charset="0"/>
              </a:rPr>
              <a:t>Action: pretty much any SQL statement</a:t>
            </a:r>
          </a:p>
          <a:p>
            <a:pPr lvl="1"/>
            <a:r>
              <a:rPr lang="en-US" dirty="0">
                <a:latin typeface="Avenir Book" panose="02000503020000020003" pitchFamily="2" charset="0"/>
              </a:rPr>
              <a:t>On same table, or on any other table in the database</a:t>
            </a:r>
          </a:p>
          <a:p>
            <a:pPr lvl="1"/>
            <a:endParaRPr lang="en-US" dirty="0">
              <a:latin typeface="Avenir Book" panose="02000503020000020003" pitchFamily="2" charset="0"/>
            </a:endParaRPr>
          </a:p>
          <a:p>
            <a:r>
              <a:rPr lang="en-US" dirty="0">
                <a:latin typeface="Avenir Book" panose="02000503020000020003" pitchFamily="2" charset="0"/>
              </a:rPr>
              <a:t>Example applications</a:t>
            </a:r>
          </a:p>
          <a:p>
            <a:pPr lvl="1"/>
            <a:r>
              <a:rPr lang="en-US" dirty="0">
                <a:latin typeface="Avenir Book" panose="02000503020000020003" pitchFamily="2" charset="0"/>
              </a:rPr>
              <a:t>Log provenance records when tables are updated</a:t>
            </a:r>
          </a:p>
          <a:p>
            <a:pPr lvl="1"/>
            <a:r>
              <a:rPr lang="en-US" dirty="0">
                <a:latin typeface="Avenir Book" panose="02000503020000020003" pitchFamily="2" charset="0"/>
              </a:rPr>
              <a:t>Homework: auto-compute/auto-fill values</a:t>
            </a:r>
          </a:p>
          <a:p>
            <a:pPr lvl="1"/>
            <a:r>
              <a:rPr lang="en-US" dirty="0">
                <a:latin typeface="Avenir Book" panose="02000503020000020003" pitchFamily="2" charset="0"/>
              </a:rPr>
              <a:t>In-class example: fix up recently inserted values</a:t>
            </a:r>
          </a:p>
        </p:txBody>
      </p:sp>
      <p:sp>
        <p:nvSpPr>
          <p:cNvPr id="7" name="Slide Number Placeholder 6">
            <a:extLst>
              <a:ext uri="{FF2B5EF4-FFF2-40B4-BE49-F238E27FC236}">
                <a16:creationId xmlns:a16="http://schemas.microsoft.com/office/drawing/2014/main" id="{CB1183F7-8A39-501D-ED5D-4756FC7BCA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5" name="Title 4">
            <a:extLst>
              <a:ext uri="{FF2B5EF4-FFF2-40B4-BE49-F238E27FC236}">
                <a16:creationId xmlns:a16="http://schemas.microsoft.com/office/drawing/2014/main" id="{F1DD394F-4238-CED7-B93B-79FEC9EF9F10}"/>
              </a:ext>
            </a:extLst>
          </p:cNvPr>
          <p:cNvSpPr>
            <a:spLocks noGrp="1"/>
          </p:cNvSpPr>
          <p:nvPr>
            <p:ph type="title"/>
          </p:nvPr>
        </p:nvSpPr>
        <p:spPr/>
        <p:txBody>
          <a:bodyPr>
            <a:noAutofit/>
          </a:bodyPr>
          <a:lstStyle/>
          <a:p>
            <a:r>
              <a:rPr lang="en-US" sz="3200" b="1" dirty="0">
                <a:solidFill>
                  <a:srgbClr val="004B83"/>
                </a:solidFill>
                <a:latin typeface="Century Gothic" panose="020B0502020202020204" pitchFamily="34" charset="0"/>
              </a:rPr>
              <a:t>Our goal in class</a:t>
            </a:r>
          </a:p>
        </p:txBody>
      </p:sp>
      <p:sp>
        <p:nvSpPr>
          <p:cNvPr id="6" name="Text Placeholder 5">
            <a:extLst>
              <a:ext uri="{FF2B5EF4-FFF2-40B4-BE49-F238E27FC236}">
                <a16:creationId xmlns:a16="http://schemas.microsoft.com/office/drawing/2014/main" id="{2A92C8E0-AA8D-FED6-880C-601DDECD533B}"/>
              </a:ext>
            </a:extLst>
          </p:cNvPr>
          <p:cNvSpPr>
            <a:spLocks noGrp="1"/>
          </p:cNvSpPr>
          <p:nvPr>
            <p:ph type="body" idx="1"/>
          </p:nvPr>
        </p:nvSpPr>
        <p:spPr/>
        <p:txBody>
          <a:bodyPr>
            <a:normAutofit fontScale="92500" lnSpcReduction="20000"/>
          </a:bodyPr>
          <a:lstStyle/>
          <a:p>
            <a:r>
              <a:rPr lang="en-US" dirty="0">
                <a:latin typeface="Avenir Book" panose="02000503020000020003" pitchFamily="2" charset="0"/>
              </a:rPr>
              <a:t>The problem: SQLite imports empty CSV cells as empty strings, not NULLs which is what we want</a:t>
            </a:r>
          </a:p>
          <a:p>
            <a:r>
              <a:rPr lang="en-US" dirty="0">
                <a:latin typeface="Avenir Book" panose="02000503020000020003" pitchFamily="2" charset="0"/>
              </a:rPr>
              <a:t>(N.B.: to avoid primary/foreign key problems we’ll work in table new_species, a fresh import of species.csv:</a:t>
            </a:r>
          </a:p>
          <a:p>
            <a:pPr lvl="1"/>
            <a:r>
              <a:rPr lang="en-US" dirty="0">
                <a:latin typeface="Courier New" panose="02070309020205020404" pitchFamily="49" charset="0"/>
                <a:cs typeface="Courier New" panose="02070309020205020404" pitchFamily="49" charset="0"/>
              </a:rPr>
              <a:t>.import --csv species.csv new_species</a:t>
            </a:r>
          </a:p>
          <a:p>
            <a:r>
              <a:rPr lang="en-US" dirty="0">
                <a:latin typeface="Avenir Book" panose="02000503020000020003" pitchFamily="2" charset="0"/>
              </a:rPr>
              <a:t>What we want to do, in English:</a:t>
            </a:r>
          </a:p>
          <a:p>
            <a:pPr lvl="1"/>
            <a:r>
              <a:rPr lang="en-US" dirty="0">
                <a:latin typeface="Avenir Book" panose="02000503020000020003" pitchFamily="2" charset="0"/>
              </a:rPr>
              <a:t>“After a row is inserted in new_species, update the new_species table to change Scientific_name to NULL if it is an empty string”</a:t>
            </a:r>
          </a:p>
          <a:p>
            <a:r>
              <a:rPr lang="en-US" dirty="0">
                <a:latin typeface="Avenir Book" panose="02000503020000020003" pitchFamily="2" charset="0"/>
              </a:rPr>
              <a:t>Closer to SQL:</a:t>
            </a:r>
          </a:p>
          <a:p>
            <a:pPr lvl="1"/>
            <a:r>
              <a:rPr lang="en-US" dirty="0">
                <a:latin typeface="Courier New" panose="02070309020205020404" pitchFamily="49" charset="0"/>
                <a:cs typeface="Courier New" panose="02070309020205020404" pitchFamily="49" charset="0"/>
              </a:rPr>
              <a:t>CREATE TRIGGER update_new_species_table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AFTER INSERT ON new_species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FOR EACH ROW</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BEGIN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&lt;do the update&gt;;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END;</a:t>
            </a:r>
          </a:p>
        </p:txBody>
      </p:sp>
      <p:sp>
        <p:nvSpPr>
          <p:cNvPr id="7" name="Slide Number Placeholder 6">
            <a:extLst>
              <a:ext uri="{FF2B5EF4-FFF2-40B4-BE49-F238E27FC236}">
                <a16:creationId xmlns:a16="http://schemas.microsoft.com/office/drawing/2014/main" id="{CB1183F7-8A39-501D-ED5D-4756FC7BCA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dirty="0"/>
          </a:p>
        </p:txBody>
      </p:sp>
    </p:spTree>
    <p:extLst>
      <p:ext uri="{BB962C8B-B14F-4D97-AF65-F5344CB8AC3E}">
        <p14:creationId xmlns:p14="http://schemas.microsoft.com/office/powerpoint/2010/main" val="2887581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5" name="Title 4">
            <a:extLst>
              <a:ext uri="{FF2B5EF4-FFF2-40B4-BE49-F238E27FC236}">
                <a16:creationId xmlns:a16="http://schemas.microsoft.com/office/drawing/2014/main" id="{F1DD394F-4238-CED7-B93B-79FEC9EF9F10}"/>
              </a:ext>
            </a:extLst>
          </p:cNvPr>
          <p:cNvSpPr>
            <a:spLocks noGrp="1"/>
          </p:cNvSpPr>
          <p:nvPr>
            <p:ph type="title"/>
          </p:nvPr>
        </p:nvSpPr>
        <p:spPr/>
        <p:txBody>
          <a:bodyPr>
            <a:noAutofit/>
          </a:bodyPr>
          <a:lstStyle/>
          <a:p>
            <a:r>
              <a:rPr lang="en-US" sz="3200" b="1" dirty="0">
                <a:solidFill>
                  <a:srgbClr val="004B83"/>
                </a:solidFill>
                <a:latin typeface="Century Gothic" panose="020B0502020202020204" pitchFamily="34" charset="0"/>
              </a:rPr>
              <a:t>The situation right after an insert</a:t>
            </a:r>
          </a:p>
        </p:txBody>
      </p:sp>
      <p:sp>
        <p:nvSpPr>
          <p:cNvPr id="6" name="Text Placeholder 5">
            <a:extLst>
              <a:ext uri="{FF2B5EF4-FFF2-40B4-BE49-F238E27FC236}">
                <a16:creationId xmlns:a16="http://schemas.microsoft.com/office/drawing/2014/main" id="{2A92C8E0-AA8D-FED6-880C-601DDECD533B}"/>
              </a:ext>
            </a:extLst>
          </p:cNvPr>
          <p:cNvSpPr>
            <a:spLocks noGrp="1"/>
          </p:cNvSpPr>
          <p:nvPr>
            <p:ph type="body" idx="1"/>
          </p:nvPr>
        </p:nvSpPr>
        <p:spPr/>
        <p:txBody>
          <a:bodyPr/>
          <a:lstStyle/>
          <a:p>
            <a:r>
              <a:rPr lang="en-US" dirty="0">
                <a:latin typeface="Avenir Book" panose="02000503020000020003" pitchFamily="2" charset="0"/>
              </a:rPr>
              <a:t>A row got inserted somehow (past tense, it has already been inserted)</a:t>
            </a:r>
          </a:p>
          <a:p>
            <a:r>
              <a:rPr lang="en-US" dirty="0">
                <a:latin typeface="Avenir Book" panose="02000503020000020003" pitchFamily="2" charset="0"/>
              </a:rPr>
              <a:t>The UPDATE gets triggered</a:t>
            </a:r>
          </a:p>
          <a:p>
            <a:r>
              <a:rPr lang="en-US" dirty="0">
                <a:latin typeface="Avenir Book" panose="02000503020000020003" pitchFamily="2" charset="0"/>
              </a:rPr>
              <a:t>From the UPDATE statement’s perspective</a:t>
            </a:r>
          </a:p>
          <a:p>
            <a:pPr lvl="1"/>
            <a:r>
              <a:rPr lang="en-US" dirty="0">
                <a:latin typeface="Avenir Book" panose="02000503020000020003" pitchFamily="2" charset="0"/>
              </a:rPr>
              <a:t>We’re not given any kind of direct pointer to the row just inserted (life would be so much simpler if that were the case…)</a:t>
            </a:r>
          </a:p>
          <a:p>
            <a:pPr lvl="1"/>
            <a:r>
              <a:rPr lang="en-US" dirty="0">
                <a:latin typeface="Avenir Book" panose="02000503020000020003" pitchFamily="2" charset="0"/>
              </a:rPr>
              <a:t>BUT, our statement can refer to the values just inserted as new.Code, new.Common_name, new.Scientific_name, and new.Relevance</a:t>
            </a:r>
          </a:p>
          <a:p>
            <a:pPr lvl="1"/>
            <a:r>
              <a:rPr lang="en-US" dirty="0">
                <a:latin typeface="Avenir Book" panose="02000503020000020003" pitchFamily="2" charset="0"/>
              </a:rPr>
              <a:t>new.Code, etc., are names for values</a:t>
            </a:r>
          </a:p>
          <a:p>
            <a:pPr lvl="1"/>
            <a:r>
              <a:rPr lang="en-US" dirty="0">
                <a:latin typeface="Avenir Book" panose="02000503020000020003" pitchFamily="2" charset="0"/>
              </a:rPr>
              <a:t>See depiction next slide</a:t>
            </a:r>
          </a:p>
        </p:txBody>
      </p:sp>
      <p:sp>
        <p:nvSpPr>
          <p:cNvPr id="7" name="Slide Number Placeholder 6">
            <a:extLst>
              <a:ext uri="{FF2B5EF4-FFF2-40B4-BE49-F238E27FC236}">
                <a16:creationId xmlns:a16="http://schemas.microsoft.com/office/drawing/2014/main" id="{CB1183F7-8A39-501D-ED5D-4756FC7BCA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dirty="0"/>
          </a:p>
        </p:txBody>
      </p:sp>
    </p:spTree>
    <p:extLst>
      <p:ext uri="{BB962C8B-B14F-4D97-AF65-F5344CB8AC3E}">
        <p14:creationId xmlns:p14="http://schemas.microsoft.com/office/powerpoint/2010/main" val="114605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5" name="Title 4">
            <a:extLst>
              <a:ext uri="{FF2B5EF4-FFF2-40B4-BE49-F238E27FC236}">
                <a16:creationId xmlns:a16="http://schemas.microsoft.com/office/drawing/2014/main" id="{F1DD394F-4238-CED7-B93B-79FEC9EF9F10}"/>
              </a:ext>
            </a:extLst>
          </p:cNvPr>
          <p:cNvSpPr>
            <a:spLocks noGrp="1"/>
          </p:cNvSpPr>
          <p:nvPr>
            <p:ph type="title"/>
          </p:nvPr>
        </p:nvSpPr>
        <p:spPr/>
        <p:txBody>
          <a:bodyPr>
            <a:noAutofit/>
          </a:bodyPr>
          <a:lstStyle/>
          <a:p>
            <a:r>
              <a:rPr lang="en-US" sz="3200" b="1" dirty="0">
                <a:solidFill>
                  <a:srgbClr val="004B83"/>
                </a:solidFill>
                <a:latin typeface="Century Gothic" panose="020B0502020202020204" pitchFamily="34" charset="0"/>
              </a:rPr>
              <a:t>The situation right after an insert</a:t>
            </a:r>
          </a:p>
        </p:txBody>
      </p:sp>
      <p:sp>
        <p:nvSpPr>
          <p:cNvPr id="7" name="Slide Number Placeholder 6">
            <a:extLst>
              <a:ext uri="{FF2B5EF4-FFF2-40B4-BE49-F238E27FC236}">
                <a16:creationId xmlns:a16="http://schemas.microsoft.com/office/drawing/2014/main" id="{CB1183F7-8A39-501D-ED5D-4756FC7BCA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dirty="0"/>
          </a:p>
        </p:txBody>
      </p:sp>
      <p:graphicFrame>
        <p:nvGraphicFramePr>
          <p:cNvPr id="2" name="Table 2">
            <a:extLst>
              <a:ext uri="{FF2B5EF4-FFF2-40B4-BE49-F238E27FC236}">
                <a16:creationId xmlns:a16="http://schemas.microsoft.com/office/drawing/2014/main" id="{3D4E27DA-2863-DF5B-AF5F-4830DDCE0436}"/>
              </a:ext>
            </a:extLst>
          </p:cNvPr>
          <p:cNvGraphicFramePr>
            <a:graphicFrameLocks noGrp="1"/>
          </p:cNvGraphicFramePr>
          <p:nvPr>
            <p:extLst>
              <p:ext uri="{D42A27DB-BD31-4B8C-83A1-F6EECF244321}">
                <p14:modId xmlns:p14="http://schemas.microsoft.com/office/powerpoint/2010/main" val="2194690162"/>
              </p:ext>
            </p:extLst>
          </p:nvPr>
        </p:nvGraphicFramePr>
        <p:xfrm>
          <a:off x="702589" y="1741126"/>
          <a:ext cx="7643248" cy="2600960"/>
        </p:xfrm>
        <a:graphic>
          <a:graphicData uri="http://schemas.openxmlformats.org/drawingml/2006/table">
            <a:tbl>
              <a:tblPr firstRow="1" bandRow="1">
                <a:tableStyleId>{5C22544A-7EE6-4342-B048-85BDC9FD1C3A}</a:tableStyleId>
              </a:tblPr>
              <a:tblGrid>
                <a:gridCol w="1715147">
                  <a:extLst>
                    <a:ext uri="{9D8B030D-6E8A-4147-A177-3AD203B41FA5}">
                      <a16:colId xmlns:a16="http://schemas.microsoft.com/office/drawing/2014/main" val="1692494643"/>
                    </a:ext>
                  </a:extLst>
                </a:gridCol>
                <a:gridCol w="2106477">
                  <a:extLst>
                    <a:ext uri="{9D8B030D-6E8A-4147-A177-3AD203B41FA5}">
                      <a16:colId xmlns:a16="http://schemas.microsoft.com/office/drawing/2014/main" val="1563286477"/>
                    </a:ext>
                  </a:extLst>
                </a:gridCol>
                <a:gridCol w="2088939">
                  <a:extLst>
                    <a:ext uri="{9D8B030D-6E8A-4147-A177-3AD203B41FA5}">
                      <a16:colId xmlns:a16="http://schemas.microsoft.com/office/drawing/2014/main" val="1809308724"/>
                    </a:ext>
                  </a:extLst>
                </a:gridCol>
                <a:gridCol w="1732685">
                  <a:extLst>
                    <a:ext uri="{9D8B030D-6E8A-4147-A177-3AD203B41FA5}">
                      <a16:colId xmlns:a16="http://schemas.microsoft.com/office/drawing/2014/main" val="2944903858"/>
                    </a:ext>
                  </a:extLst>
                </a:gridCol>
              </a:tblGrid>
              <a:tr h="0">
                <a:tc>
                  <a:txBody>
                    <a:bodyPr/>
                    <a:lstStyle/>
                    <a:p>
                      <a:r>
                        <a:rPr lang="en-US" dirty="0"/>
                        <a:t>Code</a:t>
                      </a:r>
                    </a:p>
                  </a:txBody>
                  <a:tcPr/>
                </a:tc>
                <a:tc>
                  <a:txBody>
                    <a:bodyPr/>
                    <a:lstStyle/>
                    <a:p>
                      <a:r>
                        <a:rPr lang="en-US" dirty="0"/>
                        <a:t>Common_name</a:t>
                      </a:r>
                    </a:p>
                  </a:txBody>
                  <a:tcPr/>
                </a:tc>
                <a:tc>
                  <a:txBody>
                    <a:bodyPr/>
                    <a:lstStyle/>
                    <a:p>
                      <a:r>
                        <a:rPr lang="en-US" dirty="0"/>
                        <a:t>Scientific_name</a:t>
                      </a:r>
                    </a:p>
                  </a:txBody>
                  <a:tcPr/>
                </a:tc>
                <a:tc>
                  <a:txBody>
                    <a:bodyPr/>
                    <a:lstStyle/>
                    <a:p>
                      <a:r>
                        <a:rPr lang="en-US" dirty="0"/>
                        <a:t>Relevance</a:t>
                      </a:r>
                    </a:p>
                  </a:txBody>
                  <a:tcPr/>
                </a:tc>
                <a:extLst>
                  <a:ext uri="{0D108BD9-81ED-4DB2-BD59-A6C34878D82A}">
                    <a16:rowId xmlns:a16="http://schemas.microsoft.com/office/drawing/2014/main" val="227031946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a:t>
                      </a:r>
                    </a:p>
                  </a:txBody>
                  <a:tcPr/>
                </a:tc>
                <a:extLst>
                  <a:ext uri="{0D108BD9-81ED-4DB2-BD59-A6C34878D82A}">
                    <a16:rowId xmlns:a16="http://schemas.microsoft.com/office/drawing/2014/main" val="3817513031"/>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wolv</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Wolverine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Gulo gulo</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Potential predator (mammal)</a:t>
                      </a:r>
                    </a:p>
                  </a:txBody>
                  <a:tcPr/>
                </a:tc>
                <a:extLst>
                  <a:ext uri="{0D108BD9-81ED-4DB2-BD59-A6C34878D82A}">
                    <a16:rowId xmlns:a16="http://schemas.microsoft.com/office/drawing/2014/main" val="367343791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wosa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Wood Sandpiper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Tringa glareola</a:t>
                      </a:r>
                    </a:p>
                    <a:p>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Study species</a:t>
                      </a:r>
                      <a:endParaRPr lang="en-US" dirty="0"/>
                    </a:p>
                  </a:txBody>
                  <a:tcPr/>
                </a:tc>
                <a:extLst>
                  <a:ext uri="{0D108BD9-81ED-4DB2-BD59-A6C34878D82A}">
                    <a16:rowId xmlns:a16="http://schemas.microsoft.com/office/drawing/2014/main" val="57775374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wrsa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White-rumped Sandpiper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Calidris fuscicollis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Study species</a:t>
                      </a:r>
                    </a:p>
                    <a:p>
                      <a:endParaRPr lang="en-US" dirty="0"/>
                    </a:p>
                  </a:txBody>
                  <a:tcPr/>
                </a:tc>
                <a:extLst>
                  <a:ext uri="{0D108BD9-81ED-4DB2-BD59-A6C34878D82A}">
                    <a16:rowId xmlns:a16="http://schemas.microsoft.com/office/drawing/2014/main" val="511015408"/>
                  </a:ext>
                </a:extLst>
              </a:tr>
              <a:tr h="370840">
                <a:tc>
                  <a:txBody>
                    <a:bodyPr/>
                    <a:lstStyle/>
                    <a:p>
                      <a:r>
                        <a:rPr lang="en-US" dirty="0"/>
                        <a:t>[new.Code]</a:t>
                      </a:r>
                    </a:p>
                  </a:txBody>
                  <a:tcPr/>
                </a:tc>
                <a:tc>
                  <a:txBody>
                    <a:bodyPr/>
                    <a:lstStyle/>
                    <a:p>
                      <a:r>
                        <a:rPr lang="en-US" dirty="0"/>
                        <a:t>[new.Common_name]</a:t>
                      </a:r>
                    </a:p>
                  </a:txBody>
                  <a:tcPr/>
                </a:tc>
                <a:tc>
                  <a:txBody>
                    <a:bodyPr/>
                    <a:lstStyle/>
                    <a:p>
                      <a:r>
                        <a:rPr lang="en-US" dirty="0"/>
                        <a:t>[new.Scientific_name]</a:t>
                      </a:r>
                    </a:p>
                  </a:txBody>
                  <a:tcPr/>
                </a:tc>
                <a:tc>
                  <a:txBody>
                    <a:bodyPr/>
                    <a:lstStyle/>
                    <a:p>
                      <a:r>
                        <a:rPr lang="en-US" dirty="0"/>
                        <a:t>[new.Relevance]</a:t>
                      </a:r>
                    </a:p>
                  </a:txBody>
                  <a:tcPr/>
                </a:tc>
                <a:extLst>
                  <a:ext uri="{0D108BD9-81ED-4DB2-BD59-A6C34878D82A}">
                    <a16:rowId xmlns:a16="http://schemas.microsoft.com/office/drawing/2014/main" val="2004541188"/>
                  </a:ext>
                </a:extLst>
              </a:tr>
            </a:tbl>
          </a:graphicData>
        </a:graphic>
      </p:graphicFrame>
      <p:sp>
        <p:nvSpPr>
          <p:cNvPr id="3" name="Right Arrow 2">
            <a:extLst>
              <a:ext uri="{FF2B5EF4-FFF2-40B4-BE49-F238E27FC236}">
                <a16:creationId xmlns:a16="http://schemas.microsoft.com/office/drawing/2014/main" id="{734CE2AA-7ACC-59D4-449F-940EB6813A24}"/>
              </a:ext>
            </a:extLst>
          </p:cNvPr>
          <p:cNvSpPr/>
          <p:nvPr/>
        </p:nvSpPr>
        <p:spPr>
          <a:xfrm>
            <a:off x="311700" y="4076055"/>
            <a:ext cx="284985" cy="17823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FECD5FD3-7CB8-51F0-8173-0CECA38827B7}"/>
              </a:ext>
            </a:extLst>
          </p:cNvPr>
          <p:cNvSpPr txBox="1"/>
          <p:nvPr/>
        </p:nvSpPr>
        <p:spPr>
          <a:xfrm>
            <a:off x="702589" y="1402572"/>
            <a:ext cx="1611824" cy="338554"/>
          </a:xfrm>
          <a:prstGeom prst="rect">
            <a:avLst/>
          </a:prstGeom>
          <a:noFill/>
        </p:spPr>
        <p:txBody>
          <a:bodyPr wrap="square" rtlCol="0">
            <a:spAutoFit/>
          </a:bodyPr>
          <a:lstStyle/>
          <a:p>
            <a:r>
              <a:rPr lang="en-US" sz="1600" b="1" dirty="0"/>
              <a:t>new_species</a:t>
            </a:r>
          </a:p>
        </p:txBody>
      </p:sp>
    </p:spTree>
    <p:extLst>
      <p:ext uri="{BB962C8B-B14F-4D97-AF65-F5344CB8AC3E}">
        <p14:creationId xmlns:p14="http://schemas.microsoft.com/office/powerpoint/2010/main" val="305689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5" name="Title 4">
            <a:extLst>
              <a:ext uri="{FF2B5EF4-FFF2-40B4-BE49-F238E27FC236}">
                <a16:creationId xmlns:a16="http://schemas.microsoft.com/office/drawing/2014/main" id="{F1DD394F-4238-CED7-B93B-79FEC9EF9F10}"/>
              </a:ext>
            </a:extLst>
          </p:cNvPr>
          <p:cNvSpPr>
            <a:spLocks noGrp="1"/>
          </p:cNvSpPr>
          <p:nvPr>
            <p:ph type="title"/>
          </p:nvPr>
        </p:nvSpPr>
        <p:spPr/>
        <p:txBody>
          <a:bodyPr>
            <a:noAutofit/>
          </a:bodyPr>
          <a:lstStyle/>
          <a:p>
            <a:r>
              <a:rPr lang="en-US" sz="3200" b="1" dirty="0">
                <a:solidFill>
                  <a:srgbClr val="004B83"/>
                </a:solidFill>
                <a:latin typeface="Century Gothic" panose="020B0502020202020204" pitchFamily="34" charset="0"/>
              </a:rPr>
              <a:t>Crafting the update</a:t>
            </a:r>
          </a:p>
        </p:txBody>
      </p:sp>
      <p:sp>
        <p:nvSpPr>
          <p:cNvPr id="6" name="Text Placeholder 5">
            <a:extLst>
              <a:ext uri="{FF2B5EF4-FFF2-40B4-BE49-F238E27FC236}">
                <a16:creationId xmlns:a16="http://schemas.microsoft.com/office/drawing/2014/main" id="{2A92C8E0-AA8D-FED6-880C-601DDECD533B}"/>
              </a:ext>
            </a:extLst>
          </p:cNvPr>
          <p:cNvSpPr>
            <a:spLocks noGrp="1"/>
          </p:cNvSpPr>
          <p:nvPr>
            <p:ph type="body" idx="1"/>
          </p:nvPr>
        </p:nvSpPr>
        <p:spPr/>
        <p:txBody>
          <a:bodyPr/>
          <a:lstStyle/>
          <a:p>
            <a:r>
              <a:rPr lang="en-US" dirty="0">
                <a:latin typeface="Avenir Book" panose="02000503020000020003" pitchFamily="2" charset="0"/>
              </a:rPr>
              <a:t>The basic idea is:</a:t>
            </a:r>
            <a:br>
              <a:rPr lang="en-US" dirty="0">
                <a:latin typeface="Avenir Book" panose="02000503020000020003" pitchFamily="2" charset="0"/>
              </a:rPr>
            </a:br>
            <a:r>
              <a:rPr lang="en-US" dirty="0">
                <a:latin typeface="Courier New" panose="02070309020205020404" pitchFamily="49" charset="0"/>
                <a:cs typeface="Courier New" panose="02070309020205020404" pitchFamily="49" charset="0"/>
              </a:rPr>
              <a:t>UPDATE new_species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SET Scientific_name = NULL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WHERE &lt;the row is the one just inserted&gt;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AND Scientific_name = '';</a:t>
            </a:r>
          </a:p>
          <a:p>
            <a:r>
              <a:rPr lang="en-US" dirty="0">
                <a:latin typeface="Avenir Book" panose="02000503020000020003" pitchFamily="2" charset="0"/>
              </a:rPr>
              <a:t>The Code column is the primary key for this table.  The code for the row just inserted is given by new.Code.  Therefore, we can identify the new row by adding a condition on the Code column, saying that out of all the rows in the table, we only want to update the row where the Code column has the value new.Code.</a:t>
            </a:r>
          </a:p>
        </p:txBody>
      </p:sp>
      <p:sp>
        <p:nvSpPr>
          <p:cNvPr id="7" name="Slide Number Placeholder 6">
            <a:extLst>
              <a:ext uri="{FF2B5EF4-FFF2-40B4-BE49-F238E27FC236}">
                <a16:creationId xmlns:a16="http://schemas.microsoft.com/office/drawing/2014/main" id="{CB1183F7-8A39-501D-ED5D-4756FC7BCA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dirty="0"/>
          </a:p>
        </p:txBody>
      </p:sp>
    </p:spTree>
    <p:extLst>
      <p:ext uri="{BB962C8B-B14F-4D97-AF65-F5344CB8AC3E}">
        <p14:creationId xmlns:p14="http://schemas.microsoft.com/office/powerpoint/2010/main" val="4193754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5" name="Title 4">
            <a:extLst>
              <a:ext uri="{FF2B5EF4-FFF2-40B4-BE49-F238E27FC236}">
                <a16:creationId xmlns:a16="http://schemas.microsoft.com/office/drawing/2014/main" id="{F1DD394F-4238-CED7-B93B-79FEC9EF9F10}"/>
              </a:ext>
            </a:extLst>
          </p:cNvPr>
          <p:cNvSpPr>
            <a:spLocks noGrp="1"/>
          </p:cNvSpPr>
          <p:nvPr>
            <p:ph type="title"/>
          </p:nvPr>
        </p:nvSpPr>
        <p:spPr/>
        <p:txBody>
          <a:bodyPr>
            <a:noAutofit/>
          </a:bodyPr>
          <a:lstStyle/>
          <a:p>
            <a:r>
              <a:rPr lang="en-US" sz="3200" b="1" dirty="0">
                <a:solidFill>
                  <a:srgbClr val="004B83"/>
                </a:solidFill>
                <a:latin typeface="Century Gothic" panose="020B0502020202020204" pitchFamily="34" charset="0"/>
              </a:rPr>
              <a:t>Crafting the update</a:t>
            </a:r>
          </a:p>
        </p:txBody>
      </p:sp>
      <p:sp>
        <p:nvSpPr>
          <p:cNvPr id="6" name="Text Placeholder 5">
            <a:extLst>
              <a:ext uri="{FF2B5EF4-FFF2-40B4-BE49-F238E27FC236}">
                <a16:creationId xmlns:a16="http://schemas.microsoft.com/office/drawing/2014/main" id="{2A92C8E0-AA8D-FED6-880C-601DDECD533B}"/>
              </a:ext>
            </a:extLst>
          </p:cNvPr>
          <p:cNvSpPr>
            <a:spLocks noGrp="1"/>
          </p:cNvSpPr>
          <p:nvPr>
            <p:ph type="body" idx="1"/>
          </p:nvPr>
        </p:nvSpPr>
        <p:spPr/>
        <p:txBody>
          <a:bodyPr/>
          <a:lstStyle/>
          <a:p>
            <a:r>
              <a:rPr lang="en-US" dirty="0">
                <a:latin typeface="Avenir Book" panose="02000503020000020003" pitchFamily="2" charset="0"/>
              </a:rPr>
              <a:t>Which gives us:</a:t>
            </a:r>
            <a:br>
              <a:rPr lang="en-US" dirty="0">
                <a:latin typeface="Avenir Book" panose="02000503020000020003" pitchFamily="2" charset="0"/>
              </a:rPr>
            </a:br>
            <a:r>
              <a:rPr lang="en-US" dirty="0">
                <a:latin typeface="Courier New" panose="02070309020205020404" pitchFamily="49" charset="0"/>
                <a:cs typeface="Courier New" panose="02070309020205020404" pitchFamily="49" charset="0"/>
              </a:rPr>
              <a:t>UPDATE new_species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SET Scientific_name = NULL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WHERE Code = new.Code AND Scientific_name = '';</a:t>
            </a:r>
          </a:p>
          <a:p>
            <a:endParaRPr lang="en-US" dirty="0">
              <a:latin typeface="Avenir Book" panose="02000503020000020003" pitchFamily="2" charset="0"/>
            </a:endParaRPr>
          </a:p>
          <a:p>
            <a:endParaRPr lang="en-US" dirty="0">
              <a:latin typeface="Avenir Book" panose="02000503020000020003" pitchFamily="2" charset="0"/>
            </a:endParaRPr>
          </a:p>
          <a:p>
            <a:endParaRPr lang="en-US" dirty="0">
              <a:latin typeface="Avenir Book" panose="02000503020000020003" pitchFamily="2" charset="0"/>
            </a:endParaRPr>
          </a:p>
          <a:p>
            <a:r>
              <a:rPr lang="en-US" dirty="0">
                <a:latin typeface="Avenir Book" panose="02000503020000020003" pitchFamily="2" charset="0"/>
              </a:rPr>
              <a:t>As soon as the trigger is created, it is persistent and active.</a:t>
            </a:r>
          </a:p>
        </p:txBody>
      </p:sp>
      <p:sp>
        <p:nvSpPr>
          <p:cNvPr id="7" name="Slide Number Placeholder 6">
            <a:extLst>
              <a:ext uri="{FF2B5EF4-FFF2-40B4-BE49-F238E27FC236}">
                <a16:creationId xmlns:a16="http://schemas.microsoft.com/office/drawing/2014/main" id="{CB1183F7-8A39-501D-ED5D-4756FC7BCA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dirty="0"/>
          </a:p>
        </p:txBody>
      </p:sp>
      <p:sp>
        <p:nvSpPr>
          <p:cNvPr id="2" name="TextBox 1">
            <a:extLst>
              <a:ext uri="{FF2B5EF4-FFF2-40B4-BE49-F238E27FC236}">
                <a16:creationId xmlns:a16="http://schemas.microsoft.com/office/drawing/2014/main" id="{58AEA3B3-B010-7B5D-9AC4-CEF1647445AE}"/>
              </a:ext>
            </a:extLst>
          </p:cNvPr>
          <p:cNvSpPr txBox="1"/>
          <p:nvPr/>
        </p:nvSpPr>
        <p:spPr>
          <a:xfrm>
            <a:off x="1565331" y="2465071"/>
            <a:ext cx="1728059" cy="307777"/>
          </a:xfrm>
          <a:prstGeom prst="rect">
            <a:avLst/>
          </a:prstGeom>
          <a:noFill/>
        </p:spPr>
        <p:txBody>
          <a:bodyPr wrap="square" rtlCol="0">
            <a:spAutoFit/>
          </a:bodyPr>
          <a:lstStyle/>
          <a:p>
            <a:r>
              <a:rPr lang="en-US" dirty="0">
                <a:solidFill>
                  <a:srgbClr val="C00000"/>
                </a:solidFill>
              </a:rPr>
              <a:t>column   =   value</a:t>
            </a:r>
          </a:p>
        </p:txBody>
      </p:sp>
      <p:sp>
        <p:nvSpPr>
          <p:cNvPr id="9" name="TextBox 8">
            <a:extLst>
              <a:ext uri="{FF2B5EF4-FFF2-40B4-BE49-F238E27FC236}">
                <a16:creationId xmlns:a16="http://schemas.microsoft.com/office/drawing/2014/main" id="{0C65F0F4-70EF-8476-2B78-DF49571C6C5E}"/>
              </a:ext>
            </a:extLst>
          </p:cNvPr>
          <p:cNvSpPr txBox="1"/>
          <p:nvPr/>
        </p:nvSpPr>
        <p:spPr>
          <a:xfrm>
            <a:off x="5793785" y="2465070"/>
            <a:ext cx="1728059" cy="307777"/>
          </a:xfrm>
          <a:prstGeom prst="rect">
            <a:avLst/>
          </a:prstGeom>
          <a:noFill/>
        </p:spPr>
        <p:txBody>
          <a:bodyPr wrap="square" rtlCol="0">
            <a:spAutoFit/>
          </a:bodyPr>
          <a:lstStyle/>
          <a:p>
            <a:r>
              <a:rPr lang="en-US" dirty="0">
                <a:solidFill>
                  <a:srgbClr val="C00000"/>
                </a:solidFill>
              </a:rPr>
              <a:t>column   =   value</a:t>
            </a:r>
          </a:p>
        </p:txBody>
      </p:sp>
    </p:spTree>
    <p:extLst>
      <p:ext uri="{BB962C8B-B14F-4D97-AF65-F5344CB8AC3E}">
        <p14:creationId xmlns:p14="http://schemas.microsoft.com/office/powerpoint/2010/main" val="103104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5" name="Title 4">
            <a:extLst>
              <a:ext uri="{FF2B5EF4-FFF2-40B4-BE49-F238E27FC236}">
                <a16:creationId xmlns:a16="http://schemas.microsoft.com/office/drawing/2014/main" id="{F1DD394F-4238-CED7-B93B-79FEC9EF9F10}"/>
              </a:ext>
            </a:extLst>
          </p:cNvPr>
          <p:cNvSpPr>
            <a:spLocks noGrp="1"/>
          </p:cNvSpPr>
          <p:nvPr>
            <p:ph type="title"/>
          </p:nvPr>
        </p:nvSpPr>
        <p:spPr/>
        <p:txBody>
          <a:bodyPr>
            <a:noAutofit/>
          </a:bodyPr>
          <a:lstStyle/>
          <a:p>
            <a:r>
              <a:rPr lang="en-US" sz="3200" b="1" dirty="0">
                <a:solidFill>
                  <a:srgbClr val="004B83"/>
                </a:solidFill>
                <a:latin typeface="Century Gothic" panose="020B0502020202020204" pitchFamily="34" charset="0"/>
              </a:rPr>
              <a:t>Last points</a:t>
            </a:r>
          </a:p>
        </p:txBody>
      </p:sp>
      <p:sp>
        <p:nvSpPr>
          <p:cNvPr id="6" name="Text Placeholder 5">
            <a:extLst>
              <a:ext uri="{FF2B5EF4-FFF2-40B4-BE49-F238E27FC236}">
                <a16:creationId xmlns:a16="http://schemas.microsoft.com/office/drawing/2014/main" id="{2A92C8E0-AA8D-FED6-880C-601DDECD533B}"/>
              </a:ext>
            </a:extLst>
          </p:cNvPr>
          <p:cNvSpPr>
            <a:spLocks noGrp="1"/>
          </p:cNvSpPr>
          <p:nvPr>
            <p:ph type="body" idx="1"/>
          </p:nvPr>
        </p:nvSpPr>
        <p:spPr/>
        <p:txBody>
          <a:bodyPr>
            <a:normAutofit fontScale="92500" lnSpcReduction="20000"/>
          </a:bodyPr>
          <a:lstStyle/>
          <a:p>
            <a:r>
              <a:rPr lang="en-US" dirty="0">
                <a:latin typeface="Avenir Book" panose="02000503020000020003" pitchFamily="2" charset="0"/>
              </a:rPr>
              <a:t>As was mentioned in class, this will work just fine, too:</a:t>
            </a:r>
            <a:br>
              <a:rPr lang="en-US" dirty="0">
                <a:latin typeface="Avenir Book" panose="02000503020000020003" pitchFamily="2" charset="0"/>
              </a:rPr>
            </a:br>
            <a:r>
              <a:rPr lang="en-US" dirty="0">
                <a:latin typeface="Courier New" panose="02070309020205020404" pitchFamily="49" charset="0"/>
                <a:cs typeface="Courier New" panose="02070309020205020404" pitchFamily="49" charset="0"/>
              </a:rPr>
              <a:t>UPDATE new_species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SET Scientific_name = NULL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WHERE Scientific_name = '';</a:t>
            </a:r>
          </a:p>
          <a:p>
            <a:r>
              <a:rPr lang="en-US" dirty="0">
                <a:latin typeface="Avenir Book" panose="02000503020000020003" pitchFamily="2" charset="0"/>
              </a:rPr>
              <a:t>It works in this case, but in general (and in your homework, ahem) you will need to be more specific about the row to update.  This is where the primary key comes into play.  A condition placed on the primary key column(s) will uniquely identify any row.</a:t>
            </a:r>
          </a:p>
          <a:p>
            <a:r>
              <a:rPr lang="en-US" dirty="0">
                <a:latin typeface="Avenir Book" panose="02000503020000020003" pitchFamily="2" charset="0"/>
              </a:rPr>
              <a:t>Another point: triggers (and tables and views and other things) are database constructs; they are stored in the database along with table definitions and the data itself.  You might execute statements by reading them in from a file (e.g., </a:t>
            </a:r>
            <a:r>
              <a:rPr lang="en-US" dirty="0">
                <a:latin typeface="Courier New" panose="02070309020205020404" pitchFamily="49" charset="0"/>
                <a:cs typeface="Courier New" panose="02070309020205020404" pitchFamily="49" charset="0"/>
              </a:rPr>
              <a:t>.read trigger.sql</a:t>
            </a:r>
            <a:r>
              <a:rPr lang="en-US" dirty="0">
                <a:latin typeface="Avenir Book" panose="02000503020000020003" pitchFamily="2" charset="0"/>
              </a:rPr>
              <a:t>), but it is the execution of those statement that creates persistent structures in the database.</a:t>
            </a:r>
          </a:p>
        </p:txBody>
      </p:sp>
      <p:sp>
        <p:nvSpPr>
          <p:cNvPr id="7" name="Slide Number Placeholder 6">
            <a:extLst>
              <a:ext uri="{FF2B5EF4-FFF2-40B4-BE49-F238E27FC236}">
                <a16:creationId xmlns:a16="http://schemas.microsoft.com/office/drawing/2014/main" id="{CB1183F7-8A39-501D-ED5D-4756FC7BCA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dirty="0"/>
          </a:p>
        </p:txBody>
      </p:sp>
    </p:spTree>
    <p:extLst>
      <p:ext uri="{BB962C8B-B14F-4D97-AF65-F5344CB8AC3E}">
        <p14:creationId xmlns:p14="http://schemas.microsoft.com/office/powerpoint/2010/main" val="407545810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C Santa Barbara Theme">
  <a:themeElements>
    <a:clrScheme name="UC Santa Barbara">
      <a:dk1>
        <a:srgbClr val="000000"/>
      </a:dk1>
      <a:lt1>
        <a:srgbClr val="FFFFFF"/>
      </a:lt1>
      <a:dk2>
        <a:srgbClr val="003660"/>
      </a:dk2>
      <a:lt2>
        <a:srgbClr val="FEBC11"/>
      </a:lt2>
      <a:accent1>
        <a:srgbClr val="04859B"/>
      </a:accent1>
      <a:accent2>
        <a:srgbClr val="798D38"/>
      </a:accent2>
      <a:accent3>
        <a:srgbClr val="0BA89A"/>
      </a:accent3>
      <a:accent4>
        <a:srgbClr val="EF5645"/>
      </a:accent4>
      <a:accent5>
        <a:srgbClr val="9CBEBE"/>
      </a:accent5>
      <a:accent6>
        <a:srgbClr val="DCD6CC"/>
      </a:accent6>
      <a:hlink>
        <a:srgbClr val="07518C"/>
      </a:hlink>
      <a:folHlink>
        <a:srgbClr val="A1AF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729</Words>
  <Application>Microsoft Macintosh PowerPoint</Application>
  <PresentationFormat>On-screen Show (16:9)</PresentationFormat>
  <Paragraphs>80</Paragraphs>
  <Slides>8</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Nunito Sans</vt:lpstr>
      <vt:lpstr>Calibri</vt:lpstr>
      <vt:lpstr>Lobster</vt:lpstr>
      <vt:lpstr>Avenir Book</vt:lpstr>
      <vt:lpstr>Courier New</vt:lpstr>
      <vt:lpstr>Avenir</vt:lpstr>
      <vt:lpstr>Century Gothic</vt:lpstr>
      <vt:lpstr>Arial</vt:lpstr>
      <vt:lpstr>Simple Light</vt:lpstr>
      <vt:lpstr>UC Santa Barbara Theme</vt:lpstr>
      <vt:lpstr>SQL Triggers</vt:lpstr>
      <vt:lpstr>Trigger overview</vt:lpstr>
      <vt:lpstr>Our goal in class</vt:lpstr>
      <vt:lpstr>The situation right after an insert</vt:lpstr>
      <vt:lpstr>The situation right after an insert</vt:lpstr>
      <vt:lpstr>Crafting the update</vt:lpstr>
      <vt:lpstr>Crafting the update</vt:lpstr>
      <vt:lpstr>Last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Triggers</dc:title>
  <cp:lastModifiedBy>Greg Janée</cp:lastModifiedBy>
  <cp:revision>35</cp:revision>
  <dcterms:modified xsi:type="dcterms:W3CDTF">2023-05-04T16:00:33Z</dcterms:modified>
</cp:coreProperties>
</file>