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62" r:id="rId5"/>
    <p:sldId id="263" r:id="rId6"/>
    <p:sldId id="266" r:id="rId7"/>
    <p:sldId id="264" r:id="rId8"/>
    <p:sldId id="265" r:id="rId9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Avenir Book" panose="02000503020000020003" pitchFamily="2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Lobster" pitchFamily="2" charset="77"/>
      <p:regular r:id="rId23"/>
    </p:embeddedFont>
    <p:embeddedFont>
      <p:font typeface="Nunito Sans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queries equivalent?  What would have to be true for them to be equivalent?  (Answer: Code, </a:t>
            </a:r>
            <a:r>
              <a:rPr lang="en-US" dirty="0" err="1"/>
              <a:t>Scientific_name</a:t>
            </a:r>
            <a:r>
              <a:rPr lang="en-US" dirty="0"/>
              <a:t> must have 1-1 relationship.)</a:t>
            </a:r>
          </a:p>
        </p:txBody>
      </p:sp>
    </p:spTree>
    <p:extLst>
      <p:ext uri="{BB962C8B-B14F-4D97-AF65-F5344CB8AC3E}">
        <p14:creationId xmlns:p14="http://schemas.microsoft.com/office/powerpoint/2010/main" val="285790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492219"/>
            <a:ext cx="5822400" cy="126954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Programming with databases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Review: understand how the data model relates to queries</a:t>
            </a:r>
          </a:p>
          <a:p>
            <a:pPr lvl="1"/>
            <a:endParaRPr lang="en-US" dirty="0"/>
          </a:p>
          <a:p>
            <a:r>
              <a:rPr lang="en-US" dirty="0"/>
              <a:t>Understand the basic database programming model</a:t>
            </a:r>
          </a:p>
          <a:p>
            <a:r>
              <a:rPr lang="en-US" dirty="0"/>
              <a:t>Access an SQLite database from Python and R</a:t>
            </a:r>
          </a:p>
          <a:p>
            <a:r>
              <a:rPr lang="en-US" dirty="0"/>
              <a:t>Understand how to use the Python/Pandas and R/</a:t>
            </a:r>
            <a:r>
              <a:rPr lang="en-US" dirty="0" err="1"/>
              <a:t>dbplyr</a:t>
            </a:r>
            <a:r>
              <a:rPr lang="en-US" dirty="0"/>
              <a:t> convenience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10D-0028-3C86-EF82-616755E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E6A6-33C7-E05D-AC6A-04065B23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homework from week 3: “List the scientific names of bird species in descending order of their maximum average egg volumes”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FROM Species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Code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FROM Species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65A6-4772-6692-ED40-243875041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1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8F6-9886-819A-F8AA-D6D1F230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B59A-BECB-6ACF-6F29-9A5A61245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Species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Code TEXT PRIMARY KEY,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 UNIQUE NOT NULL,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Relevance TEXT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12F1B-66CC-62AE-1F3D-6FC76E7D8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C427F-562F-D7A2-6294-3717386DD1F0}"/>
              </a:ext>
            </a:extLst>
          </p:cNvPr>
          <p:cNvSpPr txBox="1"/>
          <p:nvPr/>
        </p:nvSpPr>
        <p:spPr>
          <a:xfrm>
            <a:off x="5153186" y="2146515"/>
            <a:ext cx="180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sz="1800" b="1" dirty="0">
                <a:solidFill>
                  <a:srgbClr val="C00000"/>
                </a:solidFill>
              </a:rPr>
              <a:t>No UNIQUE!</a:t>
            </a:r>
          </a:p>
        </p:txBody>
      </p:sp>
    </p:spTree>
    <p:extLst>
      <p:ext uri="{BB962C8B-B14F-4D97-AF65-F5344CB8AC3E}">
        <p14:creationId xmlns:p14="http://schemas.microsoft.com/office/powerpoint/2010/main" val="33972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4E19-F1D5-E3E0-EF1C-498E925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uniqueness (SQL 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F23C-3F0B-E370-E773-1CACC60D4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non-NULL scientific names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Species;</a:t>
            </a:r>
          </a:p>
          <a:p>
            <a:r>
              <a:rPr lang="en-US" dirty="0"/>
              <a:t>Number of distinct names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Species;</a:t>
            </a:r>
          </a:p>
          <a:p>
            <a:r>
              <a:rPr lang="en-US" dirty="0"/>
              <a:t>Which names are duplicated?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Repetition_count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Species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1;</a:t>
            </a:r>
          </a:p>
          <a:p>
            <a:r>
              <a:rPr lang="en-US" dirty="0"/>
              <a:t>What’s going with those rows?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Species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LIKE 'Cygnus%';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78B2A-3CF0-DA9C-2449-55D3E6743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080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4541-5B9E-D991-381A-868087B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swans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BA53-C926-0A1F-763D-E76089E32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tundra swan (Cygnus </a:t>
            </a:r>
            <a:r>
              <a:rPr lang="en-US" dirty="0" err="1"/>
              <a:t>columbianus</a:t>
            </a:r>
            <a:r>
              <a:rPr lang="en-US" dirty="0"/>
              <a:t>) is a small swan of the Holarctic. The two taxa within it are usually regarded as conspecific, but are also sometimes split into two species: </a:t>
            </a:r>
            <a:r>
              <a:rPr lang="en-US" dirty="0" err="1"/>
              <a:t>Bewick's</a:t>
            </a:r>
            <a:r>
              <a:rPr lang="en-US" dirty="0"/>
              <a:t> swan…” [1]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Ergo, duplication is intentional</a:t>
            </a:r>
          </a:p>
          <a:p>
            <a:pPr lvl="1"/>
            <a:endParaRPr lang="en-US" dirty="0"/>
          </a:p>
          <a:p>
            <a:r>
              <a:rPr lang="en-US" dirty="0"/>
              <a:t>Takeaway: schema itself tells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8E5A-FE26-6E10-BC54-D7A37556C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206BA-27E8-C531-726E-D9F8D9B2DFA0}"/>
              </a:ext>
            </a:extLst>
          </p:cNvPr>
          <p:cNvSpPr txBox="1"/>
          <p:nvPr/>
        </p:nvSpPr>
        <p:spPr>
          <a:xfrm>
            <a:off x="395207" y="4698475"/>
            <a:ext cx="3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[1] https://</a:t>
            </a:r>
            <a:r>
              <a:rPr lang="en-US" dirty="0" err="1">
                <a:latin typeface="Avenir Book" panose="02000503020000020003" pitchFamily="2" charset="0"/>
              </a:rPr>
              <a:t>en.wikipedia.org</a:t>
            </a:r>
            <a:r>
              <a:rPr lang="en-US" dirty="0">
                <a:latin typeface="Avenir Book" panose="02000503020000020003" pitchFamily="2" charset="0"/>
              </a:rPr>
              <a:t>/wiki/</a:t>
            </a:r>
            <a:r>
              <a:rPr lang="en-US" dirty="0" err="1">
                <a:latin typeface="Avenir Book" panose="02000503020000020003" pitchFamily="2" charset="0"/>
              </a:rPr>
              <a:t>Tundra_swan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755-A584-7559-87AA-08D0CBB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programming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FAF8-590F-887A-2656-130520BA8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connection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Database specified by quasi-URL (for SQLite, filename)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Expensive, one per application generally</a:t>
            </a:r>
          </a:p>
          <a:p>
            <a:r>
              <a:rPr lang="en-US" dirty="0"/>
              <a:t>Create “cursor”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Lightweight object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Submits SQL statement, manages retrieval of results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Can be reused, can run multiple cursors in parallel</a:t>
            </a:r>
          </a:p>
          <a:p>
            <a:r>
              <a:rPr lang="en-US" dirty="0"/>
              <a:t>Formulate SQL query as a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= "SELECT …"</a:t>
            </a:r>
          </a:p>
          <a:p>
            <a:r>
              <a:rPr lang="en-US" dirty="0"/>
              <a:t>Give SQL to cursor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r>
              <a:rPr lang="en-US" dirty="0"/>
              <a:t>Fetch results, all or one at a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c.fetchall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83AA-1BEF-E453-943D-92BA280AC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412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439</Words>
  <Application>Microsoft Macintosh PowerPoint</Application>
  <PresentationFormat>On-screen Show (16:9)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Courier New</vt:lpstr>
      <vt:lpstr>Nunito Sans</vt:lpstr>
      <vt:lpstr>Lobster</vt:lpstr>
      <vt:lpstr>Avenir Book</vt:lpstr>
      <vt:lpstr>Arial</vt:lpstr>
      <vt:lpstr>Avenir</vt:lpstr>
      <vt:lpstr>Century Gothic</vt:lpstr>
      <vt:lpstr>Calibri</vt:lpstr>
      <vt:lpstr>Simple Light</vt:lpstr>
      <vt:lpstr>UC Santa Barbara Theme</vt:lpstr>
      <vt:lpstr>Programming with databases</vt:lpstr>
      <vt:lpstr>Learning objectives</vt:lpstr>
      <vt:lpstr>A tale of two queries</vt:lpstr>
      <vt:lpstr>Table definition</vt:lpstr>
      <vt:lpstr>Examining uniqueness (SQL review)</vt:lpstr>
      <vt:lpstr>A tale of two swans</vt:lpstr>
      <vt:lpstr>Common database programming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276</cp:revision>
  <dcterms:modified xsi:type="dcterms:W3CDTF">2023-05-16T16:13:42Z</dcterms:modified>
</cp:coreProperties>
</file>