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9" r:id="rId3"/>
    <p:sldId id="258" r:id="rId4"/>
    <p:sldId id="266" r:id="rId5"/>
    <p:sldId id="265" r:id="rId6"/>
    <p:sldId id="263" r:id="rId7"/>
    <p:sldId id="260" r:id="rId8"/>
    <p:sldId id="262" r:id="rId9"/>
    <p:sldId id="269" r:id="rId10"/>
    <p:sldId id="267" r:id="rId11"/>
    <p:sldId id="270" r:id="rId12"/>
    <p:sldId id="273" r:id="rId13"/>
    <p:sldId id="271" r:id="rId14"/>
    <p:sldId id="272" r:id="rId15"/>
    <p:sldId id="268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6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January 9,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January 9,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agreen@ucsb.edu" TargetMode="External"/><Relationship Id="rId2" Type="http://schemas.openxmlformats.org/officeDocument/2006/relationships/hyperlink" Target="mailto:landeregg@ucs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fortherestofus.com/2021/02/how-to-use-git-github-with-r/" TargetMode="External"/><Relationship Id="rId2" Type="http://schemas.openxmlformats.org/officeDocument/2006/relationships/hyperlink" Target="https://cfss.uchicago.edu/setup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agreen@ucsb.edu" TargetMode="External"/><Relationship Id="rId2" Type="http://schemas.openxmlformats.org/officeDocument/2006/relationships/hyperlink" Target="mailto:landeregg@ucsb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CSB-RSeminar" TargetMode="External"/><Relationship Id="rId2" Type="http://schemas.openxmlformats.org/officeDocument/2006/relationships/hyperlink" Target="https://docs.google.com/spreadsheets/d/1KVy5sDUts8ZbA43a6mORx8WoYPln6zxAxpIcuUJFJpE/edit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ogle.com/url?q=https://ucsb.zoom.us/j/85337845501&amp;sa=D&amp;source=calendar&amp;ust=1673458462691081&amp;usg=AOvVaw276ZpRUKO57eP4LvOj2y-o" TargetMode="External"/><Relationship Id="rId4" Type="http://schemas.openxmlformats.org/officeDocument/2006/relationships/hyperlink" Target="mailto:landeregg@ucsb.edu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R-Seminar Win 2022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866906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EEMB 595R</a:t>
            </a:r>
          </a:p>
          <a:p>
            <a:r>
              <a:rPr lang="en-US" dirty="0"/>
              <a:t>2023</a:t>
            </a:r>
          </a:p>
          <a:p>
            <a:endParaRPr lang="en-US" dirty="0"/>
          </a:p>
          <a:p>
            <a:r>
              <a:rPr lang="en-US" dirty="0"/>
              <a:t>Leander Anderegg      &amp;   Patrick Green</a:t>
            </a:r>
          </a:p>
          <a:p>
            <a:r>
              <a:rPr lang="en-US" dirty="0">
                <a:hlinkClick r:id="rId2"/>
              </a:rPr>
              <a:t>landeregg@ucsb.edu</a:t>
            </a:r>
            <a:r>
              <a:rPr lang="en-US" dirty="0"/>
              <a:t> 	      </a:t>
            </a:r>
            <a:r>
              <a:rPr lang="en-US" dirty="0">
                <a:hlinkClick r:id="rId3"/>
              </a:rPr>
              <a:t>pagreen@ucsb.edu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276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Demo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064" y="1991924"/>
            <a:ext cx="3589733" cy="358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42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7" y="1604366"/>
            <a:ext cx="948368" cy="9483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59E08F-C957-D447-9094-63C1D6D2D51F}"/>
              </a:ext>
            </a:extLst>
          </p:cNvPr>
          <p:cNvSpPr txBox="1"/>
          <p:nvPr/>
        </p:nvSpPr>
        <p:spPr>
          <a:xfrm>
            <a:off x="510639" y="123503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B195D8-FDA5-A545-AB19-8BEB340B1952}"/>
              </a:ext>
            </a:extLst>
          </p:cNvPr>
          <p:cNvCxnSpPr/>
          <p:nvPr/>
        </p:nvCxnSpPr>
        <p:spPr>
          <a:xfrm>
            <a:off x="1389413" y="2552734"/>
            <a:ext cx="629392" cy="876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56CDBA-8A07-1445-B074-183974FB141B}"/>
              </a:ext>
            </a:extLst>
          </p:cNvPr>
          <p:cNvSpPr txBox="1"/>
          <p:nvPr/>
        </p:nvSpPr>
        <p:spPr>
          <a:xfrm>
            <a:off x="154379" y="3206338"/>
            <a:ext cx="16751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Clone to local machine </a:t>
            </a:r>
          </a:p>
          <a:p>
            <a:r>
              <a:rPr lang="en-US" dirty="0"/>
              <a:t>(or ‘pull’ most recent version)</a:t>
            </a:r>
          </a:p>
          <a:p>
            <a:endParaRPr lang="en-US" dirty="0"/>
          </a:p>
        </p:txBody>
      </p:sp>
      <p:pic>
        <p:nvPicPr>
          <p:cNvPr id="12" name="Graphic 11" descr="Internet with solid fill">
            <a:extLst>
              <a:ext uri="{FF2B5EF4-FFF2-40B4-BE49-F238E27FC236}">
                <a16:creationId xmlns:a16="http://schemas.microsoft.com/office/drawing/2014/main" id="{9FAD5296-222E-084F-87F8-5557B2C9A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4825" y="3426031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E60B99-7F21-0949-9DA6-8686D57205CE}"/>
              </a:ext>
            </a:extLst>
          </p:cNvPr>
          <p:cNvCxnSpPr>
            <a:cxnSpLocks/>
          </p:cNvCxnSpPr>
          <p:nvPr/>
        </p:nvCxnSpPr>
        <p:spPr>
          <a:xfrm flipV="1">
            <a:off x="3002478" y="3902298"/>
            <a:ext cx="104700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Internet with solid fill">
            <a:extLst>
              <a:ext uri="{FF2B5EF4-FFF2-40B4-BE49-F238E27FC236}">
                <a16:creationId xmlns:a16="http://schemas.microsoft.com/office/drawing/2014/main" id="{A4BB6F85-BD07-DA4A-9749-DE711945E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03865" y="3470587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3BE9E1A-72B8-7C43-BA70-4CBAC9DB79DA}"/>
              </a:ext>
            </a:extLst>
          </p:cNvPr>
          <p:cNvSpPr txBox="1"/>
          <p:nvPr/>
        </p:nvSpPr>
        <p:spPr>
          <a:xfrm>
            <a:off x="3040084" y="4286992"/>
            <a:ext cx="1270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Edit project, commit changes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3C9744-4378-C94E-8E26-D865CD746CAD}"/>
              </a:ext>
            </a:extLst>
          </p:cNvPr>
          <p:cNvSpPr txBox="1"/>
          <p:nvPr/>
        </p:nvSpPr>
        <p:spPr>
          <a:xfrm>
            <a:off x="5834996" y="3274185"/>
            <a:ext cx="12706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‘push’ commits to the main version in the cloud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B75715-0AA4-7C40-8CB4-F8D0BDFC53FD}"/>
              </a:ext>
            </a:extLst>
          </p:cNvPr>
          <p:cNvCxnSpPr>
            <a:cxnSpLocks/>
          </p:cNvCxnSpPr>
          <p:nvPr/>
        </p:nvCxnSpPr>
        <p:spPr>
          <a:xfrm flipV="1">
            <a:off x="5118265" y="2220686"/>
            <a:ext cx="748145" cy="16536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ECB46301-31F1-FF4F-80BD-6CFB30E22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108" y="1565346"/>
            <a:ext cx="948368" cy="94836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E33D812-20EC-F44E-B8B1-4941DD777B62}"/>
              </a:ext>
            </a:extLst>
          </p:cNvPr>
          <p:cNvSpPr txBox="1"/>
          <p:nvPr/>
        </p:nvSpPr>
        <p:spPr>
          <a:xfrm>
            <a:off x="3004457" y="323008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‘local’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A7BF33-5BF0-3842-9B00-02D3014066E8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760399" y="2039530"/>
            <a:ext cx="45157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D6C8FC3-3D86-3140-9B05-7E8C47EAE82A}"/>
              </a:ext>
            </a:extLst>
          </p:cNvPr>
          <p:cNvSpPr txBox="1"/>
          <p:nvPr/>
        </p:nvSpPr>
        <p:spPr>
          <a:xfrm>
            <a:off x="2850078" y="1626919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‘main’ branch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3E9EFC-D0F6-F147-B44C-29E97341B58D}"/>
              </a:ext>
            </a:extLst>
          </p:cNvPr>
          <p:cNvSpPr txBox="1"/>
          <p:nvPr/>
        </p:nvSpPr>
        <p:spPr>
          <a:xfrm>
            <a:off x="2838203" y="724395"/>
            <a:ext cx="3867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Your own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3611940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7" y="1604366"/>
            <a:ext cx="948368" cy="9483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59E08F-C957-D447-9094-63C1D6D2D51F}"/>
              </a:ext>
            </a:extLst>
          </p:cNvPr>
          <p:cNvSpPr txBox="1"/>
          <p:nvPr/>
        </p:nvSpPr>
        <p:spPr>
          <a:xfrm>
            <a:off x="510639" y="123503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B195D8-FDA5-A545-AB19-8BEB340B1952}"/>
              </a:ext>
            </a:extLst>
          </p:cNvPr>
          <p:cNvCxnSpPr/>
          <p:nvPr/>
        </p:nvCxnSpPr>
        <p:spPr>
          <a:xfrm>
            <a:off x="1389413" y="2552734"/>
            <a:ext cx="629392" cy="876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56CDBA-8A07-1445-B074-183974FB141B}"/>
              </a:ext>
            </a:extLst>
          </p:cNvPr>
          <p:cNvSpPr txBox="1"/>
          <p:nvPr/>
        </p:nvSpPr>
        <p:spPr>
          <a:xfrm>
            <a:off x="154379" y="3206338"/>
            <a:ext cx="16751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Clone to local machine </a:t>
            </a:r>
          </a:p>
          <a:p>
            <a:r>
              <a:rPr lang="en-US" dirty="0"/>
              <a:t>(or ‘pull’ most recent version)</a:t>
            </a:r>
          </a:p>
          <a:p>
            <a:endParaRPr lang="en-US" dirty="0"/>
          </a:p>
        </p:txBody>
      </p:sp>
      <p:pic>
        <p:nvPicPr>
          <p:cNvPr id="12" name="Graphic 11" descr="Internet with solid fill">
            <a:extLst>
              <a:ext uri="{FF2B5EF4-FFF2-40B4-BE49-F238E27FC236}">
                <a16:creationId xmlns:a16="http://schemas.microsoft.com/office/drawing/2014/main" id="{9FAD5296-222E-084F-87F8-5557B2C9A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4825" y="3426031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E60B99-7F21-0949-9DA6-8686D57205CE}"/>
              </a:ext>
            </a:extLst>
          </p:cNvPr>
          <p:cNvCxnSpPr>
            <a:cxnSpLocks/>
          </p:cNvCxnSpPr>
          <p:nvPr/>
        </p:nvCxnSpPr>
        <p:spPr>
          <a:xfrm flipV="1">
            <a:off x="3002478" y="3902298"/>
            <a:ext cx="104700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Internet with solid fill">
            <a:extLst>
              <a:ext uri="{FF2B5EF4-FFF2-40B4-BE49-F238E27FC236}">
                <a16:creationId xmlns:a16="http://schemas.microsoft.com/office/drawing/2014/main" id="{A4BB6F85-BD07-DA4A-9749-DE711945E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03865" y="3470587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3BE9E1A-72B8-7C43-BA70-4CBAC9DB79DA}"/>
              </a:ext>
            </a:extLst>
          </p:cNvPr>
          <p:cNvSpPr txBox="1"/>
          <p:nvPr/>
        </p:nvSpPr>
        <p:spPr>
          <a:xfrm>
            <a:off x="3040084" y="4286992"/>
            <a:ext cx="1270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Edit project, commit changes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3C9744-4378-C94E-8E26-D865CD746CAD}"/>
              </a:ext>
            </a:extLst>
          </p:cNvPr>
          <p:cNvSpPr txBox="1"/>
          <p:nvPr/>
        </p:nvSpPr>
        <p:spPr>
          <a:xfrm>
            <a:off x="5834996" y="3274185"/>
            <a:ext cx="12706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‘push’ commits to the main version in the cloud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B75715-0AA4-7C40-8CB4-F8D0BDFC53FD}"/>
              </a:ext>
            </a:extLst>
          </p:cNvPr>
          <p:cNvCxnSpPr>
            <a:cxnSpLocks/>
          </p:cNvCxnSpPr>
          <p:nvPr/>
        </p:nvCxnSpPr>
        <p:spPr>
          <a:xfrm flipV="1">
            <a:off x="5118265" y="2220686"/>
            <a:ext cx="748145" cy="16536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ECB46301-31F1-FF4F-80BD-6CFB30E22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108" y="1565346"/>
            <a:ext cx="948368" cy="94836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E33D812-20EC-F44E-B8B1-4941DD777B62}"/>
              </a:ext>
            </a:extLst>
          </p:cNvPr>
          <p:cNvSpPr txBox="1"/>
          <p:nvPr/>
        </p:nvSpPr>
        <p:spPr>
          <a:xfrm>
            <a:off x="3004457" y="323008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‘local’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A7BF33-5BF0-3842-9B00-02D3014066E8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760399" y="2039530"/>
            <a:ext cx="45157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D6C8FC3-3D86-3140-9B05-7E8C47EAE82A}"/>
              </a:ext>
            </a:extLst>
          </p:cNvPr>
          <p:cNvSpPr txBox="1"/>
          <p:nvPr/>
        </p:nvSpPr>
        <p:spPr>
          <a:xfrm>
            <a:off x="2850078" y="1626919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‘main’ branch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3E9EFC-D0F6-F147-B44C-29E97341B58D}"/>
              </a:ext>
            </a:extLst>
          </p:cNvPr>
          <p:cNvSpPr txBox="1"/>
          <p:nvPr/>
        </p:nvSpPr>
        <p:spPr>
          <a:xfrm>
            <a:off x="2838203" y="724395"/>
            <a:ext cx="3867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Your own version control</a:t>
            </a:r>
          </a:p>
        </p:txBody>
      </p:sp>
      <p:pic>
        <p:nvPicPr>
          <p:cNvPr id="3" name="Picture 2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AFBDD119-36AB-4240-8372-D6670BC300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62" y="2452288"/>
            <a:ext cx="9338853" cy="399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21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7" y="1604366"/>
            <a:ext cx="948368" cy="9483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59E08F-C957-D447-9094-63C1D6D2D51F}"/>
              </a:ext>
            </a:extLst>
          </p:cNvPr>
          <p:cNvSpPr txBox="1"/>
          <p:nvPr/>
        </p:nvSpPr>
        <p:spPr>
          <a:xfrm>
            <a:off x="510639" y="123503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B195D8-FDA5-A545-AB19-8BEB340B1952}"/>
              </a:ext>
            </a:extLst>
          </p:cNvPr>
          <p:cNvCxnSpPr/>
          <p:nvPr/>
        </p:nvCxnSpPr>
        <p:spPr>
          <a:xfrm>
            <a:off x="1389413" y="2552734"/>
            <a:ext cx="629392" cy="876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56CDBA-8A07-1445-B074-183974FB141B}"/>
              </a:ext>
            </a:extLst>
          </p:cNvPr>
          <p:cNvSpPr txBox="1"/>
          <p:nvPr/>
        </p:nvSpPr>
        <p:spPr>
          <a:xfrm>
            <a:off x="154379" y="3206338"/>
            <a:ext cx="1675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‘fork’ main branch to your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endParaRPr lang="en-US" dirty="0"/>
          </a:p>
        </p:txBody>
      </p:sp>
      <p:pic>
        <p:nvPicPr>
          <p:cNvPr id="12" name="Graphic 11" descr="Internet with solid fill">
            <a:extLst>
              <a:ext uri="{FF2B5EF4-FFF2-40B4-BE49-F238E27FC236}">
                <a16:creationId xmlns:a16="http://schemas.microsoft.com/office/drawing/2014/main" id="{9FAD5296-222E-084F-87F8-5557B2C9A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2681" y="4914465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E60B99-7F21-0949-9DA6-8686D57205CE}"/>
              </a:ext>
            </a:extLst>
          </p:cNvPr>
          <p:cNvCxnSpPr>
            <a:cxnSpLocks/>
          </p:cNvCxnSpPr>
          <p:nvPr/>
        </p:nvCxnSpPr>
        <p:spPr>
          <a:xfrm flipV="1">
            <a:off x="3002478" y="3902300"/>
            <a:ext cx="241019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BE9E1A-72B8-7C43-BA70-4CBAC9DB79DA}"/>
              </a:ext>
            </a:extLst>
          </p:cNvPr>
          <p:cNvSpPr txBox="1"/>
          <p:nvPr/>
        </p:nvSpPr>
        <p:spPr>
          <a:xfrm>
            <a:off x="1533847" y="4483857"/>
            <a:ext cx="1270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Clone/pull to local machine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3C9744-4378-C94E-8E26-D865CD746CAD}"/>
              </a:ext>
            </a:extLst>
          </p:cNvPr>
          <p:cNvSpPr txBox="1"/>
          <p:nvPr/>
        </p:nvSpPr>
        <p:spPr>
          <a:xfrm>
            <a:off x="5893243" y="4528138"/>
            <a:ext cx="1270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‘push’ commits to your branch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B75715-0AA4-7C40-8CB4-F8D0BDFC53FD}"/>
              </a:ext>
            </a:extLst>
          </p:cNvPr>
          <p:cNvCxnSpPr>
            <a:cxnSpLocks/>
          </p:cNvCxnSpPr>
          <p:nvPr/>
        </p:nvCxnSpPr>
        <p:spPr>
          <a:xfrm flipV="1">
            <a:off x="6056416" y="2190634"/>
            <a:ext cx="939808" cy="11683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ECB46301-31F1-FF4F-80BD-6CFB30E22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403" y="1604366"/>
            <a:ext cx="948368" cy="948368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A7BF33-5BF0-3842-9B00-02D3014066E8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1679885" y="2078550"/>
            <a:ext cx="56005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D6C8FC3-3D86-3140-9B05-7E8C47EAE82A}"/>
              </a:ext>
            </a:extLst>
          </p:cNvPr>
          <p:cNvSpPr txBox="1"/>
          <p:nvPr/>
        </p:nvSpPr>
        <p:spPr>
          <a:xfrm>
            <a:off x="2850078" y="1626919"/>
            <a:ext cx="15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‘main’ branch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3E9EFC-D0F6-F147-B44C-29E97341B58D}"/>
              </a:ext>
            </a:extLst>
          </p:cNvPr>
          <p:cNvSpPr txBox="1"/>
          <p:nvPr/>
        </p:nvSpPr>
        <p:spPr>
          <a:xfrm>
            <a:off x="2838203" y="724395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Collaborating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1C72F9B-4389-F94E-82B8-293CBF2451D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042117" y="3125236"/>
            <a:ext cx="948368" cy="94836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216FF56-46E5-D84C-87CF-0B97094FF7BF}"/>
              </a:ext>
            </a:extLst>
          </p:cNvPr>
          <p:cNvCxnSpPr/>
          <p:nvPr/>
        </p:nvCxnSpPr>
        <p:spPr>
          <a:xfrm>
            <a:off x="2653087" y="4045724"/>
            <a:ext cx="629392" cy="876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16F72F-5232-2E4E-8E70-E5524E671361}"/>
              </a:ext>
            </a:extLst>
          </p:cNvPr>
          <p:cNvCxnSpPr>
            <a:cxnSpLocks/>
          </p:cNvCxnSpPr>
          <p:nvPr/>
        </p:nvCxnSpPr>
        <p:spPr>
          <a:xfrm flipV="1">
            <a:off x="3802794" y="5337269"/>
            <a:ext cx="104700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Internet with solid fill">
            <a:extLst>
              <a:ext uri="{FF2B5EF4-FFF2-40B4-BE49-F238E27FC236}">
                <a16:creationId xmlns:a16="http://schemas.microsoft.com/office/drawing/2014/main" id="{77FC8C8B-475C-7043-ABE2-F70E10AC1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0887" y="4901935"/>
            <a:ext cx="914400" cy="914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C198B04-B84F-A949-8996-E7DAF8C469F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61381" y="3287322"/>
            <a:ext cx="948368" cy="94836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4DAD55C-6784-9C47-A9EA-8985D7BFF6E8}"/>
              </a:ext>
            </a:extLst>
          </p:cNvPr>
          <p:cNvSpPr txBox="1"/>
          <p:nvPr/>
        </p:nvSpPr>
        <p:spPr>
          <a:xfrm>
            <a:off x="3802794" y="5407187"/>
            <a:ext cx="1270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Edit project, commit changes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BC44D2-FF0F-DE48-BB40-4E6AE0A781ED}"/>
              </a:ext>
            </a:extLst>
          </p:cNvPr>
          <p:cNvCxnSpPr>
            <a:cxnSpLocks/>
          </p:cNvCxnSpPr>
          <p:nvPr/>
        </p:nvCxnSpPr>
        <p:spPr>
          <a:xfrm flipV="1">
            <a:off x="5148804" y="4110755"/>
            <a:ext cx="116686" cy="8347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3CC4EB-2DC2-9547-A259-C90F4F910CAF}"/>
              </a:ext>
            </a:extLst>
          </p:cNvPr>
          <p:cNvSpPr txBox="1"/>
          <p:nvPr/>
        </p:nvSpPr>
        <p:spPr>
          <a:xfrm>
            <a:off x="6814788" y="2659387"/>
            <a:ext cx="21375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your branch with the master branch for official update using a ‘pull request’</a:t>
            </a:r>
          </a:p>
        </p:txBody>
      </p:sp>
    </p:spTree>
    <p:extLst>
      <p:ext uri="{BB962C8B-B14F-4D97-AF65-F5344CB8AC3E}">
        <p14:creationId xmlns:p14="http://schemas.microsoft.com/office/powerpoint/2010/main" val="184197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5C3E9EFC-D0F6-F147-B44C-29E97341B58D}"/>
              </a:ext>
            </a:extLst>
          </p:cNvPr>
          <p:cNvSpPr txBox="1"/>
          <p:nvPr/>
        </p:nvSpPr>
        <p:spPr>
          <a:xfrm>
            <a:off x="2838203" y="724395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Collaborating</a:t>
            </a:r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3EE3DCCC-80E9-604A-963A-E89F46066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42" y="1766630"/>
            <a:ext cx="8490716" cy="36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1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 for 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to latest versions of R and </a:t>
            </a:r>
            <a:r>
              <a:rPr lang="en-US" dirty="0" err="1"/>
              <a:t>Rstudio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Git</a:t>
            </a:r>
            <a:r>
              <a:rPr lang="en-US" dirty="0"/>
              <a:t> on the laptop you will bring to seminar.</a:t>
            </a:r>
          </a:p>
          <a:p>
            <a:endParaRPr lang="en-US" dirty="0"/>
          </a:p>
          <a:p>
            <a:r>
              <a:rPr lang="en-US" dirty="0"/>
              <a:t>Test the connection between </a:t>
            </a:r>
            <a:r>
              <a:rPr lang="en-US" dirty="0" err="1"/>
              <a:t>GitHub</a:t>
            </a:r>
            <a:r>
              <a:rPr lang="en-US" dirty="0"/>
              <a:t> and </a:t>
            </a:r>
            <a:r>
              <a:rPr lang="en-US" dirty="0" err="1"/>
              <a:t>Rstudio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See the great tutorial here:</a:t>
            </a:r>
          </a:p>
          <a:p>
            <a:pPr lvl="1"/>
            <a:r>
              <a:rPr lang="en-US" dirty="0">
                <a:hlinkClick r:id="rId2"/>
              </a:rPr>
              <a:t>https://cfss.uchicago.edu/setup/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https://rfortherestofus.com/2021/02/how-to-use-git-github-with-r/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0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Session: Intro to R</a:t>
            </a:r>
          </a:p>
        </p:txBody>
      </p:sp>
    </p:spTree>
    <p:extLst>
      <p:ext uri="{BB962C8B-B14F-4D97-AF65-F5344CB8AC3E}">
        <p14:creationId xmlns:p14="http://schemas.microsoft.com/office/powerpoint/2010/main" val="331261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Us: </a:t>
            </a:r>
          </a:p>
          <a:p>
            <a:pPr lvl="1"/>
            <a:r>
              <a:rPr lang="en-US" dirty="0"/>
              <a:t>Lee Anderegg – </a:t>
            </a:r>
            <a:r>
              <a:rPr lang="en-US" dirty="0">
                <a:hlinkClick r:id="rId2"/>
              </a:rPr>
              <a:t>landeregg@ucsb.edu</a:t>
            </a:r>
            <a:r>
              <a:rPr lang="en-US" dirty="0"/>
              <a:t>, </a:t>
            </a:r>
            <a:r>
              <a:rPr lang="en-US" dirty="0" err="1"/>
              <a:t>Github</a:t>
            </a:r>
            <a:r>
              <a:rPr lang="en-US" dirty="0"/>
              <a:t> @</a:t>
            </a:r>
            <a:r>
              <a:rPr lang="en-US" dirty="0" err="1"/>
              <a:t>leanderegg</a:t>
            </a:r>
            <a:endParaRPr lang="en-US" dirty="0"/>
          </a:p>
          <a:p>
            <a:pPr lvl="1"/>
            <a:r>
              <a:rPr lang="en-US" dirty="0"/>
              <a:t>Patrick Green – </a:t>
            </a:r>
            <a:r>
              <a:rPr lang="en-US" dirty="0">
                <a:hlinkClick r:id="rId3"/>
              </a:rPr>
              <a:t>pagreen@ucsb.edu</a:t>
            </a:r>
            <a:r>
              <a:rPr lang="en-US" dirty="0"/>
              <a:t>, @ (Patrick’s handle?)</a:t>
            </a:r>
          </a:p>
        </p:txBody>
      </p:sp>
    </p:spTree>
    <p:extLst>
      <p:ext uri="{BB962C8B-B14F-4D97-AF65-F5344CB8AC3E}">
        <p14:creationId xmlns:p14="http://schemas.microsoft.com/office/powerpoint/2010/main" val="356031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R-Seminar?</a:t>
            </a:r>
          </a:p>
        </p:txBody>
      </p:sp>
    </p:spTree>
    <p:extLst>
      <p:ext uri="{BB962C8B-B14F-4D97-AF65-F5344CB8AC3E}">
        <p14:creationId xmlns:p14="http://schemas.microsoft.com/office/powerpoint/2010/main" val="141112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R-Seminar?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3412"/>
            <a:ext cx="8217647" cy="500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8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R-Seminar?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64" y="1757961"/>
            <a:ext cx="8045474" cy="452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Seminar 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Keeping track of the Schedule </a:t>
            </a:r>
            <a:r>
              <a:rPr lang="en-US" dirty="0"/>
              <a:t>– </a:t>
            </a:r>
            <a:r>
              <a:rPr lang="en-US" dirty="0">
                <a:hlinkClick r:id="rId2"/>
              </a:rPr>
              <a:t>https://docs.google.com/spreadsheets/d/1KVy5sDUts8ZbA43a6mORx8WoYPln6zxAxpIcuUJFJpE/edit?usp=sharing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/>
              <a:t>Sharing / Collaborating on Files </a:t>
            </a:r>
            <a:r>
              <a:rPr lang="en-US" dirty="0"/>
              <a:t>– GitHub Organization:</a:t>
            </a:r>
          </a:p>
          <a:p>
            <a:r>
              <a:rPr lang="en-US" dirty="0">
                <a:hlinkClick r:id="rId3"/>
              </a:rPr>
              <a:t>https://github.com/UCSB-RSeminar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/>
              <a:t>Listserv </a:t>
            </a:r>
            <a:r>
              <a:rPr lang="en-US" dirty="0"/>
              <a:t>– </a:t>
            </a:r>
            <a:r>
              <a:rPr lang="en-US" dirty="0" err="1"/>
              <a:t>rstats@eemb.ucsb.edu</a:t>
            </a:r>
            <a:endParaRPr lang="en-US" dirty="0"/>
          </a:p>
          <a:p>
            <a:r>
              <a:rPr lang="en-US" dirty="0"/>
              <a:t>Subscribe: (anyone know if people can auto-subscribe to Google Groups???)</a:t>
            </a:r>
          </a:p>
          <a:p>
            <a:pPr lvl="1"/>
            <a:r>
              <a:rPr lang="en-US" dirty="0"/>
              <a:t>Sign up in the ‘email’ column of the schedule</a:t>
            </a:r>
          </a:p>
          <a:p>
            <a:pPr lvl="1"/>
            <a:r>
              <a:rPr lang="en-US" dirty="0"/>
              <a:t>Email </a:t>
            </a:r>
            <a:r>
              <a:rPr lang="en-US" dirty="0">
                <a:hlinkClick r:id="rId4"/>
              </a:rPr>
              <a:t>landeregg@ucsb.edu</a:t>
            </a:r>
            <a:r>
              <a:rPr lang="en-US" dirty="0"/>
              <a:t> and I’ll add you</a:t>
            </a:r>
          </a:p>
          <a:p>
            <a:endParaRPr lang="en-US" dirty="0"/>
          </a:p>
          <a:p>
            <a:r>
              <a:rPr lang="en-US" b="1" dirty="0" err="1"/>
              <a:t>Zoom:</a:t>
            </a:r>
            <a:r>
              <a:rPr lang="en-US" b="0" i="0" u="sng" dirty="0" err="1">
                <a:effectLst/>
                <a:latin typeface="Roboto" panose="02000000000000000000" pitchFamily="2" charset="0"/>
                <a:hlinkClick r:id="rId5"/>
              </a:rPr>
              <a:t>https</a:t>
            </a:r>
            <a:r>
              <a:rPr lang="en-US" b="0" i="0" u="sng" dirty="0">
                <a:effectLst/>
                <a:latin typeface="Roboto" panose="02000000000000000000" pitchFamily="2" charset="0"/>
                <a:hlinkClick r:id="rId5"/>
              </a:rPr>
              <a:t>://ucsb.zoom.us/j/85337845501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4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016"/>
            <a:ext cx="8229600" cy="990600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54118"/>
              </p:ext>
            </p:extLst>
          </p:nvPr>
        </p:nvGraphicFramePr>
        <p:xfrm>
          <a:off x="291745" y="1402401"/>
          <a:ext cx="859861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3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87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Presenters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Move Slow</a:t>
            </a:r>
            <a:r>
              <a:rPr lang="en-US" dirty="0"/>
              <a:t>—You know your code, data and approach better than your audience.</a:t>
            </a:r>
          </a:p>
          <a:p>
            <a:endParaRPr lang="en-US" dirty="0"/>
          </a:p>
          <a:p>
            <a:r>
              <a:rPr lang="en-US" b="1" dirty="0"/>
              <a:t>Make it Interactive</a:t>
            </a:r>
            <a:r>
              <a:rPr lang="en-US" dirty="0"/>
              <a:t>—Include a simple exercise to give people a chance to play with the code.</a:t>
            </a:r>
          </a:p>
          <a:p>
            <a:endParaRPr lang="en-US" dirty="0"/>
          </a:p>
          <a:p>
            <a:r>
              <a:rPr lang="en-US" b="1" dirty="0"/>
              <a:t>Upload scripts and data at least 24hr in advance</a:t>
            </a:r>
            <a:r>
              <a:rPr lang="en-US" dirty="0"/>
              <a:t>—Allows folks to install packages, work out any platform-specific kinks.</a:t>
            </a:r>
          </a:p>
          <a:p>
            <a:endParaRPr lang="en-US" dirty="0"/>
          </a:p>
          <a:p>
            <a:r>
              <a:rPr lang="en-US" b="1" dirty="0"/>
              <a:t>Ground in Science</a:t>
            </a:r>
            <a:r>
              <a:rPr lang="en-US" dirty="0"/>
              <a:t>—We are scientists, not programmers.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50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Participants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Fork the repository in </a:t>
            </a:r>
            <a:r>
              <a:rPr lang="en-US" b="1" dirty="0" err="1"/>
              <a:t>GitHub</a:t>
            </a:r>
            <a:r>
              <a:rPr lang="en-US" b="1" dirty="0"/>
              <a:t>—</a:t>
            </a:r>
            <a:r>
              <a:rPr lang="en-US" dirty="0"/>
              <a:t>This way we won’t have to worry about folks changing the original version of the code.</a:t>
            </a:r>
          </a:p>
          <a:p>
            <a:endParaRPr lang="en-US" dirty="0"/>
          </a:p>
          <a:p>
            <a:r>
              <a:rPr lang="en-US" b="1" dirty="0"/>
              <a:t>Try the code before the seminar—</a:t>
            </a:r>
            <a:r>
              <a:rPr lang="en-US" dirty="0"/>
              <a:t>This will give you a chance to install packages and iron out any issues with file paths, etc.</a:t>
            </a:r>
          </a:p>
          <a:p>
            <a:endParaRPr lang="en-US" dirty="0"/>
          </a:p>
          <a:p>
            <a:r>
              <a:rPr lang="en-US" b="1" dirty="0"/>
              <a:t>Learn by doing</a:t>
            </a:r>
            <a:r>
              <a:rPr lang="en-US" dirty="0"/>
              <a:t>—Follow along with the presenter by running the code yourself.</a:t>
            </a:r>
          </a:p>
        </p:txBody>
      </p:sp>
    </p:spTree>
    <p:extLst>
      <p:ext uri="{BB962C8B-B14F-4D97-AF65-F5344CB8AC3E}">
        <p14:creationId xmlns:p14="http://schemas.microsoft.com/office/powerpoint/2010/main" val="2331957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9217</TotalTime>
  <Words>506</Words>
  <Application>Microsoft Macintosh PowerPoint</Application>
  <PresentationFormat>On-screen Show (4:3)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Roboto</vt:lpstr>
      <vt:lpstr>Clarity</vt:lpstr>
      <vt:lpstr>R-Seminar Win 2022</vt:lpstr>
      <vt:lpstr>Introductions</vt:lpstr>
      <vt:lpstr>What is R-Seminar?</vt:lpstr>
      <vt:lpstr>What is R-Seminar?</vt:lpstr>
      <vt:lpstr>What is R-Seminar?</vt:lpstr>
      <vt:lpstr>Seminar Logistics</vt:lpstr>
      <vt:lpstr>Topics</vt:lpstr>
      <vt:lpstr>Guidelines for Presenters</vt:lpstr>
      <vt:lpstr>Guidelines for Participants</vt:lpstr>
      <vt:lpstr>GitHub Demo</vt:lpstr>
      <vt:lpstr>PowerPoint Presentation</vt:lpstr>
      <vt:lpstr>PowerPoint Presentation</vt:lpstr>
      <vt:lpstr>PowerPoint Presentation</vt:lpstr>
      <vt:lpstr>PowerPoint Presentation</vt:lpstr>
      <vt:lpstr>Prep for Next Week</vt:lpstr>
      <vt:lpstr>Special Session: Intro to R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R-Seminar Fall 2013</dc:title>
  <dc:creator>Ian Breckheimer</dc:creator>
  <cp:lastModifiedBy>Leander Anderegg</cp:lastModifiedBy>
  <cp:revision>26</cp:revision>
  <dcterms:created xsi:type="dcterms:W3CDTF">2013-10-01T20:55:03Z</dcterms:created>
  <dcterms:modified xsi:type="dcterms:W3CDTF">2023-01-09T21:34:17Z</dcterms:modified>
</cp:coreProperties>
</file>