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59" r:id="rId6"/>
    <p:sldId id="258" r:id="rId7"/>
    <p:sldId id="263" r:id="rId8"/>
    <p:sldId id="262" r:id="rId9"/>
    <p:sldId id="264" r:id="rId10"/>
    <p:sldId id="266" r:id="rId11"/>
    <p:sldId id="265"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5" d="100"/>
          <a:sy n="95" d="100"/>
        </p:scale>
        <p:origin x="-127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情节提要">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zh-CN" altLang="en-US" smtClean="0"/>
              <a:t>单击此处编辑母版标题样式</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zh-CN" altLang="en-US" smtClean="0"/>
              <a:t>将图片拖动到占位符，或单击添加图标</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51A0C47-018D-4460-B945-BFF7981B6CA6}" type="datetimeFigureOut">
              <a:rPr lang="en-US" smtClean="0"/>
              <a:t>14-5-6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14-5-6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14-5-6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14-5-6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14-5-6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zh-CN" altLang="en-US" smtClean="0"/>
              <a:t>单击此处编辑母版标题样式</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zh-CN" altLang="en-US" smtClean="0"/>
              <a:t>单击此处编辑母版标题样式</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14-5-6</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Comparison of Collaborative Filtering Algorithms</a:t>
            </a:r>
            <a:endParaRPr kumimoji="1" lang="zh-CN" altLang="en-US" dirty="0"/>
          </a:p>
        </p:txBody>
      </p:sp>
      <p:sp>
        <p:nvSpPr>
          <p:cNvPr id="3" name="副标题 2"/>
          <p:cNvSpPr>
            <a:spLocks noGrp="1"/>
          </p:cNvSpPr>
          <p:nvPr>
            <p:ph type="subTitle" idx="1"/>
          </p:nvPr>
        </p:nvSpPr>
        <p:spPr>
          <a:xfrm>
            <a:off x="685800" y="4454643"/>
            <a:ext cx="7772400" cy="877824"/>
          </a:xfrm>
        </p:spPr>
        <p:txBody>
          <a:bodyPr/>
          <a:lstStyle/>
          <a:p>
            <a:r>
              <a:rPr kumimoji="1" lang="en-US" altLang="zh-CN" dirty="0" smtClean="0"/>
              <a:t>Bo Yang</a:t>
            </a:r>
          </a:p>
          <a:p>
            <a:r>
              <a:rPr kumimoji="1" lang="en-US" altLang="zh-CN" dirty="0" smtClean="0"/>
              <a:t>Computer Science Dept.</a:t>
            </a:r>
          </a:p>
          <a:p>
            <a:endParaRPr kumimoji="1" lang="zh-CN" altLang="en-US" dirty="0"/>
          </a:p>
        </p:txBody>
      </p:sp>
      <p:sp>
        <p:nvSpPr>
          <p:cNvPr id="4" name="副标题 2"/>
          <p:cNvSpPr txBox="1">
            <a:spLocks/>
          </p:cNvSpPr>
          <p:nvPr/>
        </p:nvSpPr>
        <p:spPr>
          <a:xfrm>
            <a:off x="838200" y="3505200"/>
            <a:ext cx="7772400" cy="877824"/>
          </a:xfrm>
          <a:prstGeom prst="rect">
            <a:avLst/>
          </a:prstGeo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defTabSz="914400" rtl="0" eaLnBrk="1" latinLnBrk="0" hangingPunct="1">
              <a:spcBef>
                <a:spcPts val="6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2pPr>
            <a:lvl3pPr marL="9144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3pPr>
            <a:lvl4pPr marL="13716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4pPr>
            <a:lvl5pPr marL="18288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5pPr>
            <a:lvl6pPr marL="22860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6pPr>
            <a:lvl7pPr marL="27432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7pPr>
            <a:lvl8pPr marL="32004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8pPr>
            <a:lvl9pPr marL="36576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9pPr>
          </a:lstStyle>
          <a:p>
            <a:r>
              <a:rPr kumimoji="1" lang="en-US" altLang="zh-CN" smtClean="0"/>
              <a:t>100K MovieLens Dataset</a:t>
            </a:r>
            <a:endParaRPr kumimoji="1" lang="zh-CN" altLang="en-US" dirty="0"/>
          </a:p>
        </p:txBody>
      </p:sp>
    </p:spTree>
    <p:extLst>
      <p:ext uri="{BB962C8B-B14F-4D97-AF65-F5344CB8AC3E}">
        <p14:creationId xmlns:p14="http://schemas.microsoft.com/office/powerpoint/2010/main" val="40299243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MapReduce</a:t>
            </a:r>
            <a:r>
              <a:rPr kumimoji="1" lang="en-US" altLang="zh-CN" dirty="0" smtClean="0"/>
              <a:t>	</a:t>
            </a:r>
            <a:endParaRPr kumimoji="1" lang="zh-CN" altLang="en-US" dirty="0"/>
          </a:p>
        </p:txBody>
      </p:sp>
      <p:pic>
        <p:nvPicPr>
          <p:cNvPr id="6" name="图片 5" descr="MapReduce_Work_Structu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13" y="1550894"/>
            <a:ext cx="7785100" cy="4557806"/>
          </a:xfrm>
          <a:prstGeom prst="rect">
            <a:avLst/>
          </a:prstGeom>
        </p:spPr>
      </p:pic>
    </p:spTree>
    <p:extLst>
      <p:ext uri="{BB962C8B-B14F-4D97-AF65-F5344CB8AC3E}">
        <p14:creationId xmlns:p14="http://schemas.microsoft.com/office/powerpoint/2010/main" val="327376890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Collection</a:t>
            </a:r>
            <a:endParaRPr kumimoji="1" lang="zh-CN" altLang="en-US" dirty="0"/>
          </a:p>
        </p:txBody>
      </p:sp>
      <p:sp>
        <p:nvSpPr>
          <p:cNvPr id="3" name="内容占位符 2"/>
          <p:cNvSpPr>
            <a:spLocks noGrp="1"/>
          </p:cNvSpPr>
          <p:nvPr>
            <p:ph idx="1"/>
          </p:nvPr>
        </p:nvSpPr>
        <p:spPr>
          <a:xfrm>
            <a:off x="685800" y="1437340"/>
            <a:ext cx="7770813" cy="4988859"/>
          </a:xfrm>
        </p:spPr>
        <p:txBody>
          <a:bodyPr>
            <a:normAutofit/>
          </a:bodyPr>
          <a:lstStyle/>
          <a:p>
            <a:pPr marL="0" indent="0">
              <a:buNone/>
            </a:pPr>
            <a:r>
              <a:rPr kumimoji="1" lang="en-US" altLang="zh-CN" dirty="0" smtClean="0"/>
              <a:t>Map Input:</a:t>
            </a:r>
          </a:p>
          <a:p>
            <a:pPr marL="0" indent="0">
              <a:buNone/>
            </a:pPr>
            <a:r>
              <a:rPr kumimoji="1" lang="en-US" altLang="zh-CN" sz="1800" dirty="0" smtClean="0"/>
              <a:t>Each line from the original dataset</a:t>
            </a:r>
          </a:p>
          <a:p>
            <a:pPr marL="0" indent="0">
              <a:buNone/>
            </a:pPr>
            <a:endParaRPr kumimoji="1" lang="en-US" altLang="zh-CN" dirty="0" smtClean="0"/>
          </a:p>
          <a:p>
            <a:pPr marL="0" indent="0">
              <a:buNone/>
            </a:pPr>
            <a:r>
              <a:rPr kumimoji="1" lang="en-US" altLang="zh-CN" dirty="0" smtClean="0"/>
              <a:t>Map Output</a:t>
            </a:r>
          </a:p>
          <a:p>
            <a:pPr marL="0" indent="0">
              <a:buNone/>
            </a:pPr>
            <a:r>
              <a:rPr kumimoji="1" lang="en-US" altLang="zh-CN" sz="1800" dirty="0" err="1" smtClean="0">
                <a:solidFill>
                  <a:schemeClr val="accent4"/>
                </a:solidFill>
              </a:rPr>
              <a:t>UserID</a:t>
            </a:r>
            <a:r>
              <a:rPr kumimoji="1" lang="en-US" altLang="zh-CN" sz="1800" dirty="0" smtClean="0">
                <a:solidFill>
                  <a:schemeClr val="accent4"/>
                </a:solidFill>
              </a:rPr>
              <a:t> collector&lt;Movie, Rating&gt;</a:t>
            </a:r>
          </a:p>
          <a:p>
            <a:pPr marL="0" indent="0">
              <a:buNone/>
            </a:pPr>
            <a:r>
              <a:rPr kumimoji="1" lang="en-US" altLang="zh-CN" dirty="0" smtClean="0"/>
              <a:t>Reduce Input</a:t>
            </a:r>
          </a:p>
          <a:p>
            <a:pPr marL="0" indent="0">
              <a:buNone/>
            </a:pPr>
            <a:r>
              <a:rPr kumimoji="1" lang="en-US" altLang="zh-CN" sz="1800" dirty="0" err="1">
                <a:solidFill>
                  <a:schemeClr val="accent4"/>
                </a:solidFill>
              </a:rPr>
              <a:t>UserID</a:t>
            </a:r>
            <a:r>
              <a:rPr kumimoji="1" lang="en-US" altLang="zh-CN" sz="1800" dirty="0">
                <a:solidFill>
                  <a:schemeClr val="accent4"/>
                </a:solidFill>
              </a:rPr>
              <a:t> collector&lt;Movie, Rating&gt;</a:t>
            </a:r>
          </a:p>
          <a:p>
            <a:pPr marL="0" indent="0">
              <a:buNone/>
            </a:pPr>
            <a:r>
              <a:rPr kumimoji="1" lang="en-US" altLang="zh-CN" dirty="0" smtClean="0"/>
              <a:t>Reduce Output</a:t>
            </a:r>
          </a:p>
          <a:p>
            <a:pPr marL="0" indent="0">
              <a:buNone/>
            </a:pPr>
            <a:r>
              <a:rPr kumimoji="1" lang="en-US" altLang="zh-CN" sz="1800" dirty="0" err="1">
                <a:solidFill>
                  <a:schemeClr val="accent4"/>
                </a:solidFill>
              </a:rPr>
              <a:t>UserID</a:t>
            </a:r>
            <a:r>
              <a:rPr kumimoji="1" lang="en-US" altLang="zh-CN" sz="1800" dirty="0">
                <a:solidFill>
                  <a:schemeClr val="accent4"/>
                </a:solidFill>
              </a:rPr>
              <a:t>  Sorted Array&lt;collector&lt;</a:t>
            </a:r>
            <a:r>
              <a:rPr kumimoji="1" lang="en-US" altLang="zh-CN" sz="1800" dirty="0" err="1">
                <a:solidFill>
                  <a:schemeClr val="accent4"/>
                </a:solidFill>
              </a:rPr>
              <a:t>MovieID</a:t>
            </a:r>
            <a:r>
              <a:rPr kumimoji="1" lang="en-US" altLang="zh-CN" sz="1800" dirty="0">
                <a:solidFill>
                  <a:schemeClr val="accent4"/>
                </a:solidFill>
              </a:rPr>
              <a:t>, Rating&gt;&gt; based on </a:t>
            </a:r>
            <a:r>
              <a:rPr kumimoji="1" lang="en-US" altLang="zh-CN" sz="1800" dirty="0" err="1">
                <a:solidFill>
                  <a:schemeClr val="accent4"/>
                </a:solidFill>
              </a:rPr>
              <a:t>MovieID</a:t>
            </a:r>
            <a:endParaRPr kumimoji="1" lang="zh-CN" altLang="en-US" sz="1800" dirty="0">
              <a:solidFill>
                <a:schemeClr val="accent4"/>
              </a:solidFill>
            </a:endParaRPr>
          </a:p>
        </p:txBody>
      </p:sp>
      <p:pic>
        <p:nvPicPr>
          <p:cNvPr id="5" name="图片 4" descr="Screen Shot 2014-05-03 at 下午5.01.4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2584450"/>
            <a:ext cx="3479800" cy="312727"/>
          </a:xfrm>
          <a:prstGeom prst="rect">
            <a:avLst/>
          </a:prstGeom>
        </p:spPr>
      </p:pic>
    </p:spTree>
    <p:extLst>
      <p:ext uri="{BB962C8B-B14F-4D97-AF65-F5344CB8AC3E}">
        <p14:creationId xmlns:p14="http://schemas.microsoft.com/office/powerpoint/2010/main" val="95656919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Item-Preprocess	</a:t>
            </a:r>
            <a:endParaRPr kumimoji="1" lang="zh-CN" altLang="en-US" dirty="0"/>
          </a:p>
        </p:txBody>
      </p:sp>
      <p:sp>
        <p:nvSpPr>
          <p:cNvPr id="3" name="内容占位符 2"/>
          <p:cNvSpPr>
            <a:spLocks noGrp="1"/>
          </p:cNvSpPr>
          <p:nvPr>
            <p:ph idx="1"/>
          </p:nvPr>
        </p:nvSpPr>
        <p:spPr>
          <a:xfrm>
            <a:off x="685800" y="1869140"/>
            <a:ext cx="7770813" cy="4836459"/>
          </a:xfrm>
        </p:spPr>
        <p:txBody>
          <a:bodyPr/>
          <a:lstStyle/>
          <a:p>
            <a:pPr marL="0" indent="0">
              <a:buNone/>
            </a:pPr>
            <a:r>
              <a:rPr kumimoji="1" lang="en-US" altLang="zh-CN" dirty="0" smtClean="0"/>
              <a:t>Map Input:</a:t>
            </a:r>
          </a:p>
          <a:p>
            <a:pPr marL="0" indent="0">
              <a:buNone/>
            </a:pPr>
            <a:r>
              <a:rPr kumimoji="1" lang="en-US" altLang="zh-CN" sz="1800" dirty="0" err="1">
                <a:solidFill>
                  <a:srgbClr val="E8950E"/>
                </a:solidFill>
              </a:rPr>
              <a:t>UserID</a:t>
            </a:r>
            <a:r>
              <a:rPr kumimoji="1" lang="en-US" altLang="zh-CN" sz="1800" dirty="0">
                <a:solidFill>
                  <a:srgbClr val="E8950E"/>
                </a:solidFill>
              </a:rPr>
              <a:t>  Sorted Array&lt;collector&lt;</a:t>
            </a:r>
            <a:r>
              <a:rPr kumimoji="1" lang="en-US" altLang="zh-CN" sz="1800" dirty="0" err="1">
                <a:solidFill>
                  <a:srgbClr val="E8950E"/>
                </a:solidFill>
              </a:rPr>
              <a:t>MovieID</a:t>
            </a:r>
            <a:r>
              <a:rPr kumimoji="1" lang="en-US" altLang="zh-CN" sz="1800" dirty="0">
                <a:solidFill>
                  <a:srgbClr val="E8950E"/>
                </a:solidFill>
              </a:rPr>
              <a:t>, Rating&gt;&gt; based on </a:t>
            </a:r>
            <a:r>
              <a:rPr kumimoji="1" lang="en-US" altLang="zh-CN" sz="1800" dirty="0" err="1">
                <a:solidFill>
                  <a:srgbClr val="E8950E"/>
                </a:solidFill>
              </a:rPr>
              <a:t>MovieID</a:t>
            </a:r>
            <a:endParaRPr kumimoji="1" lang="zh-CN" altLang="en-US" sz="1800" dirty="0">
              <a:solidFill>
                <a:srgbClr val="E8950E"/>
              </a:solidFill>
            </a:endParaRPr>
          </a:p>
          <a:p>
            <a:pPr marL="0" indent="0">
              <a:buNone/>
            </a:pPr>
            <a:r>
              <a:rPr kumimoji="1" lang="en-US" altLang="zh-CN" dirty="0" smtClean="0"/>
              <a:t>Map Output:</a:t>
            </a:r>
          </a:p>
          <a:p>
            <a:pPr marL="0" indent="0">
              <a:buNone/>
            </a:pPr>
            <a:r>
              <a:rPr kumimoji="1" lang="en-US" altLang="zh-CN" sz="1800" dirty="0" err="1">
                <a:solidFill>
                  <a:srgbClr val="E8950E"/>
                </a:solidFill>
              </a:rPr>
              <a:t>MovieID</a:t>
            </a:r>
            <a:r>
              <a:rPr kumimoji="1" lang="en-US" altLang="zh-CN" sz="1800" dirty="0">
                <a:solidFill>
                  <a:srgbClr val="E8950E"/>
                </a:solidFill>
              </a:rPr>
              <a:t>, collector&lt;</a:t>
            </a:r>
            <a:r>
              <a:rPr kumimoji="1" lang="en-US" altLang="zh-CN" sz="1800" dirty="0" err="1">
                <a:solidFill>
                  <a:srgbClr val="E8950E"/>
                </a:solidFill>
              </a:rPr>
              <a:t>UserID</a:t>
            </a:r>
            <a:r>
              <a:rPr kumimoji="1" lang="en-US" altLang="zh-CN" sz="1800" dirty="0">
                <a:solidFill>
                  <a:srgbClr val="E8950E"/>
                </a:solidFill>
              </a:rPr>
              <a:t>, </a:t>
            </a:r>
            <a:r>
              <a:rPr kumimoji="1" lang="en-US" altLang="zh-CN" sz="1800" dirty="0" err="1">
                <a:solidFill>
                  <a:srgbClr val="E8950E"/>
                </a:solidFill>
              </a:rPr>
              <a:t>UserAvg</a:t>
            </a:r>
            <a:r>
              <a:rPr kumimoji="1" lang="en-US" altLang="zh-CN" sz="1800" dirty="0">
                <a:solidFill>
                  <a:srgbClr val="E8950E"/>
                </a:solidFill>
              </a:rPr>
              <a:t>, </a:t>
            </a:r>
            <a:r>
              <a:rPr kumimoji="1" lang="en-US" altLang="zh-CN" sz="1800" dirty="0" err="1">
                <a:solidFill>
                  <a:srgbClr val="E8950E"/>
                </a:solidFill>
              </a:rPr>
              <a:t>UserRatingForMovieID</a:t>
            </a:r>
            <a:r>
              <a:rPr kumimoji="1" lang="en-US" altLang="zh-CN" sz="1800" dirty="0">
                <a:solidFill>
                  <a:srgbClr val="E8950E"/>
                </a:solidFill>
              </a:rPr>
              <a:t>&gt;</a:t>
            </a:r>
          </a:p>
          <a:p>
            <a:pPr marL="0" indent="0">
              <a:buNone/>
            </a:pPr>
            <a:r>
              <a:rPr kumimoji="1" lang="en-US" altLang="zh-CN" dirty="0" smtClean="0"/>
              <a:t>Reduce Input: </a:t>
            </a:r>
          </a:p>
          <a:p>
            <a:pPr marL="0" indent="0">
              <a:buNone/>
            </a:pPr>
            <a:r>
              <a:rPr kumimoji="1" lang="en-US" altLang="zh-CN" sz="1800" dirty="0" err="1">
                <a:solidFill>
                  <a:srgbClr val="E8950E"/>
                </a:solidFill>
              </a:rPr>
              <a:t>MovieID</a:t>
            </a:r>
            <a:r>
              <a:rPr kumimoji="1" lang="en-US" altLang="zh-CN" sz="1800" dirty="0">
                <a:solidFill>
                  <a:srgbClr val="E8950E"/>
                </a:solidFill>
              </a:rPr>
              <a:t>, collector&lt;</a:t>
            </a:r>
            <a:r>
              <a:rPr kumimoji="1" lang="en-US" altLang="zh-CN" sz="1800" dirty="0" err="1">
                <a:solidFill>
                  <a:srgbClr val="E8950E"/>
                </a:solidFill>
              </a:rPr>
              <a:t>UserID</a:t>
            </a:r>
            <a:r>
              <a:rPr kumimoji="1" lang="en-US" altLang="zh-CN" sz="1800" dirty="0">
                <a:solidFill>
                  <a:srgbClr val="E8950E"/>
                </a:solidFill>
              </a:rPr>
              <a:t>, </a:t>
            </a:r>
            <a:r>
              <a:rPr kumimoji="1" lang="en-US" altLang="zh-CN" sz="1800" dirty="0" err="1">
                <a:solidFill>
                  <a:srgbClr val="E8950E"/>
                </a:solidFill>
              </a:rPr>
              <a:t>UserAvg</a:t>
            </a:r>
            <a:r>
              <a:rPr kumimoji="1" lang="en-US" altLang="zh-CN" sz="1800" dirty="0">
                <a:solidFill>
                  <a:srgbClr val="E8950E"/>
                </a:solidFill>
              </a:rPr>
              <a:t>, </a:t>
            </a:r>
            <a:r>
              <a:rPr kumimoji="1" lang="en-US" altLang="zh-CN" sz="1800" dirty="0" err="1">
                <a:solidFill>
                  <a:srgbClr val="E8950E"/>
                </a:solidFill>
              </a:rPr>
              <a:t>UserRatingForMovieID</a:t>
            </a:r>
            <a:r>
              <a:rPr kumimoji="1" lang="en-US" altLang="zh-CN" sz="1800" dirty="0">
                <a:solidFill>
                  <a:srgbClr val="E8950E"/>
                </a:solidFill>
              </a:rPr>
              <a:t>&gt;</a:t>
            </a:r>
          </a:p>
          <a:p>
            <a:pPr marL="0" indent="0">
              <a:buNone/>
            </a:pPr>
            <a:r>
              <a:rPr kumimoji="1" lang="en-US" altLang="zh-CN" dirty="0" smtClean="0"/>
              <a:t>Reduce Output:</a:t>
            </a:r>
          </a:p>
          <a:p>
            <a:pPr marL="0" indent="0">
              <a:buNone/>
            </a:pPr>
            <a:r>
              <a:rPr kumimoji="1" lang="en-US" altLang="zh-CN" sz="1800" dirty="0" err="1">
                <a:solidFill>
                  <a:srgbClr val="E8950E"/>
                </a:solidFill>
              </a:rPr>
              <a:t>MovieID</a:t>
            </a:r>
            <a:r>
              <a:rPr kumimoji="1" lang="en-US" altLang="zh-CN" sz="1800" dirty="0">
                <a:solidFill>
                  <a:srgbClr val="E8950E"/>
                </a:solidFill>
              </a:rPr>
              <a:t>, Sorted Array&lt;Collector&lt;</a:t>
            </a:r>
            <a:r>
              <a:rPr kumimoji="1" lang="en-US" altLang="zh-CN" sz="1800" dirty="0" err="1">
                <a:solidFill>
                  <a:srgbClr val="E8950E"/>
                </a:solidFill>
              </a:rPr>
              <a:t>UserID</a:t>
            </a:r>
            <a:r>
              <a:rPr kumimoji="1" lang="en-US" altLang="zh-CN" sz="1800" dirty="0">
                <a:solidFill>
                  <a:srgbClr val="E8950E"/>
                </a:solidFill>
              </a:rPr>
              <a:t>, </a:t>
            </a:r>
            <a:r>
              <a:rPr kumimoji="1" lang="en-US" altLang="zh-CN" sz="1800" dirty="0" err="1">
                <a:solidFill>
                  <a:srgbClr val="E8950E"/>
                </a:solidFill>
              </a:rPr>
              <a:t>UserAvg</a:t>
            </a:r>
            <a:r>
              <a:rPr kumimoji="1" lang="en-US" altLang="zh-CN" sz="1800" dirty="0">
                <a:solidFill>
                  <a:srgbClr val="E8950E"/>
                </a:solidFill>
              </a:rPr>
              <a:t>, </a:t>
            </a:r>
            <a:r>
              <a:rPr kumimoji="1" lang="en-US" altLang="zh-CN" sz="1800" dirty="0" err="1">
                <a:solidFill>
                  <a:srgbClr val="E8950E"/>
                </a:solidFill>
              </a:rPr>
              <a:t>UserRatingForMovieID</a:t>
            </a:r>
            <a:r>
              <a:rPr kumimoji="1" lang="en-US" altLang="zh-CN" sz="1800" dirty="0">
                <a:solidFill>
                  <a:srgbClr val="E8950E"/>
                </a:solidFill>
              </a:rPr>
              <a:t>&gt;&gt; based on </a:t>
            </a:r>
            <a:r>
              <a:rPr kumimoji="1" lang="en-US" altLang="zh-CN" sz="1800" dirty="0" err="1">
                <a:solidFill>
                  <a:srgbClr val="E8950E"/>
                </a:solidFill>
              </a:rPr>
              <a:t>UserID</a:t>
            </a:r>
            <a:endParaRPr kumimoji="1" lang="zh-CN" altLang="en-US" sz="1800" dirty="0">
              <a:solidFill>
                <a:srgbClr val="E8950E"/>
              </a:solidFill>
            </a:endParaRPr>
          </a:p>
        </p:txBody>
      </p:sp>
    </p:spTree>
    <p:extLst>
      <p:ext uri="{BB962C8B-B14F-4D97-AF65-F5344CB8AC3E}">
        <p14:creationId xmlns:p14="http://schemas.microsoft.com/office/powerpoint/2010/main" val="194856575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Item-KNN algorithm</a:t>
            </a:r>
            <a:endParaRPr kumimoji="1" lang="zh-CN" altLang="en-US" dirty="0"/>
          </a:p>
        </p:txBody>
      </p:sp>
      <p:sp>
        <p:nvSpPr>
          <p:cNvPr id="3" name="内容占位符 2"/>
          <p:cNvSpPr>
            <a:spLocks noGrp="1"/>
          </p:cNvSpPr>
          <p:nvPr>
            <p:ph idx="1"/>
          </p:nvPr>
        </p:nvSpPr>
        <p:spPr>
          <a:xfrm>
            <a:off x="685800" y="1597678"/>
            <a:ext cx="7770813" cy="4774964"/>
          </a:xfrm>
        </p:spPr>
        <p:txBody>
          <a:bodyPr>
            <a:normAutofit/>
          </a:bodyPr>
          <a:lstStyle/>
          <a:p>
            <a:pPr marL="0" indent="0">
              <a:buNone/>
            </a:pPr>
            <a:r>
              <a:rPr kumimoji="1" lang="en-US" altLang="zh-CN" dirty="0" smtClean="0"/>
              <a:t>To calculate the similarity between two movies, we need the id of these two movies’ id and the value lists of these two movies. These values can be easily got because they are return directly by the reduce of the preprocess. The formula is below. </a:t>
            </a:r>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Find the common user which has rated both movie </a:t>
            </a:r>
            <a:r>
              <a:rPr kumimoji="1" lang="en-US" altLang="zh-CN" dirty="0" err="1" smtClean="0"/>
              <a:t>i</a:t>
            </a:r>
            <a:r>
              <a:rPr kumimoji="1" lang="en-US" altLang="zh-CN" dirty="0" smtClean="0"/>
              <a:t> and movie j. After calculating the similarity between every two movies, the output of KNN algorithm can be something like </a:t>
            </a:r>
          </a:p>
          <a:p>
            <a:pPr marL="0" indent="0">
              <a:buNone/>
            </a:pPr>
            <a:r>
              <a:rPr kumimoji="1" lang="en-US" altLang="zh-CN" sz="1800" dirty="0" err="1" smtClean="0">
                <a:solidFill>
                  <a:srgbClr val="E8950E"/>
                </a:solidFill>
              </a:rPr>
              <a:t>MovieID</a:t>
            </a:r>
            <a:r>
              <a:rPr kumimoji="1" lang="en-US" altLang="zh-CN" sz="1800" dirty="0" smtClean="0">
                <a:solidFill>
                  <a:srgbClr val="E8950E"/>
                </a:solidFill>
              </a:rPr>
              <a:t>, Sorted Array&lt;Collector&lt;</a:t>
            </a:r>
            <a:r>
              <a:rPr kumimoji="1" lang="en-US" altLang="zh-CN" sz="1800" dirty="0" err="1" smtClean="0">
                <a:solidFill>
                  <a:srgbClr val="E8950E"/>
                </a:solidFill>
              </a:rPr>
              <a:t>neighbourID</a:t>
            </a:r>
            <a:r>
              <a:rPr kumimoji="1" lang="en-US" altLang="zh-CN" sz="1800" dirty="0" smtClean="0">
                <a:solidFill>
                  <a:srgbClr val="E8950E"/>
                </a:solidFill>
              </a:rPr>
              <a:t>, similarity&gt;&gt; based on the value of similarity. </a:t>
            </a:r>
            <a:endParaRPr kumimoji="1" lang="zh-CN" altLang="en-US" sz="1800" dirty="0">
              <a:solidFill>
                <a:srgbClr val="E8950E"/>
              </a:solidFill>
            </a:endParaRPr>
          </a:p>
        </p:txBody>
      </p:sp>
      <p:pic>
        <p:nvPicPr>
          <p:cNvPr id="4" name="图片 3" descr="Screen Shot 2014-05-03 at 下午9.20.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355" y="3449053"/>
            <a:ext cx="5096961" cy="1030846"/>
          </a:xfrm>
          <a:prstGeom prst="rect">
            <a:avLst/>
          </a:prstGeom>
        </p:spPr>
      </p:pic>
    </p:spTree>
    <p:extLst>
      <p:ext uri="{BB962C8B-B14F-4D97-AF65-F5344CB8AC3E}">
        <p14:creationId xmlns:p14="http://schemas.microsoft.com/office/powerpoint/2010/main" val="262281985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Item-Query	</a:t>
            </a:r>
            <a:endParaRPr kumimoji="1" lang="zh-CN" altLang="en-US" dirty="0"/>
          </a:p>
        </p:txBody>
      </p:sp>
      <p:sp>
        <p:nvSpPr>
          <p:cNvPr id="3" name="内容占位符 2"/>
          <p:cNvSpPr>
            <a:spLocks noGrp="1"/>
          </p:cNvSpPr>
          <p:nvPr>
            <p:ph idx="1"/>
          </p:nvPr>
        </p:nvSpPr>
        <p:spPr>
          <a:xfrm>
            <a:off x="685799" y="1371417"/>
            <a:ext cx="8351253" cy="5307107"/>
          </a:xfrm>
        </p:spPr>
        <p:txBody>
          <a:bodyPr>
            <a:normAutofit fontScale="92500" lnSpcReduction="10000"/>
          </a:bodyPr>
          <a:lstStyle/>
          <a:p>
            <a:pPr marL="0" indent="0">
              <a:buNone/>
            </a:pPr>
            <a:r>
              <a:rPr kumimoji="1" lang="en-US" altLang="zh-CN" dirty="0" smtClean="0"/>
              <a:t>Last step is try to calculate the predict the user’s rating to the specific movie which is defined in the evaluation dataset. Two local memory is used in this process. </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The NM store all the neighbors of the movie which we want to predict. The UM store all the movie information which the active user has rated. Active user is the user which we want to predict.</a:t>
            </a:r>
          </a:p>
          <a:p>
            <a:pPr marL="0" indent="0">
              <a:buNone/>
            </a:pPr>
            <a:r>
              <a:rPr kumimoji="1" lang="en-US" altLang="zh-CN" dirty="0" smtClean="0"/>
              <a:t> </a:t>
            </a:r>
            <a:endParaRPr kumimoji="1" lang="zh-CN" altLang="en-US" dirty="0"/>
          </a:p>
        </p:txBody>
      </p:sp>
      <p:sp>
        <p:nvSpPr>
          <p:cNvPr id="4" name="矩形 3"/>
          <p:cNvSpPr/>
          <p:nvPr/>
        </p:nvSpPr>
        <p:spPr>
          <a:xfrm>
            <a:off x="3709736" y="2887580"/>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KNN</a:t>
            </a:r>
            <a:endParaRPr kumimoji="1" lang="zh-CN" altLang="en-US" dirty="0"/>
          </a:p>
        </p:txBody>
      </p:sp>
      <p:pic>
        <p:nvPicPr>
          <p:cNvPr id="5" name="图片 4"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074737"/>
            <a:ext cx="1012658" cy="1350210"/>
          </a:xfrm>
          <a:prstGeom prst="rect">
            <a:avLst/>
          </a:prstGeom>
        </p:spPr>
      </p:pic>
      <p:sp>
        <p:nvSpPr>
          <p:cNvPr id="6" name="右箭头 5"/>
          <p:cNvSpPr/>
          <p:nvPr/>
        </p:nvSpPr>
        <p:spPr>
          <a:xfrm>
            <a:off x="2058737"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MovieID</a:t>
            </a:r>
            <a:endParaRPr kumimoji="1" lang="zh-CN" altLang="en-US" dirty="0"/>
          </a:p>
        </p:txBody>
      </p:sp>
      <p:sp>
        <p:nvSpPr>
          <p:cNvPr id="7" name="右箭头 6"/>
          <p:cNvSpPr/>
          <p:nvPr/>
        </p:nvSpPr>
        <p:spPr>
          <a:xfrm>
            <a:off x="2058737" y="391159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UserID</a:t>
            </a:r>
            <a:endParaRPr kumimoji="1" lang="zh-CN" altLang="en-US" dirty="0"/>
          </a:p>
        </p:txBody>
      </p:sp>
      <p:sp>
        <p:nvSpPr>
          <p:cNvPr id="8" name="矩形 7"/>
          <p:cNvSpPr/>
          <p:nvPr/>
        </p:nvSpPr>
        <p:spPr>
          <a:xfrm>
            <a:off x="3709736" y="3911599"/>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Training Set</a:t>
            </a:r>
            <a:endParaRPr kumimoji="1" lang="zh-CN" altLang="en-US" dirty="0"/>
          </a:p>
        </p:txBody>
      </p:sp>
      <p:sp>
        <p:nvSpPr>
          <p:cNvPr id="9" name="右箭头 8"/>
          <p:cNvSpPr/>
          <p:nvPr/>
        </p:nvSpPr>
        <p:spPr>
          <a:xfrm>
            <a:off x="5459663"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2" name="右箭头 11"/>
          <p:cNvSpPr/>
          <p:nvPr/>
        </p:nvSpPr>
        <p:spPr>
          <a:xfrm>
            <a:off x="5459663" y="391159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3" name="矩形 12"/>
          <p:cNvSpPr/>
          <p:nvPr/>
        </p:nvSpPr>
        <p:spPr>
          <a:xfrm>
            <a:off x="7067384" y="2700420"/>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NM</a:t>
            </a:r>
            <a:endParaRPr kumimoji="1" lang="zh-CN" altLang="en-US" dirty="0"/>
          </a:p>
        </p:txBody>
      </p:sp>
      <p:sp>
        <p:nvSpPr>
          <p:cNvPr id="14" name="矩形 13"/>
          <p:cNvSpPr/>
          <p:nvPr/>
        </p:nvSpPr>
        <p:spPr>
          <a:xfrm>
            <a:off x="7067384" y="3911598"/>
            <a:ext cx="1450474" cy="8475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UM</a:t>
            </a:r>
            <a:endParaRPr kumimoji="1" lang="zh-CN" altLang="en-US" dirty="0"/>
          </a:p>
        </p:txBody>
      </p:sp>
    </p:spTree>
    <p:extLst>
      <p:ext uri="{BB962C8B-B14F-4D97-AF65-F5344CB8AC3E}">
        <p14:creationId xmlns:p14="http://schemas.microsoft.com/office/powerpoint/2010/main" val="271422648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Item-Query</a:t>
            </a:r>
            <a:endParaRPr kumimoji="1" lang="zh-CN" altLang="en-US" dirty="0"/>
          </a:p>
        </p:txBody>
      </p:sp>
      <p:sp>
        <p:nvSpPr>
          <p:cNvPr id="3" name="内容占位符 2"/>
          <p:cNvSpPr>
            <a:spLocks noGrp="1"/>
          </p:cNvSpPr>
          <p:nvPr>
            <p:ph idx="1"/>
          </p:nvPr>
        </p:nvSpPr>
        <p:spPr>
          <a:xfrm>
            <a:off x="685800" y="1869141"/>
            <a:ext cx="7770813" cy="4895280"/>
          </a:xfrm>
        </p:spPr>
        <p:txBody>
          <a:bodyPr/>
          <a:lstStyle/>
          <a:p>
            <a:pPr marL="0" indent="0">
              <a:buNone/>
            </a:pPr>
            <a:r>
              <a:rPr kumimoji="1" lang="en-US" altLang="zh-CN" dirty="0" smtClean="0"/>
              <a:t>After we get both the NM and RM, we can use the formula below to calculate the predict rating which the active user will give to the active movie. </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r>
              <a:rPr kumimoji="1" lang="en-US" altLang="zh-CN" dirty="0" smtClean="0"/>
              <a:t>We find the top 10 neighbor in the NM and find the rating in the RM to see whether the active user has rated these neighbors. If so, use them to calculate the result. </a:t>
            </a:r>
            <a:endParaRPr kumimoji="1" lang="zh-CN" altLang="en-US" dirty="0"/>
          </a:p>
        </p:txBody>
      </p:sp>
      <p:pic>
        <p:nvPicPr>
          <p:cNvPr id="4" name="图片 3" descr="Screen Shot 2014-05-03 at 下午10.31.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9320" y="3231622"/>
            <a:ext cx="3039311" cy="1282484"/>
          </a:xfrm>
          <a:prstGeom prst="rect">
            <a:avLst/>
          </a:prstGeom>
        </p:spPr>
      </p:pic>
    </p:spTree>
    <p:extLst>
      <p:ext uri="{BB962C8B-B14F-4D97-AF65-F5344CB8AC3E}">
        <p14:creationId xmlns:p14="http://schemas.microsoft.com/office/powerpoint/2010/main" val="315837912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Problem in Item-Query</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If the NM is null, then the active movie, the one which we want to predict, doesn’t have any neighbors. That means no common user has rated both the active movie and any other movie in the training dataset. If the UM is null, then the active user has never rated any movie in the training set. Both of these two cases are invalid cases because </a:t>
            </a:r>
            <a:r>
              <a:rPr kumimoji="1" lang="en-US" altLang="zh-CN" dirty="0"/>
              <a:t>of the </a:t>
            </a:r>
            <a:r>
              <a:rPr lang="en-US" altLang="zh-CN" dirty="0" smtClean="0"/>
              <a:t>sparse training dataset. </a:t>
            </a:r>
          </a:p>
          <a:p>
            <a:pPr marL="0" indent="0">
              <a:buNone/>
            </a:pPr>
            <a:r>
              <a:rPr kumimoji="1" lang="en-US" altLang="zh-CN" dirty="0" smtClean="0"/>
              <a:t>Another problem is both of these two memory is not null, but we find that active user has never rated any neighbor in NM. This problem is also caused by the sparse training dataset. </a:t>
            </a:r>
            <a:endParaRPr kumimoji="1" lang="zh-CN" altLang="en-US" dirty="0"/>
          </a:p>
        </p:txBody>
      </p:sp>
    </p:spTree>
    <p:extLst>
      <p:ext uri="{BB962C8B-B14F-4D97-AF65-F5344CB8AC3E}">
        <p14:creationId xmlns:p14="http://schemas.microsoft.com/office/powerpoint/2010/main" val="282547569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User-Based</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User-based is very similar to item-based algorithm. They are both memory-based CF algorithm. The difference is item-based use the similarity between the active movie and its neighbors, while user-based use the similarity between the active user and its neighbor. Like the item-based algorithm, user-based algorithm also has four steps: collection, preprocess, KNN and query. The collection is the same, so let’s start with the preprocess. </a:t>
            </a:r>
            <a:endParaRPr kumimoji="1" lang="zh-CN" altLang="en-US" dirty="0"/>
          </a:p>
        </p:txBody>
      </p:sp>
    </p:spTree>
    <p:extLst>
      <p:ext uri="{BB962C8B-B14F-4D97-AF65-F5344CB8AC3E}">
        <p14:creationId xmlns:p14="http://schemas.microsoft.com/office/powerpoint/2010/main" val="259722753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User-Preprocess</a:t>
            </a:r>
            <a:endParaRPr kumimoji="1" lang="zh-CN" altLang="en-US" dirty="0"/>
          </a:p>
        </p:txBody>
      </p:sp>
      <p:sp>
        <p:nvSpPr>
          <p:cNvPr id="3" name="内容占位符 2"/>
          <p:cNvSpPr>
            <a:spLocks noGrp="1"/>
          </p:cNvSpPr>
          <p:nvPr>
            <p:ph idx="1"/>
          </p:nvPr>
        </p:nvSpPr>
        <p:spPr>
          <a:xfrm>
            <a:off x="685800" y="1550894"/>
            <a:ext cx="7770813" cy="4591944"/>
          </a:xfrm>
        </p:spPr>
        <p:txBody>
          <a:bodyPr>
            <a:normAutofit fontScale="85000" lnSpcReduction="10000"/>
          </a:bodyPr>
          <a:lstStyle/>
          <a:p>
            <a:pPr marL="0" indent="0">
              <a:buNone/>
            </a:pPr>
            <a:r>
              <a:rPr kumimoji="1" lang="en-US" altLang="zh-CN" dirty="0"/>
              <a:t>Map Input:</a:t>
            </a:r>
          </a:p>
          <a:p>
            <a:pPr marL="0" indent="0">
              <a:buNone/>
            </a:pPr>
            <a:r>
              <a:rPr kumimoji="1" lang="en-US" altLang="zh-CN" sz="2400" dirty="0" err="1">
                <a:solidFill>
                  <a:srgbClr val="E8950E"/>
                </a:solidFill>
              </a:rPr>
              <a:t>UserID</a:t>
            </a:r>
            <a:r>
              <a:rPr kumimoji="1" lang="en-US" altLang="zh-CN" sz="2400" dirty="0">
                <a:solidFill>
                  <a:srgbClr val="E8950E"/>
                </a:solidFill>
              </a:rPr>
              <a:t>  Sorted Array&lt;collector&lt;</a:t>
            </a:r>
            <a:r>
              <a:rPr kumimoji="1" lang="en-US" altLang="zh-CN" sz="2400" dirty="0" err="1">
                <a:solidFill>
                  <a:srgbClr val="E8950E"/>
                </a:solidFill>
              </a:rPr>
              <a:t>MovieID</a:t>
            </a:r>
            <a:r>
              <a:rPr kumimoji="1" lang="en-US" altLang="zh-CN" sz="2400" dirty="0">
                <a:solidFill>
                  <a:srgbClr val="E8950E"/>
                </a:solidFill>
              </a:rPr>
              <a:t>, Rating&gt;&gt; based on </a:t>
            </a:r>
            <a:r>
              <a:rPr kumimoji="1" lang="en-US" altLang="zh-CN" sz="2400" dirty="0" err="1">
                <a:solidFill>
                  <a:srgbClr val="E8950E"/>
                </a:solidFill>
              </a:rPr>
              <a:t>MovieID</a:t>
            </a:r>
            <a:endParaRPr kumimoji="1" lang="zh-CN" altLang="en-US" sz="2400" dirty="0">
              <a:solidFill>
                <a:srgbClr val="E8950E"/>
              </a:solidFill>
            </a:endParaRPr>
          </a:p>
          <a:p>
            <a:pPr marL="0" indent="0">
              <a:buNone/>
            </a:pPr>
            <a:r>
              <a:rPr kumimoji="1" lang="en-US" altLang="zh-CN" dirty="0"/>
              <a:t>Map Output:</a:t>
            </a:r>
          </a:p>
          <a:p>
            <a:pPr marL="0" indent="0">
              <a:buNone/>
            </a:pPr>
            <a:r>
              <a:rPr kumimoji="1" lang="en-US" altLang="zh-CN" sz="2400" dirty="0" err="1" smtClean="0">
                <a:solidFill>
                  <a:srgbClr val="E8950E"/>
                </a:solidFill>
              </a:rPr>
              <a:t>UserID</a:t>
            </a:r>
            <a:r>
              <a:rPr kumimoji="1" lang="en-US" altLang="zh-CN" sz="2400" dirty="0" smtClean="0">
                <a:solidFill>
                  <a:srgbClr val="E8950E"/>
                </a:solidFill>
              </a:rPr>
              <a:t>, </a:t>
            </a:r>
            <a:r>
              <a:rPr kumimoji="1" lang="en-US" altLang="zh-CN" sz="2400" dirty="0">
                <a:solidFill>
                  <a:srgbClr val="E8950E"/>
                </a:solidFill>
              </a:rPr>
              <a:t>collector</a:t>
            </a:r>
            <a:r>
              <a:rPr kumimoji="1" lang="en-US" altLang="zh-CN" sz="2400" dirty="0" smtClean="0">
                <a:solidFill>
                  <a:srgbClr val="E8950E"/>
                </a:solidFill>
              </a:rPr>
              <a:t>&lt;</a:t>
            </a:r>
            <a:r>
              <a:rPr kumimoji="1" lang="en-US" altLang="zh-CN" sz="2400" dirty="0" err="1" smtClean="0">
                <a:solidFill>
                  <a:srgbClr val="E8950E"/>
                </a:solidFill>
              </a:rPr>
              <a:t>MovieID</a:t>
            </a:r>
            <a:r>
              <a:rPr kumimoji="1" lang="en-US" altLang="zh-CN" sz="2400" dirty="0">
                <a:solidFill>
                  <a:srgbClr val="E8950E"/>
                </a:solidFill>
              </a:rPr>
              <a:t>, </a:t>
            </a:r>
            <a:r>
              <a:rPr kumimoji="1" lang="en-US" altLang="zh-CN" sz="2400" dirty="0" err="1">
                <a:solidFill>
                  <a:srgbClr val="E8950E"/>
                </a:solidFill>
              </a:rPr>
              <a:t>UserAvg</a:t>
            </a:r>
            <a:r>
              <a:rPr kumimoji="1" lang="en-US" altLang="zh-CN" sz="2400" dirty="0">
                <a:solidFill>
                  <a:srgbClr val="E8950E"/>
                </a:solidFill>
              </a:rPr>
              <a:t>, </a:t>
            </a:r>
            <a:r>
              <a:rPr kumimoji="1" lang="en-US" altLang="zh-CN" sz="2400" dirty="0" err="1">
                <a:solidFill>
                  <a:srgbClr val="E8950E"/>
                </a:solidFill>
              </a:rPr>
              <a:t>UserRatingForMovieID</a:t>
            </a:r>
            <a:r>
              <a:rPr kumimoji="1" lang="en-US" altLang="zh-CN" sz="2400" dirty="0">
                <a:solidFill>
                  <a:srgbClr val="E8950E"/>
                </a:solidFill>
              </a:rPr>
              <a:t>&gt;</a:t>
            </a:r>
          </a:p>
          <a:p>
            <a:pPr marL="0" indent="0">
              <a:buNone/>
            </a:pPr>
            <a:r>
              <a:rPr kumimoji="1" lang="en-US" altLang="zh-CN" dirty="0"/>
              <a:t>Reduce Input: </a:t>
            </a:r>
          </a:p>
          <a:p>
            <a:pPr marL="0" indent="0">
              <a:buNone/>
            </a:pPr>
            <a:r>
              <a:rPr kumimoji="1" lang="en-US" altLang="zh-CN" sz="2400" dirty="0" err="1" smtClean="0">
                <a:solidFill>
                  <a:srgbClr val="E8950E"/>
                </a:solidFill>
              </a:rPr>
              <a:t>UserID</a:t>
            </a:r>
            <a:r>
              <a:rPr kumimoji="1" lang="en-US" altLang="zh-CN" sz="2400" dirty="0">
                <a:solidFill>
                  <a:srgbClr val="E8950E"/>
                </a:solidFill>
              </a:rPr>
              <a:t>, collector</a:t>
            </a:r>
            <a:r>
              <a:rPr kumimoji="1" lang="en-US" altLang="zh-CN" sz="2400" dirty="0" smtClean="0">
                <a:solidFill>
                  <a:srgbClr val="E8950E"/>
                </a:solidFill>
              </a:rPr>
              <a:t>&lt;</a:t>
            </a:r>
            <a:r>
              <a:rPr kumimoji="1" lang="en-US" altLang="zh-CN" sz="2400" dirty="0" err="1" smtClean="0">
                <a:solidFill>
                  <a:srgbClr val="E8950E"/>
                </a:solidFill>
              </a:rPr>
              <a:t>MovieID</a:t>
            </a:r>
            <a:r>
              <a:rPr kumimoji="1" lang="en-US" altLang="zh-CN" sz="2400" dirty="0">
                <a:solidFill>
                  <a:srgbClr val="E8950E"/>
                </a:solidFill>
              </a:rPr>
              <a:t>, </a:t>
            </a:r>
            <a:r>
              <a:rPr kumimoji="1" lang="en-US" altLang="zh-CN" sz="2400" dirty="0" err="1">
                <a:solidFill>
                  <a:srgbClr val="E8950E"/>
                </a:solidFill>
              </a:rPr>
              <a:t>UserAvg</a:t>
            </a:r>
            <a:r>
              <a:rPr kumimoji="1" lang="en-US" altLang="zh-CN" sz="2400" dirty="0">
                <a:solidFill>
                  <a:srgbClr val="E8950E"/>
                </a:solidFill>
              </a:rPr>
              <a:t>, </a:t>
            </a:r>
            <a:r>
              <a:rPr kumimoji="1" lang="en-US" altLang="zh-CN" sz="2400" dirty="0" err="1">
                <a:solidFill>
                  <a:srgbClr val="E8950E"/>
                </a:solidFill>
              </a:rPr>
              <a:t>UserRatingForMovieID</a:t>
            </a:r>
            <a:r>
              <a:rPr kumimoji="1" lang="en-US" altLang="zh-CN" sz="2400" dirty="0">
                <a:solidFill>
                  <a:srgbClr val="E8950E"/>
                </a:solidFill>
              </a:rPr>
              <a:t>&gt;</a:t>
            </a:r>
          </a:p>
          <a:p>
            <a:pPr marL="0" indent="0">
              <a:buNone/>
            </a:pPr>
            <a:r>
              <a:rPr kumimoji="1" lang="en-US" altLang="zh-CN" dirty="0"/>
              <a:t>Reduce Output:</a:t>
            </a:r>
          </a:p>
          <a:p>
            <a:pPr marL="0" indent="0">
              <a:buNone/>
            </a:pPr>
            <a:r>
              <a:rPr kumimoji="1" lang="en-US" altLang="zh-CN" sz="2400" dirty="0" err="1" smtClean="0">
                <a:solidFill>
                  <a:srgbClr val="E8950E"/>
                </a:solidFill>
              </a:rPr>
              <a:t>UserID</a:t>
            </a:r>
            <a:r>
              <a:rPr kumimoji="1" lang="en-US" altLang="zh-CN" sz="2400" dirty="0">
                <a:solidFill>
                  <a:srgbClr val="E8950E"/>
                </a:solidFill>
              </a:rPr>
              <a:t>, Sorted Array&lt;Collector</a:t>
            </a:r>
            <a:r>
              <a:rPr kumimoji="1" lang="en-US" altLang="zh-CN" sz="2400" dirty="0" smtClean="0">
                <a:solidFill>
                  <a:srgbClr val="E8950E"/>
                </a:solidFill>
              </a:rPr>
              <a:t>&lt;</a:t>
            </a:r>
            <a:r>
              <a:rPr kumimoji="1" lang="en-US" altLang="zh-CN" sz="2400" dirty="0" err="1" smtClean="0">
                <a:solidFill>
                  <a:srgbClr val="E8950E"/>
                </a:solidFill>
              </a:rPr>
              <a:t>MovieID</a:t>
            </a:r>
            <a:r>
              <a:rPr kumimoji="1" lang="en-US" altLang="zh-CN" sz="2400" dirty="0">
                <a:solidFill>
                  <a:srgbClr val="E8950E"/>
                </a:solidFill>
              </a:rPr>
              <a:t>, </a:t>
            </a:r>
            <a:r>
              <a:rPr kumimoji="1" lang="en-US" altLang="zh-CN" sz="2400" dirty="0" err="1">
                <a:solidFill>
                  <a:srgbClr val="E8950E"/>
                </a:solidFill>
              </a:rPr>
              <a:t>UserAvg</a:t>
            </a:r>
            <a:r>
              <a:rPr kumimoji="1" lang="en-US" altLang="zh-CN" sz="2400" dirty="0">
                <a:solidFill>
                  <a:srgbClr val="E8950E"/>
                </a:solidFill>
              </a:rPr>
              <a:t>, </a:t>
            </a:r>
            <a:r>
              <a:rPr kumimoji="1" lang="en-US" altLang="zh-CN" sz="2400" dirty="0" err="1">
                <a:solidFill>
                  <a:srgbClr val="E8950E"/>
                </a:solidFill>
              </a:rPr>
              <a:t>UserRatingForMovieID</a:t>
            </a:r>
            <a:r>
              <a:rPr kumimoji="1" lang="en-US" altLang="zh-CN" sz="2400" dirty="0">
                <a:solidFill>
                  <a:srgbClr val="E8950E"/>
                </a:solidFill>
              </a:rPr>
              <a:t>&gt;&gt; based on </a:t>
            </a:r>
            <a:r>
              <a:rPr kumimoji="1" lang="en-US" altLang="zh-CN" sz="2400" dirty="0" err="1" smtClean="0">
                <a:solidFill>
                  <a:srgbClr val="E8950E"/>
                </a:solidFill>
              </a:rPr>
              <a:t>MovieID</a:t>
            </a:r>
            <a:endParaRPr kumimoji="1" lang="zh-CN" altLang="en-US" sz="2400" dirty="0">
              <a:solidFill>
                <a:srgbClr val="E8950E"/>
              </a:solidFill>
            </a:endParaRPr>
          </a:p>
          <a:p>
            <a:pPr marL="0" indent="0">
              <a:buNone/>
            </a:pPr>
            <a:endParaRPr kumimoji="1" lang="zh-CN" altLang="en-US" dirty="0"/>
          </a:p>
        </p:txBody>
      </p:sp>
    </p:spTree>
    <p:extLst>
      <p:ext uri="{BB962C8B-B14F-4D97-AF65-F5344CB8AC3E}">
        <p14:creationId xmlns:p14="http://schemas.microsoft.com/office/powerpoint/2010/main" val="119085704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User-KNN </a:t>
            </a:r>
            <a:r>
              <a:rPr kumimoji="1" lang="en-US" altLang="zh-CN" dirty="0"/>
              <a:t>algorithm</a:t>
            </a:r>
            <a:endParaRPr kumimoji="1" lang="zh-CN" altLang="en-US" dirty="0"/>
          </a:p>
        </p:txBody>
      </p:sp>
      <p:sp>
        <p:nvSpPr>
          <p:cNvPr id="3" name="内容占位符 2"/>
          <p:cNvSpPr>
            <a:spLocks noGrp="1"/>
          </p:cNvSpPr>
          <p:nvPr>
            <p:ph idx="1"/>
          </p:nvPr>
        </p:nvSpPr>
        <p:spPr>
          <a:xfrm>
            <a:off x="685800" y="1408184"/>
            <a:ext cx="7770813" cy="5259987"/>
          </a:xfrm>
        </p:spPr>
        <p:txBody>
          <a:bodyPr>
            <a:normAutofit lnSpcReduction="10000"/>
          </a:bodyPr>
          <a:lstStyle/>
          <a:p>
            <a:pPr marL="0" indent="0">
              <a:buNone/>
            </a:pPr>
            <a:r>
              <a:rPr kumimoji="1" lang="en-US" altLang="zh-CN" dirty="0"/>
              <a:t>To calculate the similarity between two </a:t>
            </a:r>
            <a:r>
              <a:rPr kumimoji="1" lang="en-US" altLang="zh-CN" dirty="0" smtClean="0"/>
              <a:t>users, </a:t>
            </a:r>
            <a:r>
              <a:rPr kumimoji="1" lang="en-US" altLang="zh-CN" dirty="0"/>
              <a:t>we need the id of these two </a:t>
            </a:r>
            <a:r>
              <a:rPr kumimoji="1" lang="en-US" altLang="zh-CN" dirty="0" smtClean="0"/>
              <a:t>users’ id </a:t>
            </a:r>
            <a:r>
              <a:rPr kumimoji="1" lang="en-US" altLang="zh-CN" dirty="0"/>
              <a:t>and the value lists these two </a:t>
            </a:r>
            <a:r>
              <a:rPr kumimoji="1" lang="en-US" altLang="zh-CN" dirty="0" smtClean="0"/>
              <a:t>users. </a:t>
            </a:r>
            <a:r>
              <a:rPr kumimoji="1" lang="en-US" altLang="zh-CN" dirty="0"/>
              <a:t>These </a:t>
            </a:r>
            <a:r>
              <a:rPr kumimoji="1" lang="en-US" altLang="zh-CN" dirty="0" smtClean="0"/>
              <a:t>values can </a:t>
            </a:r>
            <a:r>
              <a:rPr kumimoji="1" lang="en-US" altLang="zh-CN" dirty="0"/>
              <a:t>be easily got because they are return directly by the reduce of the preprocess. The formula is below. </a:t>
            </a: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r>
              <a:rPr kumimoji="1" lang="en-US" altLang="zh-CN" dirty="0"/>
              <a:t>Find the common </a:t>
            </a:r>
            <a:r>
              <a:rPr kumimoji="1" lang="en-US" altLang="zh-CN" dirty="0" smtClean="0"/>
              <a:t>movie which </a:t>
            </a:r>
            <a:r>
              <a:rPr kumimoji="1" lang="en-US" altLang="zh-CN" dirty="0"/>
              <a:t>has </a:t>
            </a:r>
            <a:r>
              <a:rPr kumimoji="1" lang="en-US" altLang="zh-CN" dirty="0" smtClean="0"/>
              <a:t>been rated by both </a:t>
            </a:r>
            <a:r>
              <a:rPr kumimoji="1" lang="en-US" altLang="zh-CN" dirty="0"/>
              <a:t>user </a:t>
            </a:r>
            <a:r>
              <a:rPr kumimoji="1" lang="en-US" altLang="zh-CN" dirty="0" err="1"/>
              <a:t>i</a:t>
            </a:r>
            <a:r>
              <a:rPr kumimoji="1" lang="en-US" altLang="zh-CN" dirty="0"/>
              <a:t> and user j. After calculating the similarity between every two </a:t>
            </a:r>
            <a:r>
              <a:rPr kumimoji="1" lang="en-US" altLang="zh-CN" dirty="0" smtClean="0"/>
              <a:t>users, </a:t>
            </a:r>
            <a:r>
              <a:rPr kumimoji="1" lang="en-US" altLang="zh-CN" dirty="0"/>
              <a:t>the output of KNN algorithm can be something like </a:t>
            </a:r>
          </a:p>
          <a:p>
            <a:pPr marL="0" indent="0">
              <a:buNone/>
            </a:pPr>
            <a:r>
              <a:rPr kumimoji="1" lang="en-US" altLang="zh-CN" sz="1800" dirty="0" err="1" smtClean="0">
                <a:solidFill>
                  <a:srgbClr val="E8950E"/>
                </a:solidFill>
              </a:rPr>
              <a:t>UserID</a:t>
            </a:r>
            <a:r>
              <a:rPr kumimoji="1" lang="en-US" altLang="zh-CN" sz="1800" dirty="0">
                <a:solidFill>
                  <a:srgbClr val="E8950E"/>
                </a:solidFill>
              </a:rPr>
              <a:t>, Sorted Array&lt;Collector&lt;</a:t>
            </a:r>
            <a:r>
              <a:rPr kumimoji="1" lang="en-US" altLang="zh-CN" sz="1800" dirty="0" err="1">
                <a:solidFill>
                  <a:srgbClr val="E8950E"/>
                </a:solidFill>
              </a:rPr>
              <a:t>neighbourID</a:t>
            </a:r>
            <a:r>
              <a:rPr kumimoji="1" lang="en-US" altLang="zh-CN" sz="1800" dirty="0">
                <a:solidFill>
                  <a:srgbClr val="E8950E"/>
                </a:solidFill>
              </a:rPr>
              <a:t>, similarity&gt;&gt; based on the value of similarity. </a:t>
            </a:r>
            <a:endParaRPr kumimoji="1" lang="zh-CN" altLang="en-US" sz="1800" dirty="0">
              <a:solidFill>
                <a:srgbClr val="E8950E"/>
              </a:solidFill>
            </a:endParaRPr>
          </a:p>
        </p:txBody>
      </p:sp>
      <p:pic>
        <p:nvPicPr>
          <p:cNvPr id="4" name="图片 3" descr="Screen Shot 2014-05-04 at 上午1.40.4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367" y="2976568"/>
            <a:ext cx="5746823" cy="1163984"/>
          </a:xfrm>
          <a:prstGeom prst="rect">
            <a:avLst/>
          </a:prstGeom>
        </p:spPr>
      </p:pic>
    </p:spTree>
    <p:extLst>
      <p:ext uri="{BB962C8B-B14F-4D97-AF65-F5344CB8AC3E}">
        <p14:creationId xmlns:p14="http://schemas.microsoft.com/office/powerpoint/2010/main" val="29195775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Background &amp; Motivation</a:t>
            </a:r>
            <a:endParaRPr kumimoji="1" lang="zh-CN" altLang="en-US" dirty="0"/>
          </a:p>
        </p:txBody>
      </p:sp>
      <p:sp>
        <p:nvSpPr>
          <p:cNvPr id="3" name="内容占位符 2"/>
          <p:cNvSpPr>
            <a:spLocks noGrp="1"/>
          </p:cNvSpPr>
          <p:nvPr>
            <p:ph idx="1"/>
          </p:nvPr>
        </p:nvSpPr>
        <p:spPr>
          <a:xfrm>
            <a:off x="685800" y="1869141"/>
            <a:ext cx="7955475" cy="4257022"/>
          </a:xfrm>
        </p:spPr>
        <p:txBody>
          <a:bodyPr/>
          <a:lstStyle/>
          <a:p>
            <a:pPr marL="0" indent="0">
              <a:buNone/>
            </a:pPr>
            <a:r>
              <a:rPr kumimoji="1" lang="en-US" altLang="zh-CN" dirty="0" smtClean="0"/>
              <a:t>Personalized recommendations have become more and more important nowadays. The technique of collaborative filtering is especially successful in generating this kind of recommendations.</a:t>
            </a:r>
            <a:r>
              <a:rPr kumimoji="1" lang="en-US" altLang="zh-CN" dirty="0"/>
              <a:t> </a:t>
            </a:r>
            <a:r>
              <a:rPr kumimoji="1" lang="en-US" altLang="zh-CN" dirty="0" smtClean="0"/>
              <a:t>So the comparison of accuracy and coverage is </a:t>
            </a:r>
            <a:r>
              <a:rPr kumimoji="1" lang="en-US" altLang="zh-CN" dirty="0"/>
              <a:t>worthwhile.</a:t>
            </a:r>
          </a:p>
        </p:txBody>
      </p:sp>
    </p:spTree>
    <p:extLst>
      <p:ext uri="{BB962C8B-B14F-4D97-AF65-F5344CB8AC3E}">
        <p14:creationId xmlns:p14="http://schemas.microsoft.com/office/powerpoint/2010/main" val="194731420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a:t>
            </a:r>
            <a:r>
              <a:rPr kumimoji="1" lang="en-US" altLang="zh-CN" dirty="0"/>
              <a:t>Query</a:t>
            </a:r>
            <a:endParaRPr kumimoji="1" lang="zh-CN" altLang="en-US" dirty="0"/>
          </a:p>
        </p:txBody>
      </p:sp>
      <p:sp>
        <p:nvSpPr>
          <p:cNvPr id="5" name="内容占位符 2"/>
          <p:cNvSpPr>
            <a:spLocks noGrp="1"/>
          </p:cNvSpPr>
          <p:nvPr>
            <p:ph idx="1"/>
          </p:nvPr>
        </p:nvSpPr>
        <p:spPr>
          <a:xfrm>
            <a:off x="685799" y="1371417"/>
            <a:ext cx="8351253" cy="5307107"/>
          </a:xfrm>
        </p:spPr>
        <p:txBody>
          <a:bodyPr>
            <a:normAutofit/>
          </a:bodyPr>
          <a:lstStyle/>
          <a:p>
            <a:pPr marL="0" indent="0">
              <a:buNone/>
            </a:pPr>
            <a:r>
              <a:rPr kumimoji="1" lang="en-US" altLang="zh-CN" dirty="0" smtClean="0"/>
              <a:t>Last step is try to calculate the predict the user’s rating to the specific movie which is defined in the evaluation dataset. Two local memory is used in this process. </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a:p>
          <a:p>
            <a:pPr marL="0" indent="0">
              <a:buNone/>
            </a:pPr>
            <a:r>
              <a:rPr kumimoji="1" lang="en-US" altLang="zh-CN" dirty="0" smtClean="0"/>
              <a:t>The NM store all the neighbors of the active user which we want to predict. UM store all the users’ rating information from the training dataset. </a:t>
            </a:r>
            <a:endParaRPr kumimoji="1" lang="zh-CN" altLang="en-US" dirty="0"/>
          </a:p>
        </p:txBody>
      </p:sp>
      <p:sp>
        <p:nvSpPr>
          <p:cNvPr id="6" name="矩形 5"/>
          <p:cNvSpPr/>
          <p:nvPr/>
        </p:nvSpPr>
        <p:spPr>
          <a:xfrm>
            <a:off x="3709736" y="2887580"/>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KNN</a:t>
            </a:r>
            <a:endParaRPr kumimoji="1" lang="zh-CN" altLang="en-US" dirty="0"/>
          </a:p>
        </p:txBody>
      </p:sp>
      <p:pic>
        <p:nvPicPr>
          <p:cNvPr id="7" name="图片 6"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074737"/>
            <a:ext cx="1012658" cy="1350210"/>
          </a:xfrm>
          <a:prstGeom prst="rect">
            <a:avLst/>
          </a:prstGeom>
        </p:spPr>
      </p:pic>
      <p:sp>
        <p:nvSpPr>
          <p:cNvPr id="8" name="右箭头 7"/>
          <p:cNvSpPr/>
          <p:nvPr/>
        </p:nvSpPr>
        <p:spPr>
          <a:xfrm>
            <a:off x="2058737"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UserID</a:t>
            </a:r>
            <a:endParaRPr kumimoji="1" lang="zh-CN" altLang="en-US" dirty="0"/>
          </a:p>
        </p:txBody>
      </p:sp>
      <p:sp>
        <p:nvSpPr>
          <p:cNvPr id="10" name="矩形 9"/>
          <p:cNvSpPr/>
          <p:nvPr/>
        </p:nvSpPr>
        <p:spPr>
          <a:xfrm>
            <a:off x="3709736" y="3911599"/>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Training Set</a:t>
            </a:r>
            <a:endParaRPr kumimoji="1" lang="zh-CN" altLang="en-US" dirty="0"/>
          </a:p>
        </p:txBody>
      </p:sp>
      <p:sp>
        <p:nvSpPr>
          <p:cNvPr id="11" name="右箭头 10"/>
          <p:cNvSpPr/>
          <p:nvPr/>
        </p:nvSpPr>
        <p:spPr>
          <a:xfrm>
            <a:off x="5459663"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2" name="右箭头 11"/>
          <p:cNvSpPr/>
          <p:nvPr/>
        </p:nvSpPr>
        <p:spPr>
          <a:xfrm>
            <a:off x="5459663" y="391159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3" name="矩形 12"/>
          <p:cNvSpPr/>
          <p:nvPr/>
        </p:nvSpPr>
        <p:spPr>
          <a:xfrm>
            <a:off x="7067384" y="2700420"/>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NM</a:t>
            </a:r>
            <a:endParaRPr kumimoji="1" lang="zh-CN" altLang="en-US" dirty="0"/>
          </a:p>
        </p:txBody>
      </p:sp>
      <p:sp>
        <p:nvSpPr>
          <p:cNvPr id="14" name="矩形 13"/>
          <p:cNvSpPr/>
          <p:nvPr/>
        </p:nvSpPr>
        <p:spPr>
          <a:xfrm>
            <a:off x="7067384" y="3911598"/>
            <a:ext cx="1450474" cy="8475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UM</a:t>
            </a:r>
            <a:endParaRPr kumimoji="1" lang="zh-CN" altLang="en-US" dirty="0"/>
          </a:p>
        </p:txBody>
      </p:sp>
    </p:spTree>
    <p:extLst>
      <p:ext uri="{BB962C8B-B14F-4D97-AF65-F5344CB8AC3E}">
        <p14:creationId xmlns:p14="http://schemas.microsoft.com/office/powerpoint/2010/main" val="398531351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User-Query</a:t>
            </a:r>
            <a:endParaRPr kumimoji="1" lang="zh-CN" altLang="en-US" dirty="0"/>
          </a:p>
        </p:txBody>
      </p:sp>
      <p:sp>
        <p:nvSpPr>
          <p:cNvPr id="5" name="内容占位符 2"/>
          <p:cNvSpPr>
            <a:spLocks noGrp="1"/>
          </p:cNvSpPr>
          <p:nvPr>
            <p:ph idx="1"/>
          </p:nvPr>
        </p:nvSpPr>
        <p:spPr>
          <a:xfrm>
            <a:off x="685800" y="1514843"/>
            <a:ext cx="7770813" cy="4895280"/>
          </a:xfrm>
        </p:spPr>
        <p:txBody>
          <a:bodyPr/>
          <a:lstStyle/>
          <a:p>
            <a:pPr marL="0" indent="0">
              <a:buNone/>
            </a:pPr>
            <a:r>
              <a:rPr kumimoji="1" lang="en-US" altLang="zh-CN" dirty="0" smtClean="0"/>
              <a:t>After we get both the NM and RM, we find the top 10 neighbor in the NM. These users are very similar to the active user, which we want his/her rating to the active movie. Then find these users’ rating to the active movie in RM. User their average rating to predict the rating. </a:t>
            </a:r>
            <a:endParaRPr kumimoji="1" lang="en-US" altLang="zh-CN" dirty="0"/>
          </a:p>
        </p:txBody>
      </p:sp>
    </p:spTree>
    <p:extLst>
      <p:ext uri="{BB962C8B-B14F-4D97-AF65-F5344CB8AC3E}">
        <p14:creationId xmlns:p14="http://schemas.microsoft.com/office/powerpoint/2010/main" val="381686450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Problem in Item-Query</a:t>
            </a:r>
            <a:endParaRPr kumimoji="1" lang="zh-CN" altLang="en-US" dirty="0"/>
          </a:p>
        </p:txBody>
      </p:sp>
      <p:sp>
        <p:nvSpPr>
          <p:cNvPr id="3" name="内容占位符 2"/>
          <p:cNvSpPr>
            <a:spLocks noGrp="1"/>
          </p:cNvSpPr>
          <p:nvPr>
            <p:ph idx="1"/>
          </p:nvPr>
        </p:nvSpPr>
        <p:spPr/>
        <p:txBody>
          <a:bodyPr>
            <a:normAutofit lnSpcReduction="10000"/>
          </a:bodyPr>
          <a:lstStyle/>
          <a:p>
            <a:pPr marL="0" indent="0">
              <a:buNone/>
            </a:pPr>
            <a:r>
              <a:rPr kumimoji="1" lang="en-US" altLang="zh-CN" dirty="0"/>
              <a:t>If the NM is null, then the active </a:t>
            </a:r>
            <a:r>
              <a:rPr kumimoji="1" lang="en-US" altLang="zh-CN" dirty="0" smtClean="0"/>
              <a:t>user, doesn’t </a:t>
            </a:r>
            <a:r>
              <a:rPr kumimoji="1" lang="en-US" altLang="zh-CN" dirty="0"/>
              <a:t>have any neighbors. </a:t>
            </a:r>
            <a:r>
              <a:rPr kumimoji="1" lang="en-US" altLang="zh-CN" dirty="0" smtClean="0"/>
              <a:t>That means no common movie has been rated by both the active user and any other user in the training dataset. It may be caused by insufficient amount ratings by users or insufficient amount users.</a:t>
            </a:r>
          </a:p>
          <a:p>
            <a:pPr marL="0" indent="0">
              <a:buNone/>
            </a:pPr>
            <a:r>
              <a:rPr kumimoji="1" lang="en-US" altLang="zh-CN" dirty="0" smtClean="0"/>
              <a:t>If the UM is null, the problem is really serious. We cannot search for any users’ ratings.</a:t>
            </a:r>
          </a:p>
          <a:p>
            <a:pPr marL="0" indent="0">
              <a:buNone/>
            </a:pPr>
            <a:r>
              <a:rPr kumimoji="1" lang="en-US" altLang="zh-CN" dirty="0" smtClean="0"/>
              <a:t>Another problem is both of these two memory is not null, but we find that all the neighbors have never rated to the active movie (Some users have rated just a few movies). This problem is also caused by the sparse training dataset. </a:t>
            </a:r>
            <a:endParaRPr kumimoji="1" lang="zh-CN" altLang="en-US" dirty="0" smtClean="0"/>
          </a:p>
          <a:p>
            <a:pPr marL="0" indent="0">
              <a:buNone/>
            </a:pPr>
            <a:endParaRPr kumimoji="1" lang="zh-CN" altLang="en-US" dirty="0"/>
          </a:p>
        </p:txBody>
      </p:sp>
    </p:spTree>
    <p:extLst>
      <p:ext uri="{BB962C8B-B14F-4D97-AF65-F5344CB8AC3E}">
        <p14:creationId xmlns:p14="http://schemas.microsoft.com/office/powerpoint/2010/main" val="262101121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Tendency-based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Tendency-based use the difference instead of the similarity. To get the predict rating by tendency-based algorithm, we need both the preprocess result of item-based and user-based. </a:t>
            </a:r>
          </a:p>
          <a:p>
            <a:pPr marL="0" indent="0">
              <a:buNone/>
            </a:pPr>
            <a:r>
              <a:rPr kumimoji="1" lang="en-US" altLang="zh-CN" sz="2000" dirty="0" err="1">
                <a:solidFill>
                  <a:srgbClr val="E8950E"/>
                </a:solidFill>
              </a:rPr>
              <a:t>UserID</a:t>
            </a:r>
            <a:r>
              <a:rPr kumimoji="1" lang="en-US" altLang="zh-CN" sz="2000" dirty="0">
                <a:solidFill>
                  <a:srgbClr val="E8950E"/>
                </a:solidFill>
              </a:rPr>
              <a:t>, Sorted Array&lt;Collector&lt;</a:t>
            </a:r>
            <a:r>
              <a:rPr kumimoji="1" lang="en-US" altLang="zh-CN" sz="2000" dirty="0" err="1">
                <a:solidFill>
                  <a:srgbClr val="E8950E"/>
                </a:solidFill>
              </a:rPr>
              <a:t>MovieID</a:t>
            </a:r>
            <a:r>
              <a:rPr kumimoji="1" lang="en-US" altLang="zh-CN" sz="2000" dirty="0">
                <a:solidFill>
                  <a:srgbClr val="E8950E"/>
                </a:solidFill>
              </a:rPr>
              <a:t>, </a:t>
            </a:r>
            <a:r>
              <a:rPr kumimoji="1" lang="en-US" altLang="zh-CN" sz="2000" dirty="0" err="1">
                <a:solidFill>
                  <a:srgbClr val="E8950E"/>
                </a:solidFill>
              </a:rPr>
              <a:t>UserAvg</a:t>
            </a:r>
            <a:r>
              <a:rPr kumimoji="1" lang="en-US" altLang="zh-CN" sz="2000" dirty="0">
                <a:solidFill>
                  <a:srgbClr val="E8950E"/>
                </a:solidFill>
              </a:rPr>
              <a:t>, </a:t>
            </a:r>
            <a:r>
              <a:rPr kumimoji="1" lang="en-US" altLang="zh-CN" sz="2000" dirty="0" err="1">
                <a:solidFill>
                  <a:srgbClr val="E8950E"/>
                </a:solidFill>
              </a:rPr>
              <a:t>UserRatingForMovieID</a:t>
            </a:r>
            <a:r>
              <a:rPr kumimoji="1" lang="en-US" altLang="zh-CN" sz="2000" dirty="0">
                <a:solidFill>
                  <a:srgbClr val="E8950E"/>
                </a:solidFill>
              </a:rPr>
              <a:t>&gt;&gt; based on </a:t>
            </a:r>
            <a:r>
              <a:rPr kumimoji="1" lang="en-US" altLang="zh-CN" sz="2000" dirty="0" err="1" smtClean="0">
                <a:solidFill>
                  <a:srgbClr val="E8950E"/>
                </a:solidFill>
              </a:rPr>
              <a:t>MovieID</a:t>
            </a:r>
            <a:endParaRPr kumimoji="1" lang="en-US" altLang="zh-CN" sz="2000" dirty="0" smtClean="0">
              <a:solidFill>
                <a:srgbClr val="E8950E"/>
              </a:solidFill>
            </a:endParaRPr>
          </a:p>
          <a:p>
            <a:pPr marL="0" indent="0">
              <a:buNone/>
            </a:pPr>
            <a:r>
              <a:rPr kumimoji="1" lang="en-US" altLang="zh-CN" sz="2000" dirty="0" err="1">
                <a:solidFill>
                  <a:srgbClr val="E8950E"/>
                </a:solidFill>
              </a:rPr>
              <a:t>MovieID</a:t>
            </a:r>
            <a:r>
              <a:rPr kumimoji="1" lang="en-US" altLang="zh-CN" sz="2000" dirty="0">
                <a:solidFill>
                  <a:srgbClr val="E8950E"/>
                </a:solidFill>
              </a:rPr>
              <a:t>, Sorted Array&lt;Collector&lt;</a:t>
            </a:r>
            <a:r>
              <a:rPr kumimoji="1" lang="en-US" altLang="zh-CN" sz="2000" dirty="0" err="1">
                <a:solidFill>
                  <a:srgbClr val="E8950E"/>
                </a:solidFill>
              </a:rPr>
              <a:t>UserID</a:t>
            </a:r>
            <a:r>
              <a:rPr kumimoji="1" lang="en-US" altLang="zh-CN" sz="2000" dirty="0">
                <a:solidFill>
                  <a:srgbClr val="E8950E"/>
                </a:solidFill>
              </a:rPr>
              <a:t>, </a:t>
            </a:r>
            <a:r>
              <a:rPr kumimoji="1" lang="en-US" altLang="zh-CN" sz="2000" dirty="0" err="1">
                <a:solidFill>
                  <a:srgbClr val="E8950E"/>
                </a:solidFill>
              </a:rPr>
              <a:t>UserAvg</a:t>
            </a:r>
            <a:r>
              <a:rPr kumimoji="1" lang="en-US" altLang="zh-CN" sz="2000" dirty="0">
                <a:solidFill>
                  <a:srgbClr val="E8950E"/>
                </a:solidFill>
              </a:rPr>
              <a:t>, </a:t>
            </a:r>
            <a:r>
              <a:rPr kumimoji="1" lang="en-US" altLang="zh-CN" sz="2000" dirty="0" err="1">
                <a:solidFill>
                  <a:srgbClr val="E8950E"/>
                </a:solidFill>
              </a:rPr>
              <a:t>UserRatingForMovieID</a:t>
            </a:r>
            <a:r>
              <a:rPr kumimoji="1" lang="en-US" altLang="zh-CN" sz="2000" dirty="0">
                <a:solidFill>
                  <a:srgbClr val="E8950E"/>
                </a:solidFill>
              </a:rPr>
              <a:t>&gt;&gt; based on </a:t>
            </a:r>
            <a:r>
              <a:rPr kumimoji="1" lang="en-US" altLang="zh-CN" sz="2000" dirty="0" err="1">
                <a:solidFill>
                  <a:srgbClr val="E8950E"/>
                </a:solidFill>
              </a:rPr>
              <a:t>UserID</a:t>
            </a:r>
            <a:endParaRPr kumimoji="1" lang="zh-CN" altLang="en-US" sz="2000" dirty="0">
              <a:solidFill>
                <a:srgbClr val="E8950E"/>
              </a:solidFill>
            </a:endParaRPr>
          </a:p>
          <a:p>
            <a:pPr marL="0" indent="0">
              <a:buNone/>
            </a:pPr>
            <a:endParaRPr kumimoji="1" lang="zh-CN" altLang="en-US" sz="2000" dirty="0">
              <a:solidFill>
                <a:srgbClr val="E8950E"/>
              </a:solidFill>
            </a:endParaRPr>
          </a:p>
          <a:p>
            <a:pPr marL="0" indent="0">
              <a:buNone/>
            </a:pPr>
            <a:endParaRPr kumimoji="1" lang="zh-CN" altLang="en-US" dirty="0"/>
          </a:p>
        </p:txBody>
      </p:sp>
    </p:spTree>
    <p:extLst>
      <p:ext uri="{BB962C8B-B14F-4D97-AF65-F5344CB8AC3E}">
        <p14:creationId xmlns:p14="http://schemas.microsoft.com/office/powerpoint/2010/main" val="26015316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Tendency-based Preprocess	</a:t>
            </a:r>
            <a:endParaRPr kumimoji="1" lang="zh-CN" altLang="en-US" dirty="0"/>
          </a:p>
        </p:txBody>
      </p:sp>
      <p:sp>
        <p:nvSpPr>
          <p:cNvPr id="3" name="内容占位符 2"/>
          <p:cNvSpPr>
            <a:spLocks noGrp="1"/>
          </p:cNvSpPr>
          <p:nvPr>
            <p:ph idx="1"/>
          </p:nvPr>
        </p:nvSpPr>
        <p:spPr>
          <a:xfrm>
            <a:off x="685800" y="1869141"/>
            <a:ext cx="7770813" cy="4587806"/>
          </a:xfrm>
        </p:spPr>
        <p:txBody>
          <a:bodyPr/>
          <a:lstStyle/>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a:p>
          <a:p>
            <a:pPr marL="0" indent="0">
              <a:buNone/>
            </a:pPr>
            <a:r>
              <a:rPr kumimoji="1" lang="en-US" altLang="zh-CN" dirty="0" smtClean="0"/>
              <a:t>Save both results. We need to put the result of item-based preprocess into the </a:t>
            </a:r>
            <a:r>
              <a:rPr kumimoji="1" lang="en-US" altLang="zh-CN" dirty="0" err="1" smtClean="0"/>
              <a:t>MovieInfo</a:t>
            </a:r>
            <a:r>
              <a:rPr kumimoji="1" lang="en-US" altLang="zh-CN" dirty="0" smtClean="0"/>
              <a:t> memory space, while put the result of user-based preprocess into the </a:t>
            </a:r>
            <a:r>
              <a:rPr kumimoji="1" lang="en-US" altLang="zh-CN" dirty="0" err="1" smtClean="0"/>
              <a:t>UserInfo</a:t>
            </a:r>
            <a:r>
              <a:rPr kumimoji="1" lang="en-US" altLang="zh-CN" dirty="0" smtClean="0"/>
              <a:t> memory space. </a:t>
            </a:r>
          </a:p>
        </p:txBody>
      </p:sp>
      <p:sp>
        <p:nvSpPr>
          <p:cNvPr id="4" name="矩形 3"/>
          <p:cNvSpPr/>
          <p:nvPr/>
        </p:nvSpPr>
        <p:spPr>
          <a:xfrm>
            <a:off x="942473" y="2177714"/>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Item-Preprocess</a:t>
            </a:r>
            <a:endParaRPr kumimoji="1" lang="zh-CN" altLang="en-US" dirty="0"/>
          </a:p>
        </p:txBody>
      </p:sp>
      <p:sp>
        <p:nvSpPr>
          <p:cNvPr id="5" name="矩形 4"/>
          <p:cNvSpPr/>
          <p:nvPr/>
        </p:nvSpPr>
        <p:spPr>
          <a:xfrm>
            <a:off x="942473" y="3388894"/>
            <a:ext cx="1450474" cy="8475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User-Preprocess</a:t>
            </a:r>
            <a:endParaRPr kumimoji="1" lang="zh-CN" altLang="en-US" dirty="0"/>
          </a:p>
        </p:txBody>
      </p:sp>
      <p:sp>
        <p:nvSpPr>
          <p:cNvPr id="6" name="右箭头 5"/>
          <p:cNvSpPr/>
          <p:nvPr/>
        </p:nvSpPr>
        <p:spPr>
          <a:xfrm>
            <a:off x="2692400" y="242636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7" name="右箭头 6"/>
          <p:cNvSpPr/>
          <p:nvPr/>
        </p:nvSpPr>
        <p:spPr>
          <a:xfrm>
            <a:off x="2692400" y="338889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8" name="矩形 7"/>
          <p:cNvSpPr/>
          <p:nvPr/>
        </p:nvSpPr>
        <p:spPr>
          <a:xfrm>
            <a:off x="4300121" y="2177715"/>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MovieInfo</a:t>
            </a:r>
            <a:endParaRPr kumimoji="1" lang="zh-CN" altLang="en-US" dirty="0"/>
          </a:p>
        </p:txBody>
      </p:sp>
      <p:sp>
        <p:nvSpPr>
          <p:cNvPr id="9" name="矩形 8"/>
          <p:cNvSpPr/>
          <p:nvPr/>
        </p:nvSpPr>
        <p:spPr>
          <a:xfrm>
            <a:off x="4300121" y="3388893"/>
            <a:ext cx="1450474" cy="8475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UserInfo</a:t>
            </a:r>
            <a:endParaRPr kumimoji="1" lang="zh-CN" altLang="en-US" dirty="0"/>
          </a:p>
        </p:txBody>
      </p:sp>
      <p:sp>
        <p:nvSpPr>
          <p:cNvPr id="12" name="右箭头 11"/>
          <p:cNvSpPr/>
          <p:nvPr/>
        </p:nvSpPr>
        <p:spPr>
          <a:xfrm>
            <a:off x="5962316" y="2794000"/>
            <a:ext cx="1029368" cy="7352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7139573" y="2638925"/>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User and Movie Tendency</a:t>
            </a:r>
            <a:endParaRPr kumimoji="1" lang="zh-CN" altLang="en-US" dirty="0"/>
          </a:p>
        </p:txBody>
      </p:sp>
    </p:spTree>
    <p:extLst>
      <p:ext uri="{BB962C8B-B14F-4D97-AF65-F5344CB8AC3E}">
        <p14:creationId xmlns:p14="http://schemas.microsoft.com/office/powerpoint/2010/main" val="393589582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 Tendency</a:t>
            </a:r>
            <a:endParaRPr kumimoji="1" lang="zh-CN" altLang="en-US" dirty="0"/>
          </a:p>
        </p:txBody>
      </p:sp>
      <p:sp>
        <p:nvSpPr>
          <p:cNvPr id="3" name="内容占位符 2"/>
          <p:cNvSpPr>
            <a:spLocks noGrp="1"/>
          </p:cNvSpPr>
          <p:nvPr>
            <p:ph idx="1"/>
          </p:nvPr>
        </p:nvSpPr>
        <p:spPr>
          <a:xfrm>
            <a:off x="747045" y="1355793"/>
            <a:ext cx="7770813" cy="5395260"/>
          </a:xfrm>
        </p:spPr>
        <p:txBody>
          <a:bodyPr/>
          <a:lstStyle/>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r>
              <a:rPr kumimoji="1" lang="en-US" altLang="zh-CN" dirty="0" smtClean="0"/>
              <a:t>To calculate the user-tendency, we need to get the rating which the active gives to the specific movie and this movie’s average rating.</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zh-CN" altLang="en-US" dirty="0"/>
          </a:p>
        </p:txBody>
      </p:sp>
      <p:pic>
        <p:nvPicPr>
          <p:cNvPr id="6" name="图片 5"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729" y="2347494"/>
            <a:ext cx="1012658" cy="1350210"/>
          </a:xfrm>
          <a:prstGeom prst="rect">
            <a:avLst/>
          </a:prstGeom>
        </p:spPr>
      </p:pic>
      <p:sp>
        <p:nvSpPr>
          <p:cNvPr id="8" name="右箭头 7"/>
          <p:cNvSpPr/>
          <p:nvPr/>
        </p:nvSpPr>
        <p:spPr>
          <a:xfrm>
            <a:off x="2119982" y="284746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UserID</a:t>
            </a:r>
            <a:endParaRPr kumimoji="1" lang="zh-CN" altLang="en-US" dirty="0"/>
          </a:p>
        </p:txBody>
      </p:sp>
      <p:sp>
        <p:nvSpPr>
          <p:cNvPr id="9" name="矩形 8"/>
          <p:cNvSpPr/>
          <p:nvPr/>
        </p:nvSpPr>
        <p:spPr>
          <a:xfrm>
            <a:off x="3770981" y="2751218"/>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UserInfo</a:t>
            </a:r>
            <a:endParaRPr kumimoji="1" lang="zh-CN" altLang="en-US" dirty="0"/>
          </a:p>
        </p:txBody>
      </p:sp>
      <p:sp>
        <p:nvSpPr>
          <p:cNvPr id="11" name="右箭头 10"/>
          <p:cNvSpPr/>
          <p:nvPr/>
        </p:nvSpPr>
        <p:spPr>
          <a:xfrm>
            <a:off x="5520908" y="2836773"/>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3" name="矩形 12"/>
          <p:cNvSpPr/>
          <p:nvPr/>
        </p:nvSpPr>
        <p:spPr>
          <a:xfrm>
            <a:off x="7128629" y="2850139"/>
            <a:ext cx="1450474" cy="13074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The rating this user has given to a movie</a:t>
            </a:r>
            <a:endParaRPr kumimoji="1" lang="zh-CN" altLang="en-US" dirty="0"/>
          </a:p>
        </p:txBody>
      </p:sp>
      <p:sp>
        <p:nvSpPr>
          <p:cNvPr id="14" name="矩形 13"/>
          <p:cNvSpPr/>
          <p:nvPr/>
        </p:nvSpPr>
        <p:spPr>
          <a:xfrm>
            <a:off x="7128629" y="1772652"/>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MovieInfo</a:t>
            </a:r>
            <a:endParaRPr kumimoji="1" lang="zh-CN" altLang="en-US" dirty="0"/>
          </a:p>
        </p:txBody>
      </p:sp>
      <p:sp>
        <p:nvSpPr>
          <p:cNvPr id="15" name="上箭头 14"/>
          <p:cNvSpPr/>
          <p:nvPr/>
        </p:nvSpPr>
        <p:spPr>
          <a:xfrm>
            <a:off x="7773737" y="2363537"/>
            <a:ext cx="254000" cy="483932"/>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3650665" y="1772652"/>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AvgRating</a:t>
            </a:r>
            <a:endParaRPr kumimoji="1" lang="zh-CN" altLang="en-US" dirty="0"/>
          </a:p>
        </p:txBody>
      </p:sp>
      <p:sp>
        <p:nvSpPr>
          <p:cNvPr id="17" name="左箭头 16"/>
          <p:cNvSpPr/>
          <p:nvPr/>
        </p:nvSpPr>
        <p:spPr>
          <a:xfrm>
            <a:off x="5221455" y="1934410"/>
            <a:ext cx="1767892" cy="27538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8" name="图片 17" descr="Screen Shot 2014-05-04 at 下午9.20.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774" y="5360737"/>
            <a:ext cx="2725153" cy="1037724"/>
          </a:xfrm>
          <a:prstGeom prst="rect">
            <a:avLst/>
          </a:prstGeom>
        </p:spPr>
      </p:pic>
    </p:spTree>
    <p:extLst>
      <p:ext uri="{BB962C8B-B14F-4D97-AF65-F5344CB8AC3E}">
        <p14:creationId xmlns:p14="http://schemas.microsoft.com/office/powerpoint/2010/main" val="392130477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Movie Tendency</a:t>
            </a:r>
            <a:endParaRPr kumimoji="1" lang="zh-CN" altLang="en-US" dirty="0"/>
          </a:p>
        </p:txBody>
      </p:sp>
      <p:sp>
        <p:nvSpPr>
          <p:cNvPr id="3" name="内容占位符 2"/>
          <p:cNvSpPr>
            <a:spLocks noGrp="1"/>
          </p:cNvSpPr>
          <p:nvPr>
            <p:ph idx="1"/>
          </p:nvPr>
        </p:nvSpPr>
        <p:spPr>
          <a:xfrm>
            <a:off x="685800" y="1550894"/>
            <a:ext cx="8057147" cy="5066474"/>
          </a:xfrm>
        </p:spPr>
        <p:txBody>
          <a:bodyPr/>
          <a:lstStyle/>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r>
              <a:rPr kumimoji="1" lang="en-US" altLang="zh-CN" dirty="0"/>
              <a:t>To calculate the </a:t>
            </a:r>
            <a:r>
              <a:rPr kumimoji="1" lang="en-US" altLang="zh-CN" dirty="0" smtClean="0"/>
              <a:t>movie-</a:t>
            </a:r>
            <a:r>
              <a:rPr kumimoji="1" lang="en-US" altLang="zh-CN" dirty="0"/>
              <a:t>tendency, we need to get the rating which </a:t>
            </a:r>
            <a:r>
              <a:rPr kumimoji="1" lang="en-US" altLang="zh-CN" dirty="0" smtClean="0"/>
              <a:t>a user gives </a:t>
            </a:r>
            <a:r>
              <a:rPr kumimoji="1" lang="en-US" altLang="zh-CN" dirty="0"/>
              <a:t>to the </a:t>
            </a:r>
            <a:r>
              <a:rPr kumimoji="1" lang="en-US" altLang="zh-CN" dirty="0" smtClean="0"/>
              <a:t>active movie </a:t>
            </a:r>
            <a:r>
              <a:rPr kumimoji="1" lang="en-US" altLang="zh-CN" dirty="0"/>
              <a:t>and this </a:t>
            </a:r>
            <a:r>
              <a:rPr kumimoji="1" lang="en-US" altLang="zh-CN" dirty="0" smtClean="0"/>
              <a:t>user’s </a:t>
            </a:r>
            <a:r>
              <a:rPr kumimoji="1" lang="en-US" altLang="zh-CN" dirty="0"/>
              <a:t>average rating.</a:t>
            </a:r>
          </a:p>
          <a:p>
            <a:pPr marL="0" indent="0">
              <a:buNone/>
            </a:pPr>
            <a:endParaRPr kumimoji="1" lang="zh-CN" altLang="en-US" dirty="0"/>
          </a:p>
        </p:txBody>
      </p:sp>
      <p:pic>
        <p:nvPicPr>
          <p:cNvPr id="4" name="图片 3"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729" y="2347494"/>
            <a:ext cx="1012658" cy="1350210"/>
          </a:xfrm>
          <a:prstGeom prst="rect">
            <a:avLst/>
          </a:prstGeom>
        </p:spPr>
      </p:pic>
      <p:sp>
        <p:nvSpPr>
          <p:cNvPr id="5" name="右箭头 4"/>
          <p:cNvSpPr/>
          <p:nvPr/>
        </p:nvSpPr>
        <p:spPr>
          <a:xfrm>
            <a:off x="2119982" y="284746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MovieID</a:t>
            </a:r>
            <a:endParaRPr kumimoji="1" lang="zh-CN" altLang="en-US" dirty="0"/>
          </a:p>
        </p:txBody>
      </p:sp>
      <p:sp>
        <p:nvSpPr>
          <p:cNvPr id="6" name="矩形 5"/>
          <p:cNvSpPr/>
          <p:nvPr/>
        </p:nvSpPr>
        <p:spPr>
          <a:xfrm>
            <a:off x="3770981" y="2751218"/>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MovieInfo</a:t>
            </a:r>
            <a:endParaRPr kumimoji="1" lang="zh-CN" altLang="en-US" dirty="0"/>
          </a:p>
        </p:txBody>
      </p:sp>
      <p:sp>
        <p:nvSpPr>
          <p:cNvPr id="7" name="右箭头 6"/>
          <p:cNvSpPr/>
          <p:nvPr/>
        </p:nvSpPr>
        <p:spPr>
          <a:xfrm>
            <a:off x="5520908" y="2836773"/>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8" name="矩形 7"/>
          <p:cNvSpPr/>
          <p:nvPr/>
        </p:nvSpPr>
        <p:spPr>
          <a:xfrm>
            <a:off x="7128629" y="2850139"/>
            <a:ext cx="1450474" cy="14544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The rating this movie has been given by a user</a:t>
            </a:r>
            <a:endParaRPr kumimoji="1" lang="zh-CN" altLang="en-US" dirty="0"/>
          </a:p>
        </p:txBody>
      </p:sp>
      <p:sp>
        <p:nvSpPr>
          <p:cNvPr id="9" name="矩形 8"/>
          <p:cNvSpPr/>
          <p:nvPr/>
        </p:nvSpPr>
        <p:spPr>
          <a:xfrm>
            <a:off x="7128629" y="1772652"/>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UserInfo</a:t>
            </a:r>
            <a:endParaRPr kumimoji="1" lang="zh-CN" altLang="en-US" dirty="0"/>
          </a:p>
        </p:txBody>
      </p:sp>
      <p:sp>
        <p:nvSpPr>
          <p:cNvPr id="10" name="上箭头 9"/>
          <p:cNvSpPr/>
          <p:nvPr/>
        </p:nvSpPr>
        <p:spPr>
          <a:xfrm>
            <a:off x="7773737" y="2363537"/>
            <a:ext cx="254000" cy="483932"/>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3650665" y="1772652"/>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AvgRating</a:t>
            </a:r>
            <a:endParaRPr kumimoji="1" lang="zh-CN" altLang="en-US" dirty="0"/>
          </a:p>
        </p:txBody>
      </p:sp>
      <p:sp>
        <p:nvSpPr>
          <p:cNvPr id="12" name="左箭头 11"/>
          <p:cNvSpPr/>
          <p:nvPr/>
        </p:nvSpPr>
        <p:spPr>
          <a:xfrm>
            <a:off x="5221455" y="1934410"/>
            <a:ext cx="1767892" cy="27538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3" name="图片 12" descr="Screen Shot 2014-05-04 at 下午10.34.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6534" y="5523497"/>
            <a:ext cx="2485394" cy="1093871"/>
          </a:xfrm>
          <a:prstGeom prst="rect">
            <a:avLst/>
          </a:prstGeom>
        </p:spPr>
      </p:pic>
    </p:spTree>
    <p:extLst>
      <p:ext uri="{BB962C8B-B14F-4D97-AF65-F5344CB8AC3E}">
        <p14:creationId xmlns:p14="http://schemas.microsoft.com/office/powerpoint/2010/main" val="401539542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Tendency-based Query</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Both user tendency and movie tendency are positive</a:t>
            </a:r>
          </a:p>
          <a:p>
            <a:pPr marL="0" indent="0">
              <a:buNone/>
            </a:pPr>
            <a:endParaRPr kumimoji="1" lang="en-US" altLang="zh-CN" dirty="0"/>
          </a:p>
          <a:p>
            <a:pPr marL="0" indent="0">
              <a:buNone/>
            </a:pPr>
            <a:r>
              <a:rPr kumimoji="1" lang="en-US" altLang="zh-CN" dirty="0" smtClean="0"/>
              <a:t>Both user tendency and movie tendency are negative</a:t>
            </a:r>
          </a:p>
          <a:p>
            <a:pPr marL="0" indent="0">
              <a:buNone/>
            </a:pPr>
            <a:endParaRPr kumimoji="1" lang="en-US" altLang="zh-CN" dirty="0"/>
          </a:p>
          <a:p>
            <a:pPr marL="0" indent="0">
              <a:buNone/>
            </a:pPr>
            <a:r>
              <a:rPr kumimoji="1" lang="en-US" altLang="zh-CN" dirty="0" smtClean="0"/>
              <a:t>One of them is negative and another is positive (</a:t>
            </a:r>
            <a:r>
              <a:rPr kumimoji="1" lang="en-US" altLang="zh-CN" dirty="0" err="1" smtClean="0"/>
              <a:t>avg</a:t>
            </a:r>
            <a:r>
              <a:rPr kumimoji="1" lang="en-US" altLang="zh-CN" dirty="0" smtClean="0"/>
              <a:t> matches?)</a:t>
            </a:r>
          </a:p>
          <a:p>
            <a:pPr marL="0" indent="0">
              <a:buNone/>
            </a:pPr>
            <a:endParaRPr kumimoji="1" lang="en-US" altLang="zh-CN" dirty="0" smtClean="0"/>
          </a:p>
          <a:p>
            <a:pPr marL="0" indent="0">
              <a:buNone/>
            </a:pPr>
            <a:endParaRPr kumimoji="1" lang="zh-CN" altLang="en-US" dirty="0"/>
          </a:p>
        </p:txBody>
      </p:sp>
      <p:pic>
        <p:nvPicPr>
          <p:cNvPr id="4" name="图片 3" descr="Screen Shot 2014-05-04 at 下午10.38.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4171" y="2453439"/>
            <a:ext cx="4508500" cy="520700"/>
          </a:xfrm>
          <a:prstGeom prst="rect">
            <a:avLst/>
          </a:prstGeom>
        </p:spPr>
      </p:pic>
      <p:pic>
        <p:nvPicPr>
          <p:cNvPr id="5" name="图片 4" descr="Screen Shot 2014-05-04 at 下午10.39.2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171" y="3531937"/>
            <a:ext cx="4508500" cy="609600"/>
          </a:xfrm>
          <a:prstGeom prst="rect">
            <a:avLst/>
          </a:prstGeom>
        </p:spPr>
      </p:pic>
      <p:pic>
        <p:nvPicPr>
          <p:cNvPr id="7" name="图片 6" descr="Screen Shot 2014-05-04 at 下午10.49.5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050" y="4959684"/>
            <a:ext cx="8140700" cy="571500"/>
          </a:xfrm>
          <a:prstGeom prst="rect">
            <a:avLst/>
          </a:prstGeom>
        </p:spPr>
      </p:pic>
      <p:pic>
        <p:nvPicPr>
          <p:cNvPr id="8" name="图片 7" descr="Screen Shot 2014-05-04 at 下午10.50.2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1968" y="5819942"/>
            <a:ext cx="3606800" cy="596900"/>
          </a:xfrm>
          <a:prstGeom prst="rect">
            <a:avLst/>
          </a:prstGeom>
        </p:spPr>
      </p:pic>
    </p:spTree>
    <p:extLst>
      <p:ext uri="{BB962C8B-B14F-4D97-AF65-F5344CB8AC3E}">
        <p14:creationId xmlns:p14="http://schemas.microsoft.com/office/powerpoint/2010/main" val="215461517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What’s good for Tendency</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During the calculation process, we only focus on whether we have user or movie in the given dataset. We don’t focus on whether we have have common user or movie. In the user-based </a:t>
            </a:r>
            <a:r>
              <a:rPr kumimoji="1" lang="en-US" altLang="zh-CN" dirty="0"/>
              <a:t>a</a:t>
            </a:r>
            <a:r>
              <a:rPr kumimoji="1" lang="en-US" altLang="zh-CN" dirty="0" smtClean="0"/>
              <a:t>lgorithm, we also care about whether neighbor has rated to the active movie.</a:t>
            </a:r>
          </a:p>
          <a:p>
            <a:pPr marL="0" indent="0">
              <a:buNone/>
            </a:pPr>
            <a:r>
              <a:rPr kumimoji="1" lang="en-US" altLang="zh-CN" dirty="0" smtClean="0"/>
              <a:t>The sparse rating matrix problem of the tendency-based algorithm is smaller and less serious in than some classic memory-based algorithm like item-based and user-based algorithm. So the converge of the algorithm can be better. </a:t>
            </a:r>
            <a:endParaRPr kumimoji="1" lang="en-US" altLang="zh-CN" dirty="0"/>
          </a:p>
        </p:txBody>
      </p:sp>
    </p:spTree>
    <p:extLst>
      <p:ext uri="{BB962C8B-B14F-4D97-AF65-F5344CB8AC3E}">
        <p14:creationId xmlns:p14="http://schemas.microsoft.com/office/powerpoint/2010/main" val="3809678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Slope-one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Unlike the previous three algorithms, slope-one is the model-based algorithm. Before we get to the query step, a predictor need to be calculated based on the training set. For example, in the slope-one algorithm, a predictor like y  = x + b will be got after the training step. The query of model-based algorithm is very easy and the only thing need to do is use this predictor or model to predict the result. </a:t>
            </a:r>
            <a:endParaRPr kumimoji="1" lang="zh-CN" altLang="en-US" dirty="0"/>
          </a:p>
        </p:txBody>
      </p:sp>
    </p:spTree>
    <p:extLst>
      <p:ext uri="{BB962C8B-B14F-4D97-AF65-F5344CB8AC3E}">
        <p14:creationId xmlns:p14="http://schemas.microsoft.com/office/powerpoint/2010/main" val="2118697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Collaborative Filtering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Many recommendations were based on content before. But content-based is sufficient to deal with the multimedia information available today. Another problem is if the contents of two articles are similar, it is very hard for the machine to analyze. </a:t>
            </a:r>
          </a:p>
          <a:p>
            <a:pPr marL="0" indent="0">
              <a:buNone/>
            </a:pPr>
            <a:r>
              <a:rPr kumimoji="1" lang="en-US" altLang="zh-CN" dirty="0" smtClean="0"/>
              <a:t>Collaborative Filtering is less sensitive to these problem since it it not based on the content of items but rather on the ratings of other users, who have similar tastes or interests. </a:t>
            </a:r>
            <a:endParaRPr kumimoji="1" lang="zh-CN" altLang="en-US" dirty="0"/>
          </a:p>
        </p:txBody>
      </p:sp>
    </p:spTree>
    <p:extLst>
      <p:ext uri="{BB962C8B-B14F-4D97-AF65-F5344CB8AC3E}">
        <p14:creationId xmlns:p14="http://schemas.microsoft.com/office/powerpoint/2010/main" val="412111340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Training phase</a:t>
            </a:r>
            <a:endParaRPr kumimoji="1" lang="zh-CN" altLang="en-US" dirty="0"/>
          </a:p>
        </p:txBody>
      </p:sp>
      <p:sp>
        <p:nvSpPr>
          <p:cNvPr id="3" name="内容占位符 2"/>
          <p:cNvSpPr>
            <a:spLocks noGrp="1"/>
          </p:cNvSpPr>
          <p:nvPr>
            <p:ph idx="1"/>
          </p:nvPr>
        </p:nvSpPr>
        <p:spPr>
          <a:xfrm>
            <a:off x="685800" y="1243264"/>
            <a:ext cx="7770813" cy="5414210"/>
          </a:xfrm>
        </p:spPr>
        <p:txBody>
          <a:bodyPr>
            <a:normAutofit/>
          </a:bodyPr>
          <a:lstStyle/>
          <a:p>
            <a:pPr marL="457200" indent="-457200">
              <a:buAutoNum type="arabicPeriod"/>
            </a:pPr>
            <a:r>
              <a:rPr kumimoji="1" lang="en-US" altLang="zh-CN" dirty="0" smtClean="0"/>
              <a:t>Reformat the raw dataset. </a:t>
            </a:r>
          </a:p>
          <a:p>
            <a:pPr marL="457200" indent="-457200">
              <a:buAutoNum type="arabicPeriod"/>
            </a:pPr>
            <a:r>
              <a:rPr kumimoji="1" lang="en-US" altLang="zh-CN" dirty="0" smtClean="0"/>
              <a:t>Get the active user and active movie from the evaluation set.</a:t>
            </a:r>
          </a:p>
          <a:p>
            <a:pPr marL="457200" indent="-457200">
              <a:buAutoNum type="arabicPeriod"/>
            </a:pPr>
            <a:r>
              <a:rPr kumimoji="1" lang="en-US" altLang="zh-CN" dirty="0" smtClean="0"/>
              <a:t>Get one </a:t>
            </a:r>
            <a:r>
              <a:rPr kumimoji="1" lang="en-US" altLang="zh-CN" dirty="0" smtClean="0">
                <a:solidFill>
                  <a:srgbClr val="E8950E"/>
                </a:solidFill>
              </a:rPr>
              <a:t>movie</a:t>
            </a:r>
            <a:r>
              <a:rPr kumimoji="1" lang="en-US" altLang="zh-CN" dirty="0" smtClean="0"/>
              <a:t> from all the movies which the active user rated</a:t>
            </a:r>
          </a:p>
          <a:p>
            <a:pPr marL="457200" indent="-457200">
              <a:buAutoNum type="arabicPeriod"/>
            </a:pPr>
            <a:r>
              <a:rPr kumimoji="1" lang="en-US" altLang="zh-CN" dirty="0" smtClean="0"/>
              <a:t>Go through all the users and find those users who have rated both the active movie and the chosen movie.</a:t>
            </a:r>
          </a:p>
          <a:p>
            <a:pPr marL="457200" indent="-457200">
              <a:buAutoNum type="arabicPeriod"/>
            </a:pPr>
            <a:r>
              <a:rPr kumimoji="1" lang="en-US" altLang="zh-CN" dirty="0" smtClean="0"/>
              <a:t>Save all these users to the LIST, each </a:t>
            </a:r>
            <a:r>
              <a:rPr kumimoji="1" lang="en-US" altLang="zh-CN" dirty="0">
                <a:solidFill>
                  <a:srgbClr val="E8950E"/>
                </a:solidFill>
              </a:rPr>
              <a:t>movie</a:t>
            </a:r>
            <a:r>
              <a:rPr kumimoji="1" lang="en-US" altLang="zh-CN" dirty="0" smtClean="0"/>
              <a:t> has one LIST</a:t>
            </a:r>
          </a:p>
          <a:p>
            <a:pPr marL="457200" indent="-457200">
              <a:buAutoNum type="arabicPeriod"/>
            </a:pPr>
            <a:r>
              <a:rPr kumimoji="1" lang="en-US" altLang="zh-CN" dirty="0" smtClean="0"/>
              <a:t>Calculate the difference between these two ratings of all the users in the LIST and get the average value: DEV</a:t>
            </a:r>
          </a:p>
          <a:p>
            <a:pPr marL="457200" indent="-457200">
              <a:buAutoNum type="arabicPeriod"/>
            </a:pPr>
            <a:r>
              <a:rPr kumimoji="1" lang="en-US" altLang="zh-CN" dirty="0" smtClean="0"/>
              <a:t>Get all the DEV of all the </a:t>
            </a:r>
            <a:r>
              <a:rPr kumimoji="1" lang="en-US" altLang="zh-CN" dirty="0" smtClean="0">
                <a:solidFill>
                  <a:srgbClr val="E8950E"/>
                </a:solidFill>
              </a:rPr>
              <a:t>movies </a:t>
            </a:r>
            <a:r>
              <a:rPr kumimoji="1" lang="en-US" altLang="zh-CN" dirty="0"/>
              <a:t>and get the average </a:t>
            </a:r>
            <a:r>
              <a:rPr kumimoji="1" lang="en-US" altLang="zh-CN" dirty="0" smtClean="0"/>
              <a:t>value: constant value </a:t>
            </a:r>
            <a:r>
              <a:rPr kumimoji="1" lang="en-US" altLang="zh-CN" dirty="0" smtClean="0">
                <a:solidFill>
                  <a:srgbClr val="E8950E"/>
                </a:solidFill>
              </a:rPr>
              <a:t>b</a:t>
            </a:r>
          </a:p>
          <a:p>
            <a:pPr marL="457200" indent="-457200">
              <a:buAutoNum type="arabicPeriod"/>
            </a:pPr>
            <a:endParaRPr kumimoji="1" lang="zh-CN" altLang="en-US" dirty="0"/>
          </a:p>
        </p:txBody>
      </p:sp>
    </p:spTree>
    <p:extLst>
      <p:ext uri="{BB962C8B-B14F-4D97-AF65-F5344CB8AC3E}">
        <p14:creationId xmlns:p14="http://schemas.microsoft.com/office/powerpoint/2010/main" val="384730325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Query Phase</a:t>
            </a:r>
            <a:endParaRPr kumimoji="1" lang="zh-CN" altLang="en-US" dirty="0"/>
          </a:p>
        </p:txBody>
      </p:sp>
      <p:sp>
        <p:nvSpPr>
          <p:cNvPr id="3" name="内容占位符 2"/>
          <p:cNvSpPr>
            <a:spLocks noGrp="1"/>
          </p:cNvSpPr>
          <p:nvPr>
            <p:ph idx="1"/>
          </p:nvPr>
        </p:nvSpPr>
        <p:spPr/>
        <p:txBody>
          <a:bodyPr>
            <a:normAutofit fontScale="92500"/>
          </a:bodyPr>
          <a:lstStyle/>
          <a:p>
            <a:pPr marL="0" indent="0">
              <a:buNone/>
            </a:pPr>
            <a:r>
              <a:rPr kumimoji="1" lang="en-US" altLang="zh-CN" dirty="0" smtClean="0"/>
              <a:t>Since we get the constant value of the constant value b, the predictor y = x + b can be used to calculate the rating. The formal expression is below:</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smtClean="0"/>
          </a:p>
          <a:p>
            <a:pPr marL="0" indent="0">
              <a:buNone/>
            </a:pPr>
            <a:r>
              <a:rPr kumimoji="1" lang="en-US" altLang="zh-CN" dirty="0" smtClean="0"/>
              <a:t>The only problem we have in the training phase is there is no user who rated to both the chosen movie and the active movie in the training set. </a:t>
            </a:r>
          </a:p>
          <a:p>
            <a:pPr marL="0" indent="0">
              <a:buNone/>
            </a:pPr>
            <a:r>
              <a:rPr kumimoji="1" lang="en-US" altLang="zh-CN" dirty="0" smtClean="0"/>
              <a:t> </a:t>
            </a:r>
            <a:endParaRPr kumimoji="1" lang="zh-CN" altLang="en-US" dirty="0"/>
          </a:p>
        </p:txBody>
      </p:sp>
      <p:pic>
        <p:nvPicPr>
          <p:cNvPr id="4" name="图片 3" descr="Screen Shot 2014-05-05 at 上午12.06.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177" y="3517565"/>
            <a:ext cx="3822700" cy="825500"/>
          </a:xfrm>
          <a:prstGeom prst="rect">
            <a:avLst/>
          </a:prstGeom>
        </p:spPr>
      </p:pic>
    </p:spTree>
    <p:extLst>
      <p:ext uri="{BB962C8B-B14F-4D97-AF65-F5344CB8AC3E}">
        <p14:creationId xmlns:p14="http://schemas.microsoft.com/office/powerpoint/2010/main" val="156177989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MAE</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In this project, MAE (Mean absolute error) is used as a prediction accuracy evaluation method</a:t>
            </a:r>
            <a:r>
              <a:rPr kumimoji="1" lang="en-US" altLang="zh-CN" dirty="0"/>
              <a:t>. The mean absolute error measures the difference, as absolute value, between the prediction of the algorithm and the real rating. It is computed over all the ratings available in the evaluation subset, using the formula: </a:t>
            </a:r>
            <a:endParaRPr kumimoji="1" lang="en-US" altLang="zh-CN" dirty="0" smtClean="0"/>
          </a:p>
          <a:p>
            <a:pPr marL="0" indent="0">
              <a:buNone/>
            </a:pPr>
            <a:endParaRPr kumimoji="1" lang="en-US" altLang="zh-CN" dirty="0"/>
          </a:p>
          <a:p>
            <a:pPr marL="0" indent="0">
              <a:buNone/>
            </a:pPr>
            <a:endParaRPr kumimoji="1" lang="zh-CN" altLang="en-US" dirty="0"/>
          </a:p>
        </p:txBody>
      </p:sp>
      <p:pic>
        <p:nvPicPr>
          <p:cNvPr id="4" name="图片 3" descr="Screen Shot 2014-05-05 at 上午1.08.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0439" y="4374147"/>
            <a:ext cx="3822700" cy="1117600"/>
          </a:xfrm>
          <a:prstGeom prst="rect">
            <a:avLst/>
          </a:prstGeom>
        </p:spPr>
      </p:pic>
    </p:spTree>
    <p:extLst>
      <p:ext uri="{BB962C8B-B14F-4D97-AF65-F5344CB8AC3E}">
        <p14:creationId xmlns:p14="http://schemas.microsoft.com/office/powerpoint/2010/main" val="128293291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Screen Shot 2014-05-05 at 下午11.20.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249" y="197518"/>
            <a:ext cx="7150435" cy="6357644"/>
          </a:xfrm>
          <a:prstGeom prst="rect">
            <a:avLst/>
          </a:prstGeom>
        </p:spPr>
      </p:pic>
    </p:spTree>
    <p:extLst>
      <p:ext uri="{BB962C8B-B14F-4D97-AF65-F5344CB8AC3E}">
        <p14:creationId xmlns:p14="http://schemas.microsoft.com/office/powerpoint/2010/main" val="251568777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Screen Shot 2014-05-05 at 下午11.47.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873" y="362283"/>
            <a:ext cx="7440864" cy="6163701"/>
          </a:xfrm>
          <a:prstGeom prst="rect">
            <a:avLst/>
          </a:prstGeom>
        </p:spPr>
      </p:pic>
    </p:spTree>
    <p:extLst>
      <p:ext uri="{BB962C8B-B14F-4D97-AF65-F5344CB8AC3E}">
        <p14:creationId xmlns:p14="http://schemas.microsoft.com/office/powerpoint/2010/main" val="155634945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Screen Shot 2014-05-06 at 上午2.31.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676" y="187157"/>
            <a:ext cx="7435849" cy="6399591"/>
          </a:xfrm>
          <a:prstGeom prst="rect">
            <a:avLst/>
          </a:prstGeom>
        </p:spPr>
      </p:pic>
    </p:spTree>
    <p:extLst>
      <p:ext uri="{BB962C8B-B14F-4D97-AF65-F5344CB8AC3E}">
        <p14:creationId xmlns:p14="http://schemas.microsoft.com/office/powerpoint/2010/main" val="12140623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Screen Shot 2014-05-06 at 上午2.31.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799" y="160421"/>
            <a:ext cx="7549147" cy="6570028"/>
          </a:xfrm>
          <a:prstGeom prst="rect">
            <a:avLst/>
          </a:prstGeom>
        </p:spPr>
      </p:pic>
    </p:spTree>
    <p:extLst>
      <p:ext uri="{BB962C8B-B14F-4D97-AF65-F5344CB8AC3E}">
        <p14:creationId xmlns:p14="http://schemas.microsoft.com/office/powerpoint/2010/main" val="320143911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Collaborative Filtering</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Memory-based: Use the whole rating table to computer the prediction. Different kind of similar neighbors determine whether it is a item-based or user-based algorithm. </a:t>
            </a:r>
          </a:p>
          <a:p>
            <a:pPr marL="0" indent="0">
              <a:buNone/>
            </a:pPr>
            <a:r>
              <a:rPr kumimoji="1" lang="en-US" altLang="zh-CN" dirty="0" smtClean="0"/>
              <a:t>Model-based:  Use the training dataset to construct a model as a predictor first (offline calculation).  </a:t>
            </a:r>
          </a:p>
          <a:p>
            <a:pPr marL="0" indent="0">
              <a:buNone/>
            </a:pPr>
            <a:r>
              <a:rPr kumimoji="1" lang="en-US" altLang="zh-CN" dirty="0" smtClean="0"/>
              <a:t>Other new method: Combine both memory-based and model-based algorithm, or some new algorithms, like tendency-based algorithm. </a:t>
            </a:r>
            <a:endParaRPr kumimoji="1" lang="zh-CN" altLang="en-US" dirty="0"/>
          </a:p>
        </p:txBody>
      </p:sp>
    </p:spTree>
    <p:extLst>
      <p:ext uri="{BB962C8B-B14F-4D97-AF65-F5344CB8AC3E}">
        <p14:creationId xmlns:p14="http://schemas.microsoft.com/office/powerpoint/2010/main" val="27673002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Notation</a:t>
            </a:r>
            <a:endParaRPr kumimoji="1" lang="zh-CN" altLang="en-US" dirty="0"/>
          </a:p>
        </p:txBody>
      </p:sp>
      <p:sp>
        <p:nvSpPr>
          <p:cNvPr id="3" name="内容占位符 2"/>
          <p:cNvSpPr>
            <a:spLocks noGrp="1"/>
          </p:cNvSpPr>
          <p:nvPr>
            <p:ph idx="1"/>
          </p:nvPr>
        </p:nvSpPr>
        <p:spPr>
          <a:xfrm>
            <a:off x="685800" y="1363580"/>
            <a:ext cx="7770813" cy="5494420"/>
          </a:xfrm>
        </p:spPr>
        <p:txBody>
          <a:bodyPr/>
          <a:lstStyle/>
          <a:p>
            <a:pPr marL="0" indent="0">
              <a:buNone/>
            </a:pPr>
            <a:r>
              <a:rPr kumimoji="1" lang="en-US" altLang="zh-CN" dirty="0" smtClean="0"/>
              <a:t>User set U = {u1, u2, …, um}</a:t>
            </a:r>
          </a:p>
          <a:p>
            <a:pPr marL="0" indent="0">
              <a:buNone/>
            </a:pPr>
            <a:r>
              <a:rPr kumimoji="1" lang="en-US" altLang="zh-CN" dirty="0" smtClean="0"/>
              <a:t>Movie set I = {i1, i2, …, </a:t>
            </a:r>
            <a:r>
              <a:rPr kumimoji="1" lang="en-US" altLang="zh-CN" dirty="0" err="1" smtClean="0"/>
              <a:t>im</a:t>
            </a:r>
            <a:r>
              <a:rPr kumimoji="1" lang="en-US" altLang="zh-CN" dirty="0" smtClean="0"/>
              <a:t>}</a:t>
            </a:r>
          </a:p>
          <a:p>
            <a:pPr marL="0" indent="0">
              <a:buNone/>
            </a:pPr>
            <a:r>
              <a:rPr kumimoji="1" lang="en-US" altLang="zh-CN" dirty="0" smtClean="0"/>
              <a:t>Set </a:t>
            </a:r>
            <a:r>
              <a:rPr kumimoji="1" lang="en-US" altLang="zh-CN" dirty="0" err="1" smtClean="0"/>
              <a:t>Iu</a:t>
            </a:r>
            <a:r>
              <a:rPr kumimoji="1" lang="en-US" altLang="zh-CN" dirty="0" smtClean="0"/>
              <a:t>: All the movies which user u has rated</a:t>
            </a:r>
          </a:p>
          <a:p>
            <a:pPr marL="0" indent="0">
              <a:buNone/>
            </a:pPr>
            <a:r>
              <a:rPr kumimoji="1" lang="en-US" altLang="zh-CN" dirty="0" smtClean="0"/>
              <a:t>Set </a:t>
            </a:r>
            <a:r>
              <a:rPr kumimoji="1" lang="en-US" altLang="zh-CN" dirty="0" err="1" smtClean="0"/>
              <a:t>Ui</a:t>
            </a:r>
            <a:r>
              <a:rPr kumimoji="1" lang="en-US" altLang="zh-CN" dirty="0" smtClean="0"/>
              <a:t>: All the users who have rated the movie I</a:t>
            </a:r>
          </a:p>
          <a:p>
            <a:pPr marL="0" indent="0">
              <a:buNone/>
            </a:pPr>
            <a:r>
              <a:rPr kumimoji="1" lang="en-US" altLang="zh-CN" dirty="0" smtClean="0"/>
              <a:t>Rating range: 1-5</a:t>
            </a:r>
          </a:p>
          <a:p>
            <a:pPr marL="0" indent="0">
              <a:buNone/>
            </a:pPr>
            <a:r>
              <a:rPr kumimoji="1" lang="en-US" altLang="zh-CN" dirty="0" err="1" smtClean="0"/>
              <a:t>uAVG</a:t>
            </a:r>
            <a:r>
              <a:rPr kumimoji="1" lang="en-US" altLang="zh-CN" dirty="0" smtClean="0"/>
              <a:t>: The average rating which is given by one user</a:t>
            </a:r>
          </a:p>
          <a:p>
            <a:pPr marL="0" indent="0">
              <a:buNone/>
            </a:pPr>
            <a:r>
              <a:rPr kumimoji="1" lang="en-US" altLang="zh-CN" dirty="0" err="1" smtClean="0"/>
              <a:t>iAVG</a:t>
            </a:r>
            <a:r>
              <a:rPr kumimoji="1" lang="en-US" altLang="zh-CN" dirty="0" smtClean="0"/>
              <a:t>: The average rating which the movie has</a:t>
            </a:r>
          </a:p>
          <a:p>
            <a:pPr marL="0" indent="0">
              <a:buNone/>
            </a:pPr>
            <a:r>
              <a:rPr kumimoji="1" lang="en-US" altLang="zh-CN" dirty="0" smtClean="0"/>
              <a:t>Active user: The user which we want to predict</a:t>
            </a:r>
          </a:p>
          <a:p>
            <a:pPr marL="0" indent="0">
              <a:buNone/>
            </a:pPr>
            <a:r>
              <a:rPr kumimoji="1" lang="en-US" altLang="zh-CN" dirty="0" smtClean="0"/>
              <a:t>Active movie: The movie which we want to predict</a:t>
            </a:r>
          </a:p>
          <a:p>
            <a:pPr marL="0" indent="0">
              <a:buNone/>
            </a:pPr>
            <a:endParaRPr kumimoji="1" lang="zh-CN" altLang="en-US" dirty="0"/>
          </a:p>
        </p:txBody>
      </p:sp>
    </p:spTree>
    <p:extLst>
      <p:ext uri="{BB962C8B-B14F-4D97-AF65-F5344CB8AC3E}">
        <p14:creationId xmlns:p14="http://schemas.microsoft.com/office/powerpoint/2010/main" val="4077564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Goal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The task for this project is figure out the predict the rating which the user would give to the movie he or she has never rated (Basically the annotation in context problem). Four classic algorithms have been chosen to use and evaluation of both accuracy and coverage has been done. </a:t>
            </a:r>
          </a:p>
          <a:p>
            <a:pPr marL="457200" indent="-457200">
              <a:buAutoNum type="arabicPeriod"/>
            </a:pPr>
            <a:r>
              <a:rPr kumimoji="1" lang="en-US" altLang="zh-CN" dirty="0" smtClean="0"/>
              <a:t>Realize four classic CF algorithms</a:t>
            </a:r>
          </a:p>
          <a:p>
            <a:pPr marL="457200" indent="-457200">
              <a:buAutoNum type="arabicPeriod"/>
            </a:pPr>
            <a:r>
              <a:rPr kumimoji="1" lang="en-US" altLang="zh-CN" dirty="0" smtClean="0"/>
              <a:t>Generate different training dataset and evaluation dataset</a:t>
            </a:r>
          </a:p>
          <a:p>
            <a:pPr marL="457200" indent="-457200">
              <a:buAutoNum type="arabicPeriod"/>
            </a:pPr>
            <a:r>
              <a:rPr kumimoji="1" lang="en-US" altLang="zh-CN" dirty="0"/>
              <a:t>C</a:t>
            </a:r>
            <a:r>
              <a:rPr kumimoji="1" lang="en-US" altLang="zh-CN" dirty="0" smtClean="0"/>
              <a:t>overage evaluation</a:t>
            </a:r>
          </a:p>
          <a:p>
            <a:pPr marL="457200" indent="-457200">
              <a:buAutoNum type="arabicPeriod"/>
            </a:pPr>
            <a:r>
              <a:rPr kumimoji="1" lang="en-US" altLang="zh-CN" dirty="0" smtClean="0"/>
              <a:t>Accuracy evaluation</a:t>
            </a:r>
            <a:endParaRPr kumimoji="1" lang="zh-CN" altLang="en-US" dirty="0"/>
          </a:p>
        </p:txBody>
      </p:sp>
    </p:spTree>
    <p:extLst>
      <p:ext uri="{BB962C8B-B14F-4D97-AF65-F5344CB8AC3E}">
        <p14:creationId xmlns:p14="http://schemas.microsoft.com/office/powerpoint/2010/main" val="148055512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Dataset</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err="1" smtClean="0"/>
              <a:t>MovieLens</a:t>
            </a:r>
            <a:r>
              <a:rPr kumimoji="1" lang="en-US" altLang="zh-CN" dirty="0" smtClean="0"/>
              <a:t> Dataset</a:t>
            </a:r>
          </a:p>
          <a:p>
            <a:pPr marL="0" indent="0">
              <a:buNone/>
            </a:pPr>
            <a:r>
              <a:rPr kumimoji="1" lang="en-US" altLang="zh-CN" dirty="0" smtClean="0"/>
              <a:t>The </a:t>
            </a:r>
            <a:r>
              <a:rPr kumimoji="1" lang="en-US" altLang="zh-CN" dirty="0" err="1" smtClean="0"/>
              <a:t>MovieLens</a:t>
            </a:r>
            <a:r>
              <a:rPr kumimoji="1" lang="en-US" altLang="zh-CN" dirty="0" smtClean="0"/>
              <a:t> dataset contains real data corresponding to movie ratings captured on the website of </a:t>
            </a:r>
            <a:r>
              <a:rPr kumimoji="1" lang="en-US" altLang="zh-CN" dirty="0" err="1" smtClean="0"/>
              <a:t>MovieLens</a:t>
            </a:r>
            <a:r>
              <a:rPr kumimoji="1" lang="en-US" altLang="zh-CN" dirty="0" smtClean="0"/>
              <a:t> movie recommender. In this project, the size of data </a:t>
            </a:r>
            <a:r>
              <a:rPr kumimoji="1" lang="en-US" altLang="zh-CN" dirty="0"/>
              <a:t>set is (100,000 ratings from 1000 users on 1700 movies) </a:t>
            </a:r>
            <a:r>
              <a:rPr kumimoji="1" lang="en-US" altLang="zh-CN" dirty="0" smtClean="0"/>
              <a:t>. </a:t>
            </a:r>
            <a:r>
              <a:rPr kumimoji="1" lang="en-US" altLang="zh-CN" dirty="0"/>
              <a:t>T</a:t>
            </a:r>
            <a:r>
              <a:rPr kumimoji="1" lang="en-US" altLang="zh-CN" dirty="0" smtClean="0"/>
              <a:t>he </a:t>
            </a:r>
            <a:r>
              <a:rPr kumimoji="1" lang="en-US" altLang="zh-CN" dirty="0"/>
              <a:t>ratio of the number of items to the number of users is 1.78, and the density is 6%.</a:t>
            </a:r>
            <a:endParaRPr kumimoji="1" lang="zh-CN" altLang="en-US" dirty="0"/>
          </a:p>
        </p:txBody>
      </p:sp>
    </p:spTree>
    <p:extLst>
      <p:ext uri="{BB962C8B-B14F-4D97-AF65-F5344CB8AC3E}">
        <p14:creationId xmlns:p14="http://schemas.microsoft.com/office/powerpoint/2010/main" val="65983643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Methodology</a:t>
            </a:r>
            <a:endParaRPr kumimoji="1" lang="zh-CN" altLang="en-US" dirty="0"/>
          </a:p>
        </p:txBody>
      </p:sp>
      <p:sp>
        <p:nvSpPr>
          <p:cNvPr id="3" name="内容占位符 2"/>
          <p:cNvSpPr>
            <a:spLocks noGrp="1"/>
          </p:cNvSpPr>
          <p:nvPr>
            <p:ph idx="1"/>
          </p:nvPr>
        </p:nvSpPr>
        <p:spPr/>
        <p:txBody>
          <a:bodyPr/>
          <a:lstStyle/>
          <a:p>
            <a:pPr marL="0" indent="0">
              <a:buNone/>
            </a:pPr>
            <a:r>
              <a:rPr lang="en-US" altLang="zh-CN" dirty="0" smtClean="0"/>
              <a:t>The </a:t>
            </a:r>
            <a:r>
              <a:rPr lang="en-US" altLang="zh-CN" dirty="0"/>
              <a:t>experiments were performed by dividing the dataset into two groups, a </a:t>
            </a:r>
            <a:r>
              <a:rPr lang="en-US" altLang="zh-CN" dirty="0" smtClean="0"/>
              <a:t>training subset </a:t>
            </a:r>
            <a:r>
              <a:rPr lang="en-US" altLang="zh-CN" dirty="0"/>
              <a:t>and an evaluation subset</a:t>
            </a:r>
            <a:r>
              <a:rPr lang="en-US" altLang="zh-CN" dirty="0" smtClean="0"/>
              <a:t>. For the training dataset, we choose 15%, 20%, 30%, 40%, 50%, 60%, 70%, 80% and 90% from the original dataset. For the evaluation dataset, we choose 10% of the original dataset. And the ratings that appear in the evaluation subset cannot be included in the chosen training set. </a:t>
            </a:r>
          </a:p>
          <a:p>
            <a:pPr marL="0" indent="0">
              <a:buNone/>
            </a:pPr>
            <a:r>
              <a:rPr kumimoji="1" lang="en-US" altLang="zh-CN" dirty="0" smtClean="0"/>
              <a:t>In the experiment, we choose 4 algorithms: User-based, Item-based, Slope-one and tendency-based algorithm. For the evaluation, we use MAE method. Evaluation will cover the coverage of the algorithm and the accuracy of the algorithm. </a:t>
            </a:r>
            <a:endParaRPr kumimoji="1" lang="zh-CN" altLang="en-US" dirty="0"/>
          </a:p>
        </p:txBody>
      </p:sp>
    </p:spTree>
    <p:extLst>
      <p:ext uri="{BB962C8B-B14F-4D97-AF65-F5344CB8AC3E}">
        <p14:creationId xmlns:p14="http://schemas.microsoft.com/office/powerpoint/2010/main" val="244170933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Item-based</a:t>
            </a:r>
            <a:endParaRPr kumimoji="1" lang="zh-CN" altLang="en-US" dirty="0"/>
          </a:p>
        </p:txBody>
      </p:sp>
      <p:sp>
        <p:nvSpPr>
          <p:cNvPr id="3" name="内容占位符 2"/>
          <p:cNvSpPr>
            <a:spLocks noGrp="1"/>
          </p:cNvSpPr>
          <p:nvPr>
            <p:ph idx="1"/>
          </p:nvPr>
        </p:nvSpPr>
        <p:spPr>
          <a:xfrm>
            <a:off x="685800" y="1869140"/>
            <a:ext cx="7770813" cy="4747559"/>
          </a:xfrm>
        </p:spPr>
        <p:txBody>
          <a:bodyPr/>
          <a:lstStyle/>
          <a:p>
            <a:pPr marL="0" indent="0">
              <a:buNone/>
            </a:pPr>
            <a:r>
              <a:rPr kumimoji="1" lang="en-US" altLang="zh-CN" dirty="0" smtClean="0"/>
              <a:t>Input:</a:t>
            </a:r>
          </a:p>
          <a:p>
            <a:pPr marL="0" indent="0">
              <a:buNone/>
            </a:pPr>
            <a:r>
              <a:rPr kumimoji="1" lang="en-US" altLang="zh-CN" dirty="0" smtClean="0"/>
              <a:t>100K	                UID	      MID           Rating          Date</a:t>
            </a:r>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The structure may not be very formal and convenient for us to run the item-based algorithm. So the preprocess need to be used here. For the great key and value attribute of Map Reduce, we use it to do the collection and preprocess before we run the actual KNN item-based algorithm. </a:t>
            </a:r>
          </a:p>
          <a:p>
            <a:pPr marL="0" indent="0">
              <a:buNone/>
            </a:pPr>
            <a:r>
              <a:rPr kumimoji="1" lang="en-US" altLang="zh-CN" dirty="0" smtClean="0"/>
              <a:t>So what is map reduce?</a:t>
            </a:r>
            <a:endParaRPr kumimoji="1" lang="zh-CN" altLang="en-US" dirty="0"/>
          </a:p>
        </p:txBody>
      </p:sp>
      <p:pic>
        <p:nvPicPr>
          <p:cNvPr id="4" name="图片 3" descr="Screen Shot 2014-05-03 at 下午4.36.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0" y="3082470"/>
            <a:ext cx="5156200" cy="841828"/>
          </a:xfrm>
          <a:prstGeom prst="rect">
            <a:avLst/>
          </a:prstGeom>
        </p:spPr>
      </p:pic>
      <p:pic>
        <p:nvPicPr>
          <p:cNvPr id="7" name="图片 6" descr="Screen Shot 2014-05-03 at 下午4.40.2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400" y="3082470"/>
            <a:ext cx="825500" cy="1025979"/>
          </a:xfrm>
          <a:prstGeom prst="rect">
            <a:avLst/>
          </a:prstGeom>
        </p:spPr>
      </p:pic>
      <p:sp>
        <p:nvSpPr>
          <p:cNvPr id="8" name="右箭头 7"/>
          <p:cNvSpPr/>
          <p:nvPr/>
        </p:nvSpPr>
        <p:spPr>
          <a:xfrm>
            <a:off x="1879600" y="3340100"/>
            <a:ext cx="825500" cy="35560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zh-CN" altLang="en-US">
              <a:solidFill>
                <a:schemeClr val="bg1"/>
              </a:solidFill>
            </a:endParaRPr>
          </a:p>
        </p:txBody>
      </p:sp>
    </p:spTree>
    <p:extLst>
      <p:ext uri="{BB962C8B-B14F-4D97-AF65-F5344CB8AC3E}">
        <p14:creationId xmlns:p14="http://schemas.microsoft.com/office/powerpoint/2010/main" val="72609625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故事">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故事.thmx</Template>
  <TotalTime>3841</TotalTime>
  <Words>2289</Words>
  <Application>Microsoft Macintosh PowerPoint</Application>
  <PresentationFormat>全屏显示(4:3)</PresentationFormat>
  <Paragraphs>200</Paragraphs>
  <Slides>36</Slides>
  <Notes>0</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故事</vt:lpstr>
      <vt:lpstr>Comparison of Collaborative Filtering Algorithms</vt:lpstr>
      <vt:lpstr>Background &amp; Motivation</vt:lpstr>
      <vt:lpstr>Collaborative Filtering </vt:lpstr>
      <vt:lpstr>Collaborative Filtering</vt:lpstr>
      <vt:lpstr>Notation</vt:lpstr>
      <vt:lpstr>Goal </vt:lpstr>
      <vt:lpstr>Dataset</vt:lpstr>
      <vt:lpstr>Methodology</vt:lpstr>
      <vt:lpstr>Item-based</vt:lpstr>
      <vt:lpstr>MapReduce </vt:lpstr>
      <vt:lpstr>Collection</vt:lpstr>
      <vt:lpstr>Item-Preprocess </vt:lpstr>
      <vt:lpstr>Item-KNN algorithm</vt:lpstr>
      <vt:lpstr>Item-Query </vt:lpstr>
      <vt:lpstr>Item-Query</vt:lpstr>
      <vt:lpstr>Problem in Item-Query</vt:lpstr>
      <vt:lpstr>User-Based</vt:lpstr>
      <vt:lpstr>User-Preprocess</vt:lpstr>
      <vt:lpstr>User-KNN algorithm</vt:lpstr>
      <vt:lpstr>User-Query</vt:lpstr>
      <vt:lpstr>User-Query</vt:lpstr>
      <vt:lpstr>Problem in Item-Query</vt:lpstr>
      <vt:lpstr>Tendency-based </vt:lpstr>
      <vt:lpstr>Tendency-based Preprocess </vt:lpstr>
      <vt:lpstr>User Tendency</vt:lpstr>
      <vt:lpstr>Movie Tendency</vt:lpstr>
      <vt:lpstr>Tendency-based Query</vt:lpstr>
      <vt:lpstr>What’s good for Tendency</vt:lpstr>
      <vt:lpstr>Slope-one </vt:lpstr>
      <vt:lpstr>Training phase</vt:lpstr>
      <vt:lpstr>Query Phase</vt:lpstr>
      <vt:lpstr>MAE</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Collaborative Filtering Algorithms</dc:title>
  <dc:creator>Yang Bo</dc:creator>
  <cp:lastModifiedBy>Yang Bo</cp:lastModifiedBy>
  <cp:revision>175</cp:revision>
  <dcterms:created xsi:type="dcterms:W3CDTF">2014-05-02T05:51:43Z</dcterms:created>
  <dcterms:modified xsi:type="dcterms:W3CDTF">2014-05-06T09:32:45Z</dcterms:modified>
</cp:coreProperties>
</file>