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7" r:id="rId4"/>
    <p:sldId id="298" r:id="rId5"/>
    <p:sldId id="308" r:id="rId6"/>
    <p:sldId id="257" r:id="rId7"/>
    <p:sldId id="260" r:id="rId8"/>
    <p:sldId id="306" r:id="rId9"/>
    <p:sldId id="261" r:id="rId10"/>
    <p:sldId id="301" r:id="rId11"/>
    <p:sldId id="299" r:id="rId12"/>
    <p:sldId id="259" r:id="rId13"/>
    <p:sldId id="263" r:id="rId14"/>
    <p:sldId id="311" r:id="rId15"/>
    <p:sldId id="312" r:id="rId16"/>
    <p:sldId id="258" r:id="rId17"/>
    <p:sldId id="262" r:id="rId18"/>
    <p:sldId id="302" r:id="rId19"/>
    <p:sldId id="264" r:id="rId20"/>
    <p:sldId id="266" r:id="rId21"/>
    <p:sldId id="265" r:id="rId22"/>
    <p:sldId id="267" r:id="rId23"/>
    <p:sldId id="268" r:id="rId24"/>
    <p:sldId id="269" r:id="rId25"/>
    <p:sldId id="271" r:id="rId26"/>
    <p:sldId id="270" r:id="rId27"/>
    <p:sldId id="272" r:id="rId28"/>
    <p:sldId id="273" r:id="rId29"/>
    <p:sldId id="274" r:id="rId30"/>
    <p:sldId id="275" r:id="rId31"/>
    <p:sldId id="276" r:id="rId32"/>
    <p:sldId id="277" r:id="rId33"/>
    <p:sldId id="309" r:id="rId34"/>
    <p:sldId id="310" r:id="rId35"/>
    <p:sldId id="278" r:id="rId36"/>
    <p:sldId id="279" r:id="rId37"/>
    <p:sldId id="280" r:id="rId38"/>
    <p:sldId id="281" r:id="rId39"/>
    <p:sldId id="282" r:id="rId40"/>
    <p:sldId id="284" r:id="rId41"/>
    <p:sldId id="285" r:id="rId42"/>
    <p:sldId id="286" r:id="rId43"/>
    <p:sldId id="287" r:id="rId44"/>
    <p:sldId id="304" r:id="rId45"/>
    <p:sldId id="288" r:id="rId46"/>
    <p:sldId id="289" r:id="rId47"/>
    <p:sldId id="290" r:id="rId48"/>
    <p:sldId id="291" r:id="rId49"/>
    <p:sldId id="292" r:id="rId50"/>
    <p:sldId id="293" r:id="rId51"/>
    <p:sldId id="305" r:id="rId52"/>
    <p:sldId id="294" r:id="rId53"/>
    <p:sldId id="295" r:id="rId54"/>
    <p:sldId id="303" r:id="rId55"/>
    <p:sldId id="296" r:id="rId56"/>
    <p:sldId id="297"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14-5-17</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1785488"/>
          </a:xfrm>
        </p:spPr>
        <p:txBody>
          <a:bodyPr>
            <a:normAutofit/>
          </a:bodyPr>
          <a:lstStyle/>
          <a:p>
            <a:r>
              <a:rPr kumimoji="1" lang="en-US" altLang="zh-CN" dirty="0" smtClean="0"/>
              <a:t>Bo Yang</a:t>
            </a:r>
          </a:p>
          <a:p>
            <a:r>
              <a:rPr kumimoji="1" lang="en-US" altLang="zh-CN" dirty="0" smtClean="0"/>
              <a:t>Computer Science Dept.</a:t>
            </a:r>
          </a:p>
          <a:p>
            <a:r>
              <a:rPr kumimoji="1" lang="en-US" altLang="zh-CN" dirty="0" smtClean="0"/>
              <a:t>Professor: </a:t>
            </a:r>
            <a:r>
              <a:rPr kumimoji="1" lang="en-US" altLang="zh-CN" dirty="0" err="1" smtClean="0"/>
              <a:t>Xifeng</a:t>
            </a:r>
            <a:r>
              <a:rPr kumimoji="1" lang="en-US" altLang="zh-CN" dirty="0" smtClean="0"/>
              <a:t> Yan</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dirty="0" smtClean="0"/>
              <a:t>100K </a:t>
            </a:r>
            <a:r>
              <a:rPr kumimoji="1" lang="en-US" altLang="zh-CN" dirty="0" err="1" smtClean="0"/>
              <a:t>MovieLens</a:t>
            </a:r>
            <a:r>
              <a:rPr kumimoji="1" lang="en-US" altLang="zh-CN" dirty="0" smtClean="0"/>
              <a:t>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2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58" y="491565"/>
            <a:ext cx="6492365" cy="5940726"/>
          </a:xfrm>
          <a:prstGeom prst="rect">
            <a:avLst/>
          </a:prstGeom>
        </p:spPr>
      </p:pic>
    </p:spTree>
    <p:extLst>
      <p:ext uri="{BB962C8B-B14F-4D97-AF65-F5344CB8AC3E}">
        <p14:creationId xmlns:p14="http://schemas.microsoft.com/office/powerpoint/2010/main" val="94259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1345" y="2967335"/>
            <a:ext cx="4801314"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Before we start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6387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a:t>
            </a:r>
            <a:r>
              <a:rPr kumimoji="1" lang="en-US" altLang="zh-CN" dirty="0" err="1" smtClean="0"/>
              <a:t>i</a:t>
            </a:r>
            <a:endParaRPr kumimoji="1" lang="en-US" altLang="zh-CN" dirty="0" smtClean="0"/>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a:t>
            </a:r>
            <a:r>
              <a:rPr kumimoji="1" lang="en-US" altLang="zh-CN" dirty="0" smtClean="0"/>
              <a:t>recommender </a:t>
            </a:r>
            <a:r>
              <a:rPr lang="en-US" altLang="zh-CN" dirty="0" smtClean="0"/>
              <a:t>during </a:t>
            </a:r>
            <a:r>
              <a:rPr lang="en-US" altLang="zh-CN" dirty="0"/>
              <a:t>a 7-month period (19-09-1997 to 22-04-1998).</a:t>
            </a:r>
            <a:r>
              <a:rPr kumimoji="1" lang="en-US" altLang="zh-CN" dirty="0" smtClean="0"/>
              <a:t>. </a:t>
            </a:r>
            <a:r>
              <a:rPr kumimoji="1" lang="en-US" altLang="zh-CN" dirty="0" smtClean="0"/>
              <a:t>In this project, the size of data </a:t>
            </a:r>
            <a:r>
              <a:rPr kumimoji="1" lang="en-US" altLang="zh-CN" dirty="0"/>
              <a:t>set is </a:t>
            </a:r>
            <a:r>
              <a:rPr kumimoji="1" lang="en-US" altLang="zh-CN" dirty="0" smtClean="0"/>
              <a:t>(</a:t>
            </a:r>
            <a:r>
              <a:rPr kumimoji="1" lang="en-US" altLang="zh-CN" dirty="0"/>
              <a:t>8</a:t>
            </a:r>
            <a:r>
              <a:rPr kumimoji="1" lang="en-US" altLang="zh-CN" dirty="0" smtClean="0"/>
              <a:t>0,000 </a:t>
            </a:r>
            <a:r>
              <a:rPr kumimoji="1" lang="en-US" altLang="zh-CN" dirty="0"/>
              <a:t>ratings from </a:t>
            </a:r>
            <a:r>
              <a:rPr kumimoji="1" lang="zh-CN" altLang="zh-CN" dirty="0" smtClean="0"/>
              <a:t>9</a:t>
            </a:r>
            <a:r>
              <a:rPr kumimoji="1" lang="en-US" altLang="zh-CN" dirty="0" smtClean="0"/>
              <a:t>43</a:t>
            </a:r>
            <a:r>
              <a:rPr kumimoji="1" lang="en-US" altLang="zh-CN" dirty="0" smtClean="0"/>
              <a:t> </a:t>
            </a:r>
            <a:r>
              <a:rPr kumimoji="1" lang="en-US" altLang="zh-CN" dirty="0"/>
              <a:t>users on </a:t>
            </a:r>
            <a:r>
              <a:rPr kumimoji="1" lang="en-US" altLang="zh-CN" dirty="0" smtClean="0"/>
              <a:t>1</a:t>
            </a:r>
            <a:r>
              <a:rPr kumimoji="1" lang="en-US" altLang="zh-CN" dirty="0" smtClean="0"/>
              <a:t>682</a:t>
            </a:r>
            <a:r>
              <a:rPr kumimoji="1" lang="en-US" altLang="zh-CN" dirty="0" smtClean="0"/>
              <a:t> </a:t>
            </a:r>
            <a:r>
              <a:rPr kumimoji="1" lang="en-US" altLang="zh-CN" dirty="0"/>
              <a:t>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pic>
        <p:nvPicPr>
          <p:cNvPr id="4" name="图片 3" descr="Screen Shot 2014-05-07 at 上午1.23.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21" y="1869141"/>
            <a:ext cx="3657600" cy="736600"/>
          </a:xfrm>
          <a:prstGeom prst="rect">
            <a:avLst/>
          </a:prstGeom>
        </p:spPr>
      </p:pic>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6" name="图片 5" descr="Screen Shot 2014-05-18 at 下午10.07.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1550894"/>
            <a:ext cx="4851400" cy="4921104"/>
          </a:xfrm>
          <a:prstGeom prst="rect">
            <a:avLst/>
          </a:prstGeom>
        </p:spPr>
      </p:pic>
    </p:spTree>
    <p:extLst>
      <p:ext uri="{BB962C8B-B14F-4D97-AF65-F5344CB8AC3E}">
        <p14:creationId xmlns:p14="http://schemas.microsoft.com/office/powerpoint/2010/main" val="324848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4" name="图片 3" descr="Screen Shot 2014-05-18 at 下午10.0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309594"/>
            <a:ext cx="7160515" cy="5205506"/>
          </a:xfrm>
          <a:prstGeom prst="rect">
            <a:avLst/>
          </a:prstGeom>
        </p:spPr>
      </p:pic>
    </p:spTree>
    <p:extLst>
      <p:ext uri="{BB962C8B-B14F-4D97-AF65-F5344CB8AC3E}">
        <p14:creationId xmlns:p14="http://schemas.microsoft.com/office/powerpoint/2010/main" val="312981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	</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smtClean="0"/>
              <a:t>The task for this project is to predict the rating which the user may give to the movie he or she has never rated (Basically the annotation in context problem). Four algorithms have been chosen to use and evaluation of both accuracy and coverage has been done. </a:t>
            </a:r>
          </a:p>
          <a:p>
            <a:pPr marL="457200" indent="-457200">
              <a:buAutoNum type="arabicPeriod"/>
            </a:pPr>
            <a:r>
              <a:rPr kumimoji="1" lang="en-US" altLang="zh-CN" dirty="0" smtClean="0"/>
              <a:t>Realize four CF algorithms</a:t>
            </a:r>
          </a:p>
          <a:p>
            <a:pPr marL="457200" indent="-457200">
              <a:buAutoNum type="arabicPeriod"/>
            </a:pPr>
            <a:r>
              <a:rPr kumimoji="1" lang="en-US" altLang="zh-CN" dirty="0" smtClean="0"/>
              <a:t>Generate different training dataset from 15% to 90% and one 10% evaluation dataset</a:t>
            </a:r>
          </a:p>
          <a:p>
            <a:pPr marL="457200" indent="-457200">
              <a:buFontTx/>
              <a:buAutoNum type="arabicPeriod"/>
            </a:pPr>
            <a:r>
              <a:rPr kumimoji="1" lang="en-US" altLang="zh-CN" dirty="0"/>
              <a:t>Accuracy </a:t>
            </a:r>
            <a:r>
              <a:rPr kumimoji="1" lang="en-US" altLang="zh-CN" dirty="0" smtClean="0"/>
              <a:t>evaluation</a:t>
            </a:r>
            <a:endParaRPr kumimoji="1" lang="en-US" altLang="zh-CN" dirty="0" smtClean="0"/>
          </a:p>
          <a:p>
            <a:pPr marL="457200" indent="-457200">
              <a:buAutoNum type="arabicPeriod"/>
            </a:pPr>
            <a:r>
              <a:rPr kumimoji="1" lang="en-US" altLang="zh-CN" dirty="0"/>
              <a:t>C</a:t>
            </a:r>
            <a:r>
              <a:rPr kumimoji="1" lang="en-US" altLang="zh-CN" dirty="0" smtClean="0"/>
              <a:t>overage evaluation</a:t>
            </a:r>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6952" y="2967335"/>
            <a:ext cx="5710104" cy="923330"/>
          </a:xfrm>
          <a:prstGeom prst="rect">
            <a:avLst/>
          </a:prstGeom>
          <a:noFill/>
        </p:spPr>
        <p:txBody>
          <a:bodyPr wrap="none" lIns="91440" tIns="45720" rIns="91440" bIns="45720">
            <a:spAutoFit/>
          </a:bodyPr>
          <a:lstStyle/>
          <a:p>
            <a:pPr algn="ct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Algorithm Details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4321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pic>
        <p:nvPicPr>
          <p:cNvPr id="5" name="图片 4" descr="Screen Shot 2014-05-18 at 下午1.4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82470"/>
            <a:ext cx="849017" cy="965198"/>
          </a:xfrm>
          <a:prstGeom prst="rect">
            <a:avLst/>
          </a:prstGeom>
        </p:spPr>
      </p:pic>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0611" y="2967335"/>
            <a:ext cx="8082787"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recommendation?</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77986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18 at 上午1.40.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646"/>
            <a:ext cx="9144000" cy="4787282"/>
          </a:xfrm>
          <a:prstGeom prst="rect">
            <a:avLst/>
          </a:prstGeom>
        </p:spPr>
      </p:pic>
    </p:spTree>
    <p:extLst>
      <p:ext uri="{BB962C8B-B14F-4D97-AF65-F5344CB8AC3E}">
        <p14:creationId xmlns:p14="http://schemas.microsoft.com/office/powerpoint/2010/main" val="395329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400" dirty="0" smtClean="0"/>
              <a:t>What is tendency?</a:t>
            </a:r>
          </a:p>
          <a:p>
            <a:pPr marL="0" indent="0">
              <a:buNone/>
            </a:pPr>
            <a:r>
              <a:rPr lang="en-US" altLang="zh-CN" dirty="0" smtClean="0"/>
              <a:t>The </a:t>
            </a:r>
            <a:r>
              <a:rPr lang="en-US" altLang="zh-CN" dirty="0"/>
              <a:t>concept of tendencies refers to whether a user tends to rate items </a:t>
            </a:r>
            <a:r>
              <a:rPr lang="en-US" altLang="zh-CN" dirty="0" smtClean="0"/>
              <a:t>positively or</a:t>
            </a:r>
            <a:r>
              <a:rPr lang="en-US" altLang="zh-CN" dirty="0"/>
              <a:t>, on the contrary, negatively</a:t>
            </a:r>
            <a:r>
              <a:rPr lang="en-US" altLang="zh-CN" dirty="0" smtClean="0"/>
              <a:t>.</a:t>
            </a:r>
          </a:p>
          <a:p>
            <a:pPr marL="0" indent="0">
              <a:buNone/>
            </a:pPr>
            <a:r>
              <a:rPr kumimoji="1" lang="en-US" altLang="zh-CN" dirty="0" smtClean="0"/>
              <a:t>Tendency is not average rating. A user which only rates good items will have a good average rating value. But if many users like this movie very much, the movie will have a very high rating. So the user with high average rating may rate this movie negatively. </a:t>
            </a:r>
          </a:p>
          <a:p>
            <a:pPr marL="0" indent="0">
              <a:buNone/>
            </a:pPr>
            <a:r>
              <a:rPr kumimoji="1" lang="en-US" altLang="zh-CN" dirty="0" smtClean="0"/>
              <a:t>Formally, the tendency of the user is the average difference between his rating and the movie’s mean rating. </a:t>
            </a:r>
            <a:endParaRPr kumimoji="1" lang="en-US" altLang="zh-CN" dirty="0"/>
          </a:p>
        </p:txBody>
      </p:sp>
    </p:spTree>
    <p:extLst>
      <p:ext uri="{BB962C8B-B14F-4D97-AF65-F5344CB8AC3E}">
        <p14:creationId xmlns:p14="http://schemas.microsoft.com/office/powerpoint/2010/main" val="269734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What is tendency?</a:t>
            </a:r>
          </a:p>
          <a:p>
            <a:pPr marL="0" indent="0">
              <a:buNone/>
            </a:pPr>
            <a:r>
              <a:rPr kumimoji="1" lang="en-US" altLang="zh-CN" dirty="0" smtClean="0"/>
              <a:t>Formally</a:t>
            </a:r>
            <a:endParaRPr kumimoji="1" lang="en-US" altLang="zh-CN" dirty="0"/>
          </a:p>
          <a:p>
            <a:pPr marL="0" indent="0">
              <a:buNone/>
            </a:pPr>
            <a:r>
              <a:rPr kumimoji="1" lang="en-US" altLang="zh-CN" dirty="0"/>
              <a:t>T</a:t>
            </a:r>
            <a:r>
              <a:rPr kumimoji="1" lang="en-US" altLang="zh-CN" dirty="0" smtClean="0"/>
              <a:t>he </a:t>
            </a:r>
            <a:r>
              <a:rPr kumimoji="1" lang="en-US" altLang="zh-CN" dirty="0"/>
              <a:t>tendency of the user is the average difference between his rating and the movie’s mean rating. </a:t>
            </a:r>
            <a:r>
              <a:rPr kumimoji="1" lang="en-US" altLang="zh-CN" dirty="0" smtClean="0"/>
              <a:t>(Whether this user’s rating stands out from others who rate to a movie)</a:t>
            </a:r>
          </a:p>
          <a:p>
            <a:pPr marL="0" indent="0">
              <a:buNone/>
            </a:pPr>
            <a:endParaRPr kumimoji="1" lang="en-US" altLang="zh-CN" dirty="0"/>
          </a:p>
          <a:p>
            <a:pPr marL="0" indent="0">
              <a:buNone/>
            </a:pPr>
            <a:r>
              <a:rPr kumimoji="1" lang="en-US" altLang="zh-CN" dirty="0" smtClean="0"/>
              <a:t>The tendency of the movie is the average difference between the movie’s rating and this user’s mean rating. (Whether this movie ‘s rating stands out from others rated by a user)</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238409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0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86814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530" y="2967335"/>
            <a:ext cx="5886948"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Evaluation Results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77251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a:ln>
            <a:solidFill>
              <a:schemeClr val="accent3"/>
            </a:solidFill>
          </a:ln>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Coverage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size of the evaluation dataset is 8367</a:t>
            </a:r>
          </a:p>
          <a:p>
            <a:pPr marL="0" indent="0">
              <a:buNone/>
            </a:pPr>
            <a:r>
              <a:rPr kumimoji="1" lang="en-US" altLang="zh-CN" dirty="0" smtClean="0"/>
              <a:t>The size of 90 item-based result is 6902</a:t>
            </a:r>
          </a:p>
          <a:p>
            <a:pPr marL="0" indent="0">
              <a:buNone/>
            </a:pPr>
            <a:r>
              <a:rPr kumimoji="1" lang="en-US" altLang="zh-CN" dirty="0" smtClean="0"/>
              <a:t>The size of 90 user-based result is 7155</a:t>
            </a:r>
          </a:p>
          <a:p>
            <a:pPr marL="0" indent="0">
              <a:buNone/>
            </a:pPr>
            <a:r>
              <a:rPr kumimoji="1" lang="en-US" altLang="zh-CN" dirty="0" smtClean="0"/>
              <a:t>The size of 90 tendency-based result is 7156</a:t>
            </a:r>
          </a:p>
          <a:p>
            <a:pPr marL="0" indent="0">
              <a:buNone/>
            </a:pPr>
            <a:r>
              <a:rPr kumimoji="1" lang="en-US" altLang="zh-CN" dirty="0" smtClean="0"/>
              <a:t>The size of 90 slope-one result is 7155</a:t>
            </a:r>
            <a:endParaRPr kumimoji="1" lang="en-US" altLang="zh-CN" dirty="0"/>
          </a:p>
        </p:txBody>
      </p:sp>
    </p:spTree>
    <p:extLst>
      <p:ext uri="{BB962C8B-B14F-4D97-AF65-F5344CB8AC3E}">
        <p14:creationId xmlns:p14="http://schemas.microsoft.com/office/powerpoint/2010/main" val="221504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Background &amp; Motivation</a:t>
            </a:r>
            <a:endParaRPr kumimoji="1" lang="zh-CN" altLang="en-US" dirty="0"/>
          </a:p>
        </p:txBody>
      </p:sp>
      <p:sp>
        <p:nvSpPr>
          <p:cNvPr id="4" name="矩形 3"/>
          <p:cNvSpPr/>
          <p:nvPr/>
        </p:nvSpPr>
        <p:spPr>
          <a:xfrm>
            <a:off x="3148579" y="1550894"/>
            <a:ext cx="2865207" cy="8737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Recommender System</a:t>
            </a:r>
            <a:endParaRPr kumimoji="1" lang="zh-CN" altLang="en-US" dirty="0"/>
          </a:p>
        </p:txBody>
      </p:sp>
      <p:sp>
        <p:nvSpPr>
          <p:cNvPr id="5" name="椭圆 4"/>
          <p:cNvSpPr/>
          <p:nvPr/>
        </p:nvSpPr>
        <p:spPr>
          <a:xfrm>
            <a:off x="818631" y="4062056"/>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E-commerce</a:t>
            </a:r>
            <a:endParaRPr kumimoji="1" lang="zh-CN" altLang="en-US" dirty="0"/>
          </a:p>
        </p:txBody>
      </p:sp>
      <p:sp>
        <p:nvSpPr>
          <p:cNvPr id="9" name="下箭头 8"/>
          <p:cNvSpPr/>
          <p:nvPr/>
        </p:nvSpPr>
        <p:spPr>
          <a:xfrm>
            <a:off x="4177115" y="2865482"/>
            <a:ext cx="692688" cy="7977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647323" y="4140982"/>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Web Search</a:t>
            </a:r>
            <a:endParaRPr kumimoji="1" lang="zh-CN" altLang="en-US" dirty="0"/>
          </a:p>
        </p:txBody>
      </p:sp>
      <p:sp>
        <p:nvSpPr>
          <p:cNvPr id="11" name="椭圆 10"/>
          <p:cNvSpPr/>
          <p:nvPr/>
        </p:nvSpPr>
        <p:spPr>
          <a:xfrm>
            <a:off x="6376093" y="4140982"/>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TV recommender</a:t>
            </a:r>
            <a:endParaRPr kumimoji="1" lang="zh-CN" altLang="en-US" dirty="0"/>
          </a:p>
        </p:txBody>
      </p:sp>
    </p:spTree>
    <p:extLst>
      <p:ext uri="{BB962C8B-B14F-4D97-AF65-F5344CB8AC3E}">
        <p14:creationId xmlns:p14="http://schemas.microsoft.com/office/powerpoint/2010/main" val="978262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3.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8" y="173788"/>
            <a:ext cx="7520405" cy="6458043"/>
          </a:xfrm>
          <a:prstGeom prst="rect">
            <a:avLst/>
          </a:prstGeom>
        </p:spPr>
      </p:pic>
    </p:spTree>
    <p:extLst>
      <p:ext uri="{BB962C8B-B14F-4D97-AF65-F5344CB8AC3E}">
        <p14:creationId xmlns:p14="http://schemas.microsoft.com/office/powerpoint/2010/main" val="3353468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6410" y="2967335"/>
            <a:ext cx="5551181"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we can see?</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1004131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From the figures, we can see that the accuracy of a prediction is limited by the amount of information that is actually present in the matrix, that is, by its density. As observed, exclude the unexpected image jag, </a:t>
            </a:r>
            <a:r>
              <a:rPr kumimoji="1" lang="en-US" altLang="zh-CN" dirty="0"/>
              <a:t>t</a:t>
            </a:r>
            <a:r>
              <a:rPr kumimoji="1" lang="en-US" altLang="zh-CN" dirty="0" smtClean="0"/>
              <a:t>he results under high density conditions are pretty good in all the algorithms.</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08221123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II</a:t>
            </a:r>
            <a:r>
              <a:rPr kumimoji="1" lang="en-US" altLang="zh-CN" dirty="0" smtClean="0"/>
              <a:t>	</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Memory-based algorithm (item-based and user-based) is very sensitive to density changes so the results decreases considerably under sparse conditions. Item-based is more static than user-based because the similarity is more static than the one between users. Neighborhood can be computed offline. </a:t>
            </a:r>
          </a:p>
          <a:p>
            <a:pPr marL="0" indent="0">
              <a:buNone/>
            </a:pPr>
            <a:r>
              <a:rPr kumimoji="1" lang="en-US" altLang="zh-CN" dirty="0" smtClean="0"/>
              <a:t>Model-based algorithm (slope-one) is less sensitive to the density changes and the decline is relatively a bit smoother. But the actual construction of the model discards part of the information, it is less accurate than memory-based under high density conditions (like item-based). Also, the accuracy of model-based algorithm depends on how the model really fits the specific data. It’s more complex to choose the best predictor model. </a:t>
            </a:r>
            <a:endParaRPr kumimoji="1" lang="zh-CN" altLang="en-US" dirty="0"/>
          </a:p>
        </p:txBody>
      </p:sp>
    </p:spTree>
    <p:extLst>
      <p:ext uri="{BB962C8B-B14F-4D97-AF65-F5344CB8AC3E}">
        <p14:creationId xmlns:p14="http://schemas.microsoft.com/office/powerpoint/2010/main" val="410322406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III</a:t>
            </a:r>
            <a:endParaRPr kumimoji="1" lang="zh-CN" altLang="en-US" dirty="0"/>
          </a:p>
        </p:txBody>
      </p:sp>
      <p:sp>
        <p:nvSpPr>
          <p:cNvPr id="3" name="内容占位符 2"/>
          <p:cNvSpPr>
            <a:spLocks noGrp="1"/>
          </p:cNvSpPr>
          <p:nvPr>
            <p:ph idx="1"/>
          </p:nvPr>
        </p:nvSpPr>
        <p:spPr>
          <a:xfrm>
            <a:off x="685800" y="1550894"/>
            <a:ext cx="7770813" cy="4575269"/>
          </a:xfrm>
        </p:spPr>
        <p:txBody>
          <a:bodyPr>
            <a:normAutofit lnSpcReduction="10000"/>
          </a:bodyPr>
          <a:lstStyle/>
          <a:p>
            <a:pPr marL="0" indent="0">
              <a:buNone/>
            </a:pPr>
            <a:r>
              <a:rPr kumimoji="1" lang="en-US" altLang="zh-CN" dirty="0" smtClean="0"/>
              <a:t>Tendency-based doesn’t work so well for </a:t>
            </a:r>
            <a:r>
              <a:rPr kumimoji="1" lang="en-US" altLang="zh-CN" dirty="0" smtClean="0"/>
              <a:t>my specific </a:t>
            </a:r>
            <a:r>
              <a:rPr kumimoji="1" lang="en-US" altLang="zh-CN" dirty="0" smtClean="0"/>
              <a:t>evaluation in </a:t>
            </a:r>
            <a:r>
              <a:rPr kumimoji="1" lang="en-US" altLang="zh-CN" dirty="0" smtClean="0"/>
              <a:t>the </a:t>
            </a:r>
            <a:r>
              <a:rPr kumimoji="1" lang="en-US" altLang="zh-CN" dirty="0" smtClean="0"/>
              <a:t>project. It may be caused by the size of input dataset or the chosen </a:t>
            </a:r>
            <a:r>
              <a:rPr lang="en-US" altLang="zh-CN" dirty="0" smtClean="0"/>
              <a:t>parameter in the </a:t>
            </a:r>
            <a:r>
              <a:rPr lang="en-US" altLang="zh-CN" dirty="0" smtClean="0"/>
              <a:t>formula (contribution and mean value). </a:t>
            </a:r>
            <a:r>
              <a:rPr lang="en-US" altLang="zh-CN" dirty="0" smtClean="0"/>
              <a:t>But it still has some shining point. </a:t>
            </a:r>
            <a:endParaRPr kumimoji="1" lang="en-US" altLang="zh-CN" dirty="0" smtClean="0"/>
          </a:p>
          <a:p>
            <a:pPr marL="0" indent="0">
              <a:buNone/>
            </a:pPr>
            <a:r>
              <a:rPr kumimoji="1" lang="en-US" altLang="zh-CN" sz="2000" dirty="0" smtClean="0"/>
              <a:t>During </a:t>
            </a:r>
            <a:r>
              <a:rPr kumimoji="1" lang="en-US" altLang="zh-CN" sz="2000" dirty="0"/>
              <a:t>the calculation process, we only focus on whether we have user or movie in the given dataset. We don’t focus on whether we have have common user or movie. In the user-based algorithm, we also care about whether neighbor has rated to the active movie.</a:t>
            </a:r>
          </a:p>
          <a:p>
            <a:pPr marL="0" indent="0">
              <a:buNone/>
            </a:pPr>
            <a:r>
              <a:rPr kumimoji="1" lang="en-US" altLang="zh-CN" sz="2000" dirty="0"/>
              <a:t>The sparse rating matrix problem of the tendency-based algorithm is smaller and less serious in than some classic memory-based algorithm like item-based and user-based algorithm. So the converge of the algorithm can be better. </a:t>
            </a:r>
            <a:r>
              <a:rPr kumimoji="1" lang="en-US" altLang="zh-CN" sz="2000" dirty="0" smtClean="0"/>
              <a:t>Fewer data is needed than those needed to find relationships, so computation time and memory requirements are better. </a:t>
            </a:r>
            <a:endParaRPr kumimoji="1" lang="en-US" altLang="zh-CN" sz="2000" dirty="0"/>
          </a:p>
          <a:p>
            <a:pPr marL="0" indent="0">
              <a:buNone/>
            </a:pPr>
            <a:endParaRPr kumimoji="1" lang="zh-CN" altLang="en-US" dirty="0"/>
          </a:p>
        </p:txBody>
      </p:sp>
    </p:spTree>
    <p:extLst>
      <p:ext uri="{BB962C8B-B14F-4D97-AF65-F5344CB8AC3E}">
        <p14:creationId xmlns:p14="http://schemas.microsoft.com/office/powerpoint/2010/main" val="213274152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Work</a:t>
            </a:r>
            <a:endParaRPr kumimoji="1" lang="zh-CN" altLang="en-US" dirty="0"/>
          </a:p>
        </p:txBody>
      </p:sp>
      <p:sp>
        <p:nvSpPr>
          <p:cNvPr id="3" name="内容占位符 2"/>
          <p:cNvSpPr>
            <a:spLocks noGrp="1"/>
          </p:cNvSpPr>
          <p:nvPr>
            <p:ph idx="1"/>
          </p:nvPr>
        </p:nvSpPr>
        <p:spPr>
          <a:xfrm>
            <a:off x="685800" y="1522051"/>
            <a:ext cx="7770813" cy="5141372"/>
          </a:xfrm>
        </p:spPr>
        <p:txBody>
          <a:bodyPr>
            <a:normAutofit lnSpcReduction="10000"/>
          </a:bodyPr>
          <a:lstStyle/>
          <a:p>
            <a:pPr marL="457200" indent="-457200">
              <a:buFont typeface="+mj-lt"/>
              <a:buAutoNum type="arabicPeriod"/>
            </a:pPr>
            <a:r>
              <a:rPr kumimoji="1" lang="en-US" altLang="zh-CN" dirty="0" smtClean="0"/>
              <a:t>More Collaborative Filtering algorithm evaluation: Similarity Fusion, Regression-based, SVD, Regularized SVD, Integrated neighbor-based-SVD model, Cluster-based smoothing, Personality diagnosis</a:t>
            </a:r>
          </a:p>
          <a:p>
            <a:pPr marL="457200" indent="-457200">
              <a:buFont typeface="+mj-lt"/>
              <a:buAutoNum type="arabicPeriod"/>
            </a:pPr>
            <a:r>
              <a:rPr kumimoji="1" lang="en-US" altLang="zh-CN" dirty="0" smtClean="0"/>
              <a:t>User multiple machines to speed up the preprocess and training step. Dataset can be split to different remote machine and use </a:t>
            </a:r>
            <a:r>
              <a:rPr kumimoji="1" lang="en-US" altLang="zh-CN" dirty="0" err="1" smtClean="0"/>
              <a:t>MapReduce</a:t>
            </a:r>
            <a:r>
              <a:rPr kumimoji="1" lang="en-US" altLang="zh-CN" dirty="0" smtClean="0"/>
              <a:t> to preprocess. </a:t>
            </a:r>
          </a:p>
          <a:p>
            <a:pPr marL="457200" indent="-457200">
              <a:buFont typeface="+mj-lt"/>
              <a:buAutoNum type="arabicPeriod"/>
            </a:pPr>
            <a:r>
              <a:rPr kumimoji="1" lang="en-US" altLang="zh-CN" dirty="0" smtClean="0"/>
              <a:t>More dataset type and size evaluation.  </a:t>
            </a:r>
            <a:r>
              <a:rPr kumimoji="1" lang="en-US" altLang="zh-CN" dirty="0" err="1" smtClean="0"/>
              <a:t>NetFlix</a:t>
            </a:r>
            <a:r>
              <a:rPr kumimoji="1" lang="en-US" altLang="zh-CN" dirty="0" smtClean="0"/>
              <a:t>, </a:t>
            </a:r>
            <a:r>
              <a:rPr kumimoji="1" lang="en-US" altLang="zh-CN" dirty="0" err="1" smtClean="0"/>
              <a:t>EachMovie</a:t>
            </a:r>
            <a:r>
              <a:rPr kumimoji="1" lang="en-US" altLang="zh-CN" dirty="0" smtClean="0"/>
              <a:t> or other kind of </a:t>
            </a:r>
            <a:r>
              <a:rPr kumimoji="1" lang="en-US" altLang="zh-CN" dirty="0" smtClean="0"/>
              <a:t>dataset from different domains </a:t>
            </a:r>
            <a:r>
              <a:rPr kumimoji="1" lang="en-US" altLang="zh-CN" dirty="0" smtClean="0"/>
              <a:t>can be used. The size can also be extended to 1 million or 10 million. Different results will be generated because of the modification of the input dataset. </a:t>
            </a:r>
          </a:p>
          <a:p>
            <a:pPr marL="457200" indent="-457200">
              <a:buFont typeface="+mj-lt"/>
              <a:buAutoNum type="arabicPeriod"/>
            </a:pPr>
            <a:r>
              <a:rPr kumimoji="1" lang="en-US" altLang="zh-CN" dirty="0" smtClean="0"/>
              <a:t>More choices of the percent of training set and </a:t>
            </a:r>
            <a:r>
              <a:rPr kumimoji="1" lang="en-US" altLang="zh-CN" dirty="0" smtClean="0"/>
              <a:t>evaluation </a:t>
            </a:r>
            <a:r>
              <a:rPr kumimoji="1" lang="en-US" altLang="zh-CN" dirty="0" smtClean="0"/>
              <a:t>set. </a:t>
            </a:r>
          </a:p>
          <a:p>
            <a:pPr marL="0" indent="0">
              <a:buNone/>
            </a:pPr>
            <a:endParaRPr kumimoji="1" lang="en-US" altLang="zh-CN" dirty="0" smtClean="0"/>
          </a:p>
        </p:txBody>
      </p:sp>
    </p:spTree>
    <p:extLst>
      <p:ext uri="{BB962C8B-B14F-4D97-AF65-F5344CB8AC3E}">
        <p14:creationId xmlns:p14="http://schemas.microsoft.com/office/powerpoint/2010/main" val="3567228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a:xfrm>
            <a:off x="685800" y="1869140"/>
            <a:ext cx="7770813" cy="4480227"/>
          </a:xfrm>
        </p:spPr>
        <p:txBody>
          <a:bodyPr>
            <a:normAutofit/>
          </a:bodyPr>
          <a:lstStyle/>
          <a:p>
            <a:pPr marL="0" indent="0">
              <a:buNone/>
            </a:pPr>
            <a:r>
              <a:rPr lang="en-US" altLang="zh-CN" sz="2000" b="1" dirty="0"/>
              <a:t>[1] Fidel </a:t>
            </a:r>
            <a:r>
              <a:rPr lang="en-US" altLang="zh-CN" sz="2000" b="1" dirty="0" err="1"/>
              <a:t>Cacheda</a:t>
            </a:r>
            <a:r>
              <a:rPr lang="en-US" altLang="zh-CN" sz="2000" b="1" dirty="0"/>
              <a:t>, </a:t>
            </a:r>
            <a:r>
              <a:rPr lang="en-US" altLang="zh-CN" sz="2000" b="1" dirty="0" err="1"/>
              <a:t>Vctor</a:t>
            </a:r>
            <a:r>
              <a:rPr lang="en-US" altLang="zh-CN" sz="2000" b="1" dirty="0"/>
              <a:t> </a:t>
            </a:r>
            <a:r>
              <a:rPr lang="en-US" altLang="zh-CN" sz="2000" b="1" dirty="0" err="1"/>
              <a:t>Carneiro</a:t>
            </a:r>
            <a:r>
              <a:rPr lang="en-US" altLang="zh-CN" sz="2000" b="1" dirty="0"/>
              <a:t>, Diego Fernandez, and </a:t>
            </a:r>
            <a:r>
              <a:rPr lang="en-US" altLang="zh-CN" sz="2000" b="1" dirty="0" err="1"/>
              <a:t>Vreixo</a:t>
            </a:r>
            <a:r>
              <a:rPr lang="en-US" altLang="zh-CN" sz="2000" b="1" dirty="0"/>
              <a:t> </a:t>
            </a:r>
            <a:r>
              <a:rPr lang="en-US" altLang="zh-CN" sz="2000" b="1" dirty="0" err="1"/>
              <a:t>Formoso</a:t>
            </a:r>
            <a:r>
              <a:rPr lang="en-US" altLang="zh-CN" sz="2000" b="1" dirty="0"/>
              <a:t>.  Comparison of collaborative Filtering algorithms: Limitations of current techniques and proposals for scalable, high-performance recommender systems. ACM Trans. Web, 5(1), February 2011. </a:t>
            </a:r>
          </a:p>
          <a:p>
            <a:pPr marL="0" indent="0">
              <a:buNone/>
            </a:pPr>
            <a:r>
              <a:rPr lang="en-US" altLang="zh-CN" sz="2000" b="1" dirty="0"/>
              <a:t>[2] Yao Wu, </a:t>
            </a:r>
            <a:r>
              <a:rPr lang="en-US" altLang="zh-CN" sz="2000" b="1" dirty="0" err="1"/>
              <a:t>Qiang</a:t>
            </a:r>
            <a:r>
              <a:rPr lang="en-US" altLang="zh-CN" sz="2000" b="1" dirty="0"/>
              <a:t> Yan, Danny </a:t>
            </a:r>
            <a:r>
              <a:rPr lang="en-US" altLang="zh-CN" sz="2000" b="1" dirty="0" err="1"/>
              <a:t>Bickson</a:t>
            </a:r>
            <a:r>
              <a:rPr lang="en-US" altLang="zh-CN" sz="2000" b="1" dirty="0"/>
              <a:t>, </a:t>
            </a:r>
            <a:r>
              <a:rPr lang="en-US" altLang="zh-CN" sz="2000" b="1" dirty="0" err="1"/>
              <a:t>Yucheng</a:t>
            </a:r>
            <a:r>
              <a:rPr lang="en-US" altLang="zh-CN" sz="2000" b="1" dirty="0"/>
              <a:t> Low, Qing </a:t>
            </a:r>
            <a:r>
              <a:rPr lang="en-US" altLang="zh-CN" sz="2000" b="1" dirty="0" smtClean="0"/>
              <a:t>Yang. </a:t>
            </a:r>
            <a:r>
              <a:rPr lang="en-US" altLang="zh-CN" sz="2000" b="1" dirty="0"/>
              <a:t>Efficient Multicore Collaborative Filtering.  Cornell University Library. 17 Aug 2011.</a:t>
            </a:r>
            <a:endParaRPr lang="zh-CN" altLang="en-US" sz="2000" b="1" dirty="0"/>
          </a:p>
          <a:p>
            <a:pPr marL="0" indent="0">
              <a:buNone/>
            </a:pPr>
            <a:r>
              <a:rPr lang="en-US" altLang="zh-CN" sz="2000" b="1" dirty="0"/>
              <a:t>[3] Daniel </a:t>
            </a:r>
            <a:r>
              <a:rPr lang="en-US" altLang="zh-CN" sz="2000" b="1" dirty="0" err="1"/>
              <a:t>Lemire</a:t>
            </a:r>
            <a:r>
              <a:rPr lang="en-US" altLang="zh-CN" sz="2000" b="1" dirty="0"/>
              <a:t>, Anna </a:t>
            </a:r>
            <a:r>
              <a:rPr lang="en-US" altLang="zh-CN" sz="2000" b="1" dirty="0" err="1"/>
              <a:t>Mackachlan</a:t>
            </a:r>
            <a:r>
              <a:rPr lang="en-US" altLang="zh-CN" sz="2000" b="1" dirty="0"/>
              <a:t>. Slope One Predictors for Online Rating-Based Collaborative Filtering. In SIAM Data Mining (SDM’05), Newport Beach, California, April 21-23, 2005.</a:t>
            </a:r>
            <a:endParaRPr lang="zh-CN" altLang="en-US" sz="2000" b="1" dirty="0"/>
          </a:p>
          <a:p>
            <a:pPr marL="0" indent="0">
              <a:buNone/>
            </a:pPr>
            <a:endParaRPr kumimoji="1" lang="zh-CN" altLang="en-US" dirty="0"/>
          </a:p>
        </p:txBody>
      </p:sp>
    </p:spTree>
    <p:extLst>
      <p:ext uri="{BB962C8B-B14F-4D97-AF65-F5344CB8AC3E}">
        <p14:creationId xmlns:p14="http://schemas.microsoft.com/office/powerpoint/2010/main" val="320511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680" y="2967335"/>
            <a:ext cx="267265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7741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normAutofit/>
          </a:bodyPr>
          <a:lstStyle/>
          <a:p>
            <a:pPr marL="0" indent="0">
              <a:buNone/>
            </a:pPr>
            <a:r>
              <a:rPr kumimoji="1" lang="en-US" altLang="zh-CN" sz="2800" dirty="0" smtClean="0"/>
              <a:t>Personalized recommendations have become more and more important nowadays. </a:t>
            </a:r>
            <a:r>
              <a:rPr kumimoji="1" lang="en-US" altLang="zh-CN" sz="2800" dirty="0" smtClean="0"/>
              <a:t>Users </a:t>
            </a:r>
            <a:r>
              <a:rPr kumimoji="1" lang="en-US" altLang="zh-CN" sz="2800" dirty="0" smtClean="0"/>
              <a:t>want a system which is not limited to retrieving the most relevant items, but also more adequate for their tastes and interests. </a:t>
            </a:r>
            <a:r>
              <a:rPr kumimoji="1" lang="en-US" altLang="zh-CN" sz="2800" dirty="0" smtClean="0"/>
              <a:t>The </a:t>
            </a:r>
            <a:r>
              <a:rPr kumimoji="1" lang="en-US" altLang="zh-CN" sz="2800" dirty="0" smtClean="0"/>
              <a:t>technique of collaborative filtering is especially successful in generating this kind of recommendations.</a:t>
            </a:r>
            <a:r>
              <a:rPr kumimoji="1" lang="en-US" altLang="zh-CN" sz="2800" dirty="0"/>
              <a:t> </a:t>
            </a:r>
            <a:r>
              <a:rPr kumimoji="1" lang="en-US" altLang="zh-CN" sz="2800" dirty="0" smtClean="0"/>
              <a:t>So the comparison of accuracy and coverage is </a:t>
            </a:r>
            <a:r>
              <a:rPr kumimoji="1" lang="en-US" altLang="zh-CN" sz="2800"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insufficient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problems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creen Shot 2014-05-18 at 上午1.59.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35" y="1179631"/>
            <a:ext cx="8636000" cy="3098800"/>
          </a:xfrm>
          <a:prstGeom prst="rect">
            <a:avLst/>
          </a:prstGeom>
        </p:spPr>
      </p:pic>
      <p:sp>
        <p:nvSpPr>
          <p:cNvPr id="8" name="矩形 7"/>
          <p:cNvSpPr/>
          <p:nvPr/>
        </p:nvSpPr>
        <p:spPr>
          <a:xfrm>
            <a:off x="1580138" y="4891261"/>
            <a:ext cx="5955463" cy="923330"/>
          </a:xfrm>
          <a:prstGeom prst="rect">
            <a:avLst/>
          </a:prstGeom>
          <a:noFill/>
        </p:spPr>
        <p:txBody>
          <a:bodyPr wrap="squar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Very similar! </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0065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reen Shot 2014-05-07 at 上午1.2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17" y="669072"/>
            <a:ext cx="6409142" cy="5818272"/>
          </a:xfrm>
          <a:prstGeom prst="rect">
            <a:avLst/>
          </a:prstGeom>
        </p:spPr>
      </p:pic>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6979</TotalTime>
  <Words>3037</Words>
  <Application>Microsoft Macintosh PowerPoint</Application>
  <PresentationFormat>全屏显示(4:3)</PresentationFormat>
  <Paragraphs>244</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故事</vt:lpstr>
      <vt:lpstr>Comparison of Collaborative Filtering Algorithms</vt:lpstr>
      <vt:lpstr>PowerPoint 演示文稿</vt:lpstr>
      <vt:lpstr>PowerPoint 演示文稿</vt:lpstr>
      <vt:lpstr>PowerPoint 演示文稿</vt:lpstr>
      <vt:lpstr>Background &amp; Motivation</vt:lpstr>
      <vt:lpstr>Background &amp; Motivation</vt:lpstr>
      <vt:lpstr>Collaborative Filtering </vt:lpstr>
      <vt:lpstr>PowerPoint 演示文稿</vt:lpstr>
      <vt:lpstr>PowerPoint 演示文稿</vt:lpstr>
      <vt:lpstr>PowerPoint 演示文稿</vt:lpstr>
      <vt:lpstr>PowerPoint 演示文稿</vt:lpstr>
      <vt:lpstr>Notation</vt:lpstr>
      <vt:lpstr>Dataset</vt:lpstr>
      <vt:lpstr>Dataset</vt:lpstr>
      <vt:lpstr>Dataset</vt:lpstr>
      <vt:lpstr>Task </vt:lpstr>
      <vt:lpstr>Methodology</vt:lpstr>
      <vt:lpstr>PowerPoint 演示文稿</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vt:lpstr>
      <vt:lpstr>Tendency-based </vt:lpstr>
      <vt:lpstr>Tendency-based Preprocess </vt:lpstr>
      <vt:lpstr>User Tendency</vt:lpstr>
      <vt:lpstr>Movie Tendency</vt:lpstr>
      <vt:lpstr>Tendency-based Query</vt:lpstr>
      <vt:lpstr>Slope-one </vt:lpstr>
      <vt:lpstr>Training phase</vt:lpstr>
      <vt:lpstr>Query Phase</vt:lpstr>
      <vt:lpstr>MAE</vt:lpstr>
      <vt:lpstr>PowerPoint 演示文稿</vt:lpstr>
      <vt:lpstr>PowerPoint 演示文稿</vt:lpstr>
      <vt:lpstr>PowerPoint 演示文稿</vt:lpstr>
      <vt:lpstr>PowerPoint 演示文稿</vt:lpstr>
      <vt:lpstr>PowerPoint 演示文稿</vt:lpstr>
      <vt:lpstr>Coverage </vt:lpstr>
      <vt:lpstr>PowerPoint 演示文稿</vt:lpstr>
      <vt:lpstr>PowerPoint 演示文稿</vt:lpstr>
      <vt:lpstr>Conclusion I</vt:lpstr>
      <vt:lpstr>Conclusion II </vt:lpstr>
      <vt:lpstr>Conclusion III</vt:lpstr>
      <vt:lpstr>Future Work</vt:lpstr>
      <vt:lpstr>Reference</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276</cp:revision>
  <dcterms:created xsi:type="dcterms:W3CDTF">2014-05-02T05:51:43Z</dcterms:created>
  <dcterms:modified xsi:type="dcterms:W3CDTF">2014-05-19T07:59:50Z</dcterms:modified>
</cp:coreProperties>
</file>