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58" r:id="rId7"/>
    <p:sldId id="263" r:id="rId8"/>
    <p:sldId id="262" r:id="rId9"/>
    <p:sldId id="264" r:id="rId10"/>
    <p:sldId id="266" r:id="rId11"/>
    <p:sldId id="265"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2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14-5-5</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877824"/>
          </a:xfrm>
        </p:spPr>
        <p:txBody>
          <a:bodyPr/>
          <a:lstStyle/>
          <a:p>
            <a:r>
              <a:rPr kumimoji="1" lang="en-US" altLang="zh-CN" dirty="0" smtClean="0"/>
              <a:t>Bo Yang</a:t>
            </a:r>
          </a:p>
          <a:p>
            <a:r>
              <a:rPr kumimoji="1" lang="en-US" altLang="zh-CN" dirty="0" smtClean="0"/>
              <a:t>Computer Science Dept.</a:t>
            </a:r>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smtClean="0"/>
              <a:t>100K MovieLens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Item-KNN algorithm</a:t>
            </a:r>
            <a:endParaRPr kumimoji="1" lang="zh-CN" altLang="en-US" dirty="0"/>
          </a:p>
        </p:txBody>
      </p:sp>
      <p:sp>
        <p:nvSpPr>
          <p:cNvPr id="3" name="内容占位符 2"/>
          <p:cNvSpPr>
            <a:spLocks noGrp="1"/>
          </p:cNvSpPr>
          <p:nvPr>
            <p:ph idx="1"/>
          </p:nvPr>
        </p:nvSpPr>
        <p:spPr>
          <a:xfrm>
            <a:off x="685800" y="1597678"/>
            <a:ext cx="7770813" cy="4774964"/>
          </a:xfrm>
        </p:spPr>
        <p:txBody>
          <a:bodyPr>
            <a:normAutofit/>
          </a:bodyPr>
          <a:lstStyle/>
          <a:p>
            <a:pPr marL="0" indent="0">
              <a:buNone/>
            </a:pPr>
            <a:r>
              <a:rPr kumimoji="1" lang="en-US" altLang="zh-CN" dirty="0" smtClean="0"/>
              <a:t>To calculate the similarity between two movies, we need the id of these two movies’ id and the value lists of these two movies. These values can be easily got because they are return directly by the reduce of 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movie </a:t>
            </a:r>
            <a:r>
              <a:rPr kumimoji="1" lang="en-US" altLang="zh-CN" dirty="0" err="1" smtClean="0"/>
              <a:t>i</a:t>
            </a:r>
            <a:r>
              <a:rPr kumimoji="1" lang="en-US" altLang="zh-CN" dirty="0" smtClean="0"/>
              <a:t> and movie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4490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	</a:t>
            </a:r>
            <a:endParaRPr kumimoji="1" lang="zh-CN" altLang="en-US" dirty="0"/>
          </a:p>
        </p:txBody>
      </p:sp>
      <p:sp>
        <p:nvSpPr>
          <p:cNvPr id="3" name="内容占位符 2"/>
          <p:cNvSpPr>
            <a:spLocks noGrp="1"/>
          </p:cNvSpPr>
          <p:nvPr>
            <p:ph idx="1"/>
          </p:nvPr>
        </p:nvSpPr>
        <p:spPr>
          <a:xfrm>
            <a:off x="685799" y="1371417"/>
            <a:ext cx="8351253" cy="5307107"/>
          </a:xfrm>
        </p:spPr>
        <p:txBody>
          <a:bodyPr>
            <a:normAutofit fontScale="92500" lnSpcReduction="10000"/>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Item-Query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User-Based</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User-based is very similar to item-based algorithm. They are both memory-based CF algorithm. The difference is item-based use the similarity between the active movie and its neighbors, while user-based use the similarity between the active user and its neighbor. Like the item-based algorithm, user-based algorithm also has four steps: collection, preprocess, KNN and query. The collection is the same, so let’s start with the preprocess. </a:t>
            </a:r>
            <a:endParaRPr kumimoji="1" lang="zh-CN" altLang="en-US" dirty="0"/>
          </a:p>
        </p:txBody>
      </p:sp>
    </p:spTree>
    <p:extLst>
      <p:ext uri="{BB962C8B-B14F-4D97-AF65-F5344CB8AC3E}">
        <p14:creationId xmlns:p14="http://schemas.microsoft.com/office/powerpoint/2010/main" val="25972275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User-Preprocess</a:t>
            </a:r>
            <a:endParaRPr kumimoji="1" lang="zh-CN" altLang="en-US" dirty="0"/>
          </a:p>
        </p:txBody>
      </p:sp>
      <p:sp>
        <p:nvSpPr>
          <p:cNvPr id="3" name="内容占位符 2"/>
          <p:cNvSpPr>
            <a:spLocks noGrp="1"/>
          </p:cNvSpPr>
          <p:nvPr>
            <p:ph idx="1"/>
          </p:nvPr>
        </p:nvSpPr>
        <p:spPr>
          <a:xfrm>
            <a:off x="685800" y="1550894"/>
            <a:ext cx="7770813" cy="4591944"/>
          </a:xfrm>
        </p:spPr>
        <p:txBody>
          <a:bodyPr>
            <a:normAutofit fontScale="85000" lnSpcReduction="10000"/>
          </a:bodyPr>
          <a:lstStyle/>
          <a:p>
            <a:pPr marL="0" indent="0">
              <a:buNone/>
            </a:pPr>
            <a:r>
              <a:rPr kumimoji="1" lang="en-US" altLang="zh-CN" dirty="0"/>
              <a:t>Map Input:</a:t>
            </a:r>
          </a:p>
          <a:p>
            <a:pPr marL="0" indent="0">
              <a:buNone/>
            </a:pPr>
            <a:r>
              <a:rPr kumimoji="1" lang="en-US" altLang="zh-CN" sz="2400" dirty="0" err="1">
                <a:solidFill>
                  <a:srgbClr val="E8950E"/>
                </a:solidFill>
              </a:rPr>
              <a:t>UserID</a:t>
            </a:r>
            <a:r>
              <a:rPr kumimoji="1" lang="en-US" altLang="zh-CN" sz="2400" dirty="0">
                <a:solidFill>
                  <a:srgbClr val="E8950E"/>
                </a:solidFill>
              </a:rPr>
              <a:t>  Sorted Array&lt;collector&lt;</a:t>
            </a:r>
            <a:r>
              <a:rPr kumimoji="1" lang="en-US" altLang="zh-CN" sz="2400" dirty="0" err="1">
                <a:solidFill>
                  <a:srgbClr val="E8950E"/>
                </a:solidFill>
              </a:rPr>
              <a:t>MovieID</a:t>
            </a:r>
            <a:r>
              <a:rPr kumimoji="1" lang="en-US" altLang="zh-CN" sz="2400" dirty="0">
                <a:solidFill>
                  <a:srgbClr val="E8950E"/>
                </a:solidFill>
              </a:rPr>
              <a:t>, Rating&gt;&gt; based on </a:t>
            </a:r>
            <a:r>
              <a:rPr kumimoji="1" lang="en-US" altLang="zh-CN" sz="2400" dirty="0" err="1">
                <a:solidFill>
                  <a:srgbClr val="E8950E"/>
                </a:solidFill>
              </a:rPr>
              <a:t>MovieID</a:t>
            </a:r>
            <a:endParaRPr kumimoji="1" lang="zh-CN" altLang="en-US" sz="2400" dirty="0">
              <a:solidFill>
                <a:srgbClr val="E8950E"/>
              </a:solidFill>
            </a:endParaRPr>
          </a:p>
          <a:p>
            <a:pPr marL="0" indent="0">
              <a:buNone/>
            </a:pPr>
            <a:r>
              <a:rPr kumimoji="1" lang="en-US" altLang="zh-CN" dirty="0"/>
              <a:t>Map Output:</a:t>
            </a:r>
          </a:p>
          <a:p>
            <a:pPr marL="0" indent="0">
              <a:buNone/>
            </a:pPr>
            <a:r>
              <a:rPr kumimoji="1" lang="en-US" altLang="zh-CN" sz="2400" dirty="0" err="1" smtClean="0">
                <a:solidFill>
                  <a:srgbClr val="E8950E"/>
                </a:solidFill>
              </a:rPr>
              <a:t>UserID</a:t>
            </a:r>
            <a:r>
              <a:rPr kumimoji="1" lang="en-US" altLang="zh-CN" sz="2400" dirty="0" smtClean="0">
                <a:solidFill>
                  <a:srgbClr val="E8950E"/>
                </a:solidFill>
              </a:rPr>
              <a:t>, </a:t>
            </a:r>
            <a:r>
              <a:rPr kumimoji="1" lang="en-US" altLang="zh-CN" sz="2400" dirty="0">
                <a:solidFill>
                  <a:srgbClr val="E8950E"/>
                </a:solidFill>
              </a:rPr>
              <a: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Input: </a:t>
            </a:r>
          </a:p>
          <a:p>
            <a:pPr marL="0" indent="0">
              <a:buNone/>
            </a:pPr>
            <a:r>
              <a:rPr kumimoji="1" lang="en-US" altLang="zh-CN" sz="2400" dirty="0" err="1" smtClean="0">
                <a:solidFill>
                  <a:srgbClr val="E8950E"/>
                </a:solidFill>
              </a:rPr>
              <a:t>UserID</a:t>
            </a:r>
            <a:r>
              <a:rPr kumimoji="1" lang="en-US" altLang="zh-CN" sz="2400" dirty="0">
                <a:solidFill>
                  <a:srgbClr val="E8950E"/>
                </a:solidFill>
              </a:rPr>
              <a:t>, 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Output:</a:t>
            </a:r>
          </a:p>
          <a:p>
            <a:pPr marL="0" indent="0">
              <a:buNone/>
            </a:pPr>
            <a:r>
              <a:rPr kumimoji="1" lang="en-US" altLang="zh-CN" sz="2400" dirty="0" err="1" smtClean="0">
                <a:solidFill>
                  <a:srgbClr val="E8950E"/>
                </a:solidFill>
              </a:rPr>
              <a:t>UserID</a:t>
            </a:r>
            <a:r>
              <a:rPr kumimoji="1" lang="en-US" altLang="zh-CN" sz="2400" dirty="0">
                <a:solidFill>
                  <a:srgbClr val="E8950E"/>
                </a:solidFill>
              </a:rPr>
              <a:t>, Sorted Array&lt;Collector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&gt;&gt; based on </a:t>
            </a:r>
            <a:r>
              <a:rPr kumimoji="1" lang="en-US" altLang="zh-CN" sz="2400" dirty="0" err="1" smtClean="0">
                <a:solidFill>
                  <a:srgbClr val="E8950E"/>
                </a:solidFill>
              </a:rPr>
              <a:t>MovieID</a:t>
            </a:r>
            <a:endParaRPr kumimoji="1" lang="zh-CN" altLang="en-US" sz="24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11908570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User-KNN </a:t>
            </a:r>
            <a:r>
              <a:rPr kumimoji="1" lang="en-US" altLang="zh-CN" dirty="0"/>
              <a:t>algorithm</a:t>
            </a:r>
            <a:endParaRPr kumimoji="1" lang="zh-CN" altLang="en-US" dirty="0"/>
          </a:p>
        </p:txBody>
      </p:sp>
      <p:sp>
        <p:nvSpPr>
          <p:cNvPr id="3" name="内容占位符 2"/>
          <p:cNvSpPr>
            <a:spLocks noGrp="1"/>
          </p:cNvSpPr>
          <p:nvPr>
            <p:ph idx="1"/>
          </p:nvPr>
        </p:nvSpPr>
        <p:spPr>
          <a:xfrm>
            <a:off x="685800" y="1408184"/>
            <a:ext cx="7770813" cy="5259987"/>
          </a:xfrm>
        </p:spPr>
        <p:txBody>
          <a:bodyPr>
            <a:normAutofit lnSpcReduction="10000"/>
          </a:bodyPr>
          <a:lstStyle/>
          <a:p>
            <a:pPr marL="0" indent="0">
              <a:buNone/>
            </a:pPr>
            <a:r>
              <a:rPr kumimoji="1" lang="en-US" altLang="zh-CN" dirty="0"/>
              <a:t>To calculate the similarity between two </a:t>
            </a:r>
            <a:r>
              <a:rPr kumimoji="1" lang="en-US" altLang="zh-CN" dirty="0" smtClean="0"/>
              <a:t>users, </a:t>
            </a:r>
            <a:r>
              <a:rPr kumimoji="1" lang="en-US" altLang="zh-CN" dirty="0"/>
              <a:t>we need the id of these two </a:t>
            </a:r>
            <a:r>
              <a:rPr kumimoji="1" lang="en-US" altLang="zh-CN" dirty="0" smtClean="0"/>
              <a:t>users’ id </a:t>
            </a:r>
            <a:r>
              <a:rPr kumimoji="1" lang="en-US" altLang="zh-CN" dirty="0"/>
              <a:t>and the value lists these two </a:t>
            </a:r>
            <a:r>
              <a:rPr kumimoji="1" lang="en-US" altLang="zh-CN" dirty="0" smtClean="0"/>
              <a:t>users. </a:t>
            </a:r>
            <a:r>
              <a:rPr kumimoji="1" lang="en-US" altLang="zh-CN" dirty="0"/>
              <a:t>These </a:t>
            </a:r>
            <a:r>
              <a:rPr kumimoji="1" lang="en-US" altLang="zh-CN" dirty="0" smtClean="0"/>
              <a:t>values can </a:t>
            </a:r>
            <a:r>
              <a:rPr kumimoji="1" lang="en-US" altLang="zh-CN" dirty="0"/>
              <a:t>be easily got because they are return directly by the reduce of the preprocess. The formula is below. </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a:t>Find the common </a:t>
            </a:r>
            <a:r>
              <a:rPr kumimoji="1" lang="en-US" altLang="zh-CN" dirty="0" smtClean="0"/>
              <a:t>movie which </a:t>
            </a:r>
            <a:r>
              <a:rPr kumimoji="1" lang="en-US" altLang="zh-CN" dirty="0"/>
              <a:t>has </a:t>
            </a:r>
            <a:r>
              <a:rPr kumimoji="1" lang="en-US" altLang="zh-CN" dirty="0" smtClean="0"/>
              <a:t>been rated by both </a:t>
            </a:r>
            <a:r>
              <a:rPr kumimoji="1" lang="en-US" altLang="zh-CN" dirty="0"/>
              <a:t>user </a:t>
            </a:r>
            <a:r>
              <a:rPr kumimoji="1" lang="en-US" altLang="zh-CN" dirty="0" err="1"/>
              <a:t>i</a:t>
            </a:r>
            <a:r>
              <a:rPr kumimoji="1" lang="en-US" altLang="zh-CN" dirty="0"/>
              <a:t> and user j. After calculating the similarity between every two </a:t>
            </a:r>
            <a:r>
              <a:rPr kumimoji="1" lang="en-US" altLang="zh-CN" dirty="0" smtClean="0"/>
              <a:t>users, </a:t>
            </a:r>
            <a:r>
              <a:rPr kumimoji="1" lang="en-US" altLang="zh-CN" dirty="0"/>
              <a:t>the output of KNN algorithm can be something like </a:t>
            </a:r>
          </a:p>
          <a:p>
            <a:pPr marL="0" indent="0">
              <a:buNone/>
            </a:pPr>
            <a:r>
              <a:rPr kumimoji="1" lang="en-US" altLang="zh-CN" sz="1800" dirty="0" err="1" smtClean="0">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neighbourID</a:t>
            </a:r>
            <a:r>
              <a:rPr kumimoji="1" lang="en-US" altLang="zh-CN" sz="1800" dirty="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4 at 上午1.4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7" y="2976568"/>
            <a:ext cx="5746823" cy="1163984"/>
          </a:xfrm>
          <a:prstGeom prst="rect">
            <a:avLst/>
          </a:prstGeom>
        </p:spPr>
      </p:pic>
    </p:spTree>
    <p:extLst>
      <p:ext uri="{BB962C8B-B14F-4D97-AF65-F5344CB8AC3E}">
        <p14:creationId xmlns:p14="http://schemas.microsoft.com/office/powerpoint/2010/main" val="2919577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&amp; Motivation</a:t>
            </a:r>
            <a:endParaRPr kumimoji="1" lang="zh-CN" altLang="en-US" dirty="0"/>
          </a:p>
        </p:txBody>
      </p:sp>
      <p:sp>
        <p:nvSpPr>
          <p:cNvPr id="3" name="内容占位符 2"/>
          <p:cNvSpPr>
            <a:spLocks noGrp="1"/>
          </p:cNvSpPr>
          <p:nvPr>
            <p:ph idx="1"/>
          </p:nvPr>
        </p:nvSpPr>
        <p:spPr>
          <a:xfrm>
            <a:off x="685800" y="1869141"/>
            <a:ext cx="7955475" cy="4257022"/>
          </a:xfrm>
        </p:spPr>
        <p:txBody>
          <a:bodyPr/>
          <a:lstStyle/>
          <a:p>
            <a:pPr marL="0" indent="0">
              <a:buNone/>
            </a:pPr>
            <a:r>
              <a:rPr kumimoji="1" lang="en-US" altLang="zh-CN" dirty="0" smtClean="0"/>
              <a:t>Personalized recommendations have become more and more important nowadays. The technique of collaborative filtering is especially successful in generating this kind of recommendations.</a:t>
            </a:r>
            <a:r>
              <a:rPr kumimoji="1" lang="en-US" altLang="zh-CN" dirty="0"/>
              <a:t> </a:t>
            </a:r>
            <a:r>
              <a:rPr kumimoji="1" lang="en-US" altLang="zh-CN" dirty="0" smtClean="0"/>
              <a:t>So the comparison of accuracy and coverage is </a:t>
            </a:r>
            <a:r>
              <a:rPr kumimoji="1" lang="en-US" altLang="zh-CN" dirty="0"/>
              <a:t>worthwhile.</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a:t>Query</a:t>
            </a:r>
            <a:endParaRPr kumimoji="1" lang="zh-CN" altLang="en-US" dirty="0"/>
          </a:p>
        </p:txBody>
      </p:sp>
      <p:sp>
        <p:nvSpPr>
          <p:cNvPr id="5" name="内容占位符 2"/>
          <p:cNvSpPr>
            <a:spLocks noGrp="1"/>
          </p:cNvSpPr>
          <p:nvPr>
            <p:ph idx="1"/>
          </p:nvPr>
        </p:nvSpPr>
        <p:spPr>
          <a:xfrm>
            <a:off x="685799" y="1371417"/>
            <a:ext cx="8351253" cy="5307107"/>
          </a:xfrm>
        </p:spPr>
        <p:txBody>
          <a:bodyPr>
            <a:normAutofit/>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The NM store all the neighbors of the active user which we want to predict. UM store all the users’ rating information from the training dataset. </a:t>
            </a:r>
            <a:endParaRPr kumimoji="1" lang="zh-CN" altLang="en-US" dirty="0"/>
          </a:p>
        </p:txBody>
      </p:sp>
      <p:sp>
        <p:nvSpPr>
          <p:cNvPr id="6" name="矩形 5"/>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7" name="图片 6"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8" name="右箭头 7"/>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10" name="矩形 9"/>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11" name="右箭头 10"/>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39853135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User-Query</a:t>
            </a:r>
            <a:endParaRPr kumimoji="1" lang="zh-CN" altLang="en-US" dirty="0"/>
          </a:p>
        </p:txBody>
      </p:sp>
      <p:sp>
        <p:nvSpPr>
          <p:cNvPr id="5" name="内容占位符 2"/>
          <p:cNvSpPr>
            <a:spLocks noGrp="1"/>
          </p:cNvSpPr>
          <p:nvPr>
            <p:ph idx="1"/>
          </p:nvPr>
        </p:nvSpPr>
        <p:spPr>
          <a:xfrm>
            <a:off x="685800" y="1514843"/>
            <a:ext cx="7770813" cy="4895280"/>
          </a:xfrm>
        </p:spPr>
        <p:txBody>
          <a:bodyPr/>
          <a:lstStyle/>
          <a:p>
            <a:pPr marL="0" indent="0">
              <a:buNone/>
            </a:pPr>
            <a:r>
              <a:rPr kumimoji="1" lang="en-US" altLang="zh-CN" dirty="0" smtClean="0"/>
              <a:t>After we get both the NM and RM, we find the top 10 neighbor in the NM. These users are very similar to the active user, which we want his/her rating to the active movie. Then find these users’ rating to the active movie in RM. User their average rating to predict the rating. </a:t>
            </a:r>
            <a:endParaRPr kumimoji="1" lang="en-US" altLang="zh-CN" dirty="0"/>
          </a:p>
        </p:txBody>
      </p:sp>
    </p:spTree>
    <p:extLst>
      <p:ext uri="{BB962C8B-B14F-4D97-AF65-F5344CB8AC3E}">
        <p14:creationId xmlns:p14="http://schemas.microsoft.com/office/powerpoint/2010/main" val="38168645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in Item-Query</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If the NM is null, then the active </a:t>
            </a:r>
            <a:r>
              <a:rPr kumimoji="1" lang="en-US" altLang="zh-CN" dirty="0" smtClean="0"/>
              <a:t>user, doesn’t </a:t>
            </a:r>
            <a:r>
              <a:rPr kumimoji="1" lang="en-US" altLang="zh-CN" dirty="0"/>
              <a:t>have any neighbors. </a:t>
            </a:r>
            <a:r>
              <a:rPr kumimoji="1" lang="en-US" altLang="zh-CN" dirty="0" smtClean="0"/>
              <a:t>That means no common movie has been rated by both the active user and any other user in the training dataset. It may be caused by insufficient amount ratings by users or insufficient amount users.</a:t>
            </a:r>
          </a:p>
          <a:p>
            <a:pPr marL="0" indent="0">
              <a:buNone/>
            </a:pPr>
            <a:r>
              <a:rPr kumimoji="1" lang="en-US" altLang="zh-CN" dirty="0" smtClean="0"/>
              <a:t>If the UM is null, the problem is really serious. We cannot search for any users’ ratings.</a:t>
            </a:r>
          </a:p>
          <a:p>
            <a:pPr marL="0" indent="0">
              <a:buNone/>
            </a:pPr>
            <a:r>
              <a:rPr kumimoji="1" lang="en-US" altLang="zh-CN" dirty="0" smtClean="0"/>
              <a:t>Another problem is both of these two memory is not null, but we find that all the neighbors have never rated to the active movie (Some users have rated just a few movies). This problem is also caused by the sparse training dataset. </a:t>
            </a: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26210112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Tendency-based use the difference instead of the similarity. To get the predict rating by tendency-based algorithm, we need both the preprocess result of item-based and user-based. </a:t>
            </a:r>
          </a:p>
          <a:p>
            <a:pPr marL="0" indent="0">
              <a:buNone/>
            </a:pPr>
            <a:r>
              <a:rPr kumimoji="1" lang="en-US" altLang="zh-CN" sz="2000" dirty="0" err="1">
                <a:solidFill>
                  <a:srgbClr val="E8950E"/>
                </a:solidFill>
              </a:rPr>
              <a:t>UserID</a:t>
            </a:r>
            <a:r>
              <a:rPr kumimoji="1" lang="en-US" altLang="zh-CN" sz="2000" dirty="0">
                <a:solidFill>
                  <a:srgbClr val="E8950E"/>
                </a:solidFill>
              </a:rPr>
              <a:t>, Sorted Array&lt;Collector&lt;</a:t>
            </a:r>
            <a:r>
              <a:rPr kumimoji="1" lang="en-US" altLang="zh-CN" sz="2000" dirty="0" err="1">
                <a:solidFill>
                  <a:srgbClr val="E8950E"/>
                </a:solidFill>
              </a:rPr>
              <a:t>MovieID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smtClean="0">
                <a:solidFill>
                  <a:srgbClr val="E8950E"/>
                </a:solidFill>
              </a:rPr>
              <a:t>MovieID</a:t>
            </a:r>
            <a:endParaRPr kumimoji="1" lang="en-US" altLang="zh-CN" sz="2000" dirty="0" smtClean="0">
              <a:solidFill>
                <a:srgbClr val="E8950E"/>
              </a:solidFill>
            </a:endParaRPr>
          </a:p>
          <a:p>
            <a:pPr marL="0" indent="0">
              <a:buNone/>
            </a:pPr>
            <a:r>
              <a:rPr kumimoji="1" lang="en-US" altLang="zh-CN" sz="2000" dirty="0" err="1">
                <a:solidFill>
                  <a:srgbClr val="E8950E"/>
                </a:solidFill>
              </a:rPr>
              <a:t>MovieID</a:t>
            </a:r>
            <a:r>
              <a:rPr kumimoji="1" lang="en-US" altLang="zh-CN" sz="2000" dirty="0">
                <a:solidFill>
                  <a:srgbClr val="E8950E"/>
                </a:solidFill>
              </a:rPr>
              <a:t>, Sorted Array&lt;Collector&lt;</a:t>
            </a:r>
            <a:r>
              <a:rPr kumimoji="1" lang="en-US" altLang="zh-CN" sz="2000" dirty="0" err="1">
                <a:solidFill>
                  <a:srgbClr val="E8950E"/>
                </a:solidFill>
              </a:rPr>
              <a:t>UserID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a:solidFill>
                  <a:srgbClr val="E8950E"/>
                </a:solidFill>
              </a:rPr>
              <a:t>UserID</a:t>
            </a:r>
            <a:endParaRPr kumimoji="1" lang="zh-CN" altLang="en-US" sz="2000" dirty="0">
              <a:solidFill>
                <a:srgbClr val="E8950E"/>
              </a:solidFill>
            </a:endParaRPr>
          </a:p>
          <a:p>
            <a:pPr marL="0" indent="0">
              <a:buNone/>
            </a:pPr>
            <a:endParaRPr kumimoji="1" lang="zh-CN" altLang="en-US" sz="20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2601531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Preprocess	</a:t>
            </a:r>
            <a:endParaRPr kumimoji="1" lang="zh-CN" altLang="en-US" dirty="0"/>
          </a:p>
        </p:txBody>
      </p:sp>
      <p:sp>
        <p:nvSpPr>
          <p:cNvPr id="3" name="内容占位符 2"/>
          <p:cNvSpPr>
            <a:spLocks noGrp="1"/>
          </p:cNvSpPr>
          <p:nvPr>
            <p:ph idx="1"/>
          </p:nvPr>
        </p:nvSpPr>
        <p:spPr>
          <a:xfrm>
            <a:off x="685800" y="1869141"/>
            <a:ext cx="7770813" cy="4587806"/>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Save both results. We need to put the result of item-based preprocess into the </a:t>
            </a:r>
            <a:r>
              <a:rPr kumimoji="1" lang="en-US" altLang="zh-CN" dirty="0" err="1" smtClean="0"/>
              <a:t>MovieInfo</a:t>
            </a:r>
            <a:r>
              <a:rPr kumimoji="1" lang="en-US" altLang="zh-CN" dirty="0" smtClean="0"/>
              <a:t> memory space, while put the result of user-based preprocess into the </a:t>
            </a:r>
            <a:r>
              <a:rPr kumimoji="1" lang="en-US" altLang="zh-CN" dirty="0" err="1" smtClean="0"/>
              <a:t>UserInfo</a:t>
            </a:r>
            <a:r>
              <a:rPr kumimoji="1" lang="en-US" altLang="zh-CN" dirty="0" smtClean="0"/>
              <a:t> memory space. </a:t>
            </a:r>
          </a:p>
        </p:txBody>
      </p:sp>
      <p:sp>
        <p:nvSpPr>
          <p:cNvPr id="4" name="矩形 3"/>
          <p:cNvSpPr/>
          <p:nvPr/>
        </p:nvSpPr>
        <p:spPr>
          <a:xfrm>
            <a:off x="942473" y="2177714"/>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Item-Preprocess</a:t>
            </a:r>
            <a:endParaRPr kumimoji="1" lang="zh-CN" altLang="en-US" dirty="0"/>
          </a:p>
        </p:txBody>
      </p:sp>
      <p:sp>
        <p:nvSpPr>
          <p:cNvPr id="5" name="矩形 4"/>
          <p:cNvSpPr/>
          <p:nvPr/>
        </p:nvSpPr>
        <p:spPr>
          <a:xfrm>
            <a:off x="942473" y="3388894"/>
            <a:ext cx="1450474" cy="8475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User-Preprocess</a:t>
            </a:r>
            <a:endParaRPr kumimoji="1" lang="zh-CN" altLang="en-US" dirty="0"/>
          </a:p>
        </p:txBody>
      </p:sp>
      <p:sp>
        <p:nvSpPr>
          <p:cNvPr id="6" name="右箭头 5"/>
          <p:cNvSpPr/>
          <p:nvPr/>
        </p:nvSpPr>
        <p:spPr>
          <a:xfrm>
            <a:off x="2692400" y="24263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右箭头 6"/>
          <p:cNvSpPr/>
          <p:nvPr/>
        </p:nvSpPr>
        <p:spPr>
          <a:xfrm>
            <a:off x="2692400" y="338889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4300121" y="217771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9" name="矩形 8"/>
          <p:cNvSpPr/>
          <p:nvPr/>
        </p:nvSpPr>
        <p:spPr>
          <a:xfrm>
            <a:off x="4300121" y="3388893"/>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2" name="右箭头 11"/>
          <p:cNvSpPr/>
          <p:nvPr/>
        </p:nvSpPr>
        <p:spPr>
          <a:xfrm>
            <a:off x="5962316" y="2794000"/>
            <a:ext cx="1029368" cy="7352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139573" y="263892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and Movie Tendency</a:t>
            </a:r>
            <a:endParaRPr kumimoji="1" lang="zh-CN" altLang="en-US" dirty="0"/>
          </a:p>
        </p:txBody>
      </p:sp>
    </p:spTree>
    <p:extLst>
      <p:ext uri="{BB962C8B-B14F-4D97-AF65-F5344CB8AC3E}">
        <p14:creationId xmlns:p14="http://schemas.microsoft.com/office/powerpoint/2010/main" val="39358958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 Tendency</a:t>
            </a:r>
            <a:endParaRPr kumimoji="1" lang="zh-CN" altLang="en-US" dirty="0"/>
          </a:p>
        </p:txBody>
      </p:sp>
      <p:sp>
        <p:nvSpPr>
          <p:cNvPr id="3" name="内容占位符 2"/>
          <p:cNvSpPr>
            <a:spLocks noGrp="1"/>
          </p:cNvSpPr>
          <p:nvPr>
            <p:ph idx="1"/>
          </p:nvPr>
        </p:nvSpPr>
        <p:spPr>
          <a:xfrm>
            <a:off x="747045" y="1355793"/>
            <a:ext cx="7770813" cy="5395260"/>
          </a:xfrm>
        </p:spPr>
        <p:txBody>
          <a:bodyPr/>
          <a:lstStyle/>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To calculate the user-tendency, we need to get the rating which the active gives to the specific movie and this movie’s average rating.</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zh-CN" altLang="en-US" dirty="0"/>
          </a:p>
        </p:txBody>
      </p:sp>
      <p:pic>
        <p:nvPicPr>
          <p:cNvPr id="6" name="图片 5"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8" name="右箭头 7"/>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9" name="矩形 8"/>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1" name="右箭头 10"/>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128629" y="2850139"/>
            <a:ext cx="1450474" cy="13074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user has given to a movie</a:t>
            </a:r>
            <a:endParaRPr kumimoji="1" lang="zh-CN" altLang="en-US" dirty="0"/>
          </a:p>
        </p:txBody>
      </p:sp>
      <p:sp>
        <p:nvSpPr>
          <p:cNvPr id="14" name="矩形 13"/>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15" name="上箭头 14"/>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7" name="左箭头 16"/>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8" name="图片 17" descr="Screen Shot 2014-05-04 at 下午9.20.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74" y="5360737"/>
            <a:ext cx="2725153" cy="1037724"/>
          </a:xfrm>
          <a:prstGeom prst="rect">
            <a:avLst/>
          </a:prstGeom>
        </p:spPr>
      </p:pic>
    </p:spTree>
    <p:extLst>
      <p:ext uri="{BB962C8B-B14F-4D97-AF65-F5344CB8AC3E}">
        <p14:creationId xmlns:p14="http://schemas.microsoft.com/office/powerpoint/2010/main" val="39213047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Movie Tendency</a:t>
            </a:r>
            <a:endParaRPr kumimoji="1" lang="zh-CN" altLang="en-US" dirty="0"/>
          </a:p>
        </p:txBody>
      </p:sp>
      <p:sp>
        <p:nvSpPr>
          <p:cNvPr id="3" name="内容占位符 2"/>
          <p:cNvSpPr>
            <a:spLocks noGrp="1"/>
          </p:cNvSpPr>
          <p:nvPr>
            <p:ph idx="1"/>
          </p:nvPr>
        </p:nvSpPr>
        <p:spPr>
          <a:xfrm>
            <a:off x="685800" y="1550894"/>
            <a:ext cx="8057147" cy="5066474"/>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a:t>To calculate the </a:t>
            </a:r>
            <a:r>
              <a:rPr kumimoji="1" lang="en-US" altLang="zh-CN" dirty="0" smtClean="0"/>
              <a:t>movie-</a:t>
            </a:r>
            <a:r>
              <a:rPr kumimoji="1" lang="en-US" altLang="zh-CN" dirty="0"/>
              <a:t>tendency, we need to get the rating which </a:t>
            </a:r>
            <a:r>
              <a:rPr kumimoji="1" lang="en-US" altLang="zh-CN" dirty="0" smtClean="0"/>
              <a:t>a user gives </a:t>
            </a:r>
            <a:r>
              <a:rPr kumimoji="1" lang="en-US" altLang="zh-CN" dirty="0"/>
              <a:t>to the </a:t>
            </a:r>
            <a:r>
              <a:rPr kumimoji="1" lang="en-US" altLang="zh-CN" dirty="0" smtClean="0"/>
              <a:t>active movie </a:t>
            </a:r>
            <a:r>
              <a:rPr kumimoji="1" lang="en-US" altLang="zh-CN" dirty="0"/>
              <a:t>and this </a:t>
            </a:r>
            <a:r>
              <a:rPr kumimoji="1" lang="en-US" altLang="zh-CN" dirty="0" smtClean="0"/>
              <a:t>user’s </a:t>
            </a:r>
            <a:r>
              <a:rPr kumimoji="1" lang="en-US" altLang="zh-CN" dirty="0"/>
              <a:t>average rating.</a:t>
            </a:r>
          </a:p>
          <a:p>
            <a:pPr marL="0" indent="0">
              <a:buNone/>
            </a:pPr>
            <a:endParaRPr kumimoji="1" lang="zh-CN" altLang="en-US" dirty="0"/>
          </a:p>
        </p:txBody>
      </p:sp>
      <p:pic>
        <p:nvPicPr>
          <p:cNvPr id="4" name="图片 3"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5" name="右箭头 4"/>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6" name="矩形 5"/>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7" name="右箭头 6"/>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7128629" y="2850139"/>
            <a:ext cx="1450474" cy="14544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movie has been given by a user</a:t>
            </a:r>
            <a:endParaRPr kumimoji="1" lang="zh-CN" altLang="en-US" dirty="0"/>
          </a:p>
        </p:txBody>
      </p:sp>
      <p:sp>
        <p:nvSpPr>
          <p:cNvPr id="9" name="矩形 8"/>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0" name="上箭头 9"/>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2" name="左箭头 11"/>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Screen Shot 2014-05-04 at 下午10.3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534" y="5523497"/>
            <a:ext cx="2485394" cy="1093871"/>
          </a:xfrm>
          <a:prstGeom prst="rect">
            <a:avLst/>
          </a:prstGeom>
        </p:spPr>
      </p:pic>
    </p:spTree>
    <p:extLst>
      <p:ext uri="{BB962C8B-B14F-4D97-AF65-F5344CB8AC3E}">
        <p14:creationId xmlns:p14="http://schemas.microsoft.com/office/powerpoint/2010/main" val="40153954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Both user tendency and movie tendency are positive</a:t>
            </a:r>
          </a:p>
          <a:p>
            <a:pPr marL="0" indent="0">
              <a:buNone/>
            </a:pPr>
            <a:endParaRPr kumimoji="1" lang="en-US" altLang="zh-CN" dirty="0"/>
          </a:p>
          <a:p>
            <a:pPr marL="0" indent="0">
              <a:buNone/>
            </a:pPr>
            <a:r>
              <a:rPr kumimoji="1" lang="en-US" altLang="zh-CN" dirty="0" smtClean="0"/>
              <a:t>Both user tendency and movie tendency are negative</a:t>
            </a:r>
          </a:p>
          <a:p>
            <a:pPr marL="0" indent="0">
              <a:buNone/>
            </a:pPr>
            <a:endParaRPr kumimoji="1" lang="en-US" altLang="zh-CN" dirty="0"/>
          </a:p>
          <a:p>
            <a:pPr marL="0" indent="0">
              <a:buNone/>
            </a:pPr>
            <a:r>
              <a:rPr kumimoji="1" lang="en-US" altLang="zh-CN" dirty="0" smtClean="0"/>
              <a:t>One of them is negative and another is positive (</a:t>
            </a:r>
            <a:r>
              <a:rPr kumimoji="1" lang="en-US" altLang="zh-CN" dirty="0" err="1" smtClean="0"/>
              <a:t>avg</a:t>
            </a:r>
            <a:r>
              <a:rPr kumimoji="1" lang="en-US" altLang="zh-CN" dirty="0" smtClean="0"/>
              <a:t> matches?)</a:t>
            </a:r>
          </a:p>
          <a:p>
            <a:pPr marL="0" indent="0">
              <a:buNone/>
            </a:pPr>
            <a:endParaRPr kumimoji="1" lang="en-US" altLang="zh-CN" dirty="0" smtClean="0"/>
          </a:p>
          <a:p>
            <a:pPr marL="0" indent="0">
              <a:buNone/>
            </a:pPr>
            <a:endParaRPr kumimoji="1" lang="zh-CN" altLang="en-US" dirty="0"/>
          </a:p>
        </p:txBody>
      </p:sp>
      <p:pic>
        <p:nvPicPr>
          <p:cNvPr id="4" name="图片 3" descr="Screen Shot 2014-05-04 at 下午10.3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171" y="2453439"/>
            <a:ext cx="4508500" cy="520700"/>
          </a:xfrm>
          <a:prstGeom prst="rect">
            <a:avLst/>
          </a:prstGeom>
        </p:spPr>
      </p:pic>
      <p:pic>
        <p:nvPicPr>
          <p:cNvPr id="5" name="图片 4" descr="Screen Shot 2014-05-04 at 下午10.39.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171" y="3531937"/>
            <a:ext cx="4508500" cy="609600"/>
          </a:xfrm>
          <a:prstGeom prst="rect">
            <a:avLst/>
          </a:prstGeom>
        </p:spPr>
      </p:pic>
      <p:pic>
        <p:nvPicPr>
          <p:cNvPr id="7" name="图片 6" descr="Screen Shot 2014-05-04 at 下午10.49.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50" y="4959684"/>
            <a:ext cx="8140700" cy="571500"/>
          </a:xfrm>
          <a:prstGeom prst="rect">
            <a:avLst/>
          </a:prstGeom>
        </p:spPr>
      </p:pic>
      <p:pic>
        <p:nvPicPr>
          <p:cNvPr id="8" name="图片 7" descr="Screen Shot 2014-05-04 at 下午10.50.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968" y="5819942"/>
            <a:ext cx="3606800" cy="596900"/>
          </a:xfrm>
          <a:prstGeom prst="rect">
            <a:avLst/>
          </a:prstGeom>
        </p:spPr>
      </p:pic>
    </p:spTree>
    <p:extLst>
      <p:ext uri="{BB962C8B-B14F-4D97-AF65-F5344CB8AC3E}">
        <p14:creationId xmlns:p14="http://schemas.microsoft.com/office/powerpoint/2010/main" val="21546151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What’s good for Tendency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During the calculation process, we only focus on whether we have user or movie in the given dataset. We don’t focus on whether we have have common user or movie. In the user-based </a:t>
            </a:r>
            <a:r>
              <a:rPr kumimoji="1" lang="en-US" altLang="zh-CN" dirty="0"/>
              <a:t>a</a:t>
            </a:r>
            <a:r>
              <a:rPr kumimoji="1" lang="en-US" altLang="zh-CN" dirty="0" smtClean="0"/>
              <a:t>lgorithm, we also care about whether neighbor has rated to the active movie.</a:t>
            </a:r>
          </a:p>
          <a:p>
            <a:pPr marL="0" indent="0">
              <a:buNone/>
            </a:pPr>
            <a:r>
              <a:rPr kumimoji="1" lang="en-US" altLang="zh-CN" dirty="0" smtClean="0"/>
              <a:t>The sparse rating matrix problem of the tendency-based algorithm is smaller and less serious in than some classic memory-based algorithm like item-based and user-based algorithm. So the converge of the algorithm can be better. </a:t>
            </a:r>
            <a:endParaRPr kumimoji="1" lang="en-US" altLang="zh-CN" dirty="0"/>
          </a:p>
        </p:txBody>
      </p:sp>
    </p:spTree>
    <p:extLst>
      <p:ext uri="{BB962C8B-B14F-4D97-AF65-F5344CB8AC3E}">
        <p14:creationId xmlns:p14="http://schemas.microsoft.com/office/powerpoint/2010/main" val="3809678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Slope-one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Unlike the previous three algorithms, slope-one is the model-based algorithm. Before we get to the query step, a predictor need to be calculated based on the training set. For example, in the slope-one algorithm, a predictor like y  = x + b will be got after the training step. The query of model-based algorithm is very easy and the only thing need to do is use this predictor or model to predict the result. </a:t>
            </a:r>
            <a:endParaRPr kumimoji="1" lang="zh-CN" altLang="en-US" dirty="0"/>
          </a:p>
        </p:txBody>
      </p:sp>
    </p:spTree>
    <p:extLst>
      <p:ext uri="{BB962C8B-B14F-4D97-AF65-F5344CB8AC3E}">
        <p14:creationId xmlns:p14="http://schemas.microsoft.com/office/powerpoint/2010/main" val="211869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 phase</a:t>
            </a:r>
            <a:endParaRPr kumimoji="1" lang="zh-CN" altLang="en-US" dirty="0"/>
          </a:p>
        </p:txBody>
      </p:sp>
      <p:sp>
        <p:nvSpPr>
          <p:cNvPr id="3" name="内容占位符 2"/>
          <p:cNvSpPr>
            <a:spLocks noGrp="1"/>
          </p:cNvSpPr>
          <p:nvPr>
            <p:ph idx="1"/>
          </p:nvPr>
        </p:nvSpPr>
        <p:spPr>
          <a:xfrm>
            <a:off x="685800" y="1243264"/>
            <a:ext cx="7770813" cy="5414210"/>
          </a:xfrm>
        </p:spPr>
        <p:txBody>
          <a:bodyPr>
            <a:normAutofit/>
          </a:bodyPr>
          <a:lstStyle/>
          <a:p>
            <a:pPr marL="457200" indent="-457200">
              <a:buAutoNum type="arabicPeriod"/>
            </a:pPr>
            <a:r>
              <a:rPr kumimoji="1" lang="en-US" altLang="zh-CN" dirty="0" smtClean="0"/>
              <a:t>Reformat the raw dataset. </a:t>
            </a:r>
          </a:p>
          <a:p>
            <a:pPr marL="457200" indent="-457200">
              <a:buAutoNum type="arabicPeriod"/>
            </a:pPr>
            <a:r>
              <a:rPr kumimoji="1" lang="en-US" altLang="zh-CN" dirty="0" smtClean="0"/>
              <a:t>Get the active user and active movie from the evaluation set.</a:t>
            </a:r>
          </a:p>
          <a:p>
            <a:pPr marL="457200" indent="-457200">
              <a:buAutoNum type="arabicPeriod"/>
            </a:pPr>
            <a:r>
              <a:rPr kumimoji="1" lang="en-US" altLang="zh-CN" dirty="0" smtClean="0"/>
              <a:t>Get one </a:t>
            </a:r>
            <a:r>
              <a:rPr kumimoji="1" lang="en-US" altLang="zh-CN" dirty="0" smtClean="0">
                <a:solidFill>
                  <a:srgbClr val="E8950E"/>
                </a:solidFill>
              </a:rPr>
              <a:t>movie</a:t>
            </a:r>
            <a:r>
              <a:rPr kumimoji="1" lang="en-US" altLang="zh-CN" dirty="0" smtClean="0"/>
              <a:t> from all the movies which the active user rated</a:t>
            </a:r>
          </a:p>
          <a:p>
            <a:pPr marL="457200" indent="-457200">
              <a:buAutoNum type="arabicPeriod"/>
            </a:pPr>
            <a:r>
              <a:rPr kumimoji="1" lang="en-US" altLang="zh-CN" dirty="0" smtClean="0"/>
              <a:t>Go through all the users and find those users who have rated both the active movie and the chosen movie.</a:t>
            </a:r>
          </a:p>
          <a:p>
            <a:pPr marL="457200" indent="-457200">
              <a:buAutoNum type="arabicPeriod"/>
            </a:pPr>
            <a:r>
              <a:rPr kumimoji="1" lang="en-US" altLang="zh-CN" dirty="0" smtClean="0"/>
              <a:t>Save all these users to the LIST, each </a:t>
            </a:r>
            <a:r>
              <a:rPr kumimoji="1" lang="en-US" altLang="zh-CN" dirty="0">
                <a:solidFill>
                  <a:srgbClr val="E8950E"/>
                </a:solidFill>
              </a:rPr>
              <a:t>movie</a:t>
            </a:r>
            <a:r>
              <a:rPr kumimoji="1" lang="en-US" altLang="zh-CN" dirty="0" smtClean="0"/>
              <a:t> has one LIST</a:t>
            </a:r>
          </a:p>
          <a:p>
            <a:pPr marL="457200" indent="-457200">
              <a:buAutoNum type="arabicPeriod"/>
            </a:pPr>
            <a:r>
              <a:rPr kumimoji="1" lang="en-US" altLang="zh-CN" dirty="0" smtClean="0"/>
              <a:t>Calculate the difference between these two ratings of all the users in the LIST and get the average value: DEV</a:t>
            </a:r>
          </a:p>
          <a:p>
            <a:pPr marL="457200" indent="-457200">
              <a:buAutoNum type="arabicPeriod"/>
            </a:pPr>
            <a:r>
              <a:rPr kumimoji="1" lang="en-US" altLang="zh-CN" dirty="0" smtClean="0"/>
              <a:t>Get all the DEV of all the </a:t>
            </a:r>
            <a:r>
              <a:rPr kumimoji="1" lang="en-US" altLang="zh-CN" dirty="0" smtClean="0">
                <a:solidFill>
                  <a:srgbClr val="E8950E"/>
                </a:solidFill>
              </a:rPr>
              <a:t>movies </a:t>
            </a:r>
            <a:r>
              <a:rPr kumimoji="1" lang="en-US" altLang="zh-CN" dirty="0"/>
              <a:t>and get the average </a:t>
            </a:r>
            <a:r>
              <a:rPr kumimoji="1" lang="en-US" altLang="zh-CN" dirty="0" smtClean="0"/>
              <a:t>value: constant value </a:t>
            </a:r>
            <a:r>
              <a:rPr kumimoji="1" lang="en-US" altLang="zh-CN" dirty="0" smtClean="0">
                <a:solidFill>
                  <a:srgbClr val="E8950E"/>
                </a:solidFill>
              </a:rPr>
              <a:t>b</a:t>
            </a:r>
          </a:p>
          <a:p>
            <a:pPr marL="457200" indent="-457200">
              <a:buAutoNum type="arabicPeriod"/>
            </a:pPr>
            <a:endParaRPr kumimoji="1" lang="zh-CN" altLang="en-US" dirty="0"/>
          </a:p>
        </p:txBody>
      </p:sp>
    </p:spTree>
    <p:extLst>
      <p:ext uri="{BB962C8B-B14F-4D97-AF65-F5344CB8AC3E}">
        <p14:creationId xmlns:p14="http://schemas.microsoft.com/office/powerpoint/2010/main" val="3847303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 Phase</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Since we get the constant value of the constant value b, the predictor y = x + b can be used to calculate the rating. The formal expression is below:</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smtClean="0"/>
          </a:p>
          <a:p>
            <a:pPr marL="0" indent="0">
              <a:buNone/>
            </a:pPr>
            <a:r>
              <a:rPr kumimoji="1" lang="en-US" altLang="zh-CN" dirty="0" smtClean="0"/>
              <a:t>The only problem we have in the training phase is there is no user who rated to both the chosen movie and the active movie in the training set. </a:t>
            </a:r>
          </a:p>
          <a:p>
            <a:pPr marL="0" indent="0">
              <a:buNone/>
            </a:pPr>
            <a:r>
              <a:rPr kumimoji="1" lang="en-US" altLang="zh-CN" dirty="0" smtClean="0"/>
              <a:t> </a:t>
            </a:r>
            <a:endParaRPr kumimoji="1" lang="zh-CN" altLang="en-US" dirty="0"/>
          </a:p>
        </p:txBody>
      </p:sp>
      <p:pic>
        <p:nvPicPr>
          <p:cNvPr id="4" name="图片 3" descr="Screen Shot 2014-05-05 at 上午12.06.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77" y="3517565"/>
            <a:ext cx="3822700" cy="825500"/>
          </a:xfrm>
          <a:prstGeom prst="rect">
            <a:avLst/>
          </a:prstGeom>
        </p:spPr>
      </p:pic>
    </p:spTree>
    <p:extLst>
      <p:ext uri="{BB962C8B-B14F-4D97-AF65-F5344CB8AC3E}">
        <p14:creationId xmlns:p14="http://schemas.microsoft.com/office/powerpoint/2010/main" val="1561779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In this project, MAE (Mean absolute error) is used as a prediction accuracy evaluation method</a:t>
            </a:r>
            <a:r>
              <a:rPr kumimoji="1" lang="en-US" altLang="zh-CN" dirty="0"/>
              <a:t>. </a:t>
            </a:r>
            <a:r>
              <a:rPr kumimoji="1" lang="en-US" altLang="zh-CN" dirty="0"/>
              <a:t>The mean absolute error measures the difference, as absolute value, between the prediction of the algorithm and the real rating. </a:t>
            </a:r>
            <a:r>
              <a:rPr kumimoji="1" lang="en-US" altLang="zh-CN" dirty="0"/>
              <a:t>It is computed over all the ratings available in the evaluation subset, using the formula: </a:t>
            </a:r>
            <a:endParaRPr kumimoji="1" lang="en-US" altLang="zh-CN" dirty="0" smtClean="0"/>
          </a:p>
          <a:p>
            <a:pPr marL="0" indent="0">
              <a:buNone/>
            </a:pPr>
            <a:endParaRPr kumimoji="1" lang="en-US" altLang="zh-CN" dirty="0"/>
          </a:p>
          <a:p>
            <a:pPr marL="0" indent="0">
              <a:buNone/>
            </a:pPr>
            <a:endParaRPr kumimoji="1" lang="zh-CN" altLang="en-US" dirty="0"/>
          </a:p>
        </p:txBody>
      </p:sp>
      <p:pic>
        <p:nvPicPr>
          <p:cNvPr id="4" name="图片 3" descr="Screen Shot 2014-05-05 at 上午1.08.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439" y="4374147"/>
            <a:ext cx="3822700" cy="1117600"/>
          </a:xfrm>
          <a:prstGeom prst="rect">
            <a:avLst/>
          </a:prstGeom>
        </p:spPr>
      </p:pic>
    </p:spTree>
    <p:extLst>
      <p:ext uri="{BB962C8B-B14F-4D97-AF65-F5344CB8AC3E}">
        <p14:creationId xmlns:p14="http://schemas.microsoft.com/office/powerpoint/2010/main" val="128293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Collaborative Filtering</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Memory-based: Use the whole rating table to computer the prediction. Different kind of similar neighbors determine whether it is a item-based or user-based algorithm. </a:t>
            </a:r>
          </a:p>
          <a:p>
            <a:pPr marL="0" indent="0">
              <a:buNone/>
            </a:pPr>
            <a:r>
              <a:rPr kumimoji="1" lang="en-US" altLang="zh-CN" dirty="0" smtClean="0"/>
              <a:t>Model-based:  Use the training dataset to construct a model as a predictor first (offline calculation).  </a:t>
            </a:r>
          </a:p>
          <a:p>
            <a:pPr marL="0" indent="0">
              <a:buNone/>
            </a:pPr>
            <a:r>
              <a:rPr kumimoji="1" lang="en-US" altLang="zh-CN" dirty="0" smtClean="0"/>
              <a:t>Other new method: Combine both memory-based and model-based algorithm, or some new algorithms, like tendency-based algorithm. </a:t>
            </a:r>
            <a:endParaRPr kumimoji="1" lang="zh-CN" altLang="en-US" dirty="0"/>
          </a:p>
        </p:txBody>
      </p:sp>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I</a:t>
            </a:r>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Goal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task for this project is figure out the predict the rating which the user would give to the movie he or she has never rated (Basically the annotation in context problem). Four classic algorithms have been chosen to use and evaluation of both accuracy and coverage has been done. </a:t>
            </a:r>
          </a:p>
          <a:p>
            <a:pPr marL="457200" indent="-457200">
              <a:buAutoNum type="arabicPeriod"/>
            </a:pPr>
            <a:r>
              <a:rPr kumimoji="1" lang="en-US" altLang="zh-CN" dirty="0" smtClean="0"/>
              <a:t>Realize four classic CF algorithms</a:t>
            </a:r>
          </a:p>
          <a:p>
            <a:pPr marL="457200" indent="-457200">
              <a:buAutoNum type="arabicPeriod"/>
            </a:pPr>
            <a:r>
              <a:rPr kumimoji="1" lang="en-US" altLang="zh-CN" dirty="0" smtClean="0"/>
              <a:t>Generate different training dataset and evaluation dataset</a:t>
            </a:r>
          </a:p>
          <a:p>
            <a:pPr marL="457200" indent="-457200">
              <a:buAutoNum type="arabicPeriod"/>
            </a:pPr>
            <a:r>
              <a:rPr kumimoji="1" lang="en-US" altLang="zh-CN" dirty="0"/>
              <a:t>C</a:t>
            </a:r>
            <a:r>
              <a:rPr kumimoji="1" lang="en-US" altLang="zh-CN" dirty="0" smtClean="0"/>
              <a:t>overage evaluation</a:t>
            </a:r>
          </a:p>
          <a:p>
            <a:pPr marL="457200" indent="-457200">
              <a:buAutoNum type="arabicPeriod"/>
            </a:pPr>
            <a:r>
              <a:rPr kumimoji="1" lang="en-US" altLang="zh-CN" dirty="0" smtClean="0"/>
              <a:t>Accuracy evaluation</a:t>
            </a:r>
            <a:endParaRPr kumimoji="1" lang="zh-CN" altLang="en-US" dirty="0"/>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smtClean="0"/>
              <a:t>MovieLens</a:t>
            </a:r>
            <a:r>
              <a:rPr kumimoji="1" lang="en-US" altLang="zh-CN" dirty="0" smtClean="0"/>
              <a:t> Dataset</a:t>
            </a:r>
          </a:p>
          <a:p>
            <a:pPr marL="0" indent="0">
              <a:buNone/>
            </a:pPr>
            <a:r>
              <a:rPr kumimoji="1" lang="en-US" altLang="zh-CN" dirty="0" smtClean="0"/>
              <a:t>The </a:t>
            </a:r>
            <a:r>
              <a:rPr kumimoji="1" lang="en-US" altLang="zh-CN" dirty="0" err="1" smtClean="0"/>
              <a:t>MovieLens</a:t>
            </a:r>
            <a:r>
              <a:rPr kumimoji="1" lang="en-US" altLang="zh-CN" dirty="0" smtClean="0"/>
              <a:t> dataset contains real data corresponding to movie ratings captured on the website of </a:t>
            </a:r>
            <a:r>
              <a:rPr kumimoji="1" lang="en-US" altLang="zh-CN" dirty="0" err="1" smtClean="0"/>
              <a:t>MovieLens</a:t>
            </a:r>
            <a:r>
              <a:rPr kumimoji="1" lang="en-US" altLang="zh-CN" dirty="0" smtClean="0"/>
              <a:t> movie recommender. In this project, the size of data </a:t>
            </a:r>
            <a:r>
              <a:rPr kumimoji="1" lang="en-US" altLang="zh-CN" dirty="0"/>
              <a:t>set is (100,000 ratings from 1000 users on 1700 movies)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is 1.78, and the density is 6%.</a:t>
            </a:r>
            <a:endParaRPr kumimoji="1" lang="zh-CN" altLang="en-US" dirty="0"/>
          </a:p>
        </p:txBody>
      </p:sp>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tendency-based algorithm. For the evaluation, we use MAE method. Evaluation will cover the 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pic>
        <p:nvPicPr>
          <p:cNvPr id="7" name="图片 6" descr="Screen Shot 2014-05-03 at 下午4.40.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3082470"/>
            <a:ext cx="825500" cy="1025979"/>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3661</TotalTime>
  <Words>2289</Words>
  <Application>Microsoft Macintosh PowerPoint</Application>
  <PresentationFormat>全屏显示(4:3)</PresentationFormat>
  <Paragraphs>200</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故事</vt:lpstr>
      <vt:lpstr>Comparison of Collaborative Filtering Algorithms</vt:lpstr>
      <vt:lpstr>Background &amp; Motivation</vt:lpstr>
      <vt:lpstr>Collaborative Filtering </vt:lpstr>
      <vt:lpstr>Collaborative Filtering</vt:lpstr>
      <vt:lpstr>Notation</vt:lpstr>
      <vt:lpstr>Goal </vt:lpstr>
      <vt:lpstr>Dataset</vt:lpstr>
      <vt:lpstr>Methodology</vt:lpstr>
      <vt:lpstr>Item-based</vt:lpstr>
      <vt:lpstr>MapReduce </vt:lpstr>
      <vt:lpstr>Collection</vt:lpstr>
      <vt:lpstr>Item-Preprocess </vt:lpstr>
      <vt:lpstr>Item-KNN algorithm</vt:lpstr>
      <vt:lpstr>Item-Query </vt:lpstr>
      <vt:lpstr>Item-Query</vt:lpstr>
      <vt:lpstr>Problem in Item-Query</vt:lpstr>
      <vt:lpstr>User-Based</vt:lpstr>
      <vt:lpstr>User-Preprocess</vt:lpstr>
      <vt:lpstr>User-KNN algorithm</vt:lpstr>
      <vt:lpstr>User-Query</vt:lpstr>
      <vt:lpstr>User-Query</vt:lpstr>
      <vt:lpstr>Problem in Item-Query</vt:lpstr>
      <vt:lpstr>Tendency-based </vt:lpstr>
      <vt:lpstr>Tendency-based Preprocess </vt:lpstr>
      <vt:lpstr>User Tendency</vt:lpstr>
      <vt:lpstr>Movie Tendency</vt:lpstr>
      <vt:lpstr>Tendency-based Query</vt:lpstr>
      <vt:lpstr>What’s good for Tendency</vt:lpstr>
      <vt:lpstr>Slope-one </vt:lpstr>
      <vt:lpstr>Training phase</vt:lpstr>
      <vt:lpstr>Query Phase</vt:lpstr>
      <vt:lpstr>MAE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167</cp:revision>
  <dcterms:created xsi:type="dcterms:W3CDTF">2014-05-02T05:51:43Z</dcterms:created>
  <dcterms:modified xsi:type="dcterms:W3CDTF">2014-05-05T08:10:31Z</dcterms:modified>
</cp:coreProperties>
</file>