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307" r:id="rId4"/>
    <p:sldId id="298" r:id="rId5"/>
    <p:sldId id="308" r:id="rId6"/>
    <p:sldId id="257" r:id="rId7"/>
    <p:sldId id="260" r:id="rId8"/>
    <p:sldId id="306" r:id="rId9"/>
    <p:sldId id="261" r:id="rId10"/>
    <p:sldId id="301" r:id="rId11"/>
    <p:sldId id="299" r:id="rId12"/>
    <p:sldId id="259" r:id="rId13"/>
    <p:sldId id="263" r:id="rId14"/>
    <p:sldId id="311" r:id="rId15"/>
    <p:sldId id="312" r:id="rId16"/>
    <p:sldId id="258" r:id="rId17"/>
    <p:sldId id="262" r:id="rId18"/>
    <p:sldId id="302" r:id="rId19"/>
    <p:sldId id="264" r:id="rId20"/>
    <p:sldId id="266" r:id="rId21"/>
    <p:sldId id="265" r:id="rId22"/>
    <p:sldId id="267" r:id="rId23"/>
    <p:sldId id="268" r:id="rId24"/>
    <p:sldId id="269" r:id="rId25"/>
    <p:sldId id="271" r:id="rId26"/>
    <p:sldId id="270" r:id="rId27"/>
    <p:sldId id="272" r:id="rId28"/>
    <p:sldId id="273" r:id="rId29"/>
    <p:sldId id="274" r:id="rId30"/>
    <p:sldId id="275" r:id="rId31"/>
    <p:sldId id="276" r:id="rId32"/>
    <p:sldId id="277" r:id="rId33"/>
    <p:sldId id="309" r:id="rId34"/>
    <p:sldId id="310" r:id="rId35"/>
    <p:sldId id="278" r:id="rId36"/>
    <p:sldId id="279" r:id="rId37"/>
    <p:sldId id="280" r:id="rId38"/>
    <p:sldId id="281" r:id="rId39"/>
    <p:sldId id="282" r:id="rId40"/>
    <p:sldId id="284" r:id="rId41"/>
    <p:sldId id="285" r:id="rId42"/>
    <p:sldId id="286" r:id="rId43"/>
    <p:sldId id="287" r:id="rId44"/>
    <p:sldId id="304" r:id="rId45"/>
    <p:sldId id="288" r:id="rId46"/>
    <p:sldId id="289" r:id="rId47"/>
    <p:sldId id="290" r:id="rId48"/>
    <p:sldId id="291" r:id="rId49"/>
    <p:sldId id="292" r:id="rId50"/>
    <p:sldId id="293" r:id="rId51"/>
    <p:sldId id="305" r:id="rId52"/>
    <p:sldId id="294" r:id="rId53"/>
    <p:sldId id="295" r:id="rId54"/>
    <p:sldId id="303" r:id="rId55"/>
    <p:sldId id="296" r:id="rId56"/>
    <p:sldId id="297"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5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情节提要">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zh-CN" altLang="en-US" smtClean="0"/>
              <a:t>单击此处编辑母版标题样式</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zh-CN" altLang="en-US" smtClean="0"/>
              <a:t>将图片拖动到占位符，或单击添加图标</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51A0C47-018D-4460-B945-BFF7981B6CA6}" type="datetimeFigureOut">
              <a:rPr lang="en-US" smtClean="0"/>
              <a:t>14-5-17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14-5-17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14-5-17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14-5-17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zh-CN" altLang="en-US" smtClean="0"/>
              <a:t>单击此处编辑母版标题样式</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51A0C47-018D-4460-B945-BFF7981B6CA6}" type="datetimeFigureOut">
              <a:rPr lang="en-US" smtClean="0"/>
              <a:t>14-5-17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zh-CN" altLang="en-US" smtClean="0"/>
              <a:t>单击此处编辑母版标题样式</a:t>
            </a:r>
            <a:endParaRPr/>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14-5-17</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outerShdw blurRad="50800" dist="50800" dir="5400000" sx="101000" sy="101000" algn="t" rotWithShape="0">
              <a:prstClr val="black">
                <a:alpha val="40000"/>
              </a:prstClr>
            </a:outerShdw>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Comparison of Collaborative Filtering Algorithms</a:t>
            </a:r>
            <a:endParaRPr kumimoji="1" lang="zh-CN" altLang="en-US" dirty="0"/>
          </a:p>
        </p:txBody>
      </p:sp>
      <p:sp>
        <p:nvSpPr>
          <p:cNvPr id="3" name="副标题 2"/>
          <p:cNvSpPr>
            <a:spLocks noGrp="1"/>
          </p:cNvSpPr>
          <p:nvPr>
            <p:ph type="subTitle" idx="1"/>
          </p:nvPr>
        </p:nvSpPr>
        <p:spPr>
          <a:xfrm>
            <a:off x="685800" y="4454643"/>
            <a:ext cx="7772400" cy="1785488"/>
          </a:xfrm>
        </p:spPr>
        <p:txBody>
          <a:bodyPr>
            <a:normAutofit/>
          </a:bodyPr>
          <a:lstStyle/>
          <a:p>
            <a:r>
              <a:rPr kumimoji="1" lang="en-US" altLang="zh-CN" dirty="0" smtClean="0"/>
              <a:t>Bo Yang</a:t>
            </a:r>
          </a:p>
          <a:p>
            <a:r>
              <a:rPr kumimoji="1" lang="en-US" altLang="zh-CN" dirty="0" smtClean="0"/>
              <a:t>Computer Science Dept.</a:t>
            </a:r>
          </a:p>
          <a:p>
            <a:r>
              <a:rPr kumimoji="1" lang="en-US" altLang="zh-CN" dirty="0" smtClean="0"/>
              <a:t>Professor: </a:t>
            </a:r>
            <a:r>
              <a:rPr kumimoji="1" lang="en-US" altLang="zh-CN" dirty="0" err="1" smtClean="0"/>
              <a:t>Xifeng</a:t>
            </a:r>
            <a:r>
              <a:rPr kumimoji="1" lang="en-US" altLang="zh-CN" dirty="0" smtClean="0"/>
              <a:t> Yan</a:t>
            </a:r>
          </a:p>
          <a:p>
            <a:endParaRPr kumimoji="1" lang="zh-CN" altLang="en-US" dirty="0"/>
          </a:p>
        </p:txBody>
      </p:sp>
      <p:sp>
        <p:nvSpPr>
          <p:cNvPr id="4" name="副标题 2"/>
          <p:cNvSpPr txBox="1">
            <a:spLocks/>
          </p:cNvSpPr>
          <p:nvPr/>
        </p:nvSpPr>
        <p:spPr>
          <a:xfrm>
            <a:off x="838200" y="3505200"/>
            <a:ext cx="7772400" cy="877824"/>
          </a:xfrm>
          <a:prstGeom prst="rect">
            <a:avLst/>
          </a:prstGeo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defTabSz="914400" rtl="0" eaLnBrk="1" latinLnBrk="0" hangingPunct="1">
              <a:spcBef>
                <a:spcPts val="6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2pPr>
            <a:lvl3pPr marL="9144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3pPr>
            <a:lvl4pPr marL="13716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4pPr>
            <a:lvl5pPr marL="1828800" indent="0" algn="ctr" defTabSz="914400" rtl="0" eaLnBrk="1" latinLnBrk="0" hangingPunct="1">
              <a:spcBef>
                <a:spcPts val="600"/>
              </a:spcBef>
              <a:buFontTx/>
              <a:buNone/>
              <a:defRPr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5pPr>
            <a:lvl6pPr marL="22860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6pPr>
            <a:lvl7pPr marL="27432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7pPr>
            <a:lvl8pPr marL="32004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8pPr>
            <a:lvl9pPr marL="3657600" indent="0" algn="ctr" defTabSz="914400" rtl="0" eaLnBrk="1" latinLnBrk="0" hangingPunct="1">
              <a:spcBef>
                <a:spcPct val="20000"/>
              </a:spcBef>
              <a:buFontTx/>
              <a:buNone/>
              <a:defRPr lang="en-US" sz="18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9pPr>
          </a:lstStyle>
          <a:p>
            <a:r>
              <a:rPr kumimoji="1" lang="en-US" altLang="zh-CN" dirty="0" smtClean="0"/>
              <a:t>100K </a:t>
            </a:r>
            <a:r>
              <a:rPr kumimoji="1" lang="en-US" altLang="zh-CN" dirty="0" err="1" smtClean="0"/>
              <a:t>MovieLens</a:t>
            </a:r>
            <a:r>
              <a:rPr kumimoji="1" lang="en-US" altLang="zh-CN" dirty="0" smtClean="0"/>
              <a:t> Dataset</a:t>
            </a:r>
            <a:endParaRPr kumimoji="1" lang="zh-CN" altLang="en-US" dirty="0"/>
          </a:p>
        </p:txBody>
      </p:sp>
    </p:spTree>
    <p:extLst>
      <p:ext uri="{BB962C8B-B14F-4D97-AF65-F5344CB8AC3E}">
        <p14:creationId xmlns:p14="http://schemas.microsoft.com/office/powerpoint/2010/main" val="402992438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27.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558" y="491565"/>
            <a:ext cx="6492365" cy="5940726"/>
          </a:xfrm>
          <a:prstGeom prst="rect">
            <a:avLst/>
          </a:prstGeom>
        </p:spPr>
      </p:pic>
    </p:spTree>
    <p:extLst>
      <p:ext uri="{BB962C8B-B14F-4D97-AF65-F5344CB8AC3E}">
        <p14:creationId xmlns:p14="http://schemas.microsoft.com/office/powerpoint/2010/main" val="94259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71345" y="2967335"/>
            <a:ext cx="4801314"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Before we start</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46387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Notation</a:t>
            </a:r>
            <a:endParaRPr kumimoji="1" lang="zh-CN" altLang="en-US" dirty="0"/>
          </a:p>
        </p:txBody>
      </p:sp>
      <p:sp>
        <p:nvSpPr>
          <p:cNvPr id="3" name="内容占位符 2"/>
          <p:cNvSpPr>
            <a:spLocks noGrp="1"/>
          </p:cNvSpPr>
          <p:nvPr>
            <p:ph idx="1"/>
          </p:nvPr>
        </p:nvSpPr>
        <p:spPr>
          <a:xfrm>
            <a:off x="685800" y="1363580"/>
            <a:ext cx="7770813" cy="5494420"/>
          </a:xfrm>
        </p:spPr>
        <p:txBody>
          <a:bodyPr/>
          <a:lstStyle/>
          <a:p>
            <a:pPr marL="0" indent="0">
              <a:buNone/>
            </a:pPr>
            <a:r>
              <a:rPr kumimoji="1" lang="en-US" altLang="zh-CN" dirty="0" smtClean="0"/>
              <a:t>User set U = {u1, u2, …, um}</a:t>
            </a:r>
          </a:p>
          <a:p>
            <a:pPr marL="0" indent="0">
              <a:buNone/>
            </a:pPr>
            <a:r>
              <a:rPr kumimoji="1" lang="en-US" altLang="zh-CN" dirty="0" smtClean="0"/>
              <a:t>Movie set I = {i1, i2, …, </a:t>
            </a:r>
            <a:r>
              <a:rPr kumimoji="1" lang="en-US" altLang="zh-CN" dirty="0" err="1" smtClean="0"/>
              <a:t>im</a:t>
            </a:r>
            <a:r>
              <a:rPr kumimoji="1" lang="en-US" altLang="zh-CN" dirty="0" smtClean="0"/>
              <a:t>}</a:t>
            </a:r>
          </a:p>
          <a:p>
            <a:pPr marL="0" indent="0">
              <a:buNone/>
            </a:pPr>
            <a:r>
              <a:rPr kumimoji="1" lang="en-US" altLang="zh-CN" dirty="0" smtClean="0"/>
              <a:t>Set </a:t>
            </a:r>
            <a:r>
              <a:rPr kumimoji="1" lang="en-US" altLang="zh-CN" dirty="0" err="1" smtClean="0"/>
              <a:t>Iu</a:t>
            </a:r>
            <a:r>
              <a:rPr kumimoji="1" lang="en-US" altLang="zh-CN" dirty="0" smtClean="0"/>
              <a:t>: All the movies which user u has rated</a:t>
            </a:r>
          </a:p>
          <a:p>
            <a:pPr marL="0" indent="0">
              <a:buNone/>
            </a:pPr>
            <a:r>
              <a:rPr kumimoji="1" lang="en-US" altLang="zh-CN" dirty="0" smtClean="0"/>
              <a:t>Set </a:t>
            </a:r>
            <a:r>
              <a:rPr kumimoji="1" lang="en-US" altLang="zh-CN" dirty="0" err="1" smtClean="0"/>
              <a:t>Ui</a:t>
            </a:r>
            <a:r>
              <a:rPr kumimoji="1" lang="en-US" altLang="zh-CN" dirty="0" smtClean="0"/>
              <a:t>: All the users who have rated the movie </a:t>
            </a:r>
            <a:r>
              <a:rPr kumimoji="1" lang="en-US" altLang="zh-CN" dirty="0" err="1" smtClean="0"/>
              <a:t>i</a:t>
            </a:r>
            <a:endParaRPr kumimoji="1" lang="en-US" altLang="zh-CN" dirty="0" smtClean="0"/>
          </a:p>
          <a:p>
            <a:pPr marL="0" indent="0">
              <a:buNone/>
            </a:pPr>
            <a:r>
              <a:rPr kumimoji="1" lang="en-US" altLang="zh-CN" dirty="0" smtClean="0"/>
              <a:t>Rating range: 1-5</a:t>
            </a:r>
          </a:p>
          <a:p>
            <a:pPr marL="0" indent="0">
              <a:buNone/>
            </a:pPr>
            <a:r>
              <a:rPr kumimoji="1" lang="en-US" altLang="zh-CN" dirty="0" err="1" smtClean="0"/>
              <a:t>uAVG</a:t>
            </a:r>
            <a:r>
              <a:rPr kumimoji="1" lang="en-US" altLang="zh-CN" dirty="0" smtClean="0"/>
              <a:t>: The average rating which is given by one user</a:t>
            </a:r>
          </a:p>
          <a:p>
            <a:pPr marL="0" indent="0">
              <a:buNone/>
            </a:pPr>
            <a:r>
              <a:rPr kumimoji="1" lang="en-US" altLang="zh-CN" dirty="0" err="1" smtClean="0"/>
              <a:t>iAVG</a:t>
            </a:r>
            <a:r>
              <a:rPr kumimoji="1" lang="en-US" altLang="zh-CN" dirty="0" smtClean="0"/>
              <a:t>: The average rating which the movie has</a:t>
            </a:r>
          </a:p>
          <a:p>
            <a:pPr marL="0" indent="0">
              <a:buNone/>
            </a:pPr>
            <a:r>
              <a:rPr kumimoji="1" lang="en-US" altLang="zh-CN" dirty="0" smtClean="0"/>
              <a:t>Active user: The user which we want to predict</a:t>
            </a:r>
          </a:p>
          <a:p>
            <a:pPr marL="0" indent="0">
              <a:buNone/>
            </a:pPr>
            <a:r>
              <a:rPr kumimoji="1" lang="en-US" altLang="zh-CN" dirty="0" smtClean="0"/>
              <a:t>Active movie: The movie which we want to predict</a:t>
            </a:r>
          </a:p>
          <a:p>
            <a:pPr marL="0" indent="0">
              <a:buNone/>
            </a:pPr>
            <a:endParaRPr kumimoji="1" lang="zh-CN" altLang="en-US" dirty="0"/>
          </a:p>
        </p:txBody>
      </p:sp>
    </p:spTree>
    <p:extLst>
      <p:ext uri="{BB962C8B-B14F-4D97-AF65-F5344CB8AC3E}">
        <p14:creationId xmlns:p14="http://schemas.microsoft.com/office/powerpoint/2010/main" val="40775641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The </a:t>
            </a:r>
            <a:r>
              <a:rPr kumimoji="1" lang="en-US" altLang="zh-CN" dirty="0" err="1" smtClean="0"/>
              <a:t>MovieLens</a:t>
            </a:r>
            <a:r>
              <a:rPr kumimoji="1" lang="en-US" altLang="zh-CN" dirty="0" smtClean="0"/>
              <a:t> dataset contains real data corresponding to movie ratings captured on the website of </a:t>
            </a:r>
            <a:r>
              <a:rPr kumimoji="1" lang="en-US" altLang="zh-CN" dirty="0" err="1" smtClean="0"/>
              <a:t>MovieLens</a:t>
            </a:r>
            <a:r>
              <a:rPr kumimoji="1" lang="en-US" altLang="zh-CN" dirty="0" smtClean="0"/>
              <a:t> movie </a:t>
            </a:r>
            <a:r>
              <a:rPr kumimoji="1" lang="en-US" altLang="zh-CN" dirty="0" smtClean="0"/>
              <a:t>recommender </a:t>
            </a:r>
            <a:r>
              <a:rPr lang="en-US" altLang="zh-CN" dirty="0" smtClean="0"/>
              <a:t>during </a:t>
            </a:r>
            <a:r>
              <a:rPr lang="en-US" altLang="zh-CN" dirty="0"/>
              <a:t>a 7-month period (19-09-1997 to 22-04-1998).</a:t>
            </a:r>
            <a:r>
              <a:rPr kumimoji="1" lang="en-US" altLang="zh-CN" dirty="0" smtClean="0"/>
              <a:t>. </a:t>
            </a:r>
            <a:r>
              <a:rPr kumimoji="1" lang="en-US" altLang="zh-CN" dirty="0" smtClean="0"/>
              <a:t>In this project, the size of data </a:t>
            </a:r>
            <a:r>
              <a:rPr kumimoji="1" lang="en-US" altLang="zh-CN" dirty="0"/>
              <a:t>set is </a:t>
            </a:r>
            <a:r>
              <a:rPr kumimoji="1" lang="en-US" altLang="zh-CN" dirty="0" smtClean="0"/>
              <a:t>(</a:t>
            </a:r>
            <a:r>
              <a:rPr kumimoji="1" lang="en-US" altLang="zh-CN" dirty="0"/>
              <a:t>8</a:t>
            </a:r>
            <a:r>
              <a:rPr kumimoji="1" lang="en-US" altLang="zh-CN" dirty="0" smtClean="0"/>
              <a:t>0,000 </a:t>
            </a:r>
            <a:r>
              <a:rPr kumimoji="1" lang="en-US" altLang="zh-CN" dirty="0"/>
              <a:t>ratings from </a:t>
            </a:r>
            <a:r>
              <a:rPr kumimoji="1" lang="zh-CN" altLang="zh-CN" dirty="0" smtClean="0"/>
              <a:t>9</a:t>
            </a:r>
            <a:r>
              <a:rPr kumimoji="1" lang="en-US" altLang="zh-CN" dirty="0" smtClean="0"/>
              <a:t>43</a:t>
            </a:r>
            <a:r>
              <a:rPr kumimoji="1" lang="en-US" altLang="zh-CN" dirty="0" smtClean="0"/>
              <a:t> </a:t>
            </a:r>
            <a:r>
              <a:rPr kumimoji="1" lang="en-US" altLang="zh-CN" dirty="0"/>
              <a:t>users on </a:t>
            </a:r>
            <a:r>
              <a:rPr kumimoji="1" lang="en-US" altLang="zh-CN" dirty="0" smtClean="0"/>
              <a:t>1</a:t>
            </a:r>
            <a:r>
              <a:rPr kumimoji="1" lang="en-US" altLang="zh-CN" dirty="0" smtClean="0"/>
              <a:t>682</a:t>
            </a:r>
            <a:r>
              <a:rPr kumimoji="1" lang="en-US" altLang="zh-CN" dirty="0" smtClean="0"/>
              <a:t> </a:t>
            </a:r>
            <a:r>
              <a:rPr kumimoji="1" lang="en-US" altLang="zh-CN" dirty="0"/>
              <a:t>movies) </a:t>
            </a:r>
            <a:r>
              <a:rPr kumimoji="1" lang="en-US" altLang="zh-CN" dirty="0" smtClean="0"/>
              <a:t>. </a:t>
            </a:r>
            <a:r>
              <a:rPr kumimoji="1" lang="en-US" altLang="zh-CN" dirty="0"/>
              <a:t>T</a:t>
            </a:r>
            <a:r>
              <a:rPr kumimoji="1" lang="en-US" altLang="zh-CN" dirty="0" smtClean="0"/>
              <a:t>he </a:t>
            </a:r>
            <a:r>
              <a:rPr kumimoji="1" lang="en-US" altLang="zh-CN" dirty="0"/>
              <a:t>ratio of the number of items to the number of users is 1.78, and the density is 6%.</a:t>
            </a:r>
            <a:endParaRPr kumimoji="1" lang="zh-CN" altLang="en-US" dirty="0"/>
          </a:p>
        </p:txBody>
      </p:sp>
      <p:pic>
        <p:nvPicPr>
          <p:cNvPr id="4" name="图片 3" descr="Screen Shot 2014-05-07 at 上午1.23.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21" y="1869141"/>
            <a:ext cx="3657600" cy="736600"/>
          </a:xfrm>
          <a:prstGeom prst="rect">
            <a:avLst/>
          </a:prstGeom>
        </p:spPr>
      </p:pic>
    </p:spTree>
    <p:extLst>
      <p:ext uri="{BB962C8B-B14F-4D97-AF65-F5344CB8AC3E}">
        <p14:creationId xmlns:p14="http://schemas.microsoft.com/office/powerpoint/2010/main" val="65983643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pic>
        <p:nvPicPr>
          <p:cNvPr id="6" name="图片 5" descr="Screen Shot 2014-05-18 at 下午10.07.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800" y="1550894"/>
            <a:ext cx="4851400" cy="4921104"/>
          </a:xfrm>
          <a:prstGeom prst="rect">
            <a:avLst/>
          </a:prstGeom>
        </p:spPr>
      </p:pic>
    </p:spTree>
    <p:extLst>
      <p:ext uri="{BB962C8B-B14F-4D97-AF65-F5344CB8AC3E}">
        <p14:creationId xmlns:p14="http://schemas.microsoft.com/office/powerpoint/2010/main" val="324848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a:t>
            </a:r>
            <a:endParaRPr kumimoji="1" lang="zh-CN" altLang="en-US" dirty="0"/>
          </a:p>
        </p:txBody>
      </p:sp>
      <p:pic>
        <p:nvPicPr>
          <p:cNvPr id="4" name="图片 3" descr="Screen Shot 2014-05-18 at 下午10.08.4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1309594"/>
            <a:ext cx="7160515" cy="5205506"/>
          </a:xfrm>
          <a:prstGeom prst="rect">
            <a:avLst/>
          </a:prstGeom>
        </p:spPr>
      </p:pic>
    </p:spTree>
    <p:extLst>
      <p:ext uri="{BB962C8B-B14F-4D97-AF65-F5344CB8AC3E}">
        <p14:creationId xmlns:p14="http://schemas.microsoft.com/office/powerpoint/2010/main" val="3129818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Task	</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smtClean="0"/>
              <a:t>The task for this project is to predict the rating which the user may give to the movie he or she has never rated (Basically the annotation in context problem). Four algorithms have been chosen to use and evaluation of both accuracy and coverage has been done. </a:t>
            </a:r>
          </a:p>
          <a:p>
            <a:pPr marL="457200" indent="-457200">
              <a:buAutoNum type="arabicPeriod"/>
            </a:pPr>
            <a:r>
              <a:rPr kumimoji="1" lang="en-US" altLang="zh-CN" dirty="0" smtClean="0"/>
              <a:t>Realize four CF algorithms</a:t>
            </a:r>
          </a:p>
          <a:p>
            <a:pPr marL="457200" indent="-457200">
              <a:buAutoNum type="arabicPeriod"/>
            </a:pPr>
            <a:r>
              <a:rPr kumimoji="1" lang="en-US" altLang="zh-CN" dirty="0" smtClean="0"/>
              <a:t>Generate different training dataset from 15% to 90% and one 10% evaluation dataset</a:t>
            </a:r>
          </a:p>
          <a:p>
            <a:pPr marL="457200" indent="-457200">
              <a:buFontTx/>
              <a:buAutoNum type="arabicPeriod"/>
            </a:pPr>
            <a:r>
              <a:rPr kumimoji="1" lang="en-US" altLang="zh-CN" dirty="0"/>
              <a:t>Accuracy </a:t>
            </a:r>
            <a:r>
              <a:rPr kumimoji="1" lang="en-US" altLang="zh-CN" dirty="0" smtClean="0"/>
              <a:t>evaluation</a:t>
            </a:r>
            <a:endParaRPr kumimoji="1" lang="en-US" altLang="zh-CN" dirty="0" smtClean="0"/>
          </a:p>
          <a:p>
            <a:pPr marL="457200" indent="-457200">
              <a:buAutoNum type="arabicPeriod"/>
            </a:pPr>
            <a:r>
              <a:rPr kumimoji="1" lang="en-US" altLang="zh-CN" dirty="0"/>
              <a:t>C</a:t>
            </a:r>
            <a:r>
              <a:rPr kumimoji="1" lang="en-US" altLang="zh-CN" dirty="0" smtClean="0"/>
              <a:t>overage evaluation</a:t>
            </a:r>
          </a:p>
        </p:txBody>
      </p:sp>
    </p:spTree>
    <p:extLst>
      <p:ext uri="{BB962C8B-B14F-4D97-AF65-F5344CB8AC3E}">
        <p14:creationId xmlns:p14="http://schemas.microsoft.com/office/powerpoint/2010/main" val="148055512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Methodology</a:t>
            </a:r>
            <a:endParaRPr kumimoji="1" lang="zh-CN" altLang="en-US" dirty="0"/>
          </a:p>
        </p:txBody>
      </p:sp>
      <p:sp>
        <p:nvSpPr>
          <p:cNvPr id="3" name="内容占位符 2"/>
          <p:cNvSpPr>
            <a:spLocks noGrp="1"/>
          </p:cNvSpPr>
          <p:nvPr>
            <p:ph idx="1"/>
          </p:nvPr>
        </p:nvSpPr>
        <p:spPr/>
        <p:txBody>
          <a:bodyPr/>
          <a:lstStyle/>
          <a:p>
            <a:pPr marL="0" indent="0">
              <a:buNone/>
            </a:pPr>
            <a:r>
              <a:rPr lang="en-US" altLang="zh-CN" dirty="0" smtClean="0"/>
              <a:t>The </a:t>
            </a:r>
            <a:r>
              <a:rPr lang="en-US" altLang="zh-CN" dirty="0"/>
              <a:t>experiments were performed by dividing the dataset into two groups, a </a:t>
            </a:r>
            <a:r>
              <a:rPr lang="en-US" altLang="zh-CN" dirty="0" smtClean="0"/>
              <a:t>training subset </a:t>
            </a:r>
            <a:r>
              <a:rPr lang="en-US" altLang="zh-CN" dirty="0"/>
              <a:t>and an evaluation subset</a:t>
            </a:r>
            <a:r>
              <a:rPr lang="en-US" altLang="zh-CN" dirty="0" smtClean="0"/>
              <a:t>. For the training dataset, we choose 15%, 20%, 30%, 40%, 50%, 60%, 70%, 80% and 90% from the original dataset. For the evaluation dataset, we choose 10% of the original dataset. And the ratings that appear in the evaluation subset cannot be included in the chosen training set. </a:t>
            </a:r>
          </a:p>
          <a:p>
            <a:pPr marL="0" indent="0">
              <a:buNone/>
            </a:pPr>
            <a:r>
              <a:rPr kumimoji="1" lang="en-US" altLang="zh-CN" dirty="0" smtClean="0"/>
              <a:t>In the experiment, we choose 4 algorithms: User-based, Item-based, Slope-one and tendency-based algorithm. For the evaluation, we use MAE method. Evaluation will cover the coverage of the algorithm and the accuracy of the algorithm. </a:t>
            </a:r>
            <a:endParaRPr kumimoji="1" lang="zh-CN" altLang="en-US" dirty="0"/>
          </a:p>
        </p:txBody>
      </p:sp>
    </p:spTree>
    <p:extLst>
      <p:ext uri="{BB962C8B-B14F-4D97-AF65-F5344CB8AC3E}">
        <p14:creationId xmlns:p14="http://schemas.microsoft.com/office/powerpoint/2010/main" val="24417093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16952" y="2967335"/>
            <a:ext cx="5710104" cy="923330"/>
          </a:xfrm>
          <a:prstGeom prst="rect">
            <a:avLst/>
          </a:prstGeom>
          <a:noFill/>
        </p:spPr>
        <p:txBody>
          <a:bodyPr wrap="none" lIns="91440" tIns="45720" rIns="91440" bIns="45720">
            <a:spAutoFit/>
          </a:bodyPr>
          <a:lstStyle/>
          <a:p>
            <a:pPr algn="ctr"/>
            <a:r>
              <a:rPr lang="en-US" altLang="zh-CN"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Algorithm Details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4321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Item-based</a:t>
            </a:r>
            <a:endParaRPr kumimoji="1" lang="zh-CN" altLang="en-US" dirty="0"/>
          </a:p>
        </p:txBody>
      </p:sp>
      <p:sp>
        <p:nvSpPr>
          <p:cNvPr id="3" name="内容占位符 2"/>
          <p:cNvSpPr>
            <a:spLocks noGrp="1"/>
          </p:cNvSpPr>
          <p:nvPr>
            <p:ph idx="1"/>
          </p:nvPr>
        </p:nvSpPr>
        <p:spPr>
          <a:xfrm>
            <a:off x="685800" y="1869140"/>
            <a:ext cx="7770813" cy="4747559"/>
          </a:xfrm>
        </p:spPr>
        <p:txBody>
          <a:bodyPr/>
          <a:lstStyle/>
          <a:p>
            <a:pPr marL="0" indent="0">
              <a:buNone/>
            </a:pPr>
            <a:r>
              <a:rPr kumimoji="1" lang="en-US" altLang="zh-CN" dirty="0" smtClean="0"/>
              <a:t>Input:</a:t>
            </a:r>
          </a:p>
          <a:p>
            <a:pPr marL="0" indent="0">
              <a:buNone/>
            </a:pPr>
            <a:r>
              <a:rPr kumimoji="1" lang="en-US" altLang="zh-CN" dirty="0" smtClean="0"/>
              <a:t>100K	                UID	      MID           Rating          Date</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structure may not be very formal and convenient for us to run the item-based algorithm. So the preprocess need to be used here. For the great key and value attribute of Map Reduce, we use it to do the collection and preprocess before we run the actual KNN item-based algorithm. </a:t>
            </a:r>
          </a:p>
          <a:p>
            <a:pPr marL="0" indent="0">
              <a:buNone/>
            </a:pPr>
            <a:r>
              <a:rPr kumimoji="1" lang="en-US" altLang="zh-CN" dirty="0" smtClean="0"/>
              <a:t>So what is map reduce?</a:t>
            </a:r>
            <a:endParaRPr kumimoji="1" lang="zh-CN" altLang="en-US" dirty="0"/>
          </a:p>
        </p:txBody>
      </p:sp>
      <p:pic>
        <p:nvPicPr>
          <p:cNvPr id="4" name="图片 3" descr="Screen Shot 2014-05-03 at 下午4.36.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3082470"/>
            <a:ext cx="5156200" cy="841828"/>
          </a:xfrm>
          <a:prstGeom prst="rect">
            <a:avLst/>
          </a:prstGeom>
        </p:spPr>
      </p:pic>
      <p:sp>
        <p:nvSpPr>
          <p:cNvPr id="8" name="右箭头 7"/>
          <p:cNvSpPr/>
          <p:nvPr/>
        </p:nvSpPr>
        <p:spPr>
          <a:xfrm>
            <a:off x="1879600" y="3340100"/>
            <a:ext cx="825500" cy="355600"/>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zh-CN" altLang="en-US">
              <a:solidFill>
                <a:schemeClr val="bg1"/>
              </a:solidFill>
            </a:endParaRPr>
          </a:p>
        </p:txBody>
      </p:sp>
      <p:pic>
        <p:nvPicPr>
          <p:cNvPr id="5" name="图片 4" descr="Screen Shot 2014-05-18 at 下午1.45.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82470"/>
            <a:ext cx="849017" cy="965198"/>
          </a:xfrm>
          <a:prstGeom prst="rect">
            <a:avLst/>
          </a:prstGeom>
        </p:spPr>
      </p:pic>
    </p:spTree>
    <p:extLst>
      <p:ext uri="{BB962C8B-B14F-4D97-AF65-F5344CB8AC3E}">
        <p14:creationId xmlns:p14="http://schemas.microsoft.com/office/powerpoint/2010/main" val="7260962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0611" y="2967335"/>
            <a:ext cx="8082787"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is recommendation?</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27798696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MapReduce</a:t>
            </a:r>
            <a:r>
              <a:rPr kumimoji="1" lang="en-US" altLang="zh-CN" dirty="0" smtClean="0"/>
              <a:t>	</a:t>
            </a:r>
            <a:endParaRPr kumimoji="1" lang="zh-CN" altLang="en-US" dirty="0"/>
          </a:p>
        </p:txBody>
      </p:sp>
      <p:pic>
        <p:nvPicPr>
          <p:cNvPr id="6" name="图片 5" descr="MapReduce_Work_Structur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3" y="1550894"/>
            <a:ext cx="7785100" cy="4557806"/>
          </a:xfrm>
          <a:prstGeom prst="rect">
            <a:avLst/>
          </a:prstGeom>
        </p:spPr>
      </p:pic>
    </p:spTree>
    <p:extLst>
      <p:ext uri="{BB962C8B-B14F-4D97-AF65-F5344CB8AC3E}">
        <p14:creationId xmlns:p14="http://schemas.microsoft.com/office/powerpoint/2010/main" val="32737689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Collection</a:t>
            </a:r>
            <a:endParaRPr kumimoji="1" lang="zh-CN" altLang="en-US" dirty="0"/>
          </a:p>
        </p:txBody>
      </p:sp>
      <p:sp>
        <p:nvSpPr>
          <p:cNvPr id="3" name="内容占位符 2"/>
          <p:cNvSpPr>
            <a:spLocks noGrp="1"/>
          </p:cNvSpPr>
          <p:nvPr>
            <p:ph idx="1"/>
          </p:nvPr>
        </p:nvSpPr>
        <p:spPr>
          <a:xfrm>
            <a:off x="685800" y="1437340"/>
            <a:ext cx="7770813" cy="4988859"/>
          </a:xfrm>
        </p:spPr>
        <p:txBody>
          <a:bodyPr>
            <a:normAutofit/>
          </a:bodyPr>
          <a:lstStyle/>
          <a:p>
            <a:pPr marL="0" indent="0">
              <a:buNone/>
            </a:pPr>
            <a:r>
              <a:rPr kumimoji="1" lang="en-US" altLang="zh-CN" dirty="0" smtClean="0"/>
              <a:t>Map Input:</a:t>
            </a:r>
          </a:p>
          <a:p>
            <a:pPr marL="0" indent="0">
              <a:buNone/>
            </a:pPr>
            <a:r>
              <a:rPr kumimoji="1" lang="en-US" altLang="zh-CN" sz="1800" dirty="0" smtClean="0"/>
              <a:t>Each line from the original dataset</a:t>
            </a:r>
          </a:p>
          <a:p>
            <a:pPr marL="0" indent="0">
              <a:buNone/>
            </a:pPr>
            <a:endParaRPr kumimoji="1" lang="en-US" altLang="zh-CN" dirty="0" smtClean="0"/>
          </a:p>
          <a:p>
            <a:pPr marL="0" indent="0">
              <a:buNone/>
            </a:pPr>
            <a:r>
              <a:rPr kumimoji="1" lang="en-US" altLang="zh-CN" dirty="0" smtClean="0"/>
              <a:t>Map Output</a:t>
            </a:r>
          </a:p>
          <a:p>
            <a:pPr marL="0" indent="0">
              <a:buNone/>
            </a:pPr>
            <a:r>
              <a:rPr kumimoji="1" lang="en-US" altLang="zh-CN" sz="1800" dirty="0" err="1" smtClean="0">
                <a:solidFill>
                  <a:schemeClr val="accent4"/>
                </a:solidFill>
              </a:rPr>
              <a:t>UserID</a:t>
            </a:r>
            <a:r>
              <a:rPr kumimoji="1" lang="en-US" altLang="zh-CN" sz="1800" dirty="0" smtClean="0">
                <a:solidFill>
                  <a:schemeClr val="accent4"/>
                </a:solidFill>
              </a:rPr>
              <a:t> collector&lt;Movie, Rating&gt;</a:t>
            </a:r>
          </a:p>
          <a:p>
            <a:pPr marL="0" indent="0">
              <a:buNone/>
            </a:pPr>
            <a:r>
              <a:rPr kumimoji="1" lang="en-US" altLang="zh-CN" dirty="0" smtClean="0"/>
              <a:t>Reduce Input</a:t>
            </a:r>
          </a:p>
          <a:p>
            <a:pPr marL="0" indent="0">
              <a:buNone/>
            </a:pPr>
            <a:r>
              <a:rPr kumimoji="1" lang="en-US" altLang="zh-CN" sz="1800" dirty="0" err="1">
                <a:solidFill>
                  <a:schemeClr val="accent4"/>
                </a:solidFill>
              </a:rPr>
              <a:t>UserID</a:t>
            </a:r>
            <a:r>
              <a:rPr kumimoji="1" lang="en-US" altLang="zh-CN" sz="1800" dirty="0">
                <a:solidFill>
                  <a:schemeClr val="accent4"/>
                </a:solidFill>
              </a:rPr>
              <a:t> collector&lt;Movie, Rating&gt;</a:t>
            </a:r>
          </a:p>
          <a:p>
            <a:pPr marL="0" indent="0">
              <a:buNone/>
            </a:pPr>
            <a:r>
              <a:rPr kumimoji="1" lang="en-US" altLang="zh-CN" dirty="0" smtClean="0"/>
              <a:t>Reduce Output</a:t>
            </a:r>
          </a:p>
          <a:p>
            <a:pPr marL="0" indent="0">
              <a:buNone/>
            </a:pPr>
            <a:r>
              <a:rPr kumimoji="1" lang="en-US" altLang="zh-CN" sz="1800" dirty="0" err="1">
                <a:solidFill>
                  <a:schemeClr val="accent4"/>
                </a:solidFill>
              </a:rPr>
              <a:t>UserID</a:t>
            </a:r>
            <a:r>
              <a:rPr kumimoji="1" lang="en-US" altLang="zh-CN" sz="1800" dirty="0">
                <a:solidFill>
                  <a:schemeClr val="accent4"/>
                </a:solidFill>
              </a:rPr>
              <a:t>  Sorted Array&lt;collector&lt;</a:t>
            </a:r>
            <a:r>
              <a:rPr kumimoji="1" lang="en-US" altLang="zh-CN" sz="1800" dirty="0" err="1">
                <a:solidFill>
                  <a:schemeClr val="accent4"/>
                </a:solidFill>
              </a:rPr>
              <a:t>MovieID</a:t>
            </a:r>
            <a:r>
              <a:rPr kumimoji="1" lang="en-US" altLang="zh-CN" sz="1800" dirty="0">
                <a:solidFill>
                  <a:schemeClr val="accent4"/>
                </a:solidFill>
              </a:rPr>
              <a:t>, Rating&gt;&gt; based on </a:t>
            </a:r>
            <a:r>
              <a:rPr kumimoji="1" lang="en-US" altLang="zh-CN" sz="1800" dirty="0" err="1">
                <a:solidFill>
                  <a:schemeClr val="accent4"/>
                </a:solidFill>
              </a:rPr>
              <a:t>MovieID</a:t>
            </a:r>
            <a:endParaRPr kumimoji="1" lang="zh-CN" altLang="en-US" sz="1800" dirty="0">
              <a:solidFill>
                <a:schemeClr val="accent4"/>
              </a:solidFill>
            </a:endParaRPr>
          </a:p>
        </p:txBody>
      </p:sp>
      <p:pic>
        <p:nvPicPr>
          <p:cNvPr id="5" name="图片 4" descr="Screen Shot 2014-05-03 at 下午5.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584450"/>
            <a:ext cx="3479800" cy="312727"/>
          </a:xfrm>
          <a:prstGeom prst="rect">
            <a:avLst/>
          </a:prstGeom>
        </p:spPr>
      </p:pic>
    </p:spTree>
    <p:extLst>
      <p:ext uri="{BB962C8B-B14F-4D97-AF65-F5344CB8AC3E}">
        <p14:creationId xmlns:p14="http://schemas.microsoft.com/office/powerpoint/2010/main" val="95656919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Item-Preprocess	</a:t>
            </a:r>
            <a:endParaRPr kumimoji="1" lang="zh-CN" altLang="en-US" dirty="0"/>
          </a:p>
        </p:txBody>
      </p:sp>
      <p:sp>
        <p:nvSpPr>
          <p:cNvPr id="3" name="内容占位符 2"/>
          <p:cNvSpPr>
            <a:spLocks noGrp="1"/>
          </p:cNvSpPr>
          <p:nvPr>
            <p:ph idx="1"/>
          </p:nvPr>
        </p:nvSpPr>
        <p:spPr>
          <a:xfrm>
            <a:off x="685800" y="1869140"/>
            <a:ext cx="7770813" cy="4836459"/>
          </a:xfrm>
        </p:spPr>
        <p:txBody>
          <a:bodyPr/>
          <a:lstStyle/>
          <a:p>
            <a:pPr marL="0" indent="0">
              <a:buNone/>
            </a:pPr>
            <a:r>
              <a:rPr kumimoji="1" lang="en-US" altLang="zh-CN" dirty="0" smtClean="0"/>
              <a:t>Map Input:</a:t>
            </a:r>
          </a:p>
          <a:p>
            <a:pPr marL="0" indent="0">
              <a:buNone/>
            </a:pPr>
            <a:r>
              <a:rPr kumimoji="1" lang="en-US" altLang="zh-CN" sz="1800" dirty="0" err="1">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MovieID</a:t>
            </a:r>
            <a:r>
              <a:rPr kumimoji="1" lang="en-US" altLang="zh-CN" sz="1800" dirty="0">
                <a:solidFill>
                  <a:srgbClr val="E8950E"/>
                </a:solidFill>
              </a:rPr>
              <a:t>, Rating&gt;&gt; based on </a:t>
            </a:r>
            <a:r>
              <a:rPr kumimoji="1" lang="en-US" altLang="zh-CN" sz="1800" dirty="0" err="1">
                <a:solidFill>
                  <a:srgbClr val="E8950E"/>
                </a:solidFill>
              </a:rPr>
              <a:t>MovieID</a:t>
            </a:r>
            <a:endParaRPr kumimoji="1" lang="zh-CN" altLang="en-US" sz="1800" dirty="0">
              <a:solidFill>
                <a:srgbClr val="E8950E"/>
              </a:solidFill>
            </a:endParaRPr>
          </a:p>
          <a:p>
            <a:pPr marL="0" indent="0">
              <a:buNone/>
            </a:pPr>
            <a:r>
              <a:rPr kumimoji="1" lang="en-US" altLang="zh-CN" dirty="0" smtClean="0"/>
              <a:t>Map Output:</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Input: </a:t>
            </a:r>
          </a:p>
          <a:p>
            <a:pPr marL="0" indent="0">
              <a:buNone/>
            </a:pPr>
            <a:r>
              <a:rPr kumimoji="1" lang="en-US" altLang="zh-CN" sz="1800" dirty="0" err="1">
                <a:solidFill>
                  <a:srgbClr val="E8950E"/>
                </a:solidFill>
              </a:rPr>
              <a:t>MovieID</a:t>
            </a:r>
            <a:r>
              <a:rPr kumimoji="1" lang="en-US" altLang="zh-CN" sz="1800" dirty="0">
                <a:solidFill>
                  <a:srgbClr val="E8950E"/>
                </a:solidFill>
              </a:rPr>
              <a:t>, 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a:t>
            </a:r>
          </a:p>
          <a:p>
            <a:pPr marL="0" indent="0">
              <a:buNone/>
            </a:pPr>
            <a:r>
              <a:rPr kumimoji="1" lang="en-US" altLang="zh-CN" dirty="0" smtClean="0"/>
              <a:t>Reduce Output:</a:t>
            </a:r>
          </a:p>
          <a:p>
            <a:pPr marL="0" indent="0">
              <a:buNone/>
            </a:pPr>
            <a:r>
              <a:rPr kumimoji="1" lang="en-US" altLang="zh-CN" sz="1800" dirty="0" err="1">
                <a:solidFill>
                  <a:srgbClr val="E8950E"/>
                </a:solidFill>
              </a:rPr>
              <a:t>MovieID</a:t>
            </a:r>
            <a:r>
              <a:rPr kumimoji="1" lang="en-US" altLang="zh-CN" sz="1800" dirty="0">
                <a:solidFill>
                  <a:srgbClr val="E8950E"/>
                </a:solidFill>
              </a:rPr>
              <a:t>, Sorted Array&lt;Collector&lt;</a:t>
            </a:r>
            <a:r>
              <a:rPr kumimoji="1" lang="en-US" altLang="zh-CN" sz="1800" dirty="0" err="1">
                <a:solidFill>
                  <a:srgbClr val="E8950E"/>
                </a:solidFill>
              </a:rPr>
              <a:t>UserID</a:t>
            </a:r>
            <a:r>
              <a:rPr kumimoji="1" lang="en-US" altLang="zh-CN" sz="1800" dirty="0">
                <a:solidFill>
                  <a:srgbClr val="E8950E"/>
                </a:solidFill>
              </a:rPr>
              <a:t>, </a:t>
            </a:r>
            <a:r>
              <a:rPr kumimoji="1" lang="en-US" altLang="zh-CN" sz="1800" dirty="0" err="1">
                <a:solidFill>
                  <a:srgbClr val="E8950E"/>
                </a:solidFill>
              </a:rPr>
              <a:t>UserAvg</a:t>
            </a:r>
            <a:r>
              <a:rPr kumimoji="1" lang="en-US" altLang="zh-CN" sz="1800" dirty="0">
                <a:solidFill>
                  <a:srgbClr val="E8950E"/>
                </a:solidFill>
              </a:rPr>
              <a:t>, </a:t>
            </a:r>
            <a:r>
              <a:rPr kumimoji="1" lang="en-US" altLang="zh-CN" sz="1800" dirty="0" err="1">
                <a:solidFill>
                  <a:srgbClr val="E8950E"/>
                </a:solidFill>
              </a:rPr>
              <a:t>UserRatingForMovieID</a:t>
            </a:r>
            <a:r>
              <a:rPr kumimoji="1" lang="en-US" altLang="zh-CN" sz="1800" dirty="0">
                <a:solidFill>
                  <a:srgbClr val="E8950E"/>
                </a:solidFill>
              </a:rPr>
              <a:t>&gt;&gt; based on </a:t>
            </a:r>
            <a:r>
              <a:rPr kumimoji="1" lang="en-US" altLang="zh-CN" sz="1800" dirty="0" err="1">
                <a:solidFill>
                  <a:srgbClr val="E8950E"/>
                </a:solidFill>
              </a:rPr>
              <a:t>UserID</a:t>
            </a:r>
            <a:endParaRPr kumimoji="1" lang="zh-CN" altLang="en-US" sz="1800" dirty="0">
              <a:solidFill>
                <a:srgbClr val="E8950E"/>
              </a:solidFill>
            </a:endParaRPr>
          </a:p>
        </p:txBody>
      </p:sp>
    </p:spTree>
    <p:extLst>
      <p:ext uri="{BB962C8B-B14F-4D97-AF65-F5344CB8AC3E}">
        <p14:creationId xmlns:p14="http://schemas.microsoft.com/office/powerpoint/2010/main" val="19485657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Item-KNN algorithm</a:t>
            </a:r>
            <a:endParaRPr kumimoji="1" lang="zh-CN" altLang="en-US" dirty="0"/>
          </a:p>
        </p:txBody>
      </p:sp>
      <p:sp>
        <p:nvSpPr>
          <p:cNvPr id="3" name="内容占位符 2"/>
          <p:cNvSpPr>
            <a:spLocks noGrp="1"/>
          </p:cNvSpPr>
          <p:nvPr>
            <p:ph idx="1"/>
          </p:nvPr>
        </p:nvSpPr>
        <p:spPr>
          <a:xfrm>
            <a:off x="685800" y="1597678"/>
            <a:ext cx="7770813" cy="4774964"/>
          </a:xfrm>
        </p:spPr>
        <p:txBody>
          <a:bodyPr>
            <a:normAutofit/>
          </a:bodyPr>
          <a:lstStyle/>
          <a:p>
            <a:pPr marL="0" indent="0">
              <a:buNone/>
            </a:pPr>
            <a:r>
              <a:rPr kumimoji="1" lang="en-US" altLang="zh-CN" dirty="0" smtClean="0"/>
              <a:t>To calculate the similarity between two movies, we need the id of these two movies’ id and the value lists of these two movies. These values can be easily got because they are return directly by the reduce of the preprocess. The formula is below. </a:t>
            </a:r>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Find the common user which has rated both movie </a:t>
            </a:r>
            <a:r>
              <a:rPr kumimoji="1" lang="en-US" altLang="zh-CN" dirty="0" err="1" smtClean="0"/>
              <a:t>i</a:t>
            </a:r>
            <a:r>
              <a:rPr kumimoji="1" lang="en-US" altLang="zh-CN" dirty="0" smtClean="0"/>
              <a:t> and movie j. After calculating the similarity between every two movies, the output of KNN algorithm can be something like </a:t>
            </a:r>
          </a:p>
          <a:p>
            <a:pPr marL="0" indent="0">
              <a:buNone/>
            </a:pPr>
            <a:r>
              <a:rPr kumimoji="1" lang="en-US" altLang="zh-CN" sz="1800" dirty="0" err="1" smtClean="0">
                <a:solidFill>
                  <a:srgbClr val="E8950E"/>
                </a:solidFill>
              </a:rPr>
              <a:t>MovieID</a:t>
            </a:r>
            <a:r>
              <a:rPr kumimoji="1" lang="en-US" altLang="zh-CN" sz="1800" dirty="0" smtClean="0">
                <a:solidFill>
                  <a:srgbClr val="E8950E"/>
                </a:solidFill>
              </a:rPr>
              <a:t>, Sorted Array&lt;Collector&lt;</a:t>
            </a:r>
            <a:r>
              <a:rPr kumimoji="1" lang="en-US" altLang="zh-CN" sz="1800" dirty="0" err="1" smtClean="0">
                <a:solidFill>
                  <a:srgbClr val="E8950E"/>
                </a:solidFill>
              </a:rPr>
              <a:t>neighbourID</a:t>
            </a:r>
            <a:r>
              <a:rPr kumimoji="1" lang="en-US" altLang="zh-CN" sz="1800" dirty="0" smtClean="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3 at 下午9.20.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355" y="3449053"/>
            <a:ext cx="5096961" cy="1030846"/>
          </a:xfrm>
          <a:prstGeom prst="rect">
            <a:avLst/>
          </a:prstGeom>
        </p:spPr>
      </p:pic>
    </p:spTree>
    <p:extLst>
      <p:ext uri="{BB962C8B-B14F-4D97-AF65-F5344CB8AC3E}">
        <p14:creationId xmlns:p14="http://schemas.microsoft.com/office/powerpoint/2010/main" val="262281985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	</a:t>
            </a:r>
            <a:endParaRPr kumimoji="1" lang="zh-CN" altLang="en-US" dirty="0"/>
          </a:p>
        </p:txBody>
      </p:sp>
      <p:sp>
        <p:nvSpPr>
          <p:cNvPr id="3" name="内容占位符 2"/>
          <p:cNvSpPr>
            <a:spLocks noGrp="1"/>
          </p:cNvSpPr>
          <p:nvPr>
            <p:ph idx="1"/>
          </p:nvPr>
        </p:nvSpPr>
        <p:spPr>
          <a:xfrm>
            <a:off x="685799" y="1371417"/>
            <a:ext cx="8351253" cy="5307107"/>
          </a:xfrm>
        </p:spPr>
        <p:txBody>
          <a:bodyPr>
            <a:normAutofit fontScale="92500" lnSpcReduction="10000"/>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endParaRPr kumimoji="1" lang="en-US" altLang="zh-CN" dirty="0" smtClean="0"/>
          </a:p>
          <a:p>
            <a:pPr marL="0" indent="0">
              <a:buNone/>
            </a:pPr>
            <a:r>
              <a:rPr kumimoji="1" lang="en-US" altLang="zh-CN" dirty="0" smtClean="0"/>
              <a:t>The NM store all the neighbors of the movie which we want to predict. The UM store all the movie information which the active user has rated. Active user is the user which we want to predict.</a:t>
            </a:r>
          </a:p>
          <a:p>
            <a:pPr marL="0" indent="0">
              <a:buNone/>
            </a:pPr>
            <a:r>
              <a:rPr kumimoji="1" lang="en-US" altLang="zh-CN" dirty="0" smtClean="0"/>
              <a:t> </a:t>
            </a:r>
            <a:endParaRPr kumimoji="1" lang="zh-CN" altLang="en-US" dirty="0"/>
          </a:p>
        </p:txBody>
      </p:sp>
      <p:sp>
        <p:nvSpPr>
          <p:cNvPr id="4" name="矩形 3"/>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5" name="图片 4"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6" name="右箭头 5"/>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7" name="右箭头 6"/>
          <p:cNvSpPr/>
          <p:nvPr/>
        </p:nvSpPr>
        <p:spPr>
          <a:xfrm>
            <a:off x="2058737"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8" name="矩形 7"/>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9" name="右箭头 8"/>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271422648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Item-Query</a:t>
            </a:r>
            <a:endParaRPr kumimoji="1" lang="zh-CN" altLang="en-US" dirty="0"/>
          </a:p>
        </p:txBody>
      </p:sp>
      <p:sp>
        <p:nvSpPr>
          <p:cNvPr id="3" name="内容占位符 2"/>
          <p:cNvSpPr>
            <a:spLocks noGrp="1"/>
          </p:cNvSpPr>
          <p:nvPr>
            <p:ph idx="1"/>
          </p:nvPr>
        </p:nvSpPr>
        <p:spPr>
          <a:xfrm>
            <a:off x="685800" y="1869141"/>
            <a:ext cx="7770813" cy="4895280"/>
          </a:xfrm>
        </p:spPr>
        <p:txBody>
          <a:bodyPr/>
          <a:lstStyle/>
          <a:p>
            <a:pPr marL="0" indent="0">
              <a:buNone/>
            </a:pPr>
            <a:r>
              <a:rPr kumimoji="1" lang="en-US" altLang="zh-CN" dirty="0" smtClean="0"/>
              <a:t>After we get both the NM and RM, we can use the formula below to calculate the predict rating which the active user will give to the active movie.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We find the top 10 neighbor in the NM and find the rating in the RM to see whether the active user has rated these neighbors. If so, use them to calculate the result. </a:t>
            </a:r>
            <a:endParaRPr kumimoji="1" lang="zh-CN" altLang="en-US" dirty="0"/>
          </a:p>
        </p:txBody>
      </p:sp>
      <p:pic>
        <p:nvPicPr>
          <p:cNvPr id="4" name="图片 3" descr="Screen Shot 2014-05-03 at 下午10.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320" y="3231622"/>
            <a:ext cx="3039311" cy="1282484"/>
          </a:xfrm>
          <a:prstGeom prst="rect">
            <a:avLst/>
          </a:prstGeom>
        </p:spPr>
      </p:pic>
    </p:spTree>
    <p:extLst>
      <p:ext uri="{BB962C8B-B14F-4D97-AF65-F5344CB8AC3E}">
        <p14:creationId xmlns:p14="http://schemas.microsoft.com/office/powerpoint/2010/main" val="315837912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Problem in Item-Query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If the NM is null, then the active movie, the one which we want to predict, doesn’t have any neighbors. That means no common user has rated both the active movie and any other movie in the training dataset. If the UM is null, then the active user has never rated any movie in the training set. Both of these two cases are invalid cases because </a:t>
            </a:r>
            <a:r>
              <a:rPr kumimoji="1" lang="en-US" altLang="zh-CN" dirty="0"/>
              <a:t>of the </a:t>
            </a:r>
            <a:r>
              <a:rPr lang="en-US" altLang="zh-CN" dirty="0" smtClean="0"/>
              <a:t>sparse training dataset. </a:t>
            </a:r>
          </a:p>
          <a:p>
            <a:pPr marL="0" indent="0">
              <a:buNone/>
            </a:pPr>
            <a:r>
              <a:rPr kumimoji="1" lang="en-US" altLang="zh-CN" dirty="0" smtClean="0"/>
              <a:t>Another problem is both of these two memory is not null, but we find that active user has never rated any neighbor in NM. This problem is also caused by the sparse training dataset. </a:t>
            </a:r>
            <a:endParaRPr kumimoji="1" lang="zh-CN" altLang="en-US" dirty="0"/>
          </a:p>
        </p:txBody>
      </p:sp>
    </p:spTree>
    <p:extLst>
      <p:ext uri="{BB962C8B-B14F-4D97-AF65-F5344CB8AC3E}">
        <p14:creationId xmlns:p14="http://schemas.microsoft.com/office/powerpoint/2010/main" val="282547569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User-Based</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User-based is very similar to item-based algorithm. They are both memory-based CF algorithm. The difference is item-based use the similarity between the active movie and its neighbors, while user-based use the similarity between the active user and its neighbor. Like the item-based algorithm, user-based algorithm also has four steps: collection, preprocess, KNN and query. The collection is the same, so let’s start with the preprocess. </a:t>
            </a:r>
            <a:endParaRPr kumimoji="1" lang="zh-CN" altLang="en-US" dirty="0"/>
          </a:p>
        </p:txBody>
      </p:sp>
    </p:spTree>
    <p:extLst>
      <p:ext uri="{BB962C8B-B14F-4D97-AF65-F5344CB8AC3E}">
        <p14:creationId xmlns:p14="http://schemas.microsoft.com/office/powerpoint/2010/main" val="25972275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User-Preprocess</a:t>
            </a:r>
            <a:endParaRPr kumimoji="1" lang="zh-CN" altLang="en-US" dirty="0"/>
          </a:p>
        </p:txBody>
      </p:sp>
      <p:sp>
        <p:nvSpPr>
          <p:cNvPr id="3" name="内容占位符 2"/>
          <p:cNvSpPr>
            <a:spLocks noGrp="1"/>
          </p:cNvSpPr>
          <p:nvPr>
            <p:ph idx="1"/>
          </p:nvPr>
        </p:nvSpPr>
        <p:spPr>
          <a:xfrm>
            <a:off x="685800" y="1550894"/>
            <a:ext cx="7770813" cy="4591944"/>
          </a:xfrm>
        </p:spPr>
        <p:txBody>
          <a:bodyPr>
            <a:normAutofit fontScale="85000" lnSpcReduction="10000"/>
          </a:bodyPr>
          <a:lstStyle/>
          <a:p>
            <a:pPr marL="0" indent="0">
              <a:buNone/>
            </a:pPr>
            <a:r>
              <a:rPr kumimoji="1" lang="en-US" altLang="zh-CN" dirty="0"/>
              <a:t>Map Input:</a:t>
            </a:r>
          </a:p>
          <a:p>
            <a:pPr marL="0" indent="0">
              <a:buNone/>
            </a:pPr>
            <a:r>
              <a:rPr kumimoji="1" lang="en-US" altLang="zh-CN" sz="2400" dirty="0" err="1">
                <a:solidFill>
                  <a:srgbClr val="E8950E"/>
                </a:solidFill>
              </a:rPr>
              <a:t>UserID</a:t>
            </a:r>
            <a:r>
              <a:rPr kumimoji="1" lang="en-US" altLang="zh-CN" sz="2400" dirty="0">
                <a:solidFill>
                  <a:srgbClr val="E8950E"/>
                </a:solidFill>
              </a:rPr>
              <a:t>  Sorted Array&lt;collector&lt;</a:t>
            </a:r>
            <a:r>
              <a:rPr kumimoji="1" lang="en-US" altLang="zh-CN" sz="2400" dirty="0" err="1">
                <a:solidFill>
                  <a:srgbClr val="E8950E"/>
                </a:solidFill>
              </a:rPr>
              <a:t>MovieID</a:t>
            </a:r>
            <a:r>
              <a:rPr kumimoji="1" lang="en-US" altLang="zh-CN" sz="2400" dirty="0">
                <a:solidFill>
                  <a:srgbClr val="E8950E"/>
                </a:solidFill>
              </a:rPr>
              <a:t>, Rating&gt;&gt; based on </a:t>
            </a:r>
            <a:r>
              <a:rPr kumimoji="1" lang="en-US" altLang="zh-CN" sz="2400" dirty="0" err="1">
                <a:solidFill>
                  <a:srgbClr val="E8950E"/>
                </a:solidFill>
              </a:rPr>
              <a:t>MovieID</a:t>
            </a:r>
            <a:endParaRPr kumimoji="1" lang="zh-CN" altLang="en-US" sz="2400" dirty="0">
              <a:solidFill>
                <a:srgbClr val="E8950E"/>
              </a:solidFill>
            </a:endParaRPr>
          </a:p>
          <a:p>
            <a:pPr marL="0" indent="0">
              <a:buNone/>
            </a:pPr>
            <a:r>
              <a:rPr kumimoji="1" lang="en-US" altLang="zh-CN" dirty="0"/>
              <a:t>Map Output:</a:t>
            </a:r>
          </a:p>
          <a:p>
            <a:pPr marL="0" indent="0">
              <a:buNone/>
            </a:pPr>
            <a:r>
              <a:rPr kumimoji="1" lang="en-US" altLang="zh-CN" sz="2400" dirty="0" err="1" smtClean="0">
                <a:solidFill>
                  <a:srgbClr val="E8950E"/>
                </a:solidFill>
              </a:rPr>
              <a:t>UserID</a:t>
            </a:r>
            <a:r>
              <a:rPr kumimoji="1" lang="en-US" altLang="zh-CN" sz="2400" dirty="0" smtClean="0">
                <a:solidFill>
                  <a:srgbClr val="E8950E"/>
                </a:solidFill>
              </a:rPr>
              <a:t>, </a:t>
            </a:r>
            <a:r>
              <a:rPr kumimoji="1" lang="en-US" altLang="zh-CN" sz="2400" dirty="0">
                <a:solidFill>
                  <a:srgbClr val="E8950E"/>
                </a:solidFill>
              </a:rPr>
              <a: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Input: </a:t>
            </a:r>
          </a:p>
          <a:p>
            <a:pPr marL="0" indent="0">
              <a:buNone/>
            </a:pPr>
            <a:r>
              <a:rPr kumimoji="1" lang="en-US" altLang="zh-CN" sz="2400" dirty="0" err="1" smtClean="0">
                <a:solidFill>
                  <a:srgbClr val="E8950E"/>
                </a:solidFill>
              </a:rPr>
              <a:t>UserID</a:t>
            </a:r>
            <a:r>
              <a:rPr kumimoji="1" lang="en-US" altLang="zh-CN" sz="2400" dirty="0">
                <a:solidFill>
                  <a:srgbClr val="E8950E"/>
                </a:solidFill>
              </a:rPr>
              <a:t>, 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a:t>
            </a:r>
          </a:p>
          <a:p>
            <a:pPr marL="0" indent="0">
              <a:buNone/>
            </a:pPr>
            <a:r>
              <a:rPr kumimoji="1" lang="en-US" altLang="zh-CN" dirty="0"/>
              <a:t>Reduce Output:</a:t>
            </a:r>
          </a:p>
          <a:p>
            <a:pPr marL="0" indent="0">
              <a:buNone/>
            </a:pPr>
            <a:r>
              <a:rPr kumimoji="1" lang="en-US" altLang="zh-CN" sz="2400" dirty="0" err="1" smtClean="0">
                <a:solidFill>
                  <a:srgbClr val="E8950E"/>
                </a:solidFill>
              </a:rPr>
              <a:t>UserID</a:t>
            </a:r>
            <a:r>
              <a:rPr kumimoji="1" lang="en-US" altLang="zh-CN" sz="2400" dirty="0">
                <a:solidFill>
                  <a:srgbClr val="E8950E"/>
                </a:solidFill>
              </a:rPr>
              <a:t>, Sorted Array&lt;Collector</a:t>
            </a:r>
            <a:r>
              <a:rPr kumimoji="1" lang="en-US" altLang="zh-CN" sz="2400" dirty="0" smtClean="0">
                <a:solidFill>
                  <a:srgbClr val="E8950E"/>
                </a:solidFill>
              </a:rPr>
              <a:t>&lt;</a:t>
            </a:r>
            <a:r>
              <a:rPr kumimoji="1" lang="en-US" altLang="zh-CN" sz="2400" dirty="0" err="1" smtClean="0">
                <a:solidFill>
                  <a:srgbClr val="E8950E"/>
                </a:solidFill>
              </a:rPr>
              <a:t>MovieID</a:t>
            </a:r>
            <a:r>
              <a:rPr kumimoji="1" lang="en-US" altLang="zh-CN" sz="2400" dirty="0">
                <a:solidFill>
                  <a:srgbClr val="E8950E"/>
                </a:solidFill>
              </a:rPr>
              <a:t>, </a:t>
            </a:r>
            <a:r>
              <a:rPr kumimoji="1" lang="en-US" altLang="zh-CN" sz="2400" dirty="0" err="1">
                <a:solidFill>
                  <a:srgbClr val="E8950E"/>
                </a:solidFill>
              </a:rPr>
              <a:t>UserAvg</a:t>
            </a:r>
            <a:r>
              <a:rPr kumimoji="1" lang="en-US" altLang="zh-CN" sz="2400" dirty="0">
                <a:solidFill>
                  <a:srgbClr val="E8950E"/>
                </a:solidFill>
              </a:rPr>
              <a:t>, </a:t>
            </a:r>
            <a:r>
              <a:rPr kumimoji="1" lang="en-US" altLang="zh-CN" sz="2400" dirty="0" err="1">
                <a:solidFill>
                  <a:srgbClr val="E8950E"/>
                </a:solidFill>
              </a:rPr>
              <a:t>UserRatingForMovieID</a:t>
            </a:r>
            <a:r>
              <a:rPr kumimoji="1" lang="en-US" altLang="zh-CN" sz="2400" dirty="0">
                <a:solidFill>
                  <a:srgbClr val="E8950E"/>
                </a:solidFill>
              </a:rPr>
              <a:t>&gt;&gt; based on </a:t>
            </a:r>
            <a:r>
              <a:rPr kumimoji="1" lang="en-US" altLang="zh-CN" sz="2400" dirty="0" err="1" smtClean="0">
                <a:solidFill>
                  <a:srgbClr val="E8950E"/>
                </a:solidFill>
              </a:rPr>
              <a:t>MovieID</a:t>
            </a:r>
            <a:endParaRPr kumimoji="1" lang="zh-CN" altLang="en-US" sz="24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119085704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User-KNN </a:t>
            </a:r>
            <a:r>
              <a:rPr kumimoji="1" lang="en-US" altLang="zh-CN" dirty="0"/>
              <a:t>algorithm</a:t>
            </a:r>
            <a:endParaRPr kumimoji="1" lang="zh-CN" altLang="en-US" dirty="0"/>
          </a:p>
        </p:txBody>
      </p:sp>
      <p:sp>
        <p:nvSpPr>
          <p:cNvPr id="3" name="内容占位符 2"/>
          <p:cNvSpPr>
            <a:spLocks noGrp="1"/>
          </p:cNvSpPr>
          <p:nvPr>
            <p:ph idx="1"/>
          </p:nvPr>
        </p:nvSpPr>
        <p:spPr>
          <a:xfrm>
            <a:off x="685800" y="1408184"/>
            <a:ext cx="7770813" cy="5259987"/>
          </a:xfrm>
        </p:spPr>
        <p:txBody>
          <a:bodyPr>
            <a:normAutofit lnSpcReduction="10000"/>
          </a:bodyPr>
          <a:lstStyle/>
          <a:p>
            <a:pPr marL="0" indent="0">
              <a:buNone/>
            </a:pPr>
            <a:r>
              <a:rPr kumimoji="1" lang="en-US" altLang="zh-CN" dirty="0"/>
              <a:t>To calculate the similarity between two </a:t>
            </a:r>
            <a:r>
              <a:rPr kumimoji="1" lang="en-US" altLang="zh-CN" dirty="0" smtClean="0"/>
              <a:t>users, </a:t>
            </a:r>
            <a:r>
              <a:rPr kumimoji="1" lang="en-US" altLang="zh-CN" dirty="0"/>
              <a:t>we need the id of these two </a:t>
            </a:r>
            <a:r>
              <a:rPr kumimoji="1" lang="en-US" altLang="zh-CN" dirty="0" smtClean="0"/>
              <a:t>users’ id </a:t>
            </a:r>
            <a:r>
              <a:rPr kumimoji="1" lang="en-US" altLang="zh-CN" dirty="0"/>
              <a:t>and the value lists these two </a:t>
            </a:r>
            <a:r>
              <a:rPr kumimoji="1" lang="en-US" altLang="zh-CN" dirty="0" smtClean="0"/>
              <a:t>users. </a:t>
            </a:r>
            <a:r>
              <a:rPr kumimoji="1" lang="en-US" altLang="zh-CN" dirty="0"/>
              <a:t>These </a:t>
            </a:r>
            <a:r>
              <a:rPr kumimoji="1" lang="en-US" altLang="zh-CN" dirty="0" smtClean="0"/>
              <a:t>values can </a:t>
            </a:r>
            <a:r>
              <a:rPr kumimoji="1" lang="en-US" altLang="zh-CN" dirty="0"/>
              <a:t>be easily got because they are return directly by the reduce of the preprocess. The formula is below. </a:t>
            </a: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a:t>Find the common </a:t>
            </a:r>
            <a:r>
              <a:rPr kumimoji="1" lang="en-US" altLang="zh-CN" dirty="0" smtClean="0"/>
              <a:t>movie which </a:t>
            </a:r>
            <a:r>
              <a:rPr kumimoji="1" lang="en-US" altLang="zh-CN" dirty="0"/>
              <a:t>has </a:t>
            </a:r>
            <a:r>
              <a:rPr kumimoji="1" lang="en-US" altLang="zh-CN" dirty="0" smtClean="0"/>
              <a:t>been rated by both </a:t>
            </a:r>
            <a:r>
              <a:rPr kumimoji="1" lang="en-US" altLang="zh-CN" dirty="0"/>
              <a:t>user </a:t>
            </a:r>
            <a:r>
              <a:rPr kumimoji="1" lang="en-US" altLang="zh-CN" dirty="0" err="1"/>
              <a:t>i</a:t>
            </a:r>
            <a:r>
              <a:rPr kumimoji="1" lang="en-US" altLang="zh-CN" dirty="0"/>
              <a:t> and user j. After calculating the similarity between every two </a:t>
            </a:r>
            <a:r>
              <a:rPr kumimoji="1" lang="en-US" altLang="zh-CN" dirty="0" smtClean="0"/>
              <a:t>users, </a:t>
            </a:r>
            <a:r>
              <a:rPr kumimoji="1" lang="en-US" altLang="zh-CN" dirty="0"/>
              <a:t>the output of KNN algorithm can be something like </a:t>
            </a:r>
          </a:p>
          <a:p>
            <a:pPr marL="0" indent="0">
              <a:buNone/>
            </a:pPr>
            <a:r>
              <a:rPr kumimoji="1" lang="en-US" altLang="zh-CN" sz="1800" dirty="0" err="1" smtClean="0">
                <a:solidFill>
                  <a:srgbClr val="E8950E"/>
                </a:solidFill>
              </a:rPr>
              <a:t>UserID</a:t>
            </a:r>
            <a:r>
              <a:rPr kumimoji="1" lang="en-US" altLang="zh-CN" sz="1800" dirty="0">
                <a:solidFill>
                  <a:srgbClr val="E8950E"/>
                </a:solidFill>
              </a:rPr>
              <a:t>, Sorted Array&lt;Collector&lt;</a:t>
            </a:r>
            <a:r>
              <a:rPr kumimoji="1" lang="en-US" altLang="zh-CN" sz="1800" dirty="0" err="1">
                <a:solidFill>
                  <a:srgbClr val="E8950E"/>
                </a:solidFill>
              </a:rPr>
              <a:t>neighbourID</a:t>
            </a:r>
            <a:r>
              <a:rPr kumimoji="1" lang="en-US" altLang="zh-CN" sz="1800" dirty="0">
                <a:solidFill>
                  <a:srgbClr val="E8950E"/>
                </a:solidFill>
              </a:rPr>
              <a:t>, similarity&gt;&gt; based on the value of similarity. </a:t>
            </a:r>
            <a:endParaRPr kumimoji="1" lang="zh-CN" altLang="en-US" sz="1800" dirty="0">
              <a:solidFill>
                <a:srgbClr val="E8950E"/>
              </a:solidFill>
            </a:endParaRPr>
          </a:p>
        </p:txBody>
      </p:sp>
      <p:pic>
        <p:nvPicPr>
          <p:cNvPr id="4" name="图片 3" descr="Screen Shot 2014-05-04 at 上午1.40.4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367" y="2976568"/>
            <a:ext cx="5746823" cy="1163984"/>
          </a:xfrm>
          <a:prstGeom prst="rect">
            <a:avLst/>
          </a:prstGeom>
        </p:spPr>
      </p:pic>
    </p:spTree>
    <p:extLst>
      <p:ext uri="{BB962C8B-B14F-4D97-AF65-F5344CB8AC3E}">
        <p14:creationId xmlns:p14="http://schemas.microsoft.com/office/powerpoint/2010/main" val="29195775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18 at 上午1.40.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646"/>
            <a:ext cx="9144000" cy="4787282"/>
          </a:xfrm>
          <a:prstGeom prst="rect">
            <a:avLst/>
          </a:prstGeom>
        </p:spPr>
      </p:pic>
    </p:spTree>
    <p:extLst>
      <p:ext uri="{BB962C8B-B14F-4D97-AF65-F5344CB8AC3E}">
        <p14:creationId xmlns:p14="http://schemas.microsoft.com/office/powerpoint/2010/main" val="3953298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en-US" altLang="zh-CN" dirty="0"/>
              <a:t>Query</a:t>
            </a:r>
            <a:endParaRPr kumimoji="1" lang="zh-CN" altLang="en-US" dirty="0"/>
          </a:p>
        </p:txBody>
      </p:sp>
      <p:sp>
        <p:nvSpPr>
          <p:cNvPr id="5" name="内容占位符 2"/>
          <p:cNvSpPr>
            <a:spLocks noGrp="1"/>
          </p:cNvSpPr>
          <p:nvPr>
            <p:ph idx="1"/>
          </p:nvPr>
        </p:nvSpPr>
        <p:spPr>
          <a:xfrm>
            <a:off x="685799" y="1371417"/>
            <a:ext cx="8351253" cy="5307107"/>
          </a:xfrm>
        </p:spPr>
        <p:txBody>
          <a:bodyPr>
            <a:normAutofit/>
          </a:bodyPr>
          <a:lstStyle/>
          <a:p>
            <a:pPr marL="0" indent="0">
              <a:buNone/>
            </a:pPr>
            <a:r>
              <a:rPr kumimoji="1" lang="en-US" altLang="zh-CN" dirty="0" smtClean="0"/>
              <a:t>Last step is try to calculate the predict the user’s rating to the specific movie which is defined in the evaluation dataset. Two local memory is used in this process. </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The NM store all the neighbors of the active user which we want to predict. UM store all the users’ rating information from the training dataset. </a:t>
            </a:r>
            <a:endParaRPr kumimoji="1" lang="zh-CN" altLang="en-US" dirty="0"/>
          </a:p>
        </p:txBody>
      </p:sp>
      <p:sp>
        <p:nvSpPr>
          <p:cNvPr id="6" name="矩形 5"/>
          <p:cNvSpPr/>
          <p:nvPr/>
        </p:nvSpPr>
        <p:spPr>
          <a:xfrm>
            <a:off x="3709736" y="2887580"/>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KNN</a:t>
            </a:r>
            <a:endParaRPr kumimoji="1" lang="zh-CN" altLang="en-US" dirty="0"/>
          </a:p>
        </p:txBody>
      </p:sp>
      <p:pic>
        <p:nvPicPr>
          <p:cNvPr id="7" name="图片 6"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074737"/>
            <a:ext cx="1012658" cy="1350210"/>
          </a:xfrm>
          <a:prstGeom prst="rect">
            <a:avLst/>
          </a:prstGeom>
        </p:spPr>
      </p:pic>
      <p:sp>
        <p:nvSpPr>
          <p:cNvPr id="8" name="右箭头 7"/>
          <p:cNvSpPr/>
          <p:nvPr/>
        </p:nvSpPr>
        <p:spPr>
          <a:xfrm>
            <a:off x="2058737"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10" name="矩形 9"/>
          <p:cNvSpPr/>
          <p:nvPr/>
        </p:nvSpPr>
        <p:spPr>
          <a:xfrm>
            <a:off x="3709736" y="3911599"/>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Training Set</a:t>
            </a:r>
            <a:endParaRPr kumimoji="1" lang="zh-CN" altLang="en-US" dirty="0"/>
          </a:p>
        </p:txBody>
      </p:sp>
      <p:sp>
        <p:nvSpPr>
          <p:cNvPr id="11" name="右箭头 10"/>
          <p:cNvSpPr/>
          <p:nvPr/>
        </p:nvSpPr>
        <p:spPr>
          <a:xfrm>
            <a:off x="5459663" y="294907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2" name="右箭头 11"/>
          <p:cNvSpPr/>
          <p:nvPr/>
        </p:nvSpPr>
        <p:spPr>
          <a:xfrm>
            <a:off x="5459663" y="391159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067384" y="2700420"/>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NM</a:t>
            </a:r>
            <a:endParaRPr kumimoji="1" lang="zh-CN" altLang="en-US" dirty="0"/>
          </a:p>
        </p:txBody>
      </p:sp>
      <p:sp>
        <p:nvSpPr>
          <p:cNvPr id="14" name="矩形 13"/>
          <p:cNvSpPr/>
          <p:nvPr/>
        </p:nvSpPr>
        <p:spPr>
          <a:xfrm>
            <a:off x="7067384" y="3911598"/>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 Memory UM</a:t>
            </a:r>
            <a:endParaRPr kumimoji="1" lang="zh-CN" altLang="en-US" dirty="0"/>
          </a:p>
        </p:txBody>
      </p:sp>
    </p:spTree>
    <p:extLst>
      <p:ext uri="{BB962C8B-B14F-4D97-AF65-F5344CB8AC3E}">
        <p14:creationId xmlns:p14="http://schemas.microsoft.com/office/powerpoint/2010/main" val="398531351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User-Query</a:t>
            </a:r>
            <a:endParaRPr kumimoji="1" lang="zh-CN" altLang="en-US" dirty="0"/>
          </a:p>
        </p:txBody>
      </p:sp>
      <p:sp>
        <p:nvSpPr>
          <p:cNvPr id="5" name="内容占位符 2"/>
          <p:cNvSpPr>
            <a:spLocks noGrp="1"/>
          </p:cNvSpPr>
          <p:nvPr>
            <p:ph idx="1"/>
          </p:nvPr>
        </p:nvSpPr>
        <p:spPr>
          <a:xfrm>
            <a:off x="685800" y="1514843"/>
            <a:ext cx="7770813" cy="4895280"/>
          </a:xfrm>
        </p:spPr>
        <p:txBody>
          <a:bodyPr/>
          <a:lstStyle/>
          <a:p>
            <a:pPr marL="0" indent="0">
              <a:buNone/>
            </a:pPr>
            <a:r>
              <a:rPr kumimoji="1" lang="en-US" altLang="zh-CN" dirty="0" smtClean="0"/>
              <a:t>After we get both the NM and RM, we find the top 10 neighbor in the NM. These users are very similar to the active user, which we want his/her rating to the active movie. Then find these users’ rating to the active movie in RM. User their average rating to predict the rating. </a:t>
            </a:r>
            <a:endParaRPr kumimoji="1" lang="en-US" altLang="zh-CN" dirty="0"/>
          </a:p>
        </p:txBody>
      </p:sp>
    </p:spTree>
    <p:extLst>
      <p:ext uri="{BB962C8B-B14F-4D97-AF65-F5344CB8AC3E}">
        <p14:creationId xmlns:p14="http://schemas.microsoft.com/office/powerpoint/2010/main" val="381686450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Problem in Item-Query</a:t>
            </a:r>
            <a:endParaRPr kumimoji="1" lang="zh-CN" altLang="en-US" dirty="0"/>
          </a:p>
        </p:txBody>
      </p:sp>
      <p:sp>
        <p:nvSpPr>
          <p:cNvPr id="3" name="内容占位符 2"/>
          <p:cNvSpPr>
            <a:spLocks noGrp="1"/>
          </p:cNvSpPr>
          <p:nvPr>
            <p:ph idx="1"/>
          </p:nvPr>
        </p:nvSpPr>
        <p:spPr/>
        <p:txBody>
          <a:bodyPr>
            <a:normAutofit lnSpcReduction="10000"/>
          </a:bodyPr>
          <a:lstStyle/>
          <a:p>
            <a:pPr marL="0" indent="0">
              <a:buNone/>
            </a:pPr>
            <a:r>
              <a:rPr kumimoji="1" lang="en-US" altLang="zh-CN" dirty="0"/>
              <a:t>If the NM is null, then the active </a:t>
            </a:r>
            <a:r>
              <a:rPr kumimoji="1" lang="en-US" altLang="zh-CN" dirty="0" smtClean="0"/>
              <a:t>user, doesn’t </a:t>
            </a:r>
            <a:r>
              <a:rPr kumimoji="1" lang="en-US" altLang="zh-CN" dirty="0"/>
              <a:t>have any neighbors. </a:t>
            </a:r>
            <a:r>
              <a:rPr kumimoji="1" lang="en-US" altLang="zh-CN" dirty="0" smtClean="0"/>
              <a:t>That means no common movie has been rated by both the active user and any other user in the training dataset. It may be caused by insufficient amount ratings by users or insufficient amount users.</a:t>
            </a:r>
          </a:p>
          <a:p>
            <a:pPr marL="0" indent="0">
              <a:buNone/>
            </a:pPr>
            <a:r>
              <a:rPr kumimoji="1" lang="en-US" altLang="zh-CN" dirty="0" smtClean="0"/>
              <a:t>If the UM is null, the problem is really serious. We cannot search for any users’ ratings.</a:t>
            </a:r>
          </a:p>
          <a:p>
            <a:pPr marL="0" indent="0">
              <a:buNone/>
            </a:pPr>
            <a:r>
              <a:rPr kumimoji="1" lang="en-US" altLang="zh-CN" dirty="0" smtClean="0"/>
              <a:t>Another problem is both of these two memory is not null, but we find that all the neighbors have never rated to the active movie (Some users have rated just a few movies). This problem is also caused by the sparse training dataset. </a:t>
            </a:r>
            <a:endParaRPr kumimoji="1" lang="zh-CN" altLang="en-US" dirty="0" smtClean="0"/>
          </a:p>
          <a:p>
            <a:pPr marL="0" indent="0">
              <a:buNone/>
            </a:pPr>
            <a:endParaRPr kumimoji="1" lang="zh-CN" altLang="en-US" dirty="0"/>
          </a:p>
        </p:txBody>
      </p:sp>
    </p:spTree>
    <p:extLst>
      <p:ext uri="{BB962C8B-B14F-4D97-AF65-F5344CB8AC3E}">
        <p14:creationId xmlns:p14="http://schemas.microsoft.com/office/powerpoint/2010/main" val="262101121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sz="2400" dirty="0" smtClean="0"/>
              <a:t>What is tendency?</a:t>
            </a:r>
          </a:p>
          <a:p>
            <a:pPr marL="0" indent="0">
              <a:buNone/>
            </a:pPr>
            <a:r>
              <a:rPr lang="en-US" altLang="zh-CN" dirty="0" smtClean="0"/>
              <a:t>The </a:t>
            </a:r>
            <a:r>
              <a:rPr lang="en-US" altLang="zh-CN" dirty="0"/>
              <a:t>concept of tendencies refers to whether a user tends to rate items </a:t>
            </a:r>
            <a:r>
              <a:rPr lang="en-US" altLang="zh-CN" dirty="0" smtClean="0"/>
              <a:t>positively or</a:t>
            </a:r>
            <a:r>
              <a:rPr lang="en-US" altLang="zh-CN" dirty="0"/>
              <a:t>, on the contrary, negatively</a:t>
            </a:r>
            <a:r>
              <a:rPr lang="en-US" altLang="zh-CN" dirty="0" smtClean="0"/>
              <a:t>.</a:t>
            </a:r>
          </a:p>
          <a:p>
            <a:pPr marL="0" indent="0">
              <a:buNone/>
            </a:pPr>
            <a:r>
              <a:rPr kumimoji="1" lang="en-US" altLang="zh-CN" dirty="0" smtClean="0"/>
              <a:t>Tendency is not average rating. A user which only rates good items will have a good average rating value. But if many users like this movie very much, the movie will have a very high rating. So the user with high average rating may rate this movie negatively. </a:t>
            </a:r>
          </a:p>
          <a:p>
            <a:pPr marL="0" indent="0">
              <a:buNone/>
            </a:pPr>
            <a:r>
              <a:rPr kumimoji="1" lang="en-US" altLang="zh-CN" dirty="0" smtClean="0"/>
              <a:t>Formally, the tendency of the user is the average difference between his rating and the movie’s mean rating. </a:t>
            </a:r>
            <a:endParaRPr kumimoji="1" lang="en-US" altLang="zh-CN" dirty="0"/>
          </a:p>
        </p:txBody>
      </p:sp>
    </p:spTree>
    <p:extLst>
      <p:ext uri="{BB962C8B-B14F-4D97-AF65-F5344CB8AC3E}">
        <p14:creationId xmlns:p14="http://schemas.microsoft.com/office/powerpoint/2010/main" val="269734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What is tendency?</a:t>
            </a:r>
          </a:p>
          <a:p>
            <a:pPr marL="0" indent="0">
              <a:buNone/>
            </a:pPr>
            <a:r>
              <a:rPr kumimoji="1" lang="en-US" altLang="zh-CN" dirty="0" smtClean="0"/>
              <a:t>Formally</a:t>
            </a:r>
            <a:endParaRPr kumimoji="1" lang="en-US" altLang="zh-CN" dirty="0"/>
          </a:p>
          <a:p>
            <a:pPr marL="0" indent="0">
              <a:buNone/>
            </a:pPr>
            <a:r>
              <a:rPr kumimoji="1" lang="en-US" altLang="zh-CN" dirty="0"/>
              <a:t>T</a:t>
            </a:r>
            <a:r>
              <a:rPr kumimoji="1" lang="en-US" altLang="zh-CN" dirty="0" smtClean="0"/>
              <a:t>he </a:t>
            </a:r>
            <a:r>
              <a:rPr kumimoji="1" lang="en-US" altLang="zh-CN" dirty="0"/>
              <a:t>tendency of the user is the average difference between his rating and the movie’s mean rating. </a:t>
            </a:r>
            <a:r>
              <a:rPr kumimoji="1" lang="en-US" altLang="zh-CN" dirty="0" smtClean="0"/>
              <a:t>(Whether this user’s rating stands out from others who rate to a movie)</a:t>
            </a:r>
          </a:p>
          <a:p>
            <a:pPr marL="0" indent="0">
              <a:buNone/>
            </a:pPr>
            <a:endParaRPr kumimoji="1" lang="en-US" altLang="zh-CN" dirty="0"/>
          </a:p>
          <a:p>
            <a:pPr marL="0" indent="0">
              <a:buNone/>
            </a:pPr>
            <a:r>
              <a:rPr kumimoji="1" lang="en-US" altLang="zh-CN" dirty="0" smtClean="0"/>
              <a:t>The tendency of the movie is the average difference between the movie’s rating and this user’s mean rating. (Whether this movie ‘s rating stands out from others rated by a user)</a:t>
            </a:r>
            <a:endParaRPr kumimoji="1" lang="en-US" altLang="zh-CN" dirty="0"/>
          </a:p>
          <a:p>
            <a:pPr marL="0" indent="0">
              <a:buNone/>
            </a:pPr>
            <a:endParaRPr kumimoji="1" lang="zh-CN" altLang="en-US" dirty="0"/>
          </a:p>
        </p:txBody>
      </p:sp>
    </p:spTree>
    <p:extLst>
      <p:ext uri="{BB962C8B-B14F-4D97-AF65-F5344CB8AC3E}">
        <p14:creationId xmlns:p14="http://schemas.microsoft.com/office/powerpoint/2010/main" val="1238409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Tendency-based use the difference instead of the similarity. To get the predict rating by tendency-based algorithm, we need both the preprocess result of item-based and user-based. </a:t>
            </a:r>
          </a:p>
          <a:p>
            <a:pPr marL="0" indent="0">
              <a:buNone/>
            </a:pPr>
            <a:r>
              <a:rPr kumimoji="1" lang="en-US" altLang="zh-CN" sz="2000" dirty="0" err="1">
                <a:solidFill>
                  <a:srgbClr val="E8950E"/>
                </a:solidFill>
              </a:rPr>
              <a:t>UserID</a:t>
            </a:r>
            <a:r>
              <a:rPr kumimoji="1" lang="en-US" altLang="zh-CN" sz="2000" dirty="0">
                <a:solidFill>
                  <a:srgbClr val="E8950E"/>
                </a:solidFill>
              </a:rPr>
              <a:t>, Sorted Array&lt;Collector&lt;</a:t>
            </a:r>
            <a:r>
              <a:rPr kumimoji="1" lang="en-US" altLang="zh-CN" sz="2000" dirty="0" err="1">
                <a:solidFill>
                  <a:srgbClr val="E8950E"/>
                </a:solidFill>
              </a:rPr>
              <a:t>MovieID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smtClean="0">
                <a:solidFill>
                  <a:srgbClr val="E8950E"/>
                </a:solidFill>
              </a:rPr>
              <a:t>MovieID</a:t>
            </a:r>
            <a:endParaRPr kumimoji="1" lang="en-US" altLang="zh-CN" sz="2000" dirty="0" smtClean="0">
              <a:solidFill>
                <a:srgbClr val="E8950E"/>
              </a:solidFill>
            </a:endParaRPr>
          </a:p>
          <a:p>
            <a:pPr marL="0" indent="0">
              <a:buNone/>
            </a:pPr>
            <a:r>
              <a:rPr kumimoji="1" lang="en-US" altLang="zh-CN" sz="2000" dirty="0" err="1">
                <a:solidFill>
                  <a:srgbClr val="E8950E"/>
                </a:solidFill>
              </a:rPr>
              <a:t>MovieID</a:t>
            </a:r>
            <a:r>
              <a:rPr kumimoji="1" lang="en-US" altLang="zh-CN" sz="2000" dirty="0">
                <a:solidFill>
                  <a:srgbClr val="E8950E"/>
                </a:solidFill>
              </a:rPr>
              <a:t>, Sorted Array&lt;Collector&lt;</a:t>
            </a:r>
            <a:r>
              <a:rPr kumimoji="1" lang="en-US" altLang="zh-CN" sz="2000" dirty="0" err="1">
                <a:solidFill>
                  <a:srgbClr val="E8950E"/>
                </a:solidFill>
              </a:rPr>
              <a:t>UserID</a:t>
            </a:r>
            <a:r>
              <a:rPr kumimoji="1" lang="en-US" altLang="zh-CN" sz="2000" dirty="0">
                <a:solidFill>
                  <a:srgbClr val="E8950E"/>
                </a:solidFill>
              </a:rPr>
              <a:t>, </a:t>
            </a:r>
            <a:r>
              <a:rPr kumimoji="1" lang="en-US" altLang="zh-CN" sz="2000" dirty="0" err="1">
                <a:solidFill>
                  <a:srgbClr val="E8950E"/>
                </a:solidFill>
              </a:rPr>
              <a:t>UserAvg</a:t>
            </a:r>
            <a:r>
              <a:rPr kumimoji="1" lang="en-US" altLang="zh-CN" sz="2000" dirty="0">
                <a:solidFill>
                  <a:srgbClr val="E8950E"/>
                </a:solidFill>
              </a:rPr>
              <a:t>, </a:t>
            </a:r>
            <a:r>
              <a:rPr kumimoji="1" lang="en-US" altLang="zh-CN" sz="2000" dirty="0" err="1">
                <a:solidFill>
                  <a:srgbClr val="E8950E"/>
                </a:solidFill>
              </a:rPr>
              <a:t>UserRatingForMovieID</a:t>
            </a:r>
            <a:r>
              <a:rPr kumimoji="1" lang="en-US" altLang="zh-CN" sz="2000" dirty="0">
                <a:solidFill>
                  <a:srgbClr val="E8950E"/>
                </a:solidFill>
              </a:rPr>
              <a:t>&gt;&gt; based on </a:t>
            </a:r>
            <a:r>
              <a:rPr kumimoji="1" lang="en-US" altLang="zh-CN" sz="2000" dirty="0" err="1">
                <a:solidFill>
                  <a:srgbClr val="E8950E"/>
                </a:solidFill>
              </a:rPr>
              <a:t>UserID</a:t>
            </a:r>
            <a:endParaRPr kumimoji="1" lang="zh-CN" altLang="en-US" sz="2000" dirty="0">
              <a:solidFill>
                <a:srgbClr val="E8950E"/>
              </a:solidFill>
            </a:endParaRPr>
          </a:p>
          <a:p>
            <a:pPr marL="0" indent="0">
              <a:buNone/>
            </a:pPr>
            <a:endParaRPr kumimoji="1" lang="zh-CN" altLang="en-US" sz="2000" dirty="0">
              <a:solidFill>
                <a:srgbClr val="E8950E"/>
              </a:solidFill>
            </a:endParaRPr>
          </a:p>
          <a:p>
            <a:pPr marL="0" indent="0">
              <a:buNone/>
            </a:pPr>
            <a:endParaRPr kumimoji="1" lang="zh-CN" altLang="en-US" dirty="0"/>
          </a:p>
        </p:txBody>
      </p:sp>
    </p:spTree>
    <p:extLst>
      <p:ext uri="{BB962C8B-B14F-4D97-AF65-F5344CB8AC3E}">
        <p14:creationId xmlns:p14="http://schemas.microsoft.com/office/powerpoint/2010/main" val="26015316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Preprocess	</a:t>
            </a:r>
            <a:endParaRPr kumimoji="1" lang="zh-CN" altLang="en-US" dirty="0"/>
          </a:p>
        </p:txBody>
      </p:sp>
      <p:sp>
        <p:nvSpPr>
          <p:cNvPr id="3" name="内容占位符 2"/>
          <p:cNvSpPr>
            <a:spLocks noGrp="1"/>
          </p:cNvSpPr>
          <p:nvPr>
            <p:ph idx="1"/>
          </p:nvPr>
        </p:nvSpPr>
        <p:spPr>
          <a:xfrm>
            <a:off x="685800" y="1869141"/>
            <a:ext cx="7770813" cy="4587806"/>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a:p>
          <a:p>
            <a:pPr marL="0" indent="0">
              <a:buNone/>
            </a:pPr>
            <a:r>
              <a:rPr kumimoji="1" lang="en-US" altLang="zh-CN" dirty="0" smtClean="0"/>
              <a:t>Save both results. We need to put the result of item-based preprocess into the </a:t>
            </a:r>
            <a:r>
              <a:rPr kumimoji="1" lang="en-US" altLang="zh-CN" dirty="0" err="1" smtClean="0"/>
              <a:t>MovieInfo</a:t>
            </a:r>
            <a:r>
              <a:rPr kumimoji="1" lang="en-US" altLang="zh-CN" dirty="0" smtClean="0"/>
              <a:t> memory space, while put the result of user-based preprocess into the </a:t>
            </a:r>
            <a:r>
              <a:rPr kumimoji="1" lang="en-US" altLang="zh-CN" dirty="0" err="1" smtClean="0"/>
              <a:t>UserInfo</a:t>
            </a:r>
            <a:r>
              <a:rPr kumimoji="1" lang="en-US" altLang="zh-CN" dirty="0" smtClean="0"/>
              <a:t> memory space. </a:t>
            </a:r>
          </a:p>
        </p:txBody>
      </p:sp>
      <p:sp>
        <p:nvSpPr>
          <p:cNvPr id="4" name="矩形 3"/>
          <p:cNvSpPr/>
          <p:nvPr/>
        </p:nvSpPr>
        <p:spPr>
          <a:xfrm>
            <a:off x="942473" y="2177714"/>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Item-Preprocess</a:t>
            </a:r>
            <a:endParaRPr kumimoji="1" lang="zh-CN" altLang="en-US" dirty="0"/>
          </a:p>
        </p:txBody>
      </p:sp>
      <p:sp>
        <p:nvSpPr>
          <p:cNvPr id="5" name="矩形 4"/>
          <p:cNvSpPr/>
          <p:nvPr/>
        </p:nvSpPr>
        <p:spPr>
          <a:xfrm>
            <a:off x="942473" y="3388894"/>
            <a:ext cx="1450474" cy="84755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User-Preprocess</a:t>
            </a:r>
            <a:endParaRPr kumimoji="1" lang="zh-CN" altLang="en-US" dirty="0"/>
          </a:p>
        </p:txBody>
      </p:sp>
      <p:sp>
        <p:nvSpPr>
          <p:cNvPr id="6" name="右箭头 5"/>
          <p:cNvSpPr/>
          <p:nvPr/>
        </p:nvSpPr>
        <p:spPr>
          <a:xfrm>
            <a:off x="2692400" y="24263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7" name="右箭头 6"/>
          <p:cNvSpPr/>
          <p:nvPr/>
        </p:nvSpPr>
        <p:spPr>
          <a:xfrm>
            <a:off x="2692400" y="3388894"/>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4300121" y="217771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9" name="矩形 8"/>
          <p:cNvSpPr/>
          <p:nvPr/>
        </p:nvSpPr>
        <p:spPr>
          <a:xfrm>
            <a:off x="4300121" y="3388893"/>
            <a:ext cx="1450474" cy="84755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2" name="右箭头 11"/>
          <p:cNvSpPr/>
          <p:nvPr/>
        </p:nvSpPr>
        <p:spPr>
          <a:xfrm>
            <a:off x="5962316" y="2794000"/>
            <a:ext cx="1029368" cy="73526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7139573" y="2638925"/>
            <a:ext cx="1450474" cy="92242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User and Movie Tendency</a:t>
            </a:r>
            <a:endParaRPr kumimoji="1" lang="zh-CN" altLang="en-US" dirty="0"/>
          </a:p>
        </p:txBody>
      </p:sp>
    </p:spTree>
    <p:extLst>
      <p:ext uri="{BB962C8B-B14F-4D97-AF65-F5344CB8AC3E}">
        <p14:creationId xmlns:p14="http://schemas.microsoft.com/office/powerpoint/2010/main" val="393589582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 Tendency</a:t>
            </a:r>
            <a:endParaRPr kumimoji="1" lang="zh-CN" altLang="en-US" dirty="0"/>
          </a:p>
        </p:txBody>
      </p:sp>
      <p:sp>
        <p:nvSpPr>
          <p:cNvPr id="3" name="内容占位符 2"/>
          <p:cNvSpPr>
            <a:spLocks noGrp="1"/>
          </p:cNvSpPr>
          <p:nvPr>
            <p:ph idx="1"/>
          </p:nvPr>
        </p:nvSpPr>
        <p:spPr>
          <a:xfrm>
            <a:off x="747045" y="1355793"/>
            <a:ext cx="7770813" cy="5395260"/>
          </a:xfrm>
        </p:spPr>
        <p:txBody>
          <a:bodyPr/>
          <a:lstStyle/>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r>
              <a:rPr kumimoji="1" lang="en-US" altLang="zh-CN" dirty="0" smtClean="0"/>
              <a:t>To calculate the user-tendency, we need to get the rating which the active gives to the specific movie and this movie’s average rating.</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zh-CN" altLang="en-US" dirty="0"/>
          </a:p>
        </p:txBody>
      </p:sp>
      <p:pic>
        <p:nvPicPr>
          <p:cNvPr id="6" name="图片 5"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8" name="右箭头 7"/>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UserID</a:t>
            </a:r>
            <a:endParaRPr kumimoji="1" lang="zh-CN" altLang="en-US" dirty="0"/>
          </a:p>
        </p:txBody>
      </p:sp>
      <p:sp>
        <p:nvSpPr>
          <p:cNvPr id="9" name="矩形 8"/>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1" name="右箭头 10"/>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3" name="矩形 12"/>
          <p:cNvSpPr/>
          <p:nvPr/>
        </p:nvSpPr>
        <p:spPr>
          <a:xfrm>
            <a:off x="7128629" y="2850139"/>
            <a:ext cx="1450474" cy="13074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user has given to a movie</a:t>
            </a:r>
            <a:endParaRPr kumimoji="1" lang="zh-CN" altLang="en-US" dirty="0"/>
          </a:p>
        </p:txBody>
      </p:sp>
      <p:sp>
        <p:nvSpPr>
          <p:cNvPr id="14" name="矩形 13"/>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15" name="上箭头 14"/>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7" name="左箭头 16"/>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8" name="图片 17" descr="Screen Shot 2014-05-04 at 下午9.20.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74" y="5360737"/>
            <a:ext cx="2725153" cy="1037724"/>
          </a:xfrm>
          <a:prstGeom prst="rect">
            <a:avLst/>
          </a:prstGeom>
        </p:spPr>
      </p:pic>
    </p:spTree>
    <p:extLst>
      <p:ext uri="{BB962C8B-B14F-4D97-AF65-F5344CB8AC3E}">
        <p14:creationId xmlns:p14="http://schemas.microsoft.com/office/powerpoint/2010/main" val="392130477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Movie Tendency</a:t>
            </a:r>
            <a:endParaRPr kumimoji="1" lang="zh-CN" altLang="en-US" dirty="0"/>
          </a:p>
        </p:txBody>
      </p:sp>
      <p:sp>
        <p:nvSpPr>
          <p:cNvPr id="3" name="内容占位符 2"/>
          <p:cNvSpPr>
            <a:spLocks noGrp="1"/>
          </p:cNvSpPr>
          <p:nvPr>
            <p:ph idx="1"/>
          </p:nvPr>
        </p:nvSpPr>
        <p:spPr>
          <a:xfrm>
            <a:off x="685800" y="1550894"/>
            <a:ext cx="8057147" cy="5066474"/>
          </a:xfrm>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buNone/>
            </a:pPr>
            <a:r>
              <a:rPr kumimoji="1" lang="en-US" altLang="zh-CN" dirty="0"/>
              <a:t>To calculate the </a:t>
            </a:r>
            <a:r>
              <a:rPr kumimoji="1" lang="en-US" altLang="zh-CN" dirty="0" smtClean="0"/>
              <a:t>movie-</a:t>
            </a:r>
            <a:r>
              <a:rPr kumimoji="1" lang="en-US" altLang="zh-CN" dirty="0"/>
              <a:t>tendency, we need to get the rating which </a:t>
            </a:r>
            <a:r>
              <a:rPr kumimoji="1" lang="en-US" altLang="zh-CN" dirty="0" smtClean="0"/>
              <a:t>a user gives </a:t>
            </a:r>
            <a:r>
              <a:rPr kumimoji="1" lang="en-US" altLang="zh-CN" dirty="0"/>
              <a:t>to the </a:t>
            </a:r>
            <a:r>
              <a:rPr kumimoji="1" lang="en-US" altLang="zh-CN" dirty="0" smtClean="0"/>
              <a:t>active movie </a:t>
            </a:r>
            <a:r>
              <a:rPr kumimoji="1" lang="en-US" altLang="zh-CN" dirty="0"/>
              <a:t>and this </a:t>
            </a:r>
            <a:r>
              <a:rPr kumimoji="1" lang="en-US" altLang="zh-CN" dirty="0" smtClean="0"/>
              <a:t>user’s </a:t>
            </a:r>
            <a:r>
              <a:rPr kumimoji="1" lang="en-US" altLang="zh-CN" dirty="0"/>
              <a:t>average rating.</a:t>
            </a:r>
          </a:p>
          <a:p>
            <a:pPr marL="0" indent="0">
              <a:buNone/>
            </a:pPr>
            <a:endParaRPr kumimoji="1" lang="zh-CN" altLang="en-US" dirty="0"/>
          </a:p>
        </p:txBody>
      </p:sp>
      <p:pic>
        <p:nvPicPr>
          <p:cNvPr id="4" name="图片 3" descr="Screen Shot 2014-05-03 at 下午10.09.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729" y="2347494"/>
            <a:ext cx="1012658" cy="1350210"/>
          </a:xfrm>
          <a:prstGeom prst="rect">
            <a:avLst/>
          </a:prstGeom>
        </p:spPr>
      </p:pic>
      <p:sp>
        <p:nvSpPr>
          <p:cNvPr id="5" name="右箭头 4"/>
          <p:cNvSpPr/>
          <p:nvPr/>
        </p:nvSpPr>
        <p:spPr>
          <a:xfrm>
            <a:off x="2119982" y="2847469"/>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MovieID</a:t>
            </a:r>
            <a:endParaRPr kumimoji="1" lang="zh-CN" altLang="en-US" dirty="0"/>
          </a:p>
        </p:txBody>
      </p:sp>
      <p:sp>
        <p:nvSpPr>
          <p:cNvPr id="6" name="矩形 5"/>
          <p:cNvSpPr/>
          <p:nvPr/>
        </p:nvSpPr>
        <p:spPr>
          <a:xfrm>
            <a:off x="3770981" y="2751218"/>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MovieInfo</a:t>
            </a:r>
            <a:endParaRPr kumimoji="1" lang="zh-CN" altLang="en-US" dirty="0"/>
          </a:p>
        </p:txBody>
      </p:sp>
      <p:sp>
        <p:nvSpPr>
          <p:cNvPr id="7" name="右箭头 6"/>
          <p:cNvSpPr/>
          <p:nvPr/>
        </p:nvSpPr>
        <p:spPr>
          <a:xfrm>
            <a:off x="5520908" y="2836773"/>
            <a:ext cx="1430421" cy="513348"/>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7128629" y="2850139"/>
            <a:ext cx="1450474" cy="14544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The rating this movie has been given by a user</a:t>
            </a:r>
            <a:endParaRPr kumimoji="1" lang="zh-CN" altLang="en-US" dirty="0"/>
          </a:p>
        </p:txBody>
      </p:sp>
      <p:sp>
        <p:nvSpPr>
          <p:cNvPr id="9" name="矩形 8"/>
          <p:cNvSpPr/>
          <p:nvPr/>
        </p:nvSpPr>
        <p:spPr>
          <a:xfrm>
            <a:off x="7128629" y="1772652"/>
            <a:ext cx="1450474" cy="5748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UserInfo</a:t>
            </a:r>
            <a:endParaRPr kumimoji="1" lang="zh-CN" altLang="en-US" dirty="0"/>
          </a:p>
        </p:txBody>
      </p:sp>
      <p:sp>
        <p:nvSpPr>
          <p:cNvPr id="10" name="上箭头 9"/>
          <p:cNvSpPr/>
          <p:nvPr/>
        </p:nvSpPr>
        <p:spPr>
          <a:xfrm>
            <a:off x="7773737" y="2363537"/>
            <a:ext cx="254000" cy="48393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3650665" y="1772652"/>
            <a:ext cx="1450474" cy="64703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AvgRating</a:t>
            </a:r>
            <a:endParaRPr kumimoji="1" lang="zh-CN" altLang="en-US" dirty="0"/>
          </a:p>
        </p:txBody>
      </p:sp>
      <p:sp>
        <p:nvSpPr>
          <p:cNvPr id="12" name="左箭头 11"/>
          <p:cNvSpPr/>
          <p:nvPr/>
        </p:nvSpPr>
        <p:spPr>
          <a:xfrm>
            <a:off x="5221455" y="1934410"/>
            <a:ext cx="1767892" cy="27538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pic>
        <p:nvPicPr>
          <p:cNvPr id="13" name="图片 12" descr="Screen Shot 2014-05-04 at 下午10.34.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6534" y="5523497"/>
            <a:ext cx="2485394" cy="1093871"/>
          </a:xfrm>
          <a:prstGeom prst="rect">
            <a:avLst/>
          </a:prstGeom>
        </p:spPr>
      </p:pic>
    </p:spTree>
    <p:extLst>
      <p:ext uri="{BB962C8B-B14F-4D97-AF65-F5344CB8AC3E}">
        <p14:creationId xmlns:p14="http://schemas.microsoft.com/office/powerpoint/2010/main" val="401539542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Tendency-based Query</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Both user tendency and movie tendency are positive</a:t>
            </a:r>
          </a:p>
          <a:p>
            <a:pPr marL="0" indent="0">
              <a:buNone/>
            </a:pPr>
            <a:endParaRPr kumimoji="1" lang="en-US" altLang="zh-CN" dirty="0"/>
          </a:p>
          <a:p>
            <a:pPr marL="0" indent="0">
              <a:buNone/>
            </a:pPr>
            <a:r>
              <a:rPr kumimoji="1" lang="en-US" altLang="zh-CN" dirty="0" smtClean="0"/>
              <a:t>Both user tendency and movie tendency are negative</a:t>
            </a:r>
          </a:p>
          <a:p>
            <a:pPr marL="0" indent="0">
              <a:buNone/>
            </a:pPr>
            <a:endParaRPr kumimoji="1" lang="en-US" altLang="zh-CN" dirty="0"/>
          </a:p>
          <a:p>
            <a:pPr marL="0" indent="0">
              <a:buNone/>
            </a:pPr>
            <a:r>
              <a:rPr kumimoji="1" lang="en-US" altLang="zh-CN" dirty="0" smtClean="0"/>
              <a:t>One of them is negative and another is positive (</a:t>
            </a:r>
            <a:r>
              <a:rPr kumimoji="1" lang="en-US" altLang="zh-CN" dirty="0" err="1" smtClean="0"/>
              <a:t>avg</a:t>
            </a:r>
            <a:r>
              <a:rPr kumimoji="1" lang="en-US" altLang="zh-CN" dirty="0" smtClean="0"/>
              <a:t> matches?)</a:t>
            </a:r>
          </a:p>
          <a:p>
            <a:pPr marL="0" indent="0">
              <a:buNone/>
            </a:pPr>
            <a:endParaRPr kumimoji="1" lang="en-US" altLang="zh-CN" dirty="0" smtClean="0"/>
          </a:p>
          <a:p>
            <a:pPr marL="0" indent="0">
              <a:buNone/>
            </a:pPr>
            <a:endParaRPr kumimoji="1" lang="zh-CN" altLang="en-US" dirty="0"/>
          </a:p>
        </p:txBody>
      </p:sp>
      <p:pic>
        <p:nvPicPr>
          <p:cNvPr id="4" name="图片 3" descr="Screen Shot 2014-05-04 at 下午10.38.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171" y="2453439"/>
            <a:ext cx="4508500" cy="520700"/>
          </a:xfrm>
          <a:prstGeom prst="rect">
            <a:avLst/>
          </a:prstGeom>
        </p:spPr>
      </p:pic>
      <p:pic>
        <p:nvPicPr>
          <p:cNvPr id="5" name="图片 4" descr="Screen Shot 2014-05-04 at 下午10.39.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171" y="3531937"/>
            <a:ext cx="4508500" cy="609600"/>
          </a:xfrm>
          <a:prstGeom prst="rect">
            <a:avLst/>
          </a:prstGeom>
        </p:spPr>
      </p:pic>
      <p:pic>
        <p:nvPicPr>
          <p:cNvPr id="7" name="图片 6" descr="Screen Shot 2014-05-04 at 下午10.49.5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50" y="4959684"/>
            <a:ext cx="8140700" cy="571500"/>
          </a:xfrm>
          <a:prstGeom prst="rect">
            <a:avLst/>
          </a:prstGeom>
        </p:spPr>
      </p:pic>
      <p:pic>
        <p:nvPicPr>
          <p:cNvPr id="8" name="图片 7" descr="Screen Shot 2014-05-04 at 下午10.50.2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1968" y="5819942"/>
            <a:ext cx="3606800" cy="596900"/>
          </a:xfrm>
          <a:prstGeom prst="rect">
            <a:avLst/>
          </a:prstGeom>
        </p:spPr>
      </p:pic>
    </p:spTree>
    <p:extLst>
      <p:ext uri="{BB962C8B-B14F-4D97-AF65-F5344CB8AC3E}">
        <p14:creationId xmlns:p14="http://schemas.microsoft.com/office/powerpoint/2010/main" val="215461517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7 at 上午1.09.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868144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Slope-one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Unlike the previous three algorithms, slope-one is the model-based algorithm. Before we get to the query step, a predictor need to be calculated based on the training set. For example, in the slope-one algorithm, a predictor like y  = x + b will be got after the training step. The query of model-based algorithm is very easy and the only thing need to do is use this predictor or model to predict the result. </a:t>
            </a:r>
            <a:endParaRPr kumimoji="1" lang="zh-CN" altLang="en-US" dirty="0"/>
          </a:p>
        </p:txBody>
      </p:sp>
    </p:spTree>
    <p:extLst>
      <p:ext uri="{BB962C8B-B14F-4D97-AF65-F5344CB8AC3E}">
        <p14:creationId xmlns:p14="http://schemas.microsoft.com/office/powerpoint/2010/main" val="2118697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Training phase</a:t>
            </a:r>
            <a:endParaRPr kumimoji="1" lang="zh-CN" altLang="en-US" dirty="0"/>
          </a:p>
        </p:txBody>
      </p:sp>
      <p:sp>
        <p:nvSpPr>
          <p:cNvPr id="3" name="内容占位符 2"/>
          <p:cNvSpPr>
            <a:spLocks noGrp="1"/>
          </p:cNvSpPr>
          <p:nvPr>
            <p:ph idx="1"/>
          </p:nvPr>
        </p:nvSpPr>
        <p:spPr>
          <a:xfrm>
            <a:off x="685800" y="1243264"/>
            <a:ext cx="7770813" cy="5414210"/>
          </a:xfrm>
        </p:spPr>
        <p:txBody>
          <a:bodyPr>
            <a:normAutofit/>
          </a:bodyPr>
          <a:lstStyle/>
          <a:p>
            <a:pPr marL="457200" indent="-457200">
              <a:buAutoNum type="arabicPeriod"/>
            </a:pPr>
            <a:r>
              <a:rPr kumimoji="1" lang="en-US" altLang="zh-CN" dirty="0" smtClean="0"/>
              <a:t>Reformat the raw dataset. </a:t>
            </a:r>
          </a:p>
          <a:p>
            <a:pPr marL="457200" indent="-457200">
              <a:buAutoNum type="arabicPeriod"/>
            </a:pPr>
            <a:r>
              <a:rPr kumimoji="1" lang="en-US" altLang="zh-CN" dirty="0" smtClean="0"/>
              <a:t>Get the active user and active movie from the evaluation set.</a:t>
            </a:r>
          </a:p>
          <a:p>
            <a:pPr marL="457200" indent="-457200">
              <a:buAutoNum type="arabicPeriod"/>
            </a:pPr>
            <a:r>
              <a:rPr kumimoji="1" lang="en-US" altLang="zh-CN" dirty="0" smtClean="0"/>
              <a:t>Get one </a:t>
            </a:r>
            <a:r>
              <a:rPr kumimoji="1" lang="en-US" altLang="zh-CN" dirty="0" smtClean="0">
                <a:solidFill>
                  <a:srgbClr val="E8950E"/>
                </a:solidFill>
              </a:rPr>
              <a:t>movie</a:t>
            </a:r>
            <a:r>
              <a:rPr kumimoji="1" lang="en-US" altLang="zh-CN" dirty="0" smtClean="0"/>
              <a:t> from all the movies which the active user rated</a:t>
            </a:r>
          </a:p>
          <a:p>
            <a:pPr marL="457200" indent="-457200">
              <a:buAutoNum type="arabicPeriod"/>
            </a:pPr>
            <a:r>
              <a:rPr kumimoji="1" lang="en-US" altLang="zh-CN" dirty="0" smtClean="0"/>
              <a:t>Go through all the users and find those users who have rated both the active movie and the chosen movie.</a:t>
            </a:r>
          </a:p>
          <a:p>
            <a:pPr marL="457200" indent="-457200">
              <a:buAutoNum type="arabicPeriod"/>
            </a:pPr>
            <a:r>
              <a:rPr kumimoji="1" lang="en-US" altLang="zh-CN" dirty="0" smtClean="0"/>
              <a:t>Save all these users to the LIST, each </a:t>
            </a:r>
            <a:r>
              <a:rPr kumimoji="1" lang="en-US" altLang="zh-CN" dirty="0">
                <a:solidFill>
                  <a:srgbClr val="E8950E"/>
                </a:solidFill>
              </a:rPr>
              <a:t>movie</a:t>
            </a:r>
            <a:r>
              <a:rPr kumimoji="1" lang="en-US" altLang="zh-CN" dirty="0" smtClean="0"/>
              <a:t> has one LIST</a:t>
            </a:r>
          </a:p>
          <a:p>
            <a:pPr marL="457200" indent="-457200">
              <a:buAutoNum type="arabicPeriod"/>
            </a:pPr>
            <a:r>
              <a:rPr kumimoji="1" lang="en-US" altLang="zh-CN" dirty="0" smtClean="0"/>
              <a:t>Calculate the difference between these two ratings of all the users in the LIST and get the average value: DEV</a:t>
            </a:r>
          </a:p>
          <a:p>
            <a:pPr marL="457200" indent="-457200">
              <a:buAutoNum type="arabicPeriod"/>
            </a:pPr>
            <a:r>
              <a:rPr kumimoji="1" lang="en-US" altLang="zh-CN" dirty="0" smtClean="0"/>
              <a:t>Get all the DEV of all the </a:t>
            </a:r>
            <a:r>
              <a:rPr kumimoji="1" lang="en-US" altLang="zh-CN" dirty="0" smtClean="0">
                <a:solidFill>
                  <a:srgbClr val="E8950E"/>
                </a:solidFill>
              </a:rPr>
              <a:t>movies </a:t>
            </a:r>
            <a:r>
              <a:rPr kumimoji="1" lang="en-US" altLang="zh-CN" dirty="0"/>
              <a:t>and get the average </a:t>
            </a:r>
            <a:r>
              <a:rPr kumimoji="1" lang="en-US" altLang="zh-CN" dirty="0" smtClean="0"/>
              <a:t>value: constant value </a:t>
            </a:r>
            <a:r>
              <a:rPr kumimoji="1" lang="en-US" altLang="zh-CN" dirty="0" smtClean="0">
                <a:solidFill>
                  <a:srgbClr val="E8950E"/>
                </a:solidFill>
              </a:rPr>
              <a:t>b</a:t>
            </a:r>
          </a:p>
          <a:p>
            <a:pPr marL="457200" indent="-457200">
              <a:buAutoNum type="arabicPeriod"/>
            </a:pPr>
            <a:endParaRPr kumimoji="1" lang="zh-CN" altLang="en-US" dirty="0"/>
          </a:p>
        </p:txBody>
      </p:sp>
    </p:spTree>
    <p:extLst>
      <p:ext uri="{BB962C8B-B14F-4D97-AF65-F5344CB8AC3E}">
        <p14:creationId xmlns:p14="http://schemas.microsoft.com/office/powerpoint/2010/main" val="384730325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Query Phase</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Since we get the constant value of the constant value b, the predictor y = x + b can be used to calculate the rating. The formal expression is below:</a:t>
            </a:r>
          </a:p>
          <a:p>
            <a:pPr marL="0" indent="0">
              <a:buNone/>
            </a:pPr>
            <a:endParaRPr kumimoji="1" lang="en-US" altLang="zh-CN" dirty="0"/>
          </a:p>
          <a:p>
            <a:pPr marL="0" indent="0">
              <a:buNone/>
            </a:pPr>
            <a:endParaRPr kumimoji="1" lang="en-US" altLang="zh-CN" dirty="0" smtClean="0"/>
          </a:p>
          <a:p>
            <a:pPr marL="0" indent="0">
              <a:buNone/>
            </a:pPr>
            <a:endParaRPr kumimoji="1" lang="en-US" altLang="zh-CN" dirty="0" smtClean="0"/>
          </a:p>
          <a:p>
            <a:pPr marL="0" indent="0">
              <a:buNone/>
            </a:pPr>
            <a:r>
              <a:rPr kumimoji="1" lang="en-US" altLang="zh-CN" dirty="0" smtClean="0"/>
              <a:t>The only problem we have in the training phase is there is no user who rated to both the chosen movie and the active movie in the training set. </a:t>
            </a:r>
          </a:p>
          <a:p>
            <a:pPr marL="0" indent="0">
              <a:buNone/>
            </a:pPr>
            <a:r>
              <a:rPr kumimoji="1" lang="en-US" altLang="zh-CN" dirty="0" smtClean="0"/>
              <a:t> </a:t>
            </a:r>
            <a:endParaRPr kumimoji="1" lang="zh-CN" altLang="en-US" dirty="0"/>
          </a:p>
        </p:txBody>
      </p:sp>
      <p:pic>
        <p:nvPicPr>
          <p:cNvPr id="4" name="图片 3" descr="Screen Shot 2014-05-05 at 上午12.06.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177" y="3517565"/>
            <a:ext cx="3822700" cy="825500"/>
          </a:xfrm>
          <a:prstGeom prst="rect">
            <a:avLst/>
          </a:prstGeom>
        </p:spPr>
      </p:pic>
    </p:spTree>
    <p:extLst>
      <p:ext uri="{BB962C8B-B14F-4D97-AF65-F5344CB8AC3E}">
        <p14:creationId xmlns:p14="http://schemas.microsoft.com/office/powerpoint/2010/main" val="156177989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MAE</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In this project, MAE (Mean absolute error) is used as a prediction accuracy evaluation method</a:t>
            </a:r>
            <a:r>
              <a:rPr kumimoji="1" lang="en-US" altLang="zh-CN" dirty="0"/>
              <a:t>. The mean absolute error measures the difference, as absolute value, between the prediction of the algorithm and the real rating. It is computed over all the ratings available in the evaluation subset, using the formula: </a:t>
            </a:r>
            <a:endParaRPr kumimoji="1" lang="en-US" altLang="zh-CN" dirty="0" smtClean="0"/>
          </a:p>
          <a:p>
            <a:pPr marL="0" indent="0">
              <a:buNone/>
            </a:pPr>
            <a:endParaRPr kumimoji="1" lang="en-US" altLang="zh-CN" dirty="0"/>
          </a:p>
          <a:p>
            <a:pPr marL="0" indent="0">
              <a:buNone/>
            </a:pPr>
            <a:endParaRPr kumimoji="1" lang="zh-CN" altLang="en-US" dirty="0"/>
          </a:p>
        </p:txBody>
      </p:sp>
      <p:pic>
        <p:nvPicPr>
          <p:cNvPr id="4" name="图片 3" descr="Screen Shot 2014-05-05 at 上午1.08.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0439" y="4374147"/>
            <a:ext cx="3822700" cy="1117600"/>
          </a:xfrm>
          <a:prstGeom prst="rect">
            <a:avLst/>
          </a:prstGeom>
        </p:spPr>
      </p:pic>
    </p:spTree>
    <p:extLst>
      <p:ext uri="{BB962C8B-B14F-4D97-AF65-F5344CB8AC3E}">
        <p14:creationId xmlns:p14="http://schemas.microsoft.com/office/powerpoint/2010/main" val="128293291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28530" y="2967335"/>
            <a:ext cx="5886948"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Evaluation Results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77251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Screen Shot 2014-05-05 at 下午11.20.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249" y="197518"/>
            <a:ext cx="7150435" cy="6357644"/>
          </a:xfrm>
          <a:prstGeom prst="rect">
            <a:avLst/>
          </a:prstGeom>
          <a:ln>
            <a:solidFill>
              <a:schemeClr val="accent3"/>
            </a:solidFill>
          </a:ln>
        </p:spPr>
      </p:pic>
    </p:spTree>
    <p:extLst>
      <p:ext uri="{BB962C8B-B14F-4D97-AF65-F5344CB8AC3E}">
        <p14:creationId xmlns:p14="http://schemas.microsoft.com/office/powerpoint/2010/main" val="251568777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Screen Shot 2014-05-05 at 下午11.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873" y="362283"/>
            <a:ext cx="7440864" cy="6163701"/>
          </a:xfrm>
          <a:prstGeom prst="rect">
            <a:avLst/>
          </a:prstGeom>
        </p:spPr>
      </p:pic>
    </p:spTree>
    <p:extLst>
      <p:ext uri="{BB962C8B-B14F-4D97-AF65-F5344CB8AC3E}">
        <p14:creationId xmlns:p14="http://schemas.microsoft.com/office/powerpoint/2010/main" val="155634945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2.31.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76" y="187157"/>
            <a:ext cx="7435849" cy="6399591"/>
          </a:xfrm>
          <a:prstGeom prst="rect">
            <a:avLst/>
          </a:prstGeom>
        </p:spPr>
      </p:pic>
    </p:spTree>
    <p:extLst>
      <p:ext uri="{BB962C8B-B14F-4D97-AF65-F5344CB8AC3E}">
        <p14:creationId xmlns:p14="http://schemas.microsoft.com/office/powerpoint/2010/main" val="12140623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Screen Shot 2014-05-06 at 上午2.31.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799" y="160421"/>
            <a:ext cx="7549147" cy="6570028"/>
          </a:xfrm>
          <a:prstGeom prst="rect">
            <a:avLst/>
          </a:prstGeom>
        </p:spPr>
      </p:pic>
    </p:spTree>
    <p:extLst>
      <p:ext uri="{BB962C8B-B14F-4D97-AF65-F5344CB8AC3E}">
        <p14:creationId xmlns:p14="http://schemas.microsoft.com/office/powerpoint/2010/main" val="320143911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Coverage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The size of the evaluation dataset is 8367</a:t>
            </a:r>
          </a:p>
          <a:p>
            <a:pPr marL="0" indent="0">
              <a:buNone/>
            </a:pPr>
            <a:r>
              <a:rPr kumimoji="1" lang="en-US" altLang="zh-CN" dirty="0" smtClean="0"/>
              <a:t>The size of 90 item-based result is 6902</a:t>
            </a:r>
          </a:p>
          <a:p>
            <a:pPr marL="0" indent="0">
              <a:buNone/>
            </a:pPr>
            <a:r>
              <a:rPr kumimoji="1" lang="en-US" altLang="zh-CN" dirty="0" smtClean="0"/>
              <a:t>The size of 90 user-based result is 7155</a:t>
            </a:r>
          </a:p>
          <a:p>
            <a:pPr marL="0" indent="0">
              <a:buNone/>
            </a:pPr>
            <a:r>
              <a:rPr kumimoji="1" lang="en-US" altLang="zh-CN" dirty="0" smtClean="0"/>
              <a:t>The size of 90 tendency-based result is 7156</a:t>
            </a:r>
          </a:p>
          <a:p>
            <a:pPr marL="0" indent="0">
              <a:buNone/>
            </a:pPr>
            <a:r>
              <a:rPr kumimoji="1" lang="en-US" altLang="zh-CN" dirty="0" smtClean="0"/>
              <a:t>The size of 90 slope-one result is 7155</a:t>
            </a:r>
            <a:endParaRPr kumimoji="1" lang="en-US" altLang="zh-CN" dirty="0"/>
          </a:p>
        </p:txBody>
      </p:sp>
    </p:spTree>
    <p:extLst>
      <p:ext uri="{BB962C8B-B14F-4D97-AF65-F5344CB8AC3E}">
        <p14:creationId xmlns:p14="http://schemas.microsoft.com/office/powerpoint/2010/main" val="2215042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Background &amp; Motivation</a:t>
            </a:r>
            <a:endParaRPr kumimoji="1" lang="zh-CN" altLang="en-US" dirty="0"/>
          </a:p>
        </p:txBody>
      </p:sp>
      <p:sp>
        <p:nvSpPr>
          <p:cNvPr id="4" name="矩形 3"/>
          <p:cNvSpPr/>
          <p:nvPr/>
        </p:nvSpPr>
        <p:spPr>
          <a:xfrm>
            <a:off x="3148579" y="1550894"/>
            <a:ext cx="2865207" cy="8737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Recommender System</a:t>
            </a:r>
            <a:endParaRPr kumimoji="1" lang="zh-CN" altLang="en-US" dirty="0"/>
          </a:p>
        </p:txBody>
      </p:sp>
      <p:sp>
        <p:nvSpPr>
          <p:cNvPr id="5" name="椭圆 4"/>
          <p:cNvSpPr/>
          <p:nvPr/>
        </p:nvSpPr>
        <p:spPr>
          <a:xfrm>
            <a:off x="818631" y="4062056"/>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E-commerce</a:t>
            </a:r>
            <a:endParaRPr kumimoji="1" lang="zh-CN" altLang="en-US" dirty="0"/>
          </a:p>
        </p:txBody>
      </p:sp>
      <p:sp>
        <p:nvSpPr>
          <p:cNvPr id="9" name="下箭头 8"/>
          <p:cNvSpPr/>
          <p:nvPr/>
        </p:nvSpPr>
        <p:spPr>
          <a:xfrm>
            <a:off x="4177115" y="2865482"/>
            <a:ext cx="692688" cy="79771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3647323" y="4140982"/>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Web Search</a:t>
            </a:r>
            <a:endParaRPr kumimoji="1" lang="zh-CN" altLang="en-US" dirty="0"/>
          </a:p>
        </p:txBody>
      </p:sp>
      <p:sp>
        <p:nvSpPr>
          <p:cNvPr id="11" name="椭圆 10"/>
          <p:cNvSpPr/>
          <p:nvPr/>
        </p:nvSpPr>
        <p:spPr>
          <a:xfrm>
            <a:off x="6376093" y="4140982"/>
            <a:ext cx="1983605" cy="135401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TV recommender</a:t>
            </a:r>
            <a:endParaRPr kumimoji="1" lang="zh-CN" altLang="en-US" dirty="0"/>
          </a:p>
        </p:txBody>
      </p:sp>
    </p:spTree>
    <p:extLst>
      <p:ext uri="{BB962C8B-B14F-4D97-AF65-F5344CB8AC3E}">
        <p14:creationId xmlns:p14="http://schemas.microsoft.com/office/powerpoint/2010/main" val="9782621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4-05-06 at 上午3.01.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8" y="173788"/>
            <a:ext cx="7520405" cy="6458043"/>
          </a:xfrm>
          <a:prstGeom prst="rect">
            <a:avLst/>
          </a:prstGeom>
        </p:spPr>
      </p:pic>
    </p:spTree>
    <p:extLst>
      <p:ext uri="{BB962C8B-B14F-4D97-AF65-F5344CB8AC3E}">
        <p14:creationId xmlns:p14="http://schemas.microsoft.com/office/powerpoint/2010/main" val="3353468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96410" y="2967335"/>
            <a:ext cx="5551181"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we can see?</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0100413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1</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From the figures, we can see that the accuracy of a prediction is limited by the amount of information that is actually present in the matrix, that is, by its density. As observed, exclude the unexpected image jag, </a:t>
            </a:r>
            <a:r>
              <a:rPr kumimoji="1" lang="en-US" altLang="zh-CN" dirty="0"/>
              <a:t>t</a:t>
            </a:r>
            <a:r>
              <a:rPr kumimoji="1" lang="en-US" altLang="zh-CN" dirty="0" smtClean="0"/>
              <a:t>he results under high density conditions are pretty good in all the algorithms.</a:t>
            </a:r>
          </a:p>
          <a:p>
            <a:pPr marL="0" indent="0">
              <a:buNone/>
            </a:pPr>
            <a:endParaRPr kumimoji="1" lang="en-US" altLang="zh-CN" dirty="0" smtClean="0"/>
          </a:p>
          <a:p>
            <a:pPr marL="0" indent="0">
              <a:buNone/>
            </a:pPr>
            <a:endParaRPr kumimoji="1" lang="zh-CN" altLang="en-US" dirty="0"/>
          </a:p>
        </p:txBody>
      </p:sp>
    </p:spTree>
    <p:extLst>
      <p:ext uri="{BB962C8B-B14F-4D97-AF65-F5344CB8AC3E}">
        <p14:creationId xmlns:p14="http://schemas.microsoft.com/office/powerpoint/2010/main" val="2082211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2</a:t>
            </a:r>
            <a:r>
              <a:rPr kumimoji="1" lang="en-US" altLang="zh-CN" dirty="0" smtClean="0"/>
              <a:t>	</a:t>
            </a:r>
            <a:endParaRPr kumimoji="1" lang="zh-CN" altLang="en-US" dirty="0"/>
          </a:p>
        </p:txBody>
      </p:sp>
      <p:sp>
        <p:nvSpPr>
          <p:cNvPr id="3" name="内容占位符 2"/>
          <p:cNvSpPr>
            <a:spLocks noGrp="1"/>
          </p:cNvSpPr>
          <p:nvPr>
            <p:ph idx="1"/>
          </p:nvPr>
        </p:nvSpPr>
        <p:spPr/>
        <p:txBody>
          <a:bodyPr>
            <a:normAutofit fontScale="92500"/>
          </a:bodyPr>
          <a:lstStyle/>
          <a:p>
            <a:pPr marL="0" indent="0">
              <a:buNone/>
            </a:pPr>
            <a:r>
              <a:rPr kumimoji="1" lang="en-US" altLang="zh-CN" dirty="0" smtClean="0"/>
              <a:t>Memory-based algorithm (item-based and user-based) is very sensitive to density changes so the results decreases considerably under sparse conditions. Item-based is more static than user-based because the similarity is more static than the one between users. Neighborhood can be computed offline. </a:t>
            </a:r>
          </a:p>
          <a:p>
            <a:pPr marL="0" indent="0">
              <a:buNone/>
            </a:pPr>
            <a:r>
              <a:rPr kumimoji="1" lang="en-US" altLang="zh-CN" dirty="0" smtClean="0"/>
              <a:t>Model-based algorithm (slope-one) is less sensitive to the density changes and the decline is relatively a bit smoother. But the actual construction of the model discards part of the information, it is less accurate than memory-based under high density conditions (like item-based). Also, the accuracy of model-based algorithm depends on how the model really fits the specific data. It’s more complex to choose the best predictor model. </a:t>
            </a:r>
            <a:endParaRPr kumimoji="1" lang="zh-CN" altLang="en-US" dirty="0"/>
          </a:p>
        </p:txBody>
      </p:sp>
    </p:spTree>
    <p:extLst>
      <p:ext uri="{BB962C8B-B14F-4D97-AF65-F5344CB8AC3E}">
        <p14:creationId xmlns:p14="http://schemas.microsoft.com/office/powerpoint/2010/main" val="4103224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Conclusion 4</a:t>
            </a:r>
            <a:endParaRPr kumimoji="1" lang="zh-CN" altLang="en-US" dirty="0"/>
          </a:p>
        </p:txBody>
      </p:sp>
      <p:sp>
        <p:nvSpPr>
          <p:cNvPr id="3" name="内容占位符 2"/>
          <p:cNvSpPr>
            <a:spLocks noGrp="1"/>
          </p:cNvSpPr>
          <p:nvPr>
            <p:ph idx="1"/>
          </p:nvPr>
        </p:nvSpPr>
        <p:spPr>
          <a:xfrm>
            <a:off x="685800" y="1550894"/>
            <a:ext cx="7770813" cy="4575269"/>
          </a:xfrm>
        </p:spPr>
        <p:txBody>
          <a:bodyPr>
            <a:normAutofit lnSpcReduction="10000"/>
          </a:bodyPr>
          <a:lstStyle/>
          <a:p>
            <a:pPr marL="0" indent="0">
              <a:buNone/>
            </a:pPr>
            <a:r>
              <a:rPr kumimoji="1" lang="en-US" altLang="zh-CN" dirty="0" smtClean="0"/>
              <a:t>Tendency-based doesn’t work so well for </a:t>
            </a:r>
            <a:r>
              <a:rPr kumimoji="1" lang="en-US" altLang="zh-CN" dirty="0" smtClean="0"/>
              <a:t>my specific </a:t>
            </a:r>
            <a:r>
              <a:rPr kumimoji="1" lang="en-US" altLang="zh-CN" dirty="0" smtClean="0"/>
              <a:t>evaluation in </a:t>
            </a:r>
            <a:r>
              <a:rPr kumimoji="1" lang="en-US" altLang="zh-CN" dirty="0" smtClean="0"/>
              <a:t>the </a:t>
            </a:r>
            <a:r>
              <a:rPr kumimoji="1" lang="en-US" altLang="zh-CN" dirty="0" smtClean="0"/>
              <a:t>project. It may be caused by the size of input dataset or the chosen </a:t>
            </a:r>
            <a:r>
              <a:rPr lang="en-US" altLang="zh-CN" dirty="0" smtClean="0"/>
              <a:t>parameter in the </a:t>
            </a:r>
            <a:r>
              <a:rPr lang="en-US" altLang="zh-CN" dirty="0" smtClean="0"/>
              <a:t>formula (contribution and mean value). </a:t>
            </a:r>
            <a:r>
              <a:rPr lang="en-US" altLang="zh-CN" dirty="0" smtClean="0"/>
              <a:t>But it still has some shining point. </a:t>
            </a:r>
            <a:endParaRPr kumimoji="1" lang="en-US" altLang="zh-CN" dirty="0" smtClean="0"/>
          </a:p>
          <a:p>
            <a:pPr marL="0" indent="0">
              <a:buNone/>
            </a:pPr>
            <a:r>
              <a:rPr kumimoji="1" lang="en-US" altLang="zh-CN" sz="2000" dirty="0" smtClean="0"/>
              <a:t>During </a:t>
            </a:r>
            <a:r>
              <a:rPr kumimoji="1" lang="en-US" altLang="zh-CN" sz="2000" dirty="0"/>
              <a:t>the calculation process, we only focus on whether we have user or movie in the given dataset. We don’t focus on whether we have have common user or movie. In the user-based algorithm, we also care about whether neighbor has rated to the active movie.</a:t>
            </a:r>
          </a:p>
          <a:p>
            <a:pPr marL="0" indent="0">
              <a:buNone/>
            </a:pPr>
            <a:r>
              <a:rPr kumimoji="1" lang="en-US" altLang="zh-CN" sz="2000" dirty="0"/>
              <a:t>The sparse rating matrix problem of the tendency-based algorithm is smaller and less serious in than some classic memory-based algorithm like item-based and user-based algorithm. So the converge of the algorithm can be better. </a:t>
            </a:r>
            <a:r>
              <a:rPr kumimoji="1" lang="en-US" altLang="zh-CN" sz="2000" dirty="0" smtClean="0"/>
              <a:t>Fewer data is needed than those needed to find relationships, so computation time and memory requirements are better. </a:t>
            </a:r>
            <a:endParaRPr kumimoji="1" lang="en-US" altLang="zh-CN" sz="2000" dirty="0"/>
          </a:p>
          <a:p>
            <a:pPr marL="0" indent="0">
              <a:buNone/>
            </a:pPr>
            <a:endParaRPr kumimoji="1" lang="zh-CN" altLang="en-US" dirty="0"/>
          </a:p>
        </p:txBody>
      </p:sp>
    </p:spTree>
    <p:extLst>
      <p:ext uri="{BB962C8B-B14F-4D97-AF65-F5344CB8AC3E}">
        <p14:creationId xmlns:p14="http://schemas.microsoft.com/office/powerpoint/2010/main" val="21327415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Future Work</a:t>
            </a:r>
            <a:endParaRPr kumimoji="1" lang="zh-CN" altLang="en-US" dirty="0"/>
          </a:p>
        </p:txBody>
      </p:sp>
      <p:sp>
        <p:nvSpPr>
          <p:cNvPr id="3" name="内容占位符 2"/>
          <p:cNvSpPr>
            <a:spLocks noGrp="1"/>
          </p:cNvSpPr>
          <p:nvPr>
            <p:ph idx="1"/>
          </p:nvPr>
        </p:nvSpPr>
        <p:spPr>
          <a:xfrm>
            <a:off x="685800" y="1522051"/>
            <a:ext cx="7770813" cy="5141372"/>
          </a:xfrm>
        </p:spPr>
        <p:txBody>
          <a:bodyPr>
            <a:normAutofit lnSpcReduction="10000"/>
          </a:bodyPr>
          <a:lstStyle/>
          <a:p>
            <a:pPr marL="457200" indent="-457200">
              <a:buFont typeface="+mj-lt"/>
              <a:buAutoNum type="arabicPeriod"/>
            </a:pPr>
            <a:r>
              <a:rPr kumimoji="1" lang="en-US" altLang="zh-CN" dirty="0" smtClean="0"/>
              <a:t>More Collaborative Filtering algorithm evaluation: Similarity Fusion, Regression-based, SVD, Regularized SVD, Integrated neighbor-based-SVD model, Cluster-based smoothing, Personality diagnosis</a:t>
            </a:r>
          </a:p>
          <a:p>
            <a:pPr marL="457200" indent="-457200">
              <a:buFont typeface="+mj-lt"/>
              <a:buAutoNum type="arabicPeriod"/>
            </a:pPr>
            <a:r>
              <a:rPr kumimoji="1" lang="en-US" altLang="zh-CN" dirty="0" smtClean="0"/>
              <a:t>User multiple machines to speed up the preprocess and training step. Dataset can be split to different remote machine and use </a:t>
            </a:r>
            <a:r>
              <a:rPr kumimoji="1" lang="en-US" altLang="zh-CN" dirty="0" err="1" smtClean="0"/>
              <a:t>MapReduce</a:t>
            </a:r>
            <a:r>
              <a:rPr kumimoji="1" lang="en-US" altLang="zh-CN" dirty="0" smtClean="0"/>
              <a:t> to preprocess. </a:t>
            </a:r>
          </a:p>
          <a:p>
            <a:pPr marL="457200" indent="-457200">
              <a:buFont typeface="+mj-lt"/>
              <a:buAutoNum type="arabicPeriod"/>
            </a:pPr>
            <a:r>
              <a:rPr kumimoji="1" lang="en-US" altLang="zh-CN" dirty="0" smtClean="0"/>
              <a:t>More dataset type and size evaluation.  </a:t>
            </a:r>
            <a:r>
              <a:rPr kumimoji="1" lang="en-US" altLang="zh-CN" dirty="0" err="1" smtClean="0"/>
              <a:t>NetFlix</a:t>
            </a:r>
            <a:r>
              <a:rPr kumimoji="1" lang="en-US" altLang="zh-CN" dirty="0" smtClean="0"/>
              <a:t>, </a:t>
            </a:r>
            <a:r>
              <a:rPr kumimoji="1" lang="en-US" altLang="zh-CN" dirty="0" err="1" smtClean="0"/>
              <a:t>EachMovie</a:t>
            </a:r>
            <a:r>
              <a:rPr kumimoji="1" lang="en-US" altLang="zh-CN" dirty="0" smtClean="0"/>
              <a:t> or other kind of </a:t>
            </a:r>
            <a:r>
              <a:rPr kumimoji="1" lang="en-US" altLang="zh-CN" dirty="0" smtClean="0"/>
              <a:t>dataset from different domains </a:t>
            </a:r>
            <a:r>
              <a:rPr kumimoji="1" lang="en-US" altLang="zh-CN" dirty="0" smtClean="0"/>
              <a:t>can be used. The size can also be extended to 1 million or 10 million. Different results will be generated because of the modification of the input dataset. </a:t>
            </a:r>
          </a:p>
          <a:p>
            <a:pPr marL="457200" indent="-457200">
              <a:buFont typeface="+mj-lt"/>
              <a:buAutoNum type="arabicPeriod"/>
            </a:pPr>
            <a:r>
              <a:rPr kumimoji="1" lang="en-US" altLang="zh-CN" dirty="0" smtClean="0"/>
              <a:t>More choices of the percent of training set and </a:t>
            </a:r>
            <a:r>
              <a:rPr kumimoji="1" lang="en-US" altLang="zh-CN" dirty="0" smtClean="0"/>
              <a:t>evaluation </a:t>
            </a:r>
            <a:r>
              <a:rPr kumimoji="1" lang="en-US" altLang="zh-CN" dirty="0" smtClean="0"/>
              <a:t>set. </a:t>
            </a:r>
          </a:p>
          <a:p>
            <a:pPr marL="0" indent="0">
              <a:buNone/>
            </a:pPr>
            <a:endParaRPr kumimoji="1" lang="en-US" altLang="zh-CN" dirty="0" smtClean="0"/>
          </a:p>
        </p:txBody>
      </p:sp>
    </p:spTree>
    <p:extLst>
      <p:ext uri="{BB962C8B-B14F-4D97-AF65-F5344CB8AC3E}">
        <p14:creationId xmlns:p14="http://schemas.microsoft.com/office/powerpoint/2010/main" val="35672285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a:t>
            </a:r>
            <a:endParaRPr kumimoji="1" lang="zh-CN" altLang="en-US" dirty="0"/>
          </a:p>
        </p:txBody>
      </p:sp>
      <p:sp>
        <p:nvSpPr>
          <p:cNvPr id="3" name="内容占位符 2"/>
          <p:cNvSpPr>
            <a:spLocks noGrp="1"/>
          </p:cNvSpPr>
          <p:nvPr>
            <p:ph idx="1"/>
          </p:nvPr>
        </p:nvSpPr>
        <p:spPr>
          <a:xfrm>
            <a:off x="685800" y="1869140"/>
            <a:ext cx="7770813" cy="4480227"/>
          </a:xfrm>
        </p:spPr>
        <p:txBody>
          <a:bodyPr>
            <a:normAutofit/>
          </a:bodyPr>
          <a:lstStyle/>
          <a:p>
            <a:pPr marL="0" indent="0">
              <a:buNone/>
            </a:pPr>
            <a:r>
              <a:rPr lang="en-US" altLang="zh-CN" sz="2000" b="1" dirty="0"/>
              <a:t>[1] Fidel </a:t>
            </a:r>
            <a:r>
              <a:rPr lang="en-US" altLang="zh-CN" sz="2000" b="1" dirty="0" err="1"/>
              <a:t>Cacheda</a:t>
            </a:r>
            <a:r>
              <a:rPr lang="en-US" altLang="zh-CN" sz="2000" b="1" dirty="0"/>
              <a:t>, </a:t>
            </a:r>
            <a:r>
              <a:rPr lang="en-US" altLang="zh-CN" sz="2000" b="1" dirty="0" err="1"/>
              <a:t>Vctor</a:t>
            </a:r>
            <a:r>
              <a:rPr lang="en-US" altLang="zh-CN" sz="2000" b="1" dirty="0"/>
              <a:t> </a:t>
            </a:r>
            <a:r>
              <a:rPr lang="en-US" altLang="zh-CN" sz="2000" b="1" dirty="0" err="1"/>
              <a:t>Carneiro</a:t>
            </a:r>
            <a:r>
              <a:rPr lang="en-US" altLang="zh-CN" sz="2000" b="1" dirty="0"/>
              <a:t>, Diego Fernandez, and </a:t>
            </a:r>
            <a:r>
              <a:rPr lang="en-US" altLang="zh-CN" sz="2000" b="1" dirty="0" err="1"/>
              <a:t>Vreixo</a:t>
            </a:r>
            <a:r>
              <a:rPr lang="en-US" altLang="zh-CN" sz="2000" b="1" dirty="0"/>
              <a:t> </a:t>
            </a:r>
            <a:r>
              <a:rPr lang="en-US" altLang="zh-CN" sz="2000" b="1" dirty="0" err="1"/>
              <a:t>Formoso</a:t>
            </a:r>
            <a:r>
              <a:rPr lang="en-US" altLang="zh-CN" sz="2000" b="1" dirty="0"/>
              <a:t>.  Comparison of collaborative Filtering algorithms: Limitations of current techniques and proposals for scalable, high-performance recommender systems. ACM Trans. Web, 5(1), February 2011. </a:t>
            </a:r>
          </a:p>
          <a:p>
            <a:pPr marL="0" indent="0">
              <a:buNone/>
            </a:pPr>
            <a:r>
              <a:rPr lang="en-US" altLang="zh-CN" sz="2000" b="1" dirty="0"/>
              <a:t>[2] Yao Wu, </a:t>
            </a:r>
            <a:r>
              <a:rPr lang="en-US" altLang="zh-CN" sz="2000" b="1" dirty="0" err="1"/>
              <a:t>Qiang</a:t>
            </a:r>
            <a:r>
              <a:rPr lang="en-US" altLang="zh-CN" sz="2000" b="1" dirty="0"/>
              <a:t> Yan, Danny </a:t>
            </a:r>
            <a:r>
              <a:rPr lang="en-US" altLang="zh-CN" sz="2000" b="1" dirty="0" err="1"/>
              <a:t>Bickson</a:t>
            </a:r>
            <a:r>
              <a:rPr lang="en-US" altLang="zh-CN" sz="2000" b="1" dirty="0"/>
              <a:t>, </a:t>
            </a:r>
            <a:r>
              <a:rPr lang="en-US" altLang="zh-CN" sz="2000" b="1" dirty="0" err="1"/>
              <a:t>Yucheng</a:t>
            </a:r>
            <a:r>
              <a:rPr lang="en-US" altLang="zh-CN" sz="2000" b="1" dirty="0"/>
              <a:t> Low, Qing </a:t>
            </a:r>
            <a:r>
              <a:rPr lang="en-US" altLang="zh-CN" sz="2000" b="1" dirty="0" smtClean="0"/>
              <a:t>Yang. </a:t>
            </a:r>
            <a:r>
              <a:rPr lang="en-US" altLang="zh-CN" sz="2000" b="1" dirty="0"/>
              <a:t>Efficient Multicore Collaborative Filtering.  Cornell University Library. 17 Aug 2011.</a:t>
            </a:r>
            <a:endParaRPr lang="zh-CN" altLang="en-US" sz="2000" b="1" dirty="0"/>
          </a:p>
          <a:p>
            <a:pPr marL="0" indent="0">
              <a:buNone/>
            </a:pPr>
            <a:r>
              <a:rPr lang="en-US" altLang="zh-CN" sz="2000" b="1" dirty="0"/>
              <a:t>[3] Daniel </a:t>
            </a:r>
            <a:r>
              <a:rPr lang="en-US" altLang="zh-CN" sz="2000" b="1" dirty="0" err="1"/>
              <a:t>Lemire</a:t>
            </a:r>
            <a:r>
              <a:rPr lang="en-US" altLang="zh-CN" sz="2000" b="1" dirty="0"/>
              <a:t>, Anna </a:t>
            </a:r>
            <a:r>
              <a:rPr lang="en-US" altLang="zh-CN" sz="2000" b="1" dirty="0" err="1"/>
              <a:t>Mackachlan</a:t>
            </a:r>
            <a:r>
              <a:rPr lang="en-US" altLang="zh-CN" sz="2000" b="1" dirty="0"/>
              <a:t>. Slope One Predictors for Online Rating-Based Collaborative Filtering. In SIAM Data Mining (SDM’05), Newport Beach, California, April 21-23, 2005.</a:t>
            </a:r>
            <a:endParaRPr lang="zh-CN" altLang="en-US" sz="2000" b="1" dirty="0"/>
          </a:p>
          <a:p>
            <a:pPr marL="0" indent="0">
              <a:buNone/>
            </a:pPr>
            <a:endParaRPr kumimoji="1" lang="zh-CN" altLang="en-US" dirty="0"/>
          </a:p>
        </p:txBody>
      </p:sp>
    </p:spTree>
    <p:extLst>
      <p:ext uri="{BB962C8B-B14F-4D97-AF65-F5344CB8AC3E}">
        <p14:creationId xmlns:p14="http://schemas.microsoft.com/office/powerpoint/2010/main" val="3205114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680" y="2967335"/>
            <a:ext cx="2672652" cy="923330"/>
          </a:xfrm>
          <a:prstGeom prst="rect">
            <a:avLst/>
          </a:prstGeom>
          <a:noFill/>
        </p:spPr>
        <p:txBody>
          <a:bodyPr wrap="non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Thanks!</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7741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Background &amp; Motivation</a:t>
            </a:r>
            <a:endParaRPr kumimoji="1" lang="zh-CN" altLang="en-US" dirty="0"/>
          </a:p>
        </p:txBody>
      </p:sp>
      <p:sp>
        <p:nvSpPr>
          <p:cNvPr id="3" name="内容占位符 2"/>
          <p:cNvSpPr>
            <a:spLocks noGrp="1"/>
          </p:cNvSpPr>
          <p:nvPr>
            <p:ph idx="1"/>
          </p:nvPr>
        </p:nvSpPr>
        <p:spPr>
          <a:xfrm>
            <a:off x="685800" y="1869141"/>
            <a:ext cx="7955475" cy="4257022"/>
          </a:xfrm>
        </p:spPr>
        <p:txBody>
          <a:bodyPr>
            <a:normAutofit/>
          </a:bodyPr>
          <a:lstStyle/>
          <a:p>
            <a:pPr marL="0" indent="0">
              <a:buNone/>
            </a:pPr>
            <a:r>
              <a:rPr kumimoji="1" lang="en-US" altLang="zh-CN" sz="2800" dirty="0" smtClean="0"/>
              <a:t>Personalized recommendations have become more and more important nowadays. </a:t>
            </a:r>
            <a:r>
              <a:rPr kumimoji="1" lang="en-US" altLang="zh-CN" sz="2800" dirty="0" smtClean="0"/>
              <a:t>Users </a:t>
            </a:r>
            <a:r>
              <a:rPr kumimoji="1" lang="en-US" altLang="zh-CN" sz="2800" dirty="0" smtClean="0"/>
              <a:t>want a system which is not limited to retrieving the most relevant items, but also more adequate for their tastes and interests. </a:t>
            </a:r>
            <a:r>
              <a:rPr kumimoji="1" lang="en-US" altLang="zh-CN" sz="2800" dirty="0" smtClean="0"/>
              <a:t>The </a:t>
            </a:r>
            <a:r>
              <a:rPr kumimoji="1" lang="en-US" altLang="zh-CN" sz="2800" dirty="0" smtClean="0"/>
              <a:t>technique of collaborative filtering is especially successful in generating this kind of recommendations.</a:t>
            </a:r>
            <a:r>
              <a:rPr kumimoji="1" lang="en-US" altLang="zh-CN" sz="2800" dirty="0"/>
              <a:t> </a:t>
            </a:r>
            <a:r>
              <a:rPr kumimoji="1" lang="en-US" altLang="zh-CN" sz="2800" dirty="0" smtClean="0"/>
              <a:t>So the comparison of accuracy and coverage is </a:t>
            </a:r>
            <a:r>
              <a:rPr kumimoji="1" lang="en-US" altLang="zh-CN" sz="2800" dirty="0"/>
              <a:t>worthwhile.</a:t>
            </a:r>
          </a:p>
        </p:txBody>
      </p:sp>
    </p:spTree>
    <p:extLst>
      <p:ext uri="{BB962C8B-B14F-4D97-AF65-F5344CB8AC3E}">
        <p14:creationId xmlns:p14="http://schemas.microsoft.com/office/powerpoint/2010/main" val="19473142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Collaborative Filtering	</a:t>
            </a:r>
            <a:endParaRPr kumimoji="1" lang="zh-CN" altLang="en-US" dirty="0"/>
          </a:p>
        </p:txBody>
      </p:sp>
      <p:sp>
        <p:nvSpPr>
          <p:cNvPr id="3" name="内容占位符 2"/>
          <p:cNvSpPr>
            <a:spLocks noGrp="1"/>
          </p:cNvSpPr>
          <p:nvPr>
            <p:ph idx="1"/>
          </p:nvPr>
        </p:nvSpPr>
        <p:spPr/>
        <p:txBody>
          <a:bodyPr/>
          <a:lstStyle/>
          <a:p>
            <a:pPr marL="0" indent="0">
              <a:buNone/>
            </a:pPr>
            <a:r>
              <a:rPr kumimoji="1" lang="en-US" altLang="zh-CN" dirty="0" smtClean="0"/>
              <a:t>Many recommendations were based on content before. But content-based is insufficient to deal with the multimedia information available today. Another problem is if the contents of two articles are similar, it is very hard for the machine to analyze. </a:t>
            </a:r>
          </a:p>
          <a:p>
            <a:pPr marL="0" indent="0">
              <a:buNone/>
            </a:pPr>
            <a:r>
              <a:rPr kumimoji="1" lang="en-US" altLang="zh-CN" dirty="0" smtClean="0"/>
              <a:t>Collaborative Filtering is less sensitive to these problems since it it not based on the content of items but rather on the ratings of other users, who have similar tastes or interests. </a:t>
            </a:r>
            <a:endParaRPr kumimoji="1" lang="zh-CN" altLang="en-US" dirty="0"/>
          </a:p>
        </p:txBody>
      </p:sp>
    </p:spTree>
    <p:extLst>
      <p:ext uri="{BB962C8B-B14F-4D97-AF65-F5344CB8AC3E}">
        <p14:creationId xmlns:p14="http://schemas.microsoft.com/office/powerpoint/2010/main" val="412111340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Screen Shot 2014-05-18 at 上午1.59.1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335" y="1179631"/>
            <a:ext cx="8636000" cy="3098800"/>
          </a:xfrm>
          <a:prstGeom prst="rect">
            <a:avLst/>
          </a:prstGeom>
        </p:spPr>
      </p:pic>
      <p:sp>
        <p:nvSpPr>
          <p:cNvPr id="8" name="矩形 7"/>
          <p:cNvSpPr/>
          <p:nvPr/>
        </p:nvSpPr>
        <p:spPr>
          <a:xfrm>
            <a:off x="1580138" y="4891261"/>
            <a:ext cx="5955463" cy="923330"/>
          </a:xfrm>
          <a:prstGeom prst="rect">
            <a:avLst/>
          </a:prstGeom>
          <a:noFill/>
        </p:spPr>
        <p:txBody>
          <a:bodyPr wrap="square" lIns="91440" tIns="45720" rIns="91440" bIns="45720">
            <a:spAutoFit/>
          </a:bodyPr>
          <a:lstStyle/>
          <a:p>
            <a:pPr algn="ctr"/>
            <a:r>
              <a:rPr lang="en-US" altLang="zh-CN"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Very similar! </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50065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creen Shot 2014-05-07 at 上午1.26.0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817" y="669072"/>
            <a:ext cx="6409142" cy="5818272"/>
          </a:xfrm>
          <a:prstGeom prst="rect">
            <a:avLst/>
          </a:prstGeom>
        </p:spPr>
      </p:pic>
    </p:spTree>
    <p:extLst>
      <p:ext uri="{BB962C8B-B14F-4D97-AF65-F5344CB8AC3E}">
        <p14:creationId xmlns:p14="http://schemas.microsoft.com/office/powerpoint/2010/main" val="2767300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故事">
  <a:themeElements>
    <a:clrScheme name="Story">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EC4D4D"/>
      </a:hlink>
      <a:folHlink>
        <a:srgbClr val="F8CE8A"/>
      </a:folHlink>
    </a:clrScheme>
    <a:fontScheme name="Story">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故事.thmx</Template>
  <TotalTime>6978</TotalTime>
  <Words>3037</Words>
  <Application>Microsoft Macintosh PowerPoint</Application>
  <PresentationFormat>全屏显示(4:3)</PresentationFormat>
  <Paragraphs>244</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故事</vt:lpstr>
      <vt:lpstr>Comparison of Collaborative Filtering Algorithms</vt:lpstr>
      <vt:lpstr>PowerPoint 演示文稿</vt:lpstr>
      <vt:lpstr>PowerPoint 演示文稿</vt:lpstr>
      <vt:lpstr>PowerPoint 演示文稿</vt:lpstr>
      <vt:lpstr>Background &amp; Motivation</vt:lpstr>
      <vt:lpstr>Background &amp; Motivation</vt:lpstr>
      <vt:lpstr>Collaborative Filtering </vt:lpstr>
      <vt:lpstr>PowerPoint 演示文稿</vt:lpstr>
      <vt:lpstr>PowerPoint 演示文稿</vt:lpstr>
      <vt:lpstr>PowerPoint 演示文稿</vt:lpstr>
      <vt:lpstr>PowerPoint 演示文稿</vt:lpstr>
      <vt:lpstr>Notation</vt:lpstr>
      <vt:lpstr>Dataset</vt:lpstr>
      <vt:lpstr>Dataset</vt:lpstr>
      <vt:lpstr>Dataset</vt:lpstr>
      <vt:lpstr>Task </vt:lpstr>
      <vt:lpstr>Methodology</vt:lpstr>
      <vt:lpstr>PowerPoint 演示文稿</vt:lpstr>
      <vt:lpstr>Item-based</vt:lpstr>
      <vt:lpstr>MapReduce </vt:lpstr>
      <vt:lpstr>Collection</vt:lpstr>
      <vt:lpstr>Item-Preprocess </vt:lpstr>
      <vt:lpstr>Item-KNN algorithm</vt:lpstr>
      <vt:lpstr>Item-Query </vt:lpstr>
      <vt:lpstr>Item-Query</vt:lpstr>
      <vt:lpstr>Problem in Item-Query</vt:lpstr>
      <vt:lpstr>User-Based</vt:lpstr>
      <vt:lpstr>User-Preprocess</vt:lpstr>
      <vt:lpstr>User-KNN algorithm</vt:lpstr>
      <vt:lpstr>User-Query</vt:lpstr>
      <vt:lpstr>User-Query</vt:lpstr>
      <vt:lpstr>Problem in Item-Query</vt:lpstr>
      <vt:lpstr>Tendency-based </vt:lpstr>
      <vt:lpstr>Tendency-based </vt:lpstr>
      <vt:lpstr>Tendency-based </vt:lpstr>
      <vt:lpstr>Tendency-based Preprocess </vt:lpstr>
      <vt:lpstr>User Tendency</vt:lpstr>
      <vt:lpstr>Movie Tendency</vt:lpstr>
      <vt:lpstr>Tendency-based Query</vt:lpstr>
      <vt:lpstr>Slope-one </vt:lpstr>
      <vt:lpstr>Training phase</vt:lpstr>
      <vt:lpstr>Query Phase</vt:lpstr>
      <vt:lpstr>MAE</vt:lpstr>
      <vt:lpstr>PowerPoint 演示文稿</vt:lpstr>
      <vt:lpstr>PowerPoint 演示文稿</vt:lpstr>
      <vt:lpstr>PowerPoint 演示文稿</vt:lpstr>
      <vt:lpstr>PowerPoint 演示文稿</vt:lpstr>
      <vt:lpstr>PowerPoint 演示文稿</vt:lpstr>
      <vt:lpstr>Coverage </vt:lpstr>
      <vt:lpstr>PowerPoint 演示文稿</vt:lpstr>
      <vt:lpstr>PowerPoint 演示文稿</vt:lpstr>
      <vt:lpstr>Conclusion 1</vt:lpstr>
      <vt:lpstr>Conclusion 2 </vt:lpstr>
      <vt:lpstr>Conclusion 4</vt:lpstr>
      <vt:lpstr>Future Work</vt:lpstr>
      <vt:lpstr>Reference</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Collaborative Filtering Algorithms</dc:title>
  <dc:creator>Yang Bo</dc:creator>
  <cp:lastModifiedBy>Yang Bo</cp:lastModifiedBy>
  <cp:revision>275</cp:revision>
  <dcterms:created xsi:type="dcterms:W3CDTF">2014-05-02T05:51:43Z</dcterms:created>
  <dcterms:modified xsi:type="dcterms:W3CDTF">2014-05-19T07:58:53Z</dcterms:modified>
</cp:coreProperties>
</file>