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Montserrat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44" Type="http://schemas.openxmlformats.org/officeDocument/2006/relationships/font" Target="fonts/MontserratLight-regular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46" Type="http://schemas.openxmlformats.org/officeDocument/2006/relationships/font" Target="fonts/MontserratLight-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Montserrat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4271ab5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4271a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a48cc83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a48cc8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15f3eab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15f3ea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a8a76e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a8a76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b26721b3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6b26721b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e3e23646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e3e236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6b26721b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6b26721b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a8a76e9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a8a76e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15f3eab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15f3e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3a8a76e9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3a8a76e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3a8a76e90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3a8a76e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8a76e90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8a76e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3a8a76e90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3a8a76e9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3a8a76e90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3a8a76e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3a8a76e90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3a8a76e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a8a76e9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a8a76e9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3a8a76e90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3a8a76e9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3a8a76e90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3a8a76e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15f3eab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15f3ea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8a48cc9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8a48cc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815f3eab2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815f3ea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815f3eab2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815f3ea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15f3eab2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815f3ea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15f3eab2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815f3ea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3a8a76e90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3a8a76e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15f3eab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15f3ea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15f3eab2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15f3ea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3e23646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3e2364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15f3eab2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15f3ea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gif"/><Relationship Id="rId5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OLS Problems and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55300" y="1430150"/>
            <a:ext cx="35748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Inference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Parameter focused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P-values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Standard Errors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Confidence Intervals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Prediction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Model focused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R^2 (and adjusted R^2)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P-values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Model fit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72" y="1430150"/>
            <a:ext cx="3694125" cy="31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in a Nutshell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 interpretability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flexibility and robustness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to be conscientious of assumption violations!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Extremely powerful and relatively simple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4294967295" type="title"/>
          </p:nvPr>
        </p:nvSpPr>
        <p:spPr>
          <a:xfrm>
            <a:off x="855300" y="23736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Inference </a:t>
            </a:r>
            <a:r>
              <a:rPr lang="en" sz="4000">
                <a:solidFill>
                  <a:schemeClr val="lt1"/>
                </a:solidFill>
              </a:rPr>
              <a:t>Problems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Omitted Variable Bias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00" y="2979751"/>
            <a:ext cx="3435338" cy="18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3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Omitted Variable Bias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Omitted variable bias will occur when both of the following two conditions are met:</a:t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omitted variable (outside the model) is correlated with a regressor (Xi in the regression equation)</a:t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omitted variable is a determinant of the dependent variable (Yi in the regression equation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 two conditions are met, OLS assumption 1 does not hold!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23289" l="0" r="0" t="0"/>
          <a:stretch/>
        </p:blipFill>
        <p:spPr>
          <a:xfrm>
            <a:off x="755050" y="912735"/>
            <a:ext cx="7633900" cy="33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Biased and inconsistent coefficients!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OVB in OLS regression</a:t>
            </a:r>
            <a:endParaRPr/>
          </a:p>
        </p:txBody>
      </p:sp>
      <p:sp>
        <p:nvSpPr>
          <p:cNvPr id="198" name="Google Shape;198;p28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Bias can be positive or negative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Bias size varies depending on correlation with error term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OVB is unaffected by sample sizes</a:t>
            </a:r>
            <a:endParaRPr b="1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00" y="2866888"/>
            <a:ext cx="44100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00" y="4426100"/>
            <a:ext cx="27051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400" y="4378475"/>
            <a:ext cx="28670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and Preventing OVB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Subset data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/>
              <a:t>Subsetting the data such that the omitted variable is held constant in your model</a:t>
            </a:r>
            <a:endParaRPr/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Multivariate regression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Internalize the omitted variable so that it can be controlled for in the model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210" name="Google Shape;210;p29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Randomized Control Trial (RCT)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RCT’s avoid OVB because when randomly assigned effect A, effect A only </a:t>
            </a:r>
            <a:r>
              <a:rPr b="1" lang="en" sz="1500"/>
              <a:t>occurred</a:t>
            </a:r>
            <a:r>
              <a:rPr b="1" lang="en" sz="1500"/>
              <a:t> by experimental design and therefore there could not have been a confounding variable causing the effect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Regression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855300" y="14556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OLS can be extended to multiple dimensions!</a:t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predictors = models line</a:t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 predictors = models plane</a:t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 predictors = models k-1 dimensional hyperplane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Avoids OVB on parameter estimation by allowing the model to adjust coefficient values to the right predictors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38" y="3886713"/>
            <a:ext cx="5302513" cy="5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4294967295" type="title"/>
          </p:nvPr>
        </p:nvSpPr>
        <p:spPr>
          <a:xfrm>
            <a:off x="855300" y="23736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Inference vs </a:t>
            </a:r>
            <a:r>
              <a:rPr lang="en" sz="5000">
                <a:solidFill>
                  <a:schemeClr val="lt1"/>
                </a:solidFill>
              </a:rPr>
              <a:t>Prediction</a:t>
            </a:r>
            <a:r>
              <a:rPr lang="en" sz="5000">
                <a:solidFill>
                  <a:schemeClr val="lt1"/>
                </a:solidFill>
              </a:rPr>
              <a:t> Tasks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Regression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142050" y="1455650"/>
            <a:ext cx="3786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Univariate case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Not controlling for </a:t>
            </a:r>
            <a:r>
              <a:rPr lang="en" sz="2000"/>
              <a:t>confounding</a:t>
            </a:r>
            <a:r>
              <a:rPr lang="en" sz="2000"/>
              <a:t> variable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Multivariate case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Controlling for confounding variable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63" y="3792925"/>
            <a:ext cx="5302513" cy="5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888" y="2375548"/>
            <a:ext cx="2200276" cy="52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075" y="1412550"/>
            <a:ext cx="323190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888" y="4426623"/>
            <a:ext cx="2200276" cy="52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Multicollinearity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75" y="3125975"/>
            <a:ext cx="2858639" cy="136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Multicollinearity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855300" y="14556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OLS Assumption 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Occurs when predictor A is perfectly correlated to predictor 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Equation</a:t>
            </a:r>
            <a:r>
              <a:rPr lang="en" sz="2000"/>
              <a:t> is not possible to calculate when two predictors have the same values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13" y="3046575"/>
            <a:ext cx="3724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</a:t>
            </a:r>
            <a:r>
              <a:rPr lang="en"/>
              <a:t>Perfect Multicollinearity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855300" y="14556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OLS is literally impossible when there is perfect multicollinearity!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include perfectly correlated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Regression packages often just omit one for you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Heteroskedasticity</a:t>
            </a:r>
            <a:endParaRPr/>
          </a:p>
        </p:txBody>
      </p:sp>
      <p:sp>
        <p:nvSpPr>
          <p:cNvPr id="257" name="Google Shape;257;p3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Heteroskedasticity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855300" y="14556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Violation of first OLS causal assumption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lead to smaller p-values if not addressed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Creates inconsistency in coefficient estimates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Larger samples help with this!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*note: heteroskedasticity does not bias the estimate though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00" y="341082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Address Heteroskedasticity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Robust regression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Weighted Least Squares Regression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075" y="2506754"/>
            <a:ext cx="6087826" cy="20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4294967295" type="title"/>
          </p:nvPr>
        </p:nvSpPr>
        <p:spPr>
          <a:xfrm>
            <a:off x="855300" y="23736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Prediction Problems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5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Noise Variables</a:t>
            </a:r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0" y="2269850"/>
            <a:ext cx="17907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Include All Variables?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855300" y="14556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</a:t>
            </a:r>
            <a:r>
              <a:rPr lang="en" sz="2000"/>
              <a:t>If you include all possible variables in model</a:t>
            </a:r>
            <a:r>
              <a:rPr lang="en" sz="2000"/>
              <a:t>, that model is the least likely to have OVB!”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Non-decreasing property of R^2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Adding another predictor will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never </a:t>
            </a:r>
            <a:r>
              <a:rPr lang="en" sz="2000"/>
              <a:t> decrease training R^2 value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So why not?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Tasks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Establishing quantified relationships between variables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Relevant for theoretical aims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Main focus: the consistency and unbiasedness of coefficient estimates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/>
              <a:t>the prediction of 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“What is the relationship between X and Y?”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“Is X a relevant factor for determining Y?”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Can Be Too Many!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 many predictors can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overfit</a:t>
            </a:r>
            <a:r>
              <a:rPr lang="en" sz="2000"/>
              <a:t> your model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will be expanded on later in the course when we talk more about cross validation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Training R^2 != Testing R^2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include the variables that are of interest, help control for OVB, and have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theoretical </a:t>
            </a:r>
            <a:r>
              <a:rPr lang="en" sz="2000"/>
              <a:t>motivations for being included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Without theoretical motivations, use subset selection methods: stepwise selection, best subset selection, etc.</a:t>
            </a:r>
            <a:endParaRPr/>
          </a:p>
        </p:txBody>
      </p:sp>
      <p:sp>
        <p:nvSpPr>
          <p:cNvPr id="299" name="Google Shape;29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6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 of Parameters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data is not linearly related?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855300" y="14556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a linear model provide unbiased and consistent estimates of Y when the relationship between X and Y is nonlinear?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134" y="2601421"/>
            <a:ext cx="3347725" cy="20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4700"/>
            <a:ext cx="4808534" cy="360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649" y="1600950"/>
            <a:ext cx="4231875" cy="3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modeling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855300" y="14556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nonlinear models out there!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Local linear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Polynomial regression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Quadratic Regression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Cubic Regression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Etc.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725" y="475100"/>
            <a:ext cx="2870700" cy="19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950" y="2217850"/>
            <a:ext cx="2786250" cy="27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300" y="3286425"/>
            <a:ext cx="3488799" cy="17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END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Tasks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statistical predictions based on 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evaluated in terms of accuracy measurements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Main focus: for predicting values of Y out of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“Can I predict how many Y’s will be sold with X’s?”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“Can I predict that Y occurs if I have X?”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Summary</a:t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The tried and true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(OLS)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1359363"/>
            <a:ext cx="3664650" cy="24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25" y="1654575"/>
            <a:ext cx="4319251" cy="212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113" y="3911212"/>
            <a:ext cx="28670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659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Assumptions for (Causal) Inference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Conditional Distribution of </a:t>
            </a:r>
            <a:r>
              <a:rPr lang="en"/>
              <a:t>𝞮 is given Xi has a mean zero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Regressors are not linearly related to the error term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Sample observations are independently and identically distributed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Large Outliers are unlikely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No perfect multicollinearity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Assumptions for Prediction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(Xtest, Yt</a:t>
            </a:r>
            <a:r>
              <a:rPr lang="en"/>
              <a:t>est</a:t>
            </a:r>
            <a:r>
              <a:rPr lang="en"/>
              <a:t>) are randomly drawn from the same population distribution as (Xi, Yi)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The distribution of training data is the same as the distribution of the data you want to predict 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 </a:t>
            </a:r>
            <a:r>
              <a:rPr lang="en"/>
              <a:t>Sample observations are independently and identically distributed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Large Outliers are unlikely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No perfect multicollinearity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