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62" r:id="rId5"/>
    <p:sldId id="259" r:id="rId6"/>
    <p:sldId id="261" r:id="rId7"/>
    <p:sldId id="264"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767"/>
    <p:restoredTop sz="94707"/>
  </p:normalViewPr>
  <p:slideViewPr>
    <p:cSldViewPr snapToGrid="0">
      <p:cViewPr varScale="1">
        <p:scale>
          <a:sx n="71" d="100"/>
          <a:sy n="71" d="100"/>
        </p:scale>
        <p:origin x="192" y="2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2/6/23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0479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2/6/23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877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2/6/23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6499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2/6/23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5658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2/6/23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62254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2/6/23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517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2/6/23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4965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2/6/23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0089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2/6/23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6023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2/6/23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4286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2/6/23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0476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2/6/23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7675591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A9A41BBA-22CB-9749-0347-1143AC3FE22F}"/>
              </a:ext>
            </a:extLst>
          </p:cNvPr>
          <p:cNvPicPr>
            <a:picLocks noChangeAspect="1"/>
          </p:cNvPicPr>
          <p:nvPr/>
        </p:nvPicPr>
        <p:blipFill rotWithShape="1">
          <a:blip r:embed="rId2">
            <a:alphaModFix amt="40000"/>
          </a:blip>
          <a:srcRect t="6297" r="-2" b="8910"/>
          <a:stretch/>
        </p:blipFill>
        <p:spPr>
          <a:xfrm>
            <a:off x="20" y="-1"/>
            <a:ext cx="12189789" cy="6873457"/>
          </a:xfrm>
          <a:prstGeom prst="rect">
            <a:avLst/>
          </a:prstGeom>
          <a:ln w="12700">
            <a:noFill/>
          </a:ln>
        </p:spPr>
      </p:pic>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952643ED-417B-FD6F-549E-7F9C32BBD140}"/>
              </a:ext>
            </a:extLst>
          </p:cNvPr>
          <p:cNvSpPr>
            <a:spLocks noGrp="1"/>
          </p:cNvSpPr>
          <p:nvPr>
            <p:ph type="ctrTitle"/>
          </p:nvPr>
        </p:nvSpPr>
        <p:spPr>
          <a:xfrm>
            <a:off x="841248" y="3429000"/>
            <a:ext cx="8590131" cy="2387600"/>
          </a:xfrm>
        </p:spPr>
        <p:txBody>
          <a:bodyPr anchor="t">
            <a:normAutofit fontScale="90000"/>
          </a:bodyPr>
          <a:lstStyle/>
          <a:p>
            <a:r>
              <a:rPr lang="en-US" dirty="0">
                <a:solidFill>
                  <a:srgbClr val="FFFFFF"/>
                </a:solidFill>
              </a:rPr>
              <a:t>Analyzing Complex Frequency-Time (FT) </a:t>
            </a:r>
            <a:r>
              <a:rPr lang="en-US">
                <a:solidFill>
                  <a:srgbClr val="FFFFFF"/>
                </a:solidFill>
              </a:rPr>
              <a:t>Domain Multi-transmitter </a:t>
            </a:r>
            <a:r>
              <a:rPr lang="en-US" dirty="0">
                <a:solidFill>
                  <a:srgbClr val="FFFFFF"/>
                </a:solidFill>
              </a:rPr>
              <a:t>Signal Generation and Decomposition</a:t>
            </a:r>
          </a:p>
        </p:txBody>
      </p:sp>
      <p:sp>
        <p:nvSpPr>
          <p:cNvPr id="3" name="Subtitle 2">
            <a:extLst>
              <a:ext uri="{FF2B5EF4-FFF2-40B4-BE49-F238E27FC236}">
                <a16:creationId xmlns:a16="http://schemas.microsoft.com/office/drawing/2014/main" id="{7FDA8732-519D-1EC9-D580-20DCE0027CA1}"/>
              </a:ext>
            </a:extLst>
          </p:cNvPr>
          <p:cNvSpPr>
            <a:spLocks noGrp="1"/>
          </p:cNvSpPr>
          <p:nvPr>
            <p:ph type="subTitle" idx="1"/>
          </p:nvPr>
        </p:nvSpPr>
        <p:spPr>
          <a:xfrm>
            <a:off x="841248" y="1040986"/>
            <a:ext cx="7151357" cy="2272483"/>
          </a:xfrm>
        </p:spPr>
        <p:txBody>
          <a:bodyPr anchor="b">
            <a:normAutofit/>
          </a:bodyPr>
          <a:lstStyle/>
          <a:p>
            <a:r>
              <a:rPr lang="en-US" dirty="0">
                <a:solidFill>
                  <a:srgbClr val="FFFFFF"/>
                </a:solidFill>
              </a:rPr>
              <a:t>Arya </a:t>
            </a:r>
            <a:r>
              <a:rPr lang="en-US" dirty="0" err="1">
                <a:solidFill>
                  <a:srgbClr val="FFFFFF"/>
                </a:solidFill>
              </a:rPr>
              <a:t>Keni</a:t>
            </a:r>
            <a:r>
              <a:rPr lang="en-US" dirty="0">
                <a:solidFill>
                  <a:srgbClr val="FFFFFF"/>
                </a:solidFill>
              </a:rPr>
              <a:t>, RCT DSP</a:t>
            </a:r>
          </a:p>
        </p:txBody>
      </p:sp>
    </p:spTree>
    <p:extLst>
      <p:ext uri="{BB962C8B-B14F-4D97-AF65-F5344CB8AC3E}">
        <p14:creationId xmlns:p14="http://schemas.microsoft.com/office/powerpoint/2010/main" val="31139792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p:txBody>
          <a:bodyPr/>
          <a:lstStyle/>
          <a:p>
            <a:r>
              <a:rPr lang="en-US" dirty="0"/>
              <a:t>The goal is to produce, and then analyze an optimal method to separate FT (frequency-time) domain unique signals generated from “N” transmitters in an open space, recorded by a single SDR (Software Defined Radio). Without knowing the amplitudes of each transmitter, or their ”active times” (and hence “inactive times”), but only the sampling and central frequency (CF) that the SDR receives transmitter communications with, is it possible to predict the slight offsets from each transmitter in the CF, that are present in a sampling sequence?</a:t>
            </a:r>
          </a:p>
          <a:p>
            <a:endParaRPr lang="en-US" dirty="0"/>
          </a:p>
          <a:p>
            <a:r>
              <a:rPr lang="en-US" dirty="0"/>
              <a:t>The first part is the develop a complex signal overlay that satisfies such conditions, and then to test it with a set of procedural algorithms that have been proven to work well on single frequency counterparts. </a:t>
            </a:r>
          </a:p>
        </p:txBody>
      </p:sp>
    </p:spTree>
    <p:extLst>
      <p:ext uri="{BB962C8B-B14F-4D97-AF65-F5344CB8AC3E}">
        <p14:creationId xmlns:p14="http://schemas.microsoft.com/office/powerpoint/2010/main" val="180291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p:txBody>
          <a:bodyPr/>
          <a:lstStyle/>
          <a:p>
            <a:r>
              <a:rPr lang="en-US" dirty="0"/>
              <a:t>Devised Procedure - Overview</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p:txBody>
          <a:bodyPr>
            <a:normAutofit fontScale="85000" lnSpcReduction="20000"/>
          </a:bodyPr>
          <a:lstStyle/>
          <a:p>
            <a:r>
              <a:rPr lang="en-US" dirty="0"/>
              <a:t>To focus on the signal generation: each transmitter can fire a strictly real signal (real waveform at a certain power level that is randomly generated, with a pre-quadrature sampling (90 degrees in an out of phase sampling)  to determine the aliased frequencies relative to the receivers heterodyned (intermediate) frequency given the sets of offsets to determine), and after firing, sleep for a set amount of time. Since all transmitters are independent of each other, these values randomly vary, since they are unknown but are recorded. Hence, any/all/none transmitters may overlap partially/wholly at any given interval of time, and since the sleep times and firing times have no correlation, some interesting patterns that may/may not repeat depending on the complexity of the combinations of these timings may arise. The general theory is that with enough of these timesteps, a pattern can be deciphered, but usually, there is a limited timestep recording due to data limitations.</a:t>
            </a:r>
          </a:p>
          <a:p>
            <a:endParaRPr lang="en-US" dirty="0"/>
          </a:p>
          <a:p>
            <a:r>
              <a:rPr lang="en-US" dirty="0"/>
              <a:t>This signal is then fed into a multi-BLUE (Best Linear Unbiased Estimator) algorithm tweaked to approximate for certain delay ranges, given a CF and sampling rate, for a calculable amount of minimum period. Of course, since this period is hard to determine as previously mentioned: running multi-BLUE with tweaks to run independent of power values and estimate a single offset each time with near perfect accuracy, and minimal error, the issue of separating this behavior for a given set across the offsets arises. Especially if the time-domain is considered, then there are more issues with coverage of accurate Fourier decompositions for a given interval range, which also may rapidly vary. </a:t>
            </a:r>
          </a:p>
        </p:txBody>
      </p:sp>
    </p:spTree>
    <p:extLst>
      <p:ext uri="{BB962C8B-B14F-4D97-AF65-F5344CB8AC3E}">
        <p14:creationId xmlns:p14="http://schemas.microsoft.com/office/powerpoint/2010/main" val="403280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p:txBody>
          <a:bodyPr/>
          <a:lstStyle/>
          <a:p>
            <a:r>
              <a:rPr lang="en-US" dirty="0"/>
              <a:t>Taking a step back …</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p:txBody>
          <a:bodyPr>
            <a:normAutofit fontScale="92500" lnSpcReduction="20000"/>
          </a:bodyPr>
          <a:lstStyle/>
          <a:p>
            <a:r>
              <a:rPr lang="en-US" dirty="0"/>
              <a:t>Since there are many concepts that are relevant to this topic, here is a good overview on the majority of it, logically speaking, to the use of this development:</a:t>
            </a:r>
          </a:p>
          <a:p>
            <a:r>
              <a:rPr lang="en-US" dirty="0"/>
              <a:t>A: </a:t>
            </a:r>
            <a:r>
              <a:rPr lang="en-US" b="1" dirty="0"/>
              <a:t>Why BLUE? </a:t>
            </a:r>
            <a:r>
              <a:rPr lang="en-US" dirty="0"/>
              <a:t>Well, BLUE works best for single offsets to CF (99.8%~100%, slightly underestimated values) while using only at most 1% of the sample data recording (even in conditions as “bad” as -96dB SNR of noise, and -40dB SNR (signal to noise ratio) of ping strength). While this is only for single offsets and was rigorously tested in predicting a variety of offsets within the possible range, this is promising enough given BLUE’s linearity, to adjust it in modicum to the current constraints.</a:t>
            </a:r>
          </a:p>
          <a:p>
            <a:r>
              <a:rPr lang="en-US" dirty="0"/>
              <a:t>B: </a:t>
            </a:r>
            <a:r>
              <a:rPr lang="en-US" b="1" dirty="0"/>
              <a:t>Okay, so what is the good range of offsets and transmitting frequency BLUE works best in</a:t>
            </a:r>
            <a:r>
              <a:rPr lang="en-US" dirty="0"/>
              <a:t>? Typically, BLUE works best for any Mid-GHz frequency of transmission, or lower. Any higher, and more complicated estimators, such as Angle of mean, Mean of Angle, reuse, non-reuse, MLE (Maximum likelihood estimator) will need to be used, as depending on the trend of the “data” (rather ping of frequency offset in time), the use of these 6 algorithms depend. Given the offsets that are possible as any real number from - 0.5 GHz to 0.5 GHz, for a sampling rate of 1GHz, the best specifications arise to be the BLUE Algorithm. </a:t>
            </a:r>
          </a:p>
        </p:txBody>
      </p:sp>
    </p:spTree>
    <p:extLst>
      <p:ext uri="{BB962C8B-B14F-4D97-AF65-F5344CB8AC3E}">
        <p14:creationId xmlns:p14="http://schemas.microsoft.com/office/powerpoint/2010/main" val="219387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a:xfrm>
            <a:off x="838200" y="727323"/>
            <a:ext cx="3798436" cy="1914277"/>
          </a:xfrm>
        </p:spPr>
        <p:txBody>
          <a:bodyPr anchor="b">
            <a:normAutofit/>
          </a:bodyPr>
          <a:lstStyle/>
          <a:p>
            <a:pPr>
              <a:lnSpc>
                <a:spcPct val="90000"/>
              </a:lnSpc>
            </a:pPr>
            <a:r>
              <a:rPr lang="en-US" sz="3700" dirty="0"/>
              <a:t>Current Solution – Non-Analytical Solvability</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a:xfrm>
            <a:off x="838200" y="2788920"/>
            <a:ext cx="3798436" cy="3388042"/>
          </a:xfrm>
        </p:spPr>
        <p:txBody>
          <a:bodyPr>
            <a:normAutofit fontScale="85000" lnSpcReduction="20000"/>
          </a:bodyPr>
          <a:lstStyle/>
          <a:p>
            <a:r>
              <a:rPr lang="en-US" dirty="0"/>
              <a:t>Example 1: Let’s assume 4 transmitters, all firing at non-equal rates, and sleeping at non-equal rates. For the sake of knowledge, and verification, here are the sets of offset frequencies (keep in mind they can be negative as well): </a:t>
            </a:r>
          </a:p>
          <a:p>
            <a:r>
              <a:rPr lang="en-US" dirty="0">
                <a:solidFill>
                  <a:schemeClr val="accent3">
                    <a:lumMod val="60000"/>
                    <a:lumOff val="40000"/>
                  </a:schemeClr>
                </a:solidFill>
                <a:latin typeface="Menlo" panose="020B0609030804020204" pitchFamily="49" charset="0"/>
              </a:rPr>
              <a:t>{</a:t>
            </a:r>
            <a:r>
              <a:rPr lang="en-US" b="0" dirty="0">
                <a:solidFill>
                  <a:srgbClr val="AE81FF"/>
                </a:solidFill>
                <a:effectLst/>
                <a:latin typeface="Menlo" panose="020B0609030804020204" pitchFamily="49" charset="0"/>
              </a:rPr>
              <a:t>2500</a:t>
            </a:r>
            <a:r>
              <a:rPr lang="en-US" b="0" dirty="0">
                <a:solidFill>
                  <a:srgbClr val="F8F8F2"/>
                </a:solidFill>
                <a:effectLst/>
                <a:latin typeface="Menlo" panose="020B0609030804020204" pitchFamily="49" charset="0"/>
              </a:rPr>
              <a:t>,</a:t>
            </a:r>
            <a:r>
              <a:rPr lang="en-US" b="0" dirty="0">
                <a:solidFill>
                  <a:srgbClr val="AE81FF"/>
                </a:solidFill>
                <a:effectLst/>
                <a:latin typeface="Menlo" panose="020B0609030804020204" pitchFamily="49" charset="0"/>
              </a:rPr>
              <a:t>5000</a:t>
            </a:r>
            <a:r>
              <a:rPr lang="en-US" b="0" dirty="0">
                <a:solidFill>
                  <a:srgbClr val="F8F8F2"/>
                </a:solidFill>
                <a:effectLst/>
                <a:latin typeface="Menlo" panose="020B0609030804020204" pitchFamily="49" charset="0"/>
              </a:rPr>
              <a:t>,</a:t>
            </a:r>
            <a:r>
              <a:rPr lang="en-US" dirty="0">
                <a:solidFill>
                  <a:srgbClr val="AE81FF"/>
                </a:solidFill>
                <a:latin typeface="Menlo" panose="020B0609030804020204" pitchFamily="49" charset="0"/>
              </a:rPr>
              <a:t>75</a:t>
            </a:r>
            <a:r>
              <a:rPr lang="en-US" b="0" dirty="0">
                <a:solidFill>
                  <a:srgbClr val="AE81FF"/>
                </a:solidFill>
                <a:effectLst/>
                <a:latin typeface="Menlo" panose="020B0609030804020204" pitchFamily="49" charset="0"/>
              </a:rPr>
              <a:t>00</a:t>
            </a:r>
            <a:r>
              <a:rPr lang="en-US" b="0" dirty="0">
                <a:solidFill>
                  <a:srgbClr val="F8F8F2"/>
                </a:solidFill>
                <a:effectLst/>
                <a:latin typeface="Menlo" panose="020B0609030804020204" pitchFamily="49" charset="0"/>
              </a:rPr>
              <a:t>, </a:t>
            </a:r>
            <a:r>
              <a:rPr lang="en-US" b="0" dirty="0">
                <a:solidFill>
                  <a:srgbClr val="AE81FF"/>
                </a:solidFill>
                <a:effectLst/>
                <a:latin typeface="Menlo" panose="020B0609030804020204" pitchFamily="49" charset="0"/>
              </a:rPr>
              <a:t>10000}</a:t>
            </a:r>
            <a:r>
              <a:rPr lang="en-US" b="0" dirty="0">
                <a:solidFill>
                  <a:srgbClr val="F8F8F2"/>
                </a:solidFill>
                <a:effectLst/>
                <a:latin typeface="Menlo" panose="020B0609030804020204" pitchFamily="49" charset="0"/>
              </a:rPr>
              <a:t>]</a:t>
            </a:r>
            <a:r>
              <a:rPr lang="en-US" dirty="0"/>
              <a:t>in Hz</a:t>
            </a:r>
          </a:p>
          <a:p>
            <a:endParaRPr lang="en-US" dirty="0"/>
          </a:p>
          <a:p>
            <a:r>
              <a:rPr lang="en-US" i="1" dirty="0"/>
              <a:t>(Old Version of Python Spectrogram: Issues with current waterfall library for some reason. Removed gridlines for ease of review) </a:t>
            </a:r>
          </a:p>
        </p:txBody>
      </p:sp>
      <p:grpSp>
        <p:nvGrpSpPr>
          <p:cNvPr id="13" name="Group 12">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4" name="Straight Connector 13">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Chart&#10;&#10;Description automatically generated">
            <a:extLst>
              <a:ext uri="{FF2B5EF4-FFF2-40B4-BE49-F238E27FC236}">
                <a16:creationId xmlns:a16="http://schemas.microsoft.com/office/drawing/2014/main" id="{0F2B7546-031E-E189-DB41-5F2F4FF0B1EE}"/>
              </a:ext>
            </a:extLst>
          </p:cNvPr>
          <p:cNvPicPr>
            <a:picLocks noChangeAspect="1"/>
          </p:cNvPicPr>
          <p:nvPr/>
        </p:nvPicPr>
        <p:blipFill>
          <a:blip r:embed="rId2"/>
          <a:stretch>
            <a:fillRect/>
          </a:stretch>
        </p:blipFill>
        <p:spPr>
          <a:xfrm>
            <a:off x="5173471" y="731821"/>
            <a:ext cx="6393301" cy="4972566"/>
          </a:xfrm>
          <a:prstGeom prst="rect">
            <a:avLst/>
          </a:prstGeom>
        </p:spPr>
      </p:pic>
    </p:spTree>
    <p:extLst>
      <p:ext uri="{BB962C8B-B14F-4D97-AF65-F5344CB8AC3E}">
        <p14:creationId xmlns:p14="http://schemas.microsoft.com/office/powerpoint/2010/main" val="76179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a:xfrm>
            <a:off x="838200" y="727323"/>
            <a:ext cx="3798436" cy="1914277"/>
          </a:xfrm>
        </p:spPr>
        <p:txBody>
          <a:bodyPr anchor="b">
            <a:normAutofit/>
          </a:bodyPr>
          <a:lstStyle/>
          <a:p>
            <a:pPr>
              <a:lnSpc>
                <a:spcPct val="90000"/>
              </a:lnSpc>
            </a:pPr>
            <a:r>
              <a:rPr lang="en-US" sz="3700"/>
              <a:t>Current Solution – Non-Analytical Solvability</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a:xfrm>
            <a:off x="838200" y="2788920"/>
            <a:ext cx="3798436" cy="3388042"/>
          </a:xfrm>
        </p:spPr>
        <p:txBody>
          <a:bodyPr>
            <a:normAutofit fontScale="62500" lnSpcReduction="20000"/>
          </a:bodyPr>
          <a:lstStyle/>
          <a:p>
            <a:r>
              <a:rPr lang="en-US" dirty="0"/>
              <a:t>Example 2: For a second, more slightly convoluted scenario, consider 5 transmitters, but with a larger range of offsets, and in a non-deterministic order:</a:t>
            </a:r>
          </a:p>
          <a:p>
            <a:r>
              <a:rPr lang="en-US" dirty="0">
                <a:solidFill>
                  <a:schemeClr val="accent3">
                    <a:lumMod val="60000"/>
                    <a:lumOff val="40000"/>
                  </a:schemeClr>
                </a:solidFill>
                <a:latin typeface="Menlo" panose="020B0609030804020204" pitchFamily="49" charset="0"/>
              </a:rPr>
              <a:t>{</a:t>
            </a:r>
            <a:r>
              <a:rPr lang="en-US" b="0" dirty="0">
                <a:solidFill>
                  <a:schemeClr val="accent3">
                    <a:lumMod val="60000"/>
                    <a:lumOff val="40000"/>
                  </a:schemeClr>
                </a:solidFill>
                <a:effectLst/>
                <a:latin typeface="Menlo" panose="020B0609030804020204" pitchFamily="49" charset="0"/>
              </a:rPr>
              <a:t>12500,10000,25000,7500,30000</a:t>
            </a:r>
            <a:r>
              <a:rPr lang="en-US" b="0" dirty="0">
                <a:solidFill>
                  <a:srgbClr val="AE81FF"/>
                </a:solidFill>
                <a:effectLst/>
                <a:latin typeface="Menlo" panose="020B0609030804020204" pitchFamily="49" charset="0"/>
              </a:rPr>
              <a:t>}</a:t>
            </a:r>
            <a:r>
              <a:rPr lang="en-US" b="0" dirty="0">
                <a:solidFill>
                  <a:srgbClr val="F8F8F2"/>
                </a:solidFill>
                <a:effectLst/>
                <a:latin typeface="Menlo" panose="020B0609030804020204" pitchFamily="49" charset="0"/>
              </a:rPr>
              <a:t>]</a:t>
            </a:r>
            <a:r>
              <a:rPr lang="en-US" dirty="0"/>
              <a:t>in Hz</a:t>
            </a:r>
          </a:p>
          <a:p>
            <a:r>
              <a:rPr lang="en-US" dirty="0"/>
              <a:t>To re-iterate: Each signal looks like a pulse here, as it is a discrete capture of the active (at a certain frequency), and then 0 at inactive as there is no data from the transmitter. Each transmitter is a separated signal by color, exactly as recorded.</a:t>
            </a:r>
          </a:p>
          <a:p>
            <a:endParaRPr lang="en-US" dirty="0"/>
          </a:p>
          <a:p>
            <a:r>
              <a:rPr lang="en-US" b="1" dirty="0"/>
              <a:t>(ZOOM IN TO SEE THE DETAILS: Labelled, reduced “sleep” time per transmitter </a:t>
            </a:r>
            <a:r>
              <a:rPr lang="en-US" b="1" dirty="0">
                <a:sym typeface="Wingdings" pitchFamily="2" charset="2"/>
              </a:rPr>
              <a:t> same minimum channel separation in frequency domain of 2.5kHz kept: this condition is verified for each transmitter to be valid</a:t>
            </a:r>
            <a:r>
              <a:rPr lang="en-US" b="1" dirty="0"/>
              <a:t>)</a:t>
            </a:r>
          </a:p>
        </p:txBody>
      </p:sp>
      <p:grpSp>
        <p:nvGrpSpPr>
          <p:cNvPr id="13" name="Group 12">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4" name="Straight Connector 13">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Picture 6" descr="Chart, scatter chart&#10;&#10;Description automatically generated">
            <a:extLst>
              <a:ext uri="{FF2B5EF4-FFF2-40B4-BE49-F238E27FC236}">
                <a16:creationId xmlns:a16="http://schemas.microsoft.com/office/drawing/2014/main" id="{4D24436C-4861-B700-933C-6CBE81AD2987}"/>
              </a:ext>
            </a:extLst>
          </p:cNvPr>
          <p:cNvPicPr>
            <a:picLocks noChangeAspect="1"/>
          </p:cNvPicPr>
          <p:nvPr/>
        </p:nvPicPr>
        <p:blipFill>
          <a:blip r:embed="rId2"/>
          <a:stretch>
            <a:fillRect/>
          </a:stretch>
        </p:blipFill>
        <p:spPr>
          <a:xfrm>
            <a:off x="5235390" y="914401"/>
            <a:ext cx="6331926" cy="4924831"/>
          </a:xfrm>
          <a:prstGeom prst="rect">
            <a:avLst/>
          </a:prstGeom>
        </p:spPr>
      </p:pic>
    </p:spTree>
    <p:extLst>
      <p:ext uri="{BB962C8B-B14F-4D97-AF65-F5344CB8AC3E}">
        <p14:creationId xmlns:p14="http://schemas.microsoft.com/office/powerpoint/2010/main" val="74571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p:txBody>
          <a:bodyPr/>
          <a:lstStyle/>
          <a:p>
            <a:r>
              <a:rPr lang="en-US" dirty="0"/>
              <a:t>Mathematically defining the Signal</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p:txBody>
          <a:bodyPr>
            <a:normAutofit fontScale="70000" lnSpcReduction="20000"/>
          </a:bodyPr>
          <a:lstStyle/>
          <a:p>
            <a:r>
              <a:rPr lang="en-US" dirty="0"/>
              <a:t>The signal as “seen” by the SDR can be defined as follows (knowing the starting time (represented as a real phase </a:t>
            </a:r>
            <a:r>
              <a:rPr lang="el-GR" dirty="0"/>
              <a:t>φ</a:t>
            </a:r>
            <a:r>
              <a:rPr lang="en-US" baseline="-25000" dirty="0" err="1"/>
              <a:t>i</a:t>
            </a:r>
            <a:r>
              <a:rPr lang="en-US" dirty="0"/>
              <a:t> (offset from the beginning of samples within[0, 2</a:t>
            </a:r>
            <a:r>
              <a:rPr lang="el-GR" dirty="0"/>
              <a:t>π</a:t>
            </a:r>
            <a:r>
              <a:rPr lang="en-US" dirty="0"/>
              <a:t>)), the real sleeping time (about 1s on average as c</a:t>
            </a:r>
            <a:r>
              <a:rPr lang="en-US" baseline="-25000" dirty="0"/>
              <a:t>i</a:t>
            </a:r>
            <a:r>
              <a:rPr lang="en-US" dirty="0"/>
              <a:t>), the real active time (about 20ms on average as b</a:t>
            </a:r>
            <a:r>
              <a:rPr lang="en-US" baseline="-25000" dirty="0"/>
              <a:t>i</a:t>
            </a:r>
            <a:r>
              <a:rPr lang="en-US" dirty="0"/>
              <a:t>), the real amplitude (about -60dB with 10% variance, as a</a:t>
            </a:r>
            <a:r>
              <a:rPr lang="en-US" baseline="-25000" dirty="0"/>
              <a:t>i</a:t>
            </a:r>
            <a:r>
              <a:rPr lang="en-US" dirty="0"/>
              <a:t>), the real period (the central frequency, here 172MHz or f</a:t>
            </a:r>
            <a:r>
              <a:rPr lang="en-US" baseline="-25000" dirty="0"/>
              <a:t>c</a:t>
            </a:r>
            <a:r>
              <a:rPr lang="en-US" dirty="0"/>
              <a:t>), and the variance in each of the factors (about 10% in each)) for ”n” transmitted signals and an integer ”</a:t>
            </a:r>
            <a:r>
              <a:rPr lang="en-US" dirty="0" err="1"/>
              <a:t>i</a:t>
            </a:r>
            <a:r>
              <a:rPr lang="en-US" dirty="0"/>
              <a:t>“ for the </a:t>
            </a:r>
            <a:r>
              <a:rPr lang="en-US" dirty="0" err="1"/>
              <a:t>i</a:t>
            </a:r>
            <a:r>
              <a:rPr lang="en-US" baseline="30000" dirty="0" err="1"/>
              <a:t>th</a:t>
            </a:r>
            <a:r>
              <a:rPr lang="en-US" baseline="30000" dirty="0"/>
              <a:t> </a:t>
            </a:r>
            <a:r>
              <a:rPr lang="en-US" dirty="0"/>
              <a:t>transmitter at a statistically independent (0 covariance value) channel (from 1 to n inclusive), hence for a given transmitter at “</a:t>
            </a:r>
            <a:r>
              <a:rPr lang="en-US" dirty="0" err="1"/>
              <a:t>i</a:t>
            </a:r>
            <a:r>
              <a:rPr lang="en-US" dirty="0"/>
              <a:t>”:</a:t>
            </a:r>
          </a:p>
          <a:p>
            <a:endParaRPr lang="en-US" dirty="0"/>
          </a:p>
          <a:p>
            <a:r>
              <a:rPr lang="en-US" sz="2000" dirty="0"/>
              <a:t>G</a:t>
            </a:r>
            <a:r>
              <a:rPr lang="en-US" sz="2000" baseline="-25000" dirty="0"/>
              <a:t>m</a:t>
            </a:r>
            <a:r>
              <a:rPr lang="en-US" sz="2000" dirty="0"/>
              <a:t>(t)=</a:t>
            </a:r>
            <a:r>
              <a:rPr lang="el-GR" sz="2000" dirty="0"/>
              <a:t>Σ</a:t>
            </a:r>
            <a:r>
              <a:rPr lang="en-US" sz="2000" baseline="-25000" dirty="0" err="1"/>
              <a:t>i</a:t>
            </a:r>
            <a:r>
              <a:rPr lang="en-US" sz="2000" dirty="0"/>
              <a:t> </a:t>
            </a:r>
            <a:r>
              <a:rPr lang="el-GR" sz="2000" dirty="0"/>
              <a:t>Σ</a:t>
            </a:r>
            <a:r>
              <a:rPr lang="en-US" sz="2000" baseline="-25000" dirty="0"/>
              <a:t>k </a:t>
            </a:r>
            <a:r>
              <a:rPr lang="en-US" sz="2000" dirty="0"/>
              <a:t> (a</a:t>
            </a:r>
            <a:r>
              <a:rPr lang="en-US" sz="2000" baseline="-25000" dirty="0"/>
              <a:t>i </a:t>
            </a:r>
            <a:r>
              <a:rPr lang="en-US" sz="2000" dirty="0" err="1"/>
              <a:t>e</a:t>
            </a:r>
            <a:r>
              <a:rPr lang="en-US" sz="2000" baseline="30000" dirty="0" err="1"/>
              <a:t>j</a:t>
            </a:r>
            <a:r>
              <a:rPr lang="en-US" sz="2000" baseline="30000" dirty="0"/>
              <a:t>(2</a:t>
            </a:r>
            <a:r>
              <a:rPr lang="el-GR" sz="2000" baseline="30000" dirty="0"/>
              <a:t>π</a:t>
            </a:r>
            <a:r>
              <a:rPr lang="en-US" sz="2000" baseline="30000" dirty="0" err="1"/>
              <a:t>f_c+f_i</a:t>
            </a:r>
            <a:r>
              <a:rPr lang="en-US" sz="2000" baseline="30000" dirty="0"/>
              <a:t>+</a:t>
            </a:r>
            <a:r>
              <a:rPr lang="el-GR" sz="2000" baseline="30000" dirty="0"/>
              <a:t>φ</a:t>
            </a:r>
            <a:r>
              <a:rPr lang="en-US" sz="2000" baseline="30000" dirty="0"/>
              <a:t>_</a:t>
            </a:r>
            <a:r>
              <a:rPr lang="en-US" sz="2000" baseline="30000" dirty="0" err="1"/>
              <a:t>i</a:t>
            </a:r>
            <a:r>
              <a:rPr lang="en-US" sz="2000" baseline="30000" dirty="0"/>
              <a:t>) </a:t>
            </a:r>
            <a:r>
              <a:rPr lang="en-US" sz="2000" dirty="0"/>
              <a:t>+</a:t>
            </a:r>
            <a:r>
              <a:rPr lang="el-GR" sz="2000" dirty="0"/>
              <a:t>ε</a:t>
            </a:r>
            <a:r>
              <a:rPr lang="en-US" sz="2000" baseline="-25000" dirty="0" err="1"/>
              <a:t>i</a:t>
            </a:r>
            <a:r>
              <a:rPr lang="en-US" sz="2000" dirty="0"/>
              <a:t>)(</a:t>
            </a:r>
            <a:r>
              <a:rPr lang="el-GR" sz="2000" dirty="0"/>
              <a:t>ξ(</a:t>
            </a:r>
            <a:r>
              <a:rPr lang="en-US" sz="2000" dirty="0" err="1"/>
              <a:t>i,k,t</a:t>
            </a:r>
            <a:r>
              <a:rPr lang="el-GR" sz="2000" dirty="0"/>
              <a:t>)</a:t>
            </a:r>
            <a:r>
              <a:rPr lang="en-US" sz="2000" dirty="0"/>
              <a:t>) </a:t>
            </a:r>
            <a:r>
              <a:rPr lang="en-US" sz="1500" b="1" dirty="0"/>
              <a:t>(where </a:t>
            </a:r>
            <a:r>
              <a:rPr lang="en-US" sz="1600" b="1" dirty="0"/>
              <a:t>G</a:t>
            </a:r>
            <a:r>
              <a:rPr lang="en-US" sz="1600" b="1" baseline="-25000" dirty="0"/>
              <a:t>m</a:t>
            </a:r>
            <a:r>
              <a:rPr lang="en-US" sz="1600" b="1" dirty="0"/>
              <a:t>(t) is the full received mixed signal </a:t>
            </a:r>
            <a:r>
              <a:rPr lang="en-US" sz="1500" b="1" dirty="0"/>
              <a:t>as a form from signal processing papers (Chen et. Al.) describing transmit symbols)</a:t>
            </a:r>
          </a:p>
          <a:p>
            <a:endParaRPr lang="en-US" dirty="0"/>
          </a:p>
          <a:p>
            <a:r>
              <a:rPr lang="en-US" dirty="0"/>
              <a:t>Where k is a natural positive number from 1 to floor(t</a:t>
            </a:r>
            <a:r>
              <a:rPr lang="en-US" baseline="-25000" dirty="0"/>
              <a:t>end</a:t>
            </a:r>
            <a:r>
              <a:rPr lang="en-US" dirty="0"/>
              <a:t>/(</a:t>
            </a:r>
            <a:r>
              <a:rPr lang="en-US" dirty="0" err="1"/>
              <a:t>c</a:t>
            </a:r>
            <a:r>
              <a:rPr lang="en-US" baseline="-25000" dirty="0" err="1"/>
              <a:t>i</a:t>
            </a:r>
            <a:r>
              <a:rPr lang="en-US" dirty="0" err="1"/>
              <a:t>+b</a:t>
            </a:r>
            <a:r>
              <a:rPr lang="en-US" baseline="-25000" dirty="0" err="1"/>
              <a:t>i</a:t>
            </a:r>
            <a:r>
              <a:rPr lang="en-US" dirty="0"/>
              <a:t>)), </a:t>
            </a:r>
            <a:r>
              <a:rPr lang="el-GR" sz="1800" dirty="0"/>
              <a:t>ε</a:t>
            </a:r>
            <a:r>
              <a:rPr lang="en-US" sz="1800" baseline="-25000" dirty="0" err="1"/>
              <a:t>i</a:t>
            </a:r>
            <a:r>
              <a:rPr lang="en-US" sz="1800" baseline="-25000" dirty="0"/>
              <a:t> </a:t>
            </a:r>
            <a:r>
              <a:rPr lang="en-US" sz="1800" dirty="0"/>
              <a:t>is AWGN (additive white gaussian noise with 0 mean) from surroundings (to be filtered out). </a:t>
            </a:r>
            <a:endParaRPr lang="en-US" dirty="0"/>
          </a:p>
          <a:p>
            <a:r>
              <a:rPr lang="en-US" dirty="0"/>
              <a:t>Where the goal is to ascertain the set f</a:t>
            </a:r>
            <a:r>
              <a:rPr lang="en-US" baseline="-25000" dirty="0"/>
              <a:t>i</a:t>
            </a:r>
            <a:r>
              <a:rPr lang="en-US" dirty="0"/>
              <a:t> for all “</a:t>
            </a:r>
            <a:r>
              <a:rPr lang="en-US" dirty="0" err="1"/>
              <a:t>i</a:t>
            </a:r>
            <a:r>
              <a:rPr lang="en-US" dirty="0"/>
              <a:t>” (sets of frequencies of offset). All of this assumes a recoding time from 0 to t</a:t>
            </a:r>
            <a:r>
              <a:rPr lang="en-US" baseline="-25000" dirty="0"/>
              <a:t>end </a:t>
            </a:r>
            <a:r>
              <a:rPr lang="en-US" dirty="0"/>
              <a:t>in any temporal scale described by a sampling frequency (f</a:t>
            </a:r>
            <a:r>
              <a:rPr lang="en-US" baseline="-25000" dirty="0"/>
              <a:t>s</a:t>
            </a:r>
            <a:r>
              <a:rPr lang="en-US" dirty="0"/>
              <a:t>) at 1MHz. </a:t>
            </a:r>
          </a:p>
          <a:p>
            <a:r>
              <a:rPr lang="en-US" dirty="0"/>
              <a:t>The function </a:t>
            </a:r>
            <a:r>
              <a:rPr lang="en-US" sz="1800" dirty="0"/>
              <a:t>(</a:t>
            </a:r>
            <a:r>
              <a:rPr lang="el-GR" sz="1800" dirty="0"/>
              <a:t>ξ(</a:t>
            </a:r>
            <a:r>
              <a:rPr lang="en-US" sz="1800" dirty="0" err="1"/>
              <a:t>i,k,t</a:t>
            </a:r>
            <a:r>
              <a:rPr lang="el-GR" sz="1800" dirty="0"/>
              <a:t>)</a:t>
            </a:r>
            <a:r>
              <a:rPr lang="en-US" sz="1800" dirty="0"/>
              <a:t>)  is a permittance function that separates each “</a:t>
            </a:r>
            <a:r>
              <a:rPr lang="en-US" sz="1800" dirty="0" err="1"/>
              <a:t>i</a:t>
            </a:r>
            <a:r>
              <a:rPr lang="en-US" sz="1800" dirty="0"/>
              <a:t>” in the FT domain: for each k: </a:t>
            </a:r>
            <a:r>
              <a:rPr lang="el-GR" sz="1800" dirty="0"/>
              <a:t>ξ(</a:t>
            </a:r>
            <a:r>
              <a:rPr lang="en-US" sz="1800" dirty="0" err="1"/>
              <a:t>i,k,t</a:t>
            </a:r>
            <a:r>
              <a:rPr lang="el-GR" sz="1800" dirty="0"/>
              <a:t>)</a:t>
            </a:r>
            <a:r>
              <a:rPr lang="en-US" sz="1800" dirty="0"/>
              <a:t>=1 where t is in between an including k(</a:t>
            </a:r>
            <a:r>
              <a:rPr lang="en-US" dirty="0" err="1"/>
              <a:t>c</a:t>
            </a:r>
            <a:r>
              <a:rPr lang="en-US" baseline="-25000" dirty="0" err="1"/>
              <a:t>i</a:t>
            </a:r>
            <a:r>
              <a:rPr lang="en-US" dirty="0" err="1"/>
              <a:t>+b</a:t>
            </a:r>
            <a:r>
              <a:rPr lang="en-US" baseline="-25000" dirty="0" err="1"/>
              <a:t>i</a:t>
            </a:r>
            <a:r>
              <a:rPr lang="en-US" sz="1800" dirty="0"/>
              <a:t>) and k(</a:t>
            </a:r>
            <a:r>
              <a:rPr lang="en-US" dirty="0" err="1"/>
              <a:t>c</a:t>
            </a:r>
            <a:r>
              <a:rPr lang="en-US" baseline="-25000" dirty="0" err="1"/>
              <a:t>i</a:t>
            </a:r>
            <a:r>
              <a:rPr lang="en-US" dirty="0" err="1"/>
              <a:t>+b</a:t>
            </a:r>
            <a:r>
              <a:rPr lang="en-US" baseline="-25000" dirty="0" err="1"/>
              <a:t>i</a:t>
            </a:r>
            <a:r>
              <a:rPr lang="en-US" sz="1800" dirty="0"/>
              <a:t>)+b</a:t>
            </a:r>
            <a:r>
              <a:rPr lang="en-US" sz="1800" baseline="-25000" dirty="0"/>
              <a:t>i</a:t>
            </a:r>
            <a:r>
              <a:rPr lang="en-US" sz="1800" dirty="0"/>
              <a:t> and is  </a:t>
            </a:r>
            <a:r>
              <a:rPr lang="el-GR" sz="1800" dirty="0"/>
              <a:t>ξ(</a:t>
            </a:r>
            <a:r>
              <a:rPr lang="en-US" sz="1800" dirty="0" err="1"/>
              <a:t>i,k,t</a:t>
            </a:r>
            <a:r>
              <a:rPr lang="el-GR" sz="1800" dirty="0"/>
              <a:t>)</a:t>
            </a:r>
            <a:r>
              <a:rPr lang="en-US" sz="1800" dirty="0"/>
              <a:t>=0 otherwise. Note that f</a:t>
            </a:r>
            <a:r>
              <a:rPr lang="en-US" sz="1800" baseline="-25000" dirty="0"/>
              <a:t>i</a:t>
            </a:r>
            <a:r>
              <a:rPr lang="en-US" sz="1800" dirty="0"/>
              <a:t> typically takes values from –f</a:t>
            </a:r>
            <a:r>
              <a:rPr lang="en-US" sz="1800" baseline="-25000" dirty="0"/>
              <a:t>c</a:t>
            </a:r>
            <a:r>
              <a:rPr lang="en-US" sz="1800" dirty="0"/>
              <a:t> to f</a:t>
            </a:r>
            <a:r>
              <a:rPr lang="en-US" sz="1800" baseline="-25000" dirty="0"/>
              <a:t>c</a:t>
            </a:r>
            <a:r>
              <a:rPr lang="en-US" sz="1800" dirty="0"/>
              <a:t> inclusive. </a:t>
            </a:r>
            <a:endParaRPr lang="en-US" dirty="0"/>
          </a:p>
        </p:txBody>
      </p:sp>
    </p:spTree>
    <p:extLst>
      <p:ext uri="{BB962C8B-B14F-4D97-AF65-F5344CB8AC3E}">
        <p14:creationId xmlns:p14="http://schemas.microsoft.com/office/powerpoint/2010/main" val="159559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p:txBody>
          <a:bodyPr/>
          <a:lstStyle/>
          <a:p>
            <a:r>
              <a:rPr lang="en-US" dirty="0"/>
              <a:t>Aiming to Solve this problem</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p:txBody>
          <a:bodyPr>
            <a:normAutofit fontScale="85000" lnSpcReduction="20000"/>
          </a:bodyPr>
          <a:lstStyle/>
          <a:p>
            <a:r>
              <a:rPr lang="en-US" dirty="0"/>
              <a:t>The approach to </a:t>
            </a:r>
            <a:r>
              <a:rPr lang="en-US" i="1" dirty="0"/>
              <a:t>possibly</a:t>
            </a:r>
            <a:r>
              <a:rPr lang="en-US" dirty="0"/>
              <a:t> alleviate the multiplicity of variables that are not known can be solved by modifying BLUE to run parallelly, not only in search of frequency domain irregularities from a set offset (singly evaluated and references), but also during a chunk of timesteps to classify existing offsets in said chunk, which solves the issue of recording offsets in general. </a:t>
            </a:r>
          </a:p>
          <a:p>
            <a:r>
              <a:rPr lang="en-US" dirty="0"/>
              <a:t>Given this, since the complexity of the recorded signal from n transmitters containing n offsets all at any combinatorically probable set of combinations, and the ping strength being unknown, the aim is for BLUE to denoise the signal, bypass the requirement of amplitude domain (as with single frequency), and try and classify time-dependent data for n offsets, where n is not known to the algorithm either. Hence a unique modification to BLUE to run parallelly in multiple steps must be devised. </a:t>
            </a:r>
          </a:p>
          <a:p>
            <a:r>
              <a:rPr lang="en-US" i="1" dirty="0"/>
              <a:t>An additional aspect of interest, so to say, could also be that once such an algorithm has been developed, to minimize the sampling rate, and hence by extension, amount of data, required to be an input for multi-BLUE</a:t>
            </a:r>
          </a:p>
          <a:p>
            <a:r>
              <a:rPr lang="en-US" dirty="0"/>
              <a:t>To re-iterate, a key challenge in this process is to smartly apply a version of multi-BLUE in enough active time intervals such that the complete set of frequencies of offsets are deciphered, given the number to decipher being known. Chunking time-steps in intervals, and after a FFT process, attempting to decode n frequencies parallelly seems to be the best idea, in summary</a:t>
            </a:r>
          </a:p>
        </p:txBody>
      </p:sp>
    </p:spTree>
    <p:extLst>
      <p:ext uri="{BB962C8B-B14F-4D97-AF65-F5344CB8AC3E}">
        <p14:creationId xmlns:p14="http://schemas.microsoft.com/office/powerpoint/2010/main" val="90177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A554-560F-DD0C-D3A7-1C3C858CADEA}"/>
              </a:ext>
            </a:extLst>
          </p:cNvPr>
          <p:cNvSpPr>
            <a:spLocks noGrp="1"/>
          </p:cNvSpPr>
          <p:nvPr>
            <p:ph type="title"/>
          </p:nvPr>
        </p:nvSpPr>
        <p:spPr/>
        <p:txBody>
          <a:bodyPr>
            <a:normAutofit/>
          </a:bodyPr>
          <a:lstStyle/>
          <a:p>
            <a:r>
              <a:rPr lang="en-US" dirty="0"/>
              <a:t>Future Implications</a:t>
            </a:r>
          </a:p>
        </p:txBody>
      </p:sp>
      <p:sp>
        <p:nvSpPr>
          <p:cNvPr id="3" name="Content Placeholder 2">
            <a:extLst>
              <a:ext uri="{FF2B5EF4-FFF2-40B4-BE49-F238E27FC236}">
                <a16:creationId xmlns:a16="http://schemas.microsoft.com/office/drawing/2014/main" id="{24A1F7B5-04FA-839F-6D94-035BE7ECE9FA}"/>
              </a:ext>
            </a:extLst>
          </p:cNvPr>
          <p:cNvSpPr>
            <a:spLocks noGrp="1"/>
          </p:cNvSpPr>
          <p:nvPr>
            <p:ph idx="1"/>
          </p:nvPr>
        </p:nvSpPr>
        <p:spPr/>
        <p:txBody>
          <a:bodyPr/>
          <a:lstStyle/>
          <a:p>
            <a:r>
              <a:rPr lang="en-US" dirty="0"/>
              <a:t>We can utilize this signal generation code effectively to test out under many conditions, automated for the modified BLUE algorithm, to train it and adjust it to fit the specifications of solving the problem (i.e. finding out a set of CF offsets, along with possible active times per timestep of sample).</a:t>
            </a:r>
          </a:p>
          <a:p>
            <a:endParaRPr lang="en-US" dirty="0"/>
          </a:p>
          <a:p>
            <a:r>
              <a:rPr lang="en-US" dirty="0"/>
              <a:t>In addition to the proposed solution: the challenge here lies in adjusting the specifications, as BLUE benefits greatly from amplitude/signal power related data for its training purposes, but there may be a way to utilize Fourier decomposition (Transform + Separation) and some preliminary spectral analysis to bypass this issue, and produce meaningful results from a very complicated signal capture (as read by the receiver).</a:t>
            </a:r>
          </a:p>
        </p:txBody>
      </p:sp>
    </p:spTree>
    <p:extLst>
      <p:ext uri="{BB962C8B-B14F-4D97-AF65-F5344CB8AC3E}">
        <p14:creationId xmlns:p14="http://schemas.microsoft.com/office/powerpoint/2010/main" val="953189988"/>
      </p:ext>
    </p:extLst>
  </p:cSld>
  <p:clrMapOvr>
    <a:masterClrMapping/>
  </p:clrMapOvr>
</p:sld>
</file>

<file path=ppt/theme/theme1.xml><?xml version="1.0" encoding="utf-8"?>
<a:theme xmlns:a="http://schemas.openxmlformats.org/drawingml/2006/main" name="Arch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260</TotalTime>
  <Words>1765</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Footlight MT Light</vt:lpstr>
      <vt:lpstr>Menlo</vt:lpstr>
      <vt:lpstr>ArchVTI</vt:lpstr>
      <vt:lpstr>Analyzing Complex Frequency-Time (FT) Domain Multi-transmitter Signal Generation and Decomposition</vt:lpstr>
      <vt:lpstr>Problem Statement</vt:lpstr>
      <vt:lpstr>Devised Procedure - Overview</vt:lpstr>
      <vt:lpstr>Taking a step back …</vt:lpstr>
      <vt:lpstr>Current Solution – Non-Analytical Solvability</vt:lpstr>
      <vt:lpstr>Current Solution – Non-Analytical Solvability</vt:lpstr>
      <vt:lpstr>Mathematically defining the Signal</vt:lpstr>
      <vt:lpstr>Aiming to Solve this problem</vt:lpstr>
      <vt:lpstr>Future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Keni, Arya Deepak</dc:creator>
  <cp:lastModifiedBy>Keni, Arya Deepak</cp:lastModifiedBy>
  <cp:revision>63</cp:revision>
  <dcterms:created xsi:type="dcterms:W3CDTF">2023-01-22T00:32:03Z</dcterms:created>
  <dcterms:modified xsi:type="dcterms:W3CDTF">2023-02-07T02:06:47Z</dcterms:modified>
</cp:coreProperties>
</file>