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991"/>
    <p:restoredTop sz="96327"/>
  </p:normalViewPr>
  <p:slideViewPr>
    <p:cSldViewPr snapToGrid="0" snapToObjects="1">
      <p:cViewPr varScale="1">
        <p:scale>
          <a:sx n="65" d="100"/>
          <a:sy n="65" d="100"/>
        </p:scale>
        <p:origin x="224" y="2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6/29/22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6/29/22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6/29/22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g.umd.edu/publications/Chen_globalsip_2015.pdf" TargetMode="External"/><Relationship Id="rId2" Type="http://schemas.openxmlformats.org/officeDocument/2006/relationships/hyperlink" Target="http://sig.umd.edu/publications/Chen_CFOest.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C325-3372-7FAB-A4A5-73BE1B7BE0B9}"/>
              </a:ext>
            </a:extLst>
          </p:cNvPr>
          <p:cNvSpPr>
            <a:spLocks noGrp="1"/>
          </p:cNvSpPr>
          <p:nvPr>
            <p:ph type="ctrTitle"/>
          </p:nvPr>
        </p:nvSpPr>
        <p:spPr/>
        <p:txBody>
          <a:bodyPr/>
          <a:lstStyle/>
          <a:p>
            <a:r>
              <a:rPr lang="en-US" dirty="0"/>
              <a:t>Carrier Frequency Offset Estimation Methods</a:t>
            </a:r>
          </a:p>
        </p:txBody>
      </p:sp>
      <p:sp>
        <p:nvSpPr>
          <p:cNvPr id="3" name="Subtitle 2">
            <a:extLst>
              <a:ext uri="{FF2B5EF4-FFF2-40B4-BE49-F238E27FC236}">
                <a16:creationId xmlns:a16="http://schemas.microsoft.com/office/drawing/2014/main" id="{83C2ABEA-0D98-320A-6ACC-5A8B33DB4728}"/>
              </a:ext>
            </a:extLst>
          </p:cNvPr>
          <p:cNvSpPr>
            <a:spLocks noGrp="1"/>
          </p:cNvSpPr>
          <p:nvPr>
            <p:ph type="subTitle" idx="1"/>
          </p:nvPr>
        </p:nvSpPr>
        <p:spPr/>
        <p:txBody>
          <a:bodyPr/>
          <a:lstStyle/>
          <a:p>
            <a:r>
              <a:rPr lang="en-US" dirty="0"/>
              <a:t>~Arya d. </a:t>
            </a:r>
            <a:r>
              <a:rPr lang="en-US"/>
              <a:t>Keni</a:t>
            </a:r>
          </a:p>
        </p:txBody>
      </p:sp>
    </p:spTree>
    <p:extLst>
      <p:ext uri="{BB962C8B-B14F-4D97-AF65-F5344CB8AC3E}">
        <p14:creationId xmlns:p14="http://schemas.microsoft.com/office/powerpoint/2010/main" val="240494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p:txBody>
          <a:bodyPr>
            <a:normAutofit fontScale="85000" lnSpcReduction="10000"/>
          </a:bodyPr>
          <a:lstStyle/>
          <a:p>
            <a:r>
              <a:rPr lang="en-US" dirty="0"/>
              <a:t>The mathematics behind DSP in this code is in accordance to the processes described in:</a:t>
            </a:r>
          </a:p>
          <a:p>
            <a:r>
              <a:rPr lang="en-US" dirty="0"/>
              <a:t>The novel journal paper: </a:t>
            </a:r>
            <a:r>
              <a:rPr lang="en-US" b="1" dirty="0"/>
              <a:t>“High Resolution Carrier Frequency Offset Estimation in Time-Reversal Wideband Communications, Chen Et. Al. (University of Maryland), IEEE Transactions on Communications, 2018” </a:t>
            </a:r>
            <a:r>
              <a:rPr lang="en-US" dirty="0"/>
              <a:t>Link: </a:t>
            </a:r>
            <a:r>
              <a:rPr lang="en-US" dirty="0">
                <a:hlinkClick r:id="rId2"/>
              </a:rPr>
              <a:t>http://sig.umd.edu/publications/Chen_CFOest.pdf</a:t>
            </a:r>
            <a:endParaRPr lang="en-US" dirty="0"/>
          </a:p>
          <a:p>
            <a:endParaRPr lang="en-US" b="1" dirty="0"/>
          </a:p>
          <a:p>
            <a:r>
              <a:rPr lang="en-US" dirty="0"/>
              <a:t>And, the conference paper for the same (abridged): </a:t>
            </a:r>
            <a:r>
              <a:rPr lang="en-US" b="1" dirty="0"/>
              <a:t>“Accurate Carrier Frequency Offset Estimation in Time-Reversal Communications, Chen Et. Al. (University of Maryland), 2015 IEEE </a:t>
            </a:r>
            <a:r>
              <a:rPr lang="en-US" b="1" dirty="0" err="1"/>
              <a:t>GlobalSIP</a:t>
            </a:r>
            <a:r>
              <a:rPr lang="en-US" b="1" dirty="0"/>
              <a:t>” </a:t>
            </a:r>
            <a:r>
              <a:rPr lang="en-US" dirty="0"/>
              <a:t>Link: </a:t>
            </a:r>
            <a:r>
              <a:rPr lang="en-US" dirty="0">
                <a:hlinkClick r:id="rId3"/>
              </a:rPr>
              <a:t>http://sig.umd.edu/publications/Chen_globalsip_2015.pdf</a:t>
            </a:r>
            <a:endParaRPr lang="en-US" dirty="0"/>
          </a:p>
          <a:p>
            <a:endParaRPr lang="en-US" dirty="0"/>
          </a:p>
          <a:p>
            <a:r>
              <a:rPr lang="en-US" dirty="0"/>
              <a:t>Other knowledge such as conventional or BLUE methods is ubiquitously known in Signal Processing (I can still provide common resources for them if needed)</a:t>
            </a:r>
          </a:p>
          <a:p>
            <a:endParaRPr lang="en-US" b="1" dirty="0"/>
          </a:p>
          <a:p>
            <a:endParaRPr lang="en-US" b="1" dirty="0"/>
          </a:p>
        </p:txBody>
      </p:sp>
    </p:spTree>
    <p:extLst>
      <p:ext uri="{BB962C8B-B14F-4D97-AF65-F5344CB8AC3E}">
        <p14:creationId xmlns:p14="http://schemas.microsoft.com/office/powerpoint/2010/main" val="210991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p:txBody>
          <a:bodyPr/>
          <a:lstStyle/>
          <a:p>
            <a:r>
              <a:rPr lang="en-US" dirty="0"/>
              <a:t>Signal Processing Fundamentals Utilized</a:t>
            </a:r>
          </a:p>
        </p:txBody>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p:txBody>
          <a:bodyPr>
            <a:normAutofit fontScale="92500" lnSpcReduction="10000"/>
          </a:bodyPr>
          <a:lstStyle/>
          <a:p>
            <a:r>
              <a:rPr lang="en-US" dirty="0"/>
              <a:t>The covered methods involve: Angle of Mean (</a:t>
            </a:r>
            <a:r>
              <a:rPr lang="en-US" b="1" dirty="0"/>
              <a:t>AOM</a:t>
            </a:r>
            <a:r>
              <a:rPr lang="en-US" dirty="0"/>
              <a:t>) or Mean of Angle (</a:t>
            </a:r>
            <a:r>
              <a:rPr lang="en-US" b="1" dirty="0"/>
              <a:t>MOA</a:t>
            </a:r>
            <a:r>
              <a:rPr lang="en-US" dirty="0"/>
              <a:t>) for signal samples with or without reusing (</a:t>
            </a:r>
            <a:r>
              <a:rPr lang="en-US" b="1" dirty="0"/>
              <a:t>R or NR</a:t>
            </a:r>
            <a:r>
              <a:rPr lang="en-US" dirty="0"/>
              <a:t>) of sampled data blocks, Maximum likelihood Estimates (</a:t>
            </a:r>
            <a:r>
              <a:rPr lang="en-US" b="1" dirty="0"/>
              <a:t>MLE</a:t>
            </a:r>
            <a:r>
              <a:rPr lang="en-US" dirty="0"/>
              <a:t>), Best Linear Unbiased Estimator (</a:t>
            </a:r>
            <a:r>
              <a:rPr lang="en-US" b="1" dirty="0"/>
              <a:t>BLUE</a:t>
            </a:r>
            <a:r>
              <a:rPr lang="en-US" dirty="0"/>
              <a:t>) and </a:t>
            </a:r>
            <a:r>
              <a:rPr lang="en-US" b="1" dirty="0"/>
              <a:t>Conventional CFO-E </a:t>
            </a:r>
            <a:r>
              <a:rPr lang="en-US" dirty="0"/>
              <a:t>(Carrier/Center Frequency Offset Estimates). </a:t>
            </a:r>
          </a:p>
          <a:p>
            <a:r>
              <a:rPr lang="en-US" dirty="0"/>
              <a:t>The main conditions against which predictions are checked against are: </a:t>
            </a:r>
            <a:r>
              <a:rPr lang="en-US" b="1" dirty="0"/>
              <a:t>corrected phase error, mean squared error, standard deviation, Cramer-Rao (Lower) Bound, and Error Vector Magnitude. </a:t>
            </a:r>
            <a:r>
              <a:rPr lang="en-US" dirty="0"/>
              <a:t>These are metrics for testing in DSP commonly used. </a:t>
            </a:r>
            <a:endParaRPr lang="en-US" b="1" dirty="0"/>
          </a:p>
          <a:p>
            <a:r>
              <a:rPr lang="en-US" dirty="0"/>
              <a:t>These conditions are statistical measures in DSP specifically used to measure performances of different estimator methodologies</a:t>
            </a:r>
          </a:p>
          <a:p>
            <a:r>
              <a:rPr lang="en-US" dirty="0"/>
              <a:t>W=4 is utilized (non-logged variable, for B,Q effective mapping, as a functional hyperparameter)</a:t>
            </a:r>
          </a:p>
        </p:txBody>
      </p:sp>
    </p:spTree>
    <p:extLst>
      <p:ext uri="{BB962C8B-B14F-4D97-AF65-F5344CB8AC3E}">
        <p14:creationId xmlns:p14="http://schemas.microsoft.com/office/powerpoint/2010/main" val="170670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4" name="Freeform: Shape 3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rPr>
              <a:t>Results against Test Signal</a:t>
            </a:r>
          </a:p>
        </p:txBody>
      </p:sp>
      <p:pic>
        <p:nvPicPr>
          <p:cNvPr id="10" name="Picture 9" descr="Chart, histogram&#10;&#10;Description automatically generated">
            <a:extLst>
              <a:ext uri="{FF2B5EF4-FFF2-40B4-BE49-F238E27FC236}">
                <a16:creationId xmlns:a16="http://schemas.microsoft.com/office/drawing/2014/main" id="{A1C6411B-A5D3-3C7B-7772-CBC1AA43CB84}"/>
              </a:ext>
            </a:extLst>
          </p:cNvPr>
          <p:cNvPicPr>
            <a:picLocks noChangeAspect="1"/>
          </p:cNvPicPr>
          <p:nvPr/>
        </p:nvPicPr>
        <p:blipFill rotWithShape="1">
          <a:blip r:embed="rId2"/>
          <a:srcRect t="239" r="4" b="5644"/>
          <a:stretch/>
        </p:blipFill>
        <p:spPr>
          <a:xfrm>
            <a:off x="5194607" y="1173090"/>
            <a:ext cx="6391533" cy="4511819"/>
          </a:xfrm>
          <a:prstGeom prst="rect">
            <a:avLst/>
          </a:prstGeom>
        </p:spPr>
      </p:pic>
      <p:sp>
        <p:nvSpPr>
          <p:cNvPr id="38" name="Rectangle 3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a:xfrm>
            <a:off x="1154955" y="2120900"/>
            <a:ext cx="3133726" cy="3898900"/>
          </a:xfrm>
        </p:spPr>
        <p:txBody>
          <a:bodyPr>
            <a:normAutofit fontScale="92500" lnSpcReduction="10000"/>
          </a:bodyPr>
          <a:lstStyle/>
          <a:p>
            <a:pPr>
              <a:lnSpc>
                <a:spcPct val="90000"/>
              </a:lnSpc>
            </a:pPr>
            <a:r>
              <a:rPr lang="en-US" sz="1700" dirty="0">
                <a:solidFill>
                  <a:srgbClr val="FFFFFF"/>
                </a:solidFill>
              </a:rPr>
              <a:t>This code was run against the generated test signal as described by code in ”</a:t>
            </a:r>
            <a:r>
              <a:rPr lang="en-US" sz="1700" dirty="0" err="1">
                <a:solidFill>
                  <a:srgbClr val="FFFFFF"/>
                </a:solidFill>
              </a:rPr>
              <a:t>autocorrelation_tests.py</a:t>
            </a:r>
            <a:r>
              <a:rPr lang="en-US" sz="1700" dirty="0">
                <a:solidFill>
                  <a:srgbClr val="FFFFFF"/>
                </a:solidFill>
              </a:rPr>
              <a:t>” in the NH0 branch of the main repo. </a:t>
            </a:r>
            <a:r>
              <a:rPr lang="en-US" dirty="0">
                <a:solidFill>
                  <a:srgbClr val="FFFFFF"/>
                </a:solidFill>
              </a:rPr>
              <a:t>Simple plot of signal Power with time the signal is received for.</a:t>
            </a:r>
          </a:p>
          <a:p>
            <a:pPr>
              <a:lnSpc>
                <a:spcPct val="90000"/>
              </a:lnSpc>
            </a:pPr>
            <a:endParaRPr lang="en-US" sz="1700" dirty="0">
              <a:solidFill>
                <a:srgbClr val="FFFFFF"/>
              </a:solidFill>
            </a:endParaRPr>
          </a:p>
          <a:p>
            <a:pPr>
              <a:lnSpc>
                <a:spcPct val="90000"/>
              </a:lnSpc>
            </a:pPr>
            <a:endParaRPr lang="en-US" sz="1700" dirty="0">
              <a:solidFill>
                <a:srgbClr val="FFFFFF"/>
              </a:solidFill>
            </a:endParaRPr>
          </a:p>
          <a:p>
            <a:pPr>
              <a:lnSpc>
                <a:spcPct val="90000"/>
              </a:lnSpc>
            </a:pPr>
            <a:r>
              <a:rPr lang="en-US" sz="1700" dirty="0">
                <a:solidFill>
                  <a:srgbClr val="FFFFFF"/>
                </a:solidFill>
              </a:rPr>
              <a:t>The results indicate a 99.98% accuracy in prediction to the actual offset, along with additional analysis for best methods given certain conditions. </a:t>
            </a:r>
          </a:p>
        </p:txBody>
      </p:sp>
      <p:sp>
        <p:nvSpPr>
          <p:cNvPr id="4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9178544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5" name="Freeform: Shape 84">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87"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FFFFFE"/>
                </a:solidFill>
              </a:rPr>
              <a:t>Results against Test Signal</a:t>
            </a:r>
          </a:p>
        </p:txBody>
      </p:sp>
      <p:sp>
        <p:nvSpPr>
          <p:cNvPr id="8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 name="Picture 3" descr="Text&#10;&#10;Description automatically generated">
            <a:extLst>
              <a:ext uri="{FF2B5EF4-FFF2-40B4-BE49-F238E27FC236}">
                <a16:creationId xmlns:a16="http://schemas.microsoft.com/office/drawing/2014/main" id="{49028847-753E-9302-0BCC-42605E796DEA}"/>
              </a:ext>
            </a:extLst>
          </p:cNvPr>
          <p:cNvPicPr>
            <a:picLocks noChangeAspect="1"/>
          </p:cNvPicPr>
          <p:nvPr/>
        </p:nvPicPr>
        <p:blipFill>
          <a:blip r:embed="rId2"/>
          <a:stretch>
            <a:fillRect/>
          </a:stretch>
        </p:blipFill>
        <p:spPr>
          <a:xfrm>
            <a:off x="5327361" y="803751"/>
            <a:ext cx="2848395" cy="5250498"/>
          </a:xfrm>
          <a:prstGeom prst="rect">
            <a:avLst/>
          </a:prstGeom>
        </p:spPr>
      </p:pic>
      <p:pic>
        <p:nvPicPr>
          <p:cNvPr id="6" name="Picture 5" descr="Text&#10;&#10;Description automatically generated">
            <a:extLst>
              <a:ext uri="{FF2B5EF4-FFF2-40B4-BE49-F238E27FC236}">
                <a16:creationId xmlns:a16="http://schemas.microsoft.com/office/drawing/2014/main" id="{6FC792D3-B82B-DB09-9705-484DEA95BAFB}"/>
              </a:ext>
            </a:extLst>
          </p:cNvPr>
          <p:cNvPicPr>
            <a:picLocks noChangeAspect="1"/>
          </p:cNvPicPr>
          <p:nvPr/>
        </p:nvPicPr>
        <p:blipFill>
          <a:blip r:embed="rId3"/>
          <a:stretch>
            <a:fillRect/>
          </a:stretch>
        </p:blipFill>
        <p:spPr>
          <a:xfrm>
            <a:off x="8472236" y="1387095"/>
            <a:ext cx="3113904" cy="4083808"/>
          </a:xfrm>
          <a:prstGeom prst="rect">
            <a:avLst/>
          </a:prstGeom>
        </p:spPr>
      </p:pic>
      <p:sp>
        <p:nvSpPr>
          <p:cNvPr id="91" name="Rectangle 90">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Content Placeholder 14">
            <a:extLst>
              <a:ext uri="{FF2B5EF4-FFF2-40B4-BE49-F238E27FC236}">
                <a16:creationId xmlns:a16="http://schemas.microsoft.com/office/drawing/2014/main" id="{F15C5351-95E7-010F-3BEB-80FDECB66AB7}"/>
              </a:ext>
            </a:extLst>
          </p:cNvPr>
          <p:cNvSpPr>
            <a:spLocks noGrp="1"/>
          </p:cNvSpPr>
          <p:nvPr>
            <p:ph idx="1"/>
          </p:nvPr>
        </p:nvSpPr>
        <p:spPr>
          <a:xfrm>
            <a:off x="1154955" y="2120900"/>
            <a:ext cx="3133726" cy="3898900"/>
          </a:xfrm>
        </p:spPr>
        <p:txBody>
          <a:bodyPr>
            <a:normAutofit/>
          </a:bodyPr>
          <a:lstStyle/>
          <a:p>
            <a:r>
              <a:rPr lang="en-US">
                <a:solidFill>
                  <a:srgbClr val="FFFFFE"/>
                </a:solidFill>
              </a:rPr>
              <a:t>Shown are the .txt file snapshots of the data processing performed on the signal</a:t>
            </a:r>
          </a:p>
          <a:p>
            <a:r>
              <a:rPr lang="en-US">
                <a:solidFill>
                  <a:srgbClr val="FFFFFE"/>
                </a:solidFill>
              </a:rPr>
              <a:t>It covers experimental parameters, conditional analysis, and predictions with each method instantiation</a:t>
            </a:r>
            <a:endParaRPr lang="en-US" dirty="0">
              <a:solidFill>
                <a:srgbClr val="FFFFFE"/>
              </a:solidFill>
            </a:endParaRPr>
          </a:p>
        </p:txBody>
      </p:sp>
      <p:sp>
        <p:nvSpPr>
          <p:cNvPr id="7" name="TextBox 6">
            <a:extLst>
              <a:ext uri="{FF2B5EF4-FFF2-40B4-BE49-F238E27FC236}">
                <a16:creationId xmlns:a16="http://schemas.microsoft.com/office/drawing/2014/main" id="{4A2AD442-A363-4014-8E4A-75F46E0F1F02}"/>
              </a:ext>
            </a:extLst>
          </p:cNvPr>
          <p:cNvSpPr txBox="1"/>
          <p:nvPr/>
        </p:nvSpPr>
        <p:spPr>
          <a:xfrm>
            <a:off x="8607287" y="5705061"/>
            <a:ext cx="2951449" cy="369332"/>
          </a:xfrm>
          <a:prstGeom prst="rect">
            <a:avLst/>
          </a:prstGeom>
          <a:noFill/>
        </p:spPr>
        <p:txBody>
          <a:bodyPr wrap="none" rtlCol="0">
            <a:spAutoFit/>
          </a:bodyPr>
          <a:lstStyle/>
          <a:p>
            <a:r>
              <a:rPr lang="en-US" dirty="0">
                <a:solidFill>
                  <a:srgbClr val="FF0000"/>
                </a:solidFill>
              </a:rPr>
              <a:t>Zoom in to view details ^</a:t>
            </a:r>
          </a:p>
        </p:txBody>
      </p:sp>
    </p:spTree>
    <p:extLst>
      <p:ext uri="{BB962C8B-B14F-4D97-AF65-F5344CB8AC3E}">
        <p14:creationId xmlns:p14="http://schemas.microsoft.com/office/powerpoint/2010/main" val="10338174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9" name="Freeform: Shape 2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rPr>
              <a:t>Results against Real Signal</a:t>
            </a:r>
          </a:p>
        </p:txBody>
      </p:sp>
      <p:pic>
        <p:nvPicPr>
          <p:cNvPr id="6" name="Picture 5" descr="Chart, histogram&#10;&#10;Description automatically generated">
            <a:extLst>
              <a:ext uri="{FF2B5EF4-FFF2-40B4-BE49-F238E27FC236}">
                <a16:creationId xmlns:a16="http://schemas.microsoft.com/office/drawing/2014/main" id="{21355213-0062-5969-4653-E21D1B60CE31}"/>
              </a:ext>
            </a:extLst>
          </p:cNvPr>
          <p:cNvPicPr>
            <a:picLocks noChangeAspect="1"/>
          </p:cNvPicPr>
          <p:nvPr/>
        </p:nvPicPr>
        <p:blipFill>
          <a:blip r:embed="rId2"/>
          <a:stretch>
            <a:fillRect/>
          </a:stretch>
        </p:blipFill>
        <p:spPr>
          <a:xfrm>
            <a:off x="5194607" y="1032175"/>
            <a:ext cx="6391533" cy="4793649"/>
          </a:xfrm>
          <a:prstGeom prst="rect">
            <a:avLst/>
          </a:prstGeom>
        </p:spPr>
      </p:pic>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a:xfrm>
            <a:off x="1154955" y="2120900"/>
            <a:ext cx="3133726" cy="3898900"/>
          </a:xfrm>
        </p:spPr>
        <p:txBody>
          <a:bodyPr>
            <a:normAutofit/>
          </a:bodyPr>
          <a:lstStyle/>
          <a:p>
            <a:pPr>
              <a:lnSpc>
                <a:spcPct val="90000"/>
              </a:lnSpc>
            </a:pPr>
            <a:r>
              <a:rPr lang="en-US" sz="1500" dirty="0">
                <a:solidFill>
                  <a:srgbClr val="FFFFFF"/>
                </a:solidFill>
              </a:rPr>
              <a:t>This code was run against the real signal as read from the RAW data binary taken from the drone by Mia. Simple plot of signal Power with time the signal is received for.</a:t>
            </a:r>
          </a:p>
          <a:p>
            <a:pPr>
              <a:lnSpc>
                <a:spcPct val="90000"/>
              </a:lnSpc>
            </a:pPr>
            <a:endParaRPr lang="en-US" sz="1500" dirty="0">
              <a:solidFill>
                <a:srgbClr val="FFFFFF"/>
              </a:solidFill>
            </a:endParaRPr>
          </a:p>
          <a:p>
            <a:pPr>
              <a:lnSpc>
                <a:spcPct val="90000"/>
              </a:lnSpc>
            </a:pPr>
            <a:r>
              <a:rPr lang="en-US" sz="1500" dirty="0">
                <a:solidFill>
                  <a:srgbClr val="FFFFFF"/>
                </a:solidFill>
              </a:rPr>
              <a:t>The results indicate a 99.98% accuracy in prediction to the actual offset, along with additional analysis for best methods given certain conditions. (Same as test signal, with different predicted magnitudes)</a:t>
            </a:r>
          </a:p>
        </p:txBody>
      </p:sp>
      <p:sp>
        <p:nvSpPr>
          <p:cNvPr id="3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 name="TextBox 3">
            <a:extLst>
              <a:ext uri="{FF2B5EF4-FFF2-40B4-BE49-F238E27FC236}">
                <a16:creationId xmlns:a16="http://schemas.microsoft.com/office/drawing/2014/main" id="{A9AD78C5-916F-7599-C613-25810DF354E9}"/>
              </a:ext>
            </a:extLst>
          </p:cNvPr>
          <p:cNvSpPr txBox="1"/>
          <p:nvPr/>
        </p:nvSpPr>
        <p:spPr>
          <a:xfrm>
            <a:off x="4772526" y="1082842"/>
            <a:ext cx="780983" cy="246221"/>
          </a:xfrm>
          <a:prstGeom prst="rect">
            <a:avLst/>
          </a:prstGeom>
          <a:noFill/>
        </p:spPr>
        <p:txBody>
          <a:bodyPr wrap="none" rtlCol="0">
            <a:spAutoFit/>
          </a:bodyPr>
          <a:lstStyle/>
          <a:p>
            <a:r>
              <a:rPr lang="en-US" sz="1000" dirty="0">
                <a:solidFill>
                  <a:schemeClr val="bg1">
                    <a:lumMod val="95000"/>
                    <a:lumOff val="5000"/>
                  </a:schemeClr>
                </a:solidFill>
              </a:rPr>
              <a:t>Received</a:t>
            </a:r>
          </a:p>
        </p:txBody>
      </p:sp>
      <p:cxnSp>
        <p:nvCxnSpPr>
          <p:cNvPr id="7" name="Straight Arrow Connector 6">
            <a:extLst>
              <a:ext uri="{FF2B5EF4-FFF2-40B4-BE49-F238E27FC236}">
                <a16:creationId xmlns:a16="http://schemas.microsoft.com/office/drawing/2014/main" id="{4CDB9206-1911-84EC-7F1D-46692B216A86}"/>
              </a:ext>
            </a:extLst>
          </p:cNvPr>
          <p:cNvCxnSpPr/>
          <p:nvPr/>
        </p:nvCxnSpPr>
        <p:spPr>
          <a:xfrm flipH="1">
            <a:off x="5309937" y="1219200"/>
            <a:ext cx="256674" cy="2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7577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0" name="Freeform: Shape 99">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2"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FFFFFE"/>
                </a:solidFill>
              </a:rPr>
              <a:t>Results against Real Signal</a:t>
            </a:r>
            <a:endParaRPr lang="en-US" sz="2800" dirty="0">
              <a:solidFill>
                <a:srgbClr val="FFFFFE"/>
              </a:solidFill>
            </a:endParaRPr>
          </a:p>
        </p:txBody>
      </p:sp>
      <p:sp>
        <p:nvSpPr>
          <p:cNvPr id="104"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5" name="Picture 4" descr="Text&#10;&#10;Description automatically generated">
            <a:extLst>
              <a:ext uri="{FF2B5EF4-FFF2-40B4-BE49-F238E27FC236}">
                <a16:creationId xmlns:a16="http://schemas.microsoft.com/office/drawing/2014/main" id="{A1AF17AB-3433-836E-9B14-A297EDDDDEB5}"/>
              </a:ext>
            </a:extLst>
          </p:cNvPr>
          <p:cNvPicPr>
            <a:picLocks noChangeAspect="1"/>
          </p:cNvPicPr>
          <p:nvPr/>
        </p:nvPicPr>
        <p:blipFill>
          <a:blip r:embed="rId2"/>
          <a:stretch>
            <a:fillRect/>
          </a:stretch>
        </p:blipFill>
        <p:spPr>
          <a:xfrm>
            <a:off x="5314235" y="803751"/>
            <a:ext cx="2874646" cy="5250498"/>
          </a:xfrm>
          <a:prstGeom prst="rect">
            <a:avLst/>
          </a:prstGeom>
        </p:spPr>
      </p:pic>
      <p:pic>
        <p:nvPicPr>
          <p:cNvPr id="7" name="Picture 6" descr="Text&#10;&#10;Description automatically generated">
            <a:extLst>
              <a:ext uri="{FF2B5EF4-FFF2-40B4-BE49-F238E27FC236}">
                <a16:creationId xmlns:a16="http://schemas.microsoft.com/office/drawing/2014/main" id="{49E3685A-5D92-2353-482E-837D18975858}"/>
              </a:ext>
            </a:extLst>
          </p:cNvPr>
          <p:cNvPicPr>
            <a:picLocks noChangeAspect="1"/>
          </p:cNvPicPr>
          <p:nvPr/>
        </p:nvPicPr>
        <p:blipFill>
          <a:blip r:embed="rId3"/>
          <a:stretch>
            <a:fillRect/>
          </a:stretch>
        </p:blipFill>
        <p:spPr>
          <a:xfrm>
            <a:off x="8472236" y="1387095"/>
            <a:ext cx="3113904" cy="4083808"/>
          </a:xfrm>
          <a:prstGeom prst="rect">
            <a:avLst/>
          </a:prstGeom>
        </p:spPr>
      </p:pic>
      <p:sp>
        <p:nvSpPr>
          <p:cNvPr id="106" name="Rectangle 105">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Content Placeholder 14">
            <a:extLst>
              <a:ext uri="{FF2B5EF4-FFF2-40B4-BE49-F238E27FC236}">
                <a16:creationId xmlns:a16="http://schemas.microsoft.com/office/drawing/2014/main" id="{F15C5351-95E7-010F-3BEB-80FDECB66AB7}"/>
              </a:ext>
            </a:extLst>
          </p:cNvPr>
          <p:cNvSpPr>
            <a:spLocks noGrp="1"/>
          </p:cNvSpPr>
          <p:nvPr>
            <p:ph idx="1"/>
          </p:nvPr>
        </p:nvSpPr>
        <p:spPr>
          <a:xfrm>
            <a:off x="1154955" y="2120900"/>
            <a:ext cx="3133726" cy="3898900"/>
          </a:xfrm>
        </p:spPr>
        <p:txBody>
          <a:bodyPr>
            <a:normAutofit/>
          </a:bodyPr>
          <a:lstStyle/>
          <a:p>
            <a:r>
              <a:rPr lang="en-US" dirty="0">
                <a:solidFill>
                  <a:srgbClr val="FFFFFE"/>
                </a:solidFill>
              </a:rPr>
              <a:t>Shown are the .txt file snapshots of the data processing performed on the signal</a:t>
            </a:r>
          </a:p>
          <a:p>
            <a:r>
              <a:rPr lang="en-US" dirty="0">
                <a:solidFill>
                  <a:srgbClr val="FFFFFE"/>
                </a:solidFill>
              </a:rPr>
              <a:t>It covers experimental parameters, conditional analysis, and predictions with each method instantiation</a:t>
            </a:r>
          </a:p>
          <a:p>
            <a:endParaRPr lang="en-US" dirty="0">
              <a:solidFill>
                <a:srgbClr val="FFFFFE"/>
              </a:solidFill>
            </a:endParaRPr>
          </a:p>
        </p:txBody>
      </p:sp>
      <p:sp>
        <p:nvSpPr>
          <p:cNvPr id="21" name="TextBox 20">
            <a:extLst>
              <a:ext uri="{FF2B5EF4-FFF2-40B4-BE49-F238E27FC236}">
                <a16:creationId xmlns:a16="http://schemas.microsoft.com/office/drawing/2014/main" id="{910920E1-DDFA-39A2-239A-8CFFBE2CF461}"/>
              </a:ext>
            </a:extLst>
          </p:cNvPr>
          <p:cNvSpPr txBox="1"/>
          <p:nvPr/>
        </p:nvSpPr>
        <p:spPr>
          <a:xfrm>
            <a:off x="8607287" y="5705061"/>
            <a:ext cx="2951449" cy="369332"/>
          </a:xfrm>
          <a:prstGeom prst="rect">
            <a:avLst/>
          </a:prstGeom>
          <a:noFill/>
        </p:spPr>
        <p:txBody>
          <a:bodyPr wrap="none" rtlCol="0">
            <a:spAutoFit/>
          </a:bodyPr>
          <a:lstStyle/>
          <a:p>
            <a:r>
              <a:rPr lang="en-US" dirty="0">
                <a:solidFill>
                  <a:srgbClr val="FF0000"/>
                </a:solidFill>
              </a:rPr>
              <a:t>Zoom in to view details ^</a:t>
            </a:r>
          </a:p>
        </p:txBody>
      </p:sp>
    </p:spTree>
    <p:extLst>
      <p:ext uri="{BB962C8B-B14F-4D97-AF65-F5344CB8AC3E}">
        <p14:creationId xmlns:p14="http://schemas.microsoft.com/office/powerpoint/2010/main" val="13493163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p:txBody>
          <a:bodyPr/>
          <a:lstStyle/>
          <a:p>
            <a:r>
              <a:rPr lang="en-US" dirty="0"/>
              <a:t>Programming Overview</a:t>
            </a:r>
          </a:p>
        </p:txBody>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p:txBody>
          <a:bodyPr>
            <a:normAutofit lnSpcReduction="10000"/>
          </a:bodyPr>
          <a:lstStyle/>
          <a:p>
            <a:r>
              <a:rPr lang="en-US" dirty="0"/>
              <a:t>The code uses a CLI (Command Line Interface) to ask the user certain experimental parameters, which aid in finetuning specific processes performed, leading to slightly different estimates, within the same aforementioned accuracy range. </a:t>
            </a:r>
          </a:p>
          <a:p>
            <a:r>
              <a:rPr lang="en-US" dirty="0"/>
              <a:t>The code is fully written in python 3.8+ and utilizes the certain dependencies (see later) for mathematical analysis, depiction and optimization</a:t>
            </a:r>
          </a:p>
          <a:p>
            <a:r>
              <a:rPr lang="en-US" dirty="0"/>
              <a:t>The code is self contained within 1 file, and also utilizes file I/O to specified folders</a:t>
            </a:r>
          </a:p>
          <a:p>
            <a:r>
              <a:rPr lang="en-US" dirty="0"/>
              <a:t>Matplotlib is another plot and image processing dependency used that writes to specified folders, for signal plots.</a:t>
            </a:r>
          </a:p>
          <a:p>
            <a:endParaRPr lang="en-US" dirty="0"/>
          </a:p>
        </p:txBody>
      </p:sp>
    </p:spTree>
    <p:extLst>
      <p:ext uri="{BB962C8B-B14F-4D97-AF65-F5344CB8AC3E}">
        <p14:creationId xmlns:p14="http://schemas.microsoft.com/office/powerpoint/2010/main" val="11227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p:txBody>
          <a:bodyPr/>
          <a:lstStyle/>
          <a:p>
            <a:r>
              <a:rPr lang="en-US" dirty="0"/>
              <a:t>Programming Overview: User Inputs</a:t>
            </a:r>
          </a:p>
        </p:txBody>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p:txBody>
          <a:bodyPr>
            <a:normAutofit fontScale="85000" lnSpcReduction="10000"/>
          </a:bodyPr>
          <a:lstStyle/>
          <a:p>
            <a:r>
              <a:rPr lang="en-US" dirty="0"/>
              <a:t>For the terminal-based inputs for used prompting when navigated to the directory with the code with filename “</a:t>
            </a:r>
            <a:r>
              <a:rPr lang="en-US" dirty="0" err="1"/>
              <a:t>offset_est.py</a:t>
            </a:r>
            <a:r>
              <a:rPr lang="en-US" dirty="0"/>
              <a:t>” and running it, please adhere to the given user input choices, and advice.</a:t>
            </a:r>
          </a:p>
          <a:p>
            <a:r>
              <a:rPr lang="en-US" dirty="0"/>
              <a:t>Follow the advice in the CLI prompt for experimental options of hyperparameter setting, computation of hyperparameters, noise addition, normalization, and EVM sampling. </a:t>
            </a:r>
          </a:p>
          <a:p>
            <a:endParaRPr lang="en-US" dirty="0"/>
          </a:p>
          <a:p>
            <a:r>
              <a:rPr lang="en-US" b="1" dirty="0"/>
              <a:t>Further notes on results with these inputs: </a:t>
            </a:r>
            <a:endParaRPr lang="en-US" dirty="0"/>
          </a:p>
          <a:p>
            <a:r>
              <a:rPr lang="en-US" dirty="0"/>
              <a:t>The results are consistent for real and test data, with a very high value of accuracy from the given aim of Center Frequency Offset(at minimum) (4999/5000)x100%=~99.98%</a:t>
            </a:r>
          </a:p>
          <a:p>
            <a:endParaRPr lang="en-US" dirty="0"/>
          </a:p>
          <a:p>
            <a:r>
              <a:rPr lang="en-US" dirty="0"/>
              <a:t>The results are explained in detail with abbreviations, metrics and values in the txt file containing them. </a:t>
            </a:r>
          </a:p>
          <a:p>
            <a:endParaRPr lang="en-US" dirty="0"/>
          </a:p>
        </p:txBody>
      </p:sp>
    </p:spTree>
    <p:extLst>
      <p:ext uri="{BB962C8B-B14F-4D97-AF65-F5344CB8AC3E}">
        <p14:creationId xmlns:p14="http://schemas.microsoft.com/office/powerpoint/2010/main" val="223882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803-AA8D-9A03-27CB-F9FFDAB85C1A}"/>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430B3796-2F64-4CDE-FD05-E7C92A3B6E76}"/>
              </a:ext>
            </a:extLst>
          </p:cNvPr>
          <p:cNvSpPr>
            <a:spLocks noGrp="1"/>
          </p:cNvSpPr>
          <p:nvPr>
            <p:ph idx="1"/>
          </p:nvPr>
        </p:nvSpPr>
        <p:spPr/>
        <p:txBody>
          <a:bodyPr>
            <a:normAutofit/>
          </a:bodyPr>
          <a:lstStyle/>
          <a:p>
            <a:r>
              <a:rPr lang="en-US" dirty="0"/>
              <a:t>The code has the following dependencies (latest versions via pip installs): </a:t>
            </a:r>
          </a:p>
          <a:p>
            <a:endParaRPr lang="en-US" dirty="0"/>
          </a:p>
          <a:p>
            <a:r>
              <a:rPr lang="en-US" dirty="0" err="1"/>
              <a:t>Scipy</a:t>
            </a:r>
            <a:r>
              <a:rPr lang="en-US" dirty="0"/>
              <a:t>: for integration</a:t>
            </a:r>
          </a:p>
          <a:p>
            <a:r>
              <a:rPr lang="en-US" dirty="0" err="1"/>
              <a:t>Numpy</a:t>
            </a:r>
            <a:r>
              <a:rPr lang="en-US" dirty="0"/>
              <a:t>: for mathematical computations</a:t>
            </a:r>
          </a:p>
          <a:p>
            <a:r>
              <a:rPr lang="en-US" dirty="0"/>
              <a:t>Matplotlib: signal plotting</a:t>
            </a:r>
          </a:p>
          <a:p>
            <a:r>
              <a:rPr lang="en-US" dirty="0"/>
              <a:t>Struct: real data binary reads</a:t>
            </a:r>
          </a:p>
          <a:p>
            <a:r>
              <a:rPr lang="en-US" dirty="0" err="1"/>
              <a:t>os</a:t>
            </a:r>
            <a:r>
              <a:rPr lang="en-US" dirty="0"/>
              <a:t>: file path traversal for raw data access</a:t>
            </a:r>
          </a:p>
          <a:p>
            <a:r>
              <a:rPr lang="en-US" dirty="0"/>
              <a:t>Datetime, time, warnings: minor resolution handling </a:t>
            </a:r>
          </a:p>
          <a:p>
            <a:endParaRPr lang="en-US" dirty="0"/>
          </a:p>
          <a:p>
            <a:endParaRPr lang="en-US" dirty="0"/>
          </a:p>
        </p:txBody>
      </p:sp>
    </p:spTree>
    <p:extLst>
      <p:ext uri="{BB962C8B-B14F-4D97-AF65-F5344CB8AC3E}">
        <p14:creationId xmlns:p14="http://schemas.microsoft.com/office/powerpoint/2010/main" val="1707484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80</TotalTime>
  <Words>817</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Carrier Frequency Offset Estimation Methods</vt:lpstr>
      <vt:lpstr>Signal Processing Fundamentals Utilized</vt:lpstr>
      <vt:lpstr>Results against Test Signal</vt:lpstr>
      <vt:lpstr>Results against Test Signal</vt:lpstr>
      <vt:lpstr>Results against Real Signal</vt:lpstr>
      <vt:lpstr>Results against Real Signal</vt:lpstr>
      <vt:lpstr>Programming Overview</vt:lpstr>
      <vt:lpstr>Programming Overview: User Inputs</vt:lpstr>
      <vt:lpstr>Dependencies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 Frequency Offset Estimation Methods</dc:title>
  <dc:creator>Keni, Arya Deepak</dc:creator>
  <cp:lastModifiedBy>Keni, Arya Deepak</cp:lastModifiedBy>
  <cp:revision>97</cp:revision>
  <dcterms:created xsi:type="dcterms:W3CDTF">2022-06-10T00:29:22Z</dcterms:created>
  <dcterms:modified xsi:type="dcterms:W3CDTF">2022-06-29T20:49:55Z</dcterms:modified>
</cp:coreProperties>
</file>