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C69BAB-5D2B-4A8D-AA40-FAF5CAB24D9E}">
  <a:tblStyle styleId="{1DC69BAB-5D2B-4A8D-AA40-FAF5CAB24D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c8355a9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c8355a9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Jingli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24e6f8ea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24e6f8ea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c8355a9e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c8355a9e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 - Jetson </a:t>
            </a:r>
            <a:endParaRPr/>
          </a:p>
          <a:p>
            <a:pPr indent="0" lvl="0" marL="0" rtl="0" algn="l">
              <a:spcBef>
                <a:spcPts val="0"/>
              </a:spcBef>
              <a:spcAft>
                <a:spcPts val="0"/>
              </a:spcAft>
              <a:buNone/>
            </a:pPr>
            <a:r>
              <a:rPr lang="en"/>
              <a:t>Harsh/Andrew - RPI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24b772c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24b772c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1baab5a3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1baab5a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077f947bf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077f947bf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19fa830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19fa830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077f947bf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077f947bf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38b55b5885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38b55b5885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Jingli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077f947b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077f947b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Jingli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8b55b588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8b55b588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Jingli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45ab9c6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45ab9c6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Jingli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077f947b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077f947b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077f947b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077f947b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Harsh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19fa8305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19fa8305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19fa8305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19fa8305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oogle.com/document/d/1uFYIIE-uktmeWYbOzpLOD6yCFHX5uv2XQ3kKLQtFRs0/edit?usp=sharing" TargetMode="External"/><Relationship Id="rId4" Type="http://schemas.openxmlformats.org/officeDocument/2006/relationships/hyperlink" Target="https://docs.google.com/document/d/1uFYIIE-uktmeWYbOzpLOD6yCFHX5uv2XQ3kKLQtFRs0/edit?usp=sharing" TargetMode="External"/><Relationship Id="rId5" Type="http://schemas.openxmlformats.org/officeDocument/2006/relationships/hyperlink" Target="https://docs.google.com/document/d/1QD8mm4k70a3tMuctATGWsUEb5U5Y7lgBpjXv3FvxDJg/edit?usp=sharing" TargetMode="External"/><Relationship Id="rId6" Type="http://schemas.openxmlformats.org/officeDocument/2006/relationships/hyperlink" Target="https://docs.google.com/document/d/1QD8mm4k70a3tMuctATGWsUEb5U5Y7lgBpjXv3FvxDJg/edit?usp=sharing" TargetMode="External"/><Relationship Id="rId7" Type="http://schemas.openxmlformats.org/officeDocument/2006/relationships/image" Target="../media/image3.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6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4 Project Proposal Overview:</a:t>
            </a:r>
            <a:endParaRPr/>
          </a:p>
        </p:txBody>
      </p:sp>
      <p:sp>
        <p:nvSpPr>
          <p:cNvPr id="55" name="Google Shape;55;p13"/>
          <p:cNvSpPr txBox="1"/>
          <p:nvPr>
            <p:ph idx="1" type="body"/>
          </p:nvPr>
        </p:nvSpPr>
        <p:spPr>
          <a:xfrm>
            <a:off x="311700" y="7417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MAE: Jake Honma &amp; Harsh Savla | ECE: Andrew Dunker | Math/CS: Jingli Zhou</a:t>
            </a:r>
            <a:endParaRPr/>
          </a:p>
          <a:p>
            <a:pPr indent="0" lvl="0" marL="0" rtl="0" algn="l">
              <a:spcBef>
                <a:spcPts val="1200"/>
              </a:spcBef>
              <a:spcAft>
                <a:spcPts val="0"/>
              </a:spcAft>
              <a:buNone/>
            </a:pPr>
            <a:r>
              <a:rPr b="1" lang="en"/>
              <a:t>Goals:</a:t>
            </a:r>
            <a:endParaRPr b="1"/>
          </a:p>
          <a:p>
            <a:pPr indent="-355600" lvl="0" marL="457200" rtl="0" algn="l">
              <a:spcBef>
                <a:spcPts val="1200"/>
              </a:spcBef>
              <a:spcAft>
                <a:spcPts val="0"/>
              </a:spcAft>
              <a:buSzPts val="2000"/>
              <a:buAutoNum type="arabicPeriod"/>
            </a:pPr>
            <a:r>
              <a:rPr lang="en" sz="2000"/>
              <a:t>Document </a:t>
            </a:r>
            <a:r>
              <a:rPr lang="en" sz="2000"/>
              <a:t>the process to configure TensorFlow and DonkeyCar using a Raspberry Pi with an AI accelerator Hat.</a:t>
            </a:r>
            <a:endParaRPr sz="2000"/>
          </a:p>
          <a:p>
            <a:pPr indent="-355600" lvl="0" marL="457200" rtl="0" algn="l">
              <a:spcBef>
                <a:spcPts val="0"/>
              </a:spcBef>
              <a:spcAft>
                <a:spcPts val="0"/>
              </a:spcAft>
              <a:buSzPts val="2000"/>
              <a:buAutoNum type="arabicPeriod"/>
            </a:pPr>
            <a:r>
              <a:rPr lang="en" sz="2000"/>
              <a:t>Measure the performance of the Raspberry Pi 5 (with and without the AI Hat) relative to the Jetson Nano &amp; Jetson Xavier NX.</a:t>
            </a:r>
            <a:endParaRPr sz="2000"/>
          </a:p>
          <a:p>
            <a:pPr indent="-355600" lvl="0" marL="457200" rtl="0" algn="l">
              <a:spcBef>
                <a:spcPts val="0"/>
              </a:spcBef>
              <a:spcAft>
                <a:spcPts val="0"/>
              </a:spcAft>
              <a:buSzPts val="2000"/>
              <a:buAutoNum type="arabicPeriod"/>
            </a:pPr>
            <a:r>
              <a:rPr lang="en" sz="2000"/>
              <a:t>Determine the feasibility of replacing the Jetson Nano with the Raspberry Pi 5 with AI Hat+ in ECE/MAE 148.</a:t>
            </a:r>
            <a:endParaRPr sz="2000"/>
          </a:p>
          <a:p>
            <a:pPr indent="0" lvl="0" marL="0" rtl="0" algn="l">
              <a:spcBef>
                <a:spcPts val="1200"/>
              </a:spcBef>
              <a:spcAft>
                <a:spcPts val="1200"/>
              </a:spcAft>
              <a:buNone/>
            </a:pPr>
            <a:r>
              <a:rPr b="1" lang="en" sz="2000"/>
              <a:t>Requirements:</a:t>
            </a:r>
            <a:r>
              <a:rPr lang="en" sz="2000"/>
              <a:t> Jetson Nano, Jetson NX, Raspberry with Hailo AI Hat</a:t>
            </a:r>
            <a:endParaRPr sz="2000"/>
          </a:p>
        </p:txBody>
      </p:sp>
      <p:sp>
        <p:nvSpPr>
          <p:cNvPr id="56" name="Google Shape;56;p13"/>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700">
                <a:solidFill>
                  <a:srgbClr val="000000"/>
                </a:solidFill>
              </a:rPr>
              <a:t>ECE MAE 148  | Winter 2025</a:t>
            </a:r>
            <a:endParaRPr/>
          </a:p>
        </p:txBody>
      </p:sp>
      <p:pic>
        <p:nvPicPr>
          <p:cNvPr id="57" name="Google Shape;57;p13"/>
          <p:cNvPicPr preferRelativeResize="0"/>
          <p:nvPr/>
        </p:nvPicPr>
        <p:blipFill>
          <a:blip r:embed="rId3">
            <a:alphaModFix/>
          </a:blip>
          <a:stretch>
            <a:fillRect/>
          </a:stretch>
        </p:blipFill>
        <p:spPr>
          <a:xfrm>
            <a:off x="135400" y="4425336"/>
            <a:ext cx="2675150" cy="572700"/>
          </a:xfrm>
          <a:prstGeom prst="rect">
            <a:avLst/>
          </a:prstGeom>
          <a:noFill/>
          <a:ln>
            <a:noFill/>
          </a:ln>
        </p:spPr>
      </p:pic>
      <p:pic>
        <p:nvPicPr>
          <p:cNvPr id="58" name="Google Shape;58;p13"/>
          <p:cNvPicPr preferRelativeResize="0"/>
          <p:nvPr/>
        </p:nvPicPr>
        <p:blipFill>
          <a:blip r:embed="rId4">
            <a:alphaModFix/>
          </a:blip>
          <a:stretch>
            <a:fillRect/>
          </a:stretch>
        </p:blipFill>
        <p:spPr>
          <a:xfrm>
            <a:off x="8176396" y="4341125"/>
            <a:ext cx="805836" cy="741125"/>
          </a:xfrm>
          <a:prstGeom prst="rect">
            <a:avLst/>
          </a:prstGeom>
          <a:noFill/>
          <a:ln>
            <a:noFill/>
          </a:ln>
        </p:spPr>
      </p:pic>
      <p:cxnSp>
        <p:nvCxnSpPr>
          <p:cNvPr id="59" name="Google Shape;59;p13"/>
          <p:cNvCxnSpPr/>
          <p:nvPr/>
        </p:nvCxnSpPr>
        <p:spPr>
          <a:xfrm flipH="1" rot="10800000">
            <a:off x="392375" y="1103475"/>
            <a:ext cx="8217600" cy="306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hailo_runner.py</a:t>
            </a:r>
            <a:endParaRPr/>
          </a:p>
        </p:txBody>
      </p:sp>
      <p:sp>
        <p:nvSpPr>
          <p:cNvPr id="138" name="Google Shape;138;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HailoModelRunner class is designed to be indistinguishable from other models used by DonkeyCar</a:t>
            </a:r>
            <a:endParaRPr/>
          </a:p>
          <a:p>
            <a:pPr indent="-317500" lvl="1" marL="914400" rtl="0" algn="l">
              <a:spcBef>
                <a:spcPts val="0"/>
              </a:spcBef>
              <a:spcAft>
                <a:spcPts val="0"/>
              </a:spcAft>
              <a:buSzPts val="1400"/>
              <a:buChar char="○"/>
            </a:pPr>
            <a:r>
              <a:rPr lang="en"/>
              <a:t>RGB Image input -&gt; run method -&gt; Steering, Throttle tuple output</a:t>
            </a:r>
            <a:endParaRPr/>
          </a:p>
          <a:p>
            <a:pPr indent="-342900" lvl="0" marL="457200" rtl="0" algn="l">
              <a:spcBef>
                <a:spcPts val="0"/>
              </a:spcBef>
              <a:spcAft>
                <a:spcPts val="0"/>
              </a:spcAft>
              <a:buSzPts val="1800"/>
              <a:buChar char="●"/>
            </a:pPr>
            <a:r>
              <a:rPr lang="en"/>
              <a:t>In its current form, it is faster than most of its competition, but could be much faster</a:t>
            </a:r>
            <a:endParaRPr/>
          </a:p>
        </p:txBody>
      </p:sp>
      <p:pic>
        <p:nvPicPr>
          <p:cNvPr id="139" name="Google Shape;139;p22"/>
          <p:cNvPicPr preferRelativeResize="0"/>
          <p:nvPr/>
        </p:nvPicPr>
        <p:blipFill>
          <a:blip r:embed="rId3">
            <a:alphaModFix/>
          </a:blip>
          <a:stretch>
            <a:fillRect/>
          </a:stretch>
        </p:blipFill>
        <p:spPr>
          <a:xfrm>
            <a:off x="4572000" y="139579"/>
            <a:ext cx="4572001" cy="48643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12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a:t>
            </a:r>
            <a:r>
              <a:rPr lang="en"/>
              <a:t>Metrics: Same Model at 120x160 res</a:t>
            </a:r>
            <a:endParaRPr/>
          </a:p>
        </p:txBody>
      </p:sp>
      <p:sp>
        <p:nvSpPr>
          <p:cNvPr id="145" name="Google Shape;145;p23"/>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000000"/>
                </a:solidFill>
              </a:rPr>
              <a:t>ECE MAE 148  |  Team 4 | Winter 2025</a:t>
            </a:r>
            <a:endParaRPr/>
          </a:p>
        </p:txBody>
      </p:sp>
      <p:pic>
        <p:nvPicPr>
          <p:cNvPr id="146" name="Google Shape;146;p23"/>
          <p:cNvPicPr preferRelativeResize="0"/>
          <p:nvPr/>
        </p:nvPicPr>
        <p:blipFill>
          <a:blip r:embed="rId3">
            <a:alphaModFix/>
          </a:blip>
          <a:stretch>
            <a:fillRect/>
          </a:stretch>
        </p:blipFill>
        <p:spPr>
          <a:xfrm>
            <a:off x="135400" y="4425325"/>
            <a:ext cx="2675150" cy="572700"/>
          </a:xfrm>
          <a:prstGeom prst="rect">
            <a:avLst/>
          </a:prstGeom>
          <a:noFill/>
          <a:ln>
            <a:noFill/>
          </a:ln>
        </p:spPr>
      </p:pic>
      <p:pic>
        <p:nvPicPr>
          <p:cNvPr id="147" name="Google Shape;147;p23"/>
          <p:cNvPicPr preferRelativeResize="0"/>
          <p:nvPr/>
        </p:nvPicPr>
        <p:blipFill>
          <a:blip r:embed="rId4">
            <a:alphaModFix/>
          </a:blip>
          <a:stretch>
            <a:fillRect/>
          </a:stretch>
        </p:blipFill>
        <p:spPr>
          <a:xfrm>
            <a:off x="8176396" y="4341125"/>
            <a:ext cx="805836" cy="741125"/>
          </a:xfrm>
          <a:prstGeom prst="rect">
            <a:avLst/>
          </a:prstGeom>
          <a:noFill/>
          <a:ln>
            <a:noFill/>
          </a:ln>
        </p:spPr>
      </p:pic>
      <p:graphicFrame>
        <p:nvGraphicFramePr>
          <p:cNvPr id="148" name="Google Shape;148;p23"/>
          <p:cNvGraphicFramePr/>
          <p:nvPr/>
        </p:nvGraphicFramePr>
        <p:xfrm>
          <a:off x="403513" y="662625"/>
          <a:ext cx="3000000" cy="3000000"/>
        </p:xfrm>
        <a:graphic>
          <a:graphicData uri="http://schemas.openxmlformats.org/drawingml/2006/table">
            <a:tbl>
              <a:tblPr>
                <a:noFill/>
                <a:tableStyleId>{1DC69BAB-5D2B-4A8D-AA40-FAF5CAB24D9E}</a:tableStyleId>
              </a:tblPr>
              <a:tblGrid>
                <a:gridCol w="1441750"/>
                <a:gridCol w="1495200"/>
                <a:gridCol w="2049550"/>
                <a:gridCol w="1607050"/>
                <a:gridCol w="1446000"/>
              </a:tblGrid>
              <a:tr h="6285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Jetson Nano</a:t>
                      </a:r>
                      <a:endParaRPr sz="1200"/>
                    </a:p>
                  </a:txBody>
                  <a:tcPr marT="91425" marB="91425" marR="91425" marL="91425"/>
                </a:tc>
                <a:tc>
                  <a:txBody>
                    <a:bodyPr/>
                    <a:lstStyle/>
                    <a:p>
                      <a:pPr indent="0" lvl="0" marL="0" rtl="0" algn="l">
                        <a:spcBef>
                          <a:spcPts val="0"/>
                        </a:spcBef>
                        <a:spcAft>
                          <a:spcPts val="0"/>
                        </a:spcAft>
                        <a:buNone/>
                      </a:pPr>
                      <a:r>
                        <a:rPr lang="en" sz="1200"/>
                        <a:t>Jetson Nano </a:t>
                      </a:r>
                      <a:endParaRPr sz="1200"/>
                    </a:p>
                    <a:p>
                      <a:pPr indent="0" lvl="0" marL="0" rtl="0" algn="l">
                        <a:spcBef>
                          <a:spcPts val="0"/>
                        </a:spcBef>
                        <a:spcAft>
                          <a:spcPts val="0"/>
                        </a:spcAft>
                        <a:buNone/>
                      </a:pPr>
                      <a:r>
                        <a:rPr lang="en" sz="1200"/>
                        <a:t>(w/ Donkey 5.1.dev0)</a:t>
                      </a:r>
                      <a:endParaRPr sz="1200"/>
                    </a:p>
                  </a:txBody>
                  <a:tcPr marT="91425" marB="91425" marR="91425" marL="91425"/>
                </a:tc>
                <a:tc>
                  <a:txBody>
                    <a:bodyPr/>
                    <a:lstStyle/>
                    <a:p>
                      <a:pPr indent="0" lvl="0" marL="0" rtl="0" algn="l">
                        <a:spcBef>
                          <a:spcPts val="0"/>
                        </a:spcBef>
                        <a:spcAft>
                          <a:spcPts val="0"/>
                        </a:spcAft>
                        <a:buNone/>
                      </a:pPr>
                      <a:r>
                        <a:rPr lang="en" sz="1200"/>
                        <a:t>Jetson NX</a:t>
                      </a:r>
                      <a:endParaRPr sz="1200"/>
                    </a:p>
                  </a:txBody>
                  <a:tcPr marT="91425" marB="91425" marR="91425" marL="91425"/>
                </a:tc>
                <a:tc>
                  <a:txBody>
                    <a:bodyPr/>
                    <a:lstStyle/>
                    <a:p>
                      <a:pPr indent="0" lvl="0" marL="0" rtl="0" algn="l">
                        <a:spcBef>
                          <a:spcPts val="0"/>
                        </a:spcBef>
                        <a:spcAft>
                          <a:spcPts val="0"/>
                        </a:spcAft>
                        <a:buNone/>
                      </a:pPr>
                      <a:r>
                        <a:rPr lang="en" sz="1200"/>
                        <a:t>Raspberry Pi 5</a:t>
                      </a:r>
                      <a:endParaRPr sz="1200"/>
                    </a:p>
                  </a:txBody>
                  <a:tcPr marT="91425" marB="91425" marR="91425" marL="91425"/>
                </a:tc>
              </a:tr>
              <a:tr h="431300">
                <a:tc>
                  <a:txBody>
                    <a:bodyPr/>
                    <a:lstStyle/>
                    <a:p>
                      <a:pPr indent="0" lvl="0" marL="0" rtl="0" algn="l">
                        <a:spcBef>
                          <a:spcPts val="0"/>
                        </a:spcBef>
                        <a:spcAft>
                          <a:spcPts val="0"/>
                        </a:spcAft>
                        <a:buNone/>
                      </a:pPr>
                      <a:r>
                        <a:rPr lang="en" sz="1200"/>
                        <a:t>Linear (.h5)</a:t>
                      </a:r>
                      <a:endParaRPr sz="1200"/>
                    </a:p>
                  </a:txBody>
                  <a:tcPr marT="91425" marB="91425" marR="91425" marL="91425"/>
                </a:tc>
                <a:tc>
                  <a:txBody>
                    <a:bodyPr/>
                    <a:lstStyle/>
                    <a:p>
                      <a:pPr indent="0" lvl="0" marL="0" rtl="0" algn="l">
                        <a:spcBef>
                          <a:spcPts val="0"/>
                        </a:spcBef>
                        <a:spcAft>
                          <a:spcPts val="0"/>
                        </a:spcAft>
                        <a:buNone/>
                      </a:pPr>
                      <a:r>
                        <a:rPr lang="en" sz="1200"/>
                        <a:t>46-47 fps</a:t>
                      </a:r>
                      <a:endParaRPr sz="1200"/>
                    </a:p>
                  </a:txBody>
                  <a:tcPr marT="91425" marB="91425" marR="91425" marL="91425"/>
                </a:tc>
                <a:tc>
                  <a:txBody>
                    <a:bodyPr/>
                    <a:lstStyle/>
                    <a:p>
                      <a:pPr indent="0" lvl="0" marL="0" rtl="0" algn="l">
                        <a:spcBef>
                          <a:spcPts val="0"/>
                        </a:spcBef>
                        <a:spcAft>
                          <a:spcPts val="0"/>
                        </a:spcAft>
                        <a:buNone/>
                      </a:pPr>
                      <a:r>
                        <a:rPr lang="en" sz="1200"/>
                        <a:t>26 fps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41-42 fps</a:t>
                      </a:r>
                      <a:endParaRPr sz="1200"/>
                    </a:p>
                  </a:txBody>
                  <a:tcPr marT="91425" marB="91425" marR="91425" marL="91425"/>
                </a:tc>
                <a:tc>
                  <a:txBody>
                    <a:bodyPr/>
                    <a:lstStyle/>
                    <a:p>
                      <a:pPr indent="0" lvl="0" marL="0" rtl="0" algn="l">
                        <a:spcBef>
                          <a:spcPts val="0"/>
                        </a:spcBef>
                        <a:spcAft>
                          <a:spcPts val="0"/>
                        </a:spcAft>
                        <a:buNone/>
                      </a:pPr>
                      <a:r>
                        <a:rPr lang="en" sz="1200"/>
                        <a:t>61-</a:t>
                      </a:r>
                      <a:r>
                        <a:rPr lang="en" sz="1200"/>
                        <a:t>66 fps</a:t>
                      </a:r>
                      <a:endParaRPr sz="1200"/>
                    </a:p>
                  </a:txBody>
                  <a:tcPr marT="91425" marB="91425" marR="91425" marL="91425"/>
                </a:tc>
              </a:tr>
              <a:tr h="408525">
                <a:tc>
                  <a:txBody>
                    <a:bodyPr/>
                    <a:lstStyle/>
                    <a:p>
                      <a:pPr indent="0" lvl="0" marL="0" rtl="0" algn="l">
                        <a:spcBef>
                          <a:spcPts val="0"/>
                        </a:spcBef>
                        <a:spcAft>
                          <a:spcPts val="0"/>
                        </a:spcAft>
                        <a:buNone/>
                      </a:pPr>
                      <a:r>
                        <a:rPr lang="en" sz="1200"/>
                        <a:t>TFLite (.tflite)</a:t>
                      </a:r>
                      <a:endParaRPr sz="1200"/>
                    </a:p>
                  </a:txBody>
                  <a:tcPr marT="91425" marB="91425" marR="91425" marL="91425"/>
                </a:tc>
                <a:tc>
                  <a:txBody>
                    <a:bodyPr/>
                    <a:lstStyle/>
                    <a:p>
                      <a:pPr indent="0" lvl="0" marL="0" rtl="0" algn="l">
                        <a:spcBef>
                          <a:spcPts val="0"/>
                        </a:spcBef>
                        <a:spcAft>
                          <a:spcPts val="0"/>
                        </a:spcAft>
                        <a:buNone/>
                      </a:pPr>
                      <a:r>
                        <a:rPr lang="en" sz="1200"/>
                        <a:t>62 fps</a:t>
                      </a:r>
                      <a:endParaRPr sz="1200"/>
                    </a:p>
                  </a:txBody>
                  <a:tcPr marT="91425" marB="91425" marR="91425" marL="91425"/>
                </a:tc>
                <a:tc>
                  <a:txBody>
                    <a:bodyPr/>
                    <a:lstStyle/>
                    <a:p>
                      <a:pPr indent="0" lvl="0" marL="0" rtl="0" algn="l">
                        <a:spcBef>
                          <a:spcPts val="0"/>
                        </a:spcBef>
                        <a:spcAft>
                          <a:spcPts val="0"/>
                        </a:spcAft>
                        <a:buNone/>
                      </a:pPr>
                      <a:r>
                        <a:rPr lang="en" sz="1200"/>
                        <a:t>80 fps</a:t>
                      </a:r>
                      <a:endParaRPr sz="1200"/>
                    </a:p>
                  </a:txBody>
                  <a:tcPr marT="91425" marB="91425" marR="91425" marL="91425"/>
                </a:tc>
                <a:tc>
                  <a:txBody>
                    <a:bodyPr/>
                    <a:lstStyle/>
                    <a:p>
                      <a:pPr indent="0" lvl="0" marL="0" rtl="0" algn="l">
                        <a:spcBef>
                          <a:spcPts val="0"/>
                        </a:spcBef>
                        <a:spcAft>
                          <a:spcPts val="0"/>
                        </a:spcAft>
                        <a:buNone/>
                      </a:pPr>
                      <a:r>
                        <a:rPr lang="en" sz="1200"/>
                        <a:t>125-126fps</a:t>
                      </a:r>
                      <a:endParaRPr sz="1200"/>
                    </a:p>
                  </a:txBody>
                  <a:tcPr marT="91425" marB="91425" marR="91425" marL="91425"/>
                </a:tc>
                <a:tc>
                  <a:txBody>
                    <a:bodyPr/>
                    <a:lstStyle/>
                    <a:p>
                      <a:pPr indent="0" lvl="0" marL="0" rtl="0" algn="l">
                        <a:spcBef>
                          <a:spcPts val="0"/>
                        </a:spcBef>
                        <a:spcAft>
                          <a:spcPts val="0"/>
                        </a:spcAft>
                        <a:buNone/>
                      </a:pPr>
                      <a:r>
                        <a:rPr lang="en" sz="1200"/>
                        <a:t>313fps</a:t>
                      </a:r>
                      <a:endParaRPr sz="1200"/>
                    </a:p>
                  </a:txBody>
                  <a:tcPr marT="91425" marB="91425" marR="91425" marL="91425"/>
                </a:tc>
              </a:tr>
              <a:tr h="589825">
                <a:tc>
                  <a:txBody>
                    <a:bodyPr/>
                    <a:lstStyle/>
                    <a:p>
                      <a:pPr indent="0" lvl="0" marL="0" rtl="0" algn="l">
                        <a:spcBef>
                          <a:spcPts val="0"/>
                        </a:spcBef>
                        <a:spcAft>
                          <a:spcPts val="0"/>
                        </a:spcAft>
                        <a:buNone/>
                      </a:pPr>
                      <a:r>
                        <a:rPr lang="en" sz="1200"/>
                        <a:t>TensorRT (directory)</a:t>
                      </a:r>
                      <a:endParaRPr sz="1200"/>
                    </a:p>
                  </a:txBody>
                  <a:tcPr marT="91425" marB="91425" marR="91425" marL="91425"/>
                </a:tc>
                <a:tc>
                  <a:txBody>
                    <a:bodyPr/>
                    <a:lstStyle/>
                    <a:p>
                      <a:pPr indent="0" lvl="0" marL="0" rtl="0" algn="l">
                        <a:spcBef>
                          <a:spcPts val="0"/>
                        </a:spcBef>
                        <a:spcAft>
                          <a:spcPts val="0"/>
                        </a:spcAft>
                        <a:buNone/>
                      </a:pPr>
                      <a:r>
                        <a:rPr lang="en" sz="1200"/>
                        <a:t>82fps</a:t>
                      </a:r>
                      <a:endParaRPr sz="1200"/>
                    </a:p>
                  </a:txBody>
                  <a:tcPr marT="91425" marB="91425" marR="91425" marL="91425"/>
                </a:tc>
                <a:tc>
                  <a:txBody>
                    <a:bodyPr/>
                    <a:lstStyle/>
                    <a:p>
                      <a:pPr indent="0" lvl="0" marL="0" rtl="0" algn="l">
                        <a:spcBef>
                          <a:spcPts val="0"/>
                        </a:spcBef>
                        <a:spcAft>
                          <a:spcPts val="0"/>
                        </a:spcAft>
                        <a:buNone/>
                      </a:pPr>
                      <a:r>
                        <a:rPr lang="en" sz="1200"/>
                        <a:t>N/A</a:t>
                      </a:r>
                      <a:endParaRPr sz="1200"/>
                    </a:p>
                  </a:txBody>
                  <a:tcPr marT="91425" marB="91425" marR="91425" marL="91425"/>
                </a:tc>
                <a:tc>
                  <a:txBody>
                    <a:bodyPr/>
                    <a:lstStyle/>
                    <a:p>
                      <a:pPr indent="0" lvl="0" marL="0" rtl="0" algn="l">
                        <a:spcBef>
                          <a:spcPts val="0"/>
                        </a:spcBef>
                        <a:spcAft>
                          <a:spcPts val="0"/>
                        </a:spcAft>
                        <a:buNone/>
                      </a:pPr>
                      <a:r>
                        <a:rPr lang="en" sz="1200"/>
                        <a:t>250-260fps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N/A</a:t>
                      </a:r>
                      <a:endParaRPr sz="1200"/>
                    </a:p>
                  </a:txBody>
                  <a:tcPr marT="91425" marB="91425" marR="91425" marL="91425"/>
                </a:tc>
              </a:tr>
              <a:tr h="408525">
                <a:tc>
                  <a:txBody>
                    <a:bodyPr/>
                    <a:lstStyle/>
                    <a:p>
                      <a:pPr indent="0" lvl="0" marL="0" rtl="0" algn="l">
                        <a:spcBef>
                          <a:spcPts val="0"/>
                        </a:spcBef>
                        <a:spcAft>
                          <a:spcPts val="0"/>
                        </a:spcAft>
                        <a:buNone/>
                      </a:pPr>
                      <a:r>
                        <a:rPr lang="en" sz="1200"/>
                        <a:t>Hailo (.hef)</a:t>
                      </a:r>
                      <a:endParaRPr sz="1200"/>
                    </a:p>
                  </a:txBody>
                  <a:tcPr marT="91425" marB="91425" marR="91425" marL="91425"/>
                </a:tc>
                <a:tc>
                  <a:txBody>
                    <a:bodyPr/>
                    <a:lstStyle/>
                    <a:p>
                      <a:pPr indent="0" lvl="0" marL="0" rtl="0" algn="l">
                        <a:spcBef>
                          <a:spcPts val="0"/>
                        </a:spcBef>
                        <a:spcAft>
                          <a:spcPts val="0"/>
                        </a:spcAft>
                        <a:buNone/>
                      </a:pPr>
                      <a:r>
                        <a:rPr lang="en" sz="1200"/>
                        <a:t>N/A</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N/A</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N/A</a:t>
                      </a:r>
                      <a:endParaRPr sz="1200"/>
                    </a:p>
                  </a:txBody>
                  <a:tcPr marT="91425" marB="91425" marR="91425" marL="91425"/>
                </a:tc>
                <a:tc>
                  <a:txBody>
                    <a:bodyPr/>
                    <a:lstStyle/>
                    <a:p>
                      <a:pPr indent="0" lvl="0" marL="0" rtl="0" algn="l">
                        <a:spcBef>
                          <a:spcPts val="0"/>
                        </a:spcBef>
                        <a:spcAft>
                          <a:spcPts val="0"/>
                        </a:spcAft>
                        <a:buNone/>
                      </a:pPr>
                      <a:r>
                        <a:rPr lang="en" sz="1200"/>
                        <a:t>217**</a:t>
                      </a:r>
                      <a:r>
                        <a:rPr lang="en" sz="1200"/>
                        <a:t>fps</a:t>
                      </a:r>
                      <a:endParaRPr sz="1200"/>
                    </a:p>
                  </a:txBody>
                  <a:tcPr marT="91425" marB="91425" marR="91425" marL="91425"/>
                </a:tc>
              </a:tr>
            </a:tbl>
          </a:graphicData>
        </a:graphic>
      </p:graphicFrame>
      <p:sp>
        <p:nvSpPr>
          <p:cNvPr id="149" name="Google Shape;149;p23"/>
          <p:cNvSpPr txBox="1"/>
          <p:nvPr/>
        </p:nvSpPr>
        <p:spPr>
          <a:xfrm>
            <a:off x="403524" y="3212525"/>
            <a:ext cx="8039400" cy="4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rPr>
              <a:t>**With its own benchmarking tool the Hailo model can perform at over 13000 fps, and given is higher performance spec and better optimized model, it is likely that our method of integrating Hailo into DonkeyCar is not optimized.</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12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Higher Resolution Models</a:t>
            </a:r>
            <a:endParaRPr/>
          </a:p>
        </p:txBody>
      </p:sp>
      <p:sp>
        <p:nvSpPr>
          <p:cNvPr id="155" name="Google Shape;155;p24"/>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000000"/>
                </a:solidFill>
              </a:rPr>
              <a:t>ECE MAE 148  |  Team 4 | Winter 2025</a:t>
            </a:r>
            <a:endParaRPr/>
          </a:p>
        </p:txBody>
      </p:sp>
      <p:pic>
        <p:nvPicPr>
          <p:cNvPr id="156" name="Google Shape;156;p24"/>
          <p:cNvPicPr preferRelativeResize="0"/>
          <p:nvPr/>
        </p:nvPicPr>
        <p:blipFill>
          <a:blip r:embed="rId3">
            <a:alphaModFix/>
          </a:blip>
          <a:stretch>
            <a:fillRect/>
          </a:stretch>
        </p:blipFill>
        <p:spPr>
          <a:xfrm>
            <a:off x="135400" y="4425325"/>
            <a:ext cx="2675150" cy="572700"/>
          </a:xfrm>
          <a:prstGeom prst="rect">
            <a:avLst/>
          </a:prstGeom>
          <a:noFill/>
          <a:ln>
            <a:noFill/>
          </a:ln>
        </p:spPr>
      </p:pic>
      <p:pic>
        <p:nvPicPr>
          <p:cNvPr id="157" name="Google Shape;157;p24"/>
          <p:cNvPicPr preferRelativeResize="0"/>
          <p:nvPr/>
        </p:nvPicPr>
        <p:blipFill>
          <a:blip r:embed="rId4">
            <a:alphaModFix/>
          </a:blip>
          <a:stretch>
            <a:fillRect/>
          </a:stretch>
        </p:blipFill>
        <p:spPr>
          <a:xfrm>
            <a:off x="8176396" y="4341125"/>
            <a:ext cx="805836" cy="741125"/>
          </a:xfrm>
          <a:prstGeom prst="rect">
            <a:avLst/>
          </a:prstGeom>
          <a:noFill/>
          <a:ln>
            <a:noFill/>
          </a:ln>
        </p:spPr>
      </p:pic>
      <p:sp>
        <p:nvSpPr>
          <p:cNvPr id="158" name="Google Shape;158;p24"/>
          <p:cNvSpPr txBox="1"/>
          <p:nvPr/>
        </p:nvSpPr>
        <p:spPr>
          <a:xfrm>
            <a:off x="552299" y="899650"/>
            <a:ext cx="8039400" cy="44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Attempted to train:</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120x160 pixel</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360p</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720p</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360p and above would not train on Datahub</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Attempted to train locally on a more powerful GPU instead</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720p maxed out VRAM usage and has very large RAM usage</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Required optimizing DonkeyCar’s training process</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Optimized Keras VRAM usage in DonkeyCar</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Attempted to implement Mixed Precision Training</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Dropped batch size to 8</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Was only able to successfully train for 4 epochs</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12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Recommendation:</a:t>
            </a:r>
            <a:endParaRPr/>
          </a:p>
        </p:txBody>
      </p:sp>
      <p:sp>
        <p:nvSpPr>
          <p:cNvPr id="164" name="Google Shape;164;p25"/>
          <p:cNvSpPr txBox="1"/>
          <p:nvPr>
            <p:ph idx="1" type="body"/>
          </p:nvPr>
        </p:nvSpPr>
        <p:spPr>
          <a:xfrm>
            <a:off x="163575" y="613225"/>
            <a:ext cx="8818500" cy="38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Use Case Based Recommendations:</a:t>
            </a:r>
            <a:endParaRPr b="1" sz="1400"/>
          </a:p>
          <a:p>
            <a:pPr indent="-317500" lvl="0" marL="457200" rtl="0" algn="l">
              <a:spcBef>
                <a:spcPts val="600"/>
              </a:spcBef>
              <a:spcAft>
                <a:spcPts val="0"/>
              </a:spcAft>
              <a:buSzPts val="1400"/>
              <a:buAutoNum type="arabicPeriod"/>
            </a:pPr>
            <a:r>
              <a:rPr b="1" lang="en" sz="1400"/>
              <a:t>If you own a Jetson (Nano/NX): Jetson</a:t>
            </a:r>
            <a:br>
              <a:rPr lang="en" sz="1400"/>
            </a:br>
            <a:r>
              <a:rPr lang="en" sz="1400"/>
              <a:t>You can boost the performance of your Jetson using Tensor RT and given the limited support for the Hailo AI hat, the upgrade is not worthwhile. </a:t>
            </a:r>
            <a:endParaRPr sz="1400"/>
          </a:p>
          <a:p>
            <a:pPr indent="-317500" lvl="0" marL="457200" rtl="0" algn="l">
              <a:spcBef>
                <a:spcPts val="0"/>
              </a:spcBef>
              <a:spcAft>
                <a:spcPts val="0"/>
              </a:spcAft>
              <a:buSzPts val="1400"/>
              <a:buAutoNum type="arabicPeriod"/>
            </a:pPr>
            <a:r>
              <a:rPr b="1" lang="en" sz="1400"/>
              <a:t>If you own a RPI 5: RPI 5 (w future Hailo Hat upgrade option)</a:t>
            </a:r>
            <a:br>
              <a:rPr lang="en" sz="1400"/>
            </a:br>
            <a:r>
              <a:rPr lang="en" sz="1400"/>
              <a:t>Without acceleration the RPI 5 outperforms both Jetson models, and given its </a:t>
            </a:r>
            <a:r>
              <a:rPr lang="en" sz="1400"/>
              <a:t>compatibility</a:t>
            </a:r>
            <a:r>
              <a:rPr lang="en" sz="1400"/>
              <a:t> with newer software, larger support infrastructure, lower cost and the possibility of the integration of the AI Hat with DonkeyCar makes it a future proof purchase.</a:t>
            </a:r>
            <a:endParaRPr sz="1400"/>
          </a:p>
          <a:p>
            <a:pPr indent="-317500" lvl="0" marL="457200" rtl="0" algn="l">
              <a:spcBef>
                <a:spcPts val="0"/>
              </a:spcBef>
              <a:spcAft>
                <a:spcPts val="0"/>
              </a:spcAft>
              <a:buSzPts val="1400"/>
              <a:buAutoNum type="arabicPeriod"/>
            </a:pPr>
            <a:r>
              <a:rPr b="1" lang="en" sz="1400"/>
              <a:t>If you a looking to purchase a new processor: RPI 5 </a:t>
            </a:r>
            <a:r>
              <a:rPr b="1" lang="en" sz="1400"/>
              <a:t>(w future Hailo Hat upgrade option)</a:t>
            </a:r>
            <a:br>
              <a:rPr lang="en" sz="1400"/>
            </a:br>
            <a:r>
              <a:rPr lang="en" sz="1400"/>
              <a:t>Considering the RPI has better compatibility with new software, a larger support infrastructure, lower cost, more developers, and likely integration with the AI hat, it is a better purchase.</a:t>
            </a:r>
            <a:endParaRPr sz="1400"/>
          </a:p>
          <a:p>
            <a:pPr indent="-317500" lvl="0" marL="457200" rtl="0" algn="l">
              <a:spcBef>
                <a:spcPts val="0"/>
              </a:spcBef>
              <a:spcAft>
                <a:spcPts val="0"/>
              </a:spcAft>
              <a:buSzPts val="1400"/>
              <a:buAutoNum type="arabicPeriod"/>
            </a:pPr>
            <a:r>
              <a:rPr b="1" lang="en" sz="1400"/>
              <a:t>For this class:</a:t>
            </a:r>
            <a:br>
              <a:rPr b="1" lang="en" sz="1400"/>
            </a:br>
            <a:r>
              <a:rPr lang="en" sz="1400"/>
              <a:t>To boost performance you can use TensorRT acceleration, especially since Hailo is not fully integrated. </a:t>
            </a:r>
            <a:br>
              <a:rPr lang="en" sz="1400"/>
            </a:br>
            <a:r>
              <a:rPr lang="en" sz="1400"/>
              <a:t>If you are looking to upgrade the current hardware, the RPI 5 is a better option.</a:t>
            </a:r>
            <a:endParaRPr sz="1400"/>
          </a:p>
        </p:txBody>
      </p:sp>
      <p:sp>
        <p:nvSpPr>
          <p:cNvPr id="165" name="Google Shape;165;p25"/>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000000"/>
                </a:solidFill>
              </a:rPr>
              <a:t>ECE MAE 148  |  Team 4 | Winter 2025</a:t>
            </a:r>
            <a:endParaRPr/>
          </a:p>
        </p:txBody>
      </p:sp>
      <p:pic>
        <p:nvPicPr>
          <p:cNvPr id="166" name="Google Shape;166;p25"/>
          <p:cNvPicPr preferRelativeResize="0"/>
          <p:nvPr/>
        </p:nvPicPr>
        <p:blipFill>
          <a:blip r:embed="rId3">
            <a:alphaModFix/>
          </a:blip>
          <a:stretch>
            <a:fillRect/>
          </a:stretch>
        </p:blipFill>
        <p:spPr>
          <a:xfrm>
            <a:off x="135400" y="4425325"/>
            <a:ext cx="2675150" cy="572700"/>
          </a:xfrm>
          <a:prstGeom prst="rect">
            <a:avLst/>
          </a:prstGeom>
          <a:noFill/>
          <a:ln>
            <a:noFill/>
          </a:ln>
        </p:spPr>
      </p:pic>
      <p:pic>
        <p:nvPicPr>
          <p:cNvPr id="167" name="Google Shape;167;p25"/>
          <p:cNvPicPr preferRelativeResize="0"/>
          <p:nvPr/>
        </p:nvPicPr>
        <p:blipFill>
          <a:blip r:embed="rId4">
            <a:alphaModFix/>
          </a:blip>
          <a:stretch>
            <a:fillRect/>
          </a:stretch>
        </p:blipFill>
        <p:spPr>
          <a:xfrm>
            <a:off x="8176396" y="4341125"/>
            <a:ext cx="805836" cy="741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12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Prospects to build on this project</a:t>
            </a:r>
            <a:endParaRPr/>
          </a:p>
        </p:txBody>
      </p:sp>
      <p:sp>
        <p:nvSpPr>
          <p:cNvPr id="173" name="Google Shape;173;p26"/>
          <p:cNvSpPr txBox="1"/>
          <p:nvPr>
            <p:ph idx="1" type="body"/>
          </p:nvPr>
        </p:nvSpPr>
        <p:spPr>
          <a:xfrm>
            <a:off x="237150" y="613225"/>
            <a:ext cx="8669700" cy="387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Optimize the integration of Hailo in DonkeyCar</a:t>
            </a:r>
            <a:endParaRPr/>
          </a:p>
          <a:p>
            <a:pPr indent="0" lvl="0" marL="457200" rtl="0" algn="l">
              <a:spcBef>
                <a:spcPts val="600"/>
              </a:spcBef>
              <a:spcAft>
                <a:spcPts val="0"/>
              </a:spcAft>
              <a:buNone/>
            </a:pPr>
            <a:r>
              <a:rPr lang="en" sz="1500"/>
              <a:t>Though we were able to get a .hef file to run in DonkeyCar, based on the results and what we expected, the integration could be performed more efficiently.  </a:t>
            </a:r>
            <a:endParaRPr sz="1500"/>
          </a:p>
          <a:p>
            <a:pPr indent="-342900" lvl="0" marL="457200" rtl="0" algn="l">
              <a:spcBef>
                <a:spcPts val="600"/>
              </a:spcBef>
              <a:spcAft>
                <a:spcPts val="0"/>
              </a:spcAft>
              <a:buSzPts val="1800"/>
              <a:buAutoNum type="arabicPeriod"/>
            </a:pPr>
            <a:r>
              <a:rPr lang="en"/>
              <a:t>Test Models at Different Resolutions</a:t>
            </a:r>
            <a:endParaRPr/>
          </a:p>
          <a:p>
            <a:pPr indent="0" lvl="0" marL="457200" rtl="0" algn="l">
              <a:spcBef>
                <a:spcPts val="600"/>
              </a:spcBef>
              <a:spcAft>
                <a:spcPts val="0"/>
              </a:spcAft>
              <a:buNone/>
            </a:pPr>
            <a:r>
              <a:rPr lang="en" sz="1500"/>
              <a:t>Test and optimize models based on OAKD lite resolution and hardware (Jetson vs. Raspberry Pi 5) to find the highest performing resolutions for deep learning.</a:t>
            </a:r>
            <a:endParaRPr sz="1500"/>
          </a:p>
          <a:p>
            <a:pPr indent="-342900" lvl="0" marL="457200" rtl="0" algn="l">
              <a:spcBef>
                <a:spcPts val="600"/>
              </a:spcBef>
              <a:spcAft>
                <a:spcPts val="0"/>
              </a:spcAft>
              <a:buSzPts val="1800"/>
              <a:buAutoNum type="arabicPeriod"/>
            </a:pPr>
            <a:r>
              <a:rPr lang="en"/>
              <a:t>Continue to Optimize DonkeyCar Training</a:t>
            </a:r>
            <a:endParaRPr/>
          </a:p>
          <a:p>
            <a:pPr indent="0" lvl="0" marL="457200" rtl="0" algn="l">
              <a:spcBef>
                <a:spcPts val="600"/>
              </a:spcBef>
              <a:spcAft>
                <a:spcPts val="600"/>
              </a:spcAft>
              <a:buNone/>
            </a:pPr>
            <a:r>
              <a:rPr lang="en" sz="1500"/>
              <a:t>Finish optimizing memory management to allow </a:t>
            </a:r>
            <a:r>
              <a:rPr lang="en" sz="1500"/>
              <a:t>training</a:t>
            </a:r>
            <a:r>
              <a:rPr lang="en" sz="1500"/>
              <a:t> of larger resolution models</a:t>
            </a:r>
            <a:endParaRPr/>
          </a:p>
        </p:txBody>
      </p:sp>
      <p:sp>
        <p:nvSpPr>
          <p:cNvPr id="174" name="Google Shape;174;p26"/>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000000"/>
                </a:solidFill>
              </a:rPr>
              <a:t>ECE MAE 148  |  Team 4 | Winter 2025</a:t>
            </a:r>
            <a:endParaRPr/>
          </a:p>
        </p:txBody>
      </p:sp>
      <p:pic>
        <p:nvPicPr>
          <p:cNvPr id="175" name="Google Shape;175;p26"/>
          <p:cNvPicPr preferRelativeResize="0"/>
          <p:nvPr/>
        </p:nvPicPr>
        <p:blipFill>
          <a:blip r:embed="rId3">
            <a:alphaModFix/>
          </a:blip>
          <a:stretch>
            <a:fillRect/>
          </a:stretch>
        </p:blipFill>
        <p:spPr>
          <a:xfrm>
            <a:off x="135400" y="4425325"/>
            <a:ext cx="2675150" cy="572700"/>
          </a:xfrm>
          <a:prstGeom prst="rect">
            <a:avLst/>
          </a:prstGeom>
          <a:noFill/>
          <a:ln>
            <a:noFill/>
          </a:ln>
        </p:spPr>
      </p:pic>
      <p:pic>
        <p:nvPicPr>
          <p:cNvPr id="176" name="Google Shape;176;p26"/>
          <p:cNvPicPr preferRelativeResize="0"/>
          <p:nvPr/>
        </p:nvPicPr>
        <p:blipFill>
          <a:blip r:embed="rId4">
            <a:alphaModFix/>
          </a:blip>
          <a:stretch>
            <a:fillRect/>
          </a:stretch>
        </p:blipFill>
        <p:spPr>
          <a:xfrm>
            <a:off x="8176396" y="4341125"/>
            <a:ext cx="805836" cy="74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did not work as expected</a:t>
            </a:r>
            <a:endParaRPr/>
          </a:p>
        </p:txBody>
      </p:sp>
      <p:sp>
        <p:nvSpPr>
          <p:cNvPr id="182" name="Google Shape;18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Out of date documentation for TensorRT conversion (.uff)</a:t>
            </a:r>
            <a:endParaRPr/>
          </a:p>
          <a:p>
            <a:pPr indent="-342900" lvl="0" marL="457200" rtl="0" algn="l">
              <a:spcBef>
                <a:spcPts val="0"/>
              </a:spcBef>
              <a:spcAft>
                <a:spcPts val="0"/>
              </a:spcAft>
              <a:buSzPts val="1800"/>
              <a:buChar char="●"/>
            </a:pPr>
            <a:r>
              <a:rPr lang="en"/>
              <a:t>Creating .hef model</a:t>
            </a:r>
            <a:endParaRPr/>
          </a:p>
          <a:p>
            <a:pPr indent="-342900" lvl="0" marL="457200" rtl="0" algn="l">
              <a:spcBef>
                <a:spcPts val="0"/>
              </a:spcBef>
              <a:spcAft>
                <a:spcPts val="0"/>
              </a:spcAft>
              <a:buSzPts val="1800"/>
              <a:buChar char="●"/>
            </a:pPr>
            <a:r>
              <a:rPr lang="en"/>
              <a:t>Training new models due to GPU Cluster</a:t>
            </a:r>
            <a:endParaRPr/>
          </a:p>
          <a:p>
            <a:pPr indent="-317500" lvl="1" marL="914400" rtl="0" algn="l">
              <a:spcBef>
                <a:spcPts val="0"/>
              </a:spcBef>
              <a:spcAft>
                <a:spcPts val="0"/>
              </a:spcAft>
              <a:buSzPts val="1400"/>
              <a:buChar char="○"/>
            </a:pPr>
            <a:r>
              <a:rPr lang="en"/>
              <a:t>Had to train locally which minimized how much time we had to test the performance of various models</a:t>
            </a:r>
            <a:endParaRPr/>
          </a:p>
          <a:p>
            <a:pPr indent="-342900" lvl="0" marL="457200" rtl="0" algn="l">
              <a:spcBef>
                <a:spcPts val="0"/>
              </a:spcBef>
              <a:spcAft>
                <a:spcPts val="0"/>
              </a:spcAft>
              <a:buSzPts val="1800"/>
              <a:buChar char="●"/>
            </a:pPr>
            <a:r>
              <a:rPr lang="en"/>
              <a:t>Full integration of Hailo Executable Files (.hef)</a:t>
            </a:r>
            <a:endParaRPr/>
          </a:p>
          <a:p>
            <a:pPr indent="-342900" lvl="0" marL="457200" rtl="0" algn="l">
              <a:spcBef>
                <a:spcPts val="0"/>
              </a:spcBef>
              <a:spcAft>
                <a:spcPts val="0"/>
              </a:spcAft>
              <a:buSzPts val="1800"/>
              <a:buChar char="●"/>
            </a:pPr>
            <a:r>
              <a:rPr lang="en"/>
              <a:t>Running manage.py due to Vesc problems at low speeds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12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Linked Documentation</a:t>
            </a:r>
            <a:endParaRPr/>
          </a:p>
        </p:txBody>
      </p:sp>
      <p:sp>
        <p:nvSpPr>
          <p:cNvPr id="188" name="Google Shape;188;p28"/>
          <p:cNvSpPr txBox="1"/>
          <p:nvPr>
            <p:ph idx="1" type="body"/>
          </p:nvPr>
        </p:nvSpPr>
        <p:spPr>
          <a:xfrm>
            <a:off x="237150" y="613225"/>
            <a:ext cx="8669700" cy="38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Jetson Benchmarking w/wo TensorRT </a:t>
            </a:r>
            <a:r>
              <a:rPr lang="en" u="sng">
                <a:solidFill>
                  <a:schemeClr val="hlink"/>
                </a:solidFill>
                <a:hlinkClick r:id="rId4"/>
              </a:rPr>
              <a:t>Conversion</a:t>
            </a:r>
            <a:endParaRPr/>
          </a:p>
          <a:p>
            <a:pPr indent="0" lvl="0" marL="0" rtl="0" algn="l">
              <a:spcBef>
                <a:spcPts val="600"/>
              </a:spcBef>
              <a:spcAft>
                <a:spcPts val="600"/>
              </a:spcAft>
              <a:buNone/>
            </a:pPr>
            <a:r>
              <a:rPr lang="en" u="sng">
                <a:solidFill>
                  <a:schemeClr val="hlink"/>
                </a:solidFill>
                <a:hlinkClick r:id="rId5"/>
              </a:rPr>
              <a:t>Raspberry Pi Setup &amp; AI Hat </a:t>
            </a:r>
            <a:r>
              <a:rPr lang="en" u="sng">
                <a:solidFill>
                  <a:schemeClr val="hlink"/>
                </a:solidFill>
                <a:hlinkClick r:id="rId6"/>
              </a:rPr>
              <a:t>Benchmarking</a:t>
            </a:r>
            <a:endParaRPr/>
          </a:p>
        </p:txBody>
      </p:sp>
      <p:sp>
        <p:nvSpPr>
          <p:cNvPr id="189" name="Google Shape;189;p28"/>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000000"/>
                </a:solidFill>
              </a:rPr>
              <a:t>ECE MAE 148  |  Team 4 | Winter 2025</a:t>
            </a:r>
            <a:endParaRPr/>
          </a:p>
        </p:txBody>
      </p:sp>
      <p:pic>
        <p:nvPicPr>
          <p:cNvPr id="190" name="Google Shape;190;p28"/>
          <p:cNvPicPr preferRelativeResize="0"/>
          <p:nvPr/>
        </p:nvPicPr>
        <p:blipFill>
          <a:blip r:embed="rId7">
            <a:alphaModFix/>
          </a:blip>
          <a:stretch>
            <a:fillRect/>
          </a:stretch>
        </p:blipFill>
        <p:spPr>
          <a:xfrm>
            <a:off x="135400" y="4425325"/>
            <a:ext cx="2675150" cy="572700"/>
          </a:xfrm>
          <a:prstGeom prst="rect">
            <a:avLst/>
          </a:prstGeom>
          <a:noFill/>
          <a:ln>
            <a:noFill/>
          </a:ln>
        </p:spPr>
      </p:pic>
      <p:pic>
        <p:nvPicPr>
          <p:cNvPr id="191" name="Google Shape;191;p28"/>
          <p:cNvPicPr preferRelativeResize="0"/>
          <p:nvPr/>
        </p:nvPicPr>
        <p:blipFill>
          <a:blip r:embed="rId8">
            <a:alphaModFix/>
          </a:blip>
          <a:stretch>
            <a:fillRect/>
          </a:stretch>
        </p:blipFill>
        <p:spPr>
          <a:xfrm>
            <a:off x="8176396" y="4341125"/>
            <a:ext cx="805836" cy="74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6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Deliverables</a:t>
            </a:r>
            <a:endParaRPr/>
          </a:p>
        </p:txBody>
      </p:sp>
      <p:sp>
        <p:nvSpPr>
          <p:cNvPr id="65" name="Google Shape;65;p14"/>
          <p:cNvSpPr txBox="1"/>
          <p:nvPr>
            <p:ph idx="1" type="body"/>
          </p:nvPr>
        </p:nvSpPr>
        <p:spPr>
          <a:xfrm>
            <a:off x="311700" y="741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Must Have :</a:t>
            </a:r>
            <a:endParaRPr/>
          </a:p>
          <a:p>
            <a:pPr indent="-342900" lvl="0" marL="457200" rtl="0" algn="l">
              <a:spcBef>
                <a:spcPts val="1200"/>
              </a:spcBef>
              <a:spcAft>
                <a:spcPts val="0"/>
              </a:spcAft>
              <a:buSzPts val="1800"/>
              <a:buAutoNum type="arabicPeriod"/>
            </a:pPr>
            <a:r>
              <a:rPr lang="en"/>
              <a:t>Benchmarked performance for:</a:t>
            </a:r>
            <a:endParaRPr/>
          </a:p>
          <a:p>
            <a:pPr indent="-317500" lvl="1" marL="914400" rtl="0" algn="l">
              <a:spcBef>
                <a:spcPts val="0"/>
              </a:spcBef>
              <a:spcAft>
                <a:spcPts val="0"/>
              </a:spcAft>
              <a:buSzPts val="1400"/>
              <a:buAutoNum type="alphaLcPeriod"/>
            </a:pPr>
            <a:r>
              <a:rPr lang="en"/>
              <a:t>Jetson Nano w Tensorflow/TensorRT</a:t>
            </a:r>
            <a:endParaRPr/>
          </a:p>
          <a:p>
            <a:pPr indent="-317500" lvl="1" marL="914400" rtl="0" algn="l">
              <a:spcBef>
                <a:spcPts val="0"/>
              </a:spcBef>
              <a:spcAft>
                <a:spcPts val="0"/>
              </a:spcAft>
              <a:buSzPts val="1400"/>
              <a:buAutoNum type="alphaLcPeriod"/>
            </a:pPr>
            <a:r>
              <a:rPr lang="en"/>
              <a:t>Jetson NX w Tensorflow/TensorRT</a:t>
            </a:r>
            <a:endParaRPr/>
          </a:p>
          <a:p>
            <a:pPr indent="-317500" lvl="1" marL="914400" rtl="0" algn="l">
              <a:spcBef>
                <a:spcPts val="0"/>
              </a:spcBef>
              <a:spcAft>
                <a:spcPts val="0"/>
              </a:spcAft>
              <a:buSzPts val="1400"/>
              <a:buAutoNum type="alphaLcPeriod"/>
            </a:pPr>
            <a:r>
              <a:rPr lang="en"/>
              <a:t>RPI w Tensorflow/HailoRT</a:t>
            </a:r>
            <a:endParaRPr/>
          </a:p>
          <a:p>
            <a:pPr indent="-342900" lvl="0" marL="457200" rtl="0" algn="l">
              <a:spcBef>
                <a:spcPts val="0"/>
              </a:spcBef>
              <a:spcAft>
                <a:spcPts val="0"/>
              </a:spcAft>
              <a:buSzPts val="1800"/>
              <a:buAutoNum type="arabicPeriod"/>
            </a:pPr>
            <a:r>
              <a:rPr lang="en"/>
              <a:t>Documentation for the Process. </a:t>
            </a:r>
            <a:endParaRPr/>
          </a:p>
          <a:p>
            <a:pPr indent="0" lvl="0" marL="0" rtl="0" algn="l">
              <a:spcBef>
                <a:spcPts val="1200"/>
              </a:spcBef>
              <a:spcAft>
                <a:spcPts val="0"/>
              </a:spcAft>
              <a:buNone/>
            </a:pPr>
            <a:r>
              <a:rPr lang="en"/>
              <a:t>Nice to Have :</a:t>
            </a:r>
            <a:endParaRPr/>
          </a:p>
          <a:p>
            <a:pPr indent="-342900" lvl="0" marL="457200" rtl="0" algn="l">
              <a:spcBef>
                <a:spcPts val="1200"/>
              </a:spcBef>
              <a:spcAft>
                <a:spcPts val="0"/>
              </a:spcAft>
              <a:buSzPts val="1800"/>
              <a:buAutoNum type="arabicPeriod"/>
            </a:pPr>
            <a:r>
              <a:rPr lang="en"/>
              <a:t>Benchmarked performance at different resolutions</a:t>
            </a:r>
            <a:endParaRPr/>
          </a:p>
          <a:p>
            <a:pPr indent="-342900" lvl="0" marL="457200" rtl="0" algn="l">
              <a:spcBef>
                <a:spcPts val="0"/>
              </a:spcBef>
              <a:spcAft>
                <a:spcPts val="0"/>
              </a:spcAft>
              <a:buSzPts val="1800"/>
              <a:buAutoNum type="arabicPeriod"/>
            </a:pPr>
            <a:r>
              <a:rPr lang="en"/>
              <a:t>Fully integrate the Hailo Model with DonkeyCar</a:t>
            </a:r>
            <a:endParaRPr/>
          </a:p>
        </p:txBody>
      </p:sp>
      <p:sp>
        <p:nvSpPr>
          <p:cNvPr id="66" name="Google Shape;66;p14"/>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700">
                <a:solidFill>
                  <a:srgbClr val="000000"/>
                </a:solidFill>
              </a:rPr>
              <a:t>ECE MAE 148  | Winter 2025</a:t>
            </a:r>
            <a:endParaRPr/>
          </a:p>
        </p:txBody>
      </p:sp>
      <p:pic>
        <p:nvPicPr>
          <p:cNvPr id="67" name="Google Shape;67;p14"/>
          <p:cNvPicPr preferRelativeResize="0"/>
          <p:nvPr/>
        </p:nvPicPr>
        <p:blipFill>
          <a:blip r:embed="rId3">
            <a:alphaModFix/>
          </a:blip>
          <a:stretch>
            <a:fillRect/>
          </a:stretch>
        </p:blipFill>
        <p:spPr>
          <a:xfrm>
            <a:off x="135400" y="4425336"/>
            <a:ext cx="2675150" cy="572700"/>
          </a:xfrm>
          <a:prstGeom prst="rect">
            <a:avLst/>
          </a:prstGeom>
          <a:noFill/>
          <a:ln>
            <a:noFill/>
          </a:ln>
        </p:spPr>
      </p:pic>
      <p:pic>
        <p:nvPicPr>
          <p:cNvPr id="68" name="Google Shape;68;p14"/>
          <p:cNvPicPr preferRelativeResize="0"/>
          <p:nvPr/>
        </p:nvPicPr>
        <p:blipFill>
          <a:blip r:embed="rId4">
            <a:alphaModFix/>
          </a:blip>
          <a:stretch>
            <a:fillRect/>
          </a:stretch>
        </p:blipFill>
        <p:spPr>
          <a:xfrm>
            <a:off x="8176396" y="4341125"/>
            <a:ext cx="805836" cy="741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112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Hardware</a:t>
            </a:r>
            <a:r>
              <a:rPr lang="en"/>
              <a:t> Overview:</a:t>
            </a:r>
            <a:endParaRPr/>
          </a:p>
        </p:txBody>
      </p:sp>
      <p:sp>
        <p:nvSpPr>
          <p:cNvPr id="74" name="Google Shape;74;p15"/>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700">
                <a:solidFill>
                  <a:srgbClr val="000000"/>
                </a:solidFill>
              </a:rPr>
              <a:t>ECE MAE 148  | Winter 2025</a:t>
            </a:r>
            <a:endParaRPr/>
          </a:p>
        </p:txBody>
      </p:sp>
      <p:pic>
        <p:nvPicPr>
          <p:cNvPr id="75" name="Google Shape;75;p15"/>
          <p:cNvPicPr preferRelativeResize="0"/>
          <p:nvPr/>
        </p:nvPicPr>
        <p:blipFill>
          <a:blip r:embed="rId3">
            <a:alphaModFix/>
          </a:blip>
          <a:stretch>
            <a:fillRect/>
          </a:stretch>
        </p:blipFill>
        <p:spPr>
          <a:xfrm>
            <a:off x="135400" y="4425336"/>
            <a:ext cx="2675150" cy="572700"/>
          </a:xfrm>
          <a:prstGeom prst="rect">
            <a:avLst/>
          </a:prstGeom>
          <a:noFill/>
          <a:ln>
            <a:noFill/>
          </a:ln>
        </p:spPr>
      </p:pic>
      <p:pic>
        <p:nvPicPr>
          <p:cNvPr id="76" name="Google Shape;76;p15"/>
          <p:cNvPicPr preferRelativeResize="0"/>
          <p:nvPr/>
        </p:nvPicPr>
        <p:blipFill>
          <a:blip r:embed="rId4">
            <a:alphaModFix/>
          </a:blip>
          <a:stretch>
            <a:fillRect/>
          </a:stretch>
        </p:blipFill>
        <p:spPr>
          <a:xfrm>
            <a:off x="8176396" y="4341125"/>
            <a:ext cx="805836" cy="741125"/>
          </a:xfrm>
          <a:prstGeom prst="rect">
            <a:avLst/>
          </a:prstGeom>
          <a:noFill/>
          <a:ln>
            <a:noFill/>
          </a:ln>
        </p:spPr>
      </p:pic>
      <p:graphicFrame>
        <p:nvGraphicFramePr>
          <p:cNvPr id="77" name="Google Shape;77;p15"/>
          <p:cNvGraphicFramePr/>
          <p:nvPr/>
        </p:nvGraphicFramePr>
        <p:xfrm>
          <a:off x="135425" y="665575"/>
          <a:ext cx="3000000" cy="3000000"/>
        </p:xfrm>
        <a:graphic>
          <a:graphicData uri="http://schemas.openxmlformats.org/drawingml/2006/table">
            <a:tbl>
              <a:tblPr>
                <a:noFill/>
                <a:tableStyleId>{1DC69BAB-5D2B-4A8D-AA40-FAF5CAB24D9E}</a:tableStyleId>
              </a:tblPr>
              <a:tblGrid>
                <a:gridCol w="1211550"/>
                <a:gridCol w="2497300"/>
                <a:gridCol w="2554125"/>
                <a:gridCol w="24615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Jetson Nano</a:t>
                      </a:r>
                      <a:endParaRPr/>
                    </a:p>
                  </a:txBody>
                  <a:tcPr marT="91425" marB="91425" marR="91425" marL="91425"/>
                </a:tc>
                <a:tc>
                  <a:txBody>
                    <a:bodyPr/>
                    <a:lstStyle/>
                    <a:p>
                      <a:pPr indent="0" lvl="0" marL="0" rtl="0" algn="l">
                        <a:spcBef>
                          <a:spcPts val="0"/>
                        </a:spcBef>
                        <a:spcAft>
                          <a:spcPts val="0"/>
                        </a:spcAft>
                        <a:buNone/>
                      </a:pPr>
                      <a:r>
                        <a:rPr lang="en"/>
                        <a:t>Jetson NX</a:t>
                      </a:r>
                      <a:endParaRPr/>
                    </a:p>
                  </a:txBody>
                  <a:tcPr marT="91425" marB="91425" marR="91425" marL="91425"/>
                </a:tc>
                <a:tc>
                  <a:txBody>
                    <a:bodyPr/>
                    <a:lstStyle/>
                    <a:p>
                      <a:pPr indent="0" lvl="0" marL="0" rtl="0" algn="l">
                        <a:spcBef>
                          <a:spcPts val="0"/>
                        </a:spcBef>
                        <a:spcAft>
                          <a:spcPts val="0"/>
                        </a:spcAft>
                        <a:buNone/>
                      </a:pPr>
                      <a:r>
                        <a:rPr lang="en"/>
                        <a:t>Raspberry Pi 5 w Hailo Hat</a:t>
                      </a:r>
                      <a:endParaRPr/>
                    </a:p>
                  </a:txBody>
                  <a:tcPr marT="91425" marB="91425" marR="91425" marL="91425"/>
                </a:tc>
              </a:tr>
              <a:tr h="381000">
                <a:tc>
                  <a:txBody>
                    <a:bodyPr/>
                    <a:lstStyle/>
                    <a:p>
                      <a:pPr indent="0" lvl="0" marL="0" rtl="0" algn="l">
                        <a:spcBef>
                          <a:spcPts val="0"/>
                        </a:spcBef>
                        <a:spcAft>
                          <a:spcPts val="0"/>
                        </a:spcAft>
                        <a:buNone/>
                      </a:pPr>
                      <a:r>
                        <a:rPr lang="en"/>
                        <a:t>CPU</a:t>
                      </a:r>
                      <a:endParaRPr/>
                    </a:p>
                  </a:txBody>
                  <a:tcPr marT="91425" marB="91425" marR="91425" marL="91425"/>
                </a:tc>
                <a:tc>
                  <a:txBody>
                    <a:bodyPr/>
                    <a:lstStyle/>
                    <a:p>
                      <a:pPr indent="0" lvl="0" marL="0" rtl="0" algn="l">
                        <a:spcBef>
                          <a:spcPts val="0"/>
                        </a:spcBef>
                        <a:spcAft>
                          <a:spcPts val="0"/>
                        </a:spcAft>
                        <a:buNone/>
                      </a:pPr>
                      <a:r>
                        <a:rPr lang="en"/>
                        <a:t>Quad-core ARM Cortex-A57</a:t>
                      </a:r>
                      <a:endParaRPr/>
                    </a:p>
                  </a:txBody>
                  <a:tcPr marT="91425" marB="91425" marR="91425" marL="91425"/>
                </a:tc>
                <a:tc>
                  <a:txBody>
                    <a:bodyPr/>
                    <a:lstStyle/>
                    <a:p>
                      <a:pPr indent="0" lvl="0" marL="0" rtl="0" algn="l">
                        <a:spcBef>
                          <a:spcPts val="0"/>
                        </a:spcBef>
                        <a:spcAft>
                          <a:spcPts val="0"/>
                        </a:spcAft>
                        <a:buNone/>
                      </a:pPr>
                      <a:r>
                        <a:rPr lang="en"/>
                        <a:t>6-core ARM v8.2 64-bit CPU (Carmel)</a:t>
                      </a:r>
                      <a:endParaRPr/>
                    </a:p>
                  </a:txBody>
                  <a:tcPr marT="91425" marB="91425" marR="91425" marL="91425"/>
                </a:tc>
                <a:tc>
                  <a:txBody>
                    <a:bodyPr/>
                    <a:lstStyle/>
                    <a:p>
                      <a:pPr indent="0" lvl="0" marL="0" rtl="0" algn="l">
                        <a:spcBef>
                          <a:spcPts val="0"/>
                        </a:spcBef>
                        <a:spcAft>
                          <a:spcPts val="0"/>
                        </a:spcAft>
                        <a:buNone/>
                      </a:pPr>
                      <a:r>
                        <a:rPr lang="en"/>
                        <a:t>Quad-core ARM Cortex-A76</a:t>
                      </a:r>
                      <a:endParaRPr/>
                    </a:p>
                  </a:txBody>
                  <a:tcPr marT="91425" marB="91425" marR="91425" marL="91425"/>
                </a:tc>
              </a:tr>
              <a:tr h="381000">
                <a:tc>
                  <a:txBody>
                    <a:bodyPr/>
                    <a:lstStyle/>
                    <a:p>
                      <a:pPr indent="0" lvl="0" marL="0" rtl="0" algn="l">
                        <a:spcBef>
                          <a:spcPts val="0"/>
                        </a:spcBef>
                        <a:spcAft>
                          <a:spcPts val="0"/>
                        </a:spcAft>
                        <a:buNone/>
                      </a:pPr>
                      <a:r>
                        <a:rPr lang="en"/>
                        <a:t>GPU</a:t>
                      </a:r>
                      <a:endParaRPr/>
                    </a:p>
                  </a:txBody>
                  <a:tcPr marT="91425" marB="91425" marR="91425" marL="91425"/>
                </a:tc>
                <a:tc>
                  <a:txBody>
                    <a:bodyPr/>
                    <a:lstStyle/>
                    <a:p>
                      <a:pPr indent="0" lvl="0" marL="0" rtl="0" algn="l">
                        <a:spcBef>
                          <a:spcPts val="0"/>
                        </a:spcBef>
                        <a:spcAft>
                          <a:spcPts val="0"/>
                        </a:spcAft>
                        <a:buNone/>
                      </a:pPr>
                      <a:r>
                        <a:rPr lang="en"/>
                        <a:t>128-core Maxwell</a:t>
                      </a:r>
                      <a:endParaRPr/>
                    </a:p>
                  </a:txBody>
                  <a:tcPr marT="91425" marB="91425" marR="91425" marL="91425"/>
                </a:tc>
                <a:tc>
                  <a:txBody>
                    <a:bodyPr/>
                    <a:lstStyle/>
                    <a:p>
                      <a:pPr indent="0" lvl="0" marL="0" rtl="0" algn="l">
                        <a:spcBef>
                          <a:spcPts val="0"/>
                        </a:spcBef>
                        <a:spcAft>
                          <a:spcPts val="0"/>
                        </a:spcAft>
                        <a:buNone/>
                      </a:pPr>
                      <a:r>
                        <a:rPr lang="en"/>
                        <a:t>384-core Volta GPU with 48 Tensor Cores</a:t>
                      </a:r>
                      <a:endParaRPr/>
                    </a:p>
                  </a:txBody>
                  <a:tcPr marT="91425" marB="91425" marR="91425" marL="91425"/>
                </a:tc>
                <a:tc>
                  <a:txBody>
                    <a:bodyPr/>
                    <a:lstStyle/>
                    <a:p>
                      <a:pPr indent="0" lvl="0" marL="0" rtl="0" algn="l">
                        <a:spcBef>
                          <a:spcPts val="0"/>
                        </a:spcBef>
                        <a:spcAft>
                          <a:spcPts val="0"/>
                        </a:spcAft>
                        <a:buNone/>
                      </a:pPr>
                      <a:r>
                        <a:rPr lang="en"/>
                        <a:t>12-core </a:t>
                      </a:r>
                      <a:r>
                        <a:rPr lang="en"/>
                        <a:t>VideoCore VII</a:t>
                      </a:r>
                      <a:endParaRPr/>
                    </a:p>
                  </a:txBody>
                  <a:tcPr marT="91425" marB="91425" marR="91425" marL="91425"/>
                </a:tc>
              </a:tr>
              <a:tr h="381000">
                <a:tc>
                  <a:txBody>
                    <a:bodyPr/>
                    <a:lstStyle/>
                    <a:p>
                      <a:pPr indent="0" lvl="0" marL="0" rtl="0" algn="l">
                        <a:spcBef>
                          <a:spcPts val="0"/>
                        </a:spcBef>
                        <a:spcAft>
                          <a:spcPts val="0"/>
                        </a:spcAft>
                        <a:buNone/>
                      </a:pPr>
                      <a:r>
                        <a:rPr lang="en"/>
                        <a:t>NPU</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c>
                  <a:txBody>
                    <a:bodyPr/>
                    <a:lstStyle/>
                    <a:p>
                      <a:pPr indent="0" lvl="0" marL="0" rtl="0" algn="l">
                        <a:spcBef>
                          <a:spcPts val="0"/>
                        </a:spcBef>
                        <a:spcAft>
                          <a:spcPts val="0"/>
                        </a:spcAft>
                        <a:buNone/>
                      </a:pPr>
                      <a:r>
                        <a:rPr lang="en"/>
                        <a:t>Hailo-8 AI Accelerator</a:t>
                      </a:r>
                      <a:endParaRPr/>
                    </a:p>
                  </a:txBody>
                  <a:tcPr marT="91425" marB="91425" marR="91425" marL="91425"/>
                </a:tc>
              </a:tr>
              <a:tr h="381000">
                <a:tc>
                  <a:txBody>
                    <a:bodyPr/>
                    <a:lstStyle/>
                    <a:p>
                      <a:pPr indent="0" lvl="0" marL="0" rtl="0" algn="l">
                        <a:spcBef>
                          <a:spcPts val="0"/>
                        </a:spcBef>
                        <a:spcAft>
                          <a:spcPts val="0"/>
                        </a:spcAft>
                        <a:buNone/>
                      </a:pPr>
                      <a:r>
                        <a:rPr lang="en"/>
                        <a:t>Memory</a:t>
                      </a:r>
                      <a:endParaRPr/>
                    </a:p>
                  </a:txBody>
                  <a:tcPr marT="91425" marB="91425" marR="91425" marL="91425"/>
                </a:tc>
                <a:tc>
                  <a:txBody>
                    <a:bodyPr/>
                    <a:lstStyle/>
                    <a:p>
                      <a:pPr indent="0" lvl="0" marL="0" rtl="0" algn="l">
                        <a:spcBef>
                          <a:spcPts val="0"/>
                        </a:spcBef>
                        <a:spcAft>
                          <a:spcPts val="0"/>
                        </a:spcAft>
                        <a:buNone/>
                      </a:pPr>
                      <a:r>
                        <a:rPr lang="en"/>
                        <a:t>4GB LPDDR4</a:t>
                      </a:r>
                      <a:endParaRPr/>
                    </a:p>
                  </a:txBody>
                  <a:tcPr marT="91425" marB="91425" marR="91425" marL="91425"/>
                </a:tc>
                <a:tc>
                  <a:txBody>
                    <a:bodyPr/>
                    <a:lstStyle/>
                    <a:p>
                      <a:pPr indent="0" lvl="0" marL="0" rtl="0" algn="l">
                        <a:spcBef>
                          <a:spcPts val="0"/>
                        </a:spcBef>
                        <a:spcAft>
                          <a:spcPts val="0"/>
                        </a:spcAft>
                        <a:buNone/>
                      </a:pPr>
                      <a:r>
                        <a:rPr lang="en"/>
                        <a:t>8GB LPDDR4x</a:t>
                      </a:r>
                      <a:endParaRPr/>
                    </a:p>
                  </a:txBody>
                  <a:tcPr marT="91425" marB="91425" marR="91425" marL="91425"/>
                </a:tc>
                <a:tc>
                  <a:txBody>
                    <a:bodyPr/>
                    <a:lstStyle/>
                    <a:p>
                      <a:pPr indent="0" lvl="0" marL="0" rtl="0" algn="l">
                        <a:spcBef>
                          <a:spcPts val="0"/>
                        </a:spcBef>
                        <a:spcAft>
                          <a:spcPts val="0"/>
                        </a:spcAft>
                        <a:buNone/>
                      </a:pPr>
                      <a:r>
                        <a:rPr lang="en"/>
                        <a:t> 4/8GB LPDDR4X</a:t>
                      </a:r>
                      <a:endParaRPr/>
                    </a:p>
                  </a:txBody>
                  <a:tcPr marT="91425" marB="91425" marR="91425" marL="91425"/>
                </a:tc>
              </a:tr>
              <a:tr h="381000">
                <a:tc>
                  <a:txBody>
                    <a:bodyPr/>
                    <a:lstStyle/>
                    <a:p>
                      <a:pPr indent="0" lvl="0" marL="0" rtl="0" algn="l">
                        <a:spcBef>
                          <a:spcPts val="0"/>
                        </a:spcBef>
                        <a:spcAft>
                          <a:spcPts val="0"/>
                        </a:spcAft>
                        <a:buNone/>
                      </a:pPr>
                      <a:r>
                        <a:rPr lang="en"/>
                        <a:t>Performance</a:t>
                      </a:r>
                      <a:endParaRPr/>
                    </a:p>
                  </a:txBody>
                  <a:tcPr marT="91425" marB="91425" marR="91425" marL="91425"/>
                </a:tc>
                <a:tc>
                  <a:txBody>
                    <a:bodyPr/>
                    <a:lstStyle/>
                    <a:p>
                      <a:pPr indent="0" lvl="0" marL="0" rtl="0" algn="l">
                        <a:spcBef>
                          <a:spcPts val="0"/>
                        </a:spcBef>
                        <a:spcAft>
                          <a:spcPts val="0"/>
                        </a:spcAft>
                        <a:buNone/>
                      </a:pPr>
                      <a:r>
                        <a:rPr lang="en"/>
                        <a:t>0.</a:t>
                      </a:r>
                      <a:r>
                        <a:rPr lang="en"/>
                        <a:t>472 TFLOPS (</a:t>
                      </a:r>
                      <a:r>
                        <a:rPr lang="en">
                          <a:solidFill>
                            <a:schemeClr val="dk1"/>
                          </a:solidFill>
                        </a:rPr>
                        <a:t>FP16)</a:t>
                      </a:r>
                      <a:endParaRPr>
                        <a:solidFill>
                          <a:schemeClr val="dk1"/>
                        </a:solidFill>
                      </a:endParaRPr>
                    </a:p>
                    <a:p>
                      <a:pPr indent="0" lvl="0" marL="0" rtl="0" algn="l">
                        <a:spcBef>
                          <a:spcPts val="0"/>
                        </a:spcBef>
                        <a:spcAft>
                          <a:spcPts val="0"/>
                        </a:spcAft>
                        <a:buNone/>
                      </a:pPr>
                      <a:r>
                        <a:rPr lang="en"/>
                        <a:t>~1.88 TOPS (TOPS)</a:t>
                      </a:r>
                      <a:endParaRPr/>
                    </a:p>
                  </a:txBody>
                  <a:tcPr marT="91425" marB="91425" marR="91425" marL="91425"/>
                </a:tc>
                <a:tc>
                  <a:txBody>
                    <a:bodyPr/>
                    <a:lstStyle/>
                    <a:p>
                      <a:pPr indent="0" lvl="0" marL="0" rtl="0" algn="l">
                        <a:spcBef>
                          <a:spcPts val="0"/>
                        </a:spcBef>
                        <a:spcAft>
                          <a:spcPts val="0"/>
                        </a:spcAft>
                        <a:buNone/>
                      </a:pPr>
                      <a:r>
                        <a:rPr lang="en"/>
                        <a:t>21</a:t>
                      </a:r>
                      <a:r>
                        <a:rPr lang="en"/>
                        <a:t> TOPS (INT8)</a:t>
                      </a:r>
                      <a:endParaRPr/>
                    </a:p>
                  </a:txBody>
                  <a:tcPr marT="91425" marB="91425" marR="91425" marL="91425"/>
                </a:tc>
                <a:tc>
                  <a:txBody>
                    <a:bodyPr/>
                    <a:lstStyle/>
                    <a:p>
                      <a:pPr indent="0" lvl="0" marL="0" rtl="0" algn="l">
                        <a:spcBef>
                          <a:spcPts val="0"/>
                        </a:spcBef>
                        <a:spcAft>
                          <a:spcPts val="0"/>
                        </a:spcAft>
                        <a:buNone/>
                      </a:pPr>
                      <a:r>
                        <a:rPr lang="en"/>
                        <a:t>26 TOPS (INT8)</a:t>
                      </a:r>
                      <a:endParaRPr/>
                    </a:p>
                  </a:txBody>
                  <a:tcPr marT="91425" marB="91425" marR="91425" marL="91425"/>
                </a:tc>
              </a:tr>
              <a:tr h="381000">
                <a:tc>
                  <a:txBody>
                    <a:bodyPr/>
                    <a:lstStyle/>
                    <a:p>
                      <a:pPr indent="0" lvl="0" marL="0" rtl="0" algn="l">
                        <a:spcBef>
                          <a:spcPts val="0"/>
                        </a:spcBef>
                        <a:spcAft>
                          <a:spcPts val="0"/>
                        </a:spcAft>
                        <a:buNone/>
                      </a:pPr>
                      <a:r>
                        <a:rPr lang="en"/>
                        <a:t>Cost</a:t>
                      </a:r>
                      <a:endParaRPr/>
                    </a:p>
                  </a:txBody>
                  <a:tcPr marT="91425" marB="91425" marR="91425" marL="91425"/>
                </a:tc>
                <a:tc>
                  <a:txBody>
                    <a:bodyPr/>
                    <a:lstStyle/>
                    <a:p>
                      <a:pPr indent="0" lvl="0" marL="0" rtl="0" algn="l">
                        <a:spcBef>
                          <a:spcPts val="0"/>
                        </a:spcBef>
                        <a:spcAft>
                          <a:spcPts val="0"/>
                        </a:spcAft>
                        <a:buNone/>
                      </a:pPr>
                      <a:r>
                        <a:rPr lang="en"/>
                        <a:t>$225</a:t>
                      </a:r>
                      <a:endParaRPr/>
                    </a:p>
                  </a:txBody>
                  <a:tcPr marT="91425" marB="91425" marR="91425" marL="91425"/>
                </a:tc>
                <a:tc>
                  <a:txBody>
                    <a:bodyPr/>
                    <a:lstStyle/>
                    <a:p>
                      <a:pPr indent="0" lvl="0" marL="0" rtl="0" algn="l">
                        <a:spcBef>
                          <a:spcPts val="0"/>
                        </a:spcBef>
                        <a:spcAft>
                          <a:spcPts val="0"/>
                        </a:spcAft>
                        <a:buNone/>
                      </a:pPr>
                      <a:r>
                        <a:rPr lang="en"/>
                        <a:t>$650 - 800</a:t>
                      </a:r>
                      <a:endParaRPr/>
                    </a:p>
                  </a:txBody>
                  <a:tcPr marT="91425" marB="91425" marR="91425" marL="91425"/>
                </a:tc>
                <a:tc>
                  <a:txBody>
                    <a:bodyPr/>
                    <a:lstStyle/>
                    <a:p>
                      <a:pPr indent="0" lvl="0" marL="0" rtl="0" algn="l">
                        <a:spcBef>
                          <a:spcPts val="0"/>
                        </a:spcBef>
                        <a:spcAft>
                          <a:spcPts val="0"/>
                        </a:spcAft>
                        <a:buNone/>
                      </a:pPr>
                      <a:r>
                        <a:rPr lang="en"/>
                        <a:t>$70 (+$10 for 8GB RAM)</a:t>
                      </a:r>
                      <a:endParaRPr/>
                    </a:p>
                    <a:p>
                      <a:pPr indent="0" lvl="0" marL="0" rtl="0" algn="l">
                        <a:spcBef>
                          <a:spcPts val="0"/>
                        </a:spcBef>
                        <a:spcAft>
                          <a:spcPts val="0"/>
                        </a:spcAft>
                        <a:buNone/>
                      </a:pPr>
                      <a:r>
                        <a:rPr lang="en"/>
                        <a:t>(+$70 for AI Hat)</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16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Overview:</a:t>
            </a:r>
            <a:endParaRPr/>
          </a:p>
        </p:txBody>
      </p:sp>
      <p:sp>
        <p:nvSpPr>
          <p:cNvPr id="83" name="Google Shape;83;p16"/>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700">
                <a:solidFill>
                  <a:srgbClr val="000000"/>
                </a:solidFill>
              </a:rPr>
              <a:t>ECE MAE 148  | Winter 2025</a:t>
            </a:r>
            <a:endParaRPr/>
          </a:p>
        </p:txBody>
      </p:sp>
      <p:pic>
        <p:nvPicPr>
          <p:cNvPr id="84" name="Google Shape;84;p16"/>
          <p:cNvPicPr preferRelativeResize="0"/>
          <p:nvPr/>
        </p:nvPicPr>
        <p:blipFill>
          <a:blip r:embed="rId3">
            <a:alphaModFix/>
          </a:blip>
          <a:stretch>
            <a:fillRect/>
          </a:stretch>
        </p:blipFill>
        <p:spPr>
          <a:xfrm>
            <a:off x="135400" y="4425336"/>
            <a:ext cx="2675150" cy="572700"/>
          </a:xfrm>
          <a:prstGeom prst="rect">
            <a:avLst/>
          </a:prstGeom>
          <a:noFill/>
          <a:ln>
            <a:noFill/>
          </a:ln>
        </p:spPr>
      </p:pic>
      <p:pic>
        <p:nvPicPr>
          <p:cNvPr id="85" name="Google Shape;85;p16"/>
          <p:cNvPicPr preferRelativeResize="0"/>
          <p:nvPr/>
        </p:nvPicPr>
        <p:blipFill>
          <a:blip r:embed="rId4">
            <a:alphaModFix/>
          </a:blip>
          <a:stretch>
            <a:fillRect/>
          </a:stretch>
        </p:blipFill>
        <p:spPr>
          <a:xfrm>
            <a:off x="8176396" y="4341125"/>
            <a:ext cx="805836" cy="741125"/>
          </a:xfrm>
          <a:prstGeom prst="rect">
            <a:avLst/>
          </a:prstGeom>
          <a:noFill/>
          <a:ln>
            <a:noFill/>
          </a:ln>
        </p:spPr>
      </p:pic>
      <p:graphicFrame>
        <p:nvGraphicFramePr>
          <p:cNvPr id="86" name="Google Shape;86;p16"/>
          <p:cNvGraphicFramePr/>
          <p:nvPr/>
        </p:nvGraphicFramePr>
        <p:xfrm>
          <a:off x="311700" y="741775"/>
          <a:ext cx="3000000" cy="3000000"/>
        </p:xfrm>
        <a:graphic>
          <a:graphicData uri="http://schemas.openxmlformats.org/drawingml/2006/table">
            <a:tbl>
              <a:tblPr>
                <a:noFill/>
                <a:tableStyleId>{1DC69BAB-5D2B-4A8D-AA40-FAF5CAB24D9E}</a:tableStyleId>
              </a:tblPr>
              <a:tblGrid>
                <a:gridCol w="1044900"/>
                <a:gridCol w="1734800"/>
                <a:gridCol w="2363350"/>
                <a:gridCol w="1750100"/>
                <a:gridCol w="16274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Jetson Nano</a:t>
                      </a:r>
                      <a:endParaRPr/>
                    </a:p>
                  </a:txBody>
                  <a:tcPr marT="91425" marB="91425" marR="91425" marL="91425"/>
                </a:tc>
                <a:tc>
                  <a:txBody>
                    <a:bodyPr/>
                    <a:lstStyle/>
                    <a:p>
                      <a:pPr indent="0" lvl="0" marL="0" rtl="0" algn="l">
                        <a:spcBef>
                          <a:spcPts val="0"/>
                        </a:spcBef>
                        <a:spcAft>
                          <a:spcPts val="0"/>
                        </a:spcAft>
                        <a:buNone/>
                      </a:pPr>
                      <a:r>
                        <a:rPr lang="en"/>
                        <a:t>Jetson Nano (w/ Docker)</a:t>
                      </a:r>
                      <a:endParaRPr/>
                    </a:p>
                  </a:txBody>
                  <a:tcPr marT="91425" marB="91425" marR="91425" marL="91425"/>
                </a:tc>
                <a:tc>
                  <a:txBody>
                    <a:bodyPr/>
                    <a:lstStyle/>
                    <a:p>
                      <a:pPr indent="0" lvl="0" marL="0" rtl="0" algn="l">
                        <a:spcBef>
                          <a:spcPts val="0"/>
                        </a:spcBef>
                        <a:spcAft>
                          <a:spcPts val="0"/>
                        </a:spcAft>
                        <a:buNone/>
                      </a:pPr>
                      <a:r>
                        <a:rPr lang="en"/>
                        <a:t>Jetson NX</a:t>
                      </a:r>
                      <a:endParaRPr/>
                    </a:p>
                  </a:txBody>
                  <a:tcPr marT="91425" marB="91425" marR="91425" marL="91425"/>
                </a:tc>
                <a:tc>
                  <a:txBody>
                    <a:bodyPr/>
                    <a:lstStyle/>
                    <a:p>
                      <a:pPr indent="0" lvl="0" marL="0" rtl="0" algn="l">
                        <a:spcBef>
                          <a:spcPts val="0"/>
                        </a:spcBef>
                        <a:spcAft>
                          <a:spcPts val="0"/>
                        </a:spcAft>
                        <a:buNone/>
                      </a:pPr>
                      <a:r>
                        <a:rPr lang="en"/>
                        <a:t>Raspberry Pi 5</a:t>
                      </a:r>
                      <a:endParaRPr/>
                    </a:p>
                  </a:txBody>
                  <a:tcPr marT="91425" marB="91425" marR="91425" marL="91425"/>
                </a:tc>
              </a:tr>
              <a:tr h="381000">
                <a:tc>
                  <a:txBody>
                    <a:bodyPr/>
                    <a:lstStyle/>
                    <a:p>
                      <a:pPr indent="0" lvl="0" marL="0" rtl="0" algn="l">
                        <a:spcBef>
                          <a:spcPts val="0"/>
                        </a:spcBef>
                        <a:spcAft>
                          <a:spcPts val="0"/>
                        </a:spcAft>
                        <a:buNone/>
                      </a:pPr>
                      <a:r>
                        <a:rPr lang="en"/>
                        <a:t>Donkeycar</a:t>
                      </a:r>
                      <a:endParaRPr/>
                    </a:p>
                  </a:txBody>
                  <a:tcPr marT="91425" marB="91425" marR="91425" marL="91425"/>
                </a:tc>
                <a:tc>
                  <a:txBody>
                    <a:bodyPr/>
                    <a:lstStyle/>
                    <a:p>
                      <a:pPr indent="0" lvl="0" marL="0" rtl="0" algn="l">
                        <a:spcBef>
                          <a:spcPts val="0"/>
                        </a:spcBef>
                        <a:spcAft>
                          <a:spcPts val="0"/>
                        </a:spcAft>
                        <a:buNone/>
                      </a:pPr>
                      <a:r>
                        <a:rPr lang="en"/>
                        <a:t>4.5.1</a:t>
                      </a:r>
                      <a:endParaRPr/>
                    </a:p>
                  </a:txBody>
                  <a:tcPr marT="91425" marB="91425" marR="91425" marL="91425"/>
                </a:tc>
                <a:tc>
                  <a:txBody>
                    <a:bodyPr/>
                    <a:lstStyle/>
                    <a:p>
                      <a:pPr indent="0" lvl="0" marL="0" rtl="0" algn="l">
                        <a:spcBef>
                          <a:spcPts val="0"/>
                        </a:spcBef>
                        <a:spcAft>
                          <a:spcPts val="0"/>
                        </a:spcAft>
                        <a:buNone/>
                      </a:pPr>
                      <a:r>
                        <a:rPr lang="en"/>
                        <a:t>5.1.dev0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5.1.dev0</a:t>
                      </a:r>
                      <a:endParaRPr/>
                    </a:p>
                  </a:txBody>
                  <a:tcPr marT="91425" marB="91425" marR="91425" marL="91425"/>
                </a:tc>
                <a:tc>
                  <a:txBody>
                    <a:bodyPr/>
                    <a:lstStyle/>
                    <a:p>
                      <a:pPr indent="0" lvl="0" marL="0" rtl="0" algn="l">
                        <a:spcBef>
                          <a:spcPts val="0"/>
                        </a:spcBef>
                        <a:spcAft>
                          <a:spcPts val="0"/>
                        </a:spcAft>
                        <a:buNone/>
                      </a:pPr>
                      <a:r>
                        <a:rPr lang="en"/>
                        <a:t>5.2.dev2</a:t>
                      </a:r>
                      <a:endParaRPr/>
                    </a:p>
                  </a:txBody>
                  <a:tcPr marT="91425" marB="91425" marR="91425" marL="91425"/>
                </a:tc>
              </a:tr>
              <a:tr h="381000">
                <a:tc>
                  <a:txBody>
                    <a:bodyPr/>
                    <a:lstStyle/>
                    <a:p>
                      <a:pPr indent="0" lvl="0" marL="0" rtl="0" algn="l">
                        <a:spcBef>
                          <a:spcPts val="0"/>
                        </a:spcBef>
                        <a:spcAft>
                          <a:spcPts val="0"/>
                        </a:spcAft>
                        <a:buNone/>
                      </a:pPr>
                      <a:r>
                        <a:rPr lang="en"/>
                        <a:t>Python</a:t>
                      </a:r>
                      <a:endParaRPr/>
                    </a:p>
                  </a:txBody>
                  <a:tcPr marT="91425" marB="91425" marR="91425" marL="91425"/>
                </a:tc>
                <a:tc>
                  <a:txBody>
                    <a:bodyPr/>
                    <a:lstStyle/>
                    <a:p>
                      <a:pPr indent="0" lvl="0" marL="0" rtl="0" algn="l">
                        <a:spcBef>
                          <a:spcPts val="0"/>
                        </a:spcBef>
                        <a:spcAft>
                          <a:spcPts val="0"/>
                        </a:spcAft>
                        <a:buNone/>
                      </a:pPr>
                      <a:r>
                        <a:rPr lang="en"/>
                        <a:t>3.6.9</a:t>
                      </a:r>
                      <a:endParaRPr/>
                    </a:p>
                  </a:txBody>
                  <a:tcPr marT="91425" marB="91425" marR="91425" marL="91425"/>
                </a:tc>
                <a:tc>
                  <a:txBody>
                    <a:bodyPr/>
                    <a:lstStyle/>
                    <a:p>
                      <a:pPr indent="0" lvl="0" marL="0" rtl="0" algn="l">
                        <a:spcBef>
                          <a:spcPts val="0"/>
                        </a:spcBef>
                        <a:spcAft>
                          <a:spcPts val="0"/>
                        </a:spcAft>
                        <a:buNone/>
                      </a:pPr>
                      <a:r>
                        <a:rPr lang="en"/>
                        <a:t>3.8.10</a:t>
                      </a:r>
                      <a:endParaRPr/>
                    </a:p>
                  </a:txBody>
                  <a:tcPr marT="91425" marB="91425" marR="91425" marL="91425"/>
                </a:tc>
                <a:tc>
                  <a:txBody>
                    <a:bodyPr/>
                    <a:lstStyle/>
                    <a:p>
                      <a:pPr indent="0" lvl="0" marL="0" rtl="0" algn="l">
                        <a:spcBef>
                          <a:spcPts val="0"/>
                        </a:spcBef>
                        <a:spcAft>
                          <a:spcPts val="0"/>
                        </a:spcAft>
                        <a:buNone/>
                      </a:pPr>
                      <a:r>
                        <a:rPr lang="en"/>
                        <a:t>3.8.10</a:t>
                      </a:r>
                      <a:endParaRPr/>
                    </a:p>
                  </a:txBody>
                  <a:tcPr marT="91425" marB="91425" marR="91425" marL="91425"/>
                </a:tc>
                <a:tc>
                  <a:txBody>
                    <a:bodyPr/>
                    <a:lstStyle/>
                    <a:p>
                      <a:pPr indent="0" lvl="0" marL="0" rtl="0" algn="l">
                        <a:spcBef>
                          <a:spcPts val="0"/>
                        </a:spcBef>
                        <a:spcAft>
                          <a:spcPts val="0"/>
                        </a:spcAft>
                        <a:buNone/>
                      </a:pPr>
                      <a:r>
                        <a:rPr lang="en"/>
                        <a:t>3.11.2</a:t>
                      </a:r>
                      <a:endParaRPr/>
                    </a:p>
                  </a:txBody>
                  <a:tcPr marT="91425" marB="91425" marR="91425" marL="91425"/>
                </a:tc>
              </a:tr>
              <a:tr h="381000">
                <a:tc>
                  <a:txBody>
                    <a:bodyPr/>
                    <a:lstStyle/>
                    <a:p>
                      <a:pPr indent="0" lvl="0" marL="0" rtl="0" algn="l">
                        <a:spcBef>
                          <a:spcPts val="0"/>
                        </a:spcBef>
                        <a:spcAft>
                          <a:spcPts val="0"/>
                        </a:spcAft>
                        <a:buNone/>
                      </a:pPr>
                      <a:r>
                        <a:rPr lang="en"/>
                        <a:t>Tensorflow</a:t>
                      </a:r>
                      <a:endParaRPr/>
                    </a:p>
                  </a:txBody>
                  <a:tcPr marT="91425" marB="91425" marR="91425" marL="91425"/>
                </a:tc>
                <a:tc>
                  <a:txBody>
                    <a:bodyPr/>
                    <a:lstStyle/>
                    <a:p>
                      <a:pPr indent="0" lvl="0" marL="0" rtl="0" algn="l">
                        <a:spcBef>
                          <a:spcPts val="0"/>
                        </a:spcBef>
                        <a:spcAft>
                          <a:spcPts val="0"/>
                        </a:spcAft>
                        <a:buNone/>
                      </a:pPr>
                      <a:r>
                        <a:rPr lang="en"/>
                        <a:t>2.5.0</a:t>
                      </a:r>
                      <a:endParaRPr/>
                    </a:p>
                  </a:txBody>
                  <a:tcPr marT="91425" marB="91425" marR="91425" marL="91425"/>
                </a:tc>
                <a:tc>
                  <a:txBody>
                    <a:bodyPr/>
                    <a:lstStyle/>
                    <a:p>
                      <a:pPr indent="0" lvl="0" marL="0" rtl="0" algn="l">
                        <a:spcBef>
                          <a:spcPts val="0"/>
                        </a:spcBef>
                        <a:spcAft>
                          <a:spcPts val="0"/>
                        </a:spcAft>
                        <a:buNone/>
                      </a:pPr>
                      <a:r>
                        <a:rPr lang="en"/>
                        <a:t>2.12.0</a:t>
                      </a:r>
                      <a:endParaRPr/>
                    </a:p>
                  </a:txBody>
                  <a:tcPr marT="91425" marB="91425" marR="91425" marL="91425"/>
                </a:tc>
                <a:tc>
                  <a:txBody>
                    <a:bodyPr/>
                    <a:lstStyle/>
                    <a:p>
                      <a:pPr indent="0" lvl="0" marL="0" rtl="0" algn="l">
                        <a:spcBef>
                          <a:spcPts val="0"/>
                        </a:spcBef>
                        <a:spcAft>
                          <a:spcPts val="0"/>
                        </a:spcAft>
                        <a:buNone/>
                      </a:pPr>
                      <a:r>
                        <a:rPr lang="en"/>
                        <a:t>2.12.0</a:t>
                      </a:r>
                      <a:endParaRPr/>
                    </a:p>
                  </a:txBody>
                  <a:tcPr marT="91425" marB="91425" marR="91425" marL="91425"/>
                </a:tc>
                <a:tc>
                  <a:txBody>
                    <a:bodyPr/>
                    <a:lstStyle/>
                    <a:p>
                      <a:pPr indent="0" lvl="0" marL="0" rtl="0" algn="l">
                        <a:spcBef>
                          <a:spcPts val="0"/>
                        </a:spcBef>
                        <a:spcAft>
                          <a:spcPts val="0"/>
                        </a:spcAft>
                        <a:buNone/>
                      </a:pPr>
                      <a:r>
                        <a:rPr lang="en"/>
                        <a:t>2.15.1</a:t>
                      </a:r>
                      <a:endParaRPr/>
                    </a:p>
                  </a:txBody>
                  <a:tcPr marT="91425" marB="91425" marR="91425" marL="91425"/>
                </a:tc>
              </a:tr>
              <a:tr h="381000">
                <a:tc>
                  <a:txBody>
                    <a:bodyPr/>
                    <a:lstStyle/>
                    <a:p>
                      <a:pPr indent="0" lvl="0" marL="0" rtl="0" algn="l">
                        <a:spcBef>
                          <a:spcPts val="0"/>
                        </a:spcBef>
                        <a:spcAft>
                          <a:spcPts val="0"/>
                        </a:spcAft>
                        <a:buNone/>
                      </a:pPr>
                      <a:r>
                        <a:rPr lang="en"/>
                        <a:t>Pytorch</a:t>
                      </a:r>
                      <a:endParaRPr/>
                    </a:p>
                  </a:txBody>
                  <a:tcPr marT="91425" marB="91425" marR="91425" marL="91425"/>
                </a:tc>
                <a:tc>
                  <a:txBody>
                    <a:bodyPr/>
                    <a:lstStyle/>
                    <a:p>
                      <a:pPr indent="0" lvl="0" marL="0" rtl="0" algn="l">
                        <a:spcBef>
                          <a:spcPts val="0"/>
                        </a:spcBef>
                        <a:spcAft>
                          <a:spcPts val="0"/>
                        </a:spcAft>
                        <a:buNone/>
                      </a:pPr>
                      <a:r>
                        <a:rPr lang="en"/>
                        <a:t>1.8.0</a:t>
                      </a:r>
                      <a:endParaRPr/>
                    </a:p>
                  </a:txBody>
                  <a:tcPr marT="91425" marB="91425" marR="91425" marL="91425"/>
                </a:tc>
                <a:tc>
                  <a:txBody>
                    <a:bodyPr/>
                    <a:lstStyle/>
                    <a:p>
                      <a:pPr indent="0" lvl="0" marL="0" rtl="0" algn="l">
                        <a:spcBef>
                          <a:spcPts val="0"/>
                        </a:spcBef>
                        <a:spcAft>
                          <a:spcPts val="0"/>
                        </a:spcAft>
                        <a:buNone/>
                      </a:pPr>
                      <a:r>
                        <a:rPr lang="en"/>
                        <a:t>2.1.0a0+41361538.nv23.06</a:t>
                      </a:r>
                      <a:endParaRPr/>
                    </a:p>
                  </a:txBody>
                  <a:tcPr marT="91425" marB="91425" marR="91425" marL="91425"/>
                </a:tc>
                <a:tc>
                  <a:txBody>
                    <a:bodyPr/>
                    <a:lstStyle/>
                    <a:p>
                      <a:pPr indent="0" lvl="0" marL="0" rtl="0" algn="l">
                        <a:spcBef>
                          <a:spcPts val="0"/>
                        </a:spcBef>
                        <a:spcAft>
                          <a:spcPts val="0"/>
                        </a:spcAft>
                        <a:buNone/>
                      </a:pPr>
                      <a:r>
                        <a:rPr lang="en"/>
                        <a:t>2.1.0a0+41361538.nv23.06</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81000">
                <a:tc>
                  <a:txBody>
                    <a:bodyPr/>
                    <a:lstStyle/>
                    <a:p>
                      <a:pPr indent="0" lvl="0" marL="0" rtl="0" algn="l">
                        <a:spcBef>
                          <a:spcPts val="0"/>
                        </a:spcBef>
                        <a:spcAft>
                          <a:spcPts val="0"/>
                        </a:spcAft>
                        <a:buNone/>
                      </a:pPr>
                      <a:r>
                        <a:rPr lang="en"/>
                        <a:t>TensorRT</a:t>
                      </a:r>
                      <a:endParaRPr/>
                    </a:p>
                  </a:txBody>
                  <a:tcPr marT="91425" marB="91425" marR="91425" marL="91425"/>
                </a:tc>
                <a:tc>
                  <a:txBody>
                    <a:bodyPr/>
                    <a:lstStyle/>
                    <a:p>
                      <a:pPr indent="0" lvl="0" marL="0" rtl="0" algn="l">
                        <a:spcBef>
                          <a:spcPts val="0"/>
                        </a:spcBef>
                        <a:spcAft>
                          <a:spcPts val="0"/>
                        </a:spcAft>
                        <a:buNone/>
                      </a:pPr>
                      <a:r>
                        <a:rPr lang="en"/>
                        <a:t>7.1.3.0-1+cuda10.2</a:t>
                      </a:r>
                      <a:endParaRPr/>
                    </a:p>
                  </a:txBody>
                  <a:tcPr marT="91425" marB="91425" marR="91425" marL="91425"/>
                </a:tc>
                <a:tc>
                  <a:txBody>
                    <a:bodyPr/>
                    <a:lstStyle/>
                    <a:p>
                      <a:pPr indent="0" lvl="0" marL="0" rtl="0" algn="l">
                        <a:spcBef>
                          <a:spcPts val="0"/>
                        </a:spcBef>
                        <a:spcAft>
                          <a:spcPts val="0"/>
                        </a:spcAft>
                        <a:buNone/>
                      </a:pPr>
                      <a:r>
                        <a:rPr lang="en"/>
                        <a:t>8.5.2.2-1+cuda11.4</a:t>
                      </a:r>
                      <a:endParaRPr/>
                    </a:p>
                  </a:txBody>
                  <a:tcPr marT="91425" marB="91425" marR="91425" marL="91425"/>
                </a:tc>
                <a:tc>
                  <a:txBody>
                    <a:bodyPr/>
                    <a:lstStyle/>
                    <a:p>
                      <a:pPr indent="0" lvl="0" marL="0" rtl="0" algn="l">
                        <a:spcBef>
                          <a:spcPts val="0"/>
                        </a:spcBef>
                        <a:spcAft>
                          <a:spcPts val="0"/>
                        </a:spcAft>
                        <a:buNone/>
                      </a:pPr>
                      <a:r>
                        <a:rPr lang="en"/>
                        <a:t>8.5.2.2-1+cuda11.4</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14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CPU &amp; GPU &amp; NPU</a:t>
            </a:r>
            <a:endParaRPr/>
          </a:p>
        </p:txBody>
      </p:sp>
      <p:sp>
        <p:nvSpPr>
          <p:cNvPr id="92" name="Google Shape;92;p17"/>
          <p:cNvSpPr txBox="1"/>
          <p:nvPr>
            <p:ph idx="1" type="body"/>
          </p:nvPr>
        </p:nvSpPr>
        <p:spPr>
          <a:xfrm>
            <a:off x="311700" y="930175"/>
            <a:ext cx="53070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CPU(Central Processing Unit): The hardware that is essentially the brain of the computer, and used for general computing. The Jetson uses the ARM architecture.</a:t>
            </a:r>
            <a:endParaRPr/>
          </a:p>
          <a:p>
            <a:pPr indent="0" lvl="0" marL="457200" rtl="0" algn="l">
              <a:spcBef>
                <a:spcPts val="1200"/>
              </a:spcBef>
              <a:spcAft>
                <a:spcPts val="0"/>
              </a:spcAft>
              <a:buNone/>
            </a:pPr>
            <a:r>
              <a:t/>
            </a:r>
            <a:endParaRPr/>
          </a:p>
          <a:p>
            <a:pPr indent="-308610" lvl="0" marL="457200" rtl="0" algn="l">
              <a:spcBef>
                <a:spcPts val="1200"/>
              </a:spcBef>
              <a:spcAft>
                <a:spcPts val="0"/>
              </a:spcAft>
              <a:buSzPct val="100000"/>
              <a:buChar char="-"/>
            </a:pPr>
            <a:r>
              <a:rPr lang="en"/>
              <a:t>GPU(Graphic Processing Unit): In a process called parallel computing, GPUs break down large tasks into smaller ones that can be ran in parallel. Softwares like Tensorflow, utilize libraries like CUDA to offload computation and inference to the GPU, accelerating the computational time.</a:t>
            </a:r>
            <a:endParaRPr/>
          </a:p>
          <a:p>
            <a:pPr indent="0" lvl="0" marL="457200" rtl="0" algn="l">
              <a:spcBef>
                <a:spcPts val="1200"/>
              </a:spcBef>
              <a:spcAft>
                <a:spcPts val="0"/>
              </a:spcAft>
              <a:buNone/>
            </a:pPr>
            <a:r>
              <a:rPr lang="en"/>
              <a:t> </a:t>
            </a:r>
            <a:endParaRPr/>
          </a:p>
          <a:p>
            <a:pPr indent="-308610" lvl="0" marL="457200" rtl="0" algn="l">
              <a:spcBef>
                <a:spcPts val="1200"/>
              </a:spcBef>
              <a:spcAft>
                <a:spcPts val="0"/>
              </a:spcAft>
              <a:buSzPct val="100000"/>
              <a:buChar char="-"/>
            </a:pPr>
            <a:r>
              <a:rPr lang="en"/>
              <a:t>NPU(Neural Processing Unit): NPUs are specialized processors for neural networks. They are optimized for matrix operations, parallel processing, and low latency. This means computationally expensive task such as deep learning can be offloaded here. </a:t>
            </a:r>
            <a:endParaRPr/>
          </a:p>
        </p:txBody>
      </p:sp>
      <p:sp>
        <p:nvSpPr>
          <p:cNvPr id="93" name="Google Shape;93;p17"/>
          <p:cNvSpPr txBox="1"/>
          <p:nvPr/>
        </p:nvSpPr>
        <p:spPr>
          <a:xfrm>
            <a:off x="5872800" y="930175"/>
            <a:ext cx="2798700" cy="3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dk2"/>
                </a:solidFill>
              </a:rPr>
              <a:t>CPU: Decision Making </a:t>
            </a:r>
            <a:endParaRPr u="sng">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sz="500">
              <a:solidFill>
                <a:schemeClr val="dk2"/>
              </a:solidFill>
            </a:endParaRPr>
          </a:p>
          <a:p>
            <a:pPr indent="0" lvl="0" marL="0" rtl="0" algn="l">
              <a:spcBef>
                <a:spcPts val="0"/>
              </a:spcBef>
              <a:spcAft>
                <a:spcPts val="0"/>
              </a:spcAft>
              <a:buNone/>
            </a:pPr>
            <a:r>
              <a:rPr lang="en" u="sng">
                <a:solidFill>
                  <a:schemeClr val="dk2"/>
                </a:solidFill>
              </a:rPr>
              <a:t>GPU: Offloads Parallel Task. </a:t>
            </a:r>
            <a:endParaRPr u="sng">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Cuda: allows parallel processing</a:t>
            </a:r>
            <a:endParaRPr>
              <a:solidFill>
                <a:schemeClr val="dk2"/>
              </a:solidFill>
            </a:endParaRPr>
          </a:p>
          <a:p>
            <a:pPr indent="0" lvl="0" marL="0" rtl="0" algn="l">
              <a:spcBef>
                <a:spcPts val="0"/>
              </a:spcBef>
              <a:spcAft>
                <a:spcPts val="0"/>
              </a:spcAft>
              <a:buNone/>
            </a:pPr>
            <a:r>
              <a:rPr lang="en">
                <a:solidFill>
                  <a:schemeClr val="dk2"/>
                </a:solidFill>
              </a:rPr>
              <a:t>Tensor RT: specialized for NVIDIA GPUs</a:t>
            </a:r>
            <a:br>
              <a:rPr lang="en">
                <a:solidFill>
                  <a:schemeClr val="dk2"/>
                </a:solidFill>
              </a:rPr>
            </a:br>
            <a:br>
              <a:rPr lang="en">
                <a:solidFill>
                  <a:schemeClr val="dk2"/>
                </a:solidFill>
              </a:rPr>
            </a:br>
            <a:endParaRPr sz="600">
              <a:solidFill>
                <a:schemeClr val="dk2"/>
              </a:solidFill>
            </a:endParaRPr>
          </a:p>
          <a:p>
            <a:pPr indent="0" lvl="0" marL="0" rtl="0" algn="l">
              <a:spcBef>
                <a:spcPts val="0"/>
              </a:spcBef>
              <a:spcAft>
                <a:spcPts val="0"/>
              </a:spcAft>
              <a:buNone/>
            </a:pPr>
            <a:r>
              <a:rPr lang="en" u="sng">
                <a:solidFill>
                  <a:schemeClr val="dk2"/>
                </a:solidFill>
              </a:rPr>
              <a:t>NPU:</a:t>
            </a:r>
            <a:r>
              <a:rPr lang="en" u="sng">
                <a:solidFill>
                  <a:schemeClr val="dk2"/>
                </a:solidFill>
              </a:rPr>
              <a:t>Offload Deep Learning Task. </a:t>
            </a:r>
            <a:endParaRPr u="sng">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
        <p:nvSpPr>
          <p:cNvPr id="94" name="Google Shape;94;p17"/>
          <p:cNvSpPr txBox="1"/>
          <p:nvPr/>
        </p:nvSpPr>
        <p:spPr>
          <a:xfrm>
            <a:off x="4445250" y="4609063"/>
            <a:ext cx="35910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700">
                <a:solidFill>
                  <a:schemeClr val="dk1"/>
                </a:solidFill>
              </a:rPr>
              <a:t>ECE MAE 148  | Winter 2025</a:t>
            </a:r>
            <a:endParaRPr/>
          </a:p>
        </p:txBody>
      </p:sp>
      <p:pic>
        <p:nvPicPr>
          <p:cNvPr id="95" name="Google Shape;95;p17"/>
          <p:cNvPicPr preferRelativeResize="0"/>
          <p:nvPr/>
        </p:nvPicPr>
        <p:blipFill>
          <a:blip r:embed="rId3">
            <a:alphaModFix/>
          </a:blip>
          <a:stretch>
            <a:fillRect/>
          </a:stretch>
        </p:blipFill>
        <p:spPr>
          <a:xfrm>
            <a:off x="8089846" y="4314350"/>
            <a:ext cx="805836" cy="741125"/>
          </a:xfrm>
          <a:prstGeom prst="rect">
            <a:avLst/>
          </a:prstGeom>
          <a:noFill/>
          <a:ln>
            <a:noFill/>
          </a:ln>
        </p:spPr>
      </p:pic>
      <p:pic>
        <p:nvPicPr>
          <p:cNvPr id="96" name="Google Shape;96;p17"/>
          <p:cNvPicPr preferRelativeResize="0"/>
          <p:nvPr/>
        </p:nvPicPr>
        <p:blipFill>
          <a:blip r:embed="rId4">
            <a:alphaModFix/>
          </a:blip>
          <a:stretch>
            <a:fillRect/>
          </a:stretch>
        </p:blipFill>
        <p:spPr>
          <a:xfrm>
            <a:off x="135400" y="4425336"/>
            <a:ext cx="267515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54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t>
            </a:r>
            <a:r>
              <a:rPr lang="en"/>
              <a:t>We Did: Jetson/Tensor RT</a:t>
            </a:r>
            <a:endParaRPr/>
          </a:p>
        </p:txBody>
      </p:sp>
      <p:sp>
        <p:nvSpPr>
          <p:cNvPr id="102" name="Google Shape;102;p18"/>
          <p:cNvSpPr txBox="1"/>
          <p:nvPr>
            <p:ph idx="1" type="body"/>
          </p:nvPr>
        </p:nvSpPr>
        <p:spPr>
          <a:xfrm>
            <a:off x="227400" y="5118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.h5 → .savedmodel → tensorrt directory (worked w/ DSE 190 Team)</a:t>
            </a:r>
            <a:endParaRPr/>
          </a:p>
          <a:p>
            <a:pPr indent="-317500" lvl="1" marL="914400" rtl="0" algn="l">
              <a:spcBef>
                <a:spcPts val="0"/>
              </a:spcBef>
              <a:spcAft>
                <a:spcPts val="0"/>
              </a:spcAft>
              <a:buSzPts val="1400"/>
              <a:buChar char="○"/>
            </a:pPr>
            <a:r>
              <a:rPr lang="en"/>
              <a:t>Different processes for Python 3.6 and 3.8 (creates directories w/ different contents)</a:t>
            </a:r>
            <a:endParaRPr/>
          </a:p>
          <a:p>
            <a:pPr indent="-317500" lvl="1" marL="914400" rtl="0" algn="l">
              <a:spcBef>
                <a:spcPts val="0"/>
              </a:spcBef>
              <a:spcAft>
                <a:spcPts val="0"/>
              </a:spcAft>
              <a:buSzPts val="1400"/>
              <a:buChar char="○"/>
            </a:pPr>
            <a:r>
              <a:rPr lang="en"/>
              <a:t> Python 3.6:</a:t>
            </a:r>
            <a:endParaRPr/>
          </a:p>
          <a:p>
            <a:pPr indent="0" lvl="0" marL="0" rtl="0" algn="l">
              <a:spcBef>
                <a:spcPts val="0"/>
              </a:spcBef>
              <a:spcAft>
                <a:spcPts val="0"/>
              </a:spcAft>
              <a:buNone/>
            </a:pPr>
            <a:r>
              <a:t/>
            </a:r>
            <a:endParaRPr sz="1200"/>
          </a:p>
          <a:p>
            <a:pPr indent="-317500" lvl="1" marL="914400" rtl="0" algn="l">
              <a:spcBef>
                <a:spcPts val="200"/>
              </a:spcBef>
              <a:spcAft>
                <a:spcPts val="0"/>
              </a:spcAft>
              <a:buSzPts val="1400"/>
              <a:buChar char="○"/>
            </a:pPr>
            <a:r>
              <a:rPr lang="en"/>
              <a:t>Python 3.8:</a:t>
            </a:r>
            <a:endParaRPr/>
          </a:p>
          <a:p>
            <a:pPr indent="-317500" lvl="0" marL="457200" rtl="0" algn="l">
              <a:spcBef>
                <a:spcPts val="600"/>
              </a:spcBef>
              <a:spcAft>
                <a:spcPts val="0"/>
              </a:spcAft>
              <a:buSzPts val="1400"/>
              <a:buChar char="●"/>
            </a:pPr>
            <a:r>
              <a:rPr lang="en" sz="1400"/>
              <a:t>Problems: Outdated documentation (.uff) &amp; GPU access in a docker</a:t>
            </a:r>
            <a:endParaRPr/>
          </a:p>
        </p:txBody>
      </p:sp>
      <p:sp>
        <p:nvSpPr>
          <p:cNvPr id="103" name="Google Shape;103;p18"/>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700">
                <a:solidFill>
                  <a:srgbClr val="000000"/>
                </a:solidFill>
              </a:rPr>
              <a:t>ECE MAE 148  | Winter 2025</a:t>
            </a:r>
            <a:endParaRPr/>
          </a:p>
        </p:txBody>
      </p:sp>
      <p:pic>
        <p:nvPicPr>
          <p:cNvPr id="104" name="Google Shape;104;p18"/>
          <p:cNvPicPr preferRelativeResize="0"/>
          <p:nvPr/>
        </p:nvPicPr>
        <p:blipFill>
          <a:blip r:embed="rId3">
            <a:alphaModFix/>
          </a:blip>
          <a:stretch>
            <a:fillRect/>
          </a:stretch>
        </p:blipFill>
        <p:spPr>
          <a:xfrm>
            <a:off x="135400" y="4425336"/>
            <a:ext cx="2675150" cy="572700"/>
          </a:xfrm>
          <a:prstGeom prst="rect">
            <a:avLst/>
          </a:prstGeom>
          <a:noFill/>
          <a:ln>
            <a:noFill/>
          </a:ln>
        </p:spPr>
      </p:pic>
      <p:pic>
        <p:nvPicPr>
          <p:cNvPr id="105" name="Google Shape;105;p18"/>
          <p:cNvPicPr preferRelativeResize="0"/>
          <p:nvPr/>
        </p:nvPicPr>
        <p:blipFill rotWithShape="1">
          <a:blip r:embed="rId4">
            <a:alphaModFix/>
          </a:blip>
          <a:srcRect b="64841" l="0" r="9280" t="0"/>
          <a:stretch/>
        </p:blipFill>
        <p:spPr>
          <a:xfrm>
            <a:off x="2228800" y="1122163"/>
            <a:ext cx="6115005" cy="377450"/>
          </a:xfrm>
          <a:prstGeom prst="rect">
            <a:avLst/>
          </a:prstGeom>
          <a:noFill/>
          <a:ln>
            <a:noFill/>
          </a:ln>
        </p:spPr>
      </p:pic>
      <p:pic>
        <p:nvPicPr>
          <p:cNvPr id="106" name="Google Shape;106;p18"/>
          <p:cNvPicPr preferRelativeResize="0"/>
          <p:nvPr/>
        </p:nvPicPr>
        <p:blipFill rotWithShape="1">
          <a:blip r:embed="rId4">
            <a:alphaModFix/>
          </a:blip>
          <a:srcRect b="0" l="0" r="1806" t="64841"/>
          <a:stretch/>
        </p:blipFill>
        <p:spPr>
          <a:xfrm>
            <a:off x="2228800" y="1563925"/>
            <a:ext cx="6618851" cy="377450"/>
          </a:xfrm>
          <a:prstGeom prst="rect">
            <a:avLst/>
          </a:prstGeom>
          <a:noFill/>
          <a:ln>
            <a:noFill/>
          </a:ln>
        </p:spPr>
      </p:pic>
      <p:pic>
        <p:nvPicPr>
          <p:cNvPr id="107" name="Google Shape;107;p18"/>
          <p:cNvPicPr preferRelativeResize="0"/>
          <p:nvPr/>
        </p:nvPicPr>
        <p:blipFill>
          <a:blip r:embed="rId5">
            <a:alphaModFix/>
          </a:blip>
          <a:stretch>
            <a:fillRect/>
          </a:stretch>
        </p:blipFill>
        <p:spPr>
          <a:xfrm>
            <a:off x="4716050" y="2278675"/>
            <a:ext cx="2856575" cy="1912825"/>
          </a:xfrm>
          <a:prstGeom prst="rect">
            <a:avLst/>
          </a:prstGeom>
          <a:noFill/>
          <a:ln>
            <a:noFill/>
          </a:ln>
        </p:spPr>
      </p:pic>
      <p:pic>
        <p:nvPicPr>
          <p:cNvPr id="108" name="Google Shape;108;p18"/>
          <p:cNvPicPr preferRelativeResize="0"/>
          <p:nvPr/>
        </p:nvPicPr>
        <p:blipFill>
          <a:blip r:embed="rId6">
            <a:alphaModFix/>
          </a:blip>
          <a:stretch>
            <a:fillRect/>
          </a:stretch>
        </p:blipFill>
        <p:spPr>
          <a:xfrm>
            <a:off x="833100" y="2278675"/>
            <a:ext cx="2903377" cy="2062462"/>
          </a:xfrm>
          <a:prstGeom prst="rect">
            <a:avLst/>
          </a:prstGeom>
          <a:noFill/>
          <a:ln>
            <a:noFill/>
          </a:ln>
        </p:spPr>
      </p:pic>
      <p:pic>
        <p:nvPicPr>
          <p:cNvPr id="109" name="Google Shape;109;p18"/>
          <p:cNvPicPr preferRelativeResize="0"/>
          <p:nvPr/>
        </p:nvPicPr>
        <p:blipFill>
          <a:blip r:embed="rId7">
            <a:alphaModFix/>
          </a:blip>
          <a:stretch>
            <a:fillRect/>
          </a:stretch>
        </p:blipFill>
        <p:spPr>
          <a:xfrm>
            <a:off x="8176396" y="4341125"/>
            <a:ext cx="805836" cy="74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16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did: RPI</a:t>
            </a:r>
            <a:endParaRPr/>
          </a:p>
        </p:txBody>
      </p:sp>
      <p:sp>
        <p:nvSpPr>
          <p:cNvPr id="115" name="Google Shape;115;p19"/>
          <p:cNvSpPr txBox="1"/>
          <p:nvPr>
            <p:ph idx="1" type="body"/>
          </p:nvPr>
        </p:nvSpPr>
        <p:spPr>
          <a:xfrm>
            <a:off x="311700" y="741775"/>
            <a:ext cx="6441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To Benchmark Running DonkeyCar:</a:t>
            </a:r>
            <a:br>
              <a:rPr lang="en" sz="1400"/>
            </a:br>
            <a:r>
              <a:rPr lang="en" sz="1400"/>
              <a:t>DonkeyCar has documentation to set up and run donkey on the raspberry pi. After installing DonkeyCar the process is the same as it is with the Jetson (without TensorRT).</a:t>
            </a:r>
            <a:br>
              <a:rPr lang="en" sz="1400"/>
            </a:br>
            <a:endParaRPr sz="1400"/>
          </a:p>
          <a:p>
            <a:pPr indent="-317500" lvl="0" marL="457200" rtl="0" algn="l">
              <a:spcBef>
                <a:spcPts val="0"/>
              </a:spcBef>
              <a:spcAft>
                <a:spcPts val="0"/>
              </a:spcAft>
              <a:buSzPts val="1400"/>
              <a:buChar char="●"/>
            </a:pPr>
            <a:r>
              <a:rPr b="1" lang="en" sz="1400"/>
              <a:t>To Benchmark with Hailo RT:</a:t>
            </a:r>
            <a:endParaRPr b="1" sz="1400"/>
          </a:p>
          <a:p>
            <a:pPr indent="-317500" lvl="1" marL="914400" rtl="0" algn="l">
              <a:spcBef>
                <a:spcPts val="0"/>
              </a:spcBef>
              <a:spcAft>
                <a:spcPts val="0"/>
              </a:spcAft>
              <a:buSzPts val="1400"/>
              <a:buChar char="○"/>
            </a:pPr>
            <a:r>
              <a:rPr lang="en"/>
              <a:t>Research how the Hailo NPU can be accessed through the RPI →</a:t>
            </a:r>
            <a:endParaRPr/>
          </a:p>
          <a:p>
            <a:pPr indent="-317500" lvl="1" marL="914400" rtl="0" algn="l">
              <a:spcBef>
                <a:spcPts val="0"/>
              </a:spcBef>
              <a:spcAft>
                <a:spcPts val="0"/>
              </a:spcAft>
              <a:buSzPts val="1400"/>
              <a:buChar char="○"/>
            </a:pPr>
            <a:r>
              <a:rPr lang="en"/>
              <a:t>Research what models the Hailo NPU can run. →</a:t>
            </a:r>
            <a:endParaRPr/>
          </a:p>
          <a:p>
            <a:pPr indent="-317500" lvl="1" marL="914400" rtl="0" algn="l">
              <a:spcBef>
                <a:spcPts val="0"/>
              </a:spcBef>
              <a:spcAft>
                <a:spcPts val="0"/>
              </a:spcAft>
              <a:buSzPts val="1400"/>
              <a:buChar char="○"/>
            </a:pPr>
            <a:r>
              <a:rPr lang="en"/>
              <a:t>Research, Implement and Debug Model conversion from .h5 to .hef</a:t>
            </a:r>
            <a:endParaRPr/>
          </a:p>
          <a:p>
            <a:pPr indent="-317500" lvl="1" marL="914400" rtl="0" algn="l">
              <a:spcBef>
                <a:spcPts val="0"/>
              </a:spcBef>
              <a:spcAft>
                <a:spcPts val="0"/>
              </a:spcAft>
              <a:buSzPts val="1400"/>
              <a:buChar char="○"/>
            </a:pPr>
            <a:r>
              <a:rPr lang="en"/>
              <a:t>Research and Implement Benchmark .hef using the Hailo toolkit.</a:t>
            </a:r>
            <a:endParaRPr/>
          </a:p>
          <a:p>
            <a:pPr indent="-317500" lvl="1" marL="914400" rtl="0" algn="l">
              <a:spcBef>
                <a:spcPts val="0"/>
              </a:spcBef>
              <a:spcAft>
                <a:spcPts val="0"/>
              </a:spcAft>
              <a:buSzPts val="1400"/>
              <a:buChar char="○"/>
            </a:pPr>
            <a:r>
              <a:rPr lang="en"/>
              <a:t>Integrate .hef into DonkeyCar</a:t>
            </a:r>
            <a:endParaRPr/>
          </a:p>
          <a:p>
            <a:pPr indent="0" lvl="0" marL="0" rtl="0" algn="l">
              <a:spcBef>
                <a:spcPts val="1200"/>
              </a:spcBef>
              <a:spcAft>
                <a:spcPts val="1200"/>
              </a:spcAft>
              <a:buNone/>
            </a:pPr>
            <a:r>
              <a:t/>
            </a:r>
            <a:endParaRPr sz="1400"/>
          </a:p>
        </p:txBody>
      </p:sp>
      <p:sp>
        <p:nvSpPr>
          <p:cNvPr id="116" name="Google Shape;116;p19"/>
          <p:cNvSpPr txBox="1"/>
          <p:nvPr/>
        </p:nvSpPr>
        <p:spPr>
          <a:xfrm>
            <a:off x="4088725" y="4653550"/>
            <a:ext cx="4023600" cy="446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700">
                <a:solidFill>
                  <a:srgbClr val="000000"/>
                </a:solidFill>
              </a:rPr>
              <a:t>ECE MAE 148  | Winter 2025</a:t>
            </a:r>
            <a:endParaRPr/>
          </a:p>
        </p:txBody>
      </p:sp>
      <p:pic>
        <p:nvPicPr>
          <p:cNvPr id="117" name="Google Shape;117;p19"/>
          <p:cNvPicPr preferRelativeResize="0"/>
          <p:nvPr/>
        </p:nvPicPr>
        <p:blipFill>
          <a:blip r:embed="rId3">
            <a:alphaModFix/>
          </a:blip>
          <a:stretch>
            <a:fillRect/>
          </a:stretch>
        </p:blipFill>
        <p:spPr>
          <a:xfrm>
            <a:off x="135400" y="4425336"/>
            <a:ext cx="2675150" cy="572700"/>
          </a:xfrm>
          <a:prstGeom prst="rect">
            <a:avLst/>
          </a:prstGeom>
          <a:noFill/>
          <a:ln>
            <a:noFill/>
          </a:ln>
        </p:spPr>
      </p:pic>
      <p:pic>
        <p:nvPicPr>
          <p:cNvPr id="118" name="Google Shape;118;p19"/>
          <p:cNvPicPr preferRelativeResize="0"/>
          <p:nvPr/>
        </p:nvPicPr>
        <p:blipFill>
          <a:blip r:embed="rId4">
            <a:alphaModFix/>
          </a:blip>
          <a:stretch>
            <a:fillRect/>
          </a:stretch>
        </p:blipFill>
        <p:spPr>
          <a:xfrm>
            <a:off x="8176396" y="4341125"/>
            <a:ext cx="805836" cy="741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Profile.py</a:t>
            </a:r>
            <a:endParaRPr/>
          </a:p>
        </p:txBody>
      </p:sp>
      <p:sp>
        <p:nvSpPr>
          <p:cNvPr id="124" name="Google Shape;124;p20"/>
          <p:cNvSpPr txBox="1"/>
          <p:nvPr>
            <p:ph idx="1" type="body"/>
          </p:nvPr>
        </p:nvSpPr>
        <p:spPr>
          <a:xfrm>
            <a:off x="464100" y="1000075"/>
            <a:ext cx="4065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DonkeyCar’s benchmarking tool</a:t>
            </a:r>
            <a:endParaRPr/>
          </a:p>
          <a:p>
            <a:pPr indent="-342900" lvl="0" marL="457200" rtl="0" algn="l">
              <a:spcBef>
                <a:spcPts val="0"/>
              </a:spcBef>
              <a:spcAft>
                <a:spcPts val="0"/>
              </a:spcAft>
              <a:buSzPts val="1800"/>
              <a:buChar char="●"/>
            </a:pPr>
            <a:r>
              <a:rPr lang="en"/>
              <a:t>Loads a model</a:t>
            </a:r>
            <a:endParaRPr/>
          </a:p>
          <a:p>
            <a:pPr indent="-342900" lvl="0" marL="457200" rtl="0" algn="l">
              <a:spcBef>
                <a:spcPts val="0"/>
              </a:spcBef>
              <a:spcAft>
                <a:spcPts val="0"/>
              </a:spcAft>
              <a:buSzPts val="1800"/>
              <a:buChar char="●"/>
            </a:pPr>
            <a:r>
              <a:rPr lang="en"/>
              <a:t>Creates random image data</a:t>
            </a:r>
            <a:endParaRPr/>
          </a:p>
          <a:p>
            <a:pPr indent="-342900" lvl="0" marL="457200" rtl="0" algn="l">
              <a:spcBef>
                <a:spcPts val="0"/>
              </a:spcBef>
              <a:spcAft>
                <a:spcPts val="0"/>
              </a:spcAft>
              <a:buSzPts val="1800"/>
              <a:buChar char="●"/>
            </a:pPr>
            <a:r>
              <a:rPr lang="en"/>
              <a:t>Calculates FPS from the amount of time between run command and a response form model</a:t>
            </a:r>
            <a:endParaRPr/>
          </a:p>
        </p:txBody>
      </p:sp>
      <p:pic>
        <p:nvPicPr>
          <p:cNvPr id="125" name="Google Shape;125;p20"/>
          <p:cNvPicPr preferRelativeResize="0"/>
          <p:nvPr/>
        </p:nvPicPr>
        <p:blipFill rotWithShape="1">
          <a:blip r:embed="rId3">
            <a:alphaModFix/>
          </a:blip>
          <a:srcRect b="10284" l="0" r="0" t="18591"/>
          <a:stretch/>
        </p:blipFill>
        <p:spPr>
          <a:xfrm>
            <a:off x="5078700" y="0"/>
            <a:ext cx="4065299"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manage.py</a:t>
            </a:r>
            <a:endParaRPr/>
          </a:p>
        </p:txBody>
      </p:sp>
      <p:sp>
        <p:nvSpPr>
          <p:cNvPr id="131" name="Google Shape;131;p21"/>
          <p:cNvSpPr txBox="1"/>
          <p:nvPr>
            <p:ph idx="1" type="body"/>
          </p:nvPr>
        </p:nvSpPr>
        <p:spPr>
          <a:xfrm>
            <a:off x="4494000" y="1004275"/>
            <a:ext cx="3966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hub of using DonkeyCar</a:t>
            </a:r>
            <a:endParaRPr/>
          </a:p>
          <a:p>
            <a:pPr indent="-342900" lvl="0" marL="457200" rtl="0" algn="l">
              <a:spcBef>
                <a:spcPts val="0"/>
              </a:spcBef>
              <a:spcAft>
                <a:spcPts val="0"/>
              </a:spcAft>
              <a:buSzPts val="1800"/>
              <a:buChar char="●"/>
            </a:pPr>
            <a:r>
              <a:rPr lang="en"/>
              <a:t>For autopilot</a:t>
            </a:r>
            <a:endParaRPr/>
          </a:p>
          <a:p>
            <a:pPr indent="-317500" lvl="1" marL="914400" rtl="0" algn="l">
              <a:spcBef>
                <a:spcPts val="0"/>
              </a:spcBef>
              <a:spcAft>
                <a:spcPts val="0"/>
              </a:spcAft>
              <a:buSzPts val="1400"/>
              <a:buChar char="○"/>
            </a:pPr>
            <a:r>
              <a:rPr lang="en"/>
              <a:t>Checks the model’s file extension to determine model type</a:t>
            </a:r>
            <a:endParaRPr/>
          </a:p>
          <a:p>
            <a:pPr indent="-317500" lvl="1" marL="914400" rtl="0" algn="l">
              <a:spcBef>
                <a:spcPts val="0"/>
              </a:spcBef>
              <a:spcAft>
                <a:spcPts val="0"/>
              </a:spcAft>
              <a:buSzPts val="1400"/>
              <a:buChar char="○"/>
            </a:pPr>
            <a:r>
              <a:rPr lang="en"/>
              <a:t>Loads specified model type with model file</a:t>
            </a:r>
            <a:endParaRPr/>
          </a:p>
          <a:p>
            <a:pPr indent="-317500" lvl="1" marL="914400" rtl="0" algn="l">
              <a:spcBef>
                <a:spcPts val="0"/>
              </a:spcBef>
              <a:spcAft>
                <a:spcPts val="0"/>
              </a:spcAft>
              <a:buSzPts val="1400"/>
              <a:buChar char="○"/>
            </a:pPr>
            <a:r>
              <a:rPr lang="en"/>
              <a:t>If your model is not static, it allows reloading for some model types</a:t>
            </a:r>
            <a:endParaRPr/>
          </a:p>
          <a:p>
            <a:pPr indent="-317500" lvl="1" marL="914400" rtl="0" algn="l">
              <a:spcBef>
                <a:spcPts val="0"/>
              </a:spcBef>
              <a:spcAft>
                <a:spcPts val="0"/>
              </a:spcAft>
              <a:buSzPts val="1400"/>
              <a:buChar char="○"/>
            </a:pPr>
            <a:r>
              <a:rPr lang="en"/>
              <a:t>Model object is then handed off to </a:t>
            </a:r>
            <a:endParaRPr/>
          </a:p>
        </p:txBody>
      </p:sp>
      <p:pic>
        <p:nvPicPr>
          <p:cNvPr id="132" name="Google Shape;132;p21"/>
          <p:cNvPicPr preferRelativeResize="0"/>
          <p:nvPr/>
        </p:nvPicPr>
        <p:blipFill>
          <a:blip r:embed="rId3">
            <a:alphaModFix/>
          </a:blip>
          <a:stretch>
            <a:fillRect/>
          </a:stretch>
        </p:blipFill>
        <p:spPr>
          <a:xfrm>
            <a:off x="374428" y="953700"/>
            <a:ext cx="3966451" cy="351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