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4b3cbTw/Dz1PHCj0Cf6a7aKM1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FF9332-F3C9-4C42-8DA4-8C1DCBD7B0D9}">
  <a:tblStyle styleId="{8DFF9332-F3C9-4C42-8DA4-8C1DCBD7B0D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86ad42ca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586ad42ca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Also explain Error and Debugging</a:t>
            </a:r>
            <a:endParaRPr/>
          </a:p>
          <a:p>
            <a:pPr indent="0" lvl="0" marL="0" rtl="0" algn="l">
              <a:spcBef>
                <a:spcPts val="0"/>
              </a:spcBef>
              <a:spcAft>
                <a:spcPts val="0"/>
              </a:spcAft>
              <a:buNone/>
            </a:pPr>
            <a:r>
              <a:t/>
            </a:r>
            <a:endParaRPr/>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journaldev.com/23487/python-string-format" TargetMode="External"/><Relationship Id="rId4" Type="http://schemas.openxmlformats.org/officeDocument/2006/relationships/hyperlink" Target="https://www.journaldev.com/23462/python-string-split" TargetMode="External"/><Relationship Id="rId11" Type="http://schemas.openxmlformats.org/officeDocument/2006/relationships/hyperlink" Target="https://www.journaldev.com/23666/python-string-find" TargetMode="External"/><Relationship Id="rId10" Type="http://schemas.openxmlformats.org/officeDocument/2006/relationships/hyperlink" Target="https://www.journaldev.com/23470/python-string-replace" TargetMode="External"/><Relationship Id="rId12" Type="http://schemas.openxmlformats.org/officeDocument/2006/relationships/hyperlink" Target="https://www.journaldev.com/23928/python-string-casefold" TargetMode="External"/><Relationship Id="rId9" Type="http://schemas.openxmlformats.org/officeDocument/2006/relationships/hyperlink" Target="https://www.journaldev.com/23431/python-string-to-lowercase-str-lower" TargetMode="External"/><Relationship Id="rId5" Type="http://schemas.openxmlformats.org/officeDocument/2006/relationships/hyperlink" Target="https://www.journaldev.com/23571/python-string-join" TargetMode="External"/><Relationship Id="rId6" Type="http://schemas.openxmlformats.org/officeDocument/2006/relationships/hyperlink" Target="https://www.journaldev.com/23625/python-trim-string-rstrip-lstrip-strip" TargetMode="External"/><Relationship Id="rId7" Type="http://schemas.openxmlformats.org/officeDocument/2006/relationships/hyperlink" Target="https://www.journaldev.com/23872/python-string-capitalize" TargetMode="External"/><Relationship Id="rId8" Type="http://schemas.openxmlformats.org/officeDocument/2006/relationships/hyperlink" Target="https://www.journaldev.com/23427/python-string-to-uppercase-str-upp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journaldev.com/23992/python-string-index" TargetMode="External"/><Relationship Id="rId4" Type="http://schemas.openxmlformats.org/officeDocument/2006/relationships/hyperlink" Target="https://www.journaldev.com/24017/python-string-isalnum" TargetMode="External"/><Relationship Id="rId9" Type="http://schemas.openxmlformats.org/officeDocument/2006/relationships/hyperlink" Target="https://www.journaldev.com/24413/python-string-swapcase" TargetMode="External"/><Relationship Id="rId5" Type="http://schemas.openxmlformats.org/officeDocument/2006/relationships/hyperlink" Target="https://www.journaldev.com/24026/python-string-isalpha" TargetMode="External"/><Relationship Id="rId6" Type="http://schemas.openxmlformats.org/officeDocument/2006/relationships/hyperlink" Target="https://www.journaldev.com/24117/python-string-islower" TargetMode="External"/><Relationship Id="rId7" Type="http://schemas.openxmlformats.org/officeDocument/2006/relationships/hyperlink" Target="https://www.journaldev.com/24122/python-string-isnumeric" TargetMode="External"/><Relationship Id="rId8" Type="http://schemas.openxmlformats.org/officeDocument/2006/relationships/hyperlink" Target="https://www.journaldev.com/24273/python-string-isupp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hyperlink" Target="https://docs.python.org/3/tutorial/" TargetMode="External"/><Relationship Id="rId6" Type="http://schemas.openxmlformats.org/officeDocument/2006/relationships/hyperlink" Target="https://www.jetbrains.com/idea/" TargetMode="External"/><Relationship Id="rId7"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06903" y="2294521"/>
            <a:ext cx="9384633" cy="113447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latin typeface="Arial"/>
                <a:ea typeface="Arial"/>
                <a:cs typeface="Arial"/>
                <a:sym typeface="Arial"/>
              </a:rPr>
              <a:t>COSMOS: Cluster #11</a:t>
            </a:r>
            <a:br>
              <a:rPr lang="en-US">
                <a:latin typeface="Arial"/>
                <a:ea typeface="Arial"/>
                <a:cs typeface="Arial"/>
                <a:sym typeface="Arial"/>
              </a:rPr>
            </a:br>
            <a:r>
              <a:rPr lang="en-US">
                <a:latin typeface="Arial"/>
                <a:ea typeface="Arial"/>
                <a:cs typeface="Arial"/>
                <a:sym typeface="Arial"/>
              </a:rPr>
              <a:t>Intro to Autonomous Vehicles</a:t>
            </a:r>
            <a:br>
              <a:rPr lang="en-US">
                <a:latin typeface="Arial"/>
                <a:ea typeface="Arial"/>
                <a:cs typeface="Arial"/>
                <a:sym typeface="Arial"/>
              </a:rPr>
            </a:br>
            <a:endParaRPr>
              <a:latin typeface="Arial"/>
              <a:ea typeface="Arial"/>
              <a:cs typeface="Arial"/>
              <a:sym typeface="Arial"/>
            </a:endParaRPr>
          </a:p>
        </p:txBody>
      </p:sp>
      <p:sp>
        <p:nvSpPr>
          <p:cNvPr id="89" name="Google Shape;89;p1"/>
          <p:cNvSpPr txBox="1"/>
          <p:nvPr>
            <p:ph idx="1" type="subTitle"/>
          </p:nvPr>
        </p:nvSpPr>
        <p:spPr>
          <a:xfrm>
            <a:off x="3501189" y="3547560"/>
            <a:ext cx="8494045" cy="132238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r">
              <a:lnSpc>
                <a:spcPct val="90000"/>
              </a:lnSpc>
              <a:spcBef>
                <a:spcPts val="0"/>
              </a:spcBef>
              <a:spcAft>
                <a:spcPts val="0"/>
              </a:spcAft>
              <a:buClr>
                <a:schemeClr val="dk1"/>
              </a:buClr>
              <a:buSzPct val="100000"/>
              <a:buNone/>
            </a:pPr>
            <a:r>
              <a:rPr lang="en-US" sz="3200">
                <a:latin typeface="Arial"/>
                <a:ea typeface="Arial"/>
                <a:cs typeface="Arial"/>
                <a:sym typeface="Arial"/>
              </a:rPr>
              <a:t>Introduction to Python </a:t>
            </a:r>
            <a:endParaRPr sz="3200">
              <a:latin typeface="Arial"/>
              <a:ea typeface="Arial"/>
              <a:cs typeface="Arial"/>
              <a:sym typeface="Arial"/>
            </a:endParaRPr>
          </a:p>
          <a:p>
            <a:pPr indent="0" lvl="0" marL="0" rtl="0" algn="r">
              <a:lnSpc>
                <a:spcPct val="90000"/>
              </a:lnSpc>
              <a:spcBef>
                <a:spcPts val="1000"/>
              </a:spcBef>
              <a:spcAft>
                <a:spcPts val="0"/>
              </a:spcAft>
              <a:buClr>
                <a:schemeClr val="dk1"/>
              </a:buClr>
              <a:buSzPct val="100000"/>
              <a:buNone/>
            </a:pPr>
            <a:r>
              <a:rPr lang="en-US" sz="2600">
                <a:latin typeface="Arial"/>
                <a:ea typeface="Arial"/>
                <a:cs typeface="Arial"/>
                <a:sym typeface="Arial"/>
              </a:rPr>
              <a:t>Presented by Moises Lopez</a:t>
            </a:r>
            <a:endParaRPr sz="2600">
              <a:latin typeface="Arial"/>
              <a:ea typeface="Arial"/>
              <a:cs typeface="Arial"/>
              <a:sym typeface="Arial"/>
            </a:endParaRPr>
          </a:p>
          <a:p>
            <a:pPr indent="0" lvl="0" marL="0" rtl="0" algn="r">
              <a:lnSpc>
                <a:spcPct val="90000"/>
              </a:lnSpc>
              <a:spcBef>
                <a:spcPts val="1000"/>
              </a:spcBef>
              <a:spcAft>
                <a:spcPts val="0"/>
              </a:spcAft>
              <a:buClr>
                <a:schemeClr val="dk1"/>
              </a:buClr>
              <a:buSzPct val="100000"/>
              <a:buNone/>
            </a:pPr>
            <a:r>
              <a:rPr lang="en-US" sz="2600">
                <a:latin typeface="Arial"/>
                <a:ea typeface="Arial"/>
                <a:cs typeface="Arial"/>
                <a:sym typeface="Arial"/>
              </a:rPr>
              <a:t>Slides by </a:t>
            </a:r>
            <a:r>
              <a:rPr lang="en-US" sz="2600">
                <a:latin typeface="Arial"/>
                <a:ea typeface="Arial"/>
                <a:cs typeface="Arial"/>
                <a:sym typeface="Arial"/>
              </a:rPr>
              <a:t>Kishore Nukala</a:t>
            </a:r>
            <a:endParaRPr sz="2600">
              <a:latin typeface="Arial"/>
              <a:ea typeface="Arial"/>
              <a:cs typeface="Arial"/>
              <a:sym typeface="Arial"/>
            </a:endParaRPr>
          </a:p>
          <a:p>
            <a:pPr indent="0" lvl="0" marL="0" rtl="0" algn="r">
              <a:lnSpc>
                <a:spcPct val="90000"/>
              </a:lnSpc>
              <a:spcBef>
                <a:spcPts val="1000"/>
              </a:spcBef>
              <a:spcAft>
                <a:spcPts val="0"/>
              </a:spcAft>
              <a:buClr>
                <a:schemeClr val="dk1"/>
              </a:buClr>
              <a:buSzPct val="100000"/>
              <a:buNone/>
            </a:pPr>
            <a:r>
              <a:rPr lang="en-US" sz="2600">
                <a:latin typeface="Arial"/>
                <a:ea typeface="Arial"/>
                <a:cs typeface="Arial"/>
                <a:sym typeface="Arial"/>
              </a:rPr>
              <a:t>ECE Grad Student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9"/>
          <p:cNvSpPr txBox="1"/>
          <p:nvPr>
            <p:ph type="title"/>
          </p:nvPr>
        </p:nvSpPr>
        <p:spPr>
          <a:xfrm>
            <a:off x="393031" y="28241"/>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String Methods:</a:t>
            </a:r>
            <a:endParaRPr/>
          </a:p>
        </p:txBody>
      </p:sp>
      <p:graphicFrame>
        <p:nvGraphicFramePr>
          <p:cNvPr id="166" name="Google Shape;166;p9"/>
          <p:cNvGraphicFramePr/>
          <p:nvPr/>
        </p:nvGraphicFramePr>
        <p:xfrm>
          <a:off x="1457324" y="901700"/>
          <a:ext cx="3000000" cy="3000000"/>
        </p:xfrm>
        <a:graphic>
          <a:graphicData uri="http://schemas.openxmlformats.org/drawingml/2006/table">
            <a:tbl>
              <a:tblPr>
                <a:noFill/>
                <a:tableStyleId>{8DFF9332-F3C9-4C42-8DA4-8C1DCBD7B0D9}</a:tableStyleId>
              </a:tblPr>
              <a:tblGrid>
                <a:gridCol w="2205200"/>
                <a:gridCol w="6901200"/>
              </a:tblGrid>
              <a:tr h="5090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3">
                            <a:extLst>
                              <a:ext uri="{A12FA001-AC4F-418D-AE19-62706E023703}">
                                <ahyp:hlinkClr val="tx"/>
                              </a:ext>
                            </a:extLst>
                          </a:hlinkClick>
                        </a:rPr>
                        <a:t>format()</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It’s used to create a formatted string from the template string and the supplied values.</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5090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4">
                            <a:extLst>
                              <a:ext uri="{A12FA001-AC4F-418D-AE19-62706E023703}">
                                <ahyp:hlinkClr val="tx"/>
                              </a:ext>
                            </a:extLst>
                          </a:hlinkClick>
                        </a:rPr>
                        <a:t>split()</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split() function is used to split a string into the list of strings based on a delimiter.</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698700">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5">
                            <a:extLst>
                              <a:ext uri="{A12FA001-AC4F-418D-AE19-62706E023703}">
                                <ahyp:hlinkClr val="tx"/>
                              </a:ext>
                            </a:extLst>
                          </a:hlinkClick>
                        </a:rPr>
                        <a:t>join()</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This function returns a new string that is the concatenation of the strings in iterable with string object as a delimiter.</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3194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6">
                            <a:extLst>
                              <a:ext uri="{A12FA001-AC4F-418D-AE19-62706E023703}">
                                <ahyp:hlinkClr val="tx"/>
                              </a:ext>
                            </a:extLst>
                          </a:hlinkClick>
                        </a:rPr>
                        <a:t>strip()</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Used to trim whitespaces from the string object.</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6909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7">
                            <a:extLst>
                              <a:ext uri="{A12FA001-AC4F-418D-AE19-62706E023703}">
                                <ahyp:hlinkClr val="tx"/>
                              </a:ext>
                            </a:extLst>
                          </a:hlinkClick>
                        </a:rPr>
                        <a:t>capitalize()</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capitalize() function returns the capitalized version of the string</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5090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8">
                            <a:extLst>
                              <a:ext uri="{A12FA001-AC4F-418D-AE19-62706E023703}">
                                <ahyp:hlinkClr val="tx"/>
                              </a:ext>
                            </a:extLst>
                          </a:hlinkClick>
                        </a:rPr>
                        <a:t>upper()</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We can convert a string to uppercase in Python using str.upper() function.</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3194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9">
                            <a:extLst>
                              <a:ext uri="{A12FA001-AC4F-418D-AE19-62706E023703}">
                                <ahyp:hlinkClr val="tx"/>
                              </a:ext>
                            </a:extLst>
                          </a:hlinkClick>
                        </a:rPr>
                        <a:t>lower()</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This function creates a new string in lowercase.</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698700">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10">
                            <a:extLst>
                              <a:ext uri="{A12FA001-AC4F-418D-AE19-62706E023703}">
                                <ahyp:hlinkClr val="tx"/>
                              </a:ext>
                            </a:extLst>
                          </a:hlinkClick>
                        </a:rPr>
                        <a:t>replace()</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replace() function is used to create a new string by replacing some parts of another string.</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5090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11">
                            <a:extLst>
                              <a:ext uri="{A12FA001-AC4F-418D-AE19-62706E023703}">
                                <ahyp:hlinkClr val="tx"/>
                              </a:ext>
                            </a:extLst>
                          </a:hlinkClick>
                        </a:rPr>
                        <a:t>find()</a:t>
                      </a:r>
                      <a:endParaRPr sz="1500" u="none" cap="none" strike="noStrike">
                        <a:solidFill>
                          <a:srgbClr val="444444"/>
                        </a:solidFill>
                        <a:latin typeface="Arial"/>
                        <a:ea typeface="Arial"/>
                        <a:cs typeface="Arial"/>
                        <a:sym typeface="Arial"/>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find() method is used to find the index of a substring in a string.</a:t>
                      </a:r>
                      <a:endParaRPr/>
                    </a:p>
                  </a:txBody>
                  <a:tcPr marT="52200" marB="52200" marR="26100" marL="261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6909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12">
                            <a:extLst>
                              <a:ext uri="{A12FA001-AC4F-418D-AE19-62706E023703}">
                                <ahyp:hlinkClr val="tx"/>
                              </a:ext>
                            </a:extLst>
                          </a:hlinkClick>
                        </a:rPr>
                        <a:t>casefold()</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casefold() function returns a casefolded copy of the string. This function is used to perform case-insensitive string comparison.</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10"/>
          <p:cNvSpPr txBox="1"/>
          <p:nvPr>
            <p:ph type="title"/>
          </p:nvPr>
        </p:nvSpPr>
        <p:spPr>
          <a:xfrm>
            <a:off x="393031" y="28241"/>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String Methods:</a:t>
            </a:r>
            <a:endParaRPr/>
          </a:p>
        </p:txBody>
      </p:sp>
      <p:graphicFrame>
        <p:nvGraphicFramePr>
          <p:cNvPr id="173" name="Google Shape;173;p10"/>
          <p:cNvGraphicFramePr/>
          <p:nvPr/>
        </p:nvGraphicFramePr>
        <p:xfrm>
          <a:off x="1457324" y="901700"/>
          <a:ext cx="3000000" cy="3000000"/>
        </p:xfrm>
        <a:graphic>
          <a:graphicData uri="http://schemas.openxmlformats.org/drawingml/2006/table">
            <a:tbl>
              <a:tblPr>
                <a:noFill/>
                <a:tableStyleId>{8DFF9332-F3C9-4C42-8DA4-8C1DCBD7B0D9}</a:tableStyleId>
              </a:tblPr>
              <a:tblGrid>
                <a:gridCol w="2205200"/>
                <a:gridCol w="6901200"/>
              </a:tblGrid>
              <a:tr h="5090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3">
                            <a:extLst>
                              <a:ext uri="{A12FA001-AC4F-418D-AE19-62706E023703}">
                                <ahyp:hlinkClr val="tx"/>
                              </a:ext>
                            </a:extLst>
                          </a:hlinkClick>
                        </a:rPr>
                        <a:t>index()</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index() function returns the lowest index where the specified substring is found</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5090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4">
                            <a:extLst>
                              <a:ext uri="{A12FA001-AC4F-418D-AE19-62706E023703}">
                                <ahyp:hlinkClr val="tx"/>
                              </a:ext>
                            </a:extLst>
                          </a:hlinkClick>
                        </a:rPr>
                        <a:t>isalnum()</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isalnum() function returns True if it’s made of alphanumeric characters only.</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698700">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5">
                            <a:extLst>
                              <a:ext uri="{A12FA001-AC4F-418D-AE19-62706E023703}">
                                <ahyp:hlinkClr val="tx"/>
                              </a:ext>
                            </a:extLst>
                          </a:hlinkClick>
                        </a:rPr>
                        <a:t>isalpha()</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isalpha() function returns True if all the characters in the string are alphabets, otherwise False.</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3194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6">
                            <a:extLst>
                              <a:ext uri="{A12FA001-AC4F-418D-AE19-62706E023703}">
                                <ahyp:hlinkClr val="tx"/>
                              </a:ext>
                            </a:extLst>
                          </a:hlinkClick>
                        </a:rPr>
                        <a:t>islower()</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islower() returns True if all cased characters in the string are lowercase and there is at least one cased character, otherwise it returns False.</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6909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7">
                            <a:extLst>
                              <a:ext uri="{A12FA001-AC4F-418D-AE19-62706E023703}">
                                <ahyp:hlinkClr val="tx"/>
                              </a:ext>
                            </a:extLst>
                          </a:hlinkClick>
                        </a:rPr>
                        <a:t>isnumeric()</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isnumeric() function returns True if all the characters in the string are numeric, otherwise False. If the string is empty, then this function returns False.</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5090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8">
                            <a:extLst>
                              <a:ext uri="{A12FA001-AC4F-418D-AE19-62706E023703}">
                                <ahyp:hlinkClr val="tx"/>
                              </a:ext>
                            </a:extLst>
                          </a:hlinkClick>
                        </a:rPr>
                        <a:t>isupper()</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isupper() function returns True if all the cased characters are in Uppercase.</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r h="319475">
                <a:tc>
                  <a:txBody>
                    <a:bodyPr/>
                    <a:lstStyle/>
                    <a:p>
                      <a:pPr indent="0" lvl="0" marL="0" marR="0" rtl="0" algn="l">
                        <a:spcBef>
                          <a:spcPts val="0"/>
                        </a:spcBef>
                        <a:spcAft>
                          <a:spcPts val="0"/>
                        </a:spcAft>
                        <a:buNone/>
                      </a:pPr>
                      <a:r>
                        <a:rPr lang="en-US" sz="1500" u="sng" cap="none" strike="noStrike">
                          <a:solidFill>
                            <a:srgbClr val="2B8DED"/>
                          </a:solidFill>
                          <a:latin typeface="Arial"/>
                          <a:ea typeface="Arial"/>
                          <a:cs typeface="Arial"/>
                          <a:sym typeface="Arial"/>
                          <a:hlinkClick r:id="rId9">
                            <a:extLst>
                              <a:ext uri="{A12FA001-AC4F-418D-AE19-62706E023703}">
                                <ahyp:hlinkClr val="tx"/>
                              </a:ext>
                            </a:extLst>
                          </a:hlinkClick>
                        </a:rPr>
                        <a:t>swapcase()</a:t>
                      </a:r>
                      <a:endParaRPr sz="1500" u="none" cap="none" strike="noStrike">
                        <a:solidFill>
                          <a:srgbClr val="444444"/>
                        </a:solidFill>
                        <a:latin typeface="Arial"/>
                        <a:ea typeface="Arial"/>
                        <a:cs typeface="Arial"/>
                        <a:sym typeface="Arial"/>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c>
                  <a:txBody>
                    <a:bodyPr/>
                    <a:lstStyle/>
                    <a:p>
                      <a:pPr indent="0" lvl="0" marL="0" marR="0" rtl="0" algn="l">
                        <a:spcBef>
                          <a:spcPts val="0"/>
                        </a:spcBef>
                        <a:spcAft>
                          <a:spcPts val="0"/>
                        </a:spcAft>
                        <a:buNone/>
                      </a:pPr>
                      <a:r>
                        <a:rPr lang="en-US" sz="1500" u="none" cap="none" strike="noStrike">
                          <a:solidFill>
                            <a:srgbClr val="444444"/>
                          </a:solidFill>
                          <a:latin typeface="Arial"/>
                          <a:ea typeface="Arial"/>
                          <a:cs typeface="Arial"/>
                          <a:sym typeface="Arial"/>
                        </a:rPr>
                        <a:t>Python String swapcase() function returns a new string with uppercase characters converted to lowercase and vice versa</a:t>
                      </a:r>
                      <a:endParaRPr/>
                    </a:p>
                  </a:txBody>
                  <a:tcPr marT="95250" marB="95250" marR="47625" marL="476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7FD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116305" y="1"/>
            <a:ext cx="8365958" cy="9023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sz="3800">
                <a:latin typeface="Arial"/>
                <a:ea typeface="Arial"/>
                <a:cs typeface="Arial"/>
                <a:sym typeface="Arial"/>
              </a:rPr>
              <a:t>Objective of the Cluster:</a:t>
            </a:r>
            <a:endParaRPr/>
          </a:p>
        </p:txBody>
      </p:sp>
      <p:sp>
        <p:nvSpPr>
          <p:cNvPr id="95" name="Google Shape;9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6" name="Google Shape;96;p2"/>
          <p:cNvPicPr preferRelativeResize="0"/>
          <p:nvPr/>
        </p:nvPicPr>
        <p:blipFill>
          <a:blip r:embed="rId3">
            <a:alphaModFix/>
          </a:blip>
          <a:stretch>
            <a:fillRect/>
          </a:stretch>
        </p:blipFill>
        <p:spPr>
          <a:xfrm>
            <a:off x="1428750" y="902369"/>
            <a:ext cx="9334500" cy="468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586ad42ca8_0_17"/>
          <p:cNvSpPr txBox="1"/>
          <p:nvPr>
            <p:ph type="title"/>
          </p:nvPr>
        </p:nvSpPr>
        <p:spPr>
          <a:xfrm>
            <a:off x="116305" y="1"/>
            <a:ext cx="8366100" cy="902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rial"/>
              <a:buNone/>
            </a:pPr>
            <a:r>
              <a:rPr lang="en-US" sz="3800">
                <a:latin typeface="Arial"/>
                <a:ea typeface="Arial"/>
                <a:cs typeface="Arial"/>
                <a:sym typeface="Arial"/>
              </a:rPr>
              <a:t>Objective of the Cluster:</a:t>
            </a:r>
            <a:endParaRPr/>
          </a:p>
        </p:txBody>
      </p:sp>
      <p:sp>
        <p:nvSpPr>
          <p:cNvPr id="102" name="Google Shape;102;g2586ad42ca8_0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3" name="Google Shape;103;g2586ad42ca8_0_17"/>
          <p:cNvPicPr preferRelativeResize="0"/>
          <p:nvPr/>
        </p:nvPicPr>
        <p:blipFill>
          <a:blip r:embed="rId3">
            <a:alphaModFix/>
          </a:blip>
          <a:stretch>
            <a:fillRect/>
          </a:stretch>
        </p:blipFill>
        <p:spPr>
          <a:xfrm>
            <a:off x="581025" y="902373"/>
            <a:ext cx="6693699" cy="3360510"/>
          </a:xfrm>
          <a:prstGeom prst="rect">
            <a:avLst/>
          </a:prstGeom>
          <a:noFill/>
          <a:ln>
            <a:noFill/>
          </a:ln>
        </p:spPr>
      </p:pic>
      <p:pic>
        <p:nvPicPr>
          <p:cNvPr id="104" name="Google Shape;104;g2586ad42ca8_0_17"/>
          <p:cNvPicPr preferRelativeResize="0"/>
          <p:nvPr/>
        </p:nvPicPr>
        <p:blipFill>
          <a:blip r:embed="rId4">
            <a:alphaModFix/>
          </a:blip>
          <a:stretch>
            <a:fillRect/>
          </a:stretch>
        </p:blipFill>
        <p:spPr>
          <a:xfrm>
            <a:off x="7274731" y="2756850"/>
            <a:ext cx="4577926" cy="3429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838200" y="3095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What is Programming?</a:t>
            </a:r>
            <a:endParaRPr/>
          </a:p>
        </p:txBody>
      </p:sp>
      <p:pic>
        <p:nvPicPr>
          <p:cNvPr descr="Web design with solid fill" id="111" name="Google Shape;111;p3"/>
          <p:cNvPicPr preferRelativeResize="0"/>
          <p:nvPr>
            <p:ph idx="1" type="body"/>
          </p:nvPr>
        </p:nvPicPr>
        <p:blipFill rotWithShape="1">
          <a:blip r:embed="rId3">
            <a:alphaModFix/>
          </a:blip>
          <a:srcRect b="0" l="0" r="0" t="0"/>
          <a:stretch/>
        </p:blipFill>
        <p:spPr>
          <a:xfrm>
            <a:off x="0" y="236538"/>
            <a:ext cx="914400" cy="914400"/>
          </a:xfrm>
          <a:prstGeom prst="rect">
            <a:avLst/>
          </a:prstGeom>
          <a:noFill/>
          <a:ln>
            <a:noFill/>
          </a:ln>
        </p:spPr>
      </p:pic>
      <p:sp>
        <p:nvSpPr>
          <p:cNvPr id="112" name="Google Shape;1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3"/>
          <p:cNvSpPr txBox="1"/>
          <p:nvPr/>
        </p:nvSpPr>
        <p:spPr>
          <a:xfrm>
            <a:off x="348916" y="1356519"/>
            <a:ext cx="11129210"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Programming is the act of creating instructions to be carried out by a computer to perform an action .</a:t>
            </a:r>
            <a:endParaRPr/>
          </a:p>
          <a:p>
            <a:pPr indent="-158750" lvl="2" marL="12001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CODE: Set of commands that can be given to a computer</a:t>
            </a:r>
            <a:endParaRPr/>
          </a:p>
          <a:p>
            <a:pPr indent="-158750" lvl="2" marL="12001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PROGRAM: Collection of lines of code that serves a particular set of required functions.</a:t>
            </a:r>
            <a:endParaRPr/>
          </a:p>
          <a:p>
            <a:pPr indent="0" lvl="2" marL="91440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COMPILE: To Translate human readable computer code into instructions that can be understood by the computer for further execution</a:t>
            </a:r>
            <a:endParaRPr/>
          </a:p>
          <a:p>
            <a:pPr indent="-158750" lvl="2" marL="12001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EXECUTE: Execute the code implies the step where the computer actually implements the instructions present in the code.</a:t>
            </a:r>
            <a:endParaRPr/>
          </a:p>
          <a:p>
            <a:pPr indent="-158750" lvl="0" marL="2857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4" name="Google Shape;114;p3"/>
          <p:cNvSpPr txBox="1"/>
          <p:nvPr/>
        </p:nvSpPr>
        <p:spPr>
          <a:xfrm>
            <a:off x="2109537" y="5501481"/>
            <a:ext cx="100824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 successful compilation of the code doesn’t ensure a desired output”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914400" y="-1936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Programming Language</a:t>
            </a:r>
            <a:endParaRPr/>
          </a:p>
        </p:txBody>
      </p:sp>
      <p:sp>
        <p:nvSpPr>
          <p:cNvPr id="120" name="Google Shape;1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eb design with solid fill" id="121" name="Google Shape;121;p4"/>
          <p:cNvPicPr preferRelativeResize="0"/>
          <p:nvPr/>
        </p:nvPicPr>
        <p:blipFill rotWithShape="1">
          <a:blip r:embed="rId3">
            <a:alphaModFix/>
          </a:blip>
          <a:srcRect b="0" l="0" r="0" t="0"/>
          <a:stretch/>
        </p:blipFill>
        <p:spPr>
          <a:xfrm>
            <a:off x="0" y="79082"/>
            <a:ext cx="914400" cy="914400"/>
          </a:xfrm>
          <a:prstGeom prst="rect">
            <a:avLst/>
          </a:prstGeom>
          <a:noFill/>
          <a:ln>
            <a:noFill/>
          </a:ln>
        </p:spPr>
      </p:pic>
      <p:sp>
        <p:nvSpPr>
          <p:cNvPr id="122" name="Google Shape;122;p4"/>
          <p:cNvSpPr txBox="1"/>
          <p:nvPr/>
        </p:nvSpPr>
        <p:spPr>
          <a:xfrm>
            <a:off x="1163052" y="1131902"/>
            <a:ext cx="9865895" cy="923330"/>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Low level Language (PASCAL,COBOL etc..)</a:t>
            </a:r>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High level Language ( C, C++, Python etc..)</a:t>
            </a:r>
            <a:endParaRPr/>
          </a:p>
        </p:txBody>
      </p:sp>
      <p:sp>
        <p:nvSpPr>
          <p:cNvPr id="123" name="Google Shape;123;p4"/>
          <p:cNvSpPr txBox="1"/>
          <p:nvPr/>
        </p:nvSpPr>
        <p:spPr>
          <a:xfrm>
            <a:off x="1066800" y="2543797"/>
            <a:ext cx="786865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Based on the compiler, programming languages can be classified as: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Static ( Compiled languages):</a:t>
            </a:r>
            <a:endParaRPr/>
          </a:p>
          <a:p>
            <a:pPr indent="-285750" lvl="1" marL="742950" marR="0" rtl="0" algn="l">
              <a:spcBef>
                <a:spcPts val="0"/>
              </a:spcBef>
              <a:spcAft>
                <a:spcPts val="0"/>
              </a:spcAft>
              <a:buClr>
                <a:srgbClr val="232629"/>
              </a:buClr>
              <a:buSzPts val="1800"/>
              <a:buFont typeface="Arial"/>
              <a:buChar char="•"/>
            </a:pPr>
            <a:r>
              <a:rPr b="0" i="0" lang="en-US" sz="1800" u="none" cap="none" strike="noStrike">
                <a:solidFill>
                  <a:srgbClr val="232629"/>
                </a:solidFill>
                <a:latin typeface="Arial"/>
                <a:ea typeface="Arial"/>
                <a:cs typeface="Arial"/>
                <a:sym typeface="Arial"/>
              </a:rPr>
              <a:t>Static type language checks for any violation before running the program</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Memory allocation is done during compilation</a:t>
            </a:r>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4" name="Google Shape;124;p4"/>
          <p:cNvSpPr txBox="1"/>
          <p:nvPr/>
        </p:nvSpPr>
        <p:spPr>
          <a:xfrm>
            <a:off x="1066800" y="4325025"/>
            <a:ext cx="7311189"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Dynamic ( Interpreted languages):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error is given when the program is running and goes to the part where violation has been done.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Memory allocation is done during run-time</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657726" y="1365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Python</a:t>
            </a:r>
            <a:endParaRPr/>
          </a:p>
        </p:txBody>
      </p:sp>
      <p:sp>
        <p:nvSpPr>
          <p:cNvPr id="130" name="Google Shape;1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1" name="Google Shape;131;p5"/>
          <p:cNvPicPr preferRelativeResize="0"/>
          <p:nvPr/>
        </p:nvPicPr>
        <p:blipFill rotWithShape="1">
          <a:blip r:embed="rId3">
            <a:alphaModFix/>
          </a:blip>
          <a:srcRect b="0" l="0" r="0" t="0"/>
          <a:stretch/>
        </p:blipFill>
        <p:spPr>
          <a:xfrm>
            <a:off x="1018674" y="1129726"/>
            <a:ext cx="10663987" cy="685448"/>
          </a:xfrm>
          <a:prstGeom prst="rect">
            <a:avLst/>
          </a:prstGeom>
          <a:noFill/>
          <a:ln>
            <a:noFill/>
          </a:ln>
        </p:spPr>
      </p:pic>
      <p:pic>
        <p:nvPicPr>
          <p:cNvPr id="132" name="Google Shape;132;p5"/>
          <p:cNvPicPr preferRelativeResize="0"/>
          <p:nvPr/>
        </p:nvPicPr>
        <p:blipFill rotWithShape="1">
          <a:blip r:embed="rId4">
            <a:alphaModFix/>
          </a:blip>
          <a:srcRect b="0" l="0" r="0" t="0"/>
          <a:stretch/>
        </p:blipFill>
        <p:spPr>
          <a:xfrm>
            <a:off x="1079499" y="1815174"/>
            <a:ext cx="10274300" cy="660400"/>
          </a:xfrm>
          <a:prstGeom prst="rect">
            <a:avLst/>
          </a:prstGeom>
          <a:noFill/>
          <a:ln>
            <a:noFill/>
          </a:ln>
        </p:spPr>
      </p:pic>
      <p:sp>
        <p:nvSpPr>
          <p:cNvPr id="133" name="Google Shape;133;p5"/>
          <p:cNvSpPr/>
          <p:nvPr/>
        </p:nvSpPr>
        <p:spPr>
          <a:xfrm>
            <a:off x="4097543" y="2475586"/>
            <a:ext cx="351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5">
                  <a:extLst>
                    <a:ext uri="{A12FA001-AC4F-418D-AE19-62706E023703}">
                      <ahyp:hlinkClr val="tx"/>
                    </a:ext>
                  </a:extLst>
                </a:hlinkClick>
              </a:rPr>
              <a:t>https://docs.python.org/3/tutorial/</a:t>
            </a:r>
            <a:endParaRPr sz="1800">
              <a:solidFill>
                <a:schemeClr val="dk1"/>
              </a:solidFill>
              <a:latin typeface="Calibri"/>
              <a:ea typeface="Calibri"/>
              <a:cs typeface="Calibri"/>
              <a:sym typeface="Calibri"/>
            </a:endParaRPr>
          </a:p>
        </p:txBody>
      </p:sp>
      <p:sp>
        <p:nvSpPr>
          <p:cNvPr id="134" name="Google Shape;134;p5"/>
          <p:cNvSpPr txBox="1"/>
          <p:nvPr/>
        </p:nvSpPr>
        <p:spPr>
          <a:xfrm>
            <a:off x="1167113" y="2845917"/>
            <a:ext cx="100062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IDE stands for the </a:t>
            </a:r>
            <a:r>
              <a:rPr b="1" i="1" lang="en-US" sz="1800">
                <a:solidFill>
                  <a:schemeClr val="dk1"/>
                </a:solidFill>
                <a:latin typeface="Calibri"/>
                <a:ea typeface="Calibri"/>
                <a:cs typeface="Calibri"/>
                <a:sym typeface="Calibri"/>
              </a:rPr>
              <a:t>integrated development environment (IDE)</a:t>
            </a:r>
            <a:r>
              <a:rPr lang="en-US" sz="1800">
                <a:solidFill>
                  <a:schemeClr val="dk1"/>
                </a:solidFill>
                <a:latin typeface="Calibri"/>
                <a:ea typeface="Calibri"/>
                <a:cs typeface="Calibri"/>
                <a:sym typeface="Calibri"/>
              </a:rPr>
              <a:t>. IDE Provides an Environment consolidated for the Programmer to write a Computer Program.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IDE helps in combining common activities of writing software into a single application such as editing source code, building executables, and debugging. IDE is basically an Environment or Combination of tools like a text editor, debugger, and Compiler.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6">
                  <a:extLst>
                    <a:ext uri="{A12FA001-AC4F-418D-AE19-62706E023703}">
                      <ahyp:hlinkClr val="tx"/>
                    </a:ext>
                  </a:extLst>
                </a:hlinkClick>
              </a:rPr>
              <a:t>https://www.jetbrains.com/idea/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5"/>
          <p:cNvSpPr txBox="1"/>
          <p:nvPr/>
        </p:nvSpPr>
        <p:spPr>
          <a:xfrm>
            <a:off x="1092900" y="5787039"/>
            <a:ext cx="10006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can also use a source code editor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u="sng">
                <a:solidFill>
                  <a:schemeClr val="hlink"/>
                </a:solidFill>
                <a:latin typeface="Calibri"/>
                <a:ea typeface="Calibri"/>
                <a:cs typeface="Calibri"/>
                <a:sym typeface="Calibri"/>
                <a:hlinkClick r:id="rId7"/>
              </a:rPr>
              <a:t>https://code.visualstudio.com/download</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1" name="Google Shape;141;p6"/>
          <p:cNvPicPr preferRelativeResize="0"/>
          <p:nvPr/>
        </p:nvPicPr>
        <p:blipFill rotWithShape="1">
          <a:blip r:embed="rId3">
            <a:alphaModFix/>
          </a:blip>
          <a:srcRect b="0" l="0" r="0" t="0"/>
          <a:stretch/>
        </p:blipFill>
        <p:spPr>
          <a:xfrm>
            <a:off x="2130622" y="76366"/>
            <a:ext cx="7666061" cy="672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7"/>
          <p:cNvSpPr txBox="1"/>
          <p:nvPr>
            <p:ph type="title"/>
          </p:nvPr>
        </p:nvSpPr>
        <p:spPr>
          <a:xfrm>
            <a:off x="393031" y="282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Integer and Float data types:</a:t>
            </a:r>
            <a:endParaRPr/>
          </a:p>
        </p:txBody>
      </p:sp>
      <p:pic>
        <p:nvPicPr>
          <p:cNvPr id="148" name="Google Shape;148;p7"/>
          <p:cNvPicPr preferRelativeResize="0"/>
          <p:nvPr/>
        </p:nvPicPr>
        <p:blipFill rotWithShape="1">
          <a:blip r:embed="rId3">
            <a:alphaModFix/>
          </a:blip>
          <a:srcRect b="0" l="0" r="0" t="0"/>
          <a:stretch/>
        </p:blipFill>
        <p:spPr>
          <a:xfrm>
            <a:off x="393031" y="1119588"/>
            <a:ext cx="10998200" cy="3235827"/>
          </a:xfrm>
          <a:prstGeom prst="rect">
            <a:avLst/>
          </a:prstGeom>
          <a:noFill/>
          <a:ln>
            <a:noFill/>
          </a:ln>
        </p:spPr>
      </p:pic>
      <p:sp>
        <p:nvSpPr>
          <p:cNvPr id="149" name="Google Shape;149;p7"/>
          <p:cNvSpPr txBox="1"/>
          <p:nvPr/>
        </p:nvSpPr>
        <p:spPr>
          <a:xfrm>
            <a:off x="489284" y="3814011"/>
            <a:ext cx="1086451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Generally, in other programming languages there is a limit on the maximum size of the int value where as in Python there is no limit and as the number is increased the program crashes by running out of memory, but no error will be  produced for size limit.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8"/>
          <p:cNvSpPr txBox="1"/>
          <p:nvPr>
            <p:ph type="title"/>
          </p:nvPr>
        </p:nvSpPr>
        <p:spPr>
          <a:xfrm>
            <a:off x="393031" y="282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Integer and Float data types:</a:t>
            </a:r>
            <a:endParaRPr/>
          </a:p>
        </p:txBody>
      </p:sp>
      <p:sp>
        <p:nvSpPr>
          <p:cNvPr id="156" name="Google Shape;156;p8"/>
          <p:cNvSpPr txBox="1"/>
          <p:nvPr/>
        </p:nvSpPr>
        <p:spPr>
          <a:xfrm>
            <a:off x="393031" y="1099897"/>
            <a:ext cx="1086451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Floating point numbers or floats are the numbers that have a fractional part. In Python floating point numbers are represented using float datatype.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157" name="Google Shape;157;p8"/>
          <p:cNvPicPr preferRelativeResize="0"/>
          <p:nvPr/>
        </p:nvPicPr>
        <p:blipFill rotWithShape="1">
          <a:blip r:embed="rId3">
            <a:alphaModFix/>
          </a:blip>
          <a:srcRect b="0" l="0" r="0" t="0"/>
          <a:stretch/>
        </p:blipFill>
        <p:spPr>
          <a:xfrm>
            <a:off x="393031" y="1863105"/>
            <a:ext cx="9749590" cy="1430398"/>
          </a:xfrm>
          <a:prstGeom prst="rect">
            <a:avLst/>
          </a:prstGeom>
          <a:noFill/>
          <a:ln>
            <a:noFill/>
          </a:ln>
        </p:spPr>
      </p:pic>
      <p:sp>
        <p:nvSpPr>
          <p:cNvPr id="158" name="Google Shape;158;p8"/>
          <p:cNvSpPr txBox="1"/>
          <p:nvPr/>
        </p:nvSpPr>
        <p:spPr>
          <a:xfrm>
            <a:off x="393031" y="3441032"/>
            <a:ext cx="976964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Python floats have 52 digits of precision</a:t>
            </a:r>
            <a:endParaRPr/>
          </a:p>
        </p:txBody>
      </p:sp>
      <p:sp>
        <p:nvSpPr>
          <p:cNvPr id="159" name="Google Shape;159;p8"/>
          <p:cNvSpPr txBox="1"/>
          <p:nvPr/>
        </p:nvSpPr>
        <p:spPr>
          <a:xfrm>
            <a:off x="1913021" y="4261436"/>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Let's check some operations involving ints and floats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2022-07-10T19:23:09Z</dcterms:created>
  <dc:creator>Kishore Nukala</dc:creator>
</cp:coreProperties>
</file>