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74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BAC2-289A-18D3-AB14-073C7C7C8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23FA1-A86E-9C97-5EFC-C5A1D877D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6387-EC08-7B9A-93FC-B3ACE682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EDD-D62B-AF4F-AA75-AD35C2C8FC5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274B-C36E-55D4-7E97-4551A7D9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4BBB-095A-5124-804D-4C31A43E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6235-CA6E-D44A-8988-1C70A5D6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D804-2BF2-F36A-C28F-F1A4B34C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6EFEF-995F-8A62-7CFE-56531111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5897-4769-BEB0-3D3C-EE8BEBE9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EDD-D62B-AF4F-AA75-AD35C2C8FC5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332C-1F5C-6AFF-9B11-7DCBECE8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1BD8D-341A-C547-5E9D-55178FE0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6235-CA6E-D44A-8988-1C70A5D6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2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D8F3C-8BA3-09AD-9B76-2B329B658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A8D45-8180-151D-E90B-873308F43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B027-08B6-6C2E-66CB-70CCE18A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EDD-D62B-AF4F-AA75-AD35C2C8FC5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AD2D-4D58-EFDF-C26D-8BF8A775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07EB-2613-ACD8-492E-19481F94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6235-CA6E-D44A-8988-1C70A5D6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6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64F1-AB8D-6B2C-930E-F0519B84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68BF-AB1A-C9F3-2719-65B1CF1F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2965-3136-7029-AB59-050A1896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EDD-D62B-AF4F-AA75-AD35C2C8FC5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C2C9-8C7B-92B6-4B87-9E96CBD5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EADB-BC3F-8F0C-D8E4-BCABF4DC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6235-CA6E-D44A-8988-1C70A5D6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8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91D4-70B4-2C40-4C35-859FE205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92EA1-CFFE-8D26-DCC8-DD1EB37E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B3B7D-1863-D3BF-32EF-0F911BC0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EDD-D62B-AF4F-AA75-AD35C2C8FC5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02D1B-B743-421F-2B1F-0B448049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560E-9E1A-8EC6-4A8D-102D96E8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6235-CA6E-D44A-8988-1C70A5D6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0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9638-7DDF-5727-440F-A2237347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30C4-48C6-2F18-BD4B-BBB03C01A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B5000-BE38-B5D7-115F-87D771E1F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83151-3CE9-A149-8D35-95C1FF2D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EDD-D62B-AF4F-AA75-AD35C2C8FC5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D3BFE-1D91-FC95-AD39-EDF0A50F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2C4AE-02BD-8053-EEEE-9219E670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6235-CA6E-D44A-8988-1C70A5D6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CA8A-5D8A-E1E3-AB06-107148DA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1D807-4DDD-4FF8-F49F-3A5D364AB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0354A-C896-EE46-F03F-7656F7FB7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F03FC-9D00-F73C-DE2C-C81071A14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86E05-3700-498E-9AB4-475A43579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782CF-833B-002D-CDEE-C712888A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EDD-D62B-AF4F-AA75-AD35C2C8FC5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C5BEA-220F-F915-7BBC-D9238A35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DA6DE-CED6-19B5-843C-8C77B39B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6235-CA6E-D44A-8988-1C70A5D6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BDF2-8B9F-CEED-E5D6-3080855B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47543-3699-7A14-3557-EF12AA81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EDD-D62B-AF4F-AA75-AD35C2C8FC5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6E90B-6CFB-0EE6-B2CA-6CD94A07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F32D4-658D-10A0-3604-31EBAF5E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6235-CA6E-D44A-8988-1C70A5D6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51874-F3E0-F30E-6050-E001D819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EDD-D62B-AF4F-AA75-AD35C2C8FC5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C36E8-9A0A-F261-E004-DAEFF8FA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246AA-3409-CB31-F34D-FFC39F32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6235-CA6E-D44A-8988-1C70A5D6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DC08-9B70-2C60-3968-FF9F3E1B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B044F-A60A-B36E-9F34-0DF45D0E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5D00B-9570-367A-7184-81075A4D5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D1E48-4442-92F5-5920-DB982DDD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EDD-D62B-AF4F-AA75-AD35C2C8FC5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CB2AB-A9C1-E2E8-E0B9-FB241A94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13BA9-5366-6040-A1AE-F343A5B5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6235-CA6E-D44A-8988-1C70A5D6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C145-4DA0-46FE-C2EC-CE9DE78B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80E2E-6467-724A-2903-C0894ED3F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035E1-4BF9-D176-4198-2E6709CDB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7727C-356D-9603-1D6C-C81401CF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EDD-D62B-AF4F-AA75-AD35C2C8FC5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CF95A-29B0-7919-332B-7AF3C834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BF42F-9184-90B8-D732-37EF0B28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6235-CA6E-D44A-8988-1C70A5D6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8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9B0B8-4F3E-7EDB-93EF-46B7C950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73988-62F3-C43C-A686-44CCCA201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A961-C5EF-8CCA-32DF-116A33512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7EDD-D62B-AF4F-AA75-AD35C2C8FC5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CD732-E743-36F3-2B50-E3F815AD3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601E-B924-E56C-CA26-B15006486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6235-CA6E-D44A-8988-1C70A5D6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2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opencv.com/contour-detection-using-opencv-python-c/" TargetMode="Externa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A5D9-590C-8D10-01F0-611A4E352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903" y="2294521"/>
            <a:ext cx="9384633" cy="11344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badi" panose="020F0502020204030204" pitchFamily="34" charset="0"/>
              </a:rPr>
              <a:t>COSMOS: Cluster #11</a:t>
            </a:r>
            <a:br>
              <a:rPr lang="en-US" dirty="0">
                <a:latin typeface="Abadi" panose="020F0502020204030204" pitchFamily="34" charset="0"/>
              </a:rPr>
            </a:br>
            <a:r>
              <a:rPr lang="en-US" dirty="0">
                <a:latin typeface="Abadi" panose="020B0604020104020204" pitchFamily="34" charset="0"/>
              </a:rPr>
              <a:t>Intro to Autonomous Vehicles</a:t>
            </a:r>
            <a:br>
              <a:rPr lang="en-US" dirty="0">
                <a:latin typeface="Abadi" panose="020B0604020104020204" pitchFamily="34" charset="0"/>
              </a:rPr>
            </a:br>
            <a:endParaRPr lang="en-US" dirty="0">
              <a:latin typeface="Abad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9EB7F-C47C-035D-E368-53420568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6336" y="3114423"/>
            <a:ext cx="8494045" cy="132238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3200" dirty="0">
                <a:latin typeface="Abadi" panose="020B0604020104020204" pitchFamily="34" charset="0"/>
              </a:rPr>
              <a:t>Introduction to Open CV Python - 2 </a:t>
            </a:r>
          </a:p>
          <a:p>
            <a:pPr algn="r"/>
            <a:r>
              <a:rPr lang="en-US" sz="2600" dirty="0">
                <a:latin typeface="Abadi" panose="020B0604020104020204" pitchFamily="34" charset="0"/>
              </a:rPr>
              <a:t>Kishore Nukala</a:t>
            </a:r>
          </a:p>
          <a:p>
            <a:pPr algn="r"/>
            <a:r>
              <a:rPr lang="en-US" sz="2600" dirty="0">
                <a:latin typeface="Abadi" panose="020B0604020104020204" pitchFamily="34" charset="0"/>
              </a:rPr>
              <a:t>ECE Grad Student</a:t>
            </a:r>
          </a:p>
        </p:txBody>
      </p:sp>
    </p:spTree>
    <p:extLst>
      <p:ext uri="{BB962C8B-B14F-4D97-AF65-F5344CB8AC3E}">
        <p14:creationId xmlns:p14="http://schemas.microsoft.com/office/powerpoint/2010/main" val="30775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9863" y="1516380"/>
            <a:ext cx="8251190" cy="1529080"/>
            <a:chOff x="435863" y="1516380"/>
            <a:chExt cx="8251190" cy="1529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63" y="1516380"/>
              <a:ext cx="8250935" cy="15285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0204" y="1823846"/>
              <a:ext cx="321945" cy="921385"/>
            </a:xfrm>
            <a:custGeom>
              <a:avLst/>
              <a:gdLst/>
              <a:ahLst/>
              <a:cxnLst/>
              <a:rect l="l" t="t" r="r" b="b"/>
              <a:pathLst>
                <a:path w="321944" h="921385">
                  <a:moveTo>
                    <a:pt x="313766" y="835533"/>
                  </a:moveTo>
                  <a:lnTo>
                    <a:pt x="256616" y="806958"/>
                  </a:lnTo>
                  <a:lnTo>
                    <a:pt x="142316" y="749808"/>
                  </a:lnTo>
                  <a:lnTo>
                    <a:pt x="142316" y="806958"/>
                  </a:lnTo>
                  <a:lnTo>
                    <a:pt x="0" y="806958"/>
                  </a:lnTo>
                  <a:lnTo>
                    <a:pt x="0" y="864108"/>
                  </a:lnTo>
                  <a:lnTo>
                    <a:pt x="142316" y="864108"/>
                  </a:lnTo>
                  <a:lnTo>
                    <a:pt x="142316" y="921258"/>
                  </a:lnTo>
                  <a:lnTo>
                    <a:pt x="256616" y="864108"/>
                  </a:lnTo>
                  <a:lnTo>
                    <a:pt x="313766" y="835533"/>
                  </a:lnTo>
                  <a:close/>
                </a:path>
                <a:path w="321944" h="921385">
                  <a:moveTo>
                    <a:pt x="313766" y="315849"/>
                  </a:moveTo>
                  <a:lnTo>
                    <a:pt x="256616" y="287274"/>
                  </a:lnTo>
                  <a:lnTo>
                    <a:pt x="142316" y="230124"/>
                  </a:lnTo>
                  <a:lnTo>
                    <a:pt x="142316" y="287274"/>
                  </a:lnTo>
                  <a:lnTo>
                    <a:pt x="0" y="287274"/>
                  </a:lnTo>
                  <a:lnTo>
                    <a:pt x="0" y="344424"/>
                  </a:lnTo>
                  <a:lnTo>
                    <a:pt x="142316" y="344424"/>
                  </a:lnTo>
                  <a:lnTo>
                    <a:pt x="142316" y="401574"/>
                  </a:lnTo>
                  <a:lnTo>
                    <a:pt x="256616" y="344424"/>
                  </a:lnTo>
                  <a:lnTo>
                    <a:pt x="313766" y="315849"/>
                  </a:lnTo>
                  <a:close/>
                </a:path>
                <a:path w="321944" h="921385">
                  <a:moveTo>
                    <a:pt x="313766" y="85725"/>
                  </a:moveTo>
                  <a:lnTo>
                    <a:pt x="256616" y="57150"/>
                  </a:lnTo>
                  <a:lnTo>
                    <a:pt x="142316" y="0"/>
                  </a:lnTo>
                  <a:lnTo>
                    <a:pt x="142316" y="57150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142316" y="114300"/>
                  </a:lnTo>
                  <a:lnTo>
                    <a:pt x="142316" y="171450"/>
                  </a:lnTo>
                  <a:lnTo>
                    <a:pt x="256616" y="114300"/>
                  </a:lnTo>
                  <a:lnTo>
                    <a:pt x="313766" y="85725"/>
                  </a:lnTo>
                  <a:close/>
                </a:path>
                <a:path w="321944" h="921385">
                  <a:moveTo>
                    <a:pt x="321386" y="574929"/>
                  </a:moveTo>
                  <a:lnTo>
                    <a:pt x="264236" y="546354"/>
                  </a:lnTo>
                  <a:lnTo>
                    <a:pt x="149936" y="489204"/>
                  </a:lnTo>
                  <a:lnTo>
                    <a:pt x="149936" y="546354"/>
                  </a:lnTo>
                  <a:lnTo>
                    <a:pt x="7620" y="546354"/>
                  </a:lnTo>
                  <a:lnTo>
                    <a:pt x="7620" y="603504"/>
                  </a:lnTo>
                  <a:lnTo>
                    <a:pt x="149936" y="603504"/>
                  </a:lnTo>
                  <a:lnTo>
                    <a:pt x="149936" y="660654"/>
                  </a:lnTo>
                  <a:lnTo>
                    <a:pt x="264236" y="603504"/>
                  </a:lnTo>
                  <a:lnTo>
                    <a:pt x="321386" y="57492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39618" y="1748790"/>
              <a:ext cx="5631180" cy="335280"/>
            </a:xfrm>
            <a:custGeom>
              <a:avLst/>
              <a:gdLst/>
              <a:ahLst/>
              <a:cxnLst/>
              <a:rect l="l" t="t" r="r" b="b"/>
              <a:pathLst>
                <a:path w="5631180" h="335280">
                  <a:moveTo>
                    <a:pt x="0" y="335279"/>
                  </a:moveTo>
                  <a:lnTo>
                    <a:pt x="5631180" y="335279"/>
                  </a:lnTo>
                  <a:lnTo>
                    <a:pt x="5631180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7994" y="294590"/>
            <a:ext cx="6744334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latin typeface="Calibri Light"/>
                <a:cs typeface="Calibri Light"/>
              </a:rPr>
              <a:t>Region</a:t>
            </a:r>
            <a:r>
              <a:rPr sz="4800" spc="-200" dirty="0">
                <a:latin typeface="Calibri Light"/>
                <a:cs typeface="Calibri Light"/>
              </a:rPr>
              <a:t> </a:t>
            </a:r>
            <a:r>
              <a:rPr sz="4800" dirty="0">
                <a:latin typeface="Calibri Light"/>
                <a:cs typeface="Calibri Light"/>
              </a:rPr>
              <a:t>of</a:t>
            </a:r>
            <a:r>
              <a:rPr sz="4800" spc="-145" dirty="0">
                <a:latin typeface="Calibri Light"/>
                <a:cs typeface="Calibri Light"/>
              </a:rPr>
              <a:t> </a:t>
            </a:r>
            <a:r>
              <a:rPr sz="4800" spc="-40" dirty="0">
                <a:latin typeface="Calibri Light"/>
                <a:cs typeface="Calibri Light"/>
              </a:rPr>
              <a:t>Interest</a:t>
            </a:r>
            <a:r>
              <a:rPr sz="4800" spc="-180" dirty="0">
                <a:latin typeface="Calibri Light"/>
                <a:cs typeface="Calibri Light"/>
              </a:rPr>
              <a:t> </a:t>
            </a:r>
            <a:r>
              <a:rPr sz="4800" dirty="0">
                <a:latin typeface="Calibri Light"/>
                <a:cs typeface="Calibri Light"/>
              </a:rPr>
              <a:t>and</a:t>
            </a:r>
            <a:r>
              <a:rPr sz="4800" spc="-180" dirty="0">
                <a:latin typeface="Calibri Light"/>
                <a:cs typeface="Calibri Light"/>
              </a:rPr>
              <a:t> </a:t>
            </a:r>
            <a:r>
              <a:rPr sz="4800" spc="-20" dirty="0">
                <a:solidFill>
                  <a:srgbClr val="000000"/>
                </a:solidFill>
                <a:latin typeface="Calibri Light"/>
                <a:cs typeface="Calibri Light"/>
              </a:rPr>
              <a:t>Mask</a:t>
            </a:r>
            <a:endParaRPr sz="48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32603" y="3681985"/>
            <a:ext cx="2504440" cy="1926589"/>
            <a:chOff x="3308603" y="3681984"/>
            <a:chExt cx="2504440" cy="192658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8603" y="3681984"/>
              <a:ext cx="2503931" cy="19263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8603" y="4066032"/>
              <a:ext cx="2503931" cy="5730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532502" y="5685535"/>
            <a:ext cx="1221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Canny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Image</a:t>
            </a:r>
            <a:endParaRPr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6867" y="3681984"/>
            <a:ext cx="2503932" cy="19263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37981" y="5679440"/>
            <a:ext cx="144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Cropped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Image</a:t>
            </a:r>
            <a:endParaRPr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77569" y="3659124"/>
            <a:ext cx="2661285" cy="1926589"/>
            <a:chOff x="353568" y="3659123"/>
            <a:chExt cx="2661285" cy="1926589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864" y="3659123"/>
              <a:ext cx="2503932" cy="19263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404" y="3979163"/>
              <a:ext cx="144780" cy="1447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2095" y="3966971"/>
              <a:ext cx="146304" cy="1447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7500" y="4334255"/>
              <a:ext cx="144780" cy="1447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8168" y="4550663"/>
              <a:ext cx="146304" cy="1447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3568" y="4567427"/>
              <a:ext cx="144780" cy="1447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2712" y="4341875"/>
              <a:ext cx="146304" cy="14478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033523" y="5679440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libri"/>
                <a:cs typeface="Calibri"/>
              </a:rPr>
              <a:t>ROI</a:t>
            </a:r>
            <a:endParaRPr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4" y="334519"/>
            <a:ext cx="7967980" cy="6508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>
                <a:solidFill>
                  <a:srgbClr val="12436A"/>
                </a:solidFill>
                <a:latin typeface="Calibri Light"/>
                <a:cs typeface="Calibri Light"/>
              </a:rPr>
              <a:t>Find</a:t>
            </a:r>
            <a:r>
              <a:rPr sz="4100" spc="-20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100" dirty="0">
                <a:solidFill>
                  <a:srgbClr val="12436A"/>
                </a:solidFill>
                <a:latin typeface="Calibri Light"/>
                <a:cs typeface="Calibri Light"/>
              </a:rPr>
              <a:t>Lines</a:t>
            </a:r>
            <a:r>
              <a:rPr sz="4100" spc="-16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100" dirty="0">
                <a:solidFill>
                  <a:srgbClr val="000000"/>
                </a:solidFill>
                <a:latin typeface="Calibri Light"/>
                <a:cs typeface="Calibri Light"/>
              </a:rPr>
              <a:t>using</a:t>
            </a:r>
            <a:r>
              <a:rPr sz="4100" spc="-19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100" spc="-10" dirty="0">
                <a:solidFill>
                  <a:srgbClr val="000000"/>
                </a:solidFill>
                <a:latin typeface="Calibri Light"/>
                <a:cs typeface="Calibri Light"/>
              </a:rPr>
              <a:t>Hough</a:t>
            </a:r>
            <a:r>
              <a:rPr sz="4100" spc="-19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100" spc="-65" dirty="0">
                <a:solidFill>
                  <a:srgbClr val="000000"/>
                </a:solidFill>
                <a:latin typeface="Calibri Light"/>
                <a:cs typeface="Calibri Light"/>
              </a:rPr>
              <a:t>Transformation</a:t>
            </a:r>
            <a:endParaRPr sz="41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09406" y="1180446"/>
            <a:ext cx="8225155" cy="1333500"/>
            <a:chOff x="435863" y="1382267"/>
            <a:chExt cx="8225155" cy="1333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63" y="1382267"/>
              <a:ext cx="8225028" cy="1333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5863" y="2505075"/>
              <a:ext cx="314325" cy="171450"/>
            </a:xfrm>
            <a:custGeom>
              <a:avLst/>
              <a:gdLst/>
              <a:ahLst/>
              <a:cxnLst/>
              <a:rect l="l" t="t" r="r" b="b"/>
              <a:pathLst>
                <a:path w="314325" h="171450">
                  <a:moveTo>
                    <a:pt x="142316" y="0"/>
                  </a:moveTo>
                  <a:lnTo>
                    <a:pt x="142316" y="171450"/>
                  </a:lnTo>
                  <a:lnTo>
                    <a:pt x="256616" y="114300"/>
                  </a:lnTo>
                  <a:lnTo>
                    <a:pt x="170891" y="114300"/>
                  </a:lnTo>
                  <a:lnTo>
                    <a:pt x="170891" y="57150"/>
                  </a:lnTo>
                  <a:lnTo>
                    <a:pt x="256616" y="57150"/>
                  </a:lnTo>
                  <a:lnTo>
                    <a:pt x="142316" y="0"/>
                  </a:lnTo>
                  <a:close/>
                </a:path>
                <a:path w="314325" h="171450">
                  <a:moveTo>
                    <a:pt x="142316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142316" y="114300"/>
                  </a:lnTo>
                  <a:lnTo>
                    <a:pt x="142316" y="57150"/>
                  </a:lnTo>
                  <a:close/>
                </a:path>
                <a:path w="314325" h="171450">
                  <a:moveTo>
                    <a:pt x="256616" y="57150"/>
                  </a:moveTo>
                  <a:lnTo>
                    <a:pt x="170891" y="57150"/>
                  </a:lnTo>
                  <a:lnTo>
                    <a:pt x="170891" y="114300"/>
                  </a:lnTo>
                  <a:lnTo>
                    <a:pt x="256616" y="114300"/>
                  </a:lnTo>
                  <a:lnTo>
                    <a:pt x="313766" y="85725"/>
                  </a:lnTo>
                  <a:lnTo>
                    <a:pt x="256616" y="571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51591" y="4355592"/>
            <a:ext cx="2396490" cy="1617345"/>
            <a:chOff x="427591" y="4355591"/>
            <a:chExt cx="2396490" cy="16173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39" y="4355591"/>
              <a:ext cx="2100072" cy="16169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3941" y="4484846"/>
              <a:ext cx="2383790" cy="829944"/>
            </a:xfrm>
            <a:custGeom>
              <a:avLst/>
              <a:gdLst/>
              <a:ahLst/>
              <a:cxnLst/>
              <a:rect l="l" t="t" r="r" b="b"/>
              <a:pathLst>
                <a:path w="2383790" h="829945">
                  <a:moveTo>
                    <a:pt x="963820" y="29876"/>
                  </a:moveTo>
                  <a:lnTo>
                    <a:pt x="948973" y="17817"/>
                  </a:lnTo>
                  <a:lnTo>
                    <a:pt x="928344" y="11177"/>
                  </a:lnTo>
                  <a:lnTo>
                    <a:pt x="902365" y="9764"/>
                  </a:lnTo>
                  <a:lnTo>
                    <a:pt x="871468" y="13388"/>
                  </a:lnTo>
                  <a:lnTo>
                    <a:pt x="796654" y="34977"/>
                  </a:lnTo>
                  <a:lnTo>
                    <a:pt x="753602" y="52561"/>
                  </a:lnTo>
                  <a:lnTo>
                    <a:pt x="707363" y="74415"/>
                  </a:lnTo>
                  <a:lnTo>
                    <a:pt x="658370" y="100349"/>
                  </a:lnTo>
                  <a:lnTo>
                    <a:pt x="607055" y="130170"/>
                  </a:lnTo>
                  <a:lnTo>
                    <a:pt x="553853" y="163689"/>
                  </a:lnTo>
                  <a:lnTo>
                    <a:pt x="499194" y="200712"/>
                  </a:lnTo>
                  <a:lnTo>
                    <a:pt x="443512" y="241050"/>
                  </a:lnTo>
                  <a:lnTo>
                    <a:pt x="387240" y="284511"/>
                  </a:lnTo>
                  <a:lnTo>
                    <a:pt x="332313" y="329656"/>
                  </a:lnTo>
                  <a:lnTo>
                    <a:pt x="280563" y="374924"/>
                  </a:lnTo>
                  <a:lnTo>
                    <a:pt x="232272" y="419934"/>
                  </a:lnTo>
                  <a:lnTo>
                    <a:pt x="187724" y="464308"/>
                  </a:lnTo>
                  <a:lnTo>
                    <a:pt x="147200" y="507667"/>
                  </a:lnTo>
                  <a:lnTo>
                    <a:pt x="110985" y="549630"/>
                  </a:lnTo>
                  <a:lnTo>
                    <a:pt x="79360" y="589819"/>
                  </a:lnTo>
                  <a:lnTo>
                    <a:pt x="52609" y="627853"/>
                  </a:lnTo>
                  <a:lnTo>
                    <a:pt x="31015" y="663355"/>
                  </a:lnTo>
                  <a:lnTo>
                    <a:pt x="4427" y="725242"/>
                  </a:lnTo>
                  <a:lnTo>
                    <a:pt x="0" y="750868"/>
                  </a:lnTo>
                  <a:lnTo>
                    <a:pt x="1860" y="772444"/>
                  </a:lnTo>
                  <a:lnTo>
                    <a:pt x="10291" y="789590"/>
                  </a:lnTo>
                  <a:lnTo>
                    <a:pt x="25140" y="801648"/>
                  </a:lnTo>
                  <a:lnTo>
                    <a:pt x="45771" y="808288"/>
                  </a:lnTo>
                  <a:lnTo>
                    <a:pt x="71751" y="809701"/>
                  </a:lnTo>
                  <a:lnTo>
                    <a:pt x="102648" y="806077"/>
                  </a:lnTo>
                  <a:lnTo>
                    <a:pt x="177461" y="784488"/>
                  </a:lnTo>
                  <a:lnTo>
                    <a:pt x="220513" y="766904"/>
                  </a:lnTo>
                  <a:lnTo>
                    <a:pt x="266750" y="745050"/>
                  </a:lnTo>
                  <a:lnTo>
                    <a:pt x="315741" y="719116"/>
                  </a:lnTo>
                  <a:lnTo>
                    <a:pt x="367053" y="689295"/>
                  </a:lnTo>
                  <a:lnTo>
                    <a:pt x="420254" y="655776"/>
                  </a:lnTo>
                  <a:lnTo>
                    <a:pt x="474910" y="618753"/>
                  </a:lnTo>
                  <a:lnTo>
                    <a:pt x="530589" y="578415"/>
                  </a:lnTo>
                  <a:lnTo>
                    <a:pt x="586859" y="534955"/>
                  </a:lnTo>
                  <a:lnTo>
                    <a:pt x="641785" y="489809"/>
                  </a:lnTo>
                  <a:lnTo>
                    <a:pt x="693536" y="444541"/>
                  </a:lnTo>
                  <a:lnTo>
                    <a:pt x="741828" y="399531"/>
                  </a:lnTo>
                  <a:lnTo>
                    <a:pt x="786377" y="355157"/>
                  </a:lnTo>
                  <a:lnTo>
                    <a:pt x="826902" y="311798"/>
                  </a:lnTo>
                  <a:lnTo>
                    <a:pt x="863119" y="269835"/>
                  </a:lnTo>
                  <a:lnTo>
                    <a:pt x="894745" y="229647"/>
                  </a:lnTo>
                  <a:lnTo>
                    <a:pt x="921497" y="191612"/>
                  </a:lnTo>
                  <a:lnTo>
                    <a:pt x="943093" y="156110"/>
                  </a:lnTo>
                  <a:lnTo>
                    <a:pt x="969683" y="94223"/>
                  </a:lnTo>
                  <a:lnTo>
                    <a:pt x="974111" y="68597"/>
                  </a:lnTo>
                  <a:lnTo>
                    <a:pt x="972251" y="47021"/>
                  </a:lnTo>
                  <a:lnTo>
                    <a:pt x="963820" y="29876"/>
                  </a:lnTo>
                  <a:close/>
                </a:path>
                <a:path w="2383790" h="829945">
                  <a:moveTo>
                    <a:pt x="1446801" y="17811"/>
                  </a:moveTo>
                  <a:lnTo>
                    <a:pt x="1437738" y="34667"/>
                  </a:lnTo>
                  <a:lnTo>
                    <a:pt x="1435082" y="56185"/>
                  </a:lnTo>
                  <a:lnTo>
                    <a:pt x="1438563" y="81976"/>
                  </a:lnTo>
                  <a:lnTo>
                    <a:pt x="1462859" y="144820"/>
                  </a:lnTo>
                  <a:lnTo>
                    <a:pt x="1483137" y="181096"/>
                  </a:lnTo>
                  <a:lnTo>
                    <a:pt x="1508475" y="220090"/>
                  </a:lnTo>
                  <a:lnTo>
                    <a:pt x="1538605" y="261412"/>
                  </a:lnTo>
                  <a:lnTo>
                    <a:pt x="1573258" y="304674"/>
                  </a:lnTo>
                  <a:lnTo>
                    <a:pt x="1612164" y="349488"/>
                  </a:lnTo>
                  <a:lnTo>
                    <a:pt x="1655054" y="395464"/>
                  </a:lnTo>
                  <a:lnTo>
                    <a:pt x="1701660" y="442213"/>
                  </a:lnTo>
                  <a:lnTo>
                    <a:pt x="1751712" y="489348"/>
                  </a:lnTo>
                  <a:lnTo>
                    <a:pt x="1804941" y="536479"/>
                  </a:lnTo>
                  <a:lnTo>
                    <a:pt x="1859598" y="581974"/>
                  </a:lnTo>
                  <a:lnTo>
                    <a:pt x="1913776" y="624323"/>
                  </a:lnTo>
                  <a:lnTo>
                    <a:pt x="1967049" y="663321"/>
                  </a:lnTo>
                  <a:lnTo>
                    <a:pt x="2018994" y="698761"/>
                  </a:lnTo>
                  <a:lnTo>
                    <a:pt x="2069185" y="730436"/>
                  </a:lnTo>
                  <a:lnTo>
                    <a:pt x="2117197" y="758141"/>
                  </a:lnTo>
                  <a:lnTo>
                    <a:pt x="2162605" y="781668"/>
                  </a:lnTo>
                  <a:lnTo>
                    <a:pt x="2204984" y="800812"/>
                  </a:lnTo>
                  <a:lnTo>
                    <a:pt x="2243910" y="815366"/>
                  </a:lnTo>
                  <a:lnTo>
                    <a:pt x="2309703" y="829880"/>
                  </a:lnTo>
                  <a:lnTo>
                    <a:pt x="2335719" y="829426"/>
                  </a:lnTo>
                  <a:lnTo>
                    <a:pt x="2356583" y="823558"/>
                  </a:lnTo>
                  <a:lnTo>
                    <a:pt x="2371869" y="812069"/>
                  </a:lnTo>
                  <a:lnTo>
                    <a:pt x="2380908" y="795212"/>
                  </a:lnTo>
                  <a:lnTo>
                    <a:pt x="2383547" y="773694"/>
                  </a:lnTo>
                  <a:lnTo>
                    <a:pt x="2380055" y="747903"/>
                  </a:lnTo>
                  <a:lnTo>
                    <a:pt x="2355748" y="685059"/>
                  </a:lnTo>
                  <a:lnTo>
                    <a:pt x="2335470" y="648783"/>
                  </a:lnTo>
                  <a:lnTo>
                    <a:pt x="2310131" y="609789"/>
                  </a:lnTo>
                  <a:lnTo>
                    <a:pt x="2280001" y="568467"/>
                  </a:lnTo>
                  <a:lnTo>
                    <a:pt x="2245347" y="525205"/>
                  </a:lnTo>
                  <a:lnTo>
                    <a:pt x="2206438" y="480391"/>
                  </a:lnTo>
                  <a:lnTo>
                    <a:pt x="2163540" y="434415"/>
                  </a:lnTo>
                  <a:lnTo>
                    <a:pt x="2116923" y="387666"/>
                  </a:lnTo>
                  <a:lnTo>
                    <a:pt x="2066854" y="340531"/>
                  </a:lnTo>
                  <a:lnTo>
                    <a:pt x="2013602" y="293401"/>
                  </a:lnTo>
                  <a:lnTo>
                    <a:pt x="1958968" y="247905"/>
                  </a:lnTo>
                  <a:lnTo>
                    <a:pt x="1904807" y="205556"/>
                  </a:lnTo>
                  <a:lnTo>
                    <a:pt x="1851545" y="166558"/>
                  </a:lnTo>
                  <a:lnTo>
                    <a:pt x="1799607" y="131118"/>
                  </a:lnTo>
                  <a:lnTo>
                    <a:pt x="1749420" y="99443"/>
                  </a:lnTo>
                  <a:lnTo>
                    <a:pt x="1701410" y="71739"/>
                  </a:lnTo>
                  <a:lnTo>
                    <a:pt x="1656002" y="48211"/>
                  </a:lnTo>
                  <a:lnTo>
                    <a:pt x="1613622" y="29067"/>
                  </a:lnTo>
                  <a:lnTo>
                    <a:pt x="1574697" y="14513"/>
                  </a:lnTo>
                  <a:lnTo>
                    <a:pt x="1508915" y="0"/>
                  </a:lnTo>
                  <a:lnTo>
                    <a:pt x="1482910" y="453"/>
                  </a:lnTo>
                  <a:lnTo>
                    <a:pt x="1462063" y="6321"/>
                  </a:lnTo>
                  <a:lnTo>
                    <a:pt x="1446801" y="17811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633340" y="3686429"/>
            <a:ext cx="389255" cy="227965"/>
          </a:xfrm>
          <a:custGeom>
            <a:avLst/>
            <a:gdLst/>
            <a:ahLst/>
            <a:cxnLst/>
            <a:rect l="l" t="t" r="r" b="b"/>
            <a:pathLst>
              <a:path w="389254" h="227964">
                <a:moveTo>
                  <a:pt x="389127" y="220726"/>
                </a:moveTo>
                <a:lnTo>
                  <a:pt x="192912" y="227711"/>
                </a:ln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1973" y="4687295"/>
            <a:ext cx="2253995" cy="158038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695190" y="4888738"/>
            <a:ext cx="532765" cy="436880"/>
            <a:chOff x="3171189" y="4888738"/>
            <a:chExt cx="532765" cy="436880"/>
          </a:xfrm>
        </p:grpSpPr>
        <p:sp>
          <p:nvSpPr>
            <p:cNvPr id="13" name="object 13"/>
            <p:cNvSpPr/>
            <p:nvPr/>
          </p:nvSpPr>
          <p:spPr>
            <a:xfrm>
              <a:off x="3177539" y="4895088"/>
              <a:ext cx="520065" cy="424180"/>
            </a:xfrm>
            <a:custGeom>
              <a:avLst/>
              <a:gdLst/>
              <a:ahLst/>
              <a:cxnLst/>
              <a:rect l="l" t="t" r="r" b="b"/>
              <a:pathLst>
                <a:path w="520064" h="424179">
                  <a:moveTo>
                    <a:pt x="307848" y="0"/>
                  </a:moveTo>
                  <a:lnTo>
                    <a:pt x="307848" y="105918"/>
                  </a:lnTo>
                  <a:lnTo>
                    <a:pt x="0" y="105918"/>
                  </a:lnTo>
                  <a:lnTo>
                    <a:pt x="0" y="317754"/>
                  </a:lnTo>
                  <a:lnTo>
                    <a:pt x="307848" y="317754"/>
                  </a:lnTo>
                  <a:lnTo>
                    <a:pt x="307848" y="423672"/>
                  </a:lnTo>
                  <a:lnTo>
                    <a:pt x="519684" y="211836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7539" y="4895088"/>
              <a:ext cx="520065" cy="424180"/>
            </a:xfrm>
            <a:custGeom>
              <a:avLst/>
              <a:gdLst/>
              <a:ahLst/>
              <a:cxnLst/>
              <a:rect l="l" t="t" r="r" b="b"/>
              <a:pathLst>
                <a:path w="520064" h="424179">
                  <a:moveTo>
                    <a:pt x="519684" y="211836"/>
                  </a:moveTo>
                  <a:lnTo>
                    <a:pt x="307848" y="423672"/>
                  </a:lnTo>
                  <a:lnTo>
                    <a:pt x="307848" y="317754"/>
                  </a:lnTo>
                  <a:lnTo>
                    <a:pt x="0" y="317754"/>
                  </a:lnTo>
                  <a:lnTo>
                    <a:pt x="0" y="105918"/>
                  </a:lnTo>
                  <a:lnTo>
                    <a:pt x="307848" y="105918"/>
                  </a:lnTo>
                  <a:lnTo>
                    <a:pt x="307848" y="0"/>
                  </a:lnTo>
                  <a:lnTo>
                    <a:pt x="519684" y="21183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1032510" y="2515404"/>
            <a:ext cx="11037570" cy="244105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855"/>
              </a:spcBef>
            </a:pPr>
            <a:r>
              <a:rPr dirty="0"/>
              <a:t>New</a:t>
            </a:r>
            <a:r>
              <a:rPr spc="-30" dirty="0"/>
              <a:t> </a:t>
            </a:r>
            <a:r>
              <a:rPr spc="-10" dirty="0"/>
              <a:t>functions:</a:t>
            </a:r>
          </a:p>
          <a:p>
            <a:pPr marL="85725">
              <a:lnSpc>
                <a:spcPct val="100000"/>
              </a:lnSpc>
              <a:spcBef>
                <a:spcPts val="755"/>
              </a:spcBef>
            </a:pPr>
            <a:r>
              <a:rPr u="none" dirty="0"/>
              <a:t>cv2.HoughLinesP(image,</a:t>
            </a:r>
            <a:r>
              <a:rPr spc="-60" dirty="0"/>
              <a:t> </a:t>
            </a:r>
            <a:r>
              <a:rPr u="none" dirty="0"/>
              <a:t>ρ,</a:t>
            </a:r>
            <a:r>
              <a:rPr spc="-30" dirty="0"/>
              <a:t> </a:t>
            </a:r>
            <a:r>
              <a:rPr u="none" dirty="0"/>
              <a:t>θ,</a:t>
            </a:r>
            <a:r>
              <a:rPr spc="-30" dirty="0"/>
              <a:t> </a:t>
            </a:r>
            <a:r>
              <a:rPr dirty="0"/>
              <a:t>threshold</a:t>
            </a:r>
            <a:r>
              <a:rPr u="none" dirty="0"/>
              <a:t>,</a:t>
            </a:r>
            <a:r>
              <a:rPr spc="-30" dirty="0"/>
              <a:t> </a:t>
            </a:r>
            <a:r>
              <a:rPr u="none" dirty="0"/>
              <a:t>output,</a:t>
            </a:r>
            <a:r>
              <a:rPr spc="-50" dirty="0"/>
              <a:t> </a:t>
            </a:r>
            <a:r>
              <a:rPr u="none" dirty="0"/>
              <a:t>min_length,</a:t>
            </a:r>
            <a:r>
              <a:rPr spc="-20" dirty="0"/>
              <a:t> </a:t>
            </a:r>
            <a:r>
              <a:rPr spc="-10" dirty="0"/>
              <a:t>max_gap)</a:t>
            </a:r>
          </a:p>
          <a:p>
            <a:pPr marL="4366895" marR="2639060" indent="-204470">
              <a:lnSpc>
                <a:spcPct val="100000"/>
              </a:lnSpc>
              <a:spcBef>
                <a:spcPts val="540"/>
              </a:spcBef>
            </a:pPr>
            <a:r>
              <a:rPr sz="1400" dirty="0">
                <a:solidFill>
                  <a:srgbClr val="FF0000"/>
                </a:solidFill>
              </a:rPr>
              <a:t>Minimum</a:t>
            </a:r>
            <a:r>
              <a:rPr sz="1400" spc="-10" dirty="0">
                <a:solidFill>
                  <a:srgbClr val="FF0000"/>
                </a:solidFill>
              </a:rPr>
              <a:t> </a:t>
            </a:r>
            <a:r>
              <a:rPr sz="1400" dirty="0">
                <a:solidFill>
                  <a:srgbClr val="FF0000"/>
                </a:solidFill>
              </a:rPr>
              <a:t>#</a:t>
            </a:r>
            <a:r>
              <a:rPr sz="1400" spc="-20" dirty="0">
                <a:solidFill>
                  <a:srgbClr val="FF0000"/>
                </a:solidFill>
              </a:rPr>
              <a:t> </a:t>
            </a:r>
            <a:r>
              <a:rPr sz="1400" dirty="0">
                <a:solidFill>
                  <a:srgbClr val="FF0000"/>
                </a:solidFill>
              </a:rPr>
              <a:t>of</a:t>
            </a:r>
            <a:r>
              <a:rPr sz="1400" spc="-15" dirty="0">
                <a:solidFill>
                  <a:srgbClr val="FF0000"/>
                </a:solidFill>
              </a:rPr>
              <a:t> </a:t>
            </a:r>
            <a:r>
              <a:rPr sz="1400" spc="-10" dirty="0">
                <a:solidFill>
                  <a:srgbClr val="FF0000"/>
                </a:solidFill>
              </a:rPr>
              <a:t>points </a:t>
            </a:r>
            <a:r>
              <a:rPr sz="1400" dirty="0">
                <a:solidFill>
                  <a:srgbClr val="FF0000"/>
                </a:solidFill>
              </a:rPr>
              <a:t>in</a:t>
            </a:r>
            <a:r>
              <a:rPr sz="1400" spc="-15" dirty="0">
                <a:solidFill>
                  <a:srgbClr val="FF0000"/>
                </a:solidFill>
              </a:rPr>
              <a:t> </a:t>
            </a:r>
            <a:r>
              <a:rPr sz="1400" dirty="0">
                <a:solidFill>
                  <a:srgbClr val="FF0000"/>
                </a:solidFill>
              </a:rPr>
              <a:t>the [ρ,</a:t>
            </a:r>
            <a:r>
              <a:rPr sz="1400" spc="-20" dirty="0">
                <a:solidFill>
                  <a:srgbClr val="FF0000"/>
                </a:solidFill>
              </a:rPr>
              <a:t> </a:t>
            </a:r>
            <a:r>
              <a:rPr sz="1400" dirty="0">
                <a:solidFill>
                  <a:srgbClr val="FF0000"/>
                </a:solidFill>
              </a:rPr>
              <a:t>θ]</a:t>
            </a:r>
            <a:r>
              <a:rPr sz="1400" spc="-5" dirty="0">
                <a:solidFill>
                  <a:srgbClr val="FF0000"/>
                </a:solidFill>
              </a:rPr>
              <a:t> </a:t>
            </a:r>
            <a:r>
              <a:rPr sz="1400" spc="-25" dirty="0">
                <a:solidFill>
                  <a:srgbClr val="FF0000"/>
                </a:solidFill>
              </a:rPr>
              <a:t>bi</a:t>
            </a:r>
            <a:r>
              <a:rPr lang="en-US" sz="1400" spc="-25" dirty="0">
                <a:solidFill>
                  <a:srgbClr val="FF0000"/>
                </a:solidFill>
              </a:rPr>
              <a:t>n</a:t>
            </a:r>
            <a:endParaRPr lang="en-US" sz="1300" dirty="0"/>
          </a:p>
          <a:p>
            <a:pPr marL="5899785" marR="5080" indent="0">
              <a:lnSpc>
                <a:spcPct val="100000"/>
              </a:lnSpc>
              <a:buNone/>
            </a:pPr>
            <a:r>
              <a:rPr lang="en-US" sz="1800" dirty="0"/>
              <a:t>Each</a:t>
            </a:r>
            <a:r>
              <a:rPr lang="en-US" sz="1800" spc="-25" dirty="0"/>
              <a:t> </a:t>
            </a:r>
            <a:r>
              <a:rPr lang="en-US" sz="1800" dirty="0"/>
              <a:t>row</a:t>
            </a:r>
            <a:r>
              <a:rPr lang="en-US" sz="1800" spc="-10" dirty="0"/>
              <a:t> </a:t>
            </a:r>
            <a:r>
              <a:rPr lang="en-US" sz="1800" dirty="0"/>
              <a:t>is</a:t>
            </a:r>
            <a:r>
              <a:rPr lang="en-US" sz="1800" spc="-15" dirty="0"/>
              <a:t> </a:t>
            </a:r>
            <a:r>
              <a:rPr lang="en-US" sz="1800" dirty="0"/>
              <a:t>a</a:t>
            </a:r>
            <a:r>
              <a:rPr lang="en-US" sz="1800" spc="-5" dirty="0"/>
              <a:t> </a:t>
            </a:r>
            <a:r>
              <a:rPr lang="en-US" sz="1800" dirty="0"/>
              <a:t>2D</a:t>
            </a:r>
            <a:r>
              <a:rPr lang="en-US" sz="1800" spc="-10" dirty="0"/>
              <a:t> array </a:t>
            </a:r>
            <a:r>
              <a:rPr lang="en-US" sz="1800" dirty="0"/>
              <a:t>containing</a:t>
            </a:r>
            <a:r>
              <a:rPr lang="en-US" sz="1800" spc="-45" dirty="0"/>
              <a:t> </a:t>
            </a:r>
            <a:r>
              <a:rPr lang="en-US" sz="1800" dirty="0"/>
              <a:t>all</a:t>
            </a:r>
            <a:r>
              <a:rPr lang="en-US" sz="1800" spc="-50" dirty="0"/>
              <a:t> </a:t>
            </a:r>
            <a:r>
              <a:rPr lang="en-US" sz="1800" spc="-20" dirty="0"/>
              <a:t>line </a:t>
            </a:r>
            <a:r>
              <a:rPr lang="en-US" sz="1800" spc="-10" dirty="0"/>
              <a:t>coordinates</a:t>
            </a:r>
            <a:r>
              <a:rPr lang="en-US" sz="1800" spc="5" dirty="0"/>
              <a:t> </a:t>
            </a:r>
            <a:r>
              <a:rPr lang="en-US" sz="1800" dirty="0"/>
              <a:t>in</a:t>
            </a:r>
            <a:r>
              <a:rPr lang="en-US" sz="1800" spc="5" dirty="0"/>
              <a:t> </a:t>
            </a:r>
            <a:r>
              <a:rPr lang="en-US" sz="1800" dirty="0"/>
              <a:t>the </a:t>
            </a:r>
            <a:r>
              <a:rPr lang="en-US" sz="1800" spc="-20" dirty="0"/>
              <a:t>form </a:t>
            </a:r>
            <a:r>
              <a:rPr lang="en-US" sz="1800" dirty="0"/>
              <a:t>of</a:t>
            </a:r>
            <a:r>
              <a:rPr lang="en-US" sz="1800" spc="-10" dirty="0"/>
              <a:t> </a:t>
            </a:r>
            <a:r>
              <a:rPr lang="en-US" sz="1800" dirty="0"/>
              <a:t>[[x1 y1</a:t>
            </a:r>
            <a:r>
              <a:rPr lang="en-US" sz="1800" spc="-5" dirty="0"/>
              <a:t> </a:t>
            </a:r>
            <a:r>
              <a:rPr lang="en-US" sz="1800" dirty="0"/>
              <a:t>x2 </a:t>
            </a:r>
            <a:r>
              <a:rPr lang="en-US" sz="1800" spc="-20" dirty="0"/>
              <a:t>y2]]</a:t>
            </a:r>
            <a:endParaRPr lang="en-US" sz="1950" dirty="0"/>
          </a:p>
          <a:p>
            <a:pPr marL="474345">
              <a:lnSpc>
                <a:spcPct val="100000"/>
              </a:lnSpc>
            </a:pPr>
            <a:r>
              <a:rPr sz="1800" dirty="0"/>
              <a:t>Cropped</a:t>
            </a:r>
            <a:r>
              <a:rPr sz="1800" spc="-45" dirty="0"/>
              <a:t> </a:t>
            </a:r>
            <a:r>
              <a:rPr sz="1800" spc="-20" dirty="0"/>
              <a:t>Image</a:t>
            </a:r>
            <a:endParaRPr sz="180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9864" y="1312164"/>
            <a:ext cx="8201025" cy="1838325"/>
            <a:chOff x="435863" y="1312163"/>
            <a:chExt cx="8201025" cy="1838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63" y="1312163"/>
              <a:ext cx="8200644" cy="183794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064" y="2402966"/>
              <a:ext cx="321945" cy="417195"/>
            </a:xfrm>
            <a:custGeom>
              <a:avLst/>
              <a:gdLst/>
              <a:ahLst/>
              <a:cxnLst/>
              <a:rect l="l" t="t" r="r" b="b"/>
              <a:pathLst>
                <a:path w="321944" h="417194">
                  <a:moveTo>
                    <a:pt x="313817" y="85725"/>
                  </a:moveTo>
                  <a:lnTo>
                    <a:pt x="256667" y="57150"/>
                  </a:lnTo>
                  <a:lnTo>
                    <a:pt x="142367" y="0"/>
                  </a:lnTo>
                  <a:lnTo>
                    <a:pt x="142367" y="57150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142367" y="114300"/>
                  </a:lnTo>
                  <a:lnTo>
                    <a:pt x="142367" y="171450"/>
                  </a:lnTo>
                  <a:lnTo>
                    <a:pt x="256667" y="114300"/>
                  </a:lnTo>
                  <a:lnTo>
                    <a:pt x="313817" y="85725"/>
                  </a:lnTo>
                  <a:close/>
                </a:path>
                <a:path w="321944" h="417194">
                  <a:moveTo>
                    <a:pt x="321437" y="331089"/>
                  </a:moveTo>
                  <a:lnTo>
                    <a:pt x="264287" y="302514"/>
                  </a:lnTo>
                  <a:lnTo>
                    <a:pt x="149987" y="245364"/>
                  </a:lnTo>
                  <a:lnTo>
                    <a:pt x="149987" y="302514"/>
                  </a:lnTo>
                  <a:lnTo>
                    <a:pt x="7607" y="302514"/>
                  </a:lnTo>
                  <a:lnTo>
                    <a:pt x="7607" y="359664"/>
                  </a:lnTo>
                  <a:lnTo>
                    <a:pt x="149987" y="359664"/>
                  </a:lnTo>
                  <a:lnTo>
                    <a:pt x="149987" y="416814"/>
                  </a:lnTo>
                  <a:lnTo>
                    <a:pt x="264287" y="359664"/>
                  </a:lnTo>
                  <a:lnTo>
                    <a:pt x="321437" y="33108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7995" y="294590"/>
            <a:ext cx="5577205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12436A"/>
                </a:solidFill>
                <a:latin typeface="Calibri Light"/>
                <a:cs typeface="Calibri Light"/>
              </a:rPr>
              <a:t>Plotting</a:t>
            </a:r>
            <a:r>
              <a:rPr sz="4800" spc="-215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35" dirty="0">
                <a:solidFill>
                  <a:srgbClr val="000000"/>
                </a:solidFill>
                <a:latin typeface="Calibri Light"/>
                <a:cs typeface="Calibri Light"/>
              </a:rPr>
              <a:t>Detected</a:t>
            </a:r>
            <a:r>
              <a:rPr sz="4800" spc="-2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800" spc="-10" dirty="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37994" y="3234969"/>
            <a:ext cx="4819650" cy="10134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spcBef>
                <a:spcPts val="409"/>
              </a:spcBef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</a:t>
            </a:r>
            <a:r>
              <a:rPr sz="19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functions: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315"/>
              </a:spcBef>
            </a:pPr>
            <a:r>
              <a:rPr sz="1900" spc="-10" dirty="0">
                <a:latin typeface="Calibri"/>
                <a:cs typeface="Calibri"/>
              </a:rPr>
              <a:t>line.reshape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310"/>
              </a:spcBef>
            </a:pPr>
            <a:r>
              <a:rPr sz="1900" spc="-10" dirty="0">
                <a:latin typeface="Calibri"/>
                <a:cs typeface="Calibri"/>
              </a:rPr>
              <a:t>cv2.line(image,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(x1,y1),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(x2,y2),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color,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line_width)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7388" y="4355591"/>
            <a:ext cx="2100072" cy="16169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74101" y="5954674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Line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Image</a:t>
            </a:r>
            <a:endParaRPr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51592" y="4355592"/>
            <a:ext cx="2212975" cy="1617345"/>
            <a:chOff x="427591" y="4355591"/>
            <a:chExt cx="2212975" cy="16173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39" y="4355591"/>
              <a:ext cx="2100072" cy="161696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3941" y="4494611"/>
              <a:ext cx="2200275" cy="800100"/>
            </a:xfrm>
            <a:custGeom>
              <a:avLst/>
              <a:gdLst/>
              <a:ahLst/>
              <a:cxnLst/>
              <a:rect l="l" t="t" r="r" b="b"/>
              <a:pathLst>
                <a:path w="2200275" h="800100">
                  <a:moveTo>
                    <a:pt x="963820" y="20111"/>
                  </a:moveTo>
                  <a:lnTo>
                    <a:pt x="948973" y="8052"/>
                  </a:lnTo>
                  <a:lnTo>
                    <a:pt x="928344" y="1412"/>
                  </a:lnTo>
                  <a:lnTo>
                    <a:pt x="902365" y="0"/>
                  </a:lnTo>
                  <a:lnTo>
                    <a:pt x="871468" y="3623"/>
                  </a:lnTo>
                  <a:lnTo>
                    <a:pt x="796654" y="25213"/>
                  </a:lnTo>
                  <a:lnTo>
                    <a:pt x="753602" y="42796"/>
                  </a:lnTo>
                  <a:lnTo>
                    <a:pt x="707363" y="64650"/>
                  </a:lnTo>
                  <a:lnTo>
                    <a:pt x="658370" y="90584"/>
                  </a:lnTo>
                  <a:lnTo>
                    <a:pt x="607055" y="120406"/>
                  </a:lnTo>
                  <a:lnTo>
                    <a:pt x="553853" y="153924"/>
                  </a:lnTo>
                  <a:lnTo>
                    <a:pt x="499194" y="190948"/>
                  </a:lnTo>
                  <a:lnTo>
                    <a:pt x="443512" y="231285"/>
                  </a:lnTo>
                  <a:lnTo>
                    <a:pt x="387240" y="274746"/>
                  </a:lnTo>
                  <a:lnTo>
                    <a:pt x="332313" y="319891"/>
                  </a:lnTo>
                  <a:lnTo>
                    <a:pt x="280563" y="365159"/>
                  </a:lnTo>
                  <a:lnTo>
                    <a:pt x="232272" y="410170"/>
                  </a:lnTo>
                  <a:lnTo>
                    <a:pt x="187724" y="454544"/>
                  </a:lnTo>
                  <a:lnTo>
                    <a:pt x="147200" y="497902"/>
                  </a:lnTo>
                  <a:lnTo>
                    <a:pt x="110985" y="539865"/>
                  </a:lnTo>
                  <a:lnTo>
                    <a:pt x="79360" y="580054"/>
                  </a:lnTo>
                  <a:lnTo>
                    <a:pt x="52609" y="618089"/>
                  </a:lnTo>
                  <a:lnTo>
                    <a:pt x="31015" y="653590"/>
                  </a:lnTo>
                  <a:lnTo>
                    <a:pt x="4427" y="715477"/>
                  </a:lnTo>
                  <a:lnTo>
                    <a:pt x="0" y="741103"/>
                  </a:lnTo>
                  <a:lnTo>
                    <a:pt x="1860" y="762679"/>
                  </a:lnTo>
                  <a:lnTo>
                    <a:pt x="10291" y="779825"/>
                  </a:lnTo>
                  <a:lnTo>
                    <a:pt x="25140" y="791883"/>
                  </a:lnTo>
                  <a:lnTo>
                    <a:pt x="45771" y="798523"/>
                  </a:lnTo>
                  <a:lnTo>
                    <a:pt x="71751" y="799936"/>
                  </a:lnTo>
                  <a:lnTo>
                    <a:pt x="102648" y="796313"/>
                  </a:lnTo>
                  <a:lnTo>
                    <a:pt x="177461" y="774723"/>
                  </a:lnTo>
                  <a:lnTo>
                    <a:pt x="220513" y="757139"/>
                  </a:lnTo>
                  <a:lnTo>
                    <a:pt x="266750" y="735285"/>
                  </a:lnTo>
                  <a:lnTo>
                    <a:pt x="315741" y="709352"/>
                  </a:lnTo>
                  <a:lnTo>
                    <a:pt x="367053" y="679530"/>
                  </a:lnTo>
                  <a:lnTo>
                    <a:pt x="420254" y="646012"/>
                  </a:lnTo>
                  <a:lnTo>
                    <a:pt x="474910" y="608988"/>
                  </a:lnTo>
                  <a:lnTo>
                    <a:pt x="530589" y="568650"/>
                  </a:lnTo>
                  <a:lnTo>
                    <a:pt x="586859" y="525190"/>
                  </a:lnTo>
                  <a:lnTo>
                    <a:pt x="641785" y="480044"/>
                  </a:lnTo>
                  <a:lnTo>
                    <a:pt x="693536" y="434776"/>
                  </a:lnTo>
                  <a:lnTo>
                    <a:pt x="741828" y="389766"/>
                  </a:lnTo>
                  <a:lnTo>
                    <a:pt x="786377" y="345392"/>
                  </a:lnTo>
                  <a:lnTo>
                    <a:pt x="826902" y="302034"/>
                  </a:lnTo>
                  <a:lnTo>
                    <a:pt x="863119" y="260070"/>
                  </a:lnTo>
                  <a:lnTo>
                    <a:pt x="894745" y="219882"/>
                  </a:lnTo>
                  <a:lnTo>
                    <a:pt x="921497" y="181847"/>
                  </a:lnTo>
                  <a:lnTo>
                    <a:pt x="943093" y="146345"/>
                  </a:lnTo>
                  <a:lnTo>
                    <a:pt x="969683" y="84459"/>
                  </a:lnTo>
                  <a:lnTo>
                    <a:pt x="974111" y="58832"/>
                  </a:lnTo>
                  <a:lnTo>
                    <a:pt x="972251" y="37257"/>
                  </a:lnTo>
                  <a:lnTo>
                    <a:pt x="963820" y="20111"/>
                  </a:lnTo>
                  <a:close/>
                </a:path>
                <a:path w="2200275" h="800100">
                  <a:moveTo>
                    <a:pt x="1542686" y="112821"/>
                  </a:moveTo>
                  <a:lnTo>
                    <a:pt x="1532934" y="132720"/>
                  </a:lnTo>
                  <a:lnTo>
                    <a:pt x="1531928" y="158676"/>
                  </a:lnTo>
                  <a:lnTo>
                    <a:pt x="1539178" y="189909"/>
                  </a:lnTo>
                  <a:lnTo>
                    <a:pt x="1554193" y="225641"/>
                  </a:lnTo>
                  <a:lnTo>
                    <a:pt x="1576484" y="265094"/>
                  </a:lnTo>
                  <a:lnTo>
                    <a:pt x="1605560" y="307487"/>
                  </a:lnTo>
                  <a:lnTo>
                    <a:pt x="1640932" y="352044"/>
                  </a:lnTo>
                  <a:lnTo>
                    <a:pt x="1682110" y="397983"/>
                  </a:lnTo>
                  <a:lnTo>
                    <a:pt x="1728603" y="444528"/>
                  </a:lnTo>
                  <a:lnTo>
                    <a:pt x="1779922" y="490900"/>
                  </a:lnTo>
                  <a:lnTo>
                    <a:pt x="1833526" y="534608"/>
                  </a:lnTo>
                  <a:lnTo>
                    <a:pt x="1886562" y="573517"/>
                  </a:lnTo>
                  <a:lnTo>
                    <a:pt x="1938191" y="607261"/>
                  </a:lnTo>
                  <a:lnTo>
                    <a:pt x="1987570" y="635474"/>
                  </a:lnTo>
                  <a:lnTo>
                    <a:pt x="2033858" y="657794"/>
                  </a:lnTo>
                  <a:lnTo>
                    <a:pt x="2076215" y="673853"/>
                  </a:lnTo>
                  <a:lnTo>
                    <a:pt x="2113798" y="683287"/>
                  </a:lnTo>
                  <a:lnTo>
                    <a:pt x="2145767" y="685732"/>
                  </a:lnTo>
                  <a:lnTo>
                    <a:pt x="2171281" y="680822"/>
                  </a:lnTo>
                  <a:lnTo>
                    <a:pt x="2189497" y="668192"/>
                  </a:lnTo>
                  <a:lnTo>
                    <a:pt x="2199248" y="648258"/>
                  </a:lnTo>
                  <a:lnTo>
                    <a:pt x="2200254" y="622276"/>
                  </a:lnTo>
                  <a:lnTo>
                    <a:pt x="2193005" y="591023"/>
                  </a:lnTo>
                  <a:lnTo>
                    <a:pt x="2177990" y="555280"/>
                  </a:lnTo>
                  <a:lnTo>
                    <a:pt x="2155699" y="515823"/>
                  </a:lnTo>
                  <a:lnTo>
                    <a:pt x="2126623" y="473434"/>
                  </a:lnTo>
                  <a:lnTo>
                    <a:pt x="2091251" y="428889"/>
                  </a:lnTo>
                  <a:lnTo>
                    <a:pt x="2050073" y="382968"/>
                  </a:lnTo>
                  <a:lnTo>
                    <a:pt x="2003580" y="336450"/>
                  </a:lnTo>
                  <a:lnTo>
                    <a:pt x="1952261" y="290113"/>
                  </a:lnTo>
                  <a:lnTo>
                    <a:pt x="1898688" y="246404"/>
                  </a:lnTo>
                  <a:lnTo>
                    <a:pt x="1845669" y="207496"/>
                  </a:lnTo>
                  <a:lnTo>
                    <a:pt x="1794048" y="173752"/>
                  </a:lnTo>
                  <a:lnTo>
                    <a:pt x="1744668" y="145538"/>
                  </a:lnTo>
                  <a:lnTo>
                    <a:pt x="1698372" y="123219"/>
                  </a:lnTo>
                  <a:lnTo>
                    <a:pt x="1656004" y="107160"/>
                  </a:lnTo>
                  <a:lnTo>
                    <a:pt x="1618409" y="97725"/>
                  </a:lnTo>
                  <a:lnTo>
                    <a:pt x="1586428" y="95280"/>
                  </a:lnTo>
                  <a:lnTo>
                    <a:pt x="1560906" y="100191"/>
                  </a:lnTo>
                  <a:lnTo>
                    <a:pt x="1542686" y="112821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8615" y="4381500"/>
            <a:ext cx="2263140" cy="158648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421626" y="4990847"/>
            <a:ext cx="392430" cy="433705"/>
            <a:chOff x="5897626" y="4990846"/>
            <a:chExt cx="392430" cy="433705"/>
          </a:xfrm>
        </p:grpSpPr>
        <p:sp>
          <p:nvSpPr>
            <p:cNvPr id="15" name="object 15"/>
            <p:cNvSpPr/>
            <p:nvPr/>
          </p:nvSpPr>
          <p:spPr>
            <a:xfrm>
              <a:off x="5903976" y="4997196"/>
              <a:ext cx="379730" cy="421005"/>
            </a:xfrm>
            <a:custGeom>
              <a:avLst/>
              <a:gdLst/>
              <a:ahLst/>
              <a:cxnLst/>
              <a:rect l="l" t="t" r="r" b="b"/>
              <a:pathLst>
                <a:path w="379729" h="421004">
                  <a:moveTo>
                    <a:pt x="189737" y="0"/>
                  </a:moveTo>
                  <a:lnTo>
                    <a:pt x="189737" y="105155"/>
                  </a:lnTo>
                  <a:lnTo>
                    <a:pt x="0" y="105155"/>
                  </a:lnTo>
                  <a:lnTo>
                    <a:pt x="0" y="315467"/>
                  </a:lnTo>
                  <a:lnTo>
                    <a:pt x="189737" y="315467"/>
                  </a:lnTo>
                  <a:lnTo>
                    <a:pt x="189737" y="420623"/>
                  </a:lnTo>
                  <a:lnTo>
                    <a:pt x="379475" y="210311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3976" y="4997196"/>
              <a:ext cx="379730" cy="421005"/>
            </a:xfrm>
            <a:custGeom>
              <a:avLst/>
              <a:gdLst/>
              <a:ahLst/>
              <a:cxnLst/>
              <a:rect l="l" t="t" r="r" b="b"/>
              <a:pathLst>
                <a:path w="379729" h="421004">
                  <a:moveTo>
                    <a:pt x="379475" y="210311"/>
                  </a:moveTo>
                  <a:lnTo>
                    <a:pt x="189737" y="420623"/>
                  </a:lnTo>
                  <a:lnTo>
                    <a:pt x="189737" y="315467"/>
                  </a:lnTo>
                  <a:lnTo>
                    <a:pt x="0" y="315467"/>
                  </a:lnTo>
                  <a:lnTo>
                    <a:pt x="0" y="105155"/>
                  </a:lnTo>
                  <a:lnTo>
                    <a:pt x="189737" y="105155"/>
                  </a:lnTo>
                  <a:lnTo>
                    <a:pt x="189737" y="0"/>
                  </a:lnTo>
                  <a:lnTo>
                    <a:pt x="379475" y="21031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26382" y="4990847"/>
            <a:ext cx="392430" cy="433705"/>
            <a:chOff x="2802382" y="4990846"/>
            <a:chExt cx="392430" cy="433705"/>
          </a:xfrm>
        </p:grpSpPr>
        <p:sp>
          <p:nvSpPr>
            <p:cNvPr id="18" name="object 18"/>
            <p:cNvSpPr/>
            <p:nvPr/>
          </p:nvSpPr>
          <p:spPr>
            <a:xfrm>
              <a:off x="2808732" y="4997196"/>
              <a:ext cx="379730" cy="421005"/>
            </a:xfrm>
            <a:custGeom>
              <a:avLst/>
              <a:gdLst/>
              <a:ahLst/>
              <a:cxnLst/>
              <a:rect l="l" t="t" r="r" b="b"/>
              <a:pathLst>
                <a:path w="379730" h="421004">
                  <a:moveTo>
                    <a:pt x="189737" y="0"/>
                  </a:moveTo>
                  <a:lnTo>
                    <a:pt x="189737" y="105155"/>
                  </a:lnTo>
                  <a:lnTo>
                    <a:pt x="0" y="105155"/>
                  </a:lnTo>
                  <a:lnTo>
                    <a:pt x="0" y="315467"/>
                  </a:lnTo>
                  <a:lnTo>
                    <a:pt x="189737" y="315467"/>
                  </a:lnTo>
                  <a:lnTo>
                    <a:pt x="189737" y="420623"/>
                  </a:lnTo>
                  <a:lnTo>
                    <a:pt x="379475" y="210311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08732" y="4997196"/>
              <a:ext cx="379730" cy="421005"/>
            </a:xfrm>
            <a:custGeom>
              <a:avLst/>
              <a:gdLst/>
              <a:ahLst/>
              <a:cxnLst/>
              <a:rect l="l" t="t" r="r" b="b"/>
              <a:pathLst>
                <a:path w="379730" h="421004">
                  <a:moveTo>
                    <a:pt x="379475" y="210311"/>
                  </a:moveTo>
                  <a:lnTo>
                    <a:pt x="189737" y="420623"/>
                  </a:lnTo>
                  <a:lnTo>
                    <a:pt x="189737" y="315467"/>
                  </a:lnTo>
                  <a:lnTo>
                    <a:pt x="0" y="315467"/>
                  </a:lnTo>
                  <a:lnTo>
                    <a:pt x="0" y="105155"/>
                  </a:lnTo>
                  <a:lnTo>
                    <a:pt x="189737" y="105155"/>
                  </a:lnTo>
                  <a:lnTo>
                    <a:pt x="189737" y="0"/>
                  </a:lnTo>
                  <a:lnTo>
                    <a:pt x="379475" y="21031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5" y="294590"/>
            <a:ext cx="5649595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rgbClr val="12436A"/>
                </a:solidFill>
                <a:latin typeface="Calibri Light"/>
                <a:cs typeface="Calibri Light"/>
              </a:rPr>
              <a:t>Average</a:t>
            </a:r>
            <a:r>
              <a:rPr sz="4800" spc="-229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30" dirty="0">
                <a:solidFill>
                  <a:srgbClr val="000000"/>
                </a:solidFill>
                <a:latin typeface="Calibri Light"/>
                <a:cs typeface="Calibri Light"/>
              </a:rPr>
              <a:t>Detected</a:t>
            </a:r>
            <a:r>
              <a:rPr sz="4800" spc="-2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800" spc="-10" dirty="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4116323"/>
            <a:ext cx="2100072" cy="16169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20203" y="5719978"/>
            <a:ext cx="188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Average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Lane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Image</a:t>
            </a:r>
            <a:endParaRPr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49441" y="4710430"/>
            <a:ext cx="392430" cy="433705"/>
            <a:chOff x="4425441" y="4710429"/>
            <a:chExt cx="392430" cy="433705"/>
          </a:xfrm>
        </p:grpSpPr>
        <p:sp>
          <p:nvSpPr>
            <p:cNvPr id="7" name="object 7"/>
            <p:cNvSpPr/>
            <p:nvPr/>
          </p:nvSpPr>
          <p:spPr>
            <a:xfrm>
              <a:off x="4431791" y="4716779"/>
              <a:ext cx="379730" cy="421005"/>
            </a:xfrm>
            <a:custGeom>
              <a:avLst/>
              <a:gdLst/>
              <a:ahLst/>
              <a:cxnLst/>
              <a:rect l="l" t="t" r="r" b="b"/>
              <a:pathLst>
                <a:path w="379729" h="421004">
                  <a:moveTo>
                    <a:pt x="189737" y="0"/>
                  </a:moveTo>
                  <a:lnTo>
                    <a:pt x="189737" y="105156"/>
                  </a:lnTo>
                  <a:lnTo>
                    <a:pt x="0" y="105156"/>
                  </a:lnTo>
                  <a:lnTo>
                    <a:pt x="0" y="315468"/>
                  </a:lnTo>
                  <a:lnTo>
                    <a:pt x="189737" y="315468"/>
                  </a:lnTo>
                  <a:lnTo>
                    <a:pt x="189737" y="420624"/>
                  </a:lnTo>
                  <a:lnTo>
                    <a:pt x="379475" y="210312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31791" y="4716779"/>
              <a:ext cx="379730" cy="421005"/>
            </a:xfrm>
            <a:custGeom>
              <a:avLst/>
              <a:gdLst/>
              <a:ahLst/>
              <a:cxnLst/>
              <a:rect l="l" t="t" r="r" b="b"/>
              <a:pathLst>
                <a:path w="379729" h="421004">
                  <a:moveTo>
                    <a:pt x="379475" y="210312"/>
                  </a:moveTo>
                  <a:lnTo>
                    <a:pt x="189737" y="420624"/>
                  </a:lnTo>
                  <a:lnTo>
                    <a:pt x="189737" y="315468"/>
                  </a:lnTo>
                  <a:lnTo>
                    <a:pt x="0" y="315468"/>
                  </a:lnTo>
                  <a:lnTo>
                    <a:pt x="0" y="105156"/>
                  </a:lnTo>
                  <a:lnTo>
                    <a:pt x="189737" y="105156"/>
                  </a:lnTo>
                  <a:lnTo>
                    <a:pt x="189737" y="0"/>
                  </a:lnTo>
                  <a:lnTo>
                    <a:pt x="379475" y="2103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0692" y="4116323"/>
            <a:ext cx="2100071" cy="16169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01288" y="5703214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Lane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Image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13</a:t>
            </a:fld>
            <a:endParaRPr spc="-25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093030-2A9F-41E3-82EA-B1E65E139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1" y="1072197"/>
            <a:ext cx="5649595" cy="29368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5" y="294590"/>
            <a:ext cx="5649595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rgbClr val="12436A"/>
                </a:solidFill>
                <a:latin typeface="Calibri Light"/>
                <a:cs typeface="Calibri Light"/>
              </a:rPr>
              <a:t>Average</a:t>
            </a:r>
            <a:r>
              <a:rPr sz="4800" spc="-229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30" dirty="0">
                <a:solidFill>
                  <a:srgbClr val="000000"/>
                </a:solidFill>
                <a:latin typeface="Calibri Light"/>
                <a:cs typeface="Calibri Light"/>
              </a:rPr>
              <a:t>Detected</a:t>
            </a:r>
            <a:r>
              <a:rPr sz="4800" spc="-2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800" spc="-10" dirty="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14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27851-C278-A300-C2D1-11983568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97280"/>
            <a:ext cx="7315200" cy="4950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5" y="294590"/>
            <a:ext cx="5649595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rgbClr val="12436A"/>
                </a:solidFill>
                <a:latin typeface="Calibri Light"/>
                <a:cs typeface="Calibri Light"/>
              </a:rPr>
              <a:t>Average</a:t>
            </a:r>
            <a:r>
              <a:rPr sz="4800" spc="-229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30" dirty="0">
                <a:solidFill>
                  <a:srgbClr val="000000"/>
                </a:solidFill>
                <a:latin typeface="Calibri Light"/>
                <a:cs typeface="Calibri Light"/>
              </a:rPr>
              <a:t>Detected</a:t>
            </a:r>
            <a:r>
              <a:rPr sz="4800" spc="-2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800" spc="-10" dirty="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9863" y="1371600"/>
            <a:ext cx="8144256" cy="18729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05196" y="6029655"/>
            <a:ext cx="188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Average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Lane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Image</a:t>
            </a:r>
            <a:endParaRPr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56533" y="3518916"/>
            <a:ext cx="3282315" cy="2583815"/>
            <a:chOff x="2732532" y="3518915"/>
            <a:chExt cx="3282315" cy="25838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0924" y="3613403"/>
              <a:ext cx="3115055" cy="23972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32532" y="3518915"/>
              <a:ext cx="3282315" cy="2583815"/>
            </a:xfrm>
            <a:custGeom>
              <a:avLst/>
              <a:gdLst/>
              <a:ahLst/>
              <a:cxnLst/>
              <a:rect l="l" t="t" r="r" b="b"/>
              <a:pathLst>
                <a:path w="3282315" h="2583815">
                  <a:moveTo>
                    <a:pt x="3282315" y="57150"/>
                  </a:moveTo>
                  <a:lnTo>
                    <a:pt x="3244215" y="38100"/>
                  </a:lnTo>
                  <a:lnTo>
                    <a:pt x="3168015" y="0"/>
                  </a:lnTo>
                  <a:lnTo>
                    <a:pt x="3168015" y="38100"/>
                  </a:lnTo>
                  <a:lnTo>
                    <a:pt x="37338" y="38100"/>
                  </a:lnTo>
                  <a:lnTo>
                    <a:pt x="37338" y="76200"/>
                  </a:lnTo>
                  <a:lnTo>
                    <a:pt x="38100" y="76200"/>
                  </a:lnTo>
                  <a:lnTo>
                    <a:pt x="38100" y="2468969"/>
                  </a:lnTo>
                  <a:lnTo>
                    <a:pt x="0" y="2468969"/>
                  </a:lnTo>
                  <a:lnTo>
                    <a:pt x="57150" y="2583269"/>
                  </a:lnTo>
                  <a:lnTo>
                    <a:pt x="104775" y="2488019"/>
                  </a:lnTo>
                  <a:lnTo>
                    <a:pt x="114300" y="2468969"/>
                  </a:lnTo>
                  <a:lnTo>
                    <a:pt x="76200" y="2468969"/>
                  </a:lnTo>
                  <a:lnTo>
                    <a:pt x="76200" y="76200"/>
                  </a:lnTo>
                  <a:lnTo>
                    <a:pt x="3168015" y="76200"/>
                  </a:lnTo>
                  <a:lnTo>
                    <a:pt x="3168015" y="114300"/>
                  </a:lnTo>
                  <a:lnTo>
                    <a:pt x="3244215" y="76200"/>
                  </a:lnTo>
                  <a:lnTo>
                    <a:pt x="3282315" y="571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85438" y="4039871"/>
            <a:ext cx="375920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spcBef>
                <a:spcPts val="100"/>
              </a:spcBef>
            </a:pPr>
            <a:r>
              <a:rPr b="1" spc="-25" dirty="0">
                <a:solidFill>
                  <a:srgbClr val="FFC000"/>
                </a:solidFill>
                <a:latin typeface="Calibri"/>
                <a:cs typeface="Calibri"/>
              </a:rPr>
              <a:t>120</a:t>
            </a:r>
            <a:endParaRPr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b="1" spc="-25" dirty="0">
                <a:solidFill>
                  <a:srgbClr val="FFC000"/>
                </a:solidFill>
                <a:latin typeface="Calibri"/>
                <a:cs typeface="Calibri"/>
              </a:rPr>
              <a:t>300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5045" y="5844946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2502" y="3385820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38827" y="4154424"/>
            <a:ext cx="797560" cy="658495"/>
          </a:xfrm>
          <a:custGeom>
            <a:avLst/>
            <a:gdLst/>
            <a:ahLst/>
            <a:cxnLst/>
            <a:rect l="l" t="t" r="r" b="b"/>
            <a:pathLst>
              <a:path w="797560" h="658495">
                <a:moveTo>
                  <a:pt x="3048" y="0"/>
                </a:moveTo>
                <a:lnTo>
                  <a:pt x="797433" y="0"/>
                </a:lnTo>
              </a:path>
              <a:path w="797560" h="658495">
                <a:moveTo>
                  <a:pt x="0" y="658368"/>
                </a:moveTo>
                <a:lnTo>
                  <a:pt x="794385" y="658368"/>
                </a:lnTo>
              </a:path>
            </a:pathLst>
          </a:custGeom>
          <a:ln w="6350">
            <a:solidFill>
              <a:srgbClr val="FFC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5" y="294590"/>
            <a:ext cx="5073015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12436A"/>
                </a:solidFill>
                <a:latin typeface="Calibri Light"/>
                <a:cs typeface="Calibri Light"/>
              </a:rPr>
              <a:t>Combine</a:t>
            </a:r>
            <a:r>
              <a:rPr sz="4800" spc="-22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12436A"/>
                </a:solidFill>
                <a:latin typeface="Calibri Light"/>
                <a:cs typeface="Calibri Light"/>
              </a:rPr>
              <a:t>Lane</a:t>
            </a:r>
            <a:r>
              <a:rPr sz="4800" spc="-204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25" dirty="0">
                <a:solidFill>
                  <a:srgbClr val="000000"/>
                </a:solidFill>
                <a:latin typeface="Calibri Light"/>
                <a:cs typeface="Calibri Light"/>
              </a:rPr>
              <a:t>Image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54548" y="5808979"/>
            <a:ext cx="19742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Combine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Lane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Image</a:t>
            </a:r>
            <a:endParaRPr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9628" y="1493520"/>
            <a:ext cx="2516124" cy="19354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7176" y="3899915"/>
            <a:ext cx="2517648" cy="19370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6247" y="1493520"/>
            <a:ext cx="2517648" cy="19354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09899" y="3445587"/>
            <a:ext cx="1044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Raw</a:t>
            </a:r>
            <a:r>
              <a:rPr spc="-20" dirty="0">
                <a:latin typeface="Calibri"/>
                <a:cs typeface="Calibri"/>
              </a:rPr>
              <a:t> Image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16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7474712" y="3435477"/>
            <a:ext cx="1456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Detected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Lanes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5" y="294590"/>
            <a:ext cx="3546475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2436A"/>
                </a:solidFill>
                <a:latin typeface="Calibri Light"/>
                <a:cs typeface="Calibri Light"/>
              </a:rPr>
              <a:t>Apply</a:t>
            </a:r>
            <a:r>
              <a:rPr sz="4800" spc="-22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12436A"/>
                </a:solidFill>
                <a:latin typeface="Calibri Light"/>
                <a:cs typeface="Calibri Light"/>
              </a:rPr>
              <a:t>to</a:t>
            </a:r>
            <a:r>
              <a:rPr sz="4800" spc="-17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10" dirty="0">
                <a:solidFill>
                  <a:srgbClr val="000000"/>
                </a:solidFill>
                <a:latin typeface="Calibri Light"/>
                <a:cs typeface="Calibri Light"/>
              </a:rPr>
              <a:t>Video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17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154CF-D7D8-F507-08C6-3AE815A4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4" y="1197279"/>
            <a:ext cx="7302856" cy="49876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557" y="297624"/>
            <a:ext cx="7343984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12436A"/>
                </a:solidFill>
                <a:latin typeface="Calibri Light"/>
                <a:cs typeface="Calibri Light"/>
              </a:rPr>
              <a:t>OpenCV</a:t>
            </a:r>
            <a:r>
              <a:rPr sz="4800" spc="-245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alibri Light"/>
                <a:cs typeface="Calibri Light"/>
              </a:rPr>
              <a:t>Color Segmentation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2516" y="330708"/>
            <a:ext cx="577596" cy="7101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3448" y="1392936"/>
            <a:ext cx="5785104" cy="43403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5" y="294590"/>
            <a:ext cx="3974465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2436A"/>
                </a:solidFill>
                <a:latin typeface="Calibri Light"/>
                <a:cs typeface="Calibri Light"/>
              </a:rPr>
              <a:t>HSV</a:t>
            </a:r>
            <a:r>
              <a:rPr sz="4800" spc="-225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000000"/>
                </a:solidFill>
                <a:latin typeface="Calibri Light"/>
                <a:cs typeface="Calibri Light"/>
              </a:rPr>
              <a:t>Color</a:t>
            </a:r>
            <a:r>
              <a:rPr sz="4800" spc="-20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800" spc="-10" dirty="0">
                <a:solidFill>
                  <a:srgbClr val="000000"/>
                </a:solidFill>
                <a:latin typeface="Calibri Light"/>
                <a:cs typeface="Calibri Light"/>
              </a:rPr>
              <a:t>Space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289547" y="1944624"/>
            <a:ext cx="3893820" cy="3057525"/>
            <a:chOff x="4765547" y="1944623"/>
            <a:chExt cx="3893820" cy="3057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5547" y="1944623"/>
              <a:ext cx="3893820" cy="3057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92317" y="2669285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79"/>
                  </a:moveTo>
                  <a:lnTo>
                    <a:pt x="6808" y="134276"/>
                  </a:lnTo>
                  <a:lnTo>
                    <a:pt x="26020" y="90593"/>
                  </a:lnTo>
                  <a:lnTo>
                    <a:pt x="55816" y="53578"/>
                  </a:lnTo>
                  <a:lnTo>
                    <a:pt x="94375" y="24976"/>
                  </a:lnTo>
                  <a:lnTo>
                    <a:pt x="139876" y="6535"/>
                  </a:lnTo>
                  <a:lnTo>
                    <a:pt x="190500" y="0"/>
                  </a:lnTo>
                  <a:lnTo>
                    <a:pt x="241123" y="6535"/>
                  </a:lnTo>
                  <a:lnTo>
                    <a:pt x="286624" y="24976"/>
                  </a:lnTo>
                  <a:lnTo>
                    <a:pt x="325183" y="53578"/>
                  </a:lnTo>
                  <a:lnTo>
                    <a:pt x="354979" y="90593"/>
                  </a:lnTo>
                  <a:lnTo>
                    <a:pt x="374191" y="134276"/>
                  </a:lnTo>
                  <a:lnTo>
                    <a:pt x="381000" y="182879"/>
                  </a:lnTo>
                  <a:lnTo>
                    <a:pt x="374191" y="231483"/>
                  </a:lnTo>
                  <a:lnTo>
                    <a:pt x="354979" y="275166"/>
                  </a:lnTo>
                  <a:lnTo>
                    <a:pt x="325183" y="312181"/>
                  </a:lnTo>
                  <a:lnTo>
                    <a:pt x="286624" y="340783"/>
                  </a:lnTo>
                  <a:lnTo>
                    <a:pt x="241123" y="359224"/>
                  </a:lnTo>
                  <a:lnTo>
                    <a:pt x="190500" y="365760"/>
                  </a:lnTo>
                  <a:lnTo>
                    <a:pt x="139876" y="359224"/>
                  </a:lnTo>
                  <a:lnTo>
                    <a:pt x="94375" y="340783"/>
                  </a:lnTo>
                  <a:lnTo>
                    <a:pt x="55816" y="312181"/>
                  </a:lnTo>
                  <a:lnTo>
                    <a:pt x="26020" y="275166"/>
                  </a:lnTo>
                  <a:lnTo>
                    <a:pt x="6808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92317" y="3399281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79"/>
                  </a:moveTo>
                  <a:lnTo>
                    <a:pt x="6808" y="134276"/>
                  </a:lnTo>
                  <a:lnTo>
                    <a:pt x="26020" y="90593"/>
                  </a:lnTo>
                  <a:lnTo>
                    <a:pt x="55816" y="53578"/>
                  </a:lnTo>
                  <a:lnTo>
                    <a:pt x="94375" y="24976"/>
                  </a:lnTo>
                  <a:lnTo>
                    <a:pt x="139876" y="6535"/>
                  </a:lnTo>
                  <a:lnTo>
                    <a:pt x="190500" y="0"/>
                  </a:lnTo>
                  <a:lnTo>
                    <a:pt x="241123" y="6535"/>
                  </a:lnTo>
                  <a:lnTo>
                    <a:pt x="286624" y="24976"/>
                  </a:lnTo>
                  <a:lnTo>
                    <a:pt x="325183" y="53578"/>
                  </a:lnTo>
                  <a:lnTo>
                    <a:pt x="354979" y="90593"/>
                  </a:lnTo>
                  <a:lnTo>
                    <a:pt x="374191" y="134276"/>
                  </a:lnTo>
                  <a:lnTo>
                    <a:pt x="381000" y="182879"/>
                  </a:lnTo>
                  <a:lnTo>
                    <a:pt x="374191" y="231483"/>
                  </a:lnTo>
                  <a:lnTo>
                    <a:pt x="354979" y="275166"/>
                  </a:lnTo>
                  <a:lnTo>
                    <a:pt x="325183" y="312181"/>
                  </a:lnTo>
                  <a:lnTo>
                    <a:pt x="286624" y="340783"/>
                  </a:lnTo>
                  <a:lnTo>
                    <a:pt x="241123" y="359224"/>
                  </a:lnTo>
                  <a:lnTo>
                    <a:pt x="190500" y="365759"/>
                  </a:lnTo>
                  <a:lnTo>
                    <a:pt x="139876" y="359224"/>
                  </a:lnTo>
                  <a:lnTo>
                    <a:pt x="94375" y="340783"/>
                  </a:lnTo>
                  <a:lnTo>
                    <a:pt x="55816" y="312181"/>
                  </a:lnTo>
                  <a:lnTo>
                    <a:pt x="26020" y="275166"/>
                  </a:lnTo>
                  <a:lnTo>
                    <a:pt x="6808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4601" y="2914649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79"/>
                  </a:moveTo>
                  <a:lnTo>
                    <a:pt x="6808" y="134276"/>
                  </a:lnTo>
                  <a:lnTo>
                    <a:pt x="26020" y="90593"/>
                  </a:lnTo>
                  <a:lnTo>
                    <a:pt x="55816" y="53578"/>
                  </a:lnTo>
                  <a:lnTo>
                    <a:pt x="94375" y="24976"/>
                  </a:lnTo>
                  <a:lnTo>
                    <a:pt x="139876" y="6535"/>
                  </a:lnTo>
                  <a:lnTo>
                    <a:pt x="190500" y="0"/>
                  </a:lnTo>
                  <a:lnTo>
                    <a:pt x="241123" y="6535"/>
                  </a:lnTo>
                  <a:lnTo>
                    <a:pt x="286624" y="24976"/>
                  </a:lnTo>
                  <a:lnTo>
                    <a:pt x="325183" y="53578"/>
                  </a:lnTo>
                  <a:lnTo>
                    <a:pt x="354979" y="90593"/>
                  </a:lnTo>
                  <a:lnTo>
                    <a:pt x="374191" y="134276"/>
                  </a:lnTo>
                  <a:lnTo>
                    <a:pt x="381000" y="182879"/>
                  </a:lnTo>
                  <a:lnTo>
                    <a:pt x="374191" y="231483"/>
                  </a:lnTo>
                  <a:lnTo>
                    <a:pt x="354979" y="275166"/>
                  </a:lnTo>
                  <a:lnTo>
                    <a:pt x="325183" y="312181"/>
                  </a:lnTo>
                  <a:lnTo>
                    <a:pt x="286624" y="340783"/>
                  </a:lnTo>
                  <a:lnTo>
                    <a:pt x="241123" y="359224"/>
                  </a:lnTo>
                  <a:lnTo>
                    <a:pt x="190500" y="365760"/>
                  </a:lnTo>
                  <a:lnTo>
                    <a:pt x="139876" y="359224"/>
                  </a:lnTo>
                  <a:lnTo>
                    <a:pt x="94375" y="340783"/>
                  </a:lnTo>
                  <a:lnTo>
                    <a:pt x="55816" y="312181"/>
                  </a:lnTo>
                  <a:lnTo>
                    <a:pt x="26020" y="275166"/>
                  </a:lnTo>
                  <a:lnTo>
                    <a:pt x="6808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64601" y="3896105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80"/>
                  </a:moveTo>
                  <a:lnTo>
                    <a:pt x="6808" y="134276"/>
                  </a:lnTo>
                  <a:lnTo>
                    <a:pt x="26020" y="90593"/>
                  </a:lnTo>
                  <a:lnTo>
                    <a:pt x="55816" y="53578"/>
                  </a:lnTo>
                  <a:lnTo>
                    <a:pt x="94375" y="24976"/>
                  </a:lnTo>
                  <a:lnTo>
                    <a:pt x="139876" y="6535"/>
                  </a:lnTo>
                  <a:lnTo>
                    <a:pt x="190500" y="0"/>
                  </a:lnTo>
                  <a:lnTo>
                    <a:pt x="241123" y="6535"/>
                  </a:lnTo>
                  <a:lnTo>
                    <a:pt x="286624" y="24976"/>
                  </a:lnTo>
                  <a:lnTo>
                    <a:pt x="325183" y="53578"/>
                  </a:lnTo>
                  <a:lnTo>
                    <a:pt x="354979" y="90593"/>
                  </a:lnTo>
                  <a:lnTo>
                    <a:pt x="374191" y="134276"/>
                  </a:lnTo>
                  <a:lnTo>
                    <a:pt x="381000" y="182880"/>
                  </a:lnTo>
                  <a:lnTo>
                    <a:pt x="374191" y="231483"/>
                  </a:lnTo>
                  <a:lnTo>
                    <a:pt x="354979" y="275166"/>
                  </a:lnTo>
                  <a:lnTo>
                    <a:pt x="325183" y="312181"/>
                  </a:lnTo>
                  <a:lnTo>
                    <a:pt x="286624" y="340783"/>
                  </a:lnTo>
                  <a:lnTo>
                    <a:pt x="241123" y="359224"/>
                  </a:lnTo>
                  <a:lnTo>
                    <a:pt x="190500" y="365760"/>
                  </a:lnTo>
                  <a:lnTo>
                    <a:pt x="139876" y="359224"/>
                  </a:lnTo>
                  <a:lnTo>
                    <a:pt x="94375" y="340783"/>
                  </a:lnTo>
                  <a:lnTo>
                    <a:pt x="55816" y="312181"/>
                  </a:lnTo>
                  <a:lnTo>
                    <a:pt x="26020" y="275166"/>
                  </a:lnTo>
                  <a:lnTo>
                    <a:pt x="6808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055876" y="1956817"/>
            <a:ext cx="4128770" cy="3065145"/>
            <a:chOff x="531876" y="1956816"/>
            <a:chExt cx="4128770" cy="306514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76" y="1956816"/>
              <a:ext cx="4128516" cy="30449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24861" y="463677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79"/>
                  </a:moveTo>
                  <a:lnTo>
                    <a:pt x="6808" y="134276"/>
                  </a:lnTo>
                  <a:lnTo>
                    <a:pt x="26020" y="90593"/>
                  </a:lnTo>
                  <a:lnTo>
                    <a:pt x="55816" y="53578"/>
                  </a:lnTo>
                  <a:lnTo>
                    <a:pt x="94375" y="24976"/>
                  </a:lnTo>
                  <a:lnTo>
                    <a:pt x="139876" y="6535"/>
                  </a:lnTo>
                  <a:lnTo>
                    <a:pt x="190500" y="0"/>
                  </a:lnTo>
                  <a:lnTo>
                    <a:pt x="241123" y="6535"/>
                  </a:lnTo>
                  <a:lnTo>
                    <a:pt x="286624" y="24976"/>
                  </a:lnTo>
                  <a:lnTo>
                    <a:pt x="325183" y="53578"/>
                  </a:lnTo>
                  <a:lnTo>
                    <a:pt x="354979" y="90593"/>
                  </a:lnTo>
                  <a:lnTo>
                    <a:pt x="374191" y="134276"/>
                  </a:lnTo>
                  <a:lnTo>
                    <a:pt x="381000" y="182879"/>
                  </a:lnTo>
                  <a:lnTo>
                    <a:pt x="374191" y="231483"/>
                  </a:lnTo>
                  <a:lnTo>
                    <a:pt x="354979" y="275166"/>
                  </a:lnTo>
                  <a:lnTo>
                    <a:pt x="325183" y="312181"/>
                  </a:lnTo>
                  <a:lnTo>
                    <a:pt x="286624" y="340783"/>
                  </a:lnTo>
                  <a:lnTo>
                    <a:pt x="241123" y="359224"/>
                  </a:lnTo>
                  <a:lnTo>
                    <a:pt x="190500" y="365759"/>
                  </a:lnTo>
                  <a:lnTo>
                    <a:pt x="139876" y="359224"/>
                  </a:lnTo>
                  <a:lnTo>
                    <a:pt x="94375" y="340783"/>
                  </a:lnTo>
                  <a:lnTo>
                    <a:pt x="55816" y="312181"/>
                  </a:lnTo>
                  <a:lnTo>
                    <a:pt x="26020" y="275166"/>
                  </a:lnTo>
                  <a:lnTo>
                    <a:pt x="6808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5586" y="2388870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79"/>
                  </a:moveTo>
                  <a:lnTo>
                    <a:pt x="6808" y="134276"/>
                  </a:lnTo>
                  <a:lnTo>
                    <a:pt x="26020" y="90593"/>
                  </a:lnTo>
                  <a:lnTo>
                    <a:pt x="55816" y="53578"/>
                  </a:lnTo>
                  <a:lnTo>
                    <a:pt x="94375" y="24976"/>
                  </a:lnTo>
                  <a:lnTo>
                    <a:pt x="139876" y="6535"/>
                  </a:lnTo>
                  <a:lnTo>
                    <a:pt x="190500" y="0"/>
                  </a:lnTo>
                  <a:lnTo>
                    <a:pt x="241123" y="6535"/>
                  </a:lnTo>
                  <a:lnTo>
                    <a:pt x="286624" y="24976"/>
                  </a:lnTo>
                  <a:lnTo>
                    <a:pt x="325183" y="53578"/>
                  </a:lnTo>
                  <a:lnTo>
                    <a:pt x="354979" y="90593"/>
                  </a:lnTo>
                  <a:lnTo>
                    <a:pt x="374191" y="134276"/>
                  </a:lnTo>
                  <a:lnTo>
                    <a:pt x="381000" y="182879"/>
                  </a:lnTo>
                  <a:lnTo>
                    <a:pt x="374191" y="231483"/>
                  </a:lnTo>
                  <a:lnTo>
                    <a:pt x="354979" y="275166"/>
                  </a:lnTo>
                  <a:lnTo>
                    <a:pt x="325183" y="312181"/>
                  </a:lnTo>
                  <a:lnTo>
                    <a:pt x="286624" y="340783"/>
                  </a:lnTo>
                  <a:lnTo>
                    <a:pt x="241123" y="359224"/>
                  </a:lnTo>
                  <a:lnTo>
                    <a:pt x="190500" y="365759"/>
                  </a:lnTo>
                  <a:lnTo>
                    <a:pt x="139876" y="359224"/>
                  </a:lnTo>
                  <a:lnTo>
                    <a:pt x="94375" y="340783"/>
                  </a:lnTo>
                  <a:lnTo>
                    <a:pt x="55816" y="312181"/>
                  </a:lnTo>
                  <a:lnTo>
                    <a:pt x="26020" y="275166"/>
                  </a:lnTo>
                  <a:lnTo>
                    <a:pt x="6808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6277" y="4636770"/>
              <a:ext cx="382905" cy="365760"/>
            </a:xfrm>
            <a:custGeom>
              <a:avLst/>
              <a:gdLst/>
              <a:ahLst/>
              <a:cxnLst/>
              <a:rect l="l" t="t" r="r" b="b"/>
              <a:pathLst>
                <a:path w="382904" h="365760">
                  <a:moveTo>
                    <a:pt x="0" y="182879"/>
                  </a:moveTo>
                  <a:lnTo>
                    <a:pt x="6829" y="134276"/>
                  </a:lnTo>
                  <a:lnTo>
                    <a:pt x="26105" y="90593"/>
                  </a:lnTo>
                  <a:lnTo>
                    <a:pt x="56007" y="53578"/>
                  </a:lnTo>
                  <a:lnTo>
                    <a:pt x="94713" y="24976"/>
                  </a:lnTo>
                  <a:lnTo>
                    <a:pt x="140405" y="6535"/>
                  </a:lnTo>
                  <a:lnTo>
                    <a:pt x="191262" y="0"/>
                  </a:lnTo>
                  <a:lnTo>
                    <a:pt x="242118" y="6535"/>
                  </a:lnTo>
                  <a:lnTo>
                    <a:pt x="287810" y="24976"/>
                  </a:lnTo>
                  <a:lnTo>
                    <a:pt x="326516" y="53578"/>
                  </a:lnTo>
                  <a:lnTo>
                    <a:pt x="356418" y="90593"/>
                  </a:lnTo>
                  <a:lnTo>
                    <a:pt x="375694" y="134276"/>
                  </a:lnTo>
                  <a:lnTo>
                    <a:pt x="382524" y="182879"/>
                  </a:lnTo>
                  <a:lnTo>
                    <a:pt x="375694" y="231483"/>
                  </a:lnTo>
                  <a:lnTo>
                    <a:pt x="356418" y="275166"/>
                  </a:lnTo>
                  <a:lnTo>
                    <a:pt x="326517" y="312181"/>
                  </a:lnTo>
                  <a:lnTo>
                    <a:pt x="287810" y="340783"/>
                  </a:lnTo>
                  <a:lnTo>
                    <a:pt x="242118" y="359224"/>
                  </a:lnTo>
                  <a:lnTo>
                    <a:pt x="191262" y="365759"/>
                  </a:lnTo>
                  <a:lnTo>
                    <a:pt x="140405" y="359224"/>
                  </a:lnTo>
                  <a:lnTo>
                    <a:pt x="94713" y="340783"/>
                  </a:lnTo>
                  <a:lnTo>
                    <a:pt x="56007" y="312181"/>
                  </a:lnTo>
                  <a:lnTo>
                    <a:pt x="26105" y="275166"/>
                  </a:lnTo>
                  <a:lnTo>
                    <a:pt x="6829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1298" y="2852166"/>
              <a:ext cx="381000" cy="365760"/>
            </a:xfrm>
            <a:custGeom>
              <a:avLst/>
              <a:gdLst/>
              <a:ahLst/>
              <a:cxnLst/>
              <a:rect l="l" t="t" r="r" b="b"/>
              <a:pathLst>
                <a:path w="381000" h="365760">
                  <a:moveTo>
                    <a:pt x="0" y="182880"/>
                  </a:moveTo>
                  <a:lnTo>
                    <a:pt x="6808" y="134276"/>
                  </a:lnTo>
                  <a:lnTo>
                    <a:pt x="26020" y="90593"/>
                  </a:lnTo>
                  <a:lnTo>
                    <a:pt x="55816" y="53578"/>
                  </a:lnTo>
                  <a:lnTo>
                    <a:pt x="94375" y="24976"/>
                  </a:lnTo>
                  <a:lnTo>
                    <a:pt x="139876" y="6535"/>
                  </a:lnTo>
                  <a:lnTo>
                    <a:pt x="190500" y="0"/>
                  </a:lnTo>
                  <a:lnTo>
                    <a:pt x="241123" y="6535"/>
                  </a:lnTo>
                  <a:lnTo>
                    <a:pt x="286624" y="24976"/>
                  </a:lnTo>
                  <a:lnTo>
                    <a:pt x="325183" y="53578"/>
                  </a:lnTo>
                  <a:lnTo>
                    <a:pt x="354979" y="90593"/>
                  </a:lnTo>
                  <a:lnTo>
                    <a:pt x="374191" y="134276"/>
                  </a:lnTo>
                  <a:lnTo>
                    <a:pt x="381000" y="182880"/>
                  </a:lnTo>
                  <a:lnTo>
                    <a:pt x="374191" y="231483"/>
                  </a:lnTo>
                  <a:lnTo>
                    <a:pt x="354979" y="275166"/>
                  </a:lnTo>
                  <a:lnTo>
                    <a:pt x="325183" y="312181"/>
                  </a:lnTo>
                  <a:lnTo>
                    <a:pt x="286624" y="340783"/>
                  </a:lnTo>
                  <a:lnTo>
                    <a:pt x="241123" y="359224"/>
                  </a:lnTo>
                  <a:lnTo>
                    <a:pt x="190500" y="365760"/>
                  </a:lnTo>
                  <a:lnTo>
                    <a:pt x="139876" y="359224"/>
                  </a:lnTo>
                  <a:lnTo>
                    <a:pt x="94375" y="340783"/>
                  </a:lnTo>
                  <a:lnTo>
                    <a:pt x="55816" y="312181"/>
                  </a:lnTo>
                  <a:lnTo>
                    <a:pt x="26020" y="275166"/>
                  </a:lnTo>
                  <a:lnTo>
                    <a:pt x="6808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7497-48A4-5849-011D-D17F0DC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badi MT Condensed Light" panose="020B0306030101010103" pitchFamily="34" charset="77"/>
              </a:rPr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6201-2629-1000-C8BC-D4A39F2D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474"/>
            <a:ext cx="10515600" cy="4853489"/>
          </a:xfrm>
        </p:spPr>
        <p:txBody>
          <a:bodyPr>
            <a:normAutofit/>
          </a:bodyPr>
          <a:lstStyle/>
          <a:p>
            <a:r>
              <a:rPr lang="en-US" dirty="0"/>
              <a:t> Introduction to various functions in Open CV</a:t>
            </a:r>
          </a:p>
          <a:p>
            <a:r>
              <a:rPr lang="en-US" dirty="0"/>
              <a:t>Implementation of OpenCV on test images for successful lane detection</a:t>
            </a:r>
          </a:p>
          <a:p>
            <a:r>
              <a:rPr lang="en-US" dirty="0"/>
              <a:t>Discussing different approaches for lane detection and Navigation ( </a:t>
            </a:r>
            <a:r>
              <a:rPr lang="en-US" dirty="0" err="1"/>
              <a:t>HoughLines</a:t>
            </a:r>
            <a:r>
              <a:rPr lang="en-US" dirty="0"/>
              <a:t>, Color Segmentation, Perspective Transform)</a:t>
            </a:r>
          </a:p>
          <a:p>
            <a:r>
              <a:rPr lang="en-US" dirty="0"/>
              <a:t>Setup Jetson Nano for using Python and Open CV</a:t>
            </a:r>
          </a:p>
          <a:p>
            <a:r>
              <a:rPr lang="en-US" dirty="0"/>
              <a:t>Integrating with camera on robot to receive feed and process for lane detection</a:t>
            </a:r>
          </a:p>
          <a:p>
            <a:r>
              <a:rPr lang="en-US" dirty="0"/>
              <a:t>Implement an algorithm for controlling the motors based on the processed images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72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4" y="294590"/>
            <a:ext cx="5233670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12436A"/>
                </a:solidFill>
                <a:latin typeface="Calibri Light"/>
                <a:cs typeface="Calibri Light"/>
              </a:rPr>
              <a:t>Changing</a:t>
            </a:r>
            <a:r>
              <a:rPr sz="4800" spc="-225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000000"/>
                </a:solidFill>
                <a:latin typeface="Calibri Light"/>
                <a:cs typeface="Calibri Light"/>
              </a:rPr>
              <a:t>Color</a:t>
            </a:r>
            <a:r>
              <a:rPr sz="4800" spc="-2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800" spc="-10" dirty="0">
                <a:solidFill>
                  <a:srgbClr val="000000"/>
                </a:solidFill>
                <a:latin typeface="Calibri Light"/>
                <a:cs typeface="Calibri Light"/>
              </a:rPr>
              <a:t>Space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4654" y="1386378"/>
            <a:ext cx="5304790" cy="94106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function: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720"/>
              </a:spcBef>
            </a:pPr>
            <a:r>
              <a:rPr sz="2400" dirty="0">
                <a:latin typeface="Calibri"/>
                <a:cs typeface="Calibri"/>
              </a:rPr>
              <a:t>cv2.cvtColor(image,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cv2.COLOR_BGR2HSV)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0092" y="2499360"/>
            <a:ext cx="3592067" cy="26944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2096" y="2499360"/>
            <a:ext cx="3592067" cy="26944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08578" y="5198466"/>
            <a:ext cx="807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5" dirty="0">
                <a:latin typeface="Calibri"/>
                <a:cs typeface="Calibri"/>
              </a:rPr>
              <a:t>RGB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20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7522846" y="5227726"/>
            <a:ext cx="777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5" dirty="0">
                <a:latin typeface="Calibri"/>
                <a:cs typeface="Calibri"/>
              </a:rPr>
              <a:t>HSV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4" y="294590"/>
            <a:ext cx="4475480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12436A"/>
                </a:solidFill>
                <a:latin typeface="Calibri Light"/>
                <a:cs typeface="Calibri Light"/>
              </a:rPr>
              <a:t>Filtered</a:t>
            </a:r>
            <a:r>
              <a:rPr sz="4800" spc="-21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12436A"/>
                </a:solidFill>
                <a:latin typeface="Calibri Light"/>
                <a:cs typeface="Calibri Light"/>
              </a:rPr>
              <a:t>with</a:t>
            </a:r>
            <a:r>
              <a:rPr sz="4800" spc="-20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10" dirty="0">
                <a:solidFill>
                  <a:srgbClr val="000000"/>
                </a:solidFill>
                <a:latin typeface="Calibri Light"/>
                <a:cs typeface="Calibri Light"/>
              </a:rPr>
              <a:t>Color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0967" y="2749295"/>
            <a:ext cx="3122676" cy="23408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8939" y="2749295"/>
            <a:ext cx="3122676" cy="23408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78203" y="5120132"/>
            <a:ext cx="6861809" cy="939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function: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720"/>
              </a:spcBef>
            </a:pPr>
            <a:r>
              <a:rPr sz="2400" dirty="0">
                <a:latin typeface="Calibri"/>
                <a:cs typeface="Calibri"/>
              </a:rPr>
              <a:t>cv2.inRange(image,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lower_threshold,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upper_threshold)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9864" y="1467612"/>
            <a:ext cx="8249411" cy="11384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4" y="294590"/>
            <a:ext cx="4475480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12436A"/>
                </a:solidFill>
                <a:latin typeface="Calibri Light"/>
                <a:cs typeface="Calibri Light"/>
              </a:rPr>
              <a:t>Filtered</a:t>
            </a:r>
            <a:r>
              <a:rPr sz="4800" spc="-21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12436A"/>
                </a:solidFill>
                <a:latin typeface="Calibri Light"/>
                <a:cs typeface="Calibri Light"/>
              </a:rPr>
              <a:t>with</a:t>
            </a:r>
            <a:r>
              <a:rPr sz="4800" spc="-20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10" dirty="0">
                <a:solidFill>
                  <a:srgbClr val="000000"/>
                </a:solidFill>
                <a:latin typeface="Calibri Light"/>
                <a:cs typeface="Calibri Light"/>
              </a:rPr>
              <a:t>Color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7901" y="2628900"/>
            <a:ext cx="3788663" cy="2840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3787" y="2628900"/>
            <a:ext cx="3788664" cy="28407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3787" y="1604773"/>
            <a:ext cx="5457444" cy="7909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4" y="294590"/>
            <a:ext cx="4104004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12436A"/>
                </a:solidFill>
                <a:latin typeface="Calibri Light"/>
                <a:cs typeface="Calibri Light"/>
              </a:rPr>
              <a:t>Finding</a:t>
            </a:r>
            <a:r>
              <a:rPr sz="4800" spc="-229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50" dirty="0">
                <a:solidFill>
                  <a:srgbClr val="000000"/>
                </a:solidFill>
                <a:latin typeface="Calibri Light"/>
                <a:cs typeface="Calibri Light"/>
              </a:rPr>
              <a:t>Contours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3787" y="2529839"/>
            <a:ext cx="3360420" cy="25191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4500" y="2529839"/>
            <a:ext cx="3360420" cy="25191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3788" y="1415797"/>
            <a:ext cx="6771131" cy="10622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78202" y="5120132"/>
            <a:ext cx="5165090" cy="901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10" dirty="0">
                <a:latin typeface="Calibri"/>
                <a:cs typeface="Calibri"/>
              </a:rPr>
              <a:t> centroids? </a:t>
            </a:r>
            <a:r>
              <a:rPr sz="2400" dirty="0">
                <a:latin typeface="Calibri"/>
                <a:cs typeface="Calibri"/>
              </a:rPr>
              <a:t>cv2.moments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#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centroids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contours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23</a:t>
            </a:fld>
            <a:endParaRPr spc="-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A900C-A360-0199-91A6-D39DD8143E79}"/>
              </a:ext>
            </a:extLst>
          </p:cNvPr>
          <p:cNvSpPr txBox="1"/>
          <p:nvPr/>
        </p:nvSpPr>
        <p:spPr>
          <a:xfrm>
            <a:off x="1842957" y="6359001"/>
            <a:ext cx="660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https://learnopencv.com/contour-detection-using-opencv-python-c/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5" y="294590"/>
            <a:ext cx="5757545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12436A"/>
                </a:solidFill>
                <a:latin typeface="Calibri Light"/>
                <a:cs typeface="Calibri Light"/>
              </a:rPr>
              <a:t>OpenCV</a:t>
            </a:r>
            <a:r>
              <a:rPr sz="4800" spc="-245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000000"/>
                </a:solidFill>
                <a:latin typeface="Calibri Light"/>
                <a:cs typeface="Calibri Light"/>
              </a:rPr>
              <a:t>Lane</a:t>
            </a:r>
            <a:r>
              <a:rPr sz="4800" spc="-2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800" spc="-35" dirty="0">
                <a:solidFill>
                  <a:srgbClr val="000000"/>
                </a:solidFill>
                <a:latin typeface="Calibri Light"/>
                <a:cs typeface="Calibri Light"/>
              </a:rPr>
              <a:t>Detection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2516" y="330708"/>
            <a:ext cx="577596" cy="7101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2055876"/>
            <a:ext cx="3910584" cy="30083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6648" y="2055876"/>
            <a:ext cx="3910584" cy="30083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4" y="294590"/>
            <a:ext cx="6165850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12436A"/>
                </a:solidFill>
                <a:latin typeface="Calibri Light"/>
                <a:cs typeface="Calibri Light"/>
              </a:rPr>
              <a:t>Import</a:t>
            </a:r>
            <a:r>
              <a:rPr sz="4800" spc="-195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12436A"/>
                </a:solidFill>
                <a:latin typeface="Calibri Light"/>
                <a:cs typeface="Calibri Light"/>
              </a:rPr>
              <a:t>and</a:t>
            </a:r>
            <a:r>
              <a:rPr sz="4800" spc="-21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25" dirty="0">
                <a:solidFill>
                  <a:srgbClr val="12436A"/>
                </a:solidFill>
                <a:latin typeface="Calibri Light"/>
                <a:cs typeface="Calibri Light"/>
              </a:rPr>
              <a:t>Display</a:t>
            </a:r>
            <a:r>
              <a:rPr sz="4800" spc="-20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20" dirty="0">
                <a:solidFill>
                  <a:srgbClr val="000000"/>
                </a:solidFill>
                <a:latin typeface="Calibri Light"/>
                <a:cs typeface="Calibri Light"/>
              </a:rPr>
              <a:t>Image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59864" y="1466088"/>
            <a:ext cx="8277225" cy="1612900"/>
            <a:chOff x="435863" y="1466088"/>
            <a:chExt cx="8277225" cy="1612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63" y="1466088"/>
              <a:ext cx="8276844" cy="16123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6156" y="2168270"/>
              <a:ext cx="314325" cy="464184"/>
            </a:xfrm>
            <a:custGeom>
              <a:avLst/>
              <a:gdLst/>
              <a:ahLst/>
              <a:cxnLst/>
              <a:rect l="l" t="t" r="r" b="b"/>
              <a:pathLst>
                <a:path w="314325" h="464185">
                  <a:moveTo>
                    <a:pt x="313766" y="378333"/>
                  </a:moveTo>
                  <a:lnTo>
                    <a:pt x="256616" y="349758"/>
                  </a:lnTo>
                  <a:lnTo>
                    <a:pt x="142316" y="292608"/>
                  </a:lnTo>
                  <a:lnTo>
                    <a:pt x="142316" y="349758"/>
                  </a:lnTo>
                  <a:lnTo>
                    <a:pt x="0" y="349758"/>
                  </a:lnTo>
                  <a:lnTo>
                    <a:pt x="0" y="406908"/>
                  </a:lnTo>
                  <a:lnTo>
                    <a:pt x="142316" y="406908"/>
                  </a:lnTo>
                  <a:lnTo>
                    <a:pt x="142316" y="464058"/>
                  </a:lnTo>
                  <a:lnTo>
                    <a:pt x="256616" y="406908"/>
                  </a:lnTo>
                  <a:lnTo>
                    <a:pt x="313766" y="378333"/>
                  </a:lnTo>
                  <a:close/>
                </a:path>
                <a:path w="314325" h="464185">
                  <a:moveTo>
                    <a:pt x="313766" y="85725"/>
                  </a:moveTo>
                  <a:lnTo>
                    <a:pt x="256616" y="57150"/>
                  </a:lnTo>
                  <a:lnTo>
                    <a:pt x="142316" y="0"/>
                  </a:lnTo>
                  <a:lnTo>
                    <a:pt x="142316" y="57150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142316" y="114300"/>
                  </a:lnTo>
                  <a:lnTo>
                    <a:pt x="142316" y="171450"/>
                  </a:lnTo>
                  <a:lnTo>
                    <a:pt x="256616" y="114300"/>
                  </a:lnTo>
                  <a:lnTo>
                    <a:pt x="313766" y="857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7791" y="3137916"/>
            <a:ext cx="3496056" cy="28620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37995" y="3194431"/>
            <a:ext cx="4043679" cy="18516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spcBef>
                <a:spcPts val="82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functions: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720"/>
              </a:spcBef>
            </a:pPr>
            <a:r>
              <a:rPr sz="2400" spc="-10" dirty="0">
                <a:latin typeface="Calibri"/>
                <a:cs typeface="Calibri"/>
              </a:rPr>
              <a:t>cv2.imread(‘file_name.ext’)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705"/>
              </a:spcBef>
            </a:pPr>
            <a:r>
              <a:rPr sz="2400" spc="-10" dirty="0">
                <a:latin typeface="Calibri"/>
                <a:cs typeface="Calibri"/>
              </a:rPr>
              <a:t>cv2.imshow(‘plot_name’,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image)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710"/>
              </a:spcBef>
            </a:pPr>
            <a:r>
              <a:rPr sz="2400" spc="-10" dirty="0">
                <a:latin typeface="Calibri"/>
                <a:cs typeface="Calibri"/>
              </a:rPr>
              <a:t>Cv2.waitKey(0)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4" y="294590"/>
            <a:ext cx="5502910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2436A"/>
                </a:solidFill>
                <a:latin typeface="Calibri Light"/>
                <a:cs typeface="Calibri Light"/>
              </a:rPr>
              <a:t>Copy</a:t>
            </a:r>
            <a:r>
              <a:rPr sz="4800" spc="-20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12436A"/>
                </a:solidFill>
                <a:latin typeface="Calibri Light"/>
                <a:cs typeface="Calibri Light"/>
              </a:rPr>
              <a:t>and</a:t>
            </a:r>
            <a:r>
              <a:rPr sz="4800" spc="-185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50" dirty="0">
                <a:solidFill>
                  <a:srgbClr val="12436A"/>
                </a:solidFill>
                <a:latin typeface="Calibri Light"/>
                <a:cs typeface="Calibri Light"/>
              </a:rPr>
              <a:t>Resize</a:t>
            </a:r>
            <a:r>
              <a:rPr sz="4800" spc="-195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25" dirty="0">
                <a:solidFill>
                  <a:srgbClr val="000000"/>
                </a:solidFill>
                <a:latin typeface="Calibri Light"/>
                <a:cs typeface="Calibri Light"/>
              </a:rPr>
              <a:t>Image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841" y="3596640"/>
            <a:ext cx="3130295" cy="25633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37995" y="3454160"/>
            <a:ext cx="4005579" cy="139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66925">
              <a:lnSpc>
                <a:spcPct val="125000"/>
              </a:lnSpc>
              <a:spcBef>
                <a:spcPts val="95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functions:</a:t>
            </a:r>
            <a:r>
              <a:rPr sz="2400" spc="-10" dirty="0">
                <a:latin typeface="Calibri"/>
                <a:cs typeface="Calibri"/>
              </a:rPr>
              <a:t> np.copy(image)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710"/>
              </a:spcBef>
            </a:pPr>
            <a:r>
              <a:rPr sz="2400" spc="-10" dirty="0">
                <a:latin typeface="Calibri"/>
                <a:cs typeface="Calibri"/>
              </a:rPr>
              <a:t>cv2.resize(image,(width,height))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59864" y="1350264"/>
            <a:ext cx="8254365" cy="2144395"/>
            <a:chOff x="435863" y="1350263"/>
            <a:chExt cx="8254365" cy="21443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863" y="1350263"/>
              <a:ext cx="8253983" cy="21442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6260" y="2454782"/>
              <a:ext cx="314325" cy="462915"/>
            </a:xfrm>
            <a:custGeom>
              <a:avLst/>
              <a:gdLst/>
              <a:ahLst/>
              <a:cxnLst/>
              <a:rect l="l" t="t" r="r" b="b"/>
              <a:pathLst>
                <a:path w="314325" h="462914">
                  <a:moveTo>
                    <a:pt x="313766" y="376809"/>
                  </a:moveTo>
                  <a:lnTo>
                    <a:pt x="256616" y="348234"/>
                  </a:lnTo>
                  <a:lnTo>
                    <a:pt x="142316" y="291084"/>
                  </a:lnTo>
                  <a:lnTo>
                    <a:pt x="142316" y="348234"/>
                  </a:lnTo>
                  <a:lnTo>
                    <a:pt x="0" y="348234"/>
                  </a:lnTo>
                  <a:lnTo>
                    <a:pt x="0" y="405384"/>
                  </a:lnTo>
                  <a:lnTo>
                    <a:pt x="142316" y="405384"/>
                  </a:lnTo>
                  <a:lnTo>
                    <a:pt x="142316" y="462534"/>
                  </a:lnTo>
                  <a:lnTo>
                    <a:pt x="256616" y="405384"/>
                  </a:lnTo>
                  <a:lnTo>
                    <a:pt x="313766" y="376809"/>
                  </a:lnTo>
                  <a:close/>
                </a:path>
                <a:path w="314325" h="462914">
                  <a:moveTo>
                    <a:pt x="313766" y="85725"/>
                  </a:moveTo>
                  <a:lnTo>
                    <a:pt x="256616" y="57150"/>
                  </a:lnTo>
                  <a:lnTo>
                    <a:pt x="142316" y="0"/>
                  </a:lnTo>
                  <a:lnTo>
                    <a:pt x="142316" y="57150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142316" y="114300"/>
                  </a:lnTo>
                  <a:lnTo>
                    <a:pt x="142316" y="171450"/>
                  </a:lnTo>
                  <a:lnTo>
                    <a:pt x="256616" y="114300"/>
                  </a:lnTo>
                  <a:lnTo>
                    <a:pt x="313766" y="857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5" y="294590"/>
            <a:ext cx="3802379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12436A"/>
                </a:solidFill>
                <a:latin typeface="Calibri Light"/>
                <a:cs typeface="Calibri Light"/>
              </a:rPr>
              <a:t>Convert</a:t>
            </a:r>
            <a:r>
              <a:rPr sz="4800" spc="-195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12436A"/>
                </a:solidFill>
                <a:latin typeface="Calibri Light"/>
                <a:cs typeface="Calibri Light"/>
              </a:rPr>
              <a:t>to</a:t>
            </a:r>
            <a:r>
              <a:rPr sz="4800" spc="-18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55" dirty="0">
                <a:solidFill>
                  <a:srgbClr val="000000"/>
                </a:solidFill>
                <a:latin typeface="Calibri Light"/>
                <a:cs typeface="Calibri Light"/>
              </a:rPr>
              <a:t>Gray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9343" y="2813050"/>
            <a:ext cx="5392420" cy="901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functions: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cv2.cvtColor(image,cv2.COLOR_RGB2GRAY)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3035" y="4172711"/>
            <a:ext cx="1859280" cy="143103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961388" y="1507237"/>
            <a:ext cx="8269605" cy="998219"/>
            <a:chOff x="437387" y="1507236"/>
            <a:chExt cx="8269605" cy="99821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1507236"/>
              <a:ext cx="8269223" cy="9982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2355" y="2320671"/>
              <a:ext cx="314325" cy="171450"/>
            </a:xfrm>
            <a:custGeom>
              <a:avLst/>
              <a:gdLst/>
              <a:ahLst/>
              <a:cxnLst/>
              <a:rect l="l" t="t" r="r" b="b"/>
              <a:pathLst>
                <a:path w="314325" h="171450">
                  <a:moveTo>
                    <a:pt x="142316" y="0"/>
                  </a:moveTo>
                  <a:lnTo>
                    <a:pt x="142316" y="171450"/>
                  </a:lnTo>
                  <a:lnTo>
                    <a:pt x="256616" y="114300"/>
                  </a:lnTo>
                  <a:lnTo>
                    <a:pt x="170891" y="114300"/>
                  </a:lnTo>
                  <a:lnTo>
                    <a:pt x="170891" y="57150"/>
                  </a:lnTo>
                  <a:lnTo>
                    <a:pt x="256616" y="57150"/>
                  </a:lnTo>
                  <a:lnTo>
                    <a:pt x="142316" y="0"/>
                  </a:lnTo>
                  <a:close/>
                </a:path>
                <a:path w="314325" h="171450">
                  <a:moveTo>
                    <a:pt x="142316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142316" y="114300"/>
                  </a:lnTo>
                  <a:lnTo>
                    <a:pt x="142316" y="57150"/>
                  </a:lnTo>
                  <a:close/>
                </a:path>
                <a:path w="314325" h="171450">
                  <a:moveTo>
                    <a:pt x="256616" y="57150"/>
                  </a:moveTo>
                  <a:lnTo>
                    <a:pt x="170891" y="57150"/>
                  </a:lnTo>
                  <a:lnTo>
                    <a:pt x="170891" y="114300"/>
                  </a:lnTo>
                  <a:lnTo>
                    <a:pt x="256616" y="114300"/>
                  </a:lnTo>
                  <a:lnTo>
                    <a:pt x="313766" y="85725"/>
                  </a:lnTo>
                  <a:lnTo>
                    <a:pt x="256616" y="571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7264" y="4172711"/>
            <a:ext cx="1860804" cy="143103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68445" y="5685840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Original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6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6709918" y="5685840"/>
            <a:ext cx="45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latin typeface="Calibri"/>
                <a:cs typeface="Calibri"/>
              </a:rPr>
              <a:t>Gray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5" y="294590"/>
            <a:ext cx="4128135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12436A"/>
                </a:solidFill>
                <a:latin typeface="Calibri Light"/>
                <a:cs typeface="Calibri Light"/>
              </a:rPr>
              <a:t>Smoothen</a:t>
            </a:r>
            <a:r>
              <a:rPr sz="4800" spc="-200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25" dirty="0">
                <a:solidFill>
                  <a:srgbClr val="000000"/>
                </a:solidFill>
                <a:latin typeface="Calibri Light"/>
                <a:cs typeface="Calibri Light"/>
              </a:rPr>
              <a:t>Image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9343" y="2813050"/>
            <a:ext cx="5506720" cy="901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functions:</a:t>
            </a:r>
            <a:r>
              <a:rPr sz="2400" spc="-10" dirty="0">
                <a:latin typeface="Calibri"/>
                <a:cs typeface="Calibri"/>
              </a:rPr>
              <a:t> cv2.GaussianBlur(image,(kernel_size),sigma)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28872" y="4296155"/>
            <a:ext cx="1859280" cy="1431290"/>
            <a:chOff x="2404872" y="4296155"/>
            <a:chExt cx="1859280" cy="1431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872" y="4296155"/>
              <a:ext cx="1859279" cy="14310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7102" y="5348986"/>
              <a:ext cx="285495" cy="2809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93492" y="5422011"/>
              <a:ext cx="314325" cy="171450"/>
            </a:xfrm>
            <a:custGeom>
              <a:avLst/>
              <a:gdLst/>
              <a:ahLst/>
              <a:cxnLst/>
              <a:rect l="l" t="t" r="r" b="b"/>
              <a:pathLst>
                <a:path w="314325" h="171450">
                  <a:moveTo>
                    <a:pt x="142366" y="0"/>
                  </a:moveTo>
                  <a:lnTo>
                    <a:pt x="142366" y="171450"/>
                  </a:lnTo>
                  <a:lnTo>
                    <a:pt x="256666" y="114300"/>
                  </a:lnTo>
                  <a:lnTo>
                    <a:pt x="170941" y="114300"/>
                  </a:lnTo>
                  <a:lnTo>
                    <a:pt x="170941" y="57150"/>
                  </a:lnTo>
                  <a:lnTo>
                    <a:pt x="256666" y="57150"/>
                  </a:lnTo>
                  <a:lnTo>
                    <a:pt x="142366" y="0"/>
                  </a:lnTo>
                  <a:close/>
                </a:path>
                <a:path w="314325" h="171450">
                  <a:moveTo>
                    <a:pt x="142366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142366" y="114300"/>
                  </a:lnTo>
                  <a:lnTo>
                    <a:pt x="142366" y="57150"/>
                  </a:lnTo>
                  <a:close/>
                </a:path>
                <a:path w="314325" h="171450">
                  <a:moveTo>
                    <a:pt x="256666" y="57150"/>
                  </a:moveTo>
                  <a:lnTo>
                    <a:pt x="170941" y="57150"/>
                  </a:lnTo>
                  <a:lnTo>
                    <a:pt x="170941" y="114300"/>
                  </a:lnTo>
                  <a:lnTo>
                    <a:pt x="256666" y="114300"/>
                  </a:lnTo>
                  <a:lnTo>
                    <a:pt x="313816" y="85725"/>
                  </a:lnTo>
                  <a:lnTo>
                    <a:pt x="256666" y="5715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9029" y="4296155"/>
            <a:ext cx="1859279" cy="143103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961388" y="1507236"/>
            <a:ext cx="8269605" cy="1280160"/>
            <a:chOff x="437387" y="1507236"/>
            <a:chExt cx="8269605" cy="128016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1507236"/>
              <a:ext cx="8269223" cy="12801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2355" y="2575178"/>
              <a:ext cx="314325" cy="171450"/>
            </a:xfrm>
            <a:custGeom>
              <a:avLst/>
              <a:gdLst/>
              <a:ahLst/>
              <a:cxnLst/>
              <a:rect l="l" t="t" r="r" b="b"/>
              <a:pathLst>
                <a:path w="314325" h="171450">
                  <a:moveTo>
                    <a:pt x="142316" y="0"/>
                  </a:moveTo>
                  <a:lnTo>
                    <a:pt x="142316" y="171450"/>
                  </a:lnTo>
                  <a:lnTo>
                    <a:pt x="256616" y="114300"/>
                  </a:lnTo>
                  <a:lnTo>
                    <a:pt x="170891" y="114300"/>
                  </a:lnTo>
                  <a:lnTo>
                    <a:pt x="170891" y="57150"/>
                  </a:lnTo>
                  <a:lnTo>
                    <a:pt x="256616" y="57150"/>
                  </a:lnTo>
                  <a:lnTo>
                    <a:pt x="142316" y="0"/>
                  </a:lnTo>
                  <a:close/>
                </a:path>
                <a:path w="314325" h="171450">
                  <a:moveTo>
                    <a:pt x="142316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142316" y="114300"/>
                  </a:lnTo>
                  <a:lnTo>
                    <a:pt x="142316" y="57150"/>
                  </a:lnTo>
                  <a:close/>
                </a:path>
                <a:path w="314325" h="171450">
                  <a:moveTo>
                    <a:pt x="256616" y="57150"/>
                  </a:moveTo>
                  <a:lnTo>
                    <a:pt x="170891" y="57150"/>
                  </a:lnTo>
                  <a:lnTo>
                    <a:pt x="170891" y="114300"/>
                  </a:lnTo>
                  <a:lnTo>
                    <a:pt x="256616" y="114300"/>
                  </a:lnTo>
                  <a:lnTo>
                    <a:pt x="313766" y="85725"/>
                  </a:lnTo>
                  <a:lnTo>
                    <a:pt x="256616" y="571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7" y="4296155"/>
            <a:ext cx="1859279" cy="143103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635246" y="5808979"/>
            <a:ext cx="45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latin typeface="Calibri"/>
                <a:cs typeface="Calibri"/>
              </a:rPr>
              <a:t>Gray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5786" y="5808979"/>
            <a:ext cx="922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Blur </a:t>
            </a:r>
            <a:r>
              <a:rPr spc="-10" dirty="0">
                <a:latin typeface="Calibri"/>
                <a:cs typeface="Calibri"/>
              </a:rPr>
              <a:t>(5x5)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70493" y="5792825"/>
            <a:ext cx="115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Blur </a:t>
            </a:r>
            <a:r>
              <a:rPr spc="-10" dirty="0">
                <a:latin typeface="Calibri"/>
                <a:cs typeface="Calibri"/>
              </a:rPr>
              <a:t>(25x25)</a:t>
            </a:r>
            <a:endParaRPr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60317" y="4317093"/>
            <a:ext cx="1714317" cy="134358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5" y="294590"/>
            <a:ext cx="6696709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12436A"/>
                </a:solidFill>
                <a:latin typeface="Calibri Light"/>
                <a:cs typeface="Calibri Light"/>
              </a:rPr>
              <a:t>Edge</a:t>
            </a:r>
            <a:r>
              <a:rPr sz="4800" spc="-225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spc="-30" dirty="0">
                <a:solidFill>
                  <a:srgbClr val="000000"/>
                </a:solidFill>
                <a:latin typeface="Calibri Light"/>
                <a:cs typeface="Calibri Light"/>
              </a:rPr>
              <a:t>Detection</a:t>
            </a:r>
            <a:r>
              <a:rPr sz="4800" spc="-2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000000"/>
                </a:solidFill>
                <a:latin typeface="Calibri Light"/>
                <a:cs typeface="Calibri Light"/>
              </a:rPr>
              <a:t>using</a:t>
            </a:r>
            <a:r>
              <a:rPr sz="4800" spc="-2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800" spc="-35" dirty="0">
                <a:solidFill>
                  <a:srgbClr val="000000"/>
                </a:solidFill>
                <a:latin typeface="Calibri Light"/>
                <a:cs typeface="Calibri Light"/>
              </a:rPr>
              <a:t>Canny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9343" y="2813050"/>
            <a:ext cx="6623684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spcBef>
                <a:spcPts val="82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functions: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720"/>
              </a:spcBef>
            </a:pPr>
            <a:r>
              <a:rPr sz="2400" spc="-10" dirty="0">
                <a:latin typeface="Calibri"/>
                <a:cs typeface="Calibri"/>
              </a:rPr>
              <a:t>cv2.Canny(image,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lower_threshold,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upper_threshold)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0" y="4232147"/>
            <a:ext cx="1860804" cy="14310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26232" y="5697424"/>
            <a:ext cx="750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Original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3864" y="5697424"/>
            <a:ext cx="1714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Threshold: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50-</a:t>
            </a:r>
            <a:r>
              <a:rPr spc="-25" dirty="0">
                <a:latin typeface="Calibri"/>
                <a:cs typeface="Calibri"/>
              </a:rPr>
              <a:t>150</a:t>
            </a:r>
            <a:endParaRPr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4235" y="4232147"/>
            <a:ext cx="1859280" cy="14310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9632" y="4232147"/>
            <a:ext cx="1859280" cy="14310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5029" y="4232147"/>
            <a:ext cx="1859279" cy="143103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48527" y="5701385"/>
            <a:ext cx="171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Threshold: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50-</a:t>
            </a:r>
            <a:r>
              <a:rPr spc="-25" dirty="0">
                <a:latin typeface="Calibri"/>
                <a:cs typeface="Calibri"/>
              </a:rPr>
              <a:t>200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2874" y="5681269"/>
            <a:ext cx="183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Threshold: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100-</a:t>
            </a:r>
            <a:r>
              <a:rPr spc="-25" dirty="0">
                <a:latin typeface="Calibri"/>
                <a:cs typeface="Calibri"/>
              </a:rPr>
              <a:t>200</a:t>
            </a:r>
            <a:endParaRPr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59863" y="1348739"/>
            <a:ext cx="8260080" cy="1560830"/>
            <a:chOff x="435863" y="1348739"/>
            <a:chExt cx="8260080" cy="156083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863" y="1348739"/>
              <a:ext cx="8260080" cy="15605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6259" y="2657475"/>
              <a:ext cx="314325" cy="171450"/>
            </a:xfrm>
            <a:custGeom>
              <a:avLst/>
              <a:gdLst/>
              <a:ahLst/>
              <a:cxnLst/>
              <a:rect l="l" t="t" r="r" b="b"/>
              <a:pathLst>
                <a:path w="314325" h="171450">
                  <a:moveTo>
                    <a:pt x="142316" y="0"/>
                  </a:moveTo>
                  <a:lnTo>
                    <a:pt x="142316" y="171450"/>
                  </a:lnTo>
                  <a:lnTo>
                    <a:pt x="256616" y="114300"/>
                  </a:lnTo>
                  <a:lnTo>
                    <a:pt x="170891" y="114300"/>
                  </a:lnTo>
                  <a:lnTo>
                    <a:pt x="170891" y="57150"/>
                  </a:lnTo>
                  <a:lnTo>
                    <a:pt x="256616" y="57150"/>
                  </a:lnTo>
                  <a:lnTo>
                    <a:pt x="142316" y="0"/>
                  </a:lnTo>
                  <a:close/>
                </a:path>
                <a:path w="314325" h="171450">
                  <a:moveTo>
                    <a:pt x="142316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142316" y="114300"/>
                  </a:lnTo>
                  <a:lnTo>
                    <a:pt x="142316" y="57150"/>
                  </a:lnTo>
                  <a:close/>
                </a:path>
                <a:path w="314325" h="171450">
                  <a:moveTo>
                    <a:pt x="256616" y="57150"/>
                  </a:moveTo>
                  <a:lnTo>
                    <a:pt x="170891" y="57150"/>
                  </a:lnTo>
                  <a:lnTo>
                    <a:pt x="170891" y="114300"/>
                  </a:lnTo>
                  <a:lnTo>
                    <a:pt x="256616" y="114300"/>
                  </a:lnTo>
                  <a:lnTo>
                    <a:pt x="313766" y="85725"/>
                  </a:lnTo>
                  <a:lnTo>
                    <a:pt x="256616" y="571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95" y="294590"/>
            <a:ext cx="5070475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12436A"/>
                </a:solidFill>
                <a:latin typeface="Calibri Light"/>
                <a:cs typeface="Calibri Light"/>
              </a:rPr>
              <a:t>Define</a:t>
            </a:r>
            <a:r>
              <a:rPr sz="4800" spc="-245" dirty="0">
                <a:solidFill>
                  <a:srgbClr val="12436A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000000"/>
                </a:solidFill>
                <a:latin typeface="Calibri Light"/>
                <a:cs typeface="Calibri Light"/>
              </a:rPr>
              <a:t>New</a:t>
            </a:r>
            <a:r>
              <a:rPr sz="4800" spc="-2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800" spc="-25" dirty="0">
                <a:solidFill>
                  <a:srgbClr val="000000"/>
                </a:solidFill>
                <a:latin typeface="Calibri Light"/>
                <a:cs typeface="Calibri Light"/>
              </a:rPr>
              <a:t>Function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124711"/>
            <a:ext cx="5102225" cy="0"/>
          </a:xfrm>
          <a:custGeom>
            <a:avLst/>
            <a:gdLst/>
            <a:ahLst/>
            <a:cxnLst/>
            <a:rect l="l" t="t" r="r" b="b"/>
            <a:pathLst>
              <a:path w="5102225">
                <a:moveTo>
                  <a:pt x="0" y="0"/>
                </a:moveTo>
                <a:lnTo>
                  <a:pt x="5101971" y="0"/>
                </a:lnTo>
              </a:path>
            </a:pathLst>
          </a:custGeom>
          <a:ln w="6350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59863" y="1335024"/>
            <a:ext cx="8288020" cy="4478020"/>
            <a:chOff x="435863" y="1335024"/>
            <a:chExt cx="8288020" cy="4478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63" y="1335024"/>
              <a:ext cx="8287511" cy="44775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7730" y="2106930"/>
              <a:ext cx="7755890" cy="1390015"/>
            </a:xfrm>
            <a:custGeom>
              <a:avLst/>
              <a:gdLst/>
              <a:ahLst/>
              <a:cxnLst/>
              <a:rect l="l" t="t" r="r" b="b"/>
              <a:pathLst>
                <a:path w="7755890" h="1390014">
                  <a:moveTo>
                    <a:pt x="7755635" y="0"/>
                  </a:moveTo>
                  <a:lnTo>
                    <a:pt x="0" y="0"/>
                  </a:lnTo>
                  <a:lnTo>
                    <a:pt x="0" y="1389888"/>
                  </a:lnTo>
                  <a:lnTo>
                    <a:pt x="7755635" y="1389888"/>
                  </a:lnTo>
                  <a:lnTo>
                    <a:pt x="7755635" y="0"/>
                  </a:lnTo>
                  <a:close/>
                </a:path>
              </a:pathLst>
            </a:custGeom>
            <a:solidFill>
              <a:srgbClr val="FFFFFF">
                <a:alpha val="2117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7730" y="2106930"/>
              <a:ext cx="7755890" cy="1390015"/>
            </a:xfrm>
            <a:custGeom>
              <a:avLst/>
              <a:gdLst/>
              <a:ahLst/>
              <a:cxnLst/>
              <a:rect l="l" t="t" r="r" b="b"/>
              <a:pathLst>
                <a:path w="7755890" h="1390014">
                  <a:moveTo>
                    <a:pt x="0" y="1389888"/>
                  </a:moveTo>
                  <a:lnTo>
                    <a:pt x="7755635" y="1389888"/>
                  </a:lnTo>
                  <a:lnTo>
                    <a:pt x="7755635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8558" y="4456938"/>
              <a:ext cx="1927860" cy="347980"/>
            </a:xfrm>
            <a:custGeom>
              <a:avLst/>
              <a:gdLst/>
              <a:ahLst/>
              <a:cxnLst/>
              <a:rect l="l" t="t" r="r" b="b"/>
              <a:pathLst>
                <a:path w="1927860" h="347979">
                  <a:moveTo>
                    <a:pt x="963930" y="0"/>
                  </a:moveTo>
                  <a:lnTo>
                    <a:pt x="888596" y="522"/>
                  </a:lnTo>
                  <a:lnTo>
                    <a:pt x="814849" y="2063"/>
                  </a:lnTo>
                  <a:lnTo>
                    <a:pt x="742903" y="4585"/>
                  </a:lnTo>
                  <a:lnTo>
                    <a:pt x="672971" y="8049"/>
                  </a:lnTo>
                  <a:lnTo>
                    <a:pt x="605268" y="12416"/>
                  </a:lnTo>
                  <a:lnTo>
                    <a:pt x="540009" y="17648"/>
                  </a:lnTo>
                  <a:lnTo>
                    <a:pt x="477407" y="23706"/>
                  </a:lnTo>
                  <a:lnTo>
                    <a:pt x="417676" y="30553"/>
                  </a:lnTo>
                  <a:lnTo>
                    <a:pt x="361032" y="38148"/>
                  </a:lnTo>
                  <a:lnTo>
                    <a:pt x="307688" y="46455"/>
                  </a:lnTo>
                  <a:lnTo>
                    <a:pt x="257858" y="55434"/>
                  </a:lnTo>
                  <a:lnTo>
                    <a:pt x="211758" y="65047"/>
                  </a:lnTo>
                  <a:lnTo>
                    <a:pt x="169600" y="75256"/>
                  </a:lnTo>
                  <a:lnTo>
                    <a:pt x="131600" y="86021"/>
                  </a:lnTo>
                  <a:lnTo>
                    <a:pt x="68928" y="109068"/>
                  </a:lnTo>
                  <a:lnTo>
                    <a:pt x="25457" y="133880"/>
                  </a:lnTo>
                  <a:lnTo>
                    <a:pt x="0" y="173736"/>
                  </a:lnTo>
                  <a:lnTo>
                    <a:pt x="2899" y="187321"/>
                  </a:lnTo>
                  <a:lnTo>
                    <a:pt x="44685" y="226198"/>
                  </a:lnTo>
                  <a:lnTo>
                    <a:pt x="97971" y="250167"/>
                  </a:lnTo>
                  <a:lnTo>
                    <a:pt x="169600" y="272215"/>
                  </a:lnTo>
                  <a:lnTo>
                    <a:pt x="211758" y="282424"/>
                  </a:lnTo>
                  <a:lnTo>
                    <a:pt x="257858" y="292037"/>
                  </a:lnTo>
                  <a:lnTo>
                    <a:pt x="307688" y="301016"/>
                  </a:lnTo>
                  <a:lnTo>
                    <a:pt x="361032" y="309323"/>
                  </a:lnTo>
                  <a:lnTo>
                    <a:pt x="417676" y="316918"/>
                  </a:lnTo>
                  <a:lnTo>
                    <a:pt x="477407" y="323765"/>
                  </a:lnTo>
                  <a:lnTo>
                    <a:pt x="540009" y="329823"/>
                  </a:lnTo>
                  <a:lnTo>
                    <a:pt x="605268" y="335055"/>
                  </a:lnTo>
                  <a:lnTo>
                    <a:pt x="672971" y="339422"/>
                  </a:lnTo>
                  <a:lnTo>
                    <a:pt x="742903" y="342886"/>
                  </a:lnTo>
                  <a:lnTo>
                    <a:pt x="814849" y="345408"/>
                  </a:lnTo>
                  <a:lnTo>
                    <a:pt x="888596" y="346949"/>
                  </a:lnTo>
                  <a:lnTo>
                    <a:pt x="963930" y="347472"/>
                  </a:lnTo>
                  <a:lnTo>
                    <a:pt x="1039263" y="346949"/>
                  </a:lnTo>
                  <a:lnTo>
                    <a:pt x="1113010" y="345408"/>
                  </a:lnTo>
                  <a:lnTo>
                    <a:pt x="1184956" y="342886"/>
                  </a:lnTo>
                  <a:lnTo>
                    <a:pt x="1254888" y="339422"/>
                  </a:lnTo>
                  <a:lnTo>
                    <a:pt x="1322591" y="335055"/>
                  </a:lnTo>
                  <a:lnTo>
                    <a:pt x="1387850" y="329823"/>
                  </a:lnTo>
                  <a:lnTo>
                    <a:pt x="1450452" y="323765"/>
                  </a:lnTo>
                  <a:lnTo>
                    <a:pt x="1510183" y="316918"/>
                  </a:lnTo>
                  <a:lnTo>
                    <a:pt x="1566827" y="309323"/>
                  </a:lnTo>
                  <a:lnTo>
                    <a:pt x="1620171" y="301016"/>
                  </a:lnTo>
                  <a:lnTo>
                    <a:pt x="1670001" y="292037"/>
                  </a:lnTo>
                  <a:lnTo>
                    <a:pt x="1716101" y="282424"/>
                  </a:lnTo>
                  <a:lnTo>
                    <a:pt x="1758259" y="272215"/>
                  </a:lnTo>
                  <a:lnTo>
                    <a:pt x="1796259" y="261450"/>
                  </a:lnTo>
                  <a:lnTo>
                    <a:pt x="1858931" y="238403"/>
                  </a:lnTo>
                  <a:lnTo>
                    <a:pt x="1902402" y="213591"/>
                  </a:lnTo>
                  <a:lnTo>
                    <a:pt x="1927859" y="173736"/>
                  </a:lnTo>
                  <a:lnTo>
                    <a:pt x="1924960" y="160150"/>
                  </a:lnTo>
                  <a:lnTo>
                    <a:pt x="1883174" y="121273"/>
                  </a:lnTo>
                  <a:lnTo>
                    <a:pt x="1829888" y="97304"/>
                  </a:lnTo>
                  <a:lnTo>
                    <a:pt x="1758259" y="75256"/>
                  </a:lnTo>
                  <a:lnTo>
                    <a:pt x="1716101" y="65047"/>
                  </a:lnTo>
                  <a:lnTo>
                    <a:pt x="1670001" y="55434"/>
                  </a:lnTo>
                  <a:lnTo>
                    <a:pt x="1620171" y="46455"/>
                  </a:lnTo>
                  <a:lnTo>
                    <a:pt x="1566827" y="38148"/>
                  </a:lnTo>
                  <a:lnTo>
                    <a:pt x="1510183" y="30553"/>
                  </a:lnTo>
                  <a:lnTo>
                    <a:pt x="1450452" y="23706"/>
                  </a:lnTo>
                  <a:lnTo>
                    <a:pt x="1387850" y="17648"/>
                  </a:lnTo>
                  <a:lnTo>
                    <a:pt x="1322591" y="12416"/>
                  </a:lnTo>
                  <a:lnTo>
                    <a:pt x="1254888" y="8049"/>
                  </a:lnTo>
                  <a:lnTo>
                    <a:pt x="1184956" y="4585"/>
                  </a:lnTo>
                  <a:lnTo>
                    <a:pt x="1113010" y="2063"/>
                  </a:lnTo>
                  <a:lnTo>
                    <a:pt x="1039263" y="522"/>
                  </a:lnTo>
                  <a:lnTo>
                    <a:pt x="963930" y="0"/>
                  </a:lnTo>
                  <a:close/>
                </a:path>
              </a:pathLst>
            </a:custGeom>
            <a:solidFill>
              <a:srgbClr val="FFFFF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8558" y="4456938"/>
              <a:ext cx="1927860" cy="347980"/>
            </a:xfrm>
            <a:custGeom>
              <a:avLst/>
              <a:gdLst/>
              <a:ahLst/>
              <a:cxnLst/>
              <a:rect l="l" t="t" r="r" b="b"/>
              <a:pathLst>
                <a:path w="1927860" h="347979">
                  <a:moveTo>
                    <a:pt x="0" y="173736"/>
                  </a:moveTo>
                  <a:lnTo>
                    <a:pt x="25457" y="133880"/>
                  </a:lnTo>
                  <a:lnTo>
                    <a:pt x="68928" y="109068"/>
                  </a:lnTo>
                  <a:lnTo>
                    <a:pt x="131600" y="86021"/>
                  </a:lnTo>
                  <a:lnTo>
                    <a:pt x="169600" y="75256"/>
                  </a:lnTo>
                  <a:lnTo>
                    <a:pt x="211758" y="65047"/>
                  </a:lnTo>
                  <a:lnTo>
                    <a:pt x="257858" y="55434"/>
                  </a:lnTo>
                  <a:lnTo>
                    <a:pt x="307688" y="46455"/>
                  </a:lnTo>
                  <a:lnTo>
                    <a:pt x="361032" y="38148"/>
                  </a:lnTo>
                  <a:lnTo>
                    <a:pt x="417676" y="30553"/>
                  </a:lnTo>
                  <a:lnTo>
                    <a:pt x="477407" y="23706"/>
                  </a:lnTo>
                  <a:lnTo>
                    <a:pt x="540009" y="17648"/>
                  </a:lnTo>
                  <a:lnTo>
                    <a:pt x="605268" y="12416"/>
                  </a:lnTo>
                  <a:lnTo>
                    <a:pt x="672971" y="8049"/>
                  </a:lnTo>
                  <a:lnTo>
                    <a:pt x="742903" y="4585"/>
                  </a:lnTo>
                  <a:lnTo>
                    <a:pt x="814849" y="2063"/>
                  </a:lnTo>
                  <a:lnTo>
                    <a:pt x="888596" y="522"/>
                  </a:lnTo>
                  <a:lnTo>
                    <a:pt x="963930" y="0"/>
                  </a:lnTo>
                  <a:lnTo>
                    <a:pt x="1039263" y="522"/>
                  </a:lnTo>
                  <a:lnTo>
                    <a:pt x="1113010" y="2063"/>
                  </a:lnTo>
                  <a:lnTo>
                    <a:pt x="1184956" y="4585"/>
                  </a:lnTo>
                  <a:lnTo>
                    <a:pt x="1254888" y="8049"/>
                  </a:lnTo>
                  <a:lnTo>
                    <a:pt x="1322591" y="12416"/>
                  </a:lnTo>
                  <a:lnTo>
                    <a:pt x="1387850" y="17648"/>
                  </a:lnTo>
                  <a:lnTo>
                    <a:pt x="1450452" y="23706"/>
                  </a:lnTo>
                  <a:lnTo>
                    <a:pt x="1510183" y="30553"/>
                  </a:lnTo>
                  <a:lnTo>
                    <a:pt x="1566827" y="38148"/>
                  </a:lnTo>
                  <a:lnTo>
                    <a:pt x="1620171" y="46455"/>
                  </a:lnTo>
                  <a:lnTo>
                    <a:pt x="1670001" y="55434"/>
                  </a:lnTo>
                  <a:lnTo>
                    <a:pt x="1716101" y="65047"/>
                  </a:lnTo>
                  <a:lnTo>
                    <a:pt x="1758259" y="75256"/>
                  </a:lnTo>
                  <a:lnTo>
                    <a:pt x="1796259" y="86021"/>
                  </a:lnTo>
                  <a:lnTo>
                    <a:pt x="1858931" y="109068"/>
                  </a:lnTo>
                  <a:lnTo>
                    <a:pt x="1902402" y="133880"/>
                  </a:lnTo>
                  <a:lnTo>
                    <a:pt x="1927859" y="173736"/>
                  </a:lnTo>
                  <a:lnTo>
                    <a:pt x="1924960" y="187321"/>
                  </a:lnTo>
                  <a:lnTo>
                    <a:pt x="1883174" y="226198"/>
                  </a:lnTo>
                  <a:lnTo>
                    <a:pt x="1829888" y="250167"/>
                  </a:lnTo>
                  <a:lnTo>
                    <a:pt x="1758259" y="272215"/>
                  </a:lnTo>
                  <a:lnTo>
                    <a:pt x="1716101" y="282424"/>
                  </a:lnTo>
                  <a:lnTo>
                    <a:pt x="1670001" y="292037"/>
                  </a:lnTo>
                  <a:lnTo>
                    <a:pt x="1620171" y="301016"/>
                  </a:lnTo>
                  <a:lnTo>
                    <a:pt x="1566827" y="309323"/>
                  </a:lnTo>
                  <a:lnTo>
                    <a:pt x="1510183" y="316918"/>
                  </a:lnTo>
                  <a:lnTo>
                    <a:pt x="1450452" y="323765"/>
                  </a:lnTo>
                  <a:lnTo>
                    <a:pt x="1387850" y="329823"/>
                  </a:lnTo>
                  <a:lnTo>
                    <a:pt x="1322591" y="335055"/>
                  </a:lnTo>
                  <a:lnTo>
                    <a:pt x="1254888" y="339422"/>
                  </a:lnTo>
                  <a:lnTo>
                    <a:pt x="1184956" y="342886"/>
                  </a:lnTo>
                  <a:lnTo>
                    <a:pt x="1113010" y="345408"/>
                  </a:lnTo>
                  <a:lnTo>
                    <a:pt x="1039263" y="346949"/>
                  </a:lnTo>
                  <a:lnTo>
                    <a:pt x="963930" y="347472"/>
                  </a:lnTo>
                  <a:lnTo>
                    <a:pt x="888596" y="346949"/>
                  </a:lnTo>
                  <a:lnTo>
                    <a:pt x="814849" y="345408"/>
                  </a:lnTo>
                  <a:lnTo>
                    <a:pt x="742903" y="342886"/>
                  </a:lnTo>
                  <a:lnTo>
                    <a:pt x="672971" y="339422"/>
                  </a:lnTo>
                  <a:lnTo>
                    <a:pt x="605268" y="335055"/>
                  </a:lnTo>
                  <a:lnTo>
                    <a:pt x="540009" y="329823"/>
                  </a:lnTo>
                  <a:lnTo>
                    <a:pt x="477407" y="323765"/>
                  </a:lnTo>
                  <a:lnTo>
                    <a:pt x="417676" y="316918"/>
                  </a:lnTo>
                  <a:lnTo>
                    <a:pt x="361032" y="309323"/>
                  </a:lnTo>
                  <a:lnTo>
                    <a:pt x="307688" y="301016"/>
                  </a:lnTo>
                  <a:lnTo>
                    <a:pt x="257858" y="292037"/>
                  </a:lnTo>
                  <a:lnTo>
                    <a:pt x="211758" y="282424"/>
                  </a:lnTo>
                  <a:lnTo>
                    <a:pt x="169600" y="272215"/>
                  </a:lnTo>
                  <a:lnTo>
                    <a:pt x="131600" y="261450"/>
                  </a:lnTo>
                  <a:lnTo>
                    <a:pt x="68928" y="238403"/>
                  </a:lnTo>
                  <a:lnTo>
                    <a:pt x="25457" y="213591"/>
                  </a:lnTo>
                  <a:lnTo>
                    <a:pt x="0" y="173736"/>
                  </a:lnTo>
                  <a:close/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68257" y="1755775"/>
            <a:ext cx="144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solidFill>
                  <a:srgbClr val="92D050"/>
                </a:solidFill>
                <a:latin typeface="Calibri"/>
                <a:cs typeface="Calibri"/>
              </a:rPr>
              <a:t>Define</a:t>
            </a:r>
            <a:r>
              <a:rPr i="1" spc="-10" dirty="0">
                <a:solidFill>
                  <a:srgbClr val="92D050"/>
                </a:solidFill>
                <a:latin typeface="Calibri"/>
                <a:cs typeface="Calibri"/>
              </a:rPr>
              <a:t> function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9057" y="4693157"/>
            <a:ext cx="1468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solidFill>
                  <a:srgbClr val="92D050"/>
                </a:solidFill>
                <a:latin typeface="Calibri"/>
                <a:cs typeface="Calibri"/>
              </a:rPr>
              <a:t>Call</a:t>
            </a:r>
            <a:r>
              <a:rPr i="1" spc="-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92D050"/>
                </a:solidFill>
                <a:latin typeface="Calibri"/>
                <a:cs typeface="Calibri"/>
              </a:rPr>
              <a:t>on</a:t>
            </a:r>
            <a:r>
              <a:rPr i="1" spc="-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rgbClr val="92D050"/>
                </a:solidFill>
                <a:latin typeface="Calibri"/>
                <a:cs typeface="Calibri"/>
              </a:rPr>
              <a:t>function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8445" y="4550283"/>
            <a:ext cx="314325" cy="171450"/>
          </a:xfrm>
          <a:custGeom>
            <a:avLst/>
            <a:gdLst/>
            <a:ahLst/>
            <a:cxnLst/>
            <a:rect l="l" t="t" r="r" b="b"/>
            <a:pathLst>
              <a:path w="314325" h="171450">
                <a:moveTo>
                  <a:pt x="142316" y="0"/>
                </a:moveTo>
                <a:lnTo>
                  <a:pt x="142316" y="171450"/>
                </a:lnTo>
                <a:lnTo>
                  <a:pt x="256616" y="114300"/>
                </a:lnTo>
                <a:lnTo>
                  <a:pt x="170891" y="114300"/>
                </a:lnTo>
                <a:lnTo>
                  <a:pt x="170891" y="57150"/>
                </a:lnTo>
                <a:lnTo>
                  <a:pt x="256616" y="57150"/>
                </a:lnTo>
                <a:lnTo>
                  <a:pt x="142316" y="0"/>
                </a:lnTo>
                <a:close/>
              </a:path>
              <a:path w="314325" h="171450">
                <a:moveTo>
                  <a:pt x="142316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42316" y="114300"/>
                </a:lnTo>
                <a:lnTo>
                  <a:pt x="142316" y="57150"/>
                </a:lnTo>
                <a:close/>
              </a:path>
              <a:path w="314325" h="171450">
                <a:moveTo>
                  <a:pt x="256616" y="57150"/>
                </a:moveTo>
                <a:lnTo>
                  <a:pt x="170891" y="57150"/>
                </a:lnTo>
                <a:lnTo>
                  <a:pt x="170891" y="114300"/>
                </a:lnTo>
                <a:lnTo>
                  <a:pt x="256616" y="114300"/>
                </a:lnTo>
                <a:lnTo>
                  <a:pt x="313766" y="85725"/>
                </a:lnTo>
                <a:lnTo>
                  <a:pt x="256616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301863" y="6499733"/>
            <a:ext cx="2933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14"/>
                </a:lnSpc>
              </a:pPr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475</Words>
  <Application>Microsoft Macintosh PowerPoint</Application>
  <PresentationFormat>Widescreen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Abadi</vt:lpstr>
      <vt:lpstr>Abadi MT Condensed Light</vt:lpstr>
      <vt:lpstr>Arial</vt:lpstr>
      <vt:lpstr>Calibri</vt:lpstr>
      <vt:lpstr>Calibri Light</vt:lpstr>
      <vt:lpstr>Office Theme</vt:lpstr>
      <vt:lpstr>COSMOS: Cluster #11 Intro to Autonomous Vehicles </vt:lpstr>
      <vt:lpstr>Outline:</vt:lpstr>
      <vt:lpstr>OpenCV Lane Detection</vt:lpstr>
      <vt:lpstr>Import and Display Image</vt:lpstr>
      <vt:lpstr>Copy and Resize Image</vt:lpstr>
      <vt:lpstr>Convert to Gray</vt:lpstr>
      <vt:lpstr>Smoothen Image</vt:lpstr>
      <vt:lpstr>Edge Detection using Canny</vt:lpstr>
      <vt:lpstr>Define New Function</vt:lpstr>
      <vt:lpstr>Region of Interest and Mask</vt:lpstr>
      <vt:lpstr>Find Lines using Hough Transformation</vt:lpstr>
      <vt:lpstr>Plotting Detected Lines</vt:lpstr>
      <vt:lpstr>Average Detected Lines</vt:lpstr>
      <vt:lpstr>Average Detected Lines</vt:lpstr>
      <vt:lpstr>Average Detected Lines</vt:lpstr>
      <vt:lpstr>Combine Lane Image</vt:lpstr>
      <vt:lpstr>Apply to Video</vt:lpstr>
      <vt:lpstr>OpenCV Color Segmentation</vt:lpstr>
      <vt:lpstr>HSV Color Space</vt:lpstr>
      <vt:lpstr>Changing Color Space</vt:lpstr>
      <vt:lpstr>Filtered with Color</vt:lpstr>
      <vt:lpstr>Filtered with Color</vt:lpstr>
      <vt:lpstr>Finding Contours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COSMOS: Cluster #11 Intro to Autonomous Vehicles </dc:title>
  <dc:creator>Kishore Nukala</dc:creator>
  <cp:lastModifiedBy>Kishore Nukala</cp:lastModifiedBy>
  <cp:revision>5</cp:revision>
  <dcterms:created xsi:type="dcterms:W3CDTF">2022-07-19T16:46:11Z</dcterms:created>
  <dcterms:modified xsi:type="dcterms:W3CDTF">2022-11-03T21:14:52Z</dcterms:modified>
</cp:coreProperties>
</file>