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303" r:id="rId3"/>
    <p:sldId id="302" r:id="rId4"/>
    <p:sldId id="300" r:id="rId5"/>
    <p:sldId id="304" r:id="rId6"/>
    <p:sldId id="259" r:id="rId7"/>
    <p:sldId id="260" r:id="rId8"/>
    <p:sldId id="264" r:id="rId9"/>
    <p:sldId id="270" r:id="rId10"/>
    <p:sldId id="265" r:id="rId11"/>
    <p:sldId id="266" r:id="rId12"/>
    <p:sldId id="308" r:id="rId13"/>
    <p:sldId id="309" r:id="rId14"/>
    <p:sldId id="261" r:id="rId15"/>
    <p:sldId id="262" r:id="rId16"/>
    <p:sldId id="268" r:id="rId17"/>
    <p:sldId id="267" r:id="rId18"/>
    <p:sldId id="269" r:id="rId19"/>
    <p:sldId id="305" r:id="rId20"/>
    <p:sldId id="310" r:id="rId21"/>
    <p:sldId id="306" r:id="rId22"/>
    <p:sldId id="273" r:id="rId23"/>
    <p:sldId id="274" r:id="rId24"/>
    <p:sldId id="311" r:id="rId25"/>
    <p:sldId id="275" r:id="rId26"/>
    <p:sldId id="284" r:id="rId27"/>
    <p:sldId id="282" r:id="rId28"/>
    <p:sldId id="276" r:id="rId29"/>
    <p:sldId id="280" r:id="rId30"/>
    <p:sldId id="279" r:id="rId31"/>
    <p:sldId id="287" r:id="rId32"/>
    <p:sldId id="286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BC9C9"/>
    <a:srgbClr val="FC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949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C065-9557-4699-AC30-4CC1919ACC39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03642-4527-4C1B-BE60-1FDDF4268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talk I investigate on how an </a:t>
            </a:r>
            <a:r>
              <a:rPr lang="en-US" baseline="0" dirty="0" smtClean="0"/>
              <a:t>SMT solver can aid in checking scripting languages.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Points of interest here are: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baseline="0" dirty="0" smtClean="0"/>
              <a:t>Dynamic</a:t>
            </a:r>
            <a:r>
              <a:rPr lang="en-US" baseline="0" dirty="0" smtClean="0"/>
              <a:t> features, such as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Value properties, like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specific invariants found in common libraries and frameworks, sush as jquery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For the rest of the talk I’ll go over two examples that focus on checks related to reflection and array bounds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i_2 here is </a:t>
            </a:r>
            <a:r>
              <a:rPr lang="en-US" baseline="0" dirty="0" smtClean="0"/>
              <a:t> the phi-var: namely the value for i that folds back through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phi var here captures the loop invariant, but note that we don’t need to spell out the invariant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– but rather useour re a predicate variable that liquid types will try to solve for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phi var here captures the loop invariant, but note that we don’t need to spell out the invariant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– but rather useour re a predicate variable that liquid types will try to solve for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0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problem arises</a:t>
            </a:r>
            <a:r>
              <a:rPr lang="en-US" baseline="0" dirty="0" smtClean="0"/>
              <a:t> if we allow the array’s shape to be mutated...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1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r>
              <a:rPr lang="en-US" baseline="0" dirty="0" smtClean="0"/>
              <a:t> decreases the length of the array and my render our access out of bounds...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... In which case we should be expecting undefined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tackle this situation we employ an</a:t>
            </a:r>
            <a:r>
              <a:rPr lang="en-US" baseline="0" dirty="0" smtClean="0"/>
              <a:t> idea </a:t>
            </a:r>
            <a:r>
              <a:rPr lang="en-US" dirty="0" smtClean="0"/>
              <a:t>introduced</a:t>
            </a:r>
            <a:r>
              <a:rPr lang="en-US" baseline="0" dirty="0" smtClean="0"/>
              <a:t> by Zibin et. 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... Whereby a mutability modifier is used as an additional generic parameter to the Array 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reflected to the interface used for Arrays, for example in the pop method and the length getter.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we attempt to typecheck the function using</a:t>
            </a:r>
            <a:r>
              <a:rPr lang="en-US" baseline="0" dirty="0" smtClean="0"/>
              <a:t> a mutable array...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call to pop succeeds but the property we get for lenght is not strong enough to prove the access within bounds.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5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other hand , assuming the array is immutable, we can’t typecheck the call to pop.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9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either case</a:t>
            </a:r>
            <a:r>
              <a:rPr lang="en-US" baseline="0" dirty="0" smtClean="0"/>
              <a:t> our typechecking is sound.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very minimal changes to the type checker since there already is support for generics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examples start off as programs in TypeScript...</a:t>
            </a:r>
            <a:endParaRPr lang="en-US" baseline="0" dirty="0" smtClean="0"/>
          </a:p>
          <a:p>
            <a:r>
              <a:rPr lang="en-US" baseline="0" dirty="0" smtClean="0"/>
              <a:t>... an optionally typed superset of JS, </a:t>
            </a:r>
          </a:p>
          <a:p>
            <a:r>
              <a:rPr lang="en-US" baseline="0" dirty="0" smtClean="0"/>
              <a:t>...which focuses mainly on maintainability, IDE support, </a:t>
            </a:r>
          </a:p>
          <a:p>
            <a:r>
              <a:rPr lang="en-US" baseline="0" dirty="0" smtClean="0"/>
              <a:t>...and for that purpose is unsound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we’ll see how our type checking tool (RefScript) </a:t>
            </a:r>
            <a:r>
              <a:rPr lang="en-US" baseline="0" dirty="0" smtClean="0"/>
              <a:t>can handle these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refinement typed language,</a:t>
            </a:r>
          </a:p>
          <a:p>
            <a:r>
              <a:rPr lang="en-US" baseline="0" dirty="0" smtClean="0"/>
              <a:t>...that builds on a similar but stricter base type system 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first example we have a simple class hierarchy...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0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of</a:t>
            </a:r>
            <a:r>
              <a:rPr lang="en-US" baseline="0" dirty="0" smtClean="0"/>
              <a:t> all lets get a quick overview of the rules regarding the main operation used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instanceof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8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need to prove is that an</a:t>
            </a:r>
            <a:r>
              <a:rPr lang="en-US" baseline="0" dirty="0" smtClean="0"/>
              <a:t> animal whose value is exactly thr input x to the function is in fact a horse...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make these type have the same base (Animal)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9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then transform this to a logical</a:t>
            </a:r>
            <a:r>
              <a:rPr lang="en-US" baseline="0" dirty="0" smtClean="0"/>
              <a:t>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refinement type system tracks</a:t>
            </a:r>
            <a:r>
              <a:rPr lang="en-US" baseline="0" dirty="0" smtClean="0"/>
              <a:t> values in a flow sensitive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03642-4527-4C1B-BE60-1FDDF42683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0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5B0E-F67D-4ED0-AAB6-120E6051A850}" type="datetimeFigureOut">
              <a:rPr lang="en-US" smtClean="0"/>
              <a:t>6/28/2014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50F6-4489-42E6-A4AA-E6AE41A6A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5760"/>
            <a:ext cx="9144000" cy="156583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562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Refinement Types for Imperative Scripting </a:t>
            </a:r>
            <a:r>
              <a:rPr lang="en-US" dirty="0" smtClean="0"/>
              <a:t>Languages</a:t>
            </a:r>
          </a:p>
          <a:p>
            <a:endParaRPr lang="en-US" dirty="0"/>
          </a:p>
          <a:p>
            <a:r>
              <a:rPr lang="en-US" u="sng" dirty="0" smtClean="0"/>
              <a:t>Panagiotis Vekris</a:t>
            </a:r>
            <a:r>
              <a:rPr lang="en-US" dirty="0" smtClean="0"/>
              <a:t>, Ranjit </a:t>
            </a:r>
            <a:r>
              <a:rPr lang="en-US" dirty="0" smtClean="0"/>
              <a:t>Jhala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California, San Diego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1062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7057" y="2434795"/>
            <a:ext cx="3309257" cy="166911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JavaScript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6270" y="3317014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2. Conditional </a:t>
            </a:r>
            <a:r>
              <a:rPr lang="en-US" b="1" dirty="0" smtClean="0">
                <a:solidFill>
                  <a:schemeClr val="tx1"/>
                </a:solidFill>
              </a:rPr>
              <a:t>guards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36259" y="3961629"/>
            <a:ext cx="4015944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grds: True(c)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⊢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⊢ if (c) { s1 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203600" y="4630953"/>
            <a:ext cx="346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Cast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6270" y="2445607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 current environment </a:t>
            </a:r>
            <a:r>
              <a:rPr lang="el-G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 current guards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74078" y="3575731"/>
            <a:ext cx="5794293" cy="1257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{v:Animal|v=x} &lt;: Horse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Cast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6270" y="2445607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 current environment </a:t>
            </a:r>
            <a:r>
              <a:rPr lang="el-G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 current guards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74078" y="3575731"/>
            <a:ext cx="5794293" cy="1257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{v:Animal|v=x} &lt;: {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v:Animal|instOf(v,Horse)}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6270" y="2004879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0692" y="2857796"/>
            <a:ext cx="1344108" cy="36437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3. </a:t>
            </a:r>
            <a:r>
              <a:rPr lang="en-US" b="1" dirty="0" smtClean="0">
                <a:solidFill>
                  <a:schemeClr val="tx1"/>
                </a:solidFill>
              </a:rPr>
              <a:t>Cast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6270" y="2445607"/>
            <a:ext cx="5661436" cy="1112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Need to prove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Under current environment </a:t>
            </a:r>
            <a:r>
              <a:rPr lang="el-G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With current guards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74078" y="3575731"/>
            <a:ext cx="5794293" cy="1257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{v:Animal|v=x} &lt;: {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v:Animal|instOf(v,Horse)}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0506" y="5031550"/>
            <a:ext cx="5661436" cy="790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 ⊢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(v=x)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instOf(v,Horse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8721" y="5904090"/>
            <a:ext cx="24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smtClean="0">
                <a:solidFill>
                  <a:schemeClr val="accent1">
                    <a:lumMod val="50000"/>
                  </a:schemeClr>
                </a:solidFill>
              </a:rPr>
              <a:t>Logical Implication</a:t>
            </a:r>
            <a:endParaRPr lang="en-US" sz="2000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73092" y="370700"/>
            <a:ext cx="4996267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... }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}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{...} 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664411" y="1532230"/>
            <a:ext cx="4934465" cy="1339346"/>
          </a:xfrm>
          <a:prstGeom prst="wedgeRoundRectCallout">
            <a:avLst>
              <a:gd name="adj1" fmla="val -103015"/>
              <a:gd name="adj2" fmla="val 15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9824" y="3583460"/>
            <a:ext cx="4209535" cy="1145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Enhance the refinement with a constructor predicate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664411" y="1532230"/>
            <a:ext cx="4934465" cy="1339346"/>
          </a:xfrm>
          <a:prstGeom prst="wedgeRoundRectCallout">
            <a:avLst>
              <a:gd name="adj1" fmla="val -103015"/>
              <a:gd name="adj2" fmla="val 159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1570" y="4656679"/>
            <a:ext cx="5661436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8158" y="3827150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4411" y="1532230"/>
            <a:ext cx="4934465" cy="2098780"/>
          </a:xfrm>
          <a:prstGeom prst="wedgeRoundRectCallout">
            <a:avLst>
              <a:gd name="adj1" fmla="val -106211"/>
              <a:gd name="adj2" fmla="val -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4" name="Rectangle 3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8157" y="4372725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664411" y="1532229"/>
            <a:ext cx="4934465" cy="2644355"/>
          </a:xfrm>
          <a:prstGeom prst="wedgeRoundRectCallout">
            <a:avLst>
              <a:gd name="adj1" fmla="val -104208"/>
              <a:gd name="adj2" fmla="val -15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43" name="Rectangle 4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sp>
        <p:nvSpPr>
          <p:cNvPr id="50" name="Rectangle 49"/>
          <p:cNvSpPr/>
          <p:nvPr/>
        </p:nvSpPr>
        <p:spPr>
          <a:xfrm>
            <a:off x="6929155" y="4938198"/>
            <a:ext cx="4015944" cy="1371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grds: True(c)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⊢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250000"/>
              </a:lnSpc>
            </a:pP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⊢ if (c) { s1 }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7196496" y="5607522"/>
            <a:ext cx="34647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5044" y="5364253"/>
            <a:ext cx="296484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</a:t>
            </a:r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Snake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54" name="Rectangle 53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49564" y="5891967"/>
            <a:ext cx="5661436" cy="508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&lt;Animal =&gt; Horse&gt;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708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9526" y="5412255"/>
            <a:ext cx="1842832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this valid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Checking Scripting Languages with an SMT Solver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Check </a:t>
            </a:r>
            <a:r>
              <a:rPr lang="en-US" dirty="0" smtClean="0"/>
              <a:t>dynamic language </a:t>
            </a:r>
            <a:r>
              <a:rPr lang="en-US" dirty="0" smtClean="0"/>
              <a:t>features: </a:t>
            </a:r>
            <a:endParaRPr lang="en-US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reflection</a:t>
            </a:r>
            <a:r>
              <a:rPr lang="en-US" i="1" dirty="0"/>
              <a:t>, unions, overloading</a:t>
            </a:r>
            <a:endParaRPr lang="en-US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Check generic </a:t>
            </a:r>
            <a:r>
              <a:rPr lang="en-US" dirty="0" smtClean="0"/>
              <a:t>value properties</a:t>
            </a:r>
            <a:r>
              <a:rPr lang="en-US" dirty="0" smtClean="0"/>
              <a:t>: </a:t>
            </a:r>
            <a:endParaRPr lang="en-US" dirty="0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null,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array bounds</a:t>
            </a:r>
            <a:r>
              <a:rPr lang="en-US" i="1" dirty="0" smtClean="0"/>
              <a:t>, termination </a:t>
            </a:r>
            <a:endParaRPr lang="en-US" i="1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Check </a:t>
            </a:r>
            <a:r>
              <a:rPr lang="en-US" dirty="0" smtClean="0"/>
              <a:t>specific invariants: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i="1" dirty="0" smtClean="0"/>
              <a:t>jquery </a:t>
            </a:r>
            <a:r>
              <a:rPr lang="en-US" i="1" dirty="0"/>
              <a:t>accesses, information flow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0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6664411" y="1532229"/>
            <a:ext cx="4934465" cy="3507857"/>
          </a:xfrm>
          <a:prstGeom prst="wedgeRoundRectCallout">
            <a:avLst>
              <a:gd name="adj1" fmla="val -98896"/>
              <a:gd name="adj2" fmla="val -108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586" y="3590754"/>
            <a:ext cx="1593503" cy="42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True(z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87365" y="2557899"/>
            <a:ext cx="3123942" cy="962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v:bool | True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&lt;=&gt;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instOf(x, Snake)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16242" y="285721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87264" y="1728370"/>
            <a:ext cx="2724149" cy="782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v:Animal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instOf(v, Animal)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78595" y="1614611"/>
            <a:ext cx="436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/>
              <a:t>Γ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7216242" y="19324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→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9155" y="3542975"/>
            <a:ext cx="82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Grd</a:t>
            </a:r>
            <a:endParaRPr lang="en-US" sz="2800" b="1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21911" y="4198858"/>
            <a:ext cx="4419464" cy="9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78595" y="4373778"/>
            <a:ext cx="921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Goal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69526" y="5412255"/>
            <a:ext cx="1842832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this valid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07281" y="5376876"/>
            <a:ext cx="67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</a:t>
            </a: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9147901" y="5335632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553778" y="5993195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48921" y="2857212"/>
            <a:ext cx="137676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5710" y="5900711"/>
            <a:ext cx="5661436" cy="500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Flow sensitive value tracking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72936" y="4381472"/>
            <a:ext cx="335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=x) =&gt; instOf(x,Horse)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42547" y="2084175"/>
            <a:ext cx="5222789" cy="298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950" y="5313403"/>
            <a:ext cx="485208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src/compiler/core/ArraryUtils.ts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0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2547" y="2084175"/>
            <a:ext cx="5222789" cy="298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4950" y="5313403"/>
            <a:ext cx="485208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src/compiler/core/ArraryUtils.ts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396" y="1614615"/>
            <a:ext cx="4988011" cy="1520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b="1" dirty="0" smtClean="0">
                <a:solidFill>
                  <a:srgbClr val="002060"/>
                </a:solidFill>
              </a:rPr>
              <a:t>Φ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</a:rPr>
              <a:t>–</a:t>
            </a:r>
            <a:r>
              <a:rPr lang="en-US" sz="2400" b="1" dirty="0" smtClean="0">
                <a:solidFill>
                  <a:srgbClr val="002060"/>
                </a:solidFill>
              </a:rPr>
              <a:t> Vars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Capture the loop invariants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i_2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{ v: number | K</a:t>
            </a:r>
            <a:r>
              <a:rPr lang="en-US" sz="2000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25729" y="2413687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23405" y="4197668"/>
            <a:ext cx="1511644" cy="7084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 smtClean="0">
                <a:solidFill>
                  <a:srgbClr val="002060"/>
                </a:solidFill>
              </a:rPr>
              <a:t>Φ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l-GR" sz="2000" b="1" dirty="0" smtClean="0">
                <a:solidFill>
                  <a:srgbClr val="002060"/>
                </a:solidFill>
              </a:rPr>
              <a:t>-</a:t>
            </a:r>
            <a:r>
              <a:rPr lang="en-US" sz="2000" b="1" dirty="0" smtClean="0">
                <a:solidFill>
                  <a:srgbClr val="002060"/>
                </a:solidFill>
              </a:rPr>
              <a:t> Vars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92313" y="2956647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66237" y="4600833"/>
            <a:ext cx="486032" cy="3052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6396" y="2930051"/>
            <a:ext cx="4988011" cy="344603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Can </a:t>
            </a:r>
            <a:r>
              <a:rPr lang="en-US" sz="2000" dirty="0" smtClean="0">
                <a:solidFill>
                  <a:schemeClr val="tx1"/>
                </a:solidFill>
              </a:rPr>
              <a:t>be inferred based on </a:t>
            </a:r>
            <a:r>
              <a:rPr lang="en-US" sz="2000" b="1" dirty="0" smtClean="0">
                <a:solidFill>
                  <a:schemeClr val="tx1"/>
                </a:solidFill>
              </a:rPr>
              <a:t>constraints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Base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i_0) &lt;: 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1"/>
                </a:solidFill>
              </a:rPr>
              <a:t>Loop </a:t>
            </a:r>
            <a:r>
              <a:rPr lang="en-US" sz="2000" b="1" dirty="0" smtClean="0">
                <a:solidFill>
                  <a:schemeClr val="tx1"/>
                </a:solidFill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i_1) &lt;: </a:t>
            </a:r>
            <a:r>
              <a:rPr lang="el-GR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’(i_2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     Where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Γ’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l-GR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Γ,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grd: i_2 &lt; a.length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2418" y="3962398"/>
            <a:ext cx="2434281" cy="4561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692" y="4538190"/>
            <a:ext cx="1408670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2418" y="4853115"/>
            <a:ext cx="2699952" cy="45617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40129" y="2930051"/>
            <a:ext cx="2034747" cy="3575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07800" y="5766485"/>
            <a:ext cx="2796747" cy="456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6396" y="1614615"/>
            <a:ext cx="4988011" cy="1520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b="1" dirty="0" smtClean="0">
                <a:solidFill>
                  <a:srgbClr val="002060"/>
                </a:solidFill>
              </a:rPr>
              <a:t>Φ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l-GR" sz="2400" b="1" dirty="0" smtClean="0">
                <a:solidFill>
                  <a:srgbClr val="002060"/>
                </a:solidFill>
              </a:rPr>
              <a:t>–</a:t>
            </a:r>
            <a:r>
              <a:rPr lang="en-US" sz="2400" b="1" dirty="0" smtClean="0">
                <a:solidFill>
                  <a:srgbClr val="002060"/>
                </a:solidFill>
              </a:rPr>
              <a:t> Vars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Capture the loop invariants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i_2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{ v: number | K</a:t>
            </a:r>
            <a:r>
              <a:rPr lang="en-US" sz="2000" baseline="-25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8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84" y="2953639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{v:number|v=0} &lt;: {v:number|K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86868" y="2367475"/>
            <a:ext cx="1883408" cy="563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Assignement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184" y="2953639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86868" y="2367475"/>
            <a:ext cx="1883408" cy="563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Assignement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59321"/>
              <a:gd name="adj2" fmla="val -288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1602"/>
              <a:gd name="adj2" fmla="val -180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603" y="5617328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8603" y="4615185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ltOp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number, y: number)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x &lt; y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8603" y="3613042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getProp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 (a: Array&lt;T&gt;, x:string)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v:_ | x = “length” =&gt; v=len a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1602"/>
              <a:gd name="adj2" fmla="val -180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184" y="3524591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9962" y="708454"/>
            <a:ext cx="10515600" cy="54685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0070C0"/>
                </a:solidFill>
              </a:rPr>
              <a:t>TypeScript</a:t>
            </a:r>
            <a:endParaRPr lang="en-US" sz="3000" dirty="0" smtClean="0"/>
          </a:p>
          <a:p>
            <a:r>
              <a:rPr lang="en-US" dirty="0" smtClean="0"/>
              <a:t>Optionally typed superset of JavaScript</a:t>
            </a:r>
          </a:p>
          <a:p>
            <a:r>
              <a:rPr lang="en-US" dirty="0" smtClean="0"/>
              <a:t>Ma</a:t>
            </a:r>
            <a:r>
              <a:rPr lang="en-US" dirty="0" smtClean="0"/>
              <a:t>intainability</a:t>
            </a:r>
            <a:r>
              <a:rPr lang="en-US" dirty="0" smtClean="0"/>
              <a:t>, debugging, IDE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Several </a:t>
            </a:r>
            <a:r>
              <a:rPr lang="en-US" dirty="0" smtClean="0"/>
              <a:t>unsound features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unchecked </a:t>
            </a:r>
            <a:r>
              <a:rPr lang="en-US" i="1" dirty="0" smtClean="0"/>
              <a:t>casts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assignment </a:t>
            </a:r>
            <a:r>
              <a:rPr lang="en-US" i="1" dirty="0" smtClean="0"/>
              <a:t>compatibility vs subtyping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covariant </a:t>
            </a:r>
            <a:r>
              <a:rPr lang="en-US" i="1" dirty="0" smtClean="0"/>
              <a:t>function </a:t>
            </a:r>
            <a:r>
              <a:rPr lang="en-US" i="1" dirty="0" smtClean="0"/>
              <a:t>argument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3500" b="1" dirty="0" smtClean="0">
                <a:solidFill>
                  <a:srgbClr val="7030A0"/>
                </a:solidFill>
              </a:rPr>
              <a:t>RefScript</a:t>
            </a:r>
            <a:endParaRPr lang="en-US" sz="3000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Similar base system + Refinements</a:t>
            </a:r>
            <a:endParaRPr lang="en-US" dirty="0"/>
          </a:p>
          <a:p>
            <a:r>
              <a:rPr lang="en-US" dirty="0" smtClean="0"/>
              <a:t>No </a:t>
            </a:r>
            <a:r>
              <a:rPr lang="en-US" dirty="0" smtClean="0"/>
              <a:t>“any” (dynamic) </a:t>
            </a:r>
            <a:r>
              <a:rPr lang="en-US" dirty="0" smtClean="0"/>
              <a:t>type</a:t>
            </a:r>
            <a:endParaRPr lang="en-US" dirty="0"/>
          </a:p>
          <a:p>
            <a:r>
              <a:rPr lang="en-US" dirty="0" smtClean="0"/>
              <a:t>Union types, mutability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512294" y="1548713"/>
            <a:ext cx="5417398" cy="4967416"/>
          </a:xfrm>
          <a:prstGeom prst="wedgeRoundRectCallout">
            <a:avLst>
              <a:gd name="adj1" fmla="val 64643"/>
              <a:gd name="adj2" fmla="val 136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5184" y="1739998"/>
            <a:ext cx="2628245" cy="4427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i_0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(i_2)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184" y="2992051"/>
            <a:ext cx="2628245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221325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184" y="3524591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6909" y="4878171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5184" y="4233904"/>
            <a:ext cx="2628245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i_1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 </a:t>
            </a:r>
            <a:r>
              <a:rPr lang="el-GR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40131" y="2894094"/>
            <a:ext cx="2018270" cy="442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20638" y="2334395"/>
            <a:ext cx="1814907" cy="4427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22990" y="4505319"/>
            <a:ext cx="1373659" cy="4427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ular Callout 16"/>
          <p:cNvSpPr/>
          <p:nvPr/>
        </p:nvSpPr>
        <p:spPr>
          <a:xfrm>
            <a:off x="512293" y="1548714"/>
            <a:ext cx="5410712" cy="4967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5184" y="3264508"/>
            <a:ext cx="3197832" cy="6215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 bounds check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0248" y="4057171"/>
            <a:ext cx="4926798" cy="89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arrIdx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(a: Array&lt;T&gt;,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v&lt;(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 a)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0248" y="5139933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08389" y="3319847"/>
            <a:ext cx="1219202" cy="500309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</a:t>
            </a:r>
            <a:r>
              <a:rPr lang="en-US" dirty="0" smtClean="0"/>
              <a:t> 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137" y="5585254"/>
            <a:ext cx="515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0≤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ν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916840" y="4783871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24482" y="4864440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322540" y="856736"/>
            <a:ext cx="5095103" cy="52145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i_0;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[i_2](i_2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a.length) 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pred(a[i_2]))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i_1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i_2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i_2 = i_1;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Rounded Rectangular Callout 36"/>
          <p:cNvSpPr/>
          <p:nvPr/>
        </p:nvSpPr>
        <p:spPr>
          <a:xfrm>
            <a:off x="512293" y="1548713"/>
            <a:ext cx="7388663" cy="4967416"/>
          </a:xfrm>
          <a:custGeom>
            <a:avLst/>
            <a:gdLst>
              <a:gd name="connsiteX0" fmla="*/ 0 w 5417398"/>
              <a:gd name="connsiteY0" fmla="*/ 827919 h 4967416"/>
              <a:gd name="connsiteX1" fmla="*/ 827919 w 5417398"/>
              <a:gd name="connsiteY1" fmla="*/ 0 h 4967416"/>
              <a:gd name="connsiteX2" fmla="*/ 3160149 w 5417398"/>
              <a:gd name="connsiteY2" fmla="*/ 0 h 4967416"/>
              <a:gd name="connsiteX3" fmla="*/ 3160149 w 5417398"/>
              <a:gd name="connsiteY3" fmla="*/ 0 h 4967416"/>
              <a:gd name="connsiteX4" fmla="*/ 4514498 w 5417398"/>
              <a:gd name="connsiteY4" fmla="*/ 0 h 4967416"/>
              <a:gd name="connsiteX5" fmla="*/ 4589479 w 5417398"/>
              <a:gd name="connsiteY5" fmla="*/ 0 h 4967416"/>
              <a:gd name="connsiteX6" fmla="*/ 5417398 w 5417398"/>
              <a:gd name="connsiteY6" fmla="*/ 827919 h 4967416"/>
              <a:gd name="connsiteX7" fmla="*/ 5417398 w 5417398"/>
              <a:gd name="connsiteY7" fmla="*/ 827903 h 4967416"/>
              <a:gd name="connsiteX8" fmla="*/ 7298048 w 5417398"/>
              <a:gd name="connsiteY8" fmla="*/ 2312382 h 4967416"/>
              <a:gd name="connsiteX9" fmla="*/ 5417398 w 5417398"/>
              <a:gd name="connsiteY9" fmla="*/ 2069757 h 4967416"/>
              <a:gd name="connsiteX10" fmla="*/ 5417398 w 5417398"/>
              <a:gd name="connsiteY10" fmla="*/ 4139497 h 4967416"/>
              <a:gd name="connsiteX11" fmla="*/ 4589479 w 5417398"/>
              <a:gd name="connsiteY11" fmla="*/ 4967416 h 4967416"/>
              <a:gd name="connsiteX12" fmla="*/ 4514498 w 5417398"/>
              <a:gd name="connsiteY12" fmla="*/ 4967416 h 4967416"/>
              <a:gd name="connsiteX13" fmla="*/ 3160149 w 5417398"/>
              <a:gd name="connsiteY13" fmla="*/ 4967416 h 4967416"/>
              <a:gd name="connsiteX14" fmla="*/ 3160149 w 5417398"/>
              <a:gd name="connsiteY14" fmla="*/ 4967416 h 4967416"/>
              <a:gd name="connsiteX15" fmla="*/ 827919 w 5417398"/>
              <a:gd name="connsiteY15" fmla="*/ 4967416 h 4967416"/>
              <a:gd name="connsiteX16" fmla="*/ 0 w 5417398"/>
              <a:gd name="connsiteY16" fmla="*/ 4139497 h 4967416"/>
              <a:gd name="connsiteX17" fmla="*/ 0 w 5417398"/>
              <a:gd name="connsiteY17" fmla="*/ 2069757 h 4967416"/>
              <a:gd name="connsiteX18" fmla="*/ 0 w 5417398"/>
              <a:gd name="connsiteY18" fmla="*/ 827903 h 4967416"/>
              <a:gd name="connsiteX19" fmla="*/ 0 w 5417398"/>
              <a:gd name="connsiteY19" fmla="*/ 827903 h 4967416"/>
              <a:gd name="connsiteX20" fmla="*/ 0 w 5417398"/>
              <a:gd name="connsiteY20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0711 w 7298048"/>
              <a:gd name="connsiteY8" fmla="*/ 823784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394235 w 7298048"/>
              <a:gd name="connsiteY8" fmla="*/ 1021492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069757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18948 w 7298048"/>
              <a:gd name="connsiteY8" fmla="*/ 182056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298048"/>
              <a:gd name="connsiteY0" fmla="*/ 827919 h 4967416"/>
              <a:gd name="connsiteX1" fmla="*/ 827919 w 7298048"/>
              <a:gd name="connsiteY1" fmla="*/ 0 h 4967416"/>
              <a:gd name="connsiteX2" fmla="*/ 3160149 w 7298048"/>
              <a:gd name="connsiteY2" fmla="*/ 0 h 4967416"/>
              <a:gd name="connsiteX3" fmla="*/ 3160149 w 7298048"/>
              <a:gd name="connsiteY3" fmla="*/ 0 h 4967416"/>
              <a:gd name="connsiteX4" fmla="*/ 4514498 w 7298048"/>
              <a:gd name="connsiteY4" fmla="*/ 0 h 4967416"/>
              <a:gd name="connsiteX5" fmla="*/ 4589479 w 7298048"/>
              <a:gd name="connsiteY5" fmla="*/ 0 h 4967416"/>
              <a:gd name="connsiteX6" fmla="*/ 5417398 w 7298048"/>
              <a:gd name="connsiteY6" fmla="*/ 827919 h 4967416"/>
              <a:gd name="connsiteX7" fmla="*/ 5417398 w 7298048"/>
              <a:gd name="connsiteY7" fmla="*/ 827903 h 4967416"/>
              <a:gd name="connsiteX8" fmla="*/ 5402472 w 7298048"/>
              <a:gd name="connsiteY8" fmla="*/ 2356023 h 4967416"/>
              <a:gd name="connsiteX9" fmla="*/ 7298048 w 7298048"/>
              <a:gd name="connsiteY9" fmla="*/ 2312382 h 4967416"/>
              <a:gd name="connsiteX10" fmla="*/ 5417398 w 7298048"/>
              <a:gd name="connsiteY10" fmla="*/ 2662881 h 4967416"/>
              <a:gd name="connsiteX11" fmla="*/ 5417398 w 7298048"/>
              <a:gd name="connsiteY11" fmla="*/ 4139497 h 4967416"/>
              <a:gd name="connsiteX12" fmla="*/ 4589479 w 7298048"/>
              <a:gd name="connsiteY12" fmla="*/ 4967416 h 4967416"/>
              <a:gd name="connsiteX13" fmla="*/ 4514498 w 7298048"/>
              <a:gd name="connsiteY13" fmla="*/ 4967416 h 4967416"/>
              <a:gd name="connsiteX14" fmla="*/ 3160149 w 7298048"/>
              <a:gd name="connsiteY14" fmla="*/ 4967416 h 4967416"/>
              <a:gd name="connsiteX15" fmla="*/ 3160149 w 7298048"/>
              <a:gd name="connsiteY15" fmla="*/ 4967416 h 4967416"/>
              <a:gd name="connsiteX16" fmla="*/ 827919 w 7298048"/>
              <a:gd name="connsiteY16" fmla="*/ 4967416 h 4967416"/>
              <a:gd name="connsiteX17" fmla="*/ 0 w 7298048"/>
              <a:gd name="connsiteY17" fmla="*/ 4139497 h 4967416"/>
              <a:gd name="connsiteX18" fmla="*/ 0 w 7298048"/>
              <a:gd name="connsiteY18" fmla="*/ 2069757 h 4967416"/>
              <a:gd name="connsiteX19" fmla="*/ 0 w 7298048"/>
              <a:gd name="connsiteY19" fmla="*/ 827903 h 4967416"/>
              <a:gd name="connsiteX20" fmla="*/ 0 w 7298048"/>
              <a:gd name="connsiteY20" fmla="*/ 827903 h 4967416"/>
              <a:gd name="connsiteX21" fmla="*/ 0 w 7298048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356023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17398 w 7462804"/>
              <a:gd name="connsiteY10" fmla="*/ 2662881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462804"/>
              <a:gd name="connsiteY0" fmla="*/ 827919 h 4967416"/>
              <a:gd name="connsiteX1" fmla="*/ 827919 w 7462804"/>
              <a:gd name="connsiteY1" fmla="*/ 0 h 4967416"/>
              <a:gd name="connsiteX2" fmla="*/ 3160149 w 7462804"/>
              <a:gd name="connsiteY2" fmla="*/ 0 h 4967416"/>
              <a:gd name="connsiteX3" fmla="*/ 3160149 w 7462804"/>
              <a:gd name="connsiteY3" fmla="*/ 0 h 4967416"/>
              <a:gd name="connsiteX4" fmla="*/ 4514498 w 7462804"/>
              <a:gd name="connsiteY4" fmla="*/ 0 h 4967416"/>
              <a:gd name="connsiteX5" fmla="*/ 4589479 w 7462804"/>
              <a:gd name="connsiteY5" fmla="*/ 0 h 4967416"/>
              <a:gd name="connsiteX6" fmla="*/ 5417398 w 7462804"/>
              <a:gd name="connsiteY6" fmla="*/ 827919 h 4967416"/>
              <a:gd name="connsiteX7" fmla="*/ 5417398 w 7462804"/>
              <a:gd name="connsiteY7" fmla="*/ 827903 h 4967416"/>
              <a:gd name="connsiteX8" fmla="*/ 5402472 w 7462804"/>
              <a:gd name="connsiteY8" fmla="*/ 2454877 h 4967416"/>
              <a:gd name="connsiteX9" fmla="*/ 7462804 w 7462804"/>
              <a:gd name="connsiteY9" fmla="*/ 2279430 h 4967416"/>
              <a:gd name="connsiteX10" fmla="*/ 5409160 w 7462804"/>
              <a:gd name="connsiteY10" fmla="*/ 2835876 h 4967416"/>
              <a:gd name="connsiteX11" fmla="*/ 5417398 w 7462804"/>
              <a:gd name="connsiteY11" fmla="*/ 4139497 h 4967416"/>
              <a:gd name="connsiteX12" fmla="*/ 4589479 w 7462804"/>
              <a:gd name="connsiteY12" fmla="*/ 4967416 h 4967416"/>
              <a:gd name="connsiteX13" fmla="*/ 4514498 w 7462804"/>
              <a:gd name="connsiteY13" fmla="*/ 4967416 h 4967416"/>
              <a:gd name="connsiteX14" fmla="*/ 3160149 w 7462804"/>
              <a:gd name="connsiteY14" fmla="*/ 4967416 h 4967416"/>
              <a:gd name="connsiteX15" fmla="*/ 3160149 w 7462804"/>
              <a:gd name="connsiteY15" fmla="*/ 4967416 h 4967416"/>
              <a:gd name="connsiteX16" fmla="*/ 827919 w 7462804"/>
              <a:gd name="connsiteY16" fmla="*/ 4967416 h 4967416"/>
              <a:gd name="connsiteX17" fmla="*/ 0 w 7462804"/>
              <a:gd name="connsiteY17" fmla="*/ 4139497 h 4967416"/>
              <a:gd name="connsiteX18" fmla="*/ 0 w 7462804"/>
              <a:gd name="connsiteY18" fmla="*/ 2069757 h 4967416"/>
              <a:gd name="connsiteX19" fmla="*/ 0 w 7462804"/>
              <a:gd name="connsiteY19" fmla="*/ 827903 h 4967416"/>
              <a:gd name="connsiteX20" fmla="*/ 0 w 7462804"/>
              <a:gd name="connsiteY20" fmla="*/ 827903 h 4967416"/>
              <a:gd name="connsiteX21" fmla="*/ 0 w 7462804"/>
              <a:gd name="connsiteY21" fmla="*/ 827919 h 4967416"/>
              <a:gd name="connsiteX0" fmla="*/ 0 w 7388663"/>
              <a:gd name="connsiteY0" fmla="*/ 827919 h 4967416"/>
              <a:gd name="connsiteX1" fmla="*/ 827919 w 7388663"/>
              <a:gd name="connsiteY1" fmla="*/ 0 h 4967416"/>
              <a:gd name="connsiteX2" fmla="*/ 3160149 w 7388663"/>
              <a:gd name="connsiteY2" fmla="*/ 0 h 4967416"/>
              <a:gd name="connsiteX3" fmla="*/ 3160149 w 7388663"/>
              <a:gd name="connsiteY3" fmla="*/ 0 h 4967416"/>
              <a:gd name="connsiteX4" fmla="*/ 4514498 w 7388663"/>
              <a:gd name="connsiteY4" fmla="*/ 0 h 4967416"/>
              <a:gd name="connsiteX5" fmla="*/ 4589479 w 7388663"/>
              <a:gd name="connsiteY5" fmla="*/ 0 h 4967416"/>
              <a:gd name="connsiteX6" fmla="*/ 5417398 w 7388663"/>
              <a:gd name="connsiteY6" fmla="*/ 827919 h 4967416"/>
              <a:gd name="connsiteX7" fmla="*/ 5417398 w 7388663"/>
              <a:gd name="connsiteY7" fmla="*/ 827903 h 4967416"/>
              <a:gd name="connsiteX8" fmla="*/ 5402472 w 7388663"/>
              <a:gd name="connsiteY8" fmla="*/ 2454877 h 4967416"/>
              <a:gd name="connsiteX9" fmla="*/ 7388663 w 7388663"/>
              <a:gd name="connsiteY9" fmla="*/ 2304144 h 4967416"/>
              <a:gd name="connsiteX10" fmla="*/ 5409160 w 7388663"/>
              <a:gd name="connsiteY10" fmla="*/ 2835876 h 4967416"/>
              <a:gd name="connsiteX11" fmla="*/ 5417398 w 7388663"/>
              <a:gd name="connsiteY11" fmla="*/ 4139497 h 4967416"/>
              <a:gd name="connsiteX12" fmla="*/ 4589479 w 7388663"/>
              <a:gd name="connsiteY12" fmla="*/ 4967416 h 4967416"/>
              <a:gd name="connsiteX13" fmla="*/ 4514498 w 7388663"/>
              <a:gd name="connsiteY13" fmla="*/ 4967416 h 4967416"/>
              <a:gd name="connsiteX14" fmla="*/ 3160149 w 7388663"/>
              <a:gd name="connsiteY14" fmla="*/ 4967416 h 4967416"/>
              <a:gd name="connsiteX15" fmla="*/ 3160149 w 7388663"/>
              <a:gd name="connsiteY15" fmla="*/ 4967416 h 4967416"/>
              <a:gd name="connsiteX16" fmla="*/ 827919 w 7388663"/>
              <a:gd name="connsiteY16" fmla="*/ 4967416 h 4967416"/>
              <a:gd name="connsiteX17" fmla="*/ 0 w 7388663"/>
              <a:gd name="connsiteY17" fmla="*/ 4139497 h 4967416"/>
              <a:gd name="connsiteX18" fmla="*/ 0 w 7388663"/>
              <a:gd name="connsiteY18" fmla="*/ 2069757 h 4967416"/>
              <a:gd name="connsiteX19" fmla="*/ 0 w 7388663"/>
              <a:gd name="connsiteY19" fmla="*/ 827903 h 4967416"/>
              <a:gd name="connsiteX20" fmla="*/ 0 w 7388663"/>
              <a:gd name="connsiteY20" fmla="*/ 827903 h 4967416"/>
              <a:gd name="connsiteX21" fmla="*/ 0 w 7388663"/>
              <a:gd name="connsiteY21" fmla="*/ 827919 h 49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388663" h="4967416">
                <a:moveTo>
                  <a:pt x="0" y="827919"/>
                </a:moveTo>
                <a:cubicBezTo>
                  <a:pt x="0" y="370672"/>
                  <a:pt x="370672" y="0"/>
                  <a:pt x="827919" y="0"/>
                </a:cubicBezTo>
                <a:lnTo>
                  <a:pt x="3160149" y="0"/>
                </a:lnTo>
                <a:lnTo>
                  <a:pt x="3160149" y="0"/>
                </a:lnTo>
                <a:lnTo>
                  <a:pt x="4514498" y="0"/>
                </a:lnTo>
                <a:lnTo>
                  <a:pt x="4589479" y="0"/>
                </a:lnTo>
                <a:cubicBezTo>
                  <a:pt x="5046726" y="0"/>
                  <a:pt x="5417398" y="370672"/>
                  <a:pt x="5417398" y="827919"/>
                </a:cubicBezTo>
                <a:lnTo>
                  <a:pt x="5417398" y="827903"/>
                </a:lnTo>
                <a:cubicBezTo>
                  <a:pt x="5417915" y="1158790"/>
                  <a:pt x="5401955" y="2123990"/>
                  <a:pt x="5402472" y="2454877"/>
                </a:cubicBezTo>
                <a:lnTo>
                  <a:pt x="7388663" y="2304144"/>
                </a:lnTo>
                <a:lnTo>
                  <a:pt x="5409160" y="2835876"/>
                </a:lnTo>
                <a:lnTo>
                  <a:pt x="5417398" y="4139497"/>
                </a:lnTo>
                <a:cubicBezTo>
                  <a:pt x="5417398" y="4596744"/>
                  <a:pt x="5046726" y="4967416"/>
                  <a:pt x="4589479" y="4967416"/>
                </a:cubicBezTo>
                <a:lnTo>
                  <a:pt x="4514498" y="4967416"/>
                </a:lnTo>
                <a:lnTo>
                  <a:pt x="3160149" y="4967416"/>
                </a:lnTo>
                <a:lnTo>
                  <a:pt x="3160149" y="4967416"/>
                </a:lnTo>
                <a:lnTo>
                  <a:pt x="827919" y="4967416"/>
                </a:lnTo>
                <a:cubicBezTo>
                  <a:pt x="370672" y="4967416"/>
                  <a:pt x="0" y="4596744"/>
                  <a:pt x="0" y="4139497"/>
                </a:cubicBezTo>
                <a:lnTo>
                  <a:pt x="0" y="2069757"/>
                </a:lnTo>
                <a:lnTo>
                  <a:pt x="0" y="827903"/>
                </a:lnTo>
                <a:lnTo>
                  <a:pt x="0" y="827903"/>
                </a:lnTo>
                <a:lnTo>
                  <a:pt x="0" y="827919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0248" y="3517071"/>
            <a:ext cx="4926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⊢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&lt;: { 0≤v 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5184" y="1636608"/>
            <a:ext cx="44257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⊢ { v=0 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5184" y="2140629"/>
            <a:ext cx="48536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Grd: i_2 &lt; (len a)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5184" y="2724065"/>
            <a:ext cx="46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Grd ⊢ {v = i_2 + 1} &lt;: K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06137" y="3300798"/>
            <a:ext cx="4933949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6137" y="5585254"/>
            <a:ext cx="515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Solution: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0≤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ν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v&lt;(len a)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30" y="4653749"/>
            <a:ext cx="1052646" cy="10526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30876" y="4143626"/>
            <a:ext cx="4578440" cy="46166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Is there a solution for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916840" y="4783871"/>
            <a:ext cx="700217" cy="667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24482" y="4864440"/>
            <a:ext cx="183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sym typeface="Wingdings" panose="05000000000000000000" pitchFamily="2" charset="2"/>
              </a:rPr>
              <a:t>Liquid Types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59330" y="482897"/>
            <a:ext cx="201415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SSA Expansion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8343" y="523962"/>
            <a:ext cx="3307493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i_2 :: { v: number | K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16094" y="3501688"/>
            <a:ext cx="773679" cy="3184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23222" y="576646"/>
            <a:ext cx="4604951" cy="126862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Caution: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Mutable arrays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03343" y="3410463"/>
            <a:ext cx="1211487" cy="51074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Array&lt;T&gt;,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623222" y="576646"/>
            <a:ext cx="4604951" cy="126862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Caution: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Mutable arrays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03343" y="3410463"/>
            <a:ext cx="1211487" cy="510747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878594" y="2590798"/>
            <a:ext cx="4094206" cy="1252152"/>
          </a:xfrm>
          <a:prstGeom prst="wedgeRoundRectCallout">
            <a:avLst>
              <a:gd name="adj1" fmla="val -154234"/>
              <a:gd name="adj2" fmla="val 35526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Calling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changes the array’s length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878594" y="4588475"/>
            <a:ext cx="4094206" cy="1252152"/>
          </a:xfrm>
          <a:prstGeom prst="wedgeRoundRectCallout">
            <a:avLst>
              <a:gd name="adj1" fmla="val -149204"/>
              <a:gd name="adj2" fmla="val -66448"/>
              <a:gd name="adj3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</a:t>
            </a:r>
            <a:r>
              <a:rPr lang="en-US" sz="2400" dirty="0" smtClean="0">
                <a:solidFill>
                  <a:schemeClr val="tx1"/>
                </a:solidFill>
              </a:rPr>
              <a:t> may be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1990" y="2265404"/>
            <a:ext cx="3110070" cy="1565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Array&lt;T&gt;</a:t>
            </a:r>
          </a:p>
          <a:p>
            <a:pPr algn="ctr"/>
            <a:endParaRPr lang="en-US" sz="2400" b="1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Array&lt;</a:t>
            </a:r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,T&gt;</a:t>
            </a:r>
            <a:endParaRPr lang="en-US" sz="2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7290484" y="2833815"/>
            <a:ext cx="453081" cy="42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1329" y="3262183"/>
            <a:ext cx="2896014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cs typeface="Consolas" panose="020B0609020204030204" pitchFamily="49" charset="0"/>
              </a:rPr>
              <a:t> : Mutability modifer</a:t>
            </a:r>
            <a:endParaRPr lang="en-US" sz="2400" i="1" dirty="0"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1990" y="4031048"/>
            <a:ext cx="5669836" cy="25391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Array&lt;Imm,T&gt;):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v: number |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v&lt;(len a)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idxOf&lt;M,T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call to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a.pop() </a:t>
            </a:r>
            <a:r>
              <a:rPr lang="en-US" sz="2000" b="1" u="sng" dirty="0" smtClean="0">
                <a:solidFill>
                  <a:schemeClr val="tx1"/>
                </a:solidFill>
                <a:cs typeface="Consolas" panose="020B0609020204030204" pitchFamily="49" charset="0"/>
              </a:rPr>
              <a:t>succeeds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 ::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  <a:cs typeface="Consolas" panose="020B0609020204030204" pitchFamily="49" charset="0"/>
              </a:rPr>
              <a:t>Array bound check fails</a:t>
            </a:r>
            <a:endParaRPr lang="en-US" sz="2000" b="1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8248" y="2189032"/>
            <a:ext cx="168051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1990" y="4031048"/>
            <a:ext cx="5669836" cy="25391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Array&lt;M,T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pop(this: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Array&lt;Mut,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T&gt;): 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length(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Array&lt;Mut,T&gt;): number;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Array&lt;Imm,T&gt;):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{ v: number | 0≤v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v&lt;(len a) 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9543" y="5072743"/>
            <a:ext cx="5171008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1639" y="3998390"/>
            <a:ext cx="741932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9799" y="593126"/>
            <a:ext cx="5747657" cy="416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...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slither()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.move(5);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(name);}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gallop() 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.move(45);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call </a:t>
            </a: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to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a.pop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b="1" dirty="0" smtClean="0">
                <a:solidFill>
                  <a:srgbClr val="C00000"/>
                </a:solidFill>
                <a:cs typeface="Consolas" panose="020B0609020204030204" pitchFamily="49" charset="0"/>
              </a:rPr>
              <a:t>fails</a:t>
            </a:r>
            <a:endParaRPr lang="en-US" sz="2000" b="1" dirty="0">
              <a:solidFill>
                <a:srgbClr val="C00000"/>
              </a:solidFill>
              <a:cs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8248" y="2189032"/>
            <a:ext cx="168051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sz="2400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</a:t>
            </a:r>
            <a:endParaRPr lang="en-US" sz="24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1990" y="4031048"/>
            <a:ext cx="5669836" cy="25391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Array&lt;Imm,T&gt;):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v: number |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v&lt;(len a)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idxOf&lt;T&gt;(a: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86868" y="3474678"/>
            <a:ext cx="1275332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85207" y="4633172"/>
            <a:ext cx="3688136" cy="435428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6868" y="340411"/>
            <a:ext cx="4268251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Array Access </a:t>
            </a:r>
            <a:r>
              <a:rPr lang="en-US" dirty="0" smtClean="0"/>
              <a:t>in </a:t>
            </a:r>
            <a:r>
              <a:rPr lang="en-US" b="1" dirty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73578" y="576646"/>
            <a:ext cx="5436973" cy="148281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Idea: </a:t>
            </a:r>
            <a:endParaRPr lang="en-US" sz="2800" b="1" dirty="0">
              <a:solidFill>
                <a:schemeClr val="tx2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Mutability Modifiers as Generic Annotations [Zibin’07]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61990" y="4031048"/>
            <a:ext cx="5669836" cy="253915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pop(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Array&lt;Mut,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T&gt;): 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Array&lt;Mut,T&gt;): number;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Array&lt;Imm,T&gt;):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v: number | 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 </a:t>
            </a:r>
            <a:r>
              <a:rPr lang="el-GR" dirty="0"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v&lt;(len a)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548" y="2084175"/>
            <a:ext cx="4992134" cy="35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idxOf&lt;M,T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Array&lt;M,T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(v: T) =&gt;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&lt; a.length;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a.pop();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(pred(a[i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found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04158" y="2512541"/>
            <a:ext cx="4175811" cy="14169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cs typeface="Consolas" panose="020B0609020204030204" pitchFamily="49" charset="0"/>
              </a:rPr>
              <a:t>Sound </a:t>
            </a: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result in either case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cs typeface="Consolas" panose="020B0609020204030204" pitchFamily="49" charset="0"/>
              </a:rPr>
              <a:t>Easy</a:t>
            </a:r>
            <a:r>
              <a:rPr lang="en-US" sz="2000" dirty="0">
                <a:solidFill>
                  <a:schemeClr val="tx1"/>
                </a:solidFill>
                <a:cs typeface="Consolas" panose="020B0609020204030204" pitchFamily="49" charset="0"/>
              </a:rPr>
              <a:t> integration with generics, </a:t>
            </a:r>
            <a:r>
              <a:rPr lang="en-US" sz="2000" dirty="0" smtClean="0">
                <a:solidFill>
                  <a:schemeClr val="tx1"/>
                </a:solidFill>
                <a:cs typeface="Consolas" panose="020B0609020204030204" pitchFamily="49" charset="0"/>
              </a:rPr>
              <a:t>overloading</a:t>
            </a: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9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068065" y="1678455"/>
            <a:ext cx="2973859" cy="827904"/>
          </a:xfrm>
          <a:prstGeom prst="wedgeRectCallout">
            <a:avLst>
              <a:gd name="adj1" fmla="val -147616"/>
              <a:gd name="adj2" fmla="val 44488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Check for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 </a:t>
            </a:r>
            <a:r>
              <a:rPr lang="en-US" sz="2000" dirty="0" smtClean="0">
                <a:solidFill>
                  <a:schemeClr val="tx1"/>
                </a:solidFill>
              </a:rPr>
              <a:t>constructor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7068064" y="2792623"/>
            <a:ext cx="2973859" cy="1046210"/>
          </a:xfrm>
          <a:prstGeom prst="wedgeRectCallout">
            <a:avLst>
              <a:gd name="adj1" fmla="val -142047"/>
              <a:gd name="adj2" fmla="val -26633"/>
            </a:avLst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Downcast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 &lt;: Animal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37442" y="277294"/>
            <a:ext cx="4836638" cy="1208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39235" y="4011827"/>
            <a:ext cx="5263979" cy="11203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Safe downcast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7607" y="2857346"/>
            <a:ext cx="1332764" cy="3539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203092" y="5313405"/>
            <a:ext cx="5288692" cy="873211"/>
          </a:xfrm>
          <a:prstGeom prst="wedgeRectCallout">
            <a:avLst>
              <a:gd name="adj1" fmla="val -124521"/>
              <a:gd name="adj2" fmla="val -2722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TypeError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undefined is not a function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37442" y="277294"/>
            <a:ext cx="4836638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Unchecked Downcasts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TypeScript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7607" y="2857346"/>
            <a:ext cx="1332764" cy="353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139235" y="4011827"/>
            <a:ext cx="5263979" cy="1120346"/>
          </a:xfrm>
          <a:prstGeom prst="roundRect">
            <a:avLst/>
          </a:prstGeom>
          <a:solidFill>
            <a:srgbClr val="FBC9C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Unsafe downcast</a:t>
            </a:r>
          </a:p>
          <a:p>
            <a:pPr algn="ctr"/>
            <a:r>
              <a:rPr lang="en-US" sz="2400" dirty="0" smtClean="0"/>
              <a:t>Full Erasure: no RT checks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ular Callout 24"/>
          <p:cNvSpPr/>
          <p:nvPr/>
        </p:nvSpPr>
        <p:spPr>
          <a:xfrm>
            <a:off x="7068064" y="2792623"/>
            <a:ext cx="2973859" cy="1046210"/>
          </a:xfrm>
          <a:prstGeom prst="wedgeRectCallout">
            <a:avLst>
              <a:gd name="adj1" fmla="val -142047"/>
              <a:gd name="adj2" fmla="val -2663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Downcast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 &lt;: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7068065" y="1678455"/>
            <a:ext cx="2973859" cy="827904"/>
          </a:xfrm>
          <a:prstGeom prst="wedgeRectCallout">
            <a:avLst>
              <a:gd name="adj1" fmla="val -147616"/>
              <a:gd name="adj2" fmla="val 44488"/>
            </a:avLst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Check for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Snake </a:t>
            </a:r>
            <a:r>
              <a:rPr lang="en-US" sz="2000" dirty="0" smtClean="0">
                <a:solidFill>
                  <a:schemeClr val="tx1"/>
                </a:solidFill>
              </a:rPr>
              <a:t>constructor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66270" y="2161836"/>
            <a:ext cx="5661436" cy="584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(T, typeof A) =&gt; bool</a:t>
            </a: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JavaScript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14711" y="282746"/>
            <a:ext cx="3882100" cy="1208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Safe Downcasting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RefScript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6270" y="1457062"/>
            <a:ext cx="5661436" cy="547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 JavaScript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operator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66270" y="2004879"/>
            <a:ext cx="5661436" cy="1062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dirty="0">
                <a:solidFill>
                  <a:schemeClr val="tx1"/>
                </a:solidFill>
              </a:rPr>
              <a:t>∀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A . (arg: T, typeof A) =&gt;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v: bool |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True(v)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&lt;=&gt; instOf(arg,A)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336691" y="3377509"/>
            <a:ext cx="2702011" cy="1005016"/>
          </a:xfrm>
          <a:prstGeom prst="wedgeRoundRectCallout">
            <a:avLst>
              <a:gd name="adj1" fmla="val -2845"/>
              <a:gd name="adj2" fmla="val -98156"/>
              <a:gd name="adj3" fmla="val 1666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Uninterpreted predicate in logic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65372" y="370700"/>
            <a:ext cx="5845628" cy="1021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move(meters: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Snake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slither()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Animal { gallop()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8457" y="1894110"/>
            <a:ext cx="4975943" cy="3853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move(x: Animal)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horse = &lt;Horse&gt; x;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horse.gallop();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Horse)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Snake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Tommy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move(tom);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8064" y="2460009"/>
            <a:ext cx="2585222" cy="32450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4881</Words>
  <Application>Microsoft Office PowerPoint</Application>
  <PresentationFormat>Widescreen</PresentationFormat>
  <Paragraphs>863</Paragraphs>
  <Slides>41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Wingdings</vt:lpstr>
      <vt:lpstr>Office Theme</vt:lpstr>
      <vt:lpstr>RefScript</vt:lpstr>
      <vt:lpstr>Checking Scripting Languages with an SMT Solver</vt:lpstr>
      <vt:lpstr>PowerPoint Presentation</vt:lpstr>
      <vt:lpstr>Unchecked Downcasts in TypeScript</vt:lpstr>
      <vt:lpstr>Unchecked Downcasts in TypeScript</vt:lpstr>
      <vt:lpstr>PowerPoint Presentation</vt:lpstr>
      <vt:lpstr>Unchecked Downcasts in TypeScript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Downcasting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  <vt:lpstr>Safe Array Access in RefScript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Vekris</dc:creator>
  <cp:lastModifiedBy>Panagiotis Vekris</cp:lastModifiedBy>
  <cp:revision>228</cp:revision>
  <dcterms:created xsi:type="dcterms:W3CDTF">2014-06-26T07:33:22Z</dcterms:created>
  <dcterms:modified xsi:type="dcterms:W3CDTF">2014-06-28T21:47:43Z</dcterms:modified>
</cp:coreProperties>
</file>