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7" r:id="rId1"/>
  </p:sldMasterIdLst>
  <p:notesMasterIdLst>
    <p:notesMasterId r:id="rId17"/>
  </p:notesMasterIdLst>
  <p:handoutMasterIdLst>
    <p:handoutMasterId r:id="rId18"/>
  </p:handoutMasterIdLst>
  <p:sldIdLst>
    <p:sldId id="325" r:id="rId2"/>
    <p:sldId id="411" r:id="rId3"/>
    <p:sldId id="403" r:id="rId4"/>
    <p:sldId id="416" r:id="rId5"/>
    <p:sldId id="412" r:id="rId6"/>
    <p:sldId id="413" r:id="rId7"/>
    <p:sldId id="414" r:id="rId8"/>
    <p:sldId id="415" r:id="rId9"/>
    <p:sldId id="404" r:id="rId10"/>
    <p:sldId id="406" r:id="rId11"/>
    <p:sldId id="405" r:id="rId12"/>
    <p:sldId id="407" r:id="rId13"/>
    <p:sldId id="408" r:id="rId14"/>
    <p:sldId id="409" r:id="rId15"/>
    <p:sldId id="41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pitchFamily="34" charset="-127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pitchFamily="34" charset="-127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pitchFamily="34" charset="-127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pitchFamily="34" charset="-127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pitchFamily="34" charset="-127"/>
        <a:cs typeface="Arial" charset="0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굴림" pitchFamily="34" charset="-127"/>
        <a:cs typeface="Arial" charset="0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굴림" pitchFamily="34" charset="-127"/>
        <a:cs typeface="Arial" charset="0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굴림" pitchFamily="34" charset="-127"/>
        <a:cs typeface="Arial" charset="0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굴림" pitchFamily="34" charset="-127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yan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CC"/>
    <a:srgbClr val="006600"/>
    <a:srgbClr val="6699FF"/>
    <a:srgbClr val="99CCFF"/>
    <a:srgbClr val="FFCCFF"/>
    <a:srgbClr val="CCE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3" autoAdjust="0"/>
    <p:restoredTop sz="95462" autoAdjust="0"/>
  </p:normalViewPr>
  <p:slideViewPr>
    <p:cSldViewPr>
      <p:cViewPr varScale="1">
        <p:scale>
          <a:sx n="116" d="100"/>
          <a:sy n="116" d="100"/>
        </p:scale>
        <p:origin x="128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44"/>
    </p:cViewPr>
  </p:sorterViewPr>
  <p:notesViewPr>
    <p:cSldViewPr>
      <p:cViewPr varScale="1">
        <p:scale>
          <a:sx n="86" d="100"/>
          <a:sy n="86" d="100"/>
        </p:scale>
        <p:origin x="-3126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0"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0" sz="1200">
                <a:ea typeface="+mn-ea"/>
                <a:cs typeface="+mn-cs"/>
              </a:defRPr>
            </a:lvl1pPr>
          </a:lstStyle>
          <a:p>
            <a:pPr>
              <a:defRPr/>
            </a:pPr>
            <a:fld id="{2C89196A-6243-4012-935C-8A98C8C44CB4}" type="datetimeFigureOut">
              <a:rPr lang="en-US"/>
              <a:pPr>
                <a:defRPr/>
              </a:pPr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0"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0" sz="1200">
                <a:ea typeface="+mn-ea"/>
                <a:cs typeface="+mn-cs"/>
              </a:defRPr>
            </a:lvl1pPr>
          </a:lstStyle>
          <a:p>
            <a:pPr>
              <a:defRPr/>
            </a:pPr>
            <a:fld id="{C4366310-90F9-43C1-A560-E3504D23F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49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+mn-ea"/>
                <a:cs typeface="+mn-cs"/>
              </a:defRPr>
            </a:lvl1pPr>
          </a:lstStyle>
          <a:p>
            <a:pPr>
              <a:defRPr/>
            </a:pPr>
            <a:fld id="{D8DECBBE-1070-4AA7-9D5F-663656386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39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34" charset="-127"/>
              </a:rPr>
              <a:t>Make parallel vulnearbility more intuitive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DAC41C-1DDD-4A93-A15C-2CB54F435AA0}" type="slidenum">
              <a:rPr lang="en-US" altLang="ko-KR" smtClean="0">
                <a:ea typeface="굴림" charset="-127"/>
              </a:rPr>
              <a:pPr>
                <a:defRPr/>
              </a:pPr>
              <a:t>1</a:t>
            </a:fld>
            <a:endParaRPr lang="en-US" altLang="ko-KR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81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Transition</a:t>
            </a:r>
            <a:r>
              <a:rPr lang="en-US" baseline="0" dirty="0" smtClean="0"/>
              <a:t> to the processing: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Going from input to output</a:t>
            </a:r>
          </a:p>
          <a:p>
            <a:pPr marL="628650" lvl="1" indent="-171450">
              <a:buFontTx/>
              <a:buChar char="-"/>
            </a:pPr>
            <a:endParaRPr lang="en-US" dirty="0" smtClean="0"/>
          </a:p>
          <a:p>
            <a:pPr marL="171450" lvl="0" indent="-171450">
              <a:buFontTx/>
              <a:buChar char="-"/>
            </a:pPr>
            <a:r>
              <a:rPr lang="en-US" dirty="0" smtClean="0"/>
              <a:t>Animations here</a:t>
            </a:r>
            <a:r>
              <a:rPr lang="en-US" baseline="0" dirty="0" smtClean="0"/>
              <a:t> showing input going to output from the beginning to end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This system reduces complexity significantly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We will show this using model generation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Tesla </a:t>
            </a:r>
            <a:r>
              <a:rPr lang="en-US" baseline="0" dirty="0" smtClean="0">
                <a:sym typeface="Wingdings" panose="05000000000000000000" pitchFamily="2" charset="2"/>
              </a:rPr>
              <a:t> helps show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BDDBE-8DB1-46B0-940E-FE03DB2896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2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+mn-ea"/>
              <a:cs typeface="+mn-cs"/>
            </a:endParaRPr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+mn-ea"/>
              <a:cs typeface="+mn-cs"/>
            </a:endParaRP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273552"/>
            <a:ext cx="7315200" cy="832104"/>
          </a:xfrm>
        </p:spPr>
        <p:txBody>
          <a:bodyPr>
            <a:normAutofit/>
          </a:bodyPr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aseline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>
          <a:xfrm>
            <a:off x="381000" y="987552"/>
            <a:ext cx="6934200" cy="1901952"/>
          </a:xfrm>
        </p:spPr>
        <p:txBody>
          <a:bodyPr>
            <a:normAutofit/>
          </a:bodyPr>
          <a:lstStyle>
            <a:lvl1pPr algn="l">
              <a:defRPr sz="4200" b="0">
                <a:ln w="6350">
                  <a:solidFill>
                    <a:schemeClr val="accent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5400000" algn="ctr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79E89C-793A-40E2-BFB1-FC03FF8F92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2" name="Picture 43" descr="see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2971800"/>
            <a:ext cx="172630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42"/>
          <p:cNvSpPr/>
          <p:nvPr userDrawn="1"/>
        </p:nvSpPr>
        <p:spPr>
          <a:xfrm>
            <a:off x="8153400" y="228600"/>
            <a:ext cx="9906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40"/>
          <p:cNvSpPr>
            <a:spLocks noChangeShapeType="1"/>
          </p:cNvSpPr>
          <p:nvPr userDrawn="1"/>
        </p:nvSpPr>
        <p:spPr bwMode="auto">
          <a:xfrm>
            <a:off x="457200" y="1371600"/>
            <a:ext cx="762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9" name="Footer Placeholder 3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AD7BECB-0B30-4A9E-99C2-199CA6C564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40"/>
          <p:cNvSpPr>
            <a:spLocks noChangeShapeType="1"/>
          </p:cNvSpPr>
          <p:nvPr userDrawn="1"/>
        </p:nvSpPr>
        <p:spPr bwMode="auto">
          <a:xfrm>
            <a:off x="457200" y="1371600"/>
            <a:ext cx="762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079E2C6-74EC-4BF6-9DA3-9AB87A4A2C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40"/>
          <p:cNvSpPr>
            <a:spLocks noChangeShapeType="1"/>
          </p:cNvSpPr>
          <p:nvPr userDrawn="1"/>
        </p:nvSpPr>
        <p:spPr bwMode="auto">
          <a:xfrm>
            <a:off x="457200" y="1371600"/>
            <a:ext cx="762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2" name="Footer Placeholder 3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B232BDA-50A9-4D9B-8833-E5A8EC88AB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40"/>
          <p:cNvSpPr>
            <a:spLocks noChangeShapeType="1"/>
          </p:cNvSpPr>
          <p:nvPr userDrawn="1"/>
        </p:nvSpPr>
        <p:spPr bwMode="auto">
          <a:xfrm>
            <a:off x="457200" y="1371600"/>
            <a:ext cx="762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8" name="Footer Placeholder 3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5157BB3-1E77-4EDE-83E1-3718882A3D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40"/>
          <p:cNvSpPr>
            <a:spLocks noChangeShapeType="1"/>
          </p:cNvSpPr>
          <p:nvPr userDrawn="1"/>
        </p:nvSpPr>
        <p:spPr bwMode="auto">
          <a:xfrm>
            <a:off x="457200" y="1371600"/>
            <a:ext cx="762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9" name="Footer Placeholder 3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1419A09-C217-4C18-B34A-C1D6320334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40"/>
          <p:cNvSpPr>
            <a:spLocks noChangeShapeType="1"/>
          </p:cNvSpPr>
          <p:nvPr userDrawn="1"/>
        </p:nvSpPr>
        <p:spPr bwMode="auto">
          <a:xfrm>
            <a:off x="457200" y="1371600"/>
            <a:ext cx="762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73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200344-9706-4CAD-A289-BCCCDB4A3A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7"/>
          <p:cNvSpPr/>
          <p:nvPr userDrawn="1"/>
        </p:nvSpPr>
        <p:spPr>
          <a:xfrm>
            <a:off x="7848600" y="152400"/>
            <a:ext cx="2286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41" name="Line 40"/>
          <p:cNvSpPr>
            <a:spLocks noChangeShapeType="1"/>
          </p:cNvSpPr>
          <p:nvPr userDrawn="1"/>
        </p:nvSpPr>
        <p:spPr bwMode="auto">
          <a:xfrm>
            <a:off x="457200" y="1371600"/>
            <a:ext cx="7620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2" name="Footer Placeholder 3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67179C-5111-442A-9B60-70B3A25201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75438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577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4" name="Footer Placeholder 39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kumimoji="0" sz="120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" name="Slide Number Placeholder 36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0" sz="120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54F8EFB6-6ED2-477B-BB4C-86911F985B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43" descr="see_logo.png"/>
          <p:cNvPicPr>
            <a:picLocks noChangeAspect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77200" y="228600"/>
            <a:ext cx="104589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44"/>
          <p:cNvSpPr txBox="1"/>
          <p:nvPr userDrawn="1"/>
        </p:nvSpPr>
        <p:spPr>
          <a:xfrm>
            <a:off x="76200" y="6400800"/>
            <a:ext cx="28956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sz="1400" dirty="0">
                <a:solidFill>
                  <a:schemeClr val="accent1">
                    <a:lumMod val="50000"/>
                  </a:schemeClr>
                </a:solidFill>
                <a:latin typeface="Constantia" pitchFamily="18" charset="0"/>
                <a:ea typeface="+mn-ea"/>
                <a:cs typeface="Times New Roman" pitchFamily="18" charset="0"/>
              </a:rPr>
              <a:t>System Energy Efficiency </a:t>
            </a:r>
            <a:r>
              <a:rPr kumimoji="0" lang="en-US" sz="1400" dirty="0" smtClean="0">
                <a:solidFill>
                  <a:schemeClr val="accent1">
                    <a:lumMod val="50000"/>
                  </a:schemeClr>
                </a:solidFill>
                <a:latin typeface="Constantia" pitchFamily="18" charset="0"/>
                <a:ea typeface="+mn-ea"/>
                <a:cs typeface="Times New Roman" pitchFamily="18" charset="0"/>
              </a:rPr>
              <a:t>Lab</a:t>
            </a:r>
          </a:p>
          <a:p>
            <a:pPr>
              <a:defRPr/>
            </a:pPr>
            <a:r>
              <a:rPr kumimoji="0" lang="en-US" sz="1400" dirty="0" smtClean="0">
                <a:solidFill>
                  <a:schemeClr val="accent1">
                    <a:lumMod val="50000"/>
                  </a:schemeClr>
                </a:solidFill>
                <a:latin typeface="Constantia" pitchFamily="18" charset="0"/>
                <a:ea typeface="+mn-ea"/>
                <a:cs typeface="Times New Roman" pitchFamily="18" charset="0"/>
              </a:rPr>
              <a:t>seelab.ucsd.edu</a:t>
            </a:r>
            <a:endParaRPr kumimoji="0" lang="en-US" sz="1400" dirty="0">
              <a:solidFill>
                <a:schemeClr val="accent1">
                  <a:lumMod val="50000"/>
                </a:schemeClr>
              </a:solidFill>
              <a:latin typeface="Constantia" pitchFamily="18" charset="0"/>
              <a:ea typeface="+mn-ea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Arial" charset="0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Arial" charset="0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200">
          <a:solidFill>
            <a:schemeClr val="tx1"/>
          </a:solidFill>
          <a:latin typeface="Arial" charset="0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SD-Terraswarm/ContextEngine" TargetMode="External"/><Relationship Id="rId2" Type="http://schemas.openxmlformats.org/officeDocument/2006/relationships/hyperlink" Target="mailto:nimousav@eng.ucsd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eelab.ucsd.edu/papers/SGCOMM14_Sinan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457200" y="381000"/>
            <a:ext cx="8305800" cy="2212848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 Engine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62800" y="2743200"/>
            <a:ext cx="2286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52800" y="54864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 July 2016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Engine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Each Context Engine defines a “</a:t>
            </a:r>
            <a:r>
              <a:rPr lang="en-US" sz="2400" i="1" dirty="0" smtClean="0"/>
              <a:t>ceInterface” </a:t>
            </a:r>
            <a:r>
              <a:rPr lang="en-US" sz="2400" dirty="0" smtClean="0"/>
              <a:t>object that manages input and output interfaces.</a:t>
            </a:r>
          </a:p>
          <a:p>
            <a:r>
              <a:rPr lang="en-US" sz="2400" dirty="0" smtClean="0"/>
              <a:t>Interface information are passed to the __init__ function of the class using dictionary objects.</a:t>
            </a:r>
          </a:p>
          <a:p>
            <a:r>
              <a:rPr lang="en-US" sz="2400" dirty="0" smtClean="0"/>
              <a:t>For each input or output, and IO object (i.e., </a:t>
            </a:r>
            <a:r>
              <a:rPr lang="en-US" sz="2400" i="1" dirty="0" smtClean="0"/>
              <a:t>ioClass </a:t>
            </a:r>
            <a:r>
              <a:rPr lang="en-US" sz="2400" dirty="0" smtClean="0"/>
              <a:t>for GDP interface) is defined.</a:t>
            </a:r>
          </a:p>
          <a:p>
            <a:r>
              <a:rPr lang="en-US" sz="2400" dirty="0" smtClean="0"/>
              <a:t>Other interface objects that deal with Bluetooth, local file etc. are projected to be added in the near future.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3805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Inputs/Outputs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 </a:t>
            </a:r>
            <a:r>
              <a:rPr lang="en-US" sz="2400" i="1" dirty="0" smtClean="0"/>
              <a:t>“ioClass” </a:t>
            </a:r>
            <a:r>
              <a:rPr lang="en-US" sz="2400" dirty="0" smtClean="0"/>
              <a:t>object is used to identify each GDP I/O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i="1" dirty="0" smtClean="0"/>
              <a:t>ioClass</a:t>
            </a:r>
            <a:r>
              <a:rPr lang="en-US" sz="2400" dirty="0" smtClean="0"/>
              <a:t> Attributes:</a:t>
            </a:r>
          </a:p>
          <a:p>
            <a:pPr lvl="1"/>
            <a:r>
              <a:rPr lang="en-US" sz="2000" dirty="0" smtClean="0"/>
              <a:t>Source</a:t>
            </a:r>
          </a:p>
          <a:p>
            <a:pPr lvl="2"/>
            <a:r>
              <a:rPr lang="en-US" sz="2000" dirty="0" smtClean="0"/>
              <a:t>i.e., GDP log name</a:t>
            </a:r>
          </a:p>
          <a:p>
            <a:pPr lvl="1"/>
            <a:r>
              <a:rPr lang="en-US" sz="2000" dirty="0" smtClean="0"/>
              <a:t>Parameter</a:t>
            </a:r>
          </a:p>
          <a:p>
            <a:pPr lvl="2"/>
            <a:r>
              <a:rPr lang="en-US" sz="2000" dirty="0" smtClean="0"/>
              <a:t>i.e., a certain key to look for in JSON entries of GDP</a:t>
            </a:r>
          </a:p>
          <a:p>
            <a:pPr lvl="1"/>
            <a:r>
              <a:rPr lang="en-US" sz="2000" dirty="0" smtClean="0"/>
              <a:t>Lag</a:t>
            </a:r>
          </a:p>
          <a:p>
            <a:pPr lvl="2"/>
            <a:r>
              <a:rPr lang="en-US" sz="2000" dirty="0" smtClean="0"/>
              <a:t>Provides time series capabilities such as in advance prediction.</a:t>
            </a:r>
          </a:p>
          <a:p>
            <a:pPr lvl="1"/>
            <a:r>
              <a:rPr lang="en-US" sz="2000" dirty="0" smtClean="0"/>
              <a:t>Normalization</a:t>
            </a:r>
          </a:p>
          <a:p>
            <a:pPr lvl="2"/>
            <a:r>
              <a:rPr lang="en-US" sz="2000" dirty="0" smtClean="0"/>
              <a:t>Defines a normalization function on the input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252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Engine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Each Context Engine is an instance of the </a:t>
            </a:r>
            <a:r>
              <a:rPr lang="en-US" sz="2400" i="1" dirty="0" smtClean="0"/>
              <a:t>“ContextEngineBase”</a:t>
            </a:r>
            <a:r>
              <a:rPr lang="en-US" sz="2400" dirty="0" smtClean="0"/>
              <a:t> class. </a:t>
            </a:r>
          </a:p>
          <a:p>
            <a:r>
              <a:rPr lang="en-US" sz="2400" dirty="0" smtClean="0"/>
              <a:t>Different algorithms that are to be used simply inherit from </a:t>
            </a:r>
            <a:r>
              <a:rPr lang="en-US" sz="2400" i="1" dirty="0" smtClean="0"/>
              <a:t>ContextEngineBase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This object involves all the interface information for the context engine, and functionality to train and test models using data that is collected from different sources.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9362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ContextEngineBase Methods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 smtClean="0"/>
              <a:t>__init__</a:t>
            </a:r>
          </a:p>
          <a:p>
            <a:pPr lvl="1"/>
            <a:r>
              <a:rPr lang="en-US" sz="2000" dirty="0" smtClean="0"/>
              <a:t>Creates a </a:t>
            </a:r>
            <a:r>
              <a:rPr lang="en-US" sz="2000" i="1" dirty="0" smtClean="0"/>
              <a:t>ceInterface</a:t>
            </a:r>
            <a:r>
              <a:rPr lang="en-US" sz="2000" dirty="0" smtClean="0"/>
              <a:t> object and </a:t>
            </a:r>
            <a:r>
              <a:rPr lang="en-US" sz="2000" i="1" dirty="0" smtClean="0"/>
              <a:t>KMeans</a:t>
            </a:r>
            <a:r>
              <a:rPr lang="en-US" sz="2000" dirty="0" smtClean="0"/>
              <a:t> objects for clustering.</a:t>
            </a:r>
          </a:p>
          <a:p>
            <a:r>
              <a:rPr lang="en-US" sz="2200" i="1" dirty="0" smtClean="0"/>
              <a:t>addSingleObservation</a:t>
            </a:r>
          </a:p>
          <a:p>
            <a:pPr lvl="1"/>
            <a:r>
              <a:rPr lang="en-US" sz="2000" dirty="0" smtClean="0"/>
              <a:t>Adds an observation of length numInputs + 1 (input; output) to the </a:t>
            </a:r>
            <a:r>
              <a:rPr lang="en-US" sz="2000" i="1" dirty="0" smtClean="0"/>
              <a:t>observationMatrix</a:t>
            </a:r>
            <a:r>
              <a:rPr lang="en-US" sz="2000" dirty="0" smtClean="0"/>
              <a:t> and </a:t>
            </a:r>
            <a:r>
              <a:rPr lang="en-US" sz="2000" i="1" dirty="0" smtClean="0"/>
              <a:t>outputVector</a:t>
            </a:r>
            <a:r>
              <a:rPr lang="en-US" sz="2000" dirty="0" smtClean="0"/>
              <a:t>. These variables store the incoming data for training.</a:t>
            </a:r>
          </a:p>
          <a:p>
            <a:r>
              <a:rPr lang="en-US" sz="2200" i="1" dirty="0"/>
              <a:t>t</a:t>
            </a:r>
            <a:r>
              <a:rPr lang="en-US" sz="2200" i="1" dirty="0" smtClean="0"/>
              <a:t>rain</a:t>
            </a:r>
          </a:p>
          <a:p>
            <a:pPr lvl="1"/>
            <a:r>
              <a:rPr lang="en-US" sz="2000" dirty="0" smtClean="0"/>
              <a:t>Trains the designated model using the data that is stored in the </a:t>
            </a:r>
            <a:r>
              <a:rPr lang="en-US" sz="2000" i="1" dirty="0" smtClean="0"/>
              <a:t>observationMatrix</a:t>
            </a:r>
            <a:r>
              <a:rPr lang="en-US" sz="2000" dirty="0" smtClean="0"/>
              <a:t> and </a:t>
            </a:r>
            <a:r>
              <a:rPr lang="en-US" sz="2000" i="1" dirty="0" smtClean="0"/>
              <a:t>outputVector</a:t>
            </a:r>
            <a:r>
              <a:rPr lang="en-US" sz="2000" dirty="0" smtClean="0"/>
              <a:t>. This function has to be overloaded by each of the specific algorithm implementations of the Context Engine.</a:t>
            </a:r>
          </a:p>
          <a:p>
            <a:r>
              <a:rPr lang="en-US" sz="2200" i="1" dirty="0" smtClean="0"/>
              <a:t>clusterAndTrain</a:t>
            </a:r>
          </a:p>
          <a:p>
            <a:pPr lvl="1"/>
            <a:r>
              <a:rPr lang="en-US" sz="2000" dirty="0" smtClean="0"/>
              <a:t>Performs clustering and normalization on specific inputs or outputs that has been predefined by the user, then calls </a:t>
            </a:r>
            <a:r>
              <a:rPr lang="en-US" sz="2000" i="1" dirty="0" smtClean="0"/>
              <a:t>train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2854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ContextEngineBase Methods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 smtClean="0"/>
              <a:t>execute</a:t>
            </a:r>
          </a:p>
          <a:p>
            <a:pPr lvl="1"/>
            <a:r>
              <a:rPr lang="en-US" sz="2000" dirty="0" smtClean="0"/>
              <a:t>Returns the output of the trained model to the provided input vector. This function is also overloaded for different algorithms.</a:t>
            </a:r>
          </a:p>
          <a:p>
            <a:r>
              <a:rPr lang="en-US" sz="2200" i="1" dirty="0" smtClean="0"/>
              <a:t>executeAndCluster</a:t>
            </a:r>
          </a:p>
          <a:p>
            <a:pPr lvl="1"/>
            <a:r>
              <a:rPr lang="en-US" sz="2000" dirty="0" smtClean="0"/>
              <a:t>Performs required normalization and clustering before calling execute.</a:t>
            </a:r>
          </a:p>
          <a:p>
            <a:r>
              <a:rPr lang="en-US" sz="2200" i="1" dirty="0" smtClean="0"/>
              <a:t>classify</a:t>
            </a:r>
          </a:p>
          <a:p>
            <a:pPr lvl="1"/>
            <a:r>
              <a:rPr lang="en-US" sz="2000" dirty="0" smtClean="0"/>
              <a:t>Classifies a number based on a predefined clustering for any of inputs or outputs. This can be used to classify ground truth for measuring the performance of the model.</a:t>
            </a:r>
          </a:p>
          <a:p>
            <a:r>
              <a:rPr lang="en-US" sz="2200" dirty="0" smtClean="0"/>
              <a:t>Normalization functions are also defined to perform the designated normalization on each of the inputs or outputs in the data.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72952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contact Nima Mousavi for any questions or issues.</a:t>
            </a:r>
          </a:p>
          <a:p>
            <a:pPr lvl="1"/>
            <a:r>
              <a:rPr lang="en-US" dirty="0" smtClean="0">
                <a:hlinkClick r:id="rId2"/>
              </a:rPr>
              <a:t>nimousav@eng.ucsd.edu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Source code for the Context Engine is available at: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github.com/UCSD-Terraswarm/ContextEngine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5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Key benefits</a:t>
            </a:r>
          </a:p>
          <a:p>
            <a:r>
              <a:rPr lang="en-US" dirty="0" smtClean="0"/>
              <a:t>Current set of algorithms</a:t>
            </a:r>
          </a:p>
          <a:p>
            <a:r>
              <a:rPr lang="en-US" dirty="0" smtClean="0"/>
              <a:t>Implementing new Context Engines (Adding new algorithms)</a:t>
            </a:r>
          </a:p>
          <a:p>
            <a:r>
              <a:rPr lang="en-US" dirty="0" smtClean="0"/>
              <a:t>Implementation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0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Engine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8704"/>
            <a:ext cx="8229600" cy="466969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Middleware as a set of multi-input single-output </a:t>
            </a:r>
            <a:r>
              <a:rPr lang="en-US" b="1" dirty="0" smtClean="0"/>
              <a:t>context engines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Reduce </a:t>
            </a:r>
            <a:r>
              <a:rPr lang="en-US" dirty="0" smtClean="0"/>
              <a:t>developer effort to determining connections</a:t>
            </a:r>
          </a:p>
          <a:p>
            <a:r>
              <a:rPr lang="en-US" dirty="0" smtClean="0"/>
              <a:t>Reduce </a:t>
            </a:r>
            <a:r>
              <a:rPr lang="en-US" dirty="0"/>
              <a:t>computational </a:t>
            </a:r>
            <a:r>
              <a:rPr lang="en-US" dirty="0" smtClean="0"/>
              <a:t>redundancy – expose intermediate data for reuse</a:t>
            </a:r>
            <a:endParaRPr lang="en-US" dirty="0"/>
          </a:p>
          <a:p>
            <a:r>
              <a:rPr lang="en-US" dirty="0" smtClean="0"/>
              <a:t>Improve </a:t>
            </a:r>
            <a:r>
              <a:rPr lang="en-US" dirty="0"/>
              <a:t>scalability and distribution of computation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478" y="1903557"/>
            <a:ext cx="5639244" cy="314970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6C99A5-B934-49E3-8B3C-B995090970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3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Benefits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 </a:t>
            </a:r>
            <a:r>
              <a:rPr lang="en-US" sz="2400" dirty="0"/>
              <a:t>high-level context to feed actuation </a:t>
            </a:r>
            <a:r>
              <a:rPr lang="en-US" sz="2400" dirty="0" smtClean="0"/>
              <a:t>interface (Future work)</a:t>
            </a:r>
            <a:endParaRPr lang="en-US" sz="2400" dirty="0"/>
          </a:p>
          <a:p>
            <a:r>
              <a:rPr lang="en-US" sz="2400" dirty="0"/>
              <a:t>Ability to implement general purpose machine learning </a:t>
            </a:r>
            <a:r>
              <a:rPr lang="en-US" sz="2400" dirty="0" smtClean="0"/>
              <a:t>algorithms</a:t>
            </a:r>
          </a:p>
          <a:p>
            <a:pPr lvl="1"/>
            <a:r>
              <a:rPr lang="en-US" sz="2000" dirty="0"/>
              <a:t>Provides a wrapper for general purpose machine learning algorithms and libraries</a:t>
            </a:r>
            <a:r>
              <a:rPr lang="en-US" sz="2000" dirty="0" smtClean="0"/>
              <a:t>.</a:t>
            </a:r>
            <a:endParaRPr lang="en-US" sz="2200" dirty="0"/>
          </a:p>
          <a:p>
            <a:r>
              <a:rPr lang="en-US" sz="2400" dirty="0"/>
              <a:t>Simple API</a:t>
            </a:r>
          </a:p>
          <a:p>
            <a:pPr lvl="1"/>
            <a:r>
              <a:rPr lang="en-US" sz="2000" dirty="0"/>
              <a:t>Initialize </a:t>
            </a:r>
          </a:p>
          <a:p>
            <a:pPr lvl="1"/>
            <a:r>
              <a:rPr lang="en-US" sz="2000" dirty="0"/>
              <a:t>Add observations</a:t>
            </a:r>
          </a:p>
          <a:p>
            <a:pPr lvl="1"/>
            <a:r>
              <a:rPr lang="en-US" sz="2000" dirty="0"/>
              <a:t>Train model</a:t>
            </a:r>
          </a:p>
          <a:p>
            <a:pPr lvl="1"/>
            <a:r>
              <a:rPr lang="en-US" sz="2000" dirty="0"/>
              <a:t>Execute test data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101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Benefits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Facilitates input and output interfacing.</a:t>
            </a:r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interfacing details are concealed from the developer, and is handled solely by the base class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Different sources of input can be combined to feed the context engine. (Heterogeneous raw data) (Future work)</a:t>
            </a:r>
          </a:p>
          <a:p>
            <a:pPr lvl="1"/>
            <a:r>
              <a:rPr lang="en-US" sz="2200" dirty="0" smtClean="0"/>
              <a:t>Output can be channeled through different interfaces.</a:t>
            </a:r>
          </a:p>
          <a:p>
            <a:pPr lvl="2"/>
            <a:r>
              <a:rPr lang="en-US" sz="2000" dirty="0" smtClean="0"/>
              <a:t>Console summary</a:t>
            </a:r>
          </a:p>
          <a:p>
            <a:pPr lvl="2"/>
            <a:r>
              <a:rPr lang="en-US" sz="2000" dirty="0" smtClean="0"/>
              <a:t>GDP</a:t>
            </a:r>
          </a:p>
          <a:p>
            <a:pPr lvl="2"/>
            <a:r>
              <a:rPr lang="en-US" sz="2000" dirty="0" smtClean="0"/>
              <a:t>Actuation (Future work)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9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Set of Algorithms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Clustering</a:t>
            </a:r>
          </a:p>
          <a:p>
            <a:pPr lvl="1"/>
            <a:r>
              <a:rPr lang="en-US" sz="2000" b="1" dirty="0" smtClean="0"/>
              <a:t>KMeans</a:t>
            </a:r>
            <a:r>
              <a:rPr lang="en-US" sz="2000" dirty="0" smtClean="0"/>
              <a:t> (sklearn)</a:t>
            </a:r>
          </a:p>
          <a:p>
            <a:pPr lvl="2"/>
            <a:r>
              <a:rPr lang="en-US" sz="2000" dirty="0" smtClean="0"/>
              <a:t>This algorithm is used to provide clustering on incoming or outgoing data. A KMeans model is trained using the training data. Each Context Engine can have discrete (clustered) and continues I/O ports at the same time.</a:t>
            </a:r>
          </a:p>
          <a:p>
            <a:pPr marL="693737" lvl="2" indent="0">
              <a:buNone/>
            </a:pPr>
            <a:endParaRPr lang="en-US" sz="2000" dirty="0" smtClean="0"/>
          </a:p>
          <a:p>
            <a:r>
              <a:rPr lang="en-US" sz="2400" dirty="0" smtClean="0"/>
              <a:t>Classification</a:t>
            </a:r>
          </a:p>
          <a:p>
            <a:pPr lvl="1"/>
            <a:r>
              <a:rPr lang="en-US" sz="2200" dirty="0" smtClean="0"/>
              <a:t>These algorithms can be used to classify input data into a discrete set of outputs</a:t>
            </a:r>
          </a:p>
          <a:p>
            <a:pPr lvl="1"/>
            <a:r>
              <a:rPr lang="en-US" sz="2200" dirty="0" smtClean="0"/>
              <a:t>Current </a:t>
            </a:r>
            <a:r>
              <a:rPr lang="en-US" sz="2200" dirty="0"/>
              <a:t>c</a:t>
            </a:r>
            <a:r>
              <a:rPr lang="en-US" sz="2200" dirty="0" smtClean="0"/>
              <a:t>lassification algorithms:</a:t>
            </a:r>
          </a:p>
          <a:p>
            <a:pPr lvl="2"/>
            <a:r>
              <a:rPr lang="en-US" sz="1800" b="1" dirty="0" smtClean="0"/>
              <a:t>Support Vector Machine (SVM) </a:t>
            </a:r>
            <a:r>
              <a:rPr lang="en-US" sz="1800" dirty="0" smtClean="0"/>
              <a:t>(sklearn)</a:t>
            </a:r>
            <a:endParaRPr lang="en-US" sz="1600" dirty="0"/>
          </a:p>
          <a:p>
            <a:pPr lvl="2"/>
            <a:r>
              <a:rPr lang="en-US" sz="1600" b="1" dirty="0" smtClean="0"/>
              <a:t>Decision Trees with Adaboost </a:t>
            </a:r>
            <a:r>
              <a:rPr lang="en-US" sz="1600" dirty="0" smtClean="0"/>
              <a:t>(sklearn)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6978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Set of Algorithms </a:t>
            </a:r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Regression</a:t>
            </a:r>
          </a:p>
          <a:p>
            <a:pPr lvl="1"/>
            <a:r>
              <a:rPr lang="en-US" sz="2000" dirty="0" smtClean="0"/>
              <a:t>These algorithms can be used to define models for continues inputs and outputs.</a:t>
            </a:r>
          </a:p>
          <a:p>
            <a:pPr lvl="1"/>
            <a:r>
              <a:rPr lang="en-US" sz="2000" dirty="0" smtClean="0"/>
              <a:t>Current regression algorithms:</a:t>
            </a:r>
          </a:p>
          <a:p>
            <a:pPr lvl="2"/>
            <a:r>
              <a:rPr lang="en-US" sz="2000" dirty="0" smtClean="0"/>
              <a:t>K-Nearest Neighbor regression (K-NN Regression) (sklearn)</a:t>
            </a:r>
          </a:p>
          <a:p>
            <a:pPr lvl="2"/>
            <a:r>
              <a:rPr lang="en-US" sz="2000" dirty="0" smtClean="0"/>
              <a:t>Support Vector Regression (SVR) (sklearn)</a:t>
            </a:r>
          </a:p>
          <a:p>
            <a:pPr lvl="2"/>
            <a:r>
              <a:rPr lang="en-US" sz="2000" dirty="0" smtClean="0"/>
              <a:t>Linear Regression and TESLA*</a:t>
            </a:r>
          </a:p>
          <a:p>
            <a:pPr lvl="3"/>
            <a:r>
              <a:rPr lang="en-US" sz="1800" dirty="0" smtClean="0"/>
              <a:t>* </a:t>
            </a: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seelab.ucsd.edu/papers/SGCOMM14_Sinan.pdf</a:t>
            </a:r>
            <a:endParaRPr lang="en-US" sz="1800" dirty="0" smtClean="0"/>
          </a:p>
          <a:p>
            <a:endParaRPr lang="en-US" dirty="0" smtClean="0"/>
          </a:p>
          <a:p>
            <a:pPr lvl="3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6273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Implementing New Context Engines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Developers can inherit from ContextEngineBase class to create a Context Engine object for a new algorithm</a:t>
            </a:r>
          </a:p>
          <a:p>
            <a:r>
              <a:rPr lang="en-US" sz="2400" dirty="0" smtClean="0"/>
              <a:t>The interfacing details are concealed from the developer, and is handled solely by the base class.</a:t>
            </a:r>
          </a:p>
          <a:p>
            <a:r>
              <a:rPr lang="en-US" sz="2400" dirty="0" smtClean="0"/>
              <a:t>Algorithm-specific parameter setting, training, and execution functions need to be defined in the inherited object.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136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Inputs</a:t>
            </a:r>
          </a:p>
          <a:p>
            <a:pPr lvl="1"/>
            <a:r>
              <a:rPr lang="en-US" dirty="0" smtClean="0"/>
              <a:t>At earliest stages, more continuous data from sensors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344487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Further stages input discrete context data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Leverage ontologies to identify the scope/enumeration of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6C99A5-B934-49E3-8B3C-B9950909705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841" y="2392451"/>
            <a:ext cx="1200318" cy="943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841" y="3886200"/>
            <a:ext cx="1200318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70056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twork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12400</TotalTime>
  <Words>812</Words>
  <Application>Microsoft Office PowerPoint</Application>
  <PresentationFormat>On-screen Show (4:3)</PresentationFormat>
  <Paragraphs>130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굴림</vt:lpstr>
      <vt:lpstr>Arial</vt:lpstr>
      <vt:lpstr>Constantia</vt:lpstr>
      <vt:lpstr>Times New Roman</vt:lpstr>
      <vt:lpstr>Wingdings</vt:lpstr>
      <vt:lpstr>Network</vt:lpstr>
      <vt:lpstr>Context Engine</vt:lpstr>
      <vt:lpstr>Outline</vt:lpstr>
      <vt:lpstr>Context Engine Architecture</vt:lpstr>
      <vt:lpstr>Key Benefits [1]</vt:lpstr>
      <vt:lpstr>Key Benefits [2]</vt:lpstr>
      <vt:lpstr>Current Set of Algorithms [1]</vt:lpstr>
      <vt:lpstr>Current Set of Algorithms [2]</vt:lpstr>
      <vt:lpstr>Implementing New Context Engines</vt:lpstr>
      <vt:lpstr>Implementation Details</vt:lpstr>
      <vt:lpstr>Context Engine Interface</vt:lpstr>
      <vt:lpstr>Inputs/Outputs implementation</vt:lpstr>
      <vt:lpstr>Context Engine Class</vt:lpstr>
      <vt:lpstr>ContextEngineBase Methods [1]</vt:lpstr>
      <vt:lpstr>ContextEngineBase Methods [2]</vt:lpstr>
      <vt:lpstr>Contact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tajana</dc:creator>
  <cp:lastModifiedBy>Nima Mousavi</cp:lastModifiedBy>
  <cp:revision>844</cp:revision>
  <cp:lastPrinted>1601-01-01T00:00:00Z</cp:lastPrinted>
  <dcterms:created xsi:type="dcterms:W3CDTF">2011-02-28T18:54:52Z</dcterms:created>
  <dcterms:modified xsi:type="dcterms:W3CDTF">2016-07-19T15:23:13Z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