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3" r:id="rId2"/>
  </p:sldMasterIdLst>
  <p:notesMasterIdLst>
    <p:notesMasterId r:id="rId7"/>
  </p:notesMasterIdLst>
  <p:sldIdLst>
    <p:sldId id="293" r:id="rId3"/>
    <p:sldId id="271" r:id="rId4"/>
    <p:sldId id="291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12048"/>
    <a:srgbClr val="716FB2"/>
    <a:srgbClr val="748293"/>
    <a:srgbClr val="0024DB"/>
    <a:srgbClr val="000000"/>
    <a:srgbClr val="5B9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6"/>
    <p:restoredTop sz="94700"/>
  </p:normalViewPr>
  <p:slideViewPr>
    <p:cSldViewPr>
      <p:cViewPr varScale="1">
        <p:scale>
          <a:sx n="87" d="100"/>
          <a:sy n="87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DDF6-627D-E34A-9CE2-81385FFFE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9542-D5BA-4A4D-922B-19DBAEF4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C9C3-227F-3143-8EE7-941E22CB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DB11-BA66-C146-8589-1CAA30F8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2918-10C7-A247-A1AA-38893DF4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4A8C-8D48-744E-8786-1883EF8F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DCF70-BC65-0840-9D01-CCDF20C4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5423-D277-6441-9AC7-21E9945A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51C2-C84E-DA43-91AF-9885D05A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65FE-E332-7741-902F-B8DA5DA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BC5C-4FA2-FE49-A64F-3E395C33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D0165-3B60-6E41-9F7D-8400E165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86AA-1B56-1C4B-B654-6E75DA42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A97B-9A05-E84A-B246-402CD20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D34B-6FA6-7842-86B4-77FB0C1F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1178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34027" y="325677"/>
            <a:ext cx="11857972" cy="653232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77417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rgbClr val="052049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12035" y="5764696"/>
            <a:ext cx="11979965" cy="109330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398933" y="2504662"/>
            <a:ext cx="8188479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2"/>
          </p:nvPr>
        </p:nvSpPr>
        <p:spPr>
          <a:xfrm>
            <a:off x="425600" y="6155225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03755" y="4246880"/>
            <a:ext cx="8196909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tx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458" y="5469675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tx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636103"/>
            <a:ext cx="1729936" cy="11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77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656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59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3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C3D-DC8C-4A4E-A2A0-413DBA9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D967-C715-104D-BD69-EB2C274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30B8-A29F-FC4C-A075-24540F1C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4AB-1292-5540-9F0D-2B8D8DD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624D-C920-464B-B310-19032E2B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106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915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26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95378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37247789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42575728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2400410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33308766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18A3AC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80072266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90BD3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4026297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3468-DB36-684C-96AE-6404CFA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513F-60C6-484E-8DEA-756A135F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904D-2C8D-034A-B80B-4ADE272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D5D3-5976-3F45-BB22-E6BB9017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B7B9-8603-B844-BFF5-3C8540D1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F26D04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15212735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invGray">
          <a:xfrm>
            <a:off x="5153580" y="2710217"/>
            <a:ext cx="2094721" cy="13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1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284" y="2513067"/>
            <a:ext cx="1832365" cy="18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1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Resear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440" y="2687339"/>
            <a:ext cx="2153920" cy="2153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9440" y="0"/>
            <a:ext cx="3992560" cy="2687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1932"/>
            <a:ext cx="8199440" cy="50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Educ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752" y="2687339"/>
            <a:ext cx="2153920" cy="2153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675671" cy="2687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Patient Ca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893" y="2687339"/>
            <a:ext cx="2153920" cy="2153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" y="0"/>
            <a:ext cx="3680812" cy="2687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35F-27FA-5C4E-B9B1-6E8BCDC3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68ACE-BE24-7649-827A-6FA11073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7482-9F3D-F84A-9EB9-E20E0BD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167-8811-434F-A92E-FCD7829DA7CB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CDFC-98AB-AC42-A19A-77A15D7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2A75-F5DE-914E-9035-422FC25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4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8B64C-59C5-4B43-A181-0C6D2461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E3D8-06A1-5448-8966-288515773649}" type="datetime1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9F1F9-760B-0342-B8ED-28068739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F6CB-0E75-5A49-8914-143C33E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73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132C-F38E-274C-8F7F-528457CE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492C5-DCAF-8C49-BD8C-E1908C0D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5FF0-DE4F-CE4F-9361-A64C8A32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520F-BCD2-FA49-9EBE-0E0FC60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733-F892-8447-BC73-CE38605E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397-8FE1-7247-B711-C498CB0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586-5C34-CD49-AC52-45F909760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2D469-D0A3-B94A-B3A5-22849B55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A2D1-82D6-E54C-985D-93251C8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C160-F3F4-3747-BC10-CA63A87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95CD-C5FA-AB4E-A145-FAB4947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C0A7-35B4-5849-89A7-DC837BE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0F06-F144-024B-843A-779ADFB6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63DE-106E-0E48-87B7-5D28DB8B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47B0D-F675-1545-87D0-CB232F7BB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5922-F19D-B548-8F4E-594EA9C4F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9483-C439-EB4F-A28E-9A94F2DD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D55B-96D1-6D49-8D5D-54D752DF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FAAFA-237E-EB45-A271-0C2E1C0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256-BC73-FC48-B5EA-79E7B074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0EF3-152B-BA46-9696-1BBD4B74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F746-7004-BE4A-8B4E-A408C9C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B101-6E54-2343-873B-95C3B185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2608-C0F2-2643-961E-757C12B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D951-F4D4-6C48-96CE-E10EC87A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5398-1BE5-B84F-BE8A-73C37D3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4864-DEF7-E045-AD2B-A3A971C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709A-1BA2-4149-A424-B54AB293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DC2B4-A655-F846-80F0-67AE3C6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6156-F984-6644-919D-A7B9EF95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85AB-B37D-8A43-A7E2-C49534C0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8192-85AA-1448-9862-2B279D1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BB51-ADD1-894E-8D00-20BACE5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9BD4E-6022-0E4A-9D2B-2FD8CC2EA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E319B-1DA9-094D-97FB-62D3B104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F60A-0D7E-C14C-A6B4-D248D39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7A5-2FAF-994C-B8EF-754F2D9E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0350-8AB7-7B4B-BBDC-C403555B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83D8-3862-3B4F-B78C-6D9FE4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82B5-1E8A-0441-B89F-A34D0B92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D84-F7B1-234A-8ADD-4C6E14DD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377E-53ED-FE4D-83F9-4165E39010D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BA78-4B80-6D4E-BAA7-0F0C2AA2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6F85-B1A9-3140-A133-5436DC05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80" y="425001"/>
            <a:ext cx="10898107" cy="61144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867" y="6470129"/>
            <a:ext cx="5747876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UCSF | Health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2808" y="6453505"/>
            <a:ext cx="32808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6834" y="6250080"/>
            <a:ext cx="11218333" cy="0"/>
          </a:xfrm>
          <a:prstGeom prst="line">
            <a:avLst/>
          </a:prstGeom>
          <a:noFill/>
          <a:ln w="3175" cap="flat">
            <a:solidFill>
              <a:srgbClr val="0520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/>
          <p:nvPr userDrawn="1"/>
        </p:nvCxnSpPr>
        <p:spPr>
          <a:xfrm>
            <a:off x="370417" y="6250080"/>
            <a:ext cx="11460480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Freeform 77"/>
          <p:cNvSpPr>
            <a:spLocks/>
          </p:cNvSpPr>
          <p:nvPr userDrawn="1"/>
        </p:nvSpPr>
        <p:spPr bwMode="auto">
          <a:xfrm>
            <a:off x="11190818" y="6400800"/>
            <a:ext cx="641349" cy="308099"/>
          </a:xfrm>
          <a:custGeom>
            <a:avLst/>
            <a:gdLst>
              <a:gd name="T0" fmla="*/ 350 w 350"/>
              <a:gd name="T1" fmla="*/ 52 h 168"/>
              <a:gd name="T2" fmla="*/ 270 w 350"/>
              <a:gd name="T3" fmla="*/ 130 h 168"/>
              <a:gd name="T4" fmla="*/ 240 w 350"/>
              <a:gd name="T5" fmla="*/ 100 h 168"/>
              <a:gd name="T6" fmla="*/ 205 w 350"/>
              <a:gd name="T7" fmla="*/ 91 h 168"/>
              <a:gd name="T8" fmla="*/ 201 w 350"/>
              <a:gd name="T9" fmla="*/ 86 h 168"/>
              <a:gd name="T10" fmla="*/ 200 w 350"/>
              <a:gd name="T11" fmla="*/ 82 h 168"/>
              <a:gd name="T12" fmla="*/ 203 w 350"/>
              <a:gd name="T13" fmla="*/ 73 h 168"/>
              <a:gd name="T14" fmla="*/ 203 w 350"/>
              <a:gd name="T15" fmla="*/ 73 h 168"/>
              <a:gd name="T16" fmla="*/ 205 w 350"/>
              <a:gd name="T17" fmla="*/ 72 h 168"/>
              <a:gd name="T18" fmla="*/ 234 w 350"/>
              <a:gd name="T19" fmla="*/ 71 h 168"/>
              <a:gd name="T20" fmla="*/ 266 w 350"/>
              <a:gd name="T21" fmla="*/ 85 h 168"/>
              <a:gd name="T22" fmla="*/ 222 w 350"/>
              <a:gd name="T23" fmla="*/ 48 h 168"/>
              <a:gd name="T24" fmla="*/ 179 w 350"/>
              <a:gd name="T25" fmla="*/ 73 h 168"/>
              <a:gd name="T26" fmla="*/ 178 w 350"/>
              <a:gd name="T27" fmla="*/ 76 h 168"/>
              <a:gd name="T28" fmla="*/ 122 w 350"/>
              <a:gd name="T29" fmla="*/ 60 h 168"/>
              <a:gd name="T30" fmla="*/ 178 w 350"/>
              <a:gd name="T31" fmla="*/ 41 h 168"/>
              <a:gd name="T32" fmla="*/ 153 w 350"/>
              <a:gd name="T33" fmla="*/ 0 h 168"/>
              <a:gd name="T34" fmla="*/ 97 w 350"/>
              <a:gd name="T35" fmla="*/ 2 h 168"/>
              <a:gd name="T36" fmla="*/ 72 w 350"/>
              <a:gd name="T37" fmla="*/ 73 h 168"/>
              <a:gd name="T38" fmla="*/ 25 w 350"/>
              <a:gd name="T39" fmla="*/ 73 h 168"/>
              <a:gd name="T40" fmla="*/ 0 w 350"/>
              <a:gd name="T41" fmla="*/ 2 h 168"/>
              <a:gd name="T42" fmla="*/ 48 w 350"/>
              <a:gd name="T43" fmla="*/ 119 h 168"/>
              <a:gd name="T44" fmla="*/ 97 w 350"/>
              <a:gd name="T45" fmla="*/ 64 h 168"/>
              <a:gd name="T46" fmla="*/ 187 w 350"/>
              <a:gd name="T47" fmla="*/ 107 h 168"/>
              <a:gd name="T48" fmla="*/ 214 w 350"/>
              <a:gd name="T49" fmla="*/ 117 h 168"/>
              <a:gd name="T50" fmla="*/ 242 w 350"/>
              <a:gd name="T51" fmla="*/ 125 h 168"/>
              <a:gd name="T52" fmla="*/ 237 w 350"/>
              <a:gd name="T53" fmla="*/ 147 h 168"/>
              <a:gd name="T54" fmla="*/ 203 w 350"/>
              <a:gd name="T55" fmla="*/ 141 h 168"/>
              <a:gd name="T56" fmla="*/ 176 w 350"/>
              <a:gd name="T57" fmla="*/ 130 h 168"/>
              <a:gd name="T58" fmla="*/ 224 w 350"/>
              <a:gd name="T59" fmla="*/ 168 h 168"/>
              <a:gd name="T60" fmla="*/ 270 w 350"/>
              <a:gd name="T61" fmla="*/ 134 h 168"/>
              <a:gd name="T62" fmla="*/ 295 w 350"/>
              <a:gd name="T63" fmla="*/ 166 h 168"/>
              <a:gd name="T64" fmla="*/ 343 w 350"/>
              <a:gd name="T65" fmla="*/ 119 h 168"/>
              <a:gd name="T66" fmla="*/ 295 w 350"/>
              <a:gd name="T67" fmla="*/ 99 h 168"/>
              <a:gd name="T68" fmla="*/ 350 w 350"/>
              <a:gd name="T69" fmla="*/ 7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168">
                <a:moveTo>
                  <a:pt x="350" y="73"/>
                </a:moveTo>
                <a:cubicBezTo>
                  <a:pt x="350" y="52"/>
                  <a:pt x="350" y="52"/>
                  <a:pt x="350" y="52"/>
                </a:cubicBezTo>
                <a:cubicBezTo>
                  <a:pt x="270" y="52"/>
                  <a:pt x="270" y="52"/>
                  <a:pt x="270" y="52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69" y="121"/>
                  <a:pt x="266" y="114"/>
                  <a:pt x="260" y="109"/>
                </a:cubicBezTo>
                <a:cubicBezTo>
                  <a:pt x="255" y="105"/>
                  <a:pt x="249" y="102"/>
                  <a:pt x="240" y="100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13" y="94"/>
                  <a:pt x="208" y="92"/>
                  <a:pt x="205" y="91"/>
                </a:cubicBezTo>
                <a:cubicBezTo>
                  <a:pt x="203" y="90"/>
                  <a:pt x="201" y="88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0" y="85"/>
                  <a:pt x="200" y="83"/>
                  <a:pt x="200" y="82"/>
                </a:cubicBezTo>
                <a:cubicBezTo>
                  <a:pt x="200" y="78"/>
                  <a:pt x="201" y="75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4" y="72"/>
                  <a:pt x="205" y="72"/>
                  <a:pt x="205" y="72"/>
                </a:cubicBezTo>
                <a:cubicBezTo>
                  <a:pt x="209" y="69"/>
                  <a:pt x="214" y="68"/>
                  <a:pt x="220" y="68"/>
                </a:cubicBezTo>
                <a:cubicBezTo>
                  <a:pt x="226" y="68"/>
                  <a:pt x="231" y="69"/>
                  <a:pt x="234" y="71"/>
                </a:cubicBezTo>
                <a:cubicBezTo>
                  <a:pt x="240" y="74"/>
                  <a:pt x="243" y="78"/>
                  <a:pt x="243" y="85"/>
                </a:cubicBezTo>
                <a:cubicBezTo>
                  <a:pt x="266" y="85"/>
                  <a:pt x="266" y="85"/>
                  <a:pt x="266" y="85"/>
                </a:cubicBezTo>
                <a:cubicBezTo>
                  <a:pt x="266" y="73"/>
                  <a:pt x="261" y="64"/>
                  <a:pt x="253" y="58"/>
                </a:cubicBezTo>
                <a:cubicBezTo>
                  <a:pt x="244" y="51"/>
                  <a:pt x="234" y="48"/>
                  <a:pt x="222" y="48"/>
                </a:cubicBezTo>
                <a:cubicBezTo>
                  <a:pt x="207" y="48"/>
                  <a:pt x="196" y="52"/>
                  <a:pt x="189" y="58"/>
                </a:cubicBezTo>
                <a:cubicBezTo>
                  <a:pt x="184" y="62"/>
                  <a:pt x="181" y="67"/>
                  <a:pt x="179" y="73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79" y="74"/>
                  <a:pt x="179" y="75"/>
                  <a:pt x="178" y="76"/>
                </a:cubicBezTo>
                <a:cubicBezTo>
                  <a:pt x="176" y="89"/>
                  <a:pt x="167" y="98"/>
                  <a:pt x="153" y="98"/>
                </a:cubicBezTo>
                <a:cubicBezTo>
                  <a:pt x="131" y="98"/>
                  <a:pt x="122" y="79"/>
                  <a:pt x="122" y="60"/>
                </a:cubicBezTo>
                <a:cubicBezTo>
                  <a:pt x="122" y="40"/>
                  <a:pt x="131" y="21"/>
                  <a:pt x="153" y="21"/>
                </a:cubicBezTo>
                <a:cubicBezTo>
                  <a:pt x="166" y="21"/>
                  <a:pt x="176" y="29"/>
                  <a:pt x="178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199" y="14"/>
                  <a:pt x="178" y="0"/>
                  <a:pt x="153" y="0"/>
                </a:cubicBezTo>
                <a:cubicBezTo>
                  <a:pt x="119" y="0"/>
                  <a:pt x="99" y="24"/>
                  <a:pt x="97" y="55"/>
                </a:cubicBezTo>
                <a:cubicBezTo>
                  <a:pt x="97" y="2"/>
                  <a:pt x="97" y="2"/>
                  <a:pt x="97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0"/>
                  <a:pt x="66" y="98"/>
                  <a:pt x="48" y="98"/>
                </a:cubicBezTo>
                <a:cubicBezTo>
                  <a:pt x="28" y="98"/>
                  <a:pt x="25" y="86"/>
                  <a:pt x="25" y="73"/>
                </a:cubicBezTo>
                <a:cubicBezTo>
                  <a:pt x="25" y="2"/>
                  <a:pt x="25" y="2"/>
                  <a:pt x="2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4"/>
                  <a:pt x="18" y="119"/>
                  <a:pt x="48" y="119"/>
                </a:cubicBezTo>
                <a:cubicBezTo>
                  <a:pt x="79" y="119"/>
                  <a:pt x="97" y="104"/>
                  <a:pt x="97" y="73"/>
                </a:cubicBezTo>
                <a:cubicBezTo>
                  <a:pt x="97" y="64"/>
                  <a:pt x="97" y="64"/>
                  <a:pt x="97" y="64"/>
                </a:cubicBezTo>
                <a:cubicBezTo>
                  <a:pt x="99" y="95"/>
                  <a:pt x="119" y="119"/>
                  <a:pt x="153" y="119"/>
                </a:cubicBezTo>
                <a:cubicBezTo>
                  <a:pt x="167" y="119"/>
                  <a:pt x="179" y="115"/>
                  <a:pt x="187" y="107"/>
                </a:cubicBezTo>
                <a:cubicBezTo>
                  <a:pt x="188" y="107"/>
                  <a:pt x="189" y="108"/>
                  <a:pt x="189" y="108"/>
                </a:cubicBezTo>
                <a:cubicBezTo>
                  <a:pt x="194" y="111"/>
                  <a:pt x="202" y="114"/>
                  <a:pt x="214" y="117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34" y="121"/>
                  <a:pt x="239" y="123"/>
                  <a:pt x="242" y="125"/>
                </a:cubicBezTo>
                <a:cubicBezTo>
                  <a:pt x="245" y="127"/>
                  <a:pt x="247" y="130"/>
                  <a:pt x="247" y="133"/>
                </a:cubicBezTo>
                <a:cubicBezTo>
                  <a:pt x="247" y="140"/>
                  <a:pt x="244" y="144"/>
                  <a:pt x="237" y="147"/>
                </a:cubicBezTo>
                <a:cubicBezTo>
                  <a:pt x="233" y="148"/>
                  <a:pt x="229" y="148"/>
                  <a:pt x="223" y="148"/>
                </a:cubicBezTo>
                <a:cubicBezTo>
                  <a:pt x="213" y="148"/>
                  <a:pt x="207" y="146"/>
                  <a:pt x="203" y="141"/>
                </a:cubicBezTo>
                <a:cubicBezTo>
                  <a:pt x="201" y="139"/>
                  <a:pt x="199" y="135"/>
                  <a:pt x="198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42"/>
                  <a:pt x="180" y="151"/>
                  <a:pt x="189" y="158"/>
                </a:cubicBezTo>
                <a:cubicBezTo>
                  <a:pt x="197" y="164"/>
                  <a:pt x="209" y="168"/>
                  <a:pt x="224" y="168"/>
                </a:cubicBezTo>
                <a:cubicBezTo>
                  <a:pt x="239" y="168"/>
                  <a:pt x="250" y="164"/>
                  <a:pt x="258" y="158"/>
                </a:cubicBezTo>
                <a:cubicBezTo>
                  <a:pt x="265" y="151"/>
                  <a:pt x="269" y="143"/>
                  <a:pt x="270" y="134"/>
                </a:cubicBezTo>
                <a:cubicBezTo>
                  <a:pt x="270" y="166"/>
                  <a:pt x="270" y="166"/>
                  <a:pt x="270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343" y="119"/>
                  <a:pt x="343" y="119"/>
                  <a:pt x="343" y="119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295" y="99"/>
                  <a:pt x="295" y="99"/>
                  <a:pt x="295" y="99"/>
                </a:cubicBezTo>
                <a:cubicBezTo>
                  <a:pt x="295" y="73"/>
                  <a:pt x="295" y="73"/>
                  <a:pt x="295" y="73"/>
                </a:cubicBezTo>
                <a:lnTo>
                  <a:pt x="35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Text Placeholder 3"/>
          <p:cNvSpPr>
            <a:spLocks noGrp="1"/>
          </p:cNvSpPr>
          <p:nvPr>
            <p:ph type="body"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26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</p:sldLayoutIdLst>
  <p:transition>
    <p:fade/>
  </p:transition>
  <p:hf hdr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733" b="0" kern="1200" cap="none" spc="0" baseline="0" dirty="0" smtClean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93690" indent="-393690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933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72565" indent="-378875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667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5240" indent="-30267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9632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133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0440" indent="-302676" algn="l" defTabSz="853419" rtl="0" eaLnBrk="1" latinLnBrk="0" hangingPunct="1">
        <a:lnSpc>
          <a:spcPct val="200000"/>
        </a:lnSpc>
        <a:spcBef>
          <a:spcPts val="0"/>
        </a:spcBef>
        <a:buClr>
          <a:srgbClr val="18A3AC"/>
        </a:buClr>
        <a:buSzPct val="80000"/>
        <a:buFont typeface="Wingdings" charset="2"/>
        <a:buChar char="§"/>
        <a:defRPr lang="en-US" sz="2667" b="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6E9B-FF7E-3441-AC26-0AFC77E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720A6-D800-C341-88A8-20599E7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FDB38-0D67-6442-A0A7-9F88D380D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68938-0E8B-A541-9E7E-733421F56448}"/>
              </a:ext>
            </a:extLst>
          </p:cNvPr>
          <p:cNvSpPr txBox="1"/>
          <p:nvPr/>
        </p:nvSpPr>
        <p:spPr>
          <a:xfrm>
            <a:off x="381000" y="1905000"/>
            <a:ext cx="10664137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We will begin at</a:t>
            </a:r>
          </a:p>
          <a:p>
            <a:r>
              <a:rPr lang="en-US" sz="6600" b="1" dirty="0">
                <a:solidFill>
                  <a:schemeClr val="bg1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4:10 PM Pacific!</a:t>
            </a:r>
          </a:p>
        </p:txBody>
      </p:sp>
      <p:pic>
        <p:nvPicPr>
          <p:cNvPr id="1026" name="Picture 2" descr="Strategies for Faculty to Alleviate Student Zoom Fatigue | Library Drop-in  Series - UCSF Events Calendar">
            <a:extLst>
              <a:ext uri="{FF2B5EF4-FFF2-40B4-BE49-F238E27FC236}">
                <a16:creationId xmlns:a16="http://schemas.microsoft.com/office/drawing/2014/main" id="{B204D766-499E-9143-8137-DD1B09B10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32548" r="9374" b="39271"/>
          <a:stretch/>
        </p:blipFill>
        <p:spPr bwMode="auto">
          <a:xfrm>
            <a:off x="9220200" y="5669181"/>
            <a:ext cx="2763045" cy="9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81FAD-AC30-424A-8B4A-23815D0A3185}"/>
              </a:ext>
            </a:extLst>
          </p:cNvPr>
          <p:cNvSpPr/>
          <p:nvPr/>
        </p:nvSpPr>
        <p:spPr>
          <a:xfrm>
            <a:off x="0" y="0"/>
            <a:ext cx="4905632" cy="6858000"/>
          </a:xfrm>
          <a:prstGeom prst="rect">
            <a:avLst/>
          </a:prstGeom>
          <a:solidFill>
            <a:srgbClr val="052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423741" y="2521059"/>
            <a:ext cx="4481891" cy="1815882"/>
            <a:chOff x="423741" y="2321004"/>
            <a:chExt cx="3356920" cy="18158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23741" y="2321004"/>
              <a:ext cx="3356920" cy="144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sz="4400" b="1" dirty="0">
                  <a:solidFill>
                    <a:prstClr val="white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Zoom Reminders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1" y="3767552"/>
              <a:ext cx="335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dirty="0">
                  <a:solidFill>
                    <a:prstClr val="white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We will begin in a moment!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5329371" y="949193"/>
            <a:ext cx="6716856" cy="495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9170">
              <a:spcAft>
                <a:spcPts val="1400"/>
              </a:spcAft>
            </a:pPr>
            <a:r>
              <a:rPr lang="en-US" sz="2133" dirty="0">
                <a:solidFill>
                  <a:prstClr val="black"/>
                </a:solidFill>
                <a:latin typeface="Arial Nova Light" panose="020B0304020202020204" pitchFamily="34" charset="0"/>
                <a:ea typeface="Helvetica Neue Light" panose="02000403000000020004" pitchFamily="2" charset="0"/>
              </a:rPr>
              <a:t>We have a large group today, so the following tips will help things run smoothly:</a:t>
            </a:r>
          </a:p>
          <a:p>
            <a:pPr marL="342900" indent="-342900" defTabSz="121917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  <a:latin typeface="Arial Nova Light" panose="020B0304020202020204" pitchFamily="34" charset="0"/>
                <a:ea typeface="Helvetica Neue Light" panose="02000403000000020004" pitchFamily="2" charset="0"/>
              </a:rPr>
              <a:t>Please stay muted during the session.</a:t>
            </a:r>
          </a:p>
          <a:p>
            <a:pPr marL="800100" lvl="1" indent="-342900" defTabSz="121917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  <a:latin typeface="Arial Nova Light" panose="020B0304020202020204" pitchFamily="34" charset="0"/>
                <a:ea typeface="Helvetica Neue Light" panose="02000403000000020004" pitchFamily="2" charset="0"/>
              </a:rPr>
              <a:t>If you have questions, pose them inside of chat.</a:t>
            </a:r>
          </a:p>
          <a:p>
            <a:pPr marL="342900" indent="-342900" defTabSz="121917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  <a:latin typeface="Arial Nova Light" panose="020B0304020202020204" pitchFamily="34" charset="0"/>
                <a:ea typeface="Helvetica Neue Light" panose="02000403000000020004" pitchFamily="2" charset="0"/>
              </a:rPr>
              <a:t>Cameras are optional.</a:t>
            </a:r>
          </a:p>
          <a:p>
            <a:pPr marL="342900" indent="-342900" defTabSz="121917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  <a:latin typeface="Arial Nova Light" panose="020B0304020202020204" pitchFamily="34" charset="0"/>
                <a:ea typeface="Helvetica Neue Light" panose="02000403000000020004" pitchFamily="2" charset="0"/>
              </a:rPr>
              <a:t>Speaker view is the optimal way to watch today’s workshop. </a:t>
            </a:r>
          </a:p>
          <a:p>
            <a:pPr marL="342900" indent="-342900" defTabSz="121917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prstClr val="black"/>
                </a:solidFill>
                <a:latin typeface="Arial Nova Light" panose="020B0304020202020204" pitchFamily="34" charset="0"/>
                <a:ea typeface="Helvetica Neue Light" panose="02000403000000020004" pitchFamily="2" charset="0"/>
              </a:rPr>
              <a:t>Be ready to participate in Zoom polls and other activities.</a:t>
            </a:r>
          </a:p>
          <a:p>
            <a:pPr marL="342900" indent="-342900" defTabSz="1219170">
              <a:spcAft>
                <a:spcPts val="1400"/>
              </a:spcAft>
              <a:buFont typeface="Arial" panose="020B0604020202020204" pitchFamily="34" charset="0"/>
              <a:buChar char="•"/>
            </a:pPr>
            <a:endParaRPr lang="en-US" sz="2133" dirty="0">
              <a:solidFill>
                <a:prstClr val="black"/>
              </a:solidFill>
              <a:latin typeface="Arial Nova Light" panose="020B0304020202020204" pitchFamily="34" charset="0"/>
              <a:ea typeface="Helvetica Neue Light" panose="02000403000000020004" pitchFamily="2" charset="0"/>
            </a:endParaRPr>
          </a:p>
          <a:p>
            <a:pPr defTabSz="1219170">
              <a:spcAft>
                <a:spcPts val="1400"/>
              </a:spcAft>
            </a:pPr>
            <a:r>
              <a:rPr lang="en-US" sz="2133" dirty="0">
                <a:solidFill>
                  <a:prstClr val="black"/>
                </a:solidFill>
                <a:latin typeface="Arial Nova Light" panose="020B0304020202020204" pitchFamily="34" charset="0"/>
                <a:ea typeface="Helvetica Neue Light" panose="02000403000000020004" pitchFamily="2" charset="0"/>
              </a:rPr>
              <a:t>Today’s session will be recorded!</a:t>
            </a:r>
          </a:p>
        </p:txBody>
      </p:sp>
    </p:spTree>
    <p:extLst>
      <p:ext uri="{BB962C8B-B14F-4D97-AF65-F5344CB8AC3E}">
        <p14:creationId xmlns:p14="http://schemas.microsoft.com/office/powerpoint/2010/main" val="357738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6E9B-FF7E-3441-AC26-0AFC77E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720A6-D800-C341-88A8-20599E7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FDB38-0D67-6442-A0A7-9F88D380D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71E677-0CBB-9D4C-A649-00D1D1887340}"/>
              </a:ext>
            </a:extLst>
          </p:cNvPr>
          <p:cNvGrpSpPr/>
          <p:nvPr/>
        </p:nvGrpSpPr>
        <p:grpSpPr>
          <a:xfrm>
            <a:off x="345738" y="1857399"/>
            <a:ext cx="11500527" cy="2810828"/>
            <a:chOff x="423741" y="2336392"/>
            <a:chExt cx="3356919" cy="2810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268938-0E8B-A541-9E7E-733421F56448}"/>
                </a:ext>
              </a:extLst>
            </p:cNvPr>
            <p:cNvSpPr txBox="1"/>
            <p:nvPr/>
          </p:nvSpPr>
          <p:spPr>
            <a:xfrm>
              <a:off x="423741" y="2336392"/>
              <a:ext cx="3112783" cy="2123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Welcome to</a:t>
              </a:r>
            </a:p>
            <a:p>
              <a:r>
                <a:rPr lang="en-US" sz="6600" b="1" dirty="0">
                  <a:solidFill>
                    <a:schemeClr val="bg1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Hacky Hour!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A0F2E1-4E8D-984A-AFEB-E8E1DC466D5C}"/>
                </a:ext>
              </a:extLst>
            </p:cNvPr>
            <p:cNvSpPr txBox="1"/>
            <p:nvPr/>
          </p:nvSpPr>
          <p:spPr>
            <a:xfrm>
              <a:off x="423741" y="4623999"/>
              <a:ext cx="335691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Finding Data Science Help Online</a:t>
              </a:r>
            </a:p>
          </p:txBody>
        </p:sp>
      </p:grpSp>
      <p:pic>
        <p:nvPicPr>
          <p:cNvPr id="1026" name="Picture 2" descr="Strategies for Faculty to Alleviate Student Zoom Fatigue | Library Drop-in  Series - UCSF Events Calendar">
            <a:extLst>
              <a:ext uri="{FF2B5EF4-FFF2-40B4-BE49-F238E27FC236}">
                <a16:creationId xmlns:a16="http://schemas.microsoft.com/office/drawing/2014/main" id="{B204D766-499E-9143-8137-DD1B09B10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32548" r="9374" b="39271"/>
          <a:stretch/>
        </p:blipFill>
        <p:spPr bwMode="auto">
          <a:xfrm>
            <a:off x="9220200" y="5669181"/>
            <a:ext cx="2763045" cy="9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81FAD-AC30-424A-8B4A-23815D0A3185}"/>
              </a:ext>
            </a:extLst>
          </p:cNvPr>
          <p:cNvSpPr/>
          <p:nvPr/>
        </p:nvSpPr>
        <p:spPr>
          <a:xfrm>
            <a:off x="0" y="0"/>
            <a:ext cx="4905632" cy="6858000"/>
          </a:xfrm>
          <a:prstGeom prst="rect">
            <a:avLst/>
          </a:prstGeom>
          <a:solidFill>
            <a:srgbClr val="052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FD85B-4EA8-F944-9BC5-51B5E77030FC}"/>
              </a:ext>
            </a:extLst>
          </p:cNvPr>
          <p:cNvSpPr txBox="1"/>
          <p:nvPr/>
        </p:nvSpPr>
        <p:spPr>
          <a:xfrm>
            <a:off x="423741" y="3028892"/>
            <a:ext cx="4481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5392707" y="2182608"/>
            <a:ext cx="6214407" cy="2492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We will introduce the following topics:</a:t>
            </a:r>
          </a:p>
          <a:p>
            <a:pPr marL="457189" indent="-457189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latin typeface="Arial Nova Light" panose="020B0304020202020204" pitchFamily="34" charset="0"/>
                <a:ea typeface="Helvetica Neue Light" panose="02000403000000020004" pitchFamily="2" charset="0"/>
              </a:rPr>
              <a:t>Navigating Online Data Science Resources</a:t>
            </a:r>
          </a:p>
          <a:p>
            <a:pPr marL="457189" indent="-457189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latin typeface="Arial Nova Light" panose="020B0304020202020204" pitchFamily="34" charset="0"/>
                <a:ea typeface="Helvetica Neue Light" panose="02000403000000020004" pitchFamily="2" charset="0"/>
              </a:rPr>
              <a:t>Posting Questions in Online Forums</a:t>
            </a:r>
          </a:p>
          <a:p>
            <a:pPr marL="457189" indent="-457189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33" dirty="0">
              <a:latin typeface="Arial Nova Light" panose="020B0304020202020204" pitchFamily="34" charset="0"/>
              <a:ea typeface="Helvetica Neue Light" panose="020004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Arial Nova" panose="020B0504020202020204" pitchFamily="34" charset="0"/>
                <a:ea typeface="Helvetica Neue Light" panose="02000403000000020004" pitchFamily="2" charset="0"/>
              </a:rPr>
              <a:t>In addition, you’ll apply what you’ve learned to a hands-on challenge!</a:t>
            </a:r>
          </a:p>
        </p:txBody>
      </p:sp>
    </p:spTree>
    <p:extLst>
      <p:ext uri="{BB962C8B-B14F-4D97-AF65-F5344CB8AC3E}">
        <p14:creationId xmlns:p14="http://schemas.microsoft.com/office/powerpoint/2010/main" val="350820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SF Contemporary">
  <a:themeElements>
    <a:clrScheme name="UCSF Colors">
      <a:dk1>
        <a:srgbClr val="052049"/>
      </a:dk1>
      <a:lt1>
        <a:srgbClr val="FFFFFF"/>
      </a:lt1>
      <a:dk2>
        <a:srgbClr val="052049"/>
      </a:dk2>
      <a:lt2>
        <a:srgbClr val="FFFFFF"/>
      </a:lt2>
      <a:accent1>
        <a:srgbClr val="0093D0"/>
      </a:accent1>
      <a:accent2>
        <a:srgbClr val="18A3AC"/>
      </a:accent2>
      <a:accent3>
        <a:srgbClr val="9DC23B"/>
      </a:accent3>
      <a:accent4>
        <a:srgbClr val="F58024"/>
      </a:accent4>
      <a:accent5>
        <a:srgbClr val="C7CED1"/>
      </a:accent5>
      <a:accent6>
        <a:srgbClr val="716FB3"/>
      </a:accent6>
      <a:hlink>
        <a:srgbClr val="178CCB"/>
      </a:hlink>
      <a:folHlink>
        <a:srgbClr val="5F5F5F"/>
      </a:folHlink>
    </a:clrScheme>
    <a:fontScheme name="UCSF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algn="ctr">
          <a:noFill/>
          <a:miter lim="800000"/>
          <a:headEnd/>
          <a:tailEnd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  <a:headEnd/>
          <a:tailEnd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3_UCSF-16x9-FontA_test2" id="{24DA3907-1B0C-0B4F-8531-D21433304D1E}" vid="{5AF78529-A89B-1E41-BE10-0E2BEF66F84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Arial</vt:lpstr>
      <vt:lpstr>Arial Nova</vt:lpstr>
      <vt:lpstr>Arial Nova Light</vt:lpstr>
      <vt:lpstr>Calibri</vt:lpstr>
      <vt:lpstr>Calibri Light</vt:lpstr>
      <vt:lpstr>Garamond</vt:lpstr>
      <vt:lpstr>Wingdings</vt:lpstr>
      <vt:lpstr>1_Office Theme</vt:lpstr>
      <vt:lpstr>UCSF Contemporary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2021-08-13T17:17:56Z</dcterms:modified>
</cp:coreProperties>
</file>