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80" r:id="rId3"/>
    <p:sldId id="893" r:id="rId4"/>
    <p:sldId id="835" r:id="rId5"/>
    <p:sldId id="847" r:id="rId6"/>
    <p:sldId id="892" r:id="rId7"/>
    <p:sldId id="894" r:id="rId8"/>
    <p:sldId id="895" r:id="rId9"/>
    <p:sldId id="896" r:id="rId10"/>
    <p:sldId id="869" r:id="rId11"/>
    <p:sldId id="897" r:id="rId12"/>
    <p:sldId id="898" r:id="rId13"/>
    <p:sldId id="899" r:id="rId14"/>
    <p:sldId id="9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12048"/>
    <a:srgbClr val="716FB2"/>
    <a:srgbClr val="748293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719"/>
  </p:normalViewPr>
  <p:slideViewPr>
    <p:cSldViewPr>
      <p:cViewPr varScale="1">
        <p:scale>
          <a:sx n="147" d="100"/>
          <a:sy n="147" d="100"/>
        </p:scale>
        <p:origin x="30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32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58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emphasize forums a little more because they’re underused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4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86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documentation is good if you have questions about a specific tool or skill.</a:t>
            </a:r>
          </a:p>
          <a:p>
            <a:endParaRPr lang="en-US" dirty="0"/>
          </a:p>
          <a:p>
            <a:r>
              <a:rPr lang="en-US" dirty="0"/>
              <a:t>To navigate the information within technical documentation, try to figure out what a tool does -&gt; how do you use it -&gt; how does it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43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technical documentation doesn’t make sense or your question isn’t covered, take a look at forums.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1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72366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A18C-D50D-3B41-A36D-C7252ABE830D}"/>
              </a:ext>
            </a:extLst>
          </p:cNvPr>
          <p:cNvSpPr txBox="1"/>
          <p:nvPr/>
        </p:nvSpPr>
        <p:spPr>
          <a:xfrm>
            <a:off x="686004" y="2562158"/>
            <a:ext cx="10819993" cy="17336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Online Data Science Resources</a:t>
            </a:r>
          </a:p>
        </p:txBody>
      </p:sp>
    </p:spTree>
    <p:extLst>
      <p:ext uri="{BB962C8B-B14F-4D97-AF65-F5344CB8AC3E}">
        <p14:creationId xmlns:p14="http://schemas.microsoft.com/office/powerpoint/2010/main" val="2531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2926008"/>
              <a:ext cx="6376040" cy="14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Marissa regularly uses the Scikit-learn Python package for machine learning. One day, as she is building a machine learning pipeline, she forgot the syntax for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sklearn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pipelines.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Marissa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8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2926008"/>
              <a:ext cx="6376040" cy="14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Marissa regularly uses the Scikit-learn Python package for machine learning. One day, as she is building a machine learning pipeline, she forgot the syntax for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sklearn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pipelines.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Marissa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658130"/>
            <a:ext cx="8428643" cy="3541740"/>
            <a:chOff x="3689683" y="2684996"/>
            <a:chExt cx="8428643" cy="35417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4783" y="2684996"/>
              <a:ext cx="6376040" cy="173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Luis is trying to upload some data to an S3 space onto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JupyterHub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hosted on an AWS Spark Cluster, but the files he uploads keeps getting truncated. He reviewed documentation, but he couldn’t find any solutions.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Luis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3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658130"/>
            <a:ext cx="8428643" cy="3541740"/>
            <a:chOff x="3689683" y="2684996"/>
            <a:chExt cx="8428643" cy="35417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4783" y="2684996"/>
              <a:ext cx="6376040" cy="173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Luis is trying to upload some data to an S3 space onto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JupyterHub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hosted on an AWS Spark Cluster, but the files he uploads keeps getting truncated. He reviewed documentation, but he couldn’t find any solutions.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Luis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5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happens when you</a:t>
            </a:r>
            <a:b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“Just Google it…” </a:t>
            </a:r>
            <a:r>
              <a:rPr lang="en-US" sz="6600" dirty="0"/>
              <a:t>🤔</a:t>
            </a: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66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Tableau Desktop Review | PCMag">
            <a:extLst>
              <a:ext uri="{FF2B5EF4-FFF2-40B4-BE49-F238E27FC236}">
                <a16:creationId xmlns:a16="http://schemas.microsoft.com/office/drawing/2014/main" id="{00227650-7781-994C-946E-7A9BC728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0" y="5043685"/>
            <a:ext cx="2984500" cy="168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oogle AI">
            <a:extLst>
              <a:ext uri="{FF2B5EF4-FFF2-40B4-BE49-F238E27FC236}">
                <a16:creationId xmlns:a16="http://schemas.microsoft.com/office/drawing/2014/main" id="{B0228AD3-BA6E-B34E-A07D-02C0ACB4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96" y="3806263"/>
            <a:ext cx="3058949" cy="16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ack Overflow = Programmers' Best Friend | by Om Ashish Mishra | codeburst">
            <a:extLst>
              <a:ext uri="{FF2B5EF4-FFF2-40B4-BE49-F238E27FC236}">
                <a16:creationId xmlns:a16="http://schemas.microsoft.com/office/drawing/2014/main" id="{644F4624-9571-9841-8103-2C40E13F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48" y="1469326"/>
            <a:ext cx="2784125" cy="10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C46900A7-E10B-1F49-AC4F-C82DA1A9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32" y="258404"/>
            <a:ext cx="3071994" cy="13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32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a lot of data science resources available online!</a:t>
            </a:r>
            <a:endParaRPr lang="en-US" sz="3200" dirty="0"/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87AFE7CF-8B1E-184B-A392-648B4BF1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8" y="304800"/>
            <a:ext cx="22160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FFCE0E-F253-3041-812F-841B7DAA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12" y="4070053"/>
            <a:ext cx="15113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681167-A77E-CA4B-9246-79A23D18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97" y="809204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hine Learning Mastery">
            <a:extLst>
              <a:ext uri="{FF2B5EF4-FFF2-40B4-BE49-F238E27FC236}">
                <a16:creationId xmlns:a16="http://schemas.microsoft.com/office/drawing/2014/main" id="{185462E8-E6BF-504B-B61E-464DA2E8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7" y="3870205"/>
            <a:ext cx="1384196" cy="1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 Vidhya - Learn Machine learning, artificial intelligence,  business analytics, data science, big data, data visualizations tools and  techniques. | Analytics Vidhya">
            <a:extLst>
              <a:ext uri="{FF2B5EF4-FFF2-40B4-BE49-F238E27FC236}">
                <a16:creationId xmlns:a16="http://schemas.microsoft.com/office/drawing/2014/main" id="{658EE7D6-0159-3246-967F-A90533AC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8" y="4434646"/>
            <a:ext cx="3113160" cy="89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test stories published on Towards Data Science">
            <a:extLst>
              <a:ext uri="{FF2B5EF4-FFF2-40B4-BE49-F238E27FC236}">
                <a16:creationId xmlns:a16="http://schemas.microsoft.com/office/drawing/2014/main" id="{C10C620E-D051-384F-A3A5-54106585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31" y="3870206"/>
            <a:ext cx="1390375" cy="13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type">
            <a:extLst>
              <a:ext uri="{FF2B5EF4-FFF2-40B4-BE49-F238E27FC236}">
                <a16:creationId xmlns:a16="http://schemas.microsoft.com/office/drawing/2014/main" id="{7B1CE835-9F9A-734C-8235-A14E5356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32" y="5606121"/>
            <a:ext cx="2901951" cy="7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Studio Community">
            <a:extLst>
              <a:ext uri="{FF2B5EF4-FFF2-40B4-BE49-F238E27FC236}">
                <a16:creationId xmlns:a16="http://schemas.microsoft.com/office/drawing/2014/main" id="{B2B04973-0393-AB46-9D83-EF52F435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8" y="1588940"/>
            <a:ext cx="4794658" cy="7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cikit-learn - Wikipedia">
            <a:extLst>
              <a:ext uri="{FF2B5EF4-FFF2-40B4-BE49-F238E27FC236}">
                <a16:creationId xmlns:a16="http://schemas.microsoft.com/office/drawing/2014/main" id="{9AFB0133-6149-C243-B5BD-1961E841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52" y="334412"/>
            <a:ext cx="2366546" cy="12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reeCodeCamp Certification Experience And Guide - DEV Community">
            <a:extLst>
              <a:ext uri="{FF2B5EF4-FFF2-40B4-BE49-F238E27FC236}">
                <a16:creationId xmlns:a16="http://schemas.microsoft.com/office/drawing/2014/main" id="{9F2D103B-7159-F64A-95A6-6B1631AD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48" y="304731"/>
            <a:ext cx="1580755" cy="8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ntroducing @KDnuggetsJobs, Data Science Job Finding Tool - KDnuggets">
            <a:extLst>
              <a:ext uri="{FF2B5EF4-FFF2-40B4-BE49-F238E27FC236}">
                <a16:creationId xmlns:a16="http://schemas.microsoft.com/office/drawing/2014/main" id="{6E9D35D3-F117-CA40-AAA7-A967FA89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19" y="5331236"/>
            <a:ext cx="1241958" cy="124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andas (software) - Wikipedia">
            <a:extLst>
              <a:ext uri="{FF2B5EF4-FFF2-40B4-BE49-F238E27FC236}">
                <a16:creationId xmlns:a16="http://schemas.microsoft.com/office/drawing/2014/main" id="{AE253277-20FA-9443-AA1C-0DFB03DF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70" y="5414678"/>
            <a:ext cx="3124200" cy="12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12" y="1143000"/>
            <a:ext cx="6648588" cy="609600"/>
          </a:xfrm>
        </p:spPr>
        <p:txBody>
          <a:bodyPr anchor="t"/>
          <a:lstStyle/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we will discuss: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DA8A5-0195-9740-AB5F-E4AB282B9A24}"/>
              </a:ext>
            </a:extLst>
          </p:cNvPr>
          <p:cNvSpPr/>
          <p:nvPr/>
        </p:nvSpPr>
        <p:spPr>
          <a:xfrm>
            <a:off x="666612" y="2474892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Technical Documentation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Forums</a:t>
            </a:r>
          </a:p>
        </p:txBody>
      </p:sp>
    </p:spTree>
    <p:extLst>
      <p:ext uri="{BB962C8B-B14F-4D97-AF65-F5344CB8AC3E}">
        <p14:creationId xmlns:p14="http://schemas.microsoft.com/office/powerpoint/2010/main" val="394313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Courses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Online courses can help you get oriented around a new topic area.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3D94C7-F572-AB48-830B-DF85D6A0595E}"/>
              </a:ext>
            </a:extLst>
          </p:cNvPr>
          <p:cNvGrpSpPr/>
          <p:nvPr/>
        </p:nvGrpSpPr>
        <p:grpSpPr>
          <a:xfrm>
            <a:off x="1143000" y="1976933"/>
            <a:ext cx="4761077" cy="3353403"/>
            <a:chOff x="1143000" y="1976933"/>
            <a:chExt cx="4761077" cy="33534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C57E0D-4FBA-7440-AD15-BCB4658776D4}"/>
                </a:ext>
              </a:extLst>
            </p:cNvPr>
            <p:cNvGrpSpPr/>
            <p:nvPr/>
          </p:nvGrpSpPr>
          <p:grpSpPr>
            <a:xfrm>
              <a:off x="1143000" y="2822190"/>
              <a:ext cx="4761077" cy="2508146"/>
              <a:chOff x="766899" y="2133600"/>
              <a:chExt cx="5773601" cy="3041546"/>
            </a:xfrm>
          </p:grpSpPr>
          <p:pic>
            <p:nvPicPr>
              <p:cNvPr id="8" name="Picture 6">
                <a:extLst>
                  <a:ext uri="{FF2B5EF4-FFF2-40B4-BE49-F238E27FC236}">
                    <a16:creationId xmlns:a16="http://schemas.microsoft.com/office/drawing/2014/main" id="{49479DF6-A7AE-DB4B-B353-BDA84BB96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99" y="2796034"/>
                <a:ext cx="1511300" cy="151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84726EF4-29E9-C844-9F58-9EE7092E2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3225696"/>
                <a:ext cx="1511300" cy="85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ow to Use LinkedIn Learning Online Class | LinkedIn Learning, formerly  Lynda.com">
                <a:extLst>
                  <a:ext uri="{FF2B5EF4-FFF2-40B4-BE49-F238E27FC236}">
                    <a16:creationId xmlns:a16="http://schemas.microsoft.com/office/drawing/2014/main" id="{CB3C44DA-DD56-8B46-A26B-7BA22869A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845" y="2133600"/>
                <a:ext cx="2709333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Learn to Code — For Free — Coding Courses for Busy People">
                <a:extLst>
                  <a:ext uri="{FF2B5EF4-FFF2-40B4-BE49-F238E27FC236}">
                    <a16:creationId xmlns:a16="http://schemas.microsoft.com/office/drawing/2014/main" id="{C6C0A791-9C4F-CF4A-BA02-843854CF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845" y="3651146"/>
                <a:ext cx="2709334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F2004-6295-A044-8851-A3C4225621E5}"/>
                </a:ext>
              </a:extLst>
            </p:cNvPr>
            <p:cNvSpPr txBox="1"/>
            <p:nvPr/>
          </p:nvSpPr>
          <p:spPr>
            <a:xfrm>
              <a:off x="1801072" y="1976933"/>
              <a:ext cx="3403392" cy="825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133" b="1" dirty="0">
                  <a:solidFill>
                    <a:srgbClr val="0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Asynchronous</a:t>
              </a:r>
            </a:p>
            <a:p>
              <a:pPr algn="ctr">
                <a:spcAft>
                  <a:spcPts val="600"/>
                </a:spcAft>
              </a:pPr>
              <a:r>
                <a:rPr lang="en-US" sz="2133" dirty="0">
                  <a:solidFill>
                    <a:srgbClr val="000000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(self-paced)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2C16A8-D47B-1A48-8D55-8231877DCF0C}"/>
              </a:ext>
            </a:extLst>
          </p:cNvPr>
          <p:cNvGrpSpPr/>
          <p:nvPr/>
        </p:nvGrpSpPr>
        <p:grpSpPr>
          <a:xfrm>
            <a:off x="7132180" y="1976932"/>
            <a:ext cx="3403392" cy="3353404"/>
            <a:chOff x="7132180" y="1976932"/>
            <a:chExt cx="3403392" cy="33534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57C26-3DC1-D043-AB46-7707DD6FCCF5}"/>
                </a:ext>
              </a:extLst>
            </p:cNvPr>
            <p:cNvSpPr txBox="1"/>
            <p:nvPr/>
          </p:nvSpPr>
          <p:spPr>
            <a:xfrm>
              <a:off x="7132180" y="1976932"/>
              <a:ext cx="3403392" cy="825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133" b="1" dirty="0">
                  <a:solidFill>
                    <a:srgbClr val="0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Synchronous</a:t>
              </a:r>
            </a:p>
            <a:p>
              <a:pPr algn="ctr">
                <a:spcAft>
                  <a:spcPts val="600"/>
                </a:spcAft>
              </a:pPr>
              <a:r>
                <a:rPr lang="en-US" sz="2133" dirty="0">
                  <a:solidFill>
                    <a:srgbClr val="000000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(live instruction)</a:t>
              </a:r>
            </a:p>
          </p:txBody>
        </p:sp>
        <p:pic>
          <p:nvPicPr>
            <p:cNvPr id="1030" name="Picture 6" descr="UCSF Data Science Initiative · GitHub">
              <a:extLst>
                <a:ext uri="{FF2B5EF4-FFF2-40B4-BE49-F238E27FC236}">
                  <a16:creationId xmlns:a16="http://schemas.microsoft.com/office/drawing/2014/main" id="{233CE255-C02A-BF4C-8802-CD3D9C3C4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376" y="2917336"/>
              <a:ext cx="2413000" cy="241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5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Technical Documentation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Find information about a specific tool or skill.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E521A4-4AD1-8C40-B814-506C7A1BADCA}"/>
              </a:ext>
            </a:extLst>
          </p:cNvPr>
          <p:cNvGrpSpPr/>
          <p:nvPr/>
        </p:nvGrpSpPr>
        <p:grpSpPr>
          <a:xfrm>
            <a:off x="533400" y="2035120"/>
            <a:ext cx="3124200" cy="3474609"/>
            <a:chOff x="687973" y="1871429"/>
            <a:chExt cx="3124200" cy="3474609"/>
          </a:xfrm>
        </p:grpSpPr>
        <p:pic>
          <p:nvPicPr>
            <p:cNvPr id="15" name="Picture 16" descr="GitHub Logotype">
              <a:extLst>
                <a:ext uri="{FF2B5EF4-FFF2-40B4-BE49-F238E27FC236}">
                  <a16:creationId xmlns:a16="http://schemas.microsoft.com/office/drawing/2014/main" id="{F510C4B6-2BA0-C046-8BAF-80133F46C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97" y="4587903"/>
              <a:ext cx="2901951" cy="75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scikit-learn - Wikipedia">
              <a:extLst>
                <a:ext uri="{FF2B5EF4-FFF2-40B4-BE49-F238E27FC236}">
                  <a16:creationId xmlns:a16="http://schemas.microsoft.com/office/drawing/2014/main" id="{207486CD-CB91-134D-932F-7C7D3919A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971800"/>
              <a:ext cx="2366546" cy="127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pandas (software) - Wikipedia">
              <a:extLst>
                <a:ext uri="{FF2B5EF4-FFF2-40B4-BE49-F238E27FC236}">
                  <a16:creationId xmlns:a16="http://schemas.microsoft.com/office/drawing/2014/main" id="{C8EF4E99-5815-484C-AAEB-B108CA461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3" y="1871429"/>
              <a:ext cx="3124200" cy="12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65BF9-053E-5C45-9EEB-70FED87890B2}"/>
              </a:ext>
            </a:extLst>
          </p:cNvPr>
          <p:cNvSpPr/>
          <p:nvPr/>
        </p:nvSpPr>
        <p:spPr>
          <a:xfrm>
            <a:off x="5791200" y="2590800"/>
            <a:ext cx="5562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“Learn to drive before learning how the engine works!”</a:t>
            </a:r>
          </a:p>
          <a:p>
            <a:pPr algn="ctr">
              <a:spcAft>
                <a:spcPts val="600"/>
              </a:spcAft>
            </a:pPr>
            <a:endParaRPr lang="en-US" sz="2800" dirty="0">
              <a:latin typeface="Arial Nova" panose="020B0504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does it do?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you use it?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2874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Online Forums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 forums to view discussions and post specific questions.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9C19E0-76DB-CB48-8126-86F2628C14ED}"/>
              </a:ext>
            </a:extLst>
          </p:cNvPr>
          <p:cNvGrpSpPr/>
          <p:nvPr/>
        </p:nvGrpSpPr>
        <p:grpSpPr>
          <a:xfrm>
            <a:off x="617644" y="2438400"/>
            <a:ext cx="4794658" cy="2924262"/>
            <a:chOff x="533400" y="2959100"/>
            <a:chExt cx="4794658" cy="2924262"/>
          </a:xfrm>
        </p:grpSpPr>
        <p:pic>
          <p:nvPicPr>
            <p:cNvPr id="10" name="Picture 20" descr="Stack Overflow = Programmers' Best Friend | by Om Ashish Mishra | codeburst">
              <a:extLst>
                <a:ext uri="{FF2B5EF4-FFF2-40B4-BE49-F238E27FC236}">
                  <a16:creationId xmlns:a16="http://schemas.microsoft.com/office/drawing/2014/main" id="{947CA994-67DC-F94D-BFD9-D6C1F602B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810000"/>
              <a:ext cx="3421530" cy="13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Kaggle - Wikipedia">
              <a:extLst>
                <a:ext uri="{FF2B5EF4-FFF2-40B4-BE49-F238E27FC236}">
                  <a16:creationId xmlns:a16="http://schemas.microsoft.com/office/drawing/2014/main" id="{3490C219-0B94-C042-8A75-EFE2CDB64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59100"/>
              <a:ext cx="2216013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8" descr="RStudio Community">
              <a:extLst>
                <a:ext uri="{FF2B5EF4-FFF2-40B4-BE49-F238E27FC236}">
                  <a16:creationId xmlns:a16="http://schemas.microsoft.com/office/drawing/2014/main" id="{8EAC890B-1126-CD4C-96D2-9DD2AC6CA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144301"/>
              <a:ext cx="4794658" cy="7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9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3000181"/>
              <a:ext cx="6376040" cy="10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Howard is a recent graduate, and he is interested in learning more about “business intelligence.” He’s not sure what exactly it is, but he’s curious.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Howard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3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3000181"/>
              <a:ext cx="6376040" cy="10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Howard is a recent graduate, and he is interested in learning more about “business intelligence.” He’s not sure what exactly it is, but he’s curious.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Howard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Courses</a:t>
              </a:r>
              <a:endParaRPr lang="en-US" sz="2133" dirty="0">
                <a:latin typeface="Arial Nova Light" panose="020B0304020202020204" pitchFamily="34" charset="0"/>
                <a:ea typeface="Helvetica Neue Light" panose="02000403000000020004" pitchFamily="2" charset="0"/>
              </a:endParaRP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Macintosh PowerPoint</Application>
  <PresentationFormat>Widescreen</PresentationFormat>
  <Paragraphs>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Wingdings</vt:lpstr>
      <vt:lpstr>1_Office Theme</vt:lpstr>
      <vt:lpstr>UCSF Contemporary</vt:lpstr>
      <vt:lpstr>PowerPoint Presentation</vt:lpstr>
      <vt:lpstr>What happens when you  “Just Google it…” 🤔 </vt:lpstr>
      <vt:lpstr>There are a lot of data science resources available online!</vt:lpstr>
      <vt:lpstr>Today we will discuss: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2021-08-26T16:30:26Z</dcterms:modified>
</cp:coreProperties>
</file>