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3" r:id="rId2"/>
  </p:sldMasterIdLst>
  <p:notesMasterIdLst>
    <p:notesMasterId r:id="rId16"/>
  </p:notesMasterIdLst>
  <p:sldIdLst>
    <p:sldId id="280" r:id="rId3"/>
    <p:sldId id="893" r:id="rId4"/>
    <p:sldId id="835" r:id="rId5"/>
    <p:sldId id="847" r:id="rId6"/>
    <p:sldId id="892" r:id="rId7"/>
    <p:sldId id="894" r:id="rId8"/>
    <p:sldId id="895" r:id="rId9"/>
    <p:sldId id="896" r:id="rId10"/>
    <p:sldId id="869" r:id="rId11"/>
    <p:sldId id="897" r:id="rId12"/>
    <p:sldId id="898" r:id="rId13"/>
    <p:sldId id="899" r:id="rId14"/>
    <p:sldId id="9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12048"/>
    <a:srgbClr val="716FB2"/>
    <a:srgbClr val="748293"/>
    <a:srgbClr val="0024DB"/>
    <a:srgbClr val="000000"/>
    <a:srgbClr val="5B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719"/>
  </p:normalViewPr>
  <p:slideViewPr>
    <p:cSldViewPr>
      <p:cViewPr varScale="1">
        <p:scale>
          <a:sx n="147" d="100"/>
          <a:sy n="147" d="100"/>
        </p:scale>
        <p:origin x="30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32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58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emphasize forums a little more because they’re underused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4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even know the right questions to ask, online courses could help get you oriented. </a:t>
            </a:r>
          </a:p>
          <a:p>
            <a:endParaRPr lang="en-US" dirty="0"/>
          </a:p>
          <a:p>
            <a:r>
              <a:rPr lang="en-US" dirty="0"/>
              <a:t>Asynchronous courses are self-paced, and they’re nice if you need flexibility.</a:t>
            </a:r>
          </a:p>
          <a:p>
            <a:r>
              <a:rPr lang="en-US" dirty="0"/>
              <a:t>Synchronous courses are live, and they’ve nice if you want a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86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documentation is good if you have questions about a specific tool or skill.</a:t>
            </a:r>
          </a:p>
          <a:p>
            <a:endParaRPr lang="en-US" dirty="0"/>
          </a:p>
          <a:p>
            <a:r>
              <a:rPr lang="en-US" dirty="0"/>
              <a:t>To navigate the information within technical documentation, try to figure out what a tool does -&gt; how do you use it -&gt; how does it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43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technical documentation doesn’t make sense or your question isn’t covered, take a look at forums.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111E5896-917A-4035-A860-408E1EC3CD51}" type="slidenum">
              <a:rPr lang="en-US" smtClean="0">
                <a:solidFill>
                  <a:srgbClr val="052049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US" dirty="0">
              <a:solidFill>
                <a:srgbClr val="05204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>
                <a:solidFill>
                  <a:srgbClr val="052049"/>
                </a:solidFill>
                <a:latin typeface="+mj-lt"/>
              </a:rPr>
              <a:t>| [footer text here]</a:t>
            </a:r>
            <a:endParaRPr lang="en-US" sz="800" dirty="0">
              <a:solidFill>
                <a:srgbClr val="0520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1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DF6-627D-E34A-9CE2-81385FFF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542-D5BA-4A4D-922B-19DBAEF4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C3-227F-3143-8EE7-941E22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DB11-BA66-C146-8589-1CAA30F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2918-10C7-A247-A1AA-38893DF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A8C-8D48-744E-8786-1883EF8F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CF70-BC65-0840-9D01-CCDF20C4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5423-D277-6441-9AC7-21E9945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1C2-C84E-DA43-91AF-9885D05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65FE-E332-7741-902F-B8DA5DA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C5C-4FA2-FE49-A64F-3E395C3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0165-3B60-6E41-9F7D-8400E16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86AA-1B56-1C4B-B654-6E75DA4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97B-9A05-E84A-B246-402CD20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D34B-6FA6-7842-86B4-77FB0C1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72366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117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34027" y="325677"/>
            <a:ext cx="11857972" cy="65323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77417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rgbClr val="052049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12035" y="5764696"/>
            <a:ext cx="11979965" cy="10933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398933" y="2504662"/>
            <a:ext cx="8188479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2"/>
          </p:nvPr>
        </p:nvSpPr>
        <p:spPr>
          <a:xfrm>
            <a:off x="425600" y="6155225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03755" y="4246880"/>
            <a:ext cx="8196909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tx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458" y="5469675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tx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636103"/>
            <a:ext cx="1729936" cy="11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77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56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3D-DC8C-4A4E-A2A0-413DBA9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67-C715-104D-BD69-EB2C274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30B8-A29F-FC4C-A075-24540F1C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4AB-1292-5540-9F0D-2B8D8DD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624D-C920-464B-B310-19032E2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0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91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26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53789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37247789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425757287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24004105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33308766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18A3AC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800722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468-DB36-684C-96AE-6404CFA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513F-60C6-484E-8DEA-756A135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04D-2C8D-034A-B80B-4ADE272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5D3-5976-3F45-BB22-E6BB901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B7B9-8603-B844-BFF5-3C8540D1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90BD3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4026297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F26D04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1521273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5153580" y="2710217"/>
            <a:ext cx="2094721" cy="1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284" y="2513067"/>
            <a:ext cx="1832365" cy="18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Resear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40" y="2687339"/>
            <a:ext cx="2153920" cy="2153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9440" y="0"/>
            <a:ext cx="3992560" cy="2687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1932"/>
            <a:ext cx="8199440" cy="50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Educ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752" y="2687339"/>
            <a:ext cx="2153920" cy="2153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75671" cy="2687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Patient Ca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893" y="2687339"/>
            <a:ext cx="2153920" cy="215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0"/>
            <a:ext cx="3680812" cy="2687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35F-27FA-5C4E-B9B1-6E8BCDC3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8ACE-BE24-7649-827A-6FA11073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7482-9F3D-F84A-9EB9-E20E0BD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167-8811-434F-A92E-FCD7829DA7CB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CDFC-98AB-AC42-A19A-77A15D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2A75-F5DE-914E-9035-422FC25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B64C-59C5-4B43-A181-0C6D246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E3D8-06A1-5448-8966-288515773649}" type="datetime1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F1F9-760B-0342-B8ED-28068739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F6CB-0E75-5A49-8914-143C33E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7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32C-F38E-274C-8F7F-528457C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92C5-DCAF-8C49-BD8C-E1908C0D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5FF0-DE4F-CE4F-9361-A64C8A3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520F-BCD2-FA49-9EBE-0E0FC60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733-F892-8447-BC73-CE38605E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397-8FE1-7247-B711-C498CB0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586-5C34-CD49-AC52-45F909760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D469-D0A3-B94A-B3A5-22849B55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A2D1-82D6-E54C-985D-93251C8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C160-F3F4-3747-BC10-CA63A87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5CD-C5FA-AB4E-A145-FAB4947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0A7-35B4-5849-89A7-DC837BE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0F06-F144-024B-843A-779ADFB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63DE-106E-0E48-87B7-5D28DB8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7B0D-F675-1545-87D0-CB232F7BB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22-F19D-B548-8F4E-594EA9C4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9483-C439-EB4F-A28E-9A94F2D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55B-96D1-6D49-8D5D-54D752D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AAFA-237E-EB45-A271-0C2E1C0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56-BC73-FC48-B5EA-79E7B07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0EF3-152B-BA46-9696-1BBD4B7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F746-7004-BE4A-8B4E-A408C9C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B101-6E54-2343-873B-95C3B185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2608-C0F2-2643-961E-757C12B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951-F4D4-6C48-96CE-E10EC87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5398-1BE5-B84F-BE8A-73C37D3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864-DEF7-E045-AD2B-A3A971C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709A-1BA2-4149-A424-B54AB2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2B4-A655-F846-80F0-67AE3C6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6156-F984-6644-919D-A7B9EF9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85AB-B37D-8A43-A7E2-C49534C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192-85AA-1448-9862-2B279D1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B51-ADD1-894E-8D00-20BACE5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BD4E-6022-0E4A-9D2B-2FD8CC2E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319B-1DA9-094D-97FB-62D3B104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60A-0D7E-C14C-A6B4-D248D39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A5-2FAF-994C-B8EF-754F2D9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350-8AB7-7B4B-BBDC-C40355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83D8-3862-3B4F-B78C-6D9FE4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2B5-1E8A-0441-B89F-A34D0B92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D84-F7B1-234A-8ADD-4C6E14DD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7E-53ED-FE4D-83F9-4165E39010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A78-4B80-6D4E-BAA7-0F0C2AA2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F85-B1A9-3140-A133-5436DC05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80" y="425001"/>
            <a:ext cx="10898107" cy="61144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867" y="6470129"/>
            <a:ext cx="5747876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UCSF | Health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2808" y="6453505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6834" y="6250080"/>
            <a:ext cx="11218333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 userDrawn="1"/>
        </p:nvCxnSpPr>
        <p:spPr>
          <a:xfrm>
            <a:off x="370417" y="6250080"/>
            <a:ext cx="11460480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77"/>
          <p:cNvSpPr>
            <a:spLocks/>
          </p:cNvSpPr>
          <p:nvPr userDrawn="1"/>
        </p:nvSpPr>
        <p:spPr bwMode="auto">
          <a:xfrm>
            <a:off x="11190818" y="6400800"/>
            <a:ext cx="641349" cy="308099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26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transition>
    <p:fade/>
  </p:transition>
  <p:hf hdr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b="0" kern="1200" cap="none" spc="0" baseline="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93690" indent="-393690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933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78875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667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5240" indent="-30267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9632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133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302676" algn="l" defTabSz="853419" rtl="0" eaLnBrk="1" latinLnBrk="0" hangingPunct="1">
        <a:lnSpc>
          <a:spcPct val="200000"/>
        </a:lnSpc>
        <a:spcBef>
          <a:spcPts val="0"/>
        </a:spcBef>
        <a:buClr>
          <a:srgbClr val="18A3AC"/>
        </a:buClr>
        <a:buSzPct val="80000"/>
        <a:buFont typeface="Wingdings" charset="2"/>
        <a:buChar char="§"/>
        <a:defRPr lang="en-US" sz="2667" b="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A18C-D50D-3B41-A36D-C7252ABE830D}"/>
              </a:ext>
            </a:extLst>
          </p:cNvPr>
          <p:cNvSpPr txBox="1"/>
          <p:nvPr/>
        </p:nvSpPr>
        <p:spPr>
          <a:xfrm>
            <a:off x="686004" y="2562158"/>
            <a:ext cx="10819993" cy="17336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Navigating Online Data Science Resources</a:t>
            </a:r>
          </a:p>
        </p:txBody>
      </p:sp>
    </p:spTree>
    <p:extLst>
      <p:ext uri="{BB962C8B-B14F-4D97-AF65-F5344CB8AC3E}">
        <p14:creationId xmlns:p14="http://schemas.microsoft.com/office/powerpoint/2010/main" val="25318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2926008"/>
              <a:ext cx="6376040" cy="14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Marissa regularly uses the Scikit-learn Python package for machine learning. One day, as she is building a machine learning pipeline, she forgot the syntax for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sklearn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pipelines.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Marissa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8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2926008"/>
              <a:ext cx="6376040" cy="14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Marissa regularly uses the Scikit-learn Python package for machine learning. One day, as she is building a machine learning pipeline, she forgot the syntax for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sklearn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pipelines.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Marissa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b="1" dirty="0">
                  <a:solidFill>
                    <a:srgbClr val="C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658130"/>
            <a:ext cx="8428643" cy="3541740"/>
            <a:chOff x="3689683" y="2684996"/>
            <a:chExt cx="8428643" cy="35417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4783" y="2684996"/>
              <a:ext cx="6376040" cy="173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Luis is trying to upload some data to an S3 space onto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JupyterHub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hosted on an AWS Spark Cluster, but the files he uploads keeps getting truncated. He reviewed documentation, but he couldn’t find any solutions.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Luis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3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658130"/>
            <a:ext cx="8428643" cy="3541740"/>
            <a:chOff x="3689683" y="2684996"/>
            <a:chExt cx="8428643" cy="35417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4783" y="2684996"/>
              <a:ext cx="6376040" cy="173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Luis is trying to upload some data to an S3 space onto </a:t>
              </a:r>
              <a:r>
                <a:rPr lang="en-US" sz="2133" dirty="0" err="1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JupyterHub</a:t>
              </a: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 hosted on an AWS Spark Cluster, but the files he uploads keeps getting truncated. He reviewed documentation, but he couldn’t find any solutions.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Luis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b="1" dirty="0">
                  <a:solidFill>
                    <a:srgbClr val="C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5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happens when you</a:t>
            </a:r>
            <a:b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“Just Google it…” </a:t>
            </a:r>
            <a:r>
              <a:rPr lang="en-US" sz="6600" dirty="0"/>
              <a:t>🤔</a:t>
            </a: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66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Tableau Desktop Review | PCMag">
            <a:extLst>
              <a:ext uri="{FF2B5EF4-FFF2-40B4-BE49-F238E27FC236}">
                <a16:creationId xmlns:a16="http://schemas.microsoft.com/office/drawing/2014/main" id="{00227650-7781-994C-946E-7A9BC728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0" y="5043685"/>
            <a:ext cx="2984500" cy="168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oogle AI">
            <a:extLst>
              <a:ext uri="{FF2B5EF4-FFF2-40B4-BE49-F238E27FC236}">
                <a16:creationId xmlns:a16="http://schemas.microsoft.com/office/drawing/2014/main" id="{B0228AD3-BA6E-B34E-A07D-02C0ACB4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96" y="3806263"/>
            <a:ext cx="3058949" cy="16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tack Overflow = Programmers' Best Friend | by Om Ashish Mishra | codeburst">
            <a:extLst>
              <a:ext uri="{FF2B5EF4-FFF2-40B4-BE49-F238E27FC236}">
                <a16:creationId xmlns:a16="http://schemas.microsoft.com/office/drawing/2014/main" id="{644F4624-9571-9841-8103-2C40E13F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48" y="1469326"/>
            <a:ext cx="2784125" cy="10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C46900A7-E10B-1F49-AC4F-C82DA1A9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32" y="258404"/>
            <a:ext cx="3071994" cy="13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46" y="3123275"/>
            <a:ext cx="10898107" cy="611449"/>
          </a:xfrm>
        </p:spPr>
        <p:txBody>
          <a:bodyPr anchor="ctr"/>
          <a:lstStyle/>
          <a:p>
            <a:r>
              <a:rPr lang="en-US" sz="32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are a lot of data science resources available online!</a:t>
            </a:r>
            <a:endParaRPr lang="en-US" sz="3200" dirty="0"/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87AFE7CF-8B1E-184B-A392-648B4BF1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8" y="304800"/>
            <a:ext cx="2216013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FFCE0E-F253-3041-812F-841B7DAA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12" y="4070053"/>
            <a:ext cx="15113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681167-A77E-CA4B-9246-79A23D18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97" y="809204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hine Learning Mastery">
            <a:extLst>
              <a:ext uri="{FF2B5EF4-FFF2-40B4-BE49-F238E27FC236}">
                <a16:creationId xmlns:a16="http://schemas.microsoft.com/office/drawing/2014/main" id="{185462E8-E6BF-504B-B61E-464DA2E8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77" y="3870205"/>
            <a:ext cx="1384196" cy="13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tics Vidhya - Learn Machine learning, artificial intelligence,  business analytics, data science, big data, data visualizations tools and  techniques. | Analytics Vidhya">
            <a:extLst>
              <a:ext uri="{FF2B5EF4-FFF2-40B4-BE49-F238E27FC236}">
                <a16:creationId xmlns:a16="http://schemas.microsoft.com/office/drawing/2014/main" id="{658EE7D6-0159-3246-967F-A90533AC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8" y="4434646"/>
            <a:ext cx="3113160" cy="89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test stories published on Towards Data Science">
            <a:extLst>
              <a:ext uri="{FF2B5EF4-FFF2-40B4-BE49-F238E27FC236}">
                <a16:creationId xmlns:a16="http://schemas.microsoft.com/office/drawing/2014/main" id="{C10C620E-D051-384F-A3A5-54106585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31" y="3870206"/>
            <a:ext cx="1390375" cy="13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type">
            <a:extLst>
              <a:ext uri="{FF2B5EF4-FFF2-40B4-BE49-F238E27FC236}">
                <a16:creationId xmlns:a16="http://schemas.microsoft.com/office/drawing/2014/main" id="{7B1CE835-9F9A-734C-8235-A14E5356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32" y="5606121"/>
            <a:ext cx="2901951" cy="75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Studio Community">
            <a:extLst>
              <a:ext uri="{FF2B5EF4-FFF2-40B4-BE49-F238E27FC236}">
                <a16:creationId xmlns:a16="http://schemas.microsoft.com/office/drawing/2014/main" id="{B2B04973-0393-AB46-9D83-EF52F435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8" y="1588940"/>
            <a:ext cx="4794658" cy="7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cikit-learn - Wikipedia">
            <a:extLst>
              <a:ext uri="{FF2B5EF4-FFF2-40B4-BE49-F238E27FC236}">
                <a16:creationId xmlns:a16="http://schemas.microsoft.com/office/drawing/2014/main" id="{9AFB0133-6149-C243-B5BD-1961E841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252" y="334412"/>
            <a:ext cx="2366546" cy="12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reeCodeCamp Certification Experience And Guide - DEV Community">
            <a:extLst>
              <a:ext uri="{FF2B5EF4-FFF2-40B4-BE49-F238E27FC236}">
                <a16:creationId xmlns:a16="http://schemas.microsoft.com/office/drawing/2014/main" id="{9F2D103B-7159-F64A-95A6-6B1631AD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48" y="304731"/>
            <a:ext cx="1580755" cy="8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ntroducing @KDnuggetsJobs, Data Science Job Finding Tool - KDnuggets">
            <a:extLst>
              <a:ext uri="{FF2B5EF4-FFF2-40B4-BE49-F238E27FC236}">
                <a16:creationId xmlns:a16="http://schemas.microsoft.com/office/drawing/2014/main" id="{6E9D35D3-F117-CA40-AAA7-A967FA89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19" y="5331236"/>
            <a:ext cx="1241958" cy="124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andas (software) - Wikipedia">
            <a:extLst>
              <a:ext uri="{FF2B5EF4-FFF2-40B4-BE49-F238E27FC236}">
                <a16:creationId xmlns:a16="http://schemas.microsoft.com/office/drawing/2014/main" id="{AE253277-20FA-9443-AA1C-0DFB03DF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70" y="5414678"/>
            <a:ext cx="3124200" cy="12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18B4A-7223-694A-9013-D436B965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12" y="1143000"/>
            <a:ext cx="6648588" cy="609600"/>
          </a:xfrm>
        </p:spPr>
        <p:txBody>
          <a:bodyPr anchor="t"/>
          <a:lstStyle/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we will discuss: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DA8A5-0195-9740-AB5F-E4AB282B9A24}"/>
              </a:ext>
            </a:extLst>
          </p:cNvPr>
          <p:cNvSpPr/>
          <p:nvPr/>
        </p:nvSpPr>
        <p:spPr>
          <a:xfrm>
            <a:off x="666612" y="2474892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Courses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F49"/>
                </a:solidFill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Technical Documentation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51F49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Forums</a:t>
            </a:r>
          </a:p>
        </p:txBody>
      </p:sp>
    </p:spTree>
    <p:extLst>
      <p:ext uri="{BB962C8B-B14F-4D97-AF65-F5344CB8AC3E}">
        <p14:creationId xmlns:p14="http://schemas.microsoft.com/office/powerpoint/2010/main" val="394313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Courses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1F49"/>
                </a:solidFill>
                <a:effectLst/>
                <a:uLnTx/>
                <a:uFillTx/>
                <a:latin typeface="Garamond"/>
                <a:ea typeface="+mj-ea"/>
                <a:cs typeface="Arial" pitchFamily="34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Online courses can help you get oriented around a new topic area.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3D94C7-F572-AB48-830B-DF85D6A0595E}"/>
              </a:ext>
            </a:extLst>
          </p:cNvPr>
          <p:cNvGrpSpPr/>
          <p:nvPr/>
        </p:nvGrpSpPr>
        <p:grpSpPr>
          <a:xfrm>
            <a:off x="1143000" y="1976933"/>
            <a:ext cx="4761077" cy="3353403"/>
            <a:chOff x="1143000" y="1976933"/>
            <a:chExt cx="4761077" cy="33534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C57E0D-4FBA-7440-AD15-BCB4658776D4}"/>
                </a:ext>
              </a:extLst>
            </p:cNvPr>
            <p:cNvGrpSpPr/>
            <p:nvPr/>
          </p:nvGrpSpPr>
          <p:grpSpPr>
            <a:xfrm>
              <a:off x="1143000" y="2822190"/>
              <a:ext cx="4761077" cy="2508146"/>
              <a:chOff x="766899" y="2133600"/>
              <a:chExt cx="5773601" cy="3041546"/>
            </a:xfrm>
          </p:grpSpPr>
          <p:pic>
            <p:nvPicPr>
              <p:cNvPr id="8" name="Picture 6">
                <a:extLst>
                  <a:ext uri="{FF2B5EF4-FFF2-40B4-BE49-F238E27FC236}">
                    <a16:creationId xmlns:a16="http://schemas.microsoft.com/office/drawing/2014/main" id="{49479DF6-A7AE-DB4B-B353-BDA84BB96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99" y="2796034"/>
                <a:ext cx="1511300" cy="1511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84726EF4-29E9-C844-9F58-9EE7092E2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3225696"/>
                <a:ext cx="1511300" cy="850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ow to Use LinkedIn Learning Online Class | LinkedIn Learning, formerly  Lynda.com">
                <a:extLst>
                  <a:ext uri="{FF2B5EF4-FFF2-40B4-BE49-F238E27FC236}">
                    <a16:creationId xmlns:a16="http://schemas.microsoft.com/office/drawing/2014/main" id="{CB3C44DA-DD56-8B46-A26B-7BA22869A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845" y="2133600"/>
                <a:ext cx="2709333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Learn to Code — For Free — Coding Courses for Busy People">
                <a:extLst>
                  <a:ext uri="{FF2B5EF4-FFF2-40B4-BE49-F238E27FC236}">
                    <a16:creationId xmlns:a16="http://schemas.microsoft.com/office/drawing/2014/main" id="{C6C0A791-9C4F-CF4A-BA02-843854CF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845" y="3651146"/>
                <a:ext cx="2709334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F2004-6295-A044-8851-A3C4225621E5}"/>
                </a:ext>
              </a:extLst>
            </p:cNvPr>
            <p:cNvSpPr txBox="1"/>
            <p:nvPr/>
          </p:nvSpPr>
          <p:spPr>
            <a:xfrm>
              <a:off x="1801072" y="1976933"/>
              <a:ext cx="3403392" cy="8257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133" b="1" dirty="0">
                  <a:solidFill>
                    <a:srgbClr val="0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Asynchronous</a:t>
              </a:r>
            </a:p>
            <a:p>
              <a:pPr algn="ctr">
                <a:spcAft>
                  <a:spcPts val="600"/>
                </a:spcAft>
              </a:pPr>
              <a:r>
                <a:rPr lang="en-US" sz="2133" dirty="0">
                  <a:solidFill>
                    <a:srgbClr val="000000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(self-paced)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2C16A8-D47B-1A48-8D55-8231877DCF0C}"/>
              </a:ext>
            </a:extLst>
          </p:cNvPr>
          <p:cNvGrpSpPr/>
          <p:nvPr/>
        </p:nvGrpSpPr>
        <p:grpSpPr>
          <a:xfrm>
            <a:off x="7132180" y="1976932"/>
            <a:ext cx="3403392" cy="3353404"/>
            <a:chOff x="7132180" y="1976932"/>
            <a:chExt cx="3403392" cy="33534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57C26-3DC1-D043-AB46-7707DD6FCCF5}"/>
                </a:ext>
              </a:extLst>
            </p:cNvPr>
            <p:cNvSpPr txBox="1"/>
            <p:nvPr/>
          </p:nvSpPr>
          <p:spPr>
            <a:xfrm>
              <a:off x="7132180" y="1976932"/>
              <a:ext cx="3403392" cy="8257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133" b="1" dirty="0">
                  <a:solidFill>
                    <a:srgbClr val="0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Synchronous</a:t>
              </a:r>
            </a:p>
            <a:p>
              <a:pPr algn="ctr">
                <a:spcAft>
                  <a:spcPts val="600"/>
                </a:spcAft>
              </a:pPr>
              <a:r>
                <a:rPr lang="en-US" sz="2133" dirty="0">
                  <a:solidFill>
                    <a:srgbClr val="000000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(live instruction)</a:t>
              </a:r>
            </a:p>
          </p:txBody>
        </p:sp>
        <p:pic>
          <p:nvPicPr>
            <p:cNvPr id="1030" name="Picture 6" descr="UCSF Data Science Initiative · GitHub">
              <a:extLst>
                <a:ext uri="{FF2B5EF4-FFF2-40B4-BE49-F238E27FC236}">
                  <a16:creationId xmlns:a16="http://schemas.microsoft.com/office/drawing/2014/main" id="{233CE255-C02A-BF4C-8802-CD3D9C3C4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7376" y="2917336"/>
              <a:ext cx="2413000" cy="241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5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Technical Documentation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1F49"/>
                </a:solidFill>
                <a:effectLst/>
                <a:uLnTx/>
                <a:uFillTx/>
                <a:latin typeface="Garamond"/>
                <a:ea typeface="+mj-ea"/>
                <a:cs typeface="Arial" pitchFamily="34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Find information about a specific tool or skill.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E521A4-4AD1-8C40-B814-506C7A1BADCA}"/>
              </a:ext>
            </a:extLst>
          </p:cNvPr>
          <p:cNvGrpSpPr/>
          <p:nvPr/>
        </p:nvGrpSpPr>
        <p:grpSpPr>
          <a:xfrm>
            <a:off x="533400" y="2035120"/>
            <a:ext cx="3124200" cy="3474609"/>
            <a:chOff x="687973" y="1871429"/>
            <a:chExt cx="3124200" cy="3474609"/>
          </a:xfrm>
        </p:grpSpPr>
        <p:pic>
          <p:nvPicPr>
            <p:cNvPr id="15" name="Picture 16" descr="GitHub Logotype">
              <a:extLst>
                <a:ext uri="{FF2B5EF4-FFF2-40B4-BE49-F238E27FC236}">
                  <a16:creationId xmlns:a16="http://schemas.microsoft.com/office/drawing/2014/main" id="{F510C4B6-2BA0-C046-8BAF-80133F46C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97" y="4587903"/>
              <a:ext cx="2901951" cy="75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scikit-learn - Wikipedia">
              <a:extLst>
                <a:ext uri="{FF2B5EF4-FFF2-40B4-BE49-F238E27FC236}">
                  <a16:creationId xmlns:a16="http://schemas.microsoft.com/office/drawing/2014/main" id="{207486CD-CB91-134D-932F-7C7D3919A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971800"/>
              <a:ext cx="2366546" cy="127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pandas (software) - Wikipedia">
              <a:extLst>
                <a:ext uri="{FF2B5EF4-FFF2-40B4-BE49-F238E27FC236}">
                  <a16:creationId xmlns:a16="http://schemas.microsoft.com/office/drawing/2014/main" id="{C8EF4E99-5815-484C-AAEB-B108CA461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3" y="1871429"/>
              <a:ext cx="3124200" cy="12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65BF9-053E-5C45-9EEB-70FED87890B2}"/>
              </a:ext>
            </a:extLst>
          </p:cNvPr>
          <p:cNvSpPr/>
          <p:nvPr/>
        </p:nvSpPr>
        <p:spPr>
          <a:xfrm>
            <a:off x="5791200" y="2590800"/>
            <a:ext cx="5562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“Learn to drive before learning how the engine works!”</a:t>
            </a:r>
          </a:p>
          <a:p>
            <a:pPr algn="ctr">
              <a:spcAft>
                <a:spcPts val="600"/>
              </a:spcAft>
            </a:pPr>
            <a:endParaRPr lang="en-US" sz="2800" dirty="0">
              <a:latin typeface="Arial Nova" panose="020B0504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does it do?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you use it?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Arial Nova Light" panose="020B03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2874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BAB15-4376-8140-8393-42D6A96C1B47}"/>
              </a:ext>
            </a:extLst>
          </p:cNvPr>
          <p:cNvGrpSpPr/>
          <p:nvPr/>
        </p:nvGrpSpPr>
        <p:grpSpPr>
          <a:xfrm>
            <a:off x="533400" y="659359"/>
            <a:ext cx="9753600" cy="917174"/>
            <a:chOff x="449970" y="823419"/>
            <a:chExt cx="8385614" cy="917174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8338A86D-3161-6A4A-9A4C-663B639049D9}"/>
                </a:ext>
              </a:extLst>
            </p:cNvPr>
            <p:cNvSpPr txBox="1">
              <a:spLocks/>
            </p:cNvSpPr>
            <p:nvPr/>
          </p:nvSpPr>
          <p:spPr>
            <a:xfrm>
              <a:off x="449970" y="823419"/>
              <a:ext cx="8173580" cy="458587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3600" b="0" kern="1200" cap="none" spc="0" baseline="0">
                  <a:solidFill>
                    <a:schemeClr val="tx1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en-US" sz="28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Online Forums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1F49"/>
                </a:solidFill>
                <a:effectLst/>
                <a:uLnTx/>
                <a:uFillTx/>
                <a:latin typeface="Garamond"/>
                <a:ea typeface="+mj-ea"/>
                <a:cs typeface="Arial" pitchFamily="34" charset="0"/>
              </a:endParaRPr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4D9BD50-49F3-3741-B784-1FE2BD2C4F2B}"/>
                </a:ext>
              </a:extLst>
            </p:cNvPr>
            <p:cNvSpPr txBox="1">
              <a:spLocks/>
            </p:cNvSpPr>
            <p:nvPr/>
          </p:nvSpPr>
          <p:spPr>
            <a:xfrm>
              <a:off x="453585" y="1282006"/>
              <a:ext cx="8381999" cy="4585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018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15937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charset="2"/>
                <a:buNone/>
                <a:tabLst/>
                <a:defRPr lang="en-US" sz="18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010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SzPct val="100000"/>
                <a:buFont typeface=".AppleSystemUIFont" charset="0"/>
                <a:buNone/>
                <a:tabLst/>
                <a:defRPr lang="en-US" sz="16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5850" indent="0" algn="l" defTabSz="64008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rgbClr val="18A3AC"/>
                </a:buClr>
                <a:buSzPct val="80000"/>
                <a:buFont typeface="Wingdings" charset="2"/>
                <a:buNone/>
                <a:defRPr lang="en-US" sz="2000" b="0" 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0" dirty="0">
                  <a:latin typeface="Arial Nova Light" panose="020B03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Use forums to view discussions and post specific questions.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9C19E0-76DB-CB48-8126-86F2628C14ED}"/>
              </a:ext>
            </a:extLst>
          </p:cNvPr>
          <p:cNvGrpSpPr/>
          <p:nvPr/>
        </p:nvGrpSpPr>
        <p:grpSpPr>
          <a:xfrm>
            <a:off x="617644" y="2438400"/>
            <a:ext cx="4794658" cy="2924262"/>
            <a:chOff x="533400" y="2959100"/>
            <a:chExt cx="4794658" cy="2924262"/>
          </a:xfrm>
        </p:grpSpPr>
        <p:pic>
          <p:nvPicPr>
            <p:cNvPr id="10" name="Picture 20" descr="Stack Overflow = Programmers' Best Friend | by Om Ashish Mishra | codeburst">
              <a:extLst>
                <a:ext uri="{FF2B5EF4-FFF2-40B4-BE49-F238E27FC236}">
                  <a16:creationId xmlns:a16="http://schemas.microsoft.com/office/drawing/2014/main" id="{947CA994-67DC-F94D-BFD9-D6C1F602B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810000"/>
              <a:ext cx="3421530" cy="13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Kaggle - Wikipedia">
              <a:extLst>
                <a:ext uri="{FF2B5EF4-FFF2-40B4-BE49-F238E27FC236}">
                  <a16:creationId xmlns:a16="http://schemas.microsoft.com/office/drawing/2014/main" id="{3490C219-0B94-C042-8A75-EFE2CDB64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959100"/>
              <a:ext cx="2216013" cy="85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8" descr="RStudio Community">
              <a:extLst>
                <a:ext uri="{FF2B5EF4-FFF2-40B4-BE49-F238E27FC236}">
                  <a16:creationId xmlns:a16="http://schemas.microsoft.com/office/drawing/2014/main" id="{8EAC890B-1126-CD4C-96D2-9DD2AC6CA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144301"/>
              <a:ext cx="4794658" cy="73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49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3000181"/>
              <a:ext cx="6376040" cy="10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Howard is a recent graduate, and he is interested in learning more about “business intelligence.” He’s not sure what exactly it is, but he’s curious.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Howard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Courses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3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0" y="2746778"/>
            <a:ext cx="3389004" cy="1692676"/>
            <a:chOff x="423742" y="2146565"/>
            <a:chExt cx="3389004" cy="1692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2146565"/>
              <a:ext cx="3356920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Exercise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7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Navigating Online</a:t>
              </a:r>
              <a:b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</a:br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Data Science Resources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61AA9-86B2-6444-ADA5-E4045B27857A}"/>
              </a:ext>
            </a:extLst>
          </p:cNvPr>
          <p:cNvGrpSpPr/>
          <p:nvPr/>
        </p:nvGrpSpPr>
        <p:grpSpPr>
          <a:xfrm>
            <a:off x="3962400" y="1795186"/>
            <a:ext cx="8428643" cy="3442066"/>
            <a:chOff x="3689683" y="2784670"/>
            <a:chExt cx="8428643" cy="34420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6DFDDF-8E19-1946-901A-E0A837A28A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683" y="2784670"/>
              <a:ext cx="0" cy="2950464"/>
            </a:xfrm>
            <a:prstGeom prst="line">
              <a:avLst/>
            </a:prstGeom>
            <a:ln w="19050">
              <a:solidFill>
                <a:srgbClr val="051F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9D29C-EF02-4943-A493-FE34AB8A2AA6}"/>
                </a:ext>
              </a:extLst>
            </p:cNvPr>
            <p:cNvSpPr txBox="1"/>
            <p:nvPr/>
          </p:nvSpPr>
          <p:spPr>
            <a:xfrm>
              <a:off x="4349137" y="3000181"/>
              <a:ext cx="6376040" cy="10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Howard is a recent graduate, and he is interested in learning more about “business intelligence.” He’s not sure what exactly it is, but he’s curious.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B64-CE9B-2C4B-90FC-92A7C327C509}"/>
                </a:ext>
              </a:extLst>
            </p:cNvPr>
            <p:cNvSpPr txBox="1"/>
            <p:nvPr/>
          </p:nvSpPr>
          <p:spPr>
            <a:xfrm>
              <a:off x="4349137" y="4497723"/>
              <a:ext cx="776918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What type of resource should Howard look for?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23C6B-DFC2-9542-91B1-9AB046A433B8}"/>
                </a:ext>
              </a:extLst>
            </p:cNvPr>
            <p:cNvSpPr txBox="1"/>
            <p:nvPr/>
          </p:nvSpPr>
          <p:spPr>
            <a:xfrm>
              <a:off x="4349137" y="4995822"/>
              <a:ext cx="6376040" cy="123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b="1" dirty="0">
                  <a:solidFill>
                    <a:srgbClr val="C00000"/>
                  </a:solidFill>
                  <a:latin typeface="Arial Nova" panose="020B0504020202020204" pitchFamily="34" charset="0"/>
                  <a:ea typeface="Helvetica Neue Light" panose="02000403000000020004" pitchFamily="2" charset="0"/>
                </a:rPr>
                <a:t>Courses</a:t>
              </a:r>
              <a:endParaRPr lang="en-US" sz="2133" dirty="0">
                <a:latin typeface="Arial Nova Light" panose="020B0304020202020204" pitchFamily="34" charset="0"/>
                <a:ea typeface="Helvetica Neue Light" panose="02000403000000020004" pitchFamily="2" charset="0"/>
              </a:endParaRP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Technical Documentation</a:t>
              </a:r>
            </a:p>
            <a:p>
              <a:pPr marL="457200" indent="-457200">
                <a:spcAft>
                  <a:spcPts val="600"/>
                </a:spcAft>
                <a:buAutoNum type="alphaLcPeriod"/>
              </a:pPr>
              <a:r>
                <a:rPr lang="en-US" sz="2133" dirty="0"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Online Forums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2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SF Contemporary">
  <a:themeElements>
    <a:clrScheme name="UCSF Colors">
      <a:dk1>
        <a:srgbClr val="052049"/>
      </a:dk1>
      <a:lt1>
        <a:srgbClr val="FFFFFF"/>
      </a:lt1>
      <a:dk2>
        <a:srgbClr val="052049"/>
      </a:dk2>
      <a:lt2>
        <a:srgbClr val="FFFFFF"/>
      </a:lt2>
      <a:accent1>
        <a:srgbClr val="0093D0"/>
      </a:accent1>
      <a:accent2>
        <a:srgbClr val="18A3AC"/>
      </a:accent2>
      <a:accent3>
        <a:srgbClr val="9DC23B"/>
      </a:accent3>
      <a:accent4>
        <a:srgbClr val="F58024"/>
      </a:accent4>
      <a:accent5>
        <a:srgbClr val="C7CED1"/>
      </a:accent5>
      <a:accent6>
        <a:srgbClr val="716FB3"/>
      </a:accent6>
      <a:hlink>
        <a:srgbClr val="178CCB"/>
      </a:hlink>
      <a:folHlink>
        <a:srgbClr val="5F5F5F"/>
      </a:folHlink>
    </a:clrScheme>
    <a:fontScheme name="UCSF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miter lim="800000"/>
          <a:headEnd/>
          <a:tailEnd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3_UCSF-16x9-FontA_test2" id="{24DA3907-1B0C-0B4F-8531-D21433304D1E}" vid="{5AF78529-A89B-1E41-BE10-0E2BEF66F8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Macintosh PowerPoint</Application>
  <PresentationFormat>Widescreen</PresentationFormat>
  <Paragraphs>86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.AppleSystemUIFont</vt:lpstr>
      <vt:lpstr>Arial</vt:lpstr>
      <vt:lpstr>Arial Nova</vt:lpstr>
      <vt:lpstr>Arial Nova Light</vt:lpstr>
      <vt:lpstr>Calibri</vt:lpstr>
      <vt:lpstr>Calibri Light</vt:lpstr>
      <vt:lpstr>Garamond</vt:lpstr>
      <vt:lpstr>Wingdings</vt:lpstr>
      <vt:lpstr>1_Office Theme</vt:lpstr>
      <vt:lpstr>UCSF Contemporary</vt:lpstr>
      <vt:lpstr>PowerPoint Presentation</vt:lpstr>
      <vt:lpstr>What happens when you  “Just Google it…” 🤔 </vt:lpstr>
      <vt:lpstr>There are a lot of data science resources available online!</vt:lpstr>
      <vt:lpstr>Today we will discuss: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2021-08-26T16:32:40Z</dcterms:modified>
</cp:coreProperties>
</file>