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3" r:id="rId2"/>
  </p:sldMasterIdLst>
  <p:notesMasterIdLst>
    <p:notesMasterId r:id="rId12"/>
  </p:notesMasterIdLst>
  <p:sldIdLst>
    <p:sldId id="280" r:id="rId3"/>
    <p:sldId id="893" r:id="rId4"/>
    <p:sldId id="901" r:id="rId5"/>
    <p:sldId id="902" r:id="rId6"/>
    <p:sldId id="847" r:id="rId7"/>
    <p:sldId id="892" r:id="rId8"/>
    <p:sldId id="903" r:id="rId9"/>
    <p:sldId id="904" r:id="rId10"/>
    <p:sldId id="9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12048"/>
    <a:srgbClr val="716FB2"/>
    <a:srgbClr val="748293"/>
    <a:srgbClr val="0024DB"/>
    <a:srgbClr val="000000"/>
    <a:srgbClr val="5B9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60"/>
    <p:restoredTop sz="94694"/>
  </p:normalViewPr>
  <p:slideViewPr>
    <p:cSldViewPr>
      <p:cViewPr varScale="1">
        <p:scale>
          <a:sx n="117" d="100"/>
          <a:sy n="117" d="100"/>
        </p:scale>
        <p:origin x="21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532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29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209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emphasize forums a little more because they’re underused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46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even know the right questions to ask, online courses could help get you oriented. </a:t>
            </a:r>
          </a:p>
          <a:p>
            <a:endParaRPr lang="en-US" dirty="0"/>
          </a:p>
          <a:p>
            <a:r>
              <a:rPr lang="en-US" dirty="0"/>
              <a:t>Asynchronous courses are self-paced, and they’re nice if you need flexibility.</a:t>
            </a:r>
          </a:p>
          <a:p>
            <a:r>
              <a:rPr lang="en-US" dirty="0"/>
              <a:t>Synchronous courses are live, and they’ve nice if you want a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386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even know the right questions to ask, online courses could help get you oriented. </a:t>
            </a:r>
          </a:p>
          <a:p>
            <a:endParaRPr lang="en-US" dirty="0"/>
          </a:p>
          <a:p>
            <a:r>
              <a:rPr lang="en-US" dirty="0"/>
              <a:t>Asynchronous courses are self-paced, and they’re nice if you need flexibility.</a:t>
            </a:r>
          </a:p>
          <a:p>
            <a:r>
              <a:rPr lang="en-US" dirty="0"/>
              <a:t>Synchronous courses are live, and they’ve nice if you want a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058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even know the right questions to ask, online courses could help get you oriented. </a:t>
            </a:r>
          </a:p>
          <a:p>
            <a:endParaRPr lang="en-US" dirty="0"/>
          </a:p>
          <a:p>
            <a:r>
              <a:rPr lang="en-US" dirty="0"/>
              <a:t>Asynchronous courses are self-paced, and they’re nice if you need flexibility.</a:t>
            </a:r>
          </a:p>
          <a:p>
            <a:r>
              <a:rPr lang="en-US" dirty="0"/>
              <a:t>Synchronous courses are live, and they’ve nice if you want a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93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even know the right questions to ask, online courses could help get you oriented. </a:t>
            </a:r>
          </a:p>
          <a:p>
            <a:endParaRPr lang="en-US" dirty="0"/>
          </a:p>
          <a:p>
            <a:r>
              <a:rPr lang="en-US" dirty="0"/>
              <a:t>Asynchronous courses are self-paced, and they’re nice if you need flexibility.</a:t>
            </a:r>
          </a:p>
          <a:p>
            <a:r>
              <a:rPr lang="en-US" dirty="0"/>
              <a:t>Synchronous courses are live, and they’ve nice if you want a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518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DDF6-627D-E34A-9CE2-81385FFFE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9542-D5BA-4A4D-922B-19DBAEF4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C9C3-227F-3143-8EE7-941E22CB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DB11-BA66-C146-8589-1CAA30F8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2918-10C7-A247-A1AA-38893DF4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4A8C-8D48-744E-8786-1883EF8F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DCF70-BC65-0840-9D01-CCDF20C4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5423-D277-6441-9AC7-21E9945A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51C2-C84E-DA43-91AF-9885D05A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65FE-E332-7741-902F-B8DA5DA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BC5C-4FA2-FE49-A64F-3E395C33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D0165-3B60-6E41-9F7D-8400E165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86AA-1B56-1C4B-B654-6E75DA42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A97B-9A05-E84A-B246-402CD20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D34B-6FA6-7842-86B4-77FB0C1F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72366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9/2/21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1178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34027" y="325677"/>
            <a:ext cx="11857972" cy="653232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9/2/21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77417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9/2/21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rgbClr val="052049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9/2/21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12035" y="5764696"/>
            <a:ext cx="11979965" cy="109330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398933" y="2504662"/>
            <a:ext cx="8188479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2"/>
          </p:nvPr>
        </p:nvSpPr>
        <p:spPr>
          <a:xfrm>
            <a:off x="425600" y="6155225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9/2/21</a:t>
            </a:fld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03755" y="4246880"/>
            <a:ext cx="8196909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tx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458" y="5469675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tx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636103"/>
            <a:ext cx="1729936" cy="11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77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656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59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C3D-DC8C-4A4E-A2A0-413DBA9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D967-C715-104D-BD69-EB2C274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30B8-A29F-FC4C-A075-24540F1C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4AB-1292-5540-9F0D-2B8D8DD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624D-C920-464B-B310-19032E2B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3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106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915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268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953789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37247789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425757287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24004105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33308766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18A3AC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800722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3468-DB36-684C-96AE-6404CFA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513F-60C6-484E-8DEA-756A135F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904D-2C8D-034A-B80B-4ADE272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D5D3-5976-3F45-BB22-E6BB9017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B7B9-8603-B844-BFF5-3C8540D1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90BD3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4026297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F26D04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1521273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invGray">
          <a:xfrm>
            <a:off x="5153580" y="2710217"/>
            <a:ext cx="2094721" cy="13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1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284" y="2513067"/>
            <a:ext cx="1832365" cy="18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1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Resear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440" y="2687339"/>
            <a:ext cx="2153920" cy="2153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9440" y="0"/>
            <a:ext cx="3992560" cy="2687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1932"/>
            <a:ext cx="8199440" cy="50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Educ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752" y="2687339"/>
            <a:ext cx="2153920" cy="2153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675671" cy="2687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Patient Ca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893" y="2687339"/>
            <a:ext cx="2153920" cy="2153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" y="0"/>
            <a:ext cx="3680812" cy="2687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35F-27FA-5C4E-B9B1-6E8BCDC3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68ACE-BE24-7649-827A-6FA11073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7482-9F3D-F84A-9EB9-E20E0BD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167-8811-434F-A92E-FCD7829DA7CB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CDFC-98AB-AC42-A19A-77A15D7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2A75-F5DE-914E-9035-422FC25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43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8B64C-59C5-4B43-A181-0C6D2461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E3D8-06A1-5448-8966-288515773649}" type="datetime1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9F1F9-760B-0342-B8ED-28068739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F6CB-0E75-5A49-8914-143C33E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7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132C-F38E-274C-8F7F-528457CE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492C5-DCAF-8C49-BD8C-E1908C0D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5FF0-DE4F-CE4F-9361-A64C8A32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520F-BCD2-FA49-9EBE-0E0FC60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733-F892-8447-BC73-CE38605E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397-8FE1-7247-B711-C498CB0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586-5C34-CD49-AC52-45F909760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2D469-D0A3-B94A-B3A5-22849B55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A2D1-82D6-E54C-985D-93251C8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C160-F3F4-3747-BC10-CA63A87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95CD-C5FA-AB4E-A145-FAB4947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C0A7-35B4-5849-89A7-DC837BE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0F06-F144-024B-843A-779ADFB6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63DE-106E-0E48-87B7-5D28DB8B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47B0D-F675-1545-87D0-CB232F7BB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5922-F19D-B548-8F4E-594EA9C4F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9483-C439-EB4F-A28E-9A94F2DD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D55B-96D1-6D49-8D5D-54D752DF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FAAFA-237E-EB45-A271-0C2E1C0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256-BC73-FC48-B5EA-79E7B074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0EF3-152B-BA46-9696-1BBD4B74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F746-7004-BE4A-8B4E-A408C9C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B101-6E54-2343-873B-95C3B185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2608-C0F2-2643-961E-757C12B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D951-F4D4-6C48-96CE-E10EC87A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5398-1BE5-B84F-BE8A-73C37D3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4864-DEF7-E045-AD2B-A3A971C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709A-1BA2-4149-A424-B54AB293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DC2B4-A655-F846-80F0-67AE3C6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6156-F984-6644-919D-A7B9EF95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85AB-B37D-8A43-A7E2-C49534C0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8192-85AA-1448-9862-2B279D1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BB51-ADD1-894E-8D00-20BACE5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9BD4E-6022-0E4A-9D2B-2FD8CC2EA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E319B-1DA9-094D-97FB-62D3B104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F60A-0D7E-C14C-A6B4-D248D39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7A5-2FAF-994C-B8EF-754F2D9E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0350-8AB7-7B4B-BBDC-C403555B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83D8-3862-3B4F-B78C-6D9FE4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82B5-1E8A-0441-B89F-A34D0B92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D84-F7B1-234A-8ADD-4C6E14DD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377E-53ED-FE4D-83F9-4165E39010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BA78-4B80-6D4E-BAA7-0F0C2AA2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6F85-B1A9-3140-A133-5436DC05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80" y="425001"/>
            <a:ext cx="10898107" cy="61144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867" y="6470129"/>
            <a:ext cx="5747876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UCSF | Health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2808" y="6453505"/>
            <a:ext cx="32808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6834" y="6250080"/>
            <a:ext cx="11218333" cy="0"/>
          </a:xfrm>
          <a:prstGeom prst="line">
            <a:avLst/>
          </a:prstGeom>
          <a:noFill/>
          <a:ln w="3175" cap="flat">
            <a:solidFill>
              <a:srgbClr val="0520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/>
          <p:nvPr userDrawn="1"/>
        </p:nvCxnSpPr>
        <p:spPr>
          <a:xfrm>
            <a:off x="370417" y="6250080"/>
            <a:ext cx="11460480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Freeform 77"/>
          <p:cNvSpPr>
            <a:spLocks/>
          </p:cNvSpPr>
          <p:nvPr userDrawn="1"/>
        </p:nvSpPr>
        <p:spPr bwMode="auto">
          <a:xfrm>
            <a:off x="11190818" y="6400800"/>
            <a:ext cx="641349" cy="308099"/>
          </a:xfrm>
          <a:custGeom>
            <a:avLst/>
            <a:gdLst>
              <a:gd name="T0" fmla="*/ 350 w 350"/>
              <a:gd name="T1" fmla="*/ 52 h 168"/>
              <a:gd name="T2" fmla="*/ 270 w 350"/>
              <a:gd name="T3" fmla="*/ 130 h 168"/>
              <a:gd name="T4" fmla="*/ 240 w 350"/>
              <a:gd name="T5" fmla="*/ 100 h 168"/>
              <a:gd name="T6" fmla="*/ 205 w 350"/>
              <a:gd name="T7" fmla="*/ 91 h 168"/>
              <a:gd name="T8" fmla="*/ 201 w 350"/>
              <a:gd name="T9" fmla="*/ 86 h 168"/>
              <a:gd name="T10" fmla="*/ 200 w 350"/>
              <a:gd name="T11" fmla="*/ 82 h 168"/>
              <a:gd name="T12" fmla="*/ 203 w 350"/>
              <a:gd name="T13" fmla="*/ 73 h 168"/>
              <a:gd name="T14" fmla="*/ 203 w 350"/>
              <a:gd name="T15" fmla="*/ 73 h 168"/>
              <a:gd name="T16" fmla="*/ 205 w 350"/>
              <a:gd name="T17" fmla="*/ 72 h 168"/>
              <a:gd name="T18" fmla="*/ 234 w 350"/>
              <a:gd name="T19" fmla="*/ 71 h 168"/>
              <a:gd name="T20" fmla="*/ 266 w 350"/>
              <a:gd name="T21" fmla="*/ 85 h 168"/>
              <a:gd name="T22" fmla="*/ 222 w 350"/>
              <a:gd name="T23" fmla="*/ 48 h 168"/>
              <a:gd name="T24" fmla="*/ 179 w 350"/>
              <a:gd name="T25" fmla="*/ 73 h 168"/>
              <a:gd name="T26" fmla="*/ 178 w 350"/>
              <a:gd name="T27" fmla="*/ 76 h 168"/>
              <a:gd name="T28" fmla="*/ 122 w 350"/>
              <a:gd name="T29" fmla="*/ 60 h 168"/>
              <a:gd name="T30" fmla="*/ 178 w 350"/>
              <a:gd name="T31" fmla="*/ 41 h 168"/>
              <a:gd name="T32" fmla="*/ 153 w 350"/>
              <a:gd name="T33" fmla="*/ 0 h 168"/>
              <a:gd name="T34" fmla="*/ 97 w 350"/>
              <a:gd name="T35" fmla="*/ 2 h 168"/>
              <a:gd name="T36" fmla="*/ 72 w 350"/>
              <a:gd name="T37" fmla="*/ 73 h 168"/>
              <a:gd name="T38" fmla="*/ 25 w 350"/>
              <a:gd name="T39" fmla="*/ 73 h 168"/>
              <a:gd name="T40" fmla="*/ 0 w 350"/>
              <a:gd name="T41" fmla="*/ 2 h 168"/>
              <a:gd name="T42" fmla="*/ 48 w 350"/>
              <a:gd name="T43" fmla="*/ 119 h 168"/>
              <a:gd name="T44" fmla="*/ 97 w 350"/>
              <a:gd name="T45" fmla="*/ 64 h 168"/>
              <a:gd name="T46" fmla="*/ 187 w 350"/>
              <a:gd name="T47" fmla="*/ 107 h 168"/>
              <a:gd name="T48" fmla="*/ 214 w 350"/>
              <a:gd name="T49" fmla="*/ 117 h 168"/>
              <a:gd name="T50" fmla="*/ 242 w 350"/>
              <a:gd name="T51" fmla="*/ 125 h 168"/>
              <a:gd name="T52" fmla="*/ 237 w 350"/>
              <a:gd name="T53" fmla="*/ 147 h 168"/>
              <a:gd name="T54" fmla="*/ 203 w 350"/>
              <a:gd name="T55" fmla="*/ 141 h 168"/>
              <a:gd name="T56" fmla="*/ 176 w 350"/>
              <a:gd name="T57" fmla="*/ 130 h 168"/>
              <a:gd name="T58" fmla="*/ 224 w 350"/>
              <a:gd name="T59" fmla="*/ 168 h 168"/>
              <a:gd name="T60" fmla="*/ 270 w 350"/>
              <a:gd name="T61" fmla="*/ 134 h 168"/>
              <a:gd name="T62" fmla="*/ 295 w 350"/>
              <a:gd name="T63" fmla="*/ 166 h 168"/>
              <a:gd name="T64" fmla="*/ 343 w 350"/>
              <a:gd name="T65" fmla="*/ 119 h 168"/>
              <a:gd name="T66" fmla="*/ 295 w 350"/>
              <a:gd name="T67" fmla="*/ 99 h 168"/>
              <a:gd name="T68" fmla="*/ 350 w 350"/>
              <a:gd name="T69" fmla="*/ 7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168">
                <a:moveTo>
                  <a:pt x="350" y="73"/>
                </a:moveTo>
                <a:cubicBezTo>
                  <a:pt x="350" y="52"/>
                  <a:pt x="350" y="52"/>
                  <a:pt x="350" y="52"/>
                </a:cubicBezTo>
                <a:cubicBezTo>
                  <a:pt x="270" y="52"/>
                  <a:pt x="270" y="52"/>
                  <a:pt x="270" y="52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69" y="121"/>
                  <a:pt x="266" y="114"/>
                  <a:pt x="260" y="109"/>
                </a:cubicBezTo>
                <a:cubicBezTo>
                  <a:pt x="255" y="105"/>
                  <a:pt x="249" y="102"/>
                  <a:pt x="240" y="100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13" y="94"/>
                  <a:pt x="208" y="92"/>
                  <a:pt x="205" y="91"/>
                </a:cubicBezTo>
                <a:cubicBezTo>
                  <a:pt x="203" y="90"/>
                  <a:pt x="201" y="88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0" y="85"/>
                  <a:pt x="200" y="83"/>
                  <a:pt x="200" y="82"/>
                </a:cubicBezTo>
                <a:cubicBezTo>
                  <a:pt x="200" y="78"/>
                  <a:pt x="201" y="75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4" y="72"/>
                  <a:pt x="205" y="72"/>
                  <a:pt x="205" y="72"/>
                </a:cubicBezTo>
                <a:cubicBezTo>
                  <a:pt x="209" y="69"/>
                  <a:pt x="214" y="68"/>
                  <a:pt x="220" y="68"/>
                </a:cubicBezTo>
                <a:cubicBezTo>
                  <a:pt x="226" y="68"/>
                  <a:pt x="231" y="69"/>
                  <a:pt x="234" y="71"/>
                </a:cubicBezTo>
                <a:cubicBezTo>
                  <a:pt x="240" y="74"/>
                  <a:pt x="243" y="78"/>
                  <a:pt x="243" y="85"/>
                </a:cubicBezTo>
                <a:cubicBezTo>
                  <a:pt x="266" y="85"/>
                  <a:pt x="266" y="85"/>
                  <a:pt x="266" y="85"/>
                </a:cubicBezTo>
                <a:cubicBezTo>
                  <a:pt x="266" y="73"/>
                  <a:pt x="261" y="64"/>
                  <a:pt x="253" y="58"/>
                </a:cubicBezTo>
                <a:cubicBezTo>
                  <a:pt x="244" y="51"/>
                  <a:pt x="234" y="48"/>
                  <a:pt x="222" y="48"/>
                </a:cubicBezTo>
                <a:cubicBezTo>
                  <a:pt x="207" y="48"/>
                  <a:pt x="196" y="52"/>
                  <a:pt x="189" y="58"/>
                </a:cubicBezTo>
                <a:cubicBezTo>
                  <a:pt x="184" y="62"/>
                  <a:pt x="181" y="67"/>
                  <a:pt x="179" y="73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79" y="74"/>
                  <a:pt x="179" y="75"/>
                  <a:pt x="178" y="76"/>
                </a:cubicBezTo>
                <a:cubicBezTo>
                  <a:pt x="176" y="89"/>
                  <a:pt x="167" y="98"/>
                  <a:pt x="153" y="98"/>
                </a:cubicBezTo>
                <a:cubicBezTo>
                  <a:pt x="131" y="98"/>
                  <a:pt x="122" y="79"/>
                  <a:pt x="122" y="60"/>
                </a:cubicBezTo>
                <a:cubicBezTo>
                  <a:pt x="122" y="40"/>
                  <a:pt x="131" y="21"/>
                  <a:pt x="153" y="21"/>
                </a:cubicBezTo>
                <a:cubicBezTo>
                  <a:pt x="166" y="21"/>
                  <a:pt x="176" y="29"/>
                  <a:pt x="178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199" y="14"/>
                  <a:pt x="178" y="0"/>
                  <a:pt x="153" y="0"/>
                </a:cubicBezTo>
                <a:cubicBezTo>
                  <a:pt x="119" y="0"/>
                  <a:pt x="99" y="24"/>
                  <a:pt x="97" y="55"/>
                </a:cubicBezTo>
                <a:cubicBezTo>
                  <a:pt x="97" y="2"/>
                  <a:pt x="97" y="2"/>
                  <a:pt x="97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0"/>
                  <a:pt x="66" y="98"/>
                  <a:pt x="48" y="98"/>
                </a:cubicBezTo>
                <a:cubicBezTo>
                  <a:pt x="28" y="98"/>
                  <a:pt x="25" y="86"/>
                  <a:pt x="25" y="73"/>
                </a:cubicBezTo>
                <a:cubicBezTo>
                  <a:pt x="25" y="2"/>
                  <a:pt x="25" y="2"/>
                  <a:pt x="2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4"/>
                  <a:pt x="18" y="119"/>
                  <a:pt x="48" y="119"/>
                </a:cubicBezTo>
                <a:cubicBezTo>
                  <a:pt x="79" y="119"/>
                  <a:pt x="97" y="104"/>
                  <a:pt x="97" y="73"/>
                </a:cubicBezTo>
                <a:cubicBezTo>
                  <a:pt x="97" y="64"/>
                  <a:pt x="97" y="64"/>
                  <a:pt x="97" y="64"/>
                </a:cubicBezTo>
                <a:cubicBezTo>
                  <a:pt x="99" y="95"/>
                  <a:pt x="119" y="119"/>
                  <a:pt x="153" y="119"/>
                </a:cubicBezTo>
                <a:cubicBezTo>
                  <a:pt x="167" y="119"/>
                  <a:pt x="179" y="115"/>
                  <a:pt x="187" y="107"/>
                </a:cubicBezTo>
                <a:cubicBezTo>
                  <a:pt x="188" y="107"/>
                  <a:pt x="189" y="108"/>
                  <a:pt x="189" y="108"/>
                </a:cubicBezTo>
                <a:cubicBezTo>
                  <a:pt x="194" y="111"/>
                  <a:pt x="202" y="114"/>
                  <a:pt x="214" y="117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34" y="121"/>
                  <a:pt x="239" y="123"/>
                  <a:pt x="242" y="125"/>
                </a:cubicBezTo>
                <a:cubicBezTo>
                  <a:pt x="245" y="127"/>
                  <a:pt x="247" y="130"/>
                  <a:pt x="247" y="133"/>
                </a:cubicBezTo>
                <a:cubicBezTo>
                  <a:pt x="247" y="140"/>
                  <a:pt x="244" y="144"/>
                  <a:pt x="237" y="147"/>
                </a:cubicBezTo>
                <a:cubicBezTo>
                  <a:pt x="233" y="148"/>
                  <a:pt x="229" y="148"/>
                  <a:pt x="223" y="148"/>
                </a:cubicBezTo>
                <a:cubicBezTo>
                  <a:pt x="213" y="148"/>
                  <a:pt x="207" y="146"/>
                  <a:pt x="203" y="141"/>
                </a:cubicBezTo>
                <a:cubicBezTo>
                  <a:pt x="201" y="139"/>
                  <a:pt x="199" y="135"/>
                  <a:pt x="198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42"/>
                  <a:pt x="180" y="151"/>
                  <a:pt x="189" y="158"/>
                </a:cubicBezTo>
                <a:cubicBezTo>
                  <a:pt x="197" y="164"/>
                  <a:pt x="209" y="168"/>
                  <a:pt x="224" y="168"/>
                </a:cubicBezTo>
                <a:cubicBezTo>
                  <a:pt x="239" y="168"/>
                  <a:pt x="250" y="164"/>
                  <a:pt x="258" y="158"/>
                </a:cubicBezTo>
                <a:cubicBezTo>
                  <a:pt x="265" y="151"/>
                  <a:pt x="269" y="143"/>
                  <a:pt x="270" y="134"/>
                </a:cubicBezTo>
                <a:cubicBezTo>
                  <a:pt x="270" y="166"/>
                  <a:pt x="270" y="166"/>
                  <a:pt x="270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343" y="119"/>
                  <a:pt x="343" y="119"/>
                  <a:pt x="343" y="119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295" y="99"/>
                  <a:pt x="295" y="99"/>
                  <a:pt x="295" y="99"/>
                </a:cubicBezTo>
                <a:cubicBezTo>
                  <a:pt x="295" y="73"/>
                  <a:pt x="295" y="73"/>
                  <a:pt x="295" y="73"/>
                </a:cubicBezTo>
                <a:lnTo>
                  <a:pt x="35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Text Placeholder 3"/>
          <p:cNvSpPr>
            <a:spLocks noGrp="1"/>
          </p:cNvSpPr>
          <p:nvPr>
            <p:ph type="body"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26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</p:sldLayoutIdLst>
  <p:transition>
    <p:fade/>
  </p:transition>
  <p:hf hdr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733" b="0" kern="1200" cap="none" spc="0" baseline="0" dirty="0" smtClean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93690" indent="-393690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933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72565" indent="-378875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667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5240" indent="-30267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9632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133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0440" indent="-302676" algn="l" defTabSz="853419" rtl="0" eaLnBrk="1" latinLnBrk="0" hangingPunct="1">
        <a:lnSpc>
          <a:spcPct val="200000"/>
        </a:lnSpc>
        <a:spcBef>
          <a:spcPts val="0"/>
        </a:spcBef>
        <a:buClr>
          <a:srgbClr val="18A3AC"/>
        </a:buClr>
        <a:buSzPct val="80000"/>
        <a:buFont typeface="Wingdings" charset="2"/>
        <a:buChar char="§"/>
        <a:defRPr lang="en-US" sz="2667" b="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mmunity.rstudio.com/t/unable-to-run-current-chunk-of-code-rstudio/22857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8/04/26/stack-overflow-isnt-very-welcoming-its-time-for-that-to-chang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6E9B-FF7E-3441-AC26-0AFC77E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720A6-D800-C341-88A8-20599E7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FDB38-0D67-6442-A0A7-9F88D380D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A18C-D50D-3B41-A36D-C7252ABE830D}"/>
              </a:ext>
            </a:extLst>
          </p:cNvPr>
          <p:cNvSpPr txBox="1"/>
          <p:nvPr/>
        </p:nvSpPr>
        <p:spPr>
          <a:xfrm>
            <a:off x="686004" y="2151821"/>
            <a:ext cx="10819993" cy="25543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333" b="1" dirty="0">
                <a:solidFill>
                  <a:schemeClr val="bg1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Posting Questions in Online Forums</a:t>
            </a:r>
          </a:p>
          <a:p>
            <a:endParaRPr lang="en-US" sz="5333" b="1" dirty="0">
              <a:solidFill>
                <a:schemeClr val="bg1"/>
              </a:solidFill>
              <a:latin typeface="Arial Nova" panose="020B0504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46" y="3123275"/>
            <a:ext cx="10898107" cy="611449"/>
          </a:xfrm>
        </p:spPr>
        <p:txBody>
          <a:bodyPr anchor="ctr"/>
          <a:lstStyle/>
          <a:p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How many of you have used Stack Overflow before? </a:t>
            </a:r>
            <a:endParaRPr lang="en-US" sz="4400" dirty="0"/>
          </a:p>
        </p:txBody>
      </p:sp>
      <p:pic>
        <p:nvPicPr>
          <p:cNvPr id="1026" name="Picture 2" descr="StackOverflow - graphgists">
            <a:extLst>
              <a:ext uri="{FF2B5EF4-FFF2-40B4-BE49-F238E27FC236}">
                <a16:creationId xmlns:a16="http://schemas.microsoft.com/office/drawing/2014/main" id="{F12F9F2C-2178-8F4A-A5BB-19902878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6" y="4343400"/>
            <a:ext cx="3886200" cy="11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46" y="3123275"/>
            <a:ext cx="10898107" cy="611449"/>
          </a:xfrm>
        </p:spPr>
        <p:txBody>
          <a:bodyPr anchor="ctr"/>
          <a:lstStyle/>
          <a:p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How many of you have posted a question on Stack Overflow before? </a:t>
            </a:r>
            <a:endParaRPr lang="en-US" sz="4400" dirty="0"/>
          </a:p>
        </p:txBody>
      </p:sp>
      <p:pic>
        <p:nvPicPr>
          <p:cNvPr id="1026" name="Picture 2" descr="StackOverflow - graphgists">
            <a:extLst>
              <a:ext uri="{FF2B5EF4-FFF2-40B4-BE49-F238E27FC236}">
                <a16:creationId xmlns:a16="http://schemas.microsoft.com/office/drawing/2014/main" id="{F12F9F2C-2178-8F4A-A5BB-19902878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6" y="4343400"/>
            <a:ext cx="3886200" cy="11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46" y="3123275"/>
            <a:ext cx="10898107" cy="611449"/>
          </a:xfrm>
        </p:spPr>
        <p:txBody>
          <a:bodyPr anchor="ctr"/>
          <a:lstStyle/>
          <a:p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What’s preventing us from posting more Stack Overflow questions?</a:t>
            </a:r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D03D3-B65E-F34B-B0F6-53AEEF06327A}"/>
              </a:ext>
            </a:extLst>
          </p:cNvPr>
          <p:cNvSpPr/>
          <p:nvPr/>
        </p:nvSpPr>
        <p:spPr>
          <a:xfrm>
            <a:off x="10437057" y="4724400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1710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12" y="1143000"/>
            <a:ext cx="10915788" cy="609600"/>
          </a:xfrm>
        </p:spPr>
        <p:txBody>
          <a:bodyPr anchor="t"/>
          <a:lstStyle/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Online Forums can be scary! Here’s how you can approach them: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DA8A5-0195-9740-AB5F-E4AB282B9A24}"/>
              </a:ext>
            </a:extLst>
          </p:cNvPr>
          <p:cNvSpPr/>
          <p:nvPr/>
        </p:nvSpPr>
        <p:spPr>
          <a:xfrm>
            <a:off x="666612" y="3229843"/>
            <a:ext cx="931558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F49"/>
                </a:solidFill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Be specific about what you’re asking.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F49"/>
                </a:solidFill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for existing posts/discussions.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F49"/>
                </a:solidFill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reproducible example.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F49"/>
                </a:solidFill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Ignore the bullies (and don’t be one)!</a:t>
            </a:r>
          </a:p>
        </p:txBody>
      </p:sp>
    </p:spTree>
    <p:extLst>
      <p:ext uri="{BB962C8B-B14F-4D97-AF65-F5344CB8AC3E}">
        <p14:creationId xmlns:p14="http://schemas.microsoft.com/office/powerpoint/2010/main" val="39431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Be specific about what you’re asking.</a:t>
              </a: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People can’t help you if they don’t know what you’re asking.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5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Search for existing posts/discussions.</a:t>
              </a: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Most likely, there are other people on the internet with the same question.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960DDA5-1DD6-3741-B721-CAE2AD77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35120"/>
            <a:ext cx="9506976" cy="35981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595D14-BDAD-2E42-86EC-95C72EF43734}"/>
              </a:ext>
            </a:extLst>
          </p:cNvPr>
          <p:cNvSpPr/>
          <p:nvPr/>
        </p:nvSpPr>
        <p:spPr>
          <a:xfrm>
            <a:off x="3944376" y="563329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latin typeface="Arial Nova Light" panose="020B0304020202020204" pitchFamily="34" charset="0"/>
              </a:rPr>
              <a:t>https://</a:t>
            </a:r>
            <a:r>
              <a:rPr lang="en-US" sz="1200" dirty="0" err="1">
                <a:latin typeface="Arial Nova Light" panose="020B0304020202020204" pitchFamily="34" charset="0"/>
              </a:rPr>
              <a:t>github.com</a:t>
            </a:r>
            <a:r>
              <a:rPr lang="en-US" sz="1200" dirty="0">
                <a:latin typeface="Arial Nova Light" panose="020B0304020202020204" pitchFamily="34" charset="0"/>
              </a:rPr>
              <a:t>/</a:t>
            </a:r>
            <a:r>
              <a:rPr lang="en-US" sz="1200" dirty="0" err="1">
                <a:latin typeface="Arial Nova Light" panose="020B0304020202020204" pitchFamily="34" charset="0"/>
              </a:rPr>
              <a:t>velocyto</a:t>
            </a:r>
            <a:r>
              <a:rPr lang="en-US" sz="1200" dirty="0">
                <a:latin typeface="Arial Nova Light" panose="020B0304020202020204" pitchFamily="34" charset="0"/>
              </a:rPr>
              <a:t>-team/</a:t>
            </a:r>
            <a:r>
              <a:rPr lang="en-US" sz="1200" dirty="0" err="1">
                <a:latin typeface="Arial Nova Light" panose="020B0304020202020204" pitchFamily="34" charset="0"/>
              </a:rPr>
              <a:t>velocyto.py</a:t>
            </a:r>
            <a:r>
              <a:rPr lang="en-US" sz="1200" dirty="0">
                <a:latin typeface="Arial Nova Light" panose="020B0304020202020204" pitchFamily="34" charset="0"/>
              </a:rPr>
              <a:t>/</a:t>
            </a:r>
            <a:r>
              <a:rPr lang="en-US" sz="1200" dirty="0" err="1">
                <a:latin typeface="Arial Nova Light" panose="020B0304020202020204" pitchFamily="34" charset="0"/>
              </a:rPr>
              <a:t>issues?q</a:t>
            </a:r>
            <a:r>
              <a:rPr lang="en-US" sz="1200" dirty="0">
                <a:latin typeface="Arial Nova Light" panose="020B0304020202020204" pitchFamily="34" charset="0"/>
              </a:rPr>
              <a:t>=is%3Aissue+installation+error</a:t>
            </a:r>
          </a:p>
        </p:txBody>
      </p:sp>
    </p:spTree>
    <p:extLst>
      <p:ext uri="{BB962C8B-B14F-4D97-AF65-F5344CB8AC3E}">
        <p14:creationId xmlns:p14="http://schemas.microsoft.com/office/powerpoint/2010/main" val="34743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Create a reproducible example. </a:t>
              </a:r>
            </a:p>
            <a:p>
              <a:pPr lvl="0">
                <a:defRPr/>
              </a:pPr>
              <a:endParaRPr lang="en-US" sz="28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Reproducible examples enable others to troubleshoot.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3F45ECD-8B42-854F-B408-EAB67DA9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35120"/>
            <a:ext cx="6629400" cy="1071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E4CEF-FCAB-114B-BAAC-72CF78F4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106887"/>
            <a:ext cx="6629400" cy="30337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02F269-BF36-8D4D-A7BF-04A91DFABBF4}"/>
              </a:ext>
            </a:extLst>
          </p:cNvPr>
          <p:cNvGrpSpPr/>
          <p:nvPr/>
        </p:nvGrpSpPr>
        <p:grpSpPr>
          <a:xfrm>
            <a:off x="7620000" y="2035120"/>
            <a:ext cx="4040702" cy="3908480"/>
            <a:chOff x="5448300" y="1818184"/>
            <a:chExt cx="6248400" cy="39084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564585-77DD-B541-84CF-8CE661EA4514}"/>
                </a:ext>
              </a:extLst>
            </p:cNvPr>
            <p:cNvSpPr/>
            <p:nvPr/>
          </p:nvSpPr>
          <p:spPr>
            <a:xfrm>
              <a:off x="5448300" y="1818184"/>
              <a:ext cx="6248400" cy="3908480"/>
            </a:xfrm>
            <a:prstGeom prst="rect">
              <a:avLst/>
            </a:prstGeom>
            <a:noFill/>
            <a:ln>
              <a:solidFill>
                <a:srgbClr val="1120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BEDF7C-079E-5942-A6E5-E83C9661E655}"/>
                </a:ext>
              </a:extLst>
            </p:cNvPr>
            <p:cNvSpPr/>
            <p:nvPr/>
          </p:nvSpPr>
          <p:spPr>
            <a:xfrm>
              <a:off x="5791200" y="3167281"/>
              <a:ext cx="55626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Mac: </a:t>
              </a:r>
            </a:p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command + shift + 5</a:t>
              </a:r>
            </a:p>
            <a:p>
              <a:pPr algn="ctr">
                <a:spcAft>
                  <a:spcPts val="600"/>
                </a:spcAft>
              </a:pPr>
              <a:endParaRPr lang="en-US" sz="2400" dirty="0"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400" b="1" dirty="0"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Windows:</a:t>
              </a:r>
            </a:p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window + shift + 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FCC4-9DA2-D74A-801B-5FF2A5621506}"/>
                </a:ext>
              </a:extLst>
            </p:cNvPr>
            <p:cNvSpPr/>
            <p:nvPr/>
          </p:nvSpPr>
          <p:spPr>
            <a:xfrm>
              <a:off x="5791200" y="1942882"/>
              <a:ext cx="55626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 Tip: Screenshots</a:t>
              </a:r>
              <a:endParaRPr lang="en-US" sz="2400" dirty="0"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ECA0ECA-9C95-D142-851C-D5365EAD49AC}"/>
              </a:ext>
            </a:extLst>
          </p:cNvPr>
          <p:cNvSpPr/>
          <p:nvPr/>
        </p:nvSpPr>
        <p:spPr>
          <a:xfrm>
            <a:off x="457200" y="6203311"/>
            <a:ext cx="670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Arial Nova" panose="020B0504020202020204" pitchFamily="34" charset="0"/>
                <a:hlinkClick r:id="rId5"/>
              </a:rPr>
              <a:t>https://</a:t>
            </a:r>
            <a:r>
              <a:rPr lang="en-US" sz="1200" dirty="0" err="1">
                <a:latin typeface="Arial Nova" panose="020B0504020202020204" pitchFamily="34" charset="0"/>
                <a:hlinkClick r:id="rId5"/>
              </a:rPr>
              <a:t>community.rstudio.com</a:t>
            </a:r>
            <a:r>
              <a:rPr lang="en-US" sz="1200" dirty="0">
                <a:latin typeface="Arial Nova" panose="020B0504020202020204" pitchFamily="34" charset="0"/>
                <a:hlinkClick r:id="rId5"/>
              </a:rPr>
              <a:t>/t/unable-to-run-current-chunk-of-code-</a:t>
            </a:r>
            <a:r>
              <a:rPr lang="en-US" sz="1200" dirty="0" err="1">
                <a:latin typeface="Arial Nova" panose="020B0504020202020204" pitchFamily="34" charset="0"/>
                <a:hlinkClick r:id="rId5"/>
              </a:rPr>
              <a:t>rstudio</a:t>
            </a:r>
            <a:r>
              <a:rPr lang="en-US" sz="1200" dirty="0">
                <a:latin typeface="Arial Nova" panose="020B0504020202020204" pitchFamily="34" charset="0"/>
                <a:hlinkClick r:id="rId5"/>
              </a:rPr>
              <a:t>/22857</a:t>
            </a:r>
            <a:endParaRPr lang="en-US" sz="12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1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Ignore the bullies (and don’t be one)!</a:t>
              </a: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Most people in online forums are welcoming and happy to help.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F59679-D02A-BD47-B28C-84BC1CFC3BA9}"/>
              </a:ext>
            </a:extLst>
          </p:cNvPr>
          <p:cNvSpPr/>
          <p:nvPr/>
        </p:nvSpPr>
        <p:spPr>
          <a:xfrm>
            <a:off x="529830" y="5096642"/>
            <a:ext cx="937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Light" panose="020B0304020202020204" pitchFamily="34" charset="0"/>
                <a:hlinkClick r:id="rId3"/>
              </a:rPr>
              <a:t>https://</a:t>
            </a:r>
            <a:r>
              <a:rPr lang="en-US" sz="1200" dirty="0" err="1">
                <a:latin typeface="Arial Nova Light" panose="020B0304020202020204" pitchFamily="34" charset="0"/>
                <a:hlinkClick r:id="rId3"/>
              </a:rPr>
              <a:t>stackoverflow.blog</a:t>
            </a:r>
            <a:r>
              <a:rPr lang="en-US" sz="1200" dirty="0">
                <a:latin typeface="Arial Nova Light" panose="020B0304020202020204" pitchFamily="34" charset="0"/>
                <a:hlinkClick r:id="rId3"/>
              </a:rPr>
              <a:t>/2018/04/26/stack-overflow-</a:t>
            </a:r>
            <a:r>
              <a:rPr lang="en-US" sz="1200" dirty="0" err="1">
                <a:latin typeface="Arial Nova Light" panose="020B0304020202020204" pitchFamily="34" charset="0"/>
                <a:hlinkClick r:id="rId3"/>
              </a:rPr>
              <a:t>isnt</a:t>
            </a:r>
            <a:r>
              <a:rPr lang="en-US" sz="1200" dirty="0">
                <a:latin typeface="Arial Nova Light" panose="020B0304020202020204" pitchFamily="34" charset="0"/>
                <a:hlinkClick r:id="rId3"/>
              </a:rPr>
              <a:t>-very-welcoming-its-time-for-that-to-change/</a:t>
            </a:r>
            <a:endParaRPr lang="en-US" sz="1200" dirty="0">
              <a:latin typeface="Arial Nova Light" panose="020B03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37697-E50A-B24D-B23F-8108360C1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49369"/>
            <a:ext cx="9372600" cy="30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0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SF Contemporary">
  <a:themeElements>
    <a:clrScheme name="UCSF Colors">
      <a:dk1>
        <a:srgbClr val="052049"/>
      </a:dk1>
      <a:lt1>
        <a:srgbClr val="FFFFFF"/>
      </a:lt1>
      <a:dk2>
        <a:srgbClr val="052049"/>
      </a:dk2>
      <a:lt2>
        <a:srgbClr val="FFFFFF"/>
      </a:lt2>
      <a:accent1>
        <a:srgbClr val="0093D0"/>
      </a:accent1>
      <a:accent2>
        <a:srgbClr val="18A3AC"/>
      </a:accent2>
      <a:accent3>
        <a:srgbClr val="9DC23B"/>
      </a:accent3>
      <a:accent4>
        <a:srgbClr val="F58024"/>
      </a:accent4>
      <a:accent5>
        <a:srgbClr val="C7CED1"/>
      </a:accent5>
      <a:accent6>
        <a:srgbClr val="716FB3"/>
      </a:accent6>
      <a:hlink>
        <a:srgbClr val="178CCB"/>
      </a:hlink>
      <a:folHlink>
        <a:srgbClr val="5F5F5F"/>
      </a:folHlink>
    </a:clrScheme>
    <a:fontScheme name="UCSF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algn="ctr">
          <a:noFill/>
          <a:miter lim="800000"/>
          <a:headEnd/>
          <a:tailEnd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  <a:headEnd/>
          <a:tailEnd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3_UCSF-16x9-FontA_test2" id="{24DA3907-1B0C-0B4F-8531-D21433304D1E}" vid="{5AF78529-A89B-1E41-BE10-0E2BEF66F84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Macintosh PowerPoint</Application>
  <PresentationFormat>Widescreen</PresentationFormat>
  <Paragraphs>61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.AppleSystemUIFont</vt:lpstr>
      <vt:lpstr>Arial</vt:lpstr>
      <vt:lpstr>Arial Nova</vt:lpstr>
      <vt:lpstr>Arial Nova Light</vt:lpstr>
      <vt:lpstr>Calibri</vt:lpstr>
      <vt:lpstr>Calibri Light</vt:lpstr>
      <vt:lpstr>Garamond</vt:lpstr>
      <vt:lpstr>Wingdings</vt:lpstr>
      <vt:lpstr>1_Office Theme</vt:lpstr>
      <vt:lpstr>UCSF Contemporary</vt:lpstr>
      <vt:lpstr>PowerPoint Presentation</vt:lpstr>
      <vt:lpstr>How many of you have used Stack Overflow before? </vt:lpstr>
      <vt:lpstr>How many of you have posted a question on Stack Overflow before? </vt:lpstr>
      <vt:lpstr>What’s preventing us from posting more Stack Overflow questions?</vt:lpstr>
      <vt:lpstr>Online Forums can be scary! Here’s how you can approach them: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2021-09-02T16:09:45Z</dcterms:modified>
</cp:coreProperties>
</file>